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  <p:sldMasterId id="2147483660" r:id="rId3"/>
  </p:sldMasterIdLst>
  <p:notesMasterIdLst>
    <p:notesMasterId r:id="rId62"/>
  </p:notesMasterIdLst>
  <p:sldIdLst>
    <p:sldId id="256" r:id="rId4"/>
    <p:sldId id="258" r:id="rId5"/>
    <p:sldId id="686" r:id="rId6"/>
    <p:sldId id="687" r:id="rId7"/>
    <p:sldId id="265" r:id="rId8"/>
    <p:sldId id="479" r:id="rId9"/>
    <p:sldId id="480" r:id="rId10"/>
    <p:sldId id="481" r:id="rId11"/>
    <p:sldId id="482" r:id="rId12"/>
    <p:sldId id="483" r:id="rId13"/>
    <p:sldId id="484" r:id="rId14"/>
    <p:sldId id="485" r:id="rId15"/>
    <p:sldId id="486" r:id="rId16"/>
    <p:sldId id="487" r:id="rId17"/>
    <p:sldId id="349" r:id="rId18"/>
    <p:sldId id="703" r:id="rId19"/>
    <p:sldId id="469" r:id="rId20"/>
    <p:sldId id="706" r:id="rId21"/>
    <p:sldId id="471" r:id="rId22"/>
    <p:sldId id="705" r:id="rId23"/>
    <p:sldId id="488" r:id="rId24"/>
    <p:sldId id="709" r:id="rId25"/>
    <p:sldId id="710" r:id="rId26"/>
    <p:sldId id="711" r:id="rId27"/>
    <p:sldId id="713" r:id="rId28"/>
    <p:sldId id="714" r:id="rId29"/>
    <p:sldId id="715" r:id="rId30"/>
    <p:sldId id="716" r:id="rId31"/>
    <p:sldId id="717" r:id="rId32"/>
    <p:sldId id="718" r:id="rId33"/>
    <p:sldId id="719" r:id="rId34"/>
    <p:sldId id="720" r:id="rId35"/>
    <p:sldId id="721" r:id="rId36"/>
    <p:sldId id="722" r:id="rId37"/>
    <p:sldId id="723" r:id="rId38"/>
    <p:sldId id="724" r:id="rId39"/>
    <p:sldId id="725" r:id="rId40"/>
    <p:sldId id="726" r:id="rId41"/>
    <p:sldId id="727" r:id="rId42"/>
    <p:sldId id="728" r:id="rId43"/>
    <p:sldId id="729" r:id="rId44"/>
    <p:sldId id="730" r:id="rId45"/>
    <p:sldId id="330" r:id="rId46"/>
    <p:sldId id="732" r:id="rId47"/>
    <p:sldId id="731" r:id="rId48"/>
    <p:sldId id="733" r:id="rId49"/>
    <p:sldId id="734" r:id="rId50"/>
    <p:sldId id="735" r:id="rId51"/>
    <p:sldId id="327" r:id="rId52"/>
    <p:sldId id="736" r:id="rId53"/>
    <p:sldId id="615" r:id="rId54"/>
    <p:sldId id="345" r:id="rId55"/>
    <p:sldId id="737" r:id="rId56"/>
    <p:sldId id="738" r:id="rId57"/>
    <p:sldId id="739" r:id="rId58"/>
    <p:sldId id="740" r:id="rId59"/>
    <p:sldId id="450" r:id="rId60"/>
    <p:sldId id="382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9E"/>
    <a:srgbClr val="78AB41"/>
    <a:srgbClr val="8AC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42E65B-E9A5-43B9-8C3F-82670C02B299}" v="26" dt="2022-07-27T12:49:30.587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71"/>
    <p:restoredTop sz="92424"/>
  </p:normalViewPr>
  <p:slideViewPr>
    <p:cSldViewPr snapToGrid="0" snapToObjects="1">
      <p:cViewPr varScale="1">
        <p:scale>
          <a:sx n="61" d="100"/>
          <a:sy n="61" d="100"/>
        </p:scale>
        <p:origin x="66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microsoft.com/office/2015/10/relationships/revisionInfo" Target="revisionInfo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7AB50-65A7-C24B-9A58-270EE2333BD0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00535-71D0-6244-BB41-530F95841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6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868" indent="-27460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580" indent="-2190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259" indent="-2190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526" indent="-2190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667" indent="-219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6806" indent="-219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3946" indent="-219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085" indent="-219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479AE-85B1-42FB-9806-9C4C7956D8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376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8F66D-136E-4036-AAE0-E747E00F32FC}" type="slidenum">
              <a:rPr lang="en-US" altLang="en-US"/>
              <a:pPr/>
              <a:t>46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9670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8F66D-136E-4036-AAE0-E747E00F32FC}" type="slidenum">
              <a:rPr lang="en-US" altLang="en-US"/>
              <a:pPr/>
              <a:t>47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34792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8F66D-136E-4036-AAE0-E747E00F32FC}" type="slidenum">
              <a:rPr lang="en-US" altLang="en-US"/>
              <a:pPr/>
              <a:t>52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0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8F66D-136E-4036-AAE0-E747E00F32FC}" type="slidenum">
              <a:rPr lang="en-US" altLang="en-US"/>
              <a:pPr/>
              <a:t>53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36496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8F66D-136E-4036-AAE0-E747E00F32FC}" type="slidenum">
              <a:rPr lang="en-US" altLang="en-US"/>
              <a:pPr/>
              <a:t>54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78790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8F66D-136E-4036-AAE0-E747E00F32FC}" type="slidenum">
              <a:rPr lang="en-US" altLang="en-US"/>
              <a:pPr/>
              <a:t>55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08427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8F66D-136E-4036-AAE0-E747E00F32FC}" type="slidenum">
              <a:rPr lang="en-US" altLang="en-US"/>
              <a:pPr/>
              <a:t>56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64473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868" indent="-27460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580" indent="-2190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259" indent="-2190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526" indent="-2190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667" indent="-219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6806" indent="-219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3946" indent="-219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085" indent="-219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479AE-85B1-42FB-9806-9C4C7956D8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20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868" indent="-27460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580" indent="-2190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259" indent="-2190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526" indent="-2190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667" indent="-219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6806" indent="-219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3946" indent="-219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085" indent="-219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479AE-85B1-42FB-9806-9C4C7956D8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008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8F66D-136E-4036-AAE0-E747E00F32FC}" type="slidenum">
              <a:rPr lang="en-US" altLang="en-US"/>
              <a:pPr/>
              <a:t>15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92822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00535-71D0-6244-BB41-530F9584154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09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00535-71D0-6244-BB41-530F9584154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27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00535-71D0-6244-BB41-530F9584154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70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8F66D-136E-4036-AAE0-E747E00F32FC}" type="slidenum">
              <a:rPr lang="en-US" altLang="en-US"/>
              <a:pPr/>
              <a:t>43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61636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8F66D-136E-4036-AAE0-E747E00F32FC}" type="slidenum">
              <a:rPr lang="en-US" altLang="en-US"/>
              <a:pPr/>
              <a:t>44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7266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36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34F09-8775-3A4B-9B91-8362D6FF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012-4EB6-5E40-9026-9893A6DC059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3C758-16BF-4846-A82E-951998CE2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84914" y="6531428"/>
            <a:ext cx="2743200" cy="27214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C32E9BBE-05AC-E34A-849D-45C36FAC1359}" type="datetimeFigureOut">
              <a:rPr lang="en-US" smtClean="0"/>
              <a:pPr/>
              <a:t>7/27/2022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5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3B767-C16C-6147-A017-888FBAC8E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41891"/>
            <a:ext cx="6649582" cy="48303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E5F48-A46D-2A4A-9B98-42AB99904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714" y="1349829"/>
            <a:ext cx="4173311" cy="48303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6D5DC-B92B-0840-A97C-B91EE95FC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012-4EB6-5E40-9026-9893A6DC05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F43106D-3A13-6943-978C-9C0B30E767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484914" y="6531428"/>
            <a:ext cx="2743200" cy="27214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C32E9BBE-05AC-E34A-849D-45C36FAC1359}" type="datetimeFigureOut">
              <a:rPr lang="en-US" smtClean="0"/>
              <a:pPr/>
              <a:t>7/27/2022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6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1D41A2-2ED9-8642-9600-B592DCA8D8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52775"/>
            <a:ext cx="6649582" cy="48332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4D520-9D1C-7141-A1F1-F7BB8B3C5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830" y="1360713"/>
            <a:ext cx="4184196" cy="48332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FFA80-4FDA-A24A-9A6D-3D478EB9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012-4EB6-5E40-9026-9893A6DC05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435CB0E-D841-734C-ADDF-B2E25F60E73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484914" y="6531428"/>
            <a:ext cx="2743200" cy="27214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C32E9BBE-05AC-E34A-849D-45C36FAC1359}" type="datetimeFigureOut">
              <a:rPr lang="en-US" smtClean="0"/>
              <a:pPr/>
              <a:t>7/27/2022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4860-C8C6-DB4A-8FA0-D7D29F8A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9E71FE-DB3D-2547-9439-E157EFD5B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b="30726"/>
          <a:stretch/>
        </p:blipFill>
        <p:spPr>
          <a:xfrm>
            <a:off x="-93267" y="917625"/>
            <a:ext cx="12285267" cy="5668233"/>
          </a:xfrm>
          <a:prstGeom prst="rect">
            <a:avLst/>
          </a:prstGeom>
        </p:spPr>
      </p:pic>
      <p:pic>
        <p:nvPicPr>
          <p:cNvPr id="8" name="Picture 7" descr="A picture containing sign, yellow, bus, can&#10;&#10;Description automatically generated">
            <a:extLst>
              <a:ext uri="{FF2B5EF4-FFF2-40B4-BE49-F238E27FC236}">
                <a16:creationId xmlns:a16="http://schemas.microsoft.com/office/drawing/2014/main" id="{BA87C22D-4689-7942-8E63-63582E94D7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1" y="92075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4860-C8C6-DB4A-8FA0-D7D29F8A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9E71FE-DB3D-2547-9439-E157EFD5B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t="30826"/>
          <a:stretch/>
        </p:blipFill>
        <p:spPr>
          <a:xfrm>
            <a:off x="-93267" y="917625"/>
            <a:ext cx="12285267" cy="5668233"/>
          </a:xfrm>
          <a:prstGeom prst="rect">
            <a:avLst/>
          </a:prstGeom>
        </p:spPr>
      </p:pic>
      <p:pic>
        <p:nvPicPr>
          <p:cNvPr id="8" name="Picture 7" descr="A picture containing sign, yellow, bus, can&#10;&#10;Description automatically generated">
            <a:extLst>
              <a:ext uri="{FF2B5EF4-FFF2-40B4-BE49-F238E27FC236}">
                <a16:creationId xmlns:a16="http://schemas.microsoft.com/office/drawing/2014/main" id="{BA87C22D-4689-7942-8E63-63582E94D7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1" y="92075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4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4860-C8C6-DB4A-8FA0-D7D29F8A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0F899-2E37-904B-ADF3-6E18EB9D2B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1"/>
          <a:stretch/>
        </p:blipFill>
        <p:spPr>
          <a:xfrm>
            <a:off x="-91440" y="914399"/>
            <a:ext cx="12319080" cy="5580186"/>
          </a:xfrm>
          <a:prstGeom prst="rect">
            <a:avLst/>
          </a:prstGeom>
        </p:spPr>
      </p:pic>
      <p:pic>
        <p:nvPicPr>
          <p:cNvPr id="8" name="Picture 7" descr="A picture containing sign, yellow, bus, can&#10;&#10;Description automatically generated">
            <a:extLst>
              <a:ext uri="{FF2B5EF4-FFF2-40B4-BE49-F238E27FC236}">
                <a16:creationId xmlns:a16="http://schemas.microsoft.com/office/drawing/2014/main" id="{BA87C22D-4689-7942-8E63-63582E94D7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1" y="92075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284DDA-2B03-644E-B0ED-E99844B674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812" r="2240"/>
          <a:stretch/>
        </p:blipFill>
        <p:spPr>
          <a:xfrm>
            <a:off x="-88273" y="890954"/>
            <a:ext cx="12280274" cy="56704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A0A5A9-6556-F145-860D-73A135DC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sign, yellow, bus, can&#10;&#10;Description automatically generated">
            <a:extLst>
              <a:ext uri="{FF2B5EF4-FFF2-40B4-BE49-F238E27FC236}">
                <a16:creationId xmlns:a16="http://schemas.microsoft.com/office/drawing/2014/main" id="{81055F92-88AC-CD46-ACCA-7FC1ADE573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1" y="92075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68D4F08-EB59-994D-A234-6D337736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95400"/>
            <a:ext cx="10890250" cy="279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FF51CD1-4528-4746-BC72-0F5223CD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7108" y="6501313"/>
            <a:ext cx="2743200" cy="365125"/>
          </a:xfrm>
        </p:spPr>
        <p:txBody>
          <a:bodyPr/>
          <a:lstStyle/>
          <a:p>
            <a:fld id="{DB00EA5D-2AC3-F64C-9A35-52016C7E5C4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F1D2EF-2024-EF42-BDEB-7266B292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1313"/>
            <a:ext cx="2743200" cy="365125"/>
          </a:xfrm>
        </p:spPr>
        <p:txBody>
          <a:bodyPr/>
          <a:lstStyle/>
          <a:p>
            <a:fld id="{2BA9F0DB-EFD8-4C47-AEE6-0312C5B5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0F6CE-0B56-8548-87C1-A0CF8850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3CB5-0E85-1447-B543-33A8BEC1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586A7-DEB5-3F48-9B22-ECE89C26E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3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D1CFCE2-9AD5-CD4E-A426-96C8A264F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95400"/>
            <a:ext cx="10890250" cy="279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08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E5E53-EB57-EB40-B264-CF0263F56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714" y="1360713"/>
            <a:ext cx="11234056" cy="214924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E0875-7127-8B49-B538-4F24C1BE0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714" y="3602038"/>
            <a:ext cx="11234056" cy="25701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D4A1A-0C21-1149-949F-9AA0F4CA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012-4EB6-5E40-9026-9893A6DC05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BBEAF64A-AA25-0142-A51C-1A86A4F1A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84914" y="6531428"/>
            <a:ext cx="2743200" cy="27214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C32E9BBE-05AC-E34A-849D-45C36FAC1359}" type="datetimeFigureOut">
              <a:rPr lang="en-US" smtClean="0"/>
              <a:pPr/>
              <a:t>7/27/2022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4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EC11-6380-1C47-A2A9-3B2C75D9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3602D-8975-C042-ADD8-BBC33685C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E3187-4A02-6547-BF11-B37C5A78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012-4EB6-5E40-9026-9893A6DC05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0FC79B2-0D33-B54C-9533-1F518D462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84914" y="6531428"/>
            <a:ext cx="2743200" cy="27214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C32E9BBE-05AC-E34A-849D-45C36FAC1359}" type="datetimeFigureOut">
              <a:rPr lang="en-US" smtClean="0"/>
              <a:pPr/>
              <a:t>7/27/2022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7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870C-299F-FA47-B865-53A7357D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4" y="1360714"/>
            <a:ext cx="11234056" cy="320176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E7497-7924-9E4D-A738-D5A5D77A8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714" y="4589463"/>
            <a:ext cx="1123405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E6D61-677A-2740-AE7D-44B17615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012-4EB6-5E40-9026-9893A6DC05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ACCF9272-CB3E-8041-8025-82726381B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84914" y="6531428"/>
            <a:ext cx="2743200" cy="27214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C32E9BBE-05AC-E34A-849D-45C36FAC1359}" type="datetimeFigureOut">
              <a:rPr lang="en-US" smtClean="0"/>
              <a:pPr/>
              <a:t>7/27/2022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1658F-0820-9A4D-8BC4-92415E9B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D631F-7652-B04D-A62E-FDD17F9FA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714" y="1379310"/>
            <a:ext cx="5410200" cy="48037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8CCB8-E600-0F47-AE75-CF8D6FFB9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314" y="1379310"/>
            <a:ext cx="5671456" cy="48037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B91B3-63E6-E841-96A8-AAD91B74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012-4EB6-5E40-9026-9893A6DC05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F7E4AAD-420F-3243-8F2E-1B58ADFED36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484914" y="6531428"/>
            <a:ext cx="2743200" cy="27214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C32E9BBE-05AC-E34A-849D-45C36FAC1359}" type="datetimeFigureOut">
              <a:rPr lang="en-US" smtClean="0"/>
              <a:pPr/>
              <a:t>7/27/2022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4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9D1F8-3F54-614D-84E7-7D778C9EB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714" y="1362072"/>
            <a:ext cx="539886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793FB-FF6E-D645-8D82-03FBF9E0B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714" y="2505075"/>
            <a:ext cx="53988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B4161-6BF1-484B-8240-2A35F10D3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2072"/>
            <a:ext cx="56605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8ED8A-F1BB-5947-9322-D1DD28C39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6057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ADB91A-355D-B941-ADC8-9A0D4FC8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012-4EB6-5E40-9026-9893A6DC05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2972D758-DA74-CC49-BA68-A8BBB8CF583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484914" y="6531428"/>
            <a:ext cx="2743200" cy="27214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C32E9BBE-05AC-E34A-849D-45C36FAC1359}" type="datetimeFigureOut">
              <a:rPr lang="en-US" smtClean="0"/>
              <a:pPr/>
              <a:t>7/27/2022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8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F9C1D-F9B1-7046-899B-7891D3AB2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8A259-B21E-294C-813C-E4EFAD6CA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012-4EB6-5E40-9026-9893A6DC059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EA4AFF3-FA61-5342-906B-90E090C00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84914" y="6531428"/>
            <a:ext cx="2743200" cy="27214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C32E9BBE-05AC-E34A-849D-45C36FAC1359}" type="datetimeFigureOut">
              <a:rPr lang="en-US" smtClean="0"/>
              <a:pPr/>
              <a:t>7/27/2022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7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35ADEE-84EC-544F-872F-496D2971E0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4428" y="-24711"/>
            <a:ext cx="12261850" cy="69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0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A6061C-5C30-014D-BC12-FA11EA7EA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0971" y="6508754"/>
            <a:ext cx="2971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6012-4EB6-5E40-9026-9893A6DC05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DC3EE463-5192-D14D-8CB8-73D2B1B5C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84914" y="6531428"/>
            <a:ext cx="2743200" cy="27214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C32E9BBE-05AC-E34A-849D-45C36FAC1359}" type="datetimeFigureOut">
              <a:rPr lang="en-US" smtClean="0"/>
              <a:pPr/>
              <a:t>7/27/2022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4EE3D7-CC21-1D47-96CB-3E5D31349B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4428" y="-21328"/>
            <a:ext cx="12279086" cy="69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1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A703B0-4453-CD46-9429-9AB99D0B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2142"/>
            <a:ext cx="10890250" cy="64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7A601-0054-9746-9A4A-D80F9D926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713" y="1371600"/>
            <a:ext cx="11234057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64CE0-0132-B34A-BF64-CDE9327FA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0971" y="6508754"/>
            <a:ext cx="2971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6012-4EB6-5E40-9026-9893A6DC059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3C6FDB94-AB7B-A24F-A89C-A4B6B7643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84914" y="6531428"/>
            <a:ext cx="2743200" cy="27214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C32E9BBE-05AC-E34A-849D-45C36FAC1359}" type="datetimeFigureOut">
              <a:rPr lang="en-US" smtClean="0"/>
              <a:pPr/>
              <a:t>7/27/2022</a:t>
            </a:fld>
            <a:endParaRPr lang="en-US" dirty="0"/>
          </a:p>
        </p:txBody>
      </p:sp>
      <p:pic>
        <p:nvPicPr>
          <p:cNvPr id="9" name="Picture 8" descr="A picture containing sign, yellow, bus, can&#10;&#10;Description automatically generated">
            <a:extLst>
              <a:ext uri="{FF2B5EF4-FFF2-40B4-BE49-F238E27FC236}">
                <a16:creationId xmlns:a16="http://schemas.microsoft.com/office/drawing/2014/main" id="{D8B2FDD8-A1D2-2E48-91DC-8E256FB9240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95" y="176774"/>
            <a:ext cx="930455" cy="930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0F0CF0-0086-8344-8482-EE48718E118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96318" y="-43542"/>
            <a:ext cx="12314626" cy="693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DC794E-A8A5-1548-8A02-6807B5485266}"/>
              </a:ext>
            </a:extLst>
          </p:cNvPr>
          <p:cNvSpPr txBox="1"/>
          <p:nvPr userDrawn="1"/>
        </p:nvSpPr>
        <p:spPr>
          <a:xfrm>
            <a:off x="359230" y="6585858"/>
            <a:ext cx="8558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spc="300" dirty="0">
                <a:solidFill>
                  <a:srgbClr val="FFC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PASS-THROUGH ENTITY’S OVERSIGHT RESPONSIBILITIES FOR SUBRECIPIENTS</a:t>
            </a:r>
          </a:p>
        </p:txBody>
      </p:sp>
    </p:spTree>
    <p:extLst>
      <p:ext uri="{BB962C8B-B14F-4D97-AF65-F5344CB8AC3E}">
        <p14:creationId xmlns:p14="http://schemas.microsoft.com/office/powerpoint/2010/main" val="337495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4" r:id="rId10"/>
    <p:sldLayoutId id="2147483695" r:id="rId11"/>
    <p:sldLayoutId id="2147483690" r:id="rId12"/>
    <p:sldLayoutId id="2147483691" r:id="rId13"/>
    <p:sldLayoutId id="214748369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jp.gov/training/pdfs/Subrecipient-Procure-cklist-B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12.png"/><Relationship Id="rId4" Type="http://schemas.openxmlformats.org/officeDocument/2006/relationships/image" Target="../media/image42.sv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44.png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hyperlink" Target="https://www.ojp.gov/funding/financialguidedoj/overview" TargetMode="Externa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g"/><Relationship Id="rId5" Type="http://schemas.openxmlformats.org/officeDocument/2006/relationships/image" Target="../media/image44.png"/><Relationship Id="rId4" Type="http://schemas.openxmlformats.org/officeDocument/2006/relationships/hyperlink" Target="https://ojp.gov/training/subawards-procurement.htm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ojp.gov/training/pdfs/Subaward-Procure-Toolkit-D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ojp.gov/training/pdfs/Sole-Source-FactSheet-C.pdf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DOJFinancialTraining@usdoj.gov" TargetMode="External"/><Relationship Id="rId4" Type="http://schemas.openxmlformats.org/officeDocument/2006/relationships/hyperlink" Target="mailto:Michael.Williams4@usdoj.gov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ABF6D-59AC-9D46-B0BF-8A06424A4A19}"/>
              </a:ext>
            </a:extLst>
          </p:cNvPr>
          <p:cNvSpPr txBox="1">
            <a:spLocks/>
          </p:cNvSpPr>
          <p:nvPr/>
        </p:nvSpPr>
        <p:spPr>
          <a:xfrm>
            <a:off x="4287188" y="1467603"/>
            <a:ext cx="7845511" cy="26381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Pass-through Entity’s Oversight Responsibilities for Subrecipients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33FB1-664F-FA4D-A225-69B1C289F753}"/>
              </a:ext>
            </a:extLst>
          </p:cNvPr>
          <p:cNvSpPr txBox="1"/>
          <p:nvPr/>
        </p:nvSpPr>
        <p:spPr>
          <a:xfrm>
            <a:off x="4340138" y="4177402"/>
            <a:ext cx="735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5D5D7C-1598-A044-97A6-08ED4750AB16}"/>
              </a:ext>
            </a:extLst>
          </p:cNvPr>
          <p:cNvSpPr txBox="1">
            <a:spLocks/>
          </p:cNvSpPr>
          <p:nvPr/>
        </p:nvSpPr>
        <p:spPr>
          <a:xfrm>
            <a:off x="4340138" y="4772275"/>
            <a:ext cx="7845511" cy="14547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Office of the </a:t>
            </a:r>
            <a:br>
              <a:rPr kumimoji="0" lang="en-US" sz="28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8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Chief Financial Officer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Office of Justice Programs</a:t>
            </a:r>
          </a:p>
        </p:txBody>
      </p:sp>
    </p:spTree>
    <p:extLst>
      <p:ext uri="{BB962C8B-B14F-4D97-AF65-F5344CB8AC3E}">
        <p14:creationId xmlns:p14="http://schemas.microsoft.com/office/powerpoint/2010/main" val="38813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D928-2BE3-3148-BBB1-B077F54C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57C88-7380-1E4F-A91E-01B60FC75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71600"/>
            <a:ext cx="8988199" cy="4805363"/>
          </a:xfrm>
        </p:spPr>
        <p:txBody>
          <a:bodyPr>
            <a:normAutofit/>
          </a:bodyPr>
          <a:lstStyle/>
          <a:p>
            <a:pPr marL="0" indent="0">
              <a:lnSpc>
                <a:spcPts val="3800"/>
              </a:lnSpc>
              <a:buClrTx/>
              <a:buNone/>
            </a:pPr>
            <a:r>
              <a:rPr lang="en-US" altLang="ko-KR" sz="3000" dirty="0">
                <a:solidFill>
                  <a:srgbClr val="040E08"/>
                </a:solidFill>
                <a:ea typeface="굴림" panose="020B0600000101010101" pitchFamily="34" charset="-127"/>
              </a:rPr>
              <a:t>What is a Contractor? </a:t>
            </a:r>
          </a:p>
          <a:p>
            <a:pPr>
              <a:lnSpc>
                <a:spcPts val="38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An entity that receives a contract as defined in Contract on previous slide </a:t>
            </a:r>
            <a:r>
              <a:rPr lang="en-US" altLang="ko-KR" i="1" dirty="0">
                <a:solidFill>
                  <a:srgbClr val="040E08"/>
                </a:solidFill>
                <a:ea typeface="굴림" panose="020B0600000101010101" pitchFamily="34" charset="-127"/>
              </a:rPr>
              <a:t>(Title 2 CFR 200.1)</a:t>
            </a: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DA59F1-6F9A-3F4B-802A-C7FB27DB5235}"/>
              </a:ext>
            </a:extLst>
          </p:cNvPr>
          <p:cNvGrpSpPr/>
          <p:nvPr/>
        </p:nvGrpSpPr>
        <p:grpSpPr>
          <a:xfrm>
            <a:off x="9480356" y="407395"/>
            <a:ext cx="1962545" cy="1902490"/>
            <a:chOff x="9480356" y="407395"/>
            <a:chExt cx="1962545" cy="190249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CB4DC80-A9C6-6E43-AD9A-A2D2B9EDFCA5}"/>
                </a:ext>
              </a:extLst>
            </p:cNvPr>
            <p:cNvSpPr/>
            <p:nvPr/>
          </p:nvSpPr>
          <p:spPr>
            <a:xfrm>
              <a:off x="9503506" y="454370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6832F53-A875-C142-A6E9-E90F73F9E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80356" y="407395"/>
              <a:ext cx="1456129" cy="145612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87F4C79-754E-134E-A126-A27DA75A5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200504">
              <a:off x="9988731" y="825934"/>
              <a:ext cx="1454170" cy="1454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633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F39D9-9B2E-8044-9B6E-D87CB8C1E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Subrecipient vs. Contractor Determination</a:t>
            </a:r>
          </a:p>
        </p:txBody>
      </p:sp>
    </p:spTree>
    <p:extLst>
      <p:ext uri="{BB962C8B-B14F-4D97-AF65-F5344CB8AC3E}">
        <p14:creationId xmlns:p14="http://schemas.microsoft.com/office/powerpoint/2010/main" val="73150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Subrecipient vs. Contractor Determination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71600"/>
            <a:ext cx="7426269" cy="5214258"/>
          </a:xfrm>
        </p:spPr>
        <p:txBody>
          <a:bodyPr>
            <a:normAutofit/>
          </a:bodyPr>
          <a:lstStyle/>
          <a:p>
            <a:pPr marL="0" indent="0">
              <a:lnSpc>
                <a:spcPts val="322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The determination on whether an entity receiving federal funds is a subrecipient or contractor is not always straightforward.  </a:t>
            </a:r>
          </a:p>
          <a:p>
            <a:pPr marL="0" indent="0">
              <a:lnSpc>
                <a:spcPts val="3220"/>
              </a:lnSpc>
              <a:buClr>
                <a:srgbClr val="C00000"/>
              </a:buClr>
              <a:buSzPct val="80000"/>
              <a:buNone/>
            </a:pPr>
            <a:endParaRPr lang="en-US" altLang="ko-KR" sz="26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ts val="322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No one single factor alone will dictate one type 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of relationship over the other.  </a:t>
            </a:r>
          </a:p>
          <a:p>
            <a:pPr marL="0" indent="0">
              <a:lnSpc>
                <a:spcPts val="3220"/>
              </a:lnSpc>
              <a:buClr>
                <a:srgbClr val="C00000"/>
              </a:buClr>
              <a:buSzPct val="80000"/>
              <a:buNone/>
            </a:pPr>
            <a:endParaRPr lang="en-US" altLang="ko-KR" sz="26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ts val="322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In fact, an entity may possess characteristics from both sides making the determination process much more challenging.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1090E08E-8B9F-D34B-AD22-0F78D7270DC1}"/>
              </a:ext>
            </a:extLst>
          </p:cNvPr>
          <p:cNvSpPr/>
          <p:nvPr/>
        </p:nvSpPr>
        <p:spPr>
          <a:xfrm rot="1667162">
            <a:off x="9720803" y="2179615"/>
            <a:ext cx="386233" cy="619697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BD0C8C-FF50-E54E-B981-0062983D141E}"/>
              </a:ext>
            </a:extLst>
          </p:cNvPr>
          <p:cNvGrpSpPr/>
          <p:nvPr/>
        </p:nvGrpSpPr>
        <p:grpSpPr>
          <a:xfrm>
            <a:off x="9503506" y="454370"/>
            <a:ext cx="1855515" cy="1855515"/>
            <a:chOff x="9503506" y="454370"/>
            <a:chExt cx="1855515" cy="185551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9A52832-1A01-3A47-AEBC-15A59D146718}"/>
                </a:ext>
              </a:extLst>
            </p:cNvPr>
            <p:cNvSpPr/>
            <p:nvPr/>
          </p:nvSpPr>
          <p:spPr>
            <a:xfrm>
              <a:off x="9503506" y="454370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43B3106-CF17-DC4F-B33D-D6AEFA85D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31125" y="535014"/>
              <a:ext cx="1600275" cy="160027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824322-920F-2D4D-B595-7948DAF792BD}"/>
              </a:ext>
            </a:extLst>
          </p:cNvPr>
          <p:cNvGrpSpPr/>
          <p:nvPr/>
        </p:nvGrpSpPr>
        <p:grpSpPr>
          <a:xfrm>
            <a:off x="10298593" y="3204132"/>
            <a:ext cx="1855515" cy="1855515"/>
            <a:chOff x="9503506" y="4528658"/>
            <a:chExt cx="1855515" cy="185551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5242BD6-E643-874D-82A3-FDEF78D4959A}"/>
                </a:ext>
              </a:extLst>
            </p:cNvPr>
            <p:cNvSpPr/>
            <p:nvPr/>
          </p:nvSpPr>
          <p:spPr>
            <a:xfrm>
              <a:off x="9503506" y="4528658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CA12AE5-E7C8-684E-BC7A-1D0122DB76E0}"/>
                </a:ext>
              </a:extLst>
            </p:cNvPr>
            <p:cNvGrpSpPr/>
            <p:nvPr/>
          </p:nvGrpSpPr>
          <p:grpSpPr>
            <a:xfrm>
              <a:off x="9644848" y="4653806"/>
              <a:ext cx="1682217" cy="1605218"/>
              <a:chOff x="9188443" y="4508256"/>
              <a:chExt cx="1962540" cy="1872709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8816834-B431-234C-B525-88BCC1A96D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8443" y="4508256"/>
                <a:ext cx="1456130" cy="145612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5813939-AA25-144E-A76D-6D1D4C7A1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00504">
                <a:off x="9696813" y="4926795"/>
                <a:ext cx="1454170" cy="1454170"/>
              </a:xfrm>
              <a:prstGeom prst="rect">
                <a:avLst/>
              </a:prstGeom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3C5901-52DB-F448-A6E5-8009C3C77315}"/>
              </a:ext>
            </a:extLst>
          </p:cNvPr>
          <p:cNvGrpSpPr/>
          <p:nvPr/>
        </p:nvGrpSpPr>
        <p:grpSpPr>
          <a:xfrm>
            <a:off x="8313013" y="2570692"/>
            <a:ext cx="1855515" cy="1855515"/>
            <a:chOff x="9503506" y="2491514"/>
            <a:chExt cx="1855515" cy="185551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4A9FE3-74B2-9747-847F-FDD2AD59B2E3}"/>
                </a:ext>
              </a:extLst>
            </p:cNvPr>
            <p:cNvSpPr/>
            <p:nvPr/>
          </p:nvSpPr>
          <p:spPr>
            <a:xfrm>
              <a:off x="9503506" y="2491514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26B1FF9-C450-9E45-B7E1-FAED0578E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44553" y="2537814"/>
              <a:ext cx="1771170" cy="1771170"/>
            </a:xfrm>
            <a:prstGeom prst="rect">
              <a:avLst/>
            </a:prstGeom>
          </p:spPr>
        </p:pic>
      </p:grpSp>
      <p:sp>
        <p:nvSpPr>
          <p:cNvPr id="20" name="Down Arrow 19">
            <a:extLst>
              <a:ext uri="{FF2B5EF4-FFF2-40B4-BE49-F238E27FC236}">
                <a16:creationId xmlns:a16="http://schemas.microsoft.com/office/drawing/2014/main" id="{72D56E85-FF92-9941-BCDF-9F4483D35D98}"/>
              </a:ext>
            </a:extLst>
          </p:cNvPr>
          <p:cNvSpPr/>
          <p:nvPr/>
        </p:nvSpPr>
        <p:spPr>
          <a:xfrm rot="20501565">
            <a:off x="10612269" y="2239542"/>
            <a:ext cx="411157" cy="10576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0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A2DCA7-5568-E648-BAE7-4D2DB1C619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3236" y="919125"/>
            <a:ext cx="5295334" cy="56059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Subrecipient vs. Contractor Determination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5" y="1371600"/>
            <a:ext cx="6176979" cy="5153456"/>
          </a:xfrm>
        </p:spPr>
        <p:txBody>
          <a:bodyPr>
            <a:normAutofit/>
          </a:bodyPr>
          <a:lstStyle/>
          <a:p>
            <a:pPr marL="0" indent="0">
              <a:lnSpc>
                <a:spcPts val="356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The “</a:t>
            </a:r>
            <a:r>
              <a:rPr lang="en-US" altLang="ko-KR" sz="2600" i="1" dirty="0">
                <a:solidFill>
                  <a:srgbClr val="040E08"/>
                </a:solidFill>
                <a:ea typeface="굴림" panose="020B0600000101010101" pitchFamily="34" charset="-127"/>
              </a:rPr>
              <a:t>form</a:t>
            </a: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” (i.e. MOU, contract, etc.) is less important to the examination of 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a relationship than its “</a:t>
            </a:r>
            <a:r>
              <a:rPr lang="en-US" altLang="ko-KR" sz="2600" i="1" dirty="0">
                <a:solidFill>
                  <a:srgbClr val="040E08"/>
                </a:solidFill>
                <a:ea typeface="굴림" panose="020B0600000101010101" pitchFamily="34" charset="-127"/>
              </a:rPr>
              <a:t>substance</a:t>
            </a: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.” </a:t>
            </a:r>
          </a:p>
          <a:p>
            <a:pPr marL="0" indent="0">
              <a:lnSpc>
                <a:spcPts val="3560"/>
              </a:lnSpc>
              <a:buClr>
                <a:srgbClr val="C00000"/>
              </a:buClr>
              <a:buSzPct val="80000"/>
              <a:buNone/>
            </a:pPr>
            <a:endParaRPr lang="en-US" altLang="ko-KR" sz="26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ts val="356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“</a:t>
            </a:r>
            <a:r>
              <a:rPr lang="en-US" altLang="ko-KR" sz="2600" i="1" dirty="0">
                <a:solidFill>
                  <a:srgbClr val="040E08"/>
                </a:solidFill>
                <a:ea typeface="굴림" panose="020B0600000101010101" pitchFamily="34" charset="-127"/>
              </a:rPr>
              <a:t>Substance</a:t>
            </a: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” refers to the characteristics of the arrangement and whether it cast the party receiving the funds in the role of a subrecipient or a contractor.</a:t>
            </a:r>
            <a:endParaRPr lang="en-US" altLang="en-US" sz="2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EB80B1-7F04-444E-8607-C48C64609F7C}"/>
              </a:ext>
            </a:extLst>
          </p:cNvPr>
          <p:cNvGrpSpPr/>
          <p:nvPr/>
        </p:nvGrpSpPr>
        <p:grpSpPr>
          <a:xfrm>
            <a:off x="10819452" y="4433103"/>
            <a:ext cx="1251576" cy="1251576"/>
            <a:chOff x="9503506" y="4528658"/>
            <a:chExt cx="1855515" cy="185551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CE26A6-CACD-F749-8365-D3D70066240F}"/>
                </a:ext>
              </a:extLst>
            </p:cNvPr>
            <p:cNvSpPr/>
            <p:nvPr/>
          </p:nvSpPr>
          <p:spPr>
            <a:xfrm>
              <a:off x="9503506" y="4528658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1153A1F-E06C-8A4B-BA58-EEDB74011969}"/>
                </a:ext>
              </a:extLst>
            </p:cNvPr>
            <p:cNvGrpSpPr/>
            <p:nvPr/>
          </p:nvGrpSpPr>
          <p:grpSpPr>
            <a:xfrm>
              <a:off x="9644848" y="4653806"/>
              <a:ext cx="1682217" cy="1605218"/>
              <a:chOff x="9188443" y="4508256"/>
              <a:chExt cx="1962540" cy="187270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3067F47-8812-E24C-A639-93AC1FEB50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8443" y="4508256"/>
                <a:ext cx="1456130" cy="1456129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08CB655-11E3-EE41-85EC-A87465A0CA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00504">
                <a:off x="9696813" y="4926795"/>
                <a:ext cx="1454170" cy="1454170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15FF43-34DF-434B-8F65-362D21CFE256}"/>
              </a:ext>
            </a:extLst>
          </p:cNvPr>
          <p:cNvGrpSpPr/>
          <p:nvPr/>
        </p:nvGrpSpPr>
        <p:grpSpPr>
          <a:xfrm>
            <a:off x="9908125" y="3943278"/>
            <a:ext cx="1251576" cy="1251576"/>
            <a:chOff x="9503506" y="2491514"/>
            <a:chExt cx="1855515" cy="185551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6ACA815-098E-3D4C-9A72-AF654389AE86}"/>
                </a:ext>
              </a:extLst>
            </p:cNvPr>
            <p:cNvSpPr/>
            <p:nvPr/>
          </p:nvSpPr>
          <p:spPr>
            <a:xfrm>
              <a:off x="9503506" y="2491514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F0C920-0AA7-F946-A70C-90BF44AC7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44553" y="2537814"/>
              <a:ext cx="1771170" cy="1771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416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Subrecipient vs. Contractor Determination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71601"/>
            <a:ext cx="8672608" cy="3339296"/>
          </a:xfrm>
        </p:spPr>
        <p:txBody>
          <a:bodyPr>
            <a:normAutofit/>
          </a:bodyPr>
          <a:lstStyle/>
          <a:p>
            <a:pPr marL="0" indent="0">
              <a:lnSpc>
                <a:spcPts val="356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Labeling an organization as a subrecipient or contractor does not dictate how the DOJ will treat that relationship for federal grants administrative purposes.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FA8E7-56DD-7941-8E02-914A037D62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5119" y="2775280"/>
            <a:ext cx="4685457" cy="4158844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B3FC05E4-EA6A-4A46-8C98-558E1AB3B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993" y="3418811"/>
            <a:ext cx="193833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92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Title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</a:rPr>
              <a:t>2 CFR Part 200.331</a:t>
            </a:r>
            <a:endParaRPr lang="en-US" altLang="en-US" b="1" dirty="0">
              <a:solidFill>
                <a:srgbClr val="C0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11F8CB0-C149-C34D-9776-7D549C976127}"/>
              </a:ext>
            </a:extLst>
          </p:cNvPr>
          <p:cNvGrpSpPr/>
          <p:nvPr/>
        </p:nvGrpSpPr>
        <p:grpSpPr>
          <a:xfrm>
            <a:off x="4756852" y="3501520"/>
            <a:ext cx="1768158" cy="1768158"/>
            <a:chOff x="9503506" y="4528658"/>
            <a:chExt cx="1855515" cy="185551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2EEAA79-A4B9-AB4C-BF46-2485FAA25F18}"/>
                </a:ext>
              </a:extLst>
            </p:cNvPr>
            <p:cNvSpPr/>
            <p:nvPr/>
          </p:nvSpPr>
          <p:spPr>
            <a:xfrm>
              <a:off x="9503506" y="4528658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9103F6A-1D63-1F48-B621-B176089AEE43}"/>
                </a:ext>
              </a:extLst>
            </p:cNvPr>
            <p:cNvGrpSpPr/>
            <p:nvPr/>
          </p:nvGrpSpPr>
          <p:grpSpPr>
            <a:xfrm>
              <a:off x="9644848" y="4653806"/>
              <a:ext cx="1682217" cy="1605218"/>
              <a:chOff x="9188443" y="4508256"/>
              <a:chExt cx="1962540" cy="187270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1743874-494E-3648-8ABF-4EFA0557B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8443" y="4508256"/>
                <a:ext cx="1456130" cy="1456129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652719F-A0A6-114D-B637-D69B5C2EC8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00504">
                <a:off x="9696813" y="4926795"/>
                <a:ext cx="1454170" cy="145417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776D4E-29B1-2247-A0BC-44B09E6B0E80}"/>
              </a:ext>
            </a:extLst>
          </p:cNvPr>
          <p:cNvGrpSpPr/>
          <p:nvPr/>
        </p:nvGrpSpPr>
        <p:grpSpPr>
          <a:xfrm>
            <a:off x="2437596" y="3501520"/>
            <a:ext cx="1768158" cy="1768158"/>
            <a:chOff x="9503506" y="2491514"/>
            <a:chExt cx="1855515" cy="185551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ED86F1-015D-3F42-8FA2-FF59F98A247C}"/>
                </a:ext>
              </a:extLst>
            </p:cNvPr>
            <p:cNvSpPr/>
            <p:nvPr/>
          </p:nvSpPr>
          <p:spPr>
            <a:xfrm>
              <a:off x="9503506" y="2491514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27A65D6-6070-584C-B672-7F0081092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44553" y="2537814"/>
              <a:ext cx="1771170" cy="177117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04AA488-3C30-AA41-884C-AB0BEE8F655B}"/>
              </a:ext>
            </a:extLst>
          </p:cNvPr>
          <p:cNvSpPr txBox="1"/>
          <p:nvPr/>
        </p:nvSpPr>
        <p:spPr>
          <a:xfrm>
            <a:off x="4073397" y="4168804"/>
            <a:ext cx="763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OR</a:t>
            </a:r>
          </a:p>
        </p:txBody>
      </p:sp>
      <p:sp>
        <p:nvSpPr>
          <p:cNvPr id="16" name="Snip Single Corner Rectangle 15">
            <a:extLst>
              <a:ext uri="{FF2B5EF4-FFF2-40B4-BE49-F238E27FC236}">
                <a16:creationId xmlns:a16="http://schemas.microsoft.com/office/drawing/2014/main" id="{5CC7AFF9-19AE-FC4F-B0C8-9BD3DA6891CA}"/>
              </a:ext>
            </a:extLst>
          </p:cNvPr>
          <p:cNvSpPr/>
          <p:nvPr/>
        </p:nvSpPr>
        <p:spPr>
          <a:xfrm flipV="1">
            <a:off x="6313903" y="3234361"/>
            <a:ext cx="1796004" cy="2434995"/>
          </a:xfrm>
          <a:prstGeom prst="snip1Rect">
            <a:avLst/>
          </a:prstGeom>
          <a:noFill/>
          <a:ln w="50800">
            <a:solidFill>
              <a:srgbClr val="009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242938"/>
              </p:ext>
            </p:extLst>
          </p:nvPr>
        </p:nvGraphicFramePr>
        <p:xfrm>
          <a:off x="940905" y="1576987"/>
          <a:ext cx="10688210" cy="6826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22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613">
                <a:tc>
                  <a:txBody>
                    <a:bodyPr/>
                    <a:lstStyle/>
                    <a:p>
                      <a:pPr algn="ctr"/>
                      <a:r>
                        <a:rPr lang="en-US" sz="2200" b="1" spc="300" dirty="0">
                          <a:solidFill>
                            <a:schemeClr val="bg1"/>
                          </a:solidFill>
                        </a:rPr>
                        <a:t>SUBRECIPIENT</a:t>
                      </a:r>
                      <a:endParaRPr lang="en-US" sz="2200" b="1" i="0" spc="3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92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pc="300" dirty="0">
                          <a:solidFill>
                            <a:schemeClr val="bg1"/>
                          </a:solidFill>
                        </a:rPr>
                        <a:t>CONTRACTOR</a:t>
                      </a:r>
                      <a:endParaRPr lang="en-US" sz="2200" b="1" i="0" spc="3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92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005951"/>
              </p:ext>
            </p:extLst>
          </p:nvPr>
        </p:nvGraphicFramePr>
        <p:xfrm>
          <a:off x="940905" y="2275025"/>
          <a:ext cx="10688210" cy="4005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2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5812">
                <a:tc>
                  <a:txBody>
                    <a:bodyPr/>
                    <a:lstStyle/>
                    <a:p>
                      <a:r>
                        <a:rPr lang="en-US" sz="1600" b="0" i="0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etermine</a:t>
                      </a:r>
                      <a:r>
                        <a:rPr lang="en-US" sz="1600" b="0" i="0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</a:t>
                      </a:r>
                      <a:r>
                        <a:rPr lang="en-US" sz="1600" b="0" i="0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n-US" sz="1600" b="0" i="0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eligible</a:t>
                      </a:r>
                      <a:r>
                        <a:rPr lang="en-US" sz="16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receive what Federal assistance under the program guidelines. 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 the goods and</a:t>
                      </a:r>
                      <a:r>
                        <a:rPr lang="en-US" sz="1600" b="0" i="0" baseline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services within normal business operations.</a:t>
                      </a:r>
                      <a:r>
                        <a:rPr lang="en-US" sz="1600" b="0" i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812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</a:t>
                      </a:r>
                      <a:r>
                        <a:rPr lang="en-US" sz="1600" b="0" i="0" baseline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its performance measured in relation to whether objectives of a Federal program were met.</a:t>
                      </a:r>
                      <a:endParaRPr lang="en-US" sz="1600" b="0" i="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 similar goods or services to many </a:t>
                      </a:r>
                      <a:br>
                        <a:rPr lang="en-US" sz="1600" b="0" i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i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 purchasers.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801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</a:t>
                      </a:r>
                      <a:r>
                        <a:rPr lang="en-US" sz="1600" b="0" i="0" baseline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responsibility for programmatic decision making.</a:t>
                      </a:r>
                      <a:endParaRPr lang="en-US" sz="1600" b="0" i="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Normally operates in a competitive environment.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812">
                <a:tc>
                  <a:txBody>
                    <a:bodyPr/>
                    <a:lstStyle/>
                    <a:p>
                      <a:r>
                        <a:rPr lang="en-US" sz="1600" b="0" i="0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responsible for adherence to applicable program requirements specified in the federal award.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 goods or</a:t>
                      </a:r>
                      <a:r>
                        <a:rPr lang="en-US" sz="1600" b="0" i="0" baseline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services that are ancillary </a:t>
                      </a:r>
                      <a:br>
                        <a:rPr lang="en-US" sz="1600" b="0" i="0" baseline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i="0" baseline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the operation of the Federal program.</a:t>
                      </a:r>
                      <a:endParaRPr lang="en-US" sz="1600" b="0" i="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4073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accordance with its 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agreement, uses</a:t>
                      </a:r>
                      <a:r>
                        <a:rPr lang="en-US" sz="16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Federal funds </a:t>
                      </a:r>
                      <a:br>
                        <a:rPr lang="en-US" sz="16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carry out a program for a public purpose specified in authorizing statute</a:t>
                      </a:r>
                      <a:r>
                        <a:rPr lang="en-US" sz="1600" b="0" i="0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as opposed to providing goods or services for the benefit of the pass-through entity.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not subject to compliance requirements </a:t>
                      </a:r>
                      <a:br>
                        <a:rPr lang="en-US" sz="1600" b="0" i="0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i="0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the federal program as a result of the </a:t>
                      </a:r>
                      <a:br>
                        <a:rPr lang="en-US" sz="1600" b="0" i="0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i="0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agreement, though similar requirements</a:t>
                      </a:r>
                      <a:r>
                        <a:rPr lang="en-US" sz="1600" b="0" i="0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600" b="0" i="0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i="0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apply for other reasons.</a:t>
                      </a:r>
                      <a:endParaRPr lang="en-US" sz="1600" b="0" i="0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56BA12D5-FC33-3349-B139-AFC7E10AEAF2}"/>
              </a:ext>
            </a:extLst>
          </p:cNvPr>
          <p:cNvSpPr txBox="1">
            <a:spLocks/>
          </p:cNvSpPr>
          <p:nvPr/>
        </p:nvSpPr>
        <p:spPr>
          <a:xfrm>
            <a:off x="1295400" y="272142"/>
            <a:ext cx="10890250" cy="64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Characteristics of a Subrecipient vs. Contractor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2AD53-3B20-7F45-B081-94F2752050DE}"/>
              </a:ext>
            </a:extLst>
          </p:cNvPr>
          <p:cNvSpPr txBox="1"/>
          <p:nvPr/>
        </p:nvSpPr>
        <p:spPr>
          <a:xfrm>
            <a:off x="1321904" y="1027452"/>
            <a:ext cx="10492740" cy="351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additional information, please refer to: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 tooltip="PDF Size: 128.16 KB (PDF opens in a new window/tab)"/>
              </a:rPr>
              <a:t>Checklist to Determine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hlinkClick r:id="rId3" tooltip="PDF Size: 128.16 KB (PDF opens in a new window/tab)"/>
              </a:rPr>
              <a:t>Subrecipient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 tooltip="PDF Size: 128.16 KB (PDF opens in a new window/tab)"/>
              </a:rPr>
              <a:t> or Contractor Classification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10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75A6-BFE2-0640-9601-48CA4CAB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Pass-through Entity’s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323971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73E9-9719-7E41-8343-F3A3CA4C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Pass-through Entity’s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E5605-28D4-CD49-A7CC-6E9A50AE6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340" y="2557458"/>
            <a:ext cx="4166972" cy="3962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600" dirty="0">
                <a:solidFill>
                  <a:srgbClr val="040E08"/>
                </a:solidFill>
                <a:ea typeface="Gulim" panose="020B0600000101010101" pitchFamily="34" charset="-127"/>
              </a:rPr>
              <a:t>Oversee the day-to-day operations of subrecipients to ensure they achieve performance objectives </a:t>
            </a:r>
            <a:br>
              <a:rPr lang="en-US" altLang="ko-KR" sz="2600" dirty="0">
                <a:solidFill>
                  <a:srgbClr val="040E08"/>
                </a:solidFill>
                <a:ea typeface="Gulim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Gulim" panose="020B0600000101010101" pitchFamily="34" charset="-127"/>
              </a:rPr>
              <a:t>on schedule and within budget.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59CA61A-64CA-AA4F-A69A-0496C24BDBBC}"/>
              </a:ext>
            </a:extLst>
          </p:cNvPr>
          <p:cNvSpPr/>
          <p:nvPr/>
        </p:nvSpPr>
        <p:spPr>
          <a:xfrm>
            <a:off x="7538605" y="2390888"/>
            <a:ext cx="4315326" cy="396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7B75A5-B913-8741-9E41-598E51C4F67B}"/>
              </a:ext>
            </a:extLst>
          </p:cNvPr>
          <p:cNvGrpSpPr/>
          <p:nvPr/>
        </p:nvGrpSpPr>
        <p:grpSpPr>
          <a:xfrm>
            <a:off x="277683" y="1162157"/>
            <a:ext cx="4724020" cy="2885959"/>
            <a:chOff x="313202" y="1990841"/>
            <a:chExt cx="4724020" cy="288595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D0368E6A-DCCA-5646-B398-292D59C47A10}"/>
                </a:ext>
              </a:extLst>
            </p:cNvPr>
            <p:cNvSpPr/>
            <p:nvPr/>
          </p:nvSpPr>
          <p:spPr>
            <a:xfrm>
              <a:off x="313202" y="1990841"/>
              <a:ext cx="4724020" cy="288595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1E9185-0F6D-774B-8BB1-46421BE86E5B}"/>
                </a:ext>
              </a:extLst>
            </p:cNvPr>
            <p:cNvSpPr txBox="1"/>
            <p:nvPr/>
          </p:nvSpPr>
          <p:spPr>
            <a:xfrm>
              <a:off x="550448" y="2139985"/>
              <a:ext cx="4050729" cy="2418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600" dirty="0">
                  <a:solidFill>
                    <a:srgbClr val="040E08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Arial" panose="020B0604020202020204" pitchFamily="34" charset="0"/>
                </a:rPr>
                <a:t>Ensure subrecipients use grant funds in accordance with all federal and program guidelines.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E7E5E3-3AE5-8A4B-8761-1CBD7ED34C43}"/>
              </a:ext>
            </a:extLst>
          </p:cNvPr>
          <p:cNvGrpSpPr/>
          <p:nvPr/>
        </p:nvGrpSpPr>
        <p:grpSpPr>
          <a:xfrm>
            <a:off x="4787393" y="1489559"/>
            <a:ext cx="2939606" cy="2939606"/>
            <a:chOff x="4547231" y="1363701"/>
            <a:chExt cx="3022600" cy="30226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B45BA57-E27A-1248-9E2D-982C8C2D18CA}"/>
                </a:ext>
              </a:extLst>
            </p:cNvPr>
            <p:cNvSpPr/>
            <p:nvPr/>
          </p:nvSpPr>
          <p:spPr>
            <a:xfrm>
              <a:off x="4547231" y="1363701"/>
              <a:ext cx="3022600" cy="3022600"/>
            </a:xfrm>
            <a:prstGeom prst="ellipse">
              <a:avLst/>
            </a:prstGeom>
            <a:solidFill>
              <a:srgbClr val="00929E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4F396A2C-3FCC-234F-9344-F968E9CE8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501" y="1431963"/>
              <a:ext cx="2928937" cy="292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8">
            <a:extLst>
              <a:ext uri="{FF2B5EF4-FFF2-40B4-BE49-F238E27FC236}">
                <a16:creationId xmlns:a16="http://schemas.microsoft.com/office/drawing/2014/main" id="{3AAD0457-70A8-9947-B651-24ACC4B9C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64" y="4935577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EFC06782-4FE2-FE41-A219-04823D400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89" y="4935577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D4942885-B0B6-544F-BA88-B1E0CC7A9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314" y="4935577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676A5548-A11C-B44B-ABB4-37DC8F47E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39" y="4935577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C9C7ABAD-234B-214A-A8B6-E4DFC5518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314" y="5268952"/>
            <a:ext cx="631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929E"/>
                </a:solidFill>
              </a:rPr>
              <a:t>- -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BDC3B1CC-A8CA-4F46-837B-021E66067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764" y="5268952"/>
            <a:ext cx="631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929E"/>
                </a:solidFill>
              </a:rPr>
              <a:t>- -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E431CB74-7CD1-5044-8D46-8A14B5F8E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089" y="5268952"/>
            <a:ext cx="631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929E"/>
                </a:solidFill>
              </a:rPr>
              <a:t>- -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DDC8067D-3FF2-0944-8205-6161B0A14AA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315576" y="4810165"/>
            <a:ext cx="915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929E"/>
                </a:solidFill>
              </a:rPr>
              <a:t>- - -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AD4B57A0-DB8A-6B43-BDE1-2791FA130FC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125745" y="4810958"/>
            <a:ext cx="915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929E"/>
                </a:solidFill>
              </a:rPr>
              <a:t>- - -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6108848E-F619-5F49-9467-B49E3A1D2AD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518901" y="4810165"/>
            <a:ext cx="915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929E"/>
                </a:solidFill>
              </a:rPr>
              <a:t>- - -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6FAE89D9-7B16-724C-8F63-EDD0ED823E6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974014" y="4810164"/>
            <a:ext cx="915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929E"/>
                </a:solidFill>
              </a:rPr>
              <a:t>- - -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F33E878A-D638-DE49-81BA-F125F2534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4226" y="4448215"/>
            <a:ext cx="3670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929E"/>
                </a:solidFill>
              </a:rPr>
              <a:t>- - - - - - - - - - - - - - - - - - -</a:t>
            </a: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5137473D-A7A4-6841-BFDC-1700985E98D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470717" y="4294302"/>
            <a:ext cx="592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929E"/>
                </a:solidFill>
              </a:rPr>
              <a:t>-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9D0B81D-5F85-2F42-9DF8-243246AA8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0378">
            <a:off x="7737858" y="-155560"/>
            <a:ext cx="2634727" cy="263472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E3BD3C4-EB39-EA45-A29C-42D9DB48CE2E}"/>
              </a:ext>
            </a:extLst>
          </p:cNvPr>
          <p:cNvSpPr txBox="1"/>
          <p:nvPr/>
        </p:nvSpPr>
        <p:spPr>
          <a:xfrm>
            <a:off x="5725470" y="926106"/>
            <a:ext cx="214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>
                <a:solidFill>
                  <a:srgbClr val="040E08"/>
                </a:solidFill>
                <a:latin typeface="Arial Narrow" panose="020B0604020202020204" pitchFamily="34" charset="0"/>
                <a:ea typeface="굴림" panose="020B0600000101010101" pitchFamily="34" charset="-127"/>
                <a:cs typeface="Arial Narrow" panose="020B0604020202020204" pitchFamily="34" charset="0"/>
              </a:rPr>
              <a:t> (Title 2 CFR 200.332)</a:t>
            </a:r>
            <a:endParaRPr lang="en-US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73E9-9719-7E41-8343-F3A3CA4C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Pass-through Entity’s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E5605-28D4-CD49-A7CC-6E9A50AE6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645" y="2083742"/>
            <a:ext cx="3269959" cy="31717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Take the appropriate actions to get the subrecipient 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back on track, 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if problems arise.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59CA61A-64CA-AA4F-A69A-0496C24BDBBC}"/>
              </a:ext>
            </a:extLst>
          </p:cNvPr>
          <p:cNvSpPr/>
          <p:nvPr/>
        </p:nvSpPr>
        <p:spPr>
          <a:xfrm>
            <a:off x="5986764" y="1885950"/>
            <a:ext cx="3671582" cy="34838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7B75A5-B913-8741-9E41-598E51C4F67B}"/>
              </a:ext>
            </a:extLst>
          </p:cNvPr>
          <p:cNvGrpSpPr/>
          <p:nvPr/>
        </p:nvGrpSpPr>
        <p:grpSpPr>
          <a:xfrm>
            <a:off x="735999" y="1119586"/>
            <a:ext cx="4948401" cy="3962400"/>
            <a:chOff x="313202" y="1990841"/>
            <a:chExt cx="4287975" cy="530681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D0368E6A-DCCA-5646-B398-292D59C47A10}"/>
                </a:ext>
              </a:extLst>
            </p:cNvPr>
            <p:cNvSpPr/>
            <p:nvPr/>
          </p:nvSpPr>
          <p:spPr>
            <a:xfrm>
              <a:off x="313202" y="1990841"/>
              <a:ext cx="4287975" cy="53068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1E9185-0F6D-774B-8BB1-46421BE86E5B}"/>
                </a:ext>
              </a:extLst>
            </p:cNvPr>
            <p:cNvSpPr txBox="1"/>
            <p:nvPr/>
          </p:nvSpPr>
          <p:spPr>
            <a:xfrm>
              <a:off x="550448" y="2139985"/>
              <a:ext cx="4050729" cy="4819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ko-KR" sz="2600" dirty="0">
                  <a:solidFill>
                    <a:srgbClr val="040E08"/>
                  </a:solidFill>
                  <a:latin typeface="Arial" panose="020B0604020202020204" pitchFamily="34" charset="0"/>
                  <a:ea typeface="굴림" panose="020B0600000101010101" pitchFamily="34" charset="-127"/>
                  <a:cs typeface="Arial" panose="020B0604020202020204" pitchFamily="34" charset="0"/>
                </a:rPr>
                <a:t>Ensure subrecipients’ timely submission of all documents necessary to meet all reporting requirements of the awarding agency (financial and performance reports).</a:t>
              </a:r>
              <a:endParaRPr lang="en-US" altLang="ko-KR" sz="2600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5F01099-6ACA-2948-9E37-2D1446CC9C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7532" y="3585143"/>
            <a:ext cx="3773044" cy="3348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EDCDDC-8515-3E40-915F-057C650FF5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027949" y="64798"/>
            <a:ext cx="2323182" cy="20620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0D15E3-2F9A-0245-95AD-25E3E028B0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69944" y="4516310"/>
            <a:ext cx="2142127" cy="19013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A94119-2C9D-3C44-B833-E805C3F3D5B4}"/>
              </a:ext>
            </a:extLst>
          </p:cNvPr>
          <p:cNvSpPr txBox="1"/>
          <p:nvPr/>
        </p:nvSpPr>
        <p:spPr>
          <a:xfrm>
            <a:off x="1877868" y="5312636"/>
            <a:ext cx="472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-  -  -  -  -  -  -  -  -  -  -  -  -  -  -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E4DF65-8D2A-824C-AA62-59AE1BA99657}"/>
              </a:ext>
            </a:extLst>
          </p:cNvPr>
          <p:cNvSpPr txBox="1"/>
          <p:nvPr/>
        </p:nvSpPr>
        <p:spPr>
          <a:xfrm rot="16200000">
            <a:off x="10284365" y="3023290"/>
            <a:ext cx="2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-  -  -  -  -  -  -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299D63-63CC-9045-8E63-29C60A57C016}"/>
              </a:ext>
            </a:extLst>
          </p:cNvPr>
          <p:cNvSpPr txBox="1"/>
          <p:nvPr/>
        </p:nvSpPr>
        <p:spPr>
          <a:xfrm>
            <a:off x="6536979" y="5743577"/>
            <a:ext cx="2464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-  -  -  -  -  -  -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D2D0AB-ED33-5945-AD19-6C29CA7ACFD0}"/>
              </a:ext>
            </a:extLst>
          </p:cNvPr>
          <p:cNvSpPr txBox="1"/>
          <p:nvPr/>
        </p:nvSpPr>
        <p:spPr>
          <a:xfrm rot="16200000">
            <a:off x="6157319" y="5547985"/>
            <a:ext cx="81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-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BAEC12-A09C-FF46-8DA8-E271D775B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90378">
            <a:off x="7737858" y="-155560"/>
            <a:ext cx="2634727" cy="26347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19FA49-6643-BE43-B2B6-0060ED184357}"/>
              </a:ext>
            </a:extLst>
          </p:cNvPr>
          <p:cNvSpPr txBox="1"/>
          <p:nvPr/>
        </p:nvSpPr>
        <p:spPr>
          <a:xfrm>
            <a:off x="5725470" y="926106"/>
            <a:ext cx="214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>
                <a:solidFill>
                  <a:srgbClr val="040E08"/>
                </a:solidFill>
                <a:latin typeface="Arial Narrow" panose="020B0604020202020204" pitchFamily="34" charset="0"/>
                <a:ea typeface="굴림" panose="020B0600000101010101" pitchFamily="34" charset="-127"/>
                <a:cs typeface="Arial Narrow" panose="020B0604020202020204" pitchFamily="34" charset="0"/>
              </a:rPr>
              <a:t> (Title 2 CFR 200.332)</a:t>
            </a:r>
            <a:endParaRPr lang="en-US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2056A80-DED4-8946-8C82-9C7AC9982E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32" t="19582" r="24643" b="11469"/>
          <a:stretch/>
        </p:blipFill>
        <p:spPr>
          <a:xfrm>
            <a:off x="4457700" y="1954428"/>
            <a:ext cx="7729544" cy="4546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F673E9-9719-7E41-8343-F3A3CA4C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Pass-through Entity’s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E5605-28D4-CD49-A7CC-6E9A50AE6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2727" y="1557500"/>
            <a:ext cx="4173314" cy="302878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altLang="ko-KR" sz="3200" b="1" dirty="0">
                <a:solidFill>
                  <a:srgbClr val="C00000"/>
                </a:solidFill>
                <a:latin typeface="Arial Narrow" panose="020B0604020202020204" pitchFamily="34" charset="0"/>
                <a:ea typeface="굴림" panose="020B0600000101010101" pitchFamily="34" charset="-127"/>
                <a:cs typeface="Arial Narrow" panose="020B0604020202020204" pitchFamily="34" charset="0"/>
              </a:rPr>
              <a:t>The use of subrecipients does not relieve the pass-through entity of its responsibilities.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26AD6EE-1A38-8B44-8BEF-0AF47E35C9EF}"/>
              </a:ext>
            </a:extLst>
          </p:cNvPr>
          <p:cNvSpPr/>
          <p:nvPr/>
        </p:nvSpPr>
        <p:spPr>
          <a:xfrm>
            <a:off x="1997863" y="1397163"/>
            <a:ext cx="4691065" cy="3432011"/>
          </a:xfrm>
          <a:prstGeom prst="roundRect">
            <a:avLst/>
          </a:prstGeom>
          <a:noFill/>
          <a:ln>
            <a:solidFill>
              <a:srgbClr val="009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6A3B41-B347-8F4A-A826-7DA93B504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65" y="3617455"/>
            <a:ext cx="2180551" cy="21805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4BAE35-1C36-8B4D-B323-1C9265C38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0378">
            <a:off x="7737858" y="-155560"/>
            <a:ext cx="2634727" cy="263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0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9414FFF-8C5C-5040-B3A1-D6092DCE4AEE}"/>
              </a:ext>
            </a:extLst>
          </p:cNvPr>
          <p:cNvSpPr/>
          <p:nvPr/>
        </p:nvSpPr>
        <p:spPr>
          <a:xfrm>
            <a:off x="300942" y="3674476"/>
            <a:ext cx="10317897" cy="1028063"/>
          </a:xfrm>
          <a:prstGeom prst="roundRect">
            <a:avLst/>
          </a:prstGeom>
          <a:solidFill>
            <a:srgbClr val="00929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ACDAEA1-9311-9D4E-8CD5-40F5A8D47099}"/>
              </a:ext>
            </a:extLst>
          </p:cNvPr>
          <p:cNvSpPr/>
          <p:nvPr/>
        </p:nvSpPr>
        <p:spPr>
          <a:xfrm>
            <a:off x="300942" y="1665372"/>
            <a:ext cx="10317897" cy="1482655"/>
          </a:xfrm>
          <a:prstGeom prst="roundRect">
            <a:avLst/>
          </a:prstGeom>
          <a:solidFill>
            <a:srgbClr val="00929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E5C11DE-4B7C-3740-BAE9-FD10BEE70BCC}"/>
              </a:ext>
            </a:extLst>
          </p:cNvPr>
          <p:cNvSpPr/>
          <p:nvPr/>
        </p:nvSpPr>
        <p:spPr>
          <a:xfrm>
            <a:off x="300942" y="5192627"/>
            <a:ext cx="10317897" cy="1028063"/>
          </a:xfrm>
          <a:prstGeom prst="roundRect">
            <a:avLst/>
          </a:prstGeom>
          <a:solidFill>
            <a:srgbClr val="00929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705F94A-7125-684E-85C0-1F60438580D4}"/>
              </a:ext>
            </a:extLst>
          </p:cNvPr>
          <p:cNvSpPr txBox="1">
            <a:spLocks/>
          </p:cNvSpPr>
          <p:nvPr/>
        </p:nvSpPr>
        <p:spPr>
          <a:xfrm>
            <a:off x="1295400" y="272142"/>
            <a:ext cx="10890250" cy="64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							Slide Number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BA94D9D-2B35-1E41-9948-3803575C7877}"/>
              </a:ext>
            </a:extLst>
          </p:cNvPr>
          <p:cNvSpPr txBox="1">
            <a:spLocks/>
          </p:cNvSpPr>
          <p:nvPr/>
        </p:nvSpPr>
        <p:spPr>
          <a:xfrm>
            <a:off x="598714" y="1108364"/>
            <a:ext cx="9639990" cy="520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fontAlgn="t">
              <a:lnSpc>
                <a:spcPct val="120000"/>
              </a:lnSpc>
            </a:pPr>
            <a:r>
              <a:rPr lang="en-US" sz="2600" dirty="0"/>
              <a:t>Definitions</a:t>
            </a:r>
            <a:r>
              <a:rPr lang="en-US" sz="2200" dirty="0"/>
              <a:t>  .  .  .  .  .  .  .  .  .  .  .  .  .  .  .  .  .  .  .  .  .  .  .  .  .  .  .  .  .  .  .  . 5</a:t>
            </a:r>
          </a:p>
          <a:p>
            <a:pPr lvl="1" algn="dist" fontAlgn="t">
              <a:lnSpc>
                <a:spcPct val="120000"/>
              </a:lnSpc>
            </a:pPr>
            <a:r>
              <a:rPr lang="en-US" sz="2200" dirty="0"/>
              <a:t>What is a Pass-through Entity?  .  .  .  .  .  .  .  .  .  .  .  .  .  .  .  .  .  .  .  .  6 </a:t>
            </a:r>
          </a:p>
          <a:p>
            <a:pPr lvl="1" algn="dist" fontAlgn="t">
              <a:lnSpc>
                <a:spcPct val="120000"/>
              </a:lnSpc>
            </a:pPr>
            <a:r>
              <a:rPr lang="en-US" sz="2200" dirty="0"/>
              <a:t>What is a Subaward/Subrecipient?  .  .  .  .  .  .  .  .  .  .  .  .  .  .  .  .  .    7-8</a:t>
            </a:r>
          </a:p>
          <a:p>
            <a:pPr lvl="1" algn="dist" fontAlgn="t">
              <a:lnSpc>
                <a:spcPct val="120000"/>
              </a:lnSpc>
            </a:pPr>
            <a:r>
              <a:rPr lang="en-US" sz="2200" dirty="0"/>
              <a:t>What is a Contract/Contractor?  .  .  .  .  .  .  .  .  .  .  .  .  .  .  .  .  .  .  .  9-10 </a:t>
            </a:r>
          </a:p>
          <a:p>
            <a:pPr algn="dist" fontAlgn="t">
              <a:lnSpc>
                <a:spcPct val="120000"/>
              </a:lnSpc>
            </a:pPr>
            <a:r>
              <a:rPr lang="en-US" sz="2600" dirty="0"/>
              <a:t>Determination</a:t>
            </a:r>
            <a:r>
              <a:rPr lang="en-US" sz="2200" dirty="0"/>
              <a:t>  .  .  .  .  .  .  .  .  .  .  .  .  .  .  .  .  .  .  .  .  .  .  .  .  .  .  .  .  .    11</a:t>
            </a:r>
          </a:p>
          <a:p>
            <a:pPr lvl="1" algn="dist" fontAlgn="t">
              <a:lnSpc>
                <a:spcPct val="120000"/>
              </a:lnSpc>
            </a:pPr>
            <a:r>
              <a:rPr lang="en-US" sz="2200" dirty="0"/>
              <a:t>Subrecipient vs. Contract Determination  .  .  .  .  .  .  .  .  .  .  .  .  .   12-14</a:t>
            </a:r>
          </a:p>
          <a:p>
            <a:pPr lvl="1" algn="dist" fontAlgn="t">
              <a:lnSpc>
                <a:spcPct val="120000"/>
              </a:lnSpc>
            </a:pPr>
            <a:r>
              <a:rPr lang="en-US" sz="2200" dirty="0"/>
              <a:t>Characteristics of a Subrecipient vs. a Contractor  .  .  .  .  .  .  .  .  .  .  15</a:t>
            </a:r>
          </a:p>
          <a:p>
            <a:pPr algn="dist" fontAlgn="t">
              <a:lnSpc>
                <a:spcPct val="120000"/>
              </a:lnSpc>
            </a:pPr>
            <a:r>
              <a:rPr lang="en-US" sz="2600" dirty="0"/>
              <a:t>Responsibilities</a:t>
            </a:r>
            <a:r>
              <a:rPr lang="en-US" sz="2200" dirty="0"/>
              <a:t>  .  .  .  .  .  .  .  .  .  .  .  .  .  .  .  .  .  .  .  .  .  .  .  .  .  .  .  .   16</a:t>
            </a:r>
          </a:p>
          <a:p>
            <a:pPr lvl="1" algn="dist" fontAlgn="t">
              <a:lnSpc>
                <a:spcPct val="120000"/>
              </a:lnSpc>
            </a:pPr>
            <a:r>
              <a:rPr lang="en-US" sz="2200" dirty="0"/>
              <a:t>Pass-through Entity’s Responsibilities  .  .  .  .  .  .  .  .  .  .  .  .  .  .    17-18</a:t>
            </a:r>
          </a:p>
          <a:p>
            <a:pPr lvl="1" algn="dist" fontAlgn="t">
              <a:lnSpc>
                <a:spcPct val="120000"/>
              </a:lnSpc>
            </a:pPr>
            <a:r>
              <a:rPr lang="en-US" sz="2200" dirty="0"/>
              <a:t>Caution!  .  .  .  .  .  .  .  .  .  .  .  .  .  .  .  .  .  .  .  .  .  .  .  .  .  .  .  .  .  .  .  .  19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B03FAF-EEE5-644D-90AF-F9DF9994914C}"/>
              </a:ext>
            </a:extLst>
          </p:cNvPr>
          <p:cNvGrpSpPr/>
          <p:nvPr/>
        </p:nvGrpSpPr>
        <p:grpSpPr>
          <a:xfrm>
            <a:off x="10445662" y="2190549"/>
            <a:ext cx="1445396" cy="1445396"/>
            <a:chOff x="3198958" y="3598262"/>
            <a:chExt cx="1855515" cy="185551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BD1542D-AEDA-614C-976B-4D90E0AB914C}"/>
                </a:ext>
              </a:extLst>
            </p:cNvPr>
            <p:cNvSpPr/>
            <p:nvPr/>
          </p:nvSpPr>
          <p:spPr>
            <a:xfrm>
              <a:off x="3198958" y="3598262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933EB26-33F9-6C49-9C68-F3E408267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55" y="3862057"/>
              <a:ext cx="1337320" cy="133732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560CBF-4470-7F4B-91C9-F9A67CAF2FC8}"/>
              </a:ext>
            </a:extLst>
          </p:cNvPr>
          <p:cNvGrpSpPr/>
          <p:nvPr/>
        </p:nvGrpSpPr>
        <p:grpSpPr>
          <a:xfrm>
            <a:off x="10403631" y="3176920"/>
            <a:ext cx="1529458" cy="1482656"/>
            <a:chOff x="9480356" y="407395"/>
            <a:chExt cx="1962545" cy="19024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87A47D1-D5A1-7244-AC7F-EFE1B1343BB5}"/>
                </a:ext>
              </a:extLst>
            </p:cNvPr>
            <p:cNvSpPr/>
            <p:nvPr/>
          </p:nvSpPr>
          <p:spPr>
            <a:xfrm>
              <a:off x="9503506" y="454370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29E6156-3EA6-8B41-8AA8-E9D126FBB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80356" y="407395"/>
              <a:ext cx="1456129" cy="145612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A0DE7A2-49C9-EB48-A198-0A3DA8C1D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0504">
              <a:off x="9988731" y="825934"/>
              <a:ext cx="1454170" cy="1454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38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2B4C-8985-224B-BC16-21D43553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093028"/>
            <a:ext cx="10890250" cy="12409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0" dirty="0"/>
              <a:t>Pre-award Process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BB7764-B013-FA40-BD0E-3EB584ABC9FF}"/>
              </a:ext>
            </a:extLst>
          </p:cNvPr>
          <p:cNvSpPr txBox="1">
            <a:spLocks/>
          </p:cNvSpPr>
          <p:nvPr/>
        </p:nvSpPr>
        <p:spPr>
          <a:xfrm>
            <a:off x="1295400" y="1295400"/>
            <a:ext cx="10890250" cy="279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Pass-through Entity’s Requirements </a:t>
            </a:r>
          </a:p>
        </p:txBody>
      </p:sp>
    </p:spTree>
    <p:extLst>
      <p:ext uri="{BB962C8B-B14F-4D97-AF65-F5344CB8AC3E}">
        <p14:creationId xmlns:p14="http://schemas.microsoft.com/office/powerpoint/2010/main" val="418032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5AFEA9-C4D3-B74B-B9B3-202D531476F0}"/>
              </a:ext>
            </a:extLst>
          </p:cNvPr>
          <p:cNvSpPr/>
          <p:nvPr/>
        </p:nvSpPr>
        <p:spPr>
          <a:xfrm>
            <a:off x="4268914" y="2947325"/>
            <a:ext cx="7494717" cy="26997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E50D4C-C2D1-AD4A-9892-589BA0465B3D}"/>
              </a:ext>
            </a:extLst>
          </p:cNvPr>
          <p:cNvGrpSpPr/>
          <p:nvPr/>
        </p:nvGrpSpPr>
        <p:grpSpPr>
          <a:xfrm>
            <a:off x="4423698" y="1454600"/>
            <a:ext cx="1684659" cy="1665362"/>
            <a:chOff x="8479954" y="4006526"/>
            <a:chExt cx="1877016" cy="185551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B09C3E0-4D2A-2147-819F-C27C55240560}"/>
                </a:ext>
              </a:extLst>
            </p:cNvPr>
            <p:cNvSpPr/>
            <p:nvPr/>
          </p:nvSpPr>
          <p:spPr>
            <a:xfrm>
              <a:off x="8479954" y="4006526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FC5D61-FDE2-8D46-89DA-D25CBD498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28170" y="4033241"/>
              <a:ext cx="1828800" cy="18288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Pre-award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344" y="3112340"/>
            <a:ext cx="7018668" cy="25346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Policies and procedures must be in writing 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and clearly describe the pass-through entity’s responsibility for managing subrecipient’s activities throughout the award lifecycle.</a:t>
            </a:r>
            <a:endParaRPr lang="en-US" altLang="ko-KR" sz="2600" dirty="0">
              <a:ea typeface="굴림" panose="020B0600000101010101" pitchFamily="34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7D750A3-15BD-DD4F-856D-98C6CEBA9C2C}"/>
              </a:ext>
            </a:extLst>
          </p:cNvPr>
          <p:cNvSpPr/>
          <p:nvPr/>
        </p:nvSpPr>
        <p:spPr>
          <a:xfrm>
            <a:off x="994378" y="1162157"/>
            <a:ext cx="3554970" cy="50532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3B1FC9D-8954-A64A-A593-BBF5128BC803}"/>
              </a:ext>
            </a:extLst>
          </p:cNvPr>
          <p:cNvSpPr txBox="1">
            <a:spLocks/>
          </p:cNvSpPr>
          <p:nvPr/>
        </p:nvSpPr>
        <p:spPr>
          <a:xfrm>
            <a:off x="1277683" y="1239583"/>
            <a:ext cx="3271665" cy="4898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ea typeface="굴림" panose="020B0600000101010101" pitchFamily="34" charset="-127"/>
              </a:rPr>
              <a:t>A pass-through entity must have established policies and procedures on how subawards </a:t>
            </a:r>
            <a:br>
              <a:rPr lang="en-US" altLang="ko-KR" sz="2600" dirty="0">
                <a:ea typeface="굴림" panose="020B0600000101010101" pitchFamily="34" charset="-127"/>
              </a:rPr>
            </a:br>
            <a:r>
              <a:rPr lang="en-US" altLang="ko-KR" sz="2600" dirty="0">
                <a:ea typeface="굴림" panose="020B0600000101010101" pitchFamily="34" charset="-127"/>
              </a:rPr>
              <a:t>will be made and subrecipients managed.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80043B-CF3B-C34A-A631-6A841304E5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3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build="p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Pre-award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17336"/>
            <a:ext cx="7697147" cy="51943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A pass-through entity must: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Decide upon the appropriate instrument for the services needed </a:t>
            </a:r>
            <a:r>
              <a:rPr lang="en-US" altLang="ko-KR" sz="2000" dirty="0">
                <a:solidFill>
                  <a:srgbClr val="040E08"/>
                </a:solidFill>
                <a:ea typeface="굴림" panose="020B0600000101010101" pitchFamily="34" charset="-127"/>
              </a:rPr>
              <a:t>(i.e., subaward, contract, etc.) </a:t>
            </a:r>
            <a:br>
              <a:rPr lang="en-US" altLang="ko-KR" sz="20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000" i="1" dirty="0">
                <a:solidFill>
                  <a:srgbClr val="040E08"/>
                </a:solidFill>
                <a:ea typeface="굴림" panose="020B0600000101010101" pitchFamily="34" charset="-127"/>
              </a:rPr>
              <a:t>(Title 2 CFR 200.201)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Have a method for announcing the specific funding opportunities, eligibility requirements and the allotted timeframe to apply.  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Have a process for reviewing each subrecipient’s eligibility for federal funding.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Include the criteria to be used to evaluate </a:t>
            </a:r>
            <a:b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each application. 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BD1A22-2772-D946-86D0-4DA3D33F741E}"/>
              </a:ext>
            </a:extLst>
          </p:cNvPr>
          <p:cNvGrpSpPr/>
          <p:nvPr/>
        </p:nvGrpSpPr>
        <p:grpSpPr>
          <a:xfrm>
            <a:off x="8757111" y="2242958"/>
            <a:ext cx="1600095" cy="1600095"/>
            <a:chOff x="8428383" y="2057620"/>
            <a:chExt cx="1600095" cy="160009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741DE7B-3A13-4249-9B47-BE9C8549B5DD}"/>
                </a:ext>
              </a:extLst>
            </p:cNvPr>
            <p:cNvSpPr/>
            <p:nvPr/>
          </p:nvSpPr>
          <p:spPr>
            <a:xfrm>
              <a:off x="8428383" y="2057620"/>
              <a:ext cx="1600095" cy="160009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B7790AC-FB8A-DF4E-B1A9-5ABD52006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62085" y="2281034"/>
              <a:ext cx="1199067" cy="119906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DC5BAC-22D5-DA42-A228-C16357E8951C}"/>
              </a:ext>
            </a:extLst>
          </p:cNvPr>
          <p:cNvGrpSpPr/>
          <p:nvPr/>
        </p:nvGrpSpPr>
        <p:grpSpPr>
          <a:xfrm>
            <a:off x="10140775" y="3337240"/>
            <a:ext cx="1621656" cy="1628561"/>
            <a:chOff x="10140775" y="2852101"/>
            <a:chExt cx="1621656" cy="162856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672718D-52B5-944C-A23A-9EEC8F7CB528}"/>
                </a:ext>
              </a:extLst>
            </p:cNvPr>
            <p:cNvSpPr/>
            <p:nvPr/>
          </p:nvSpPr>
          <p:spPr>
            <a:xfrm>
              <a:off x="10162336" y="2880567"/>
              <a:ext cx="1600095" cy="160009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5E7A2B6-E328-D64A-802B-E838DA2AE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40775" y="2852101"/>
              <a:ext cx="1611227" cy="1611227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2DDF95A-D71B-D940-9AA1-E763631231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Pre-award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3" y="1317336"/>
            <a:ext cx="9014843" cy="51943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A pass-through entity must: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Ensure that subrecipients are not suspended or debarred </a:t>
            </a:r>
            <a:b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by the federal government prior to making the award. 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Clearly identify the federal award information, compliance requirements, applicable terms and conditions, and any supplemental requirements imposed by the pass-through entity.  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Include specific award identification data elements such as subrecipient name and entity identifier, federal award identification number, and federal award date.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71EA57-4005-854B-A5F2-5A516AD9B4DC}"/>
              </a:ext>
            </a:extLst>
          </p:cNvPr>
          <p:cNvSpPr txBox="1"/>
          <p:nvPr/>
        </p:nvSpPr>
        <p:spPr>
          <a:xfrm>
            <a:off x="598713" y="5355998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rgbClr val="040E08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(Title 2 CFR 200.332(a)) 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3868AD-F1A3-D448-9A41-C1DAF23FD678}"/>
              </a:ext>
            </a:extLst>
          </p:cNvPr>
          <p:cNvGrpSpPr/>
          <p:nvPr/>
        </p:nvGrpSpPr>
        <p:grpSpPr>
          <a:xfrm>
            <a:off x="10304226" y="2527177"/>
            <a:ext cx="1618636" cy="1600095"/>
            <a:chOff x="8479954" y="4006526"/>
            <a:chExt cx="1877016" cy="185551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599138-11D5-1F46-9953-29D8A792BF96}"/>
                </a:ext>
              </a:extLst>
            </p:cNvPr>
            <p:cNvSpPr/>
            <p:nvPr/>
          </p:nvSpPr>
          <p:spPr>
            <a:xfrm>
              <a:off x="8479954" y="4006526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C4A1739-65AA-0241-8553-B98F241FA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28170" y="4033241"/>
              <a:ext cx="1828800" cy="1828800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2D08254-94C2-2F4D-82EA-5DCC9AA35E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1E3B120-222A-EC45-B0F5-84D3A60CC9A7}"/>
              </a:ext>
            </a:extLst>
          </p:cNvPr>
          <p:cNvGrpSpPr/>
          <p:nvPr/>
        </p:nvGrpSpPr>
        <p:grpSpPr>
          <a:xfrm>
            <a:off x="10304226" y="2527177"/>
            <a:ext cx="1892473" cy="1600095"/>
            <a:chOff x="10304226" y="2527177"/>
            <a:chExt cx="1892473" cy="160009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EE3D9D-CF22-8B4E-9B9F-DECE1954C963}"/>
                </a:ext>
              </a:extLst>
            </p:cNvPr>
            <p:cNvSpPr/>
            <p:nvPr/>
          </p:nvSpPr>
          <p:spPr>
            <a:xfrm>
              <a:off x="10304226" y="2527177"/>
              <a:ext cx="1600095" cy="160009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73270CA-D1C8-7740-9C49-DBA970313406}"/>
                </a:ext>
              </a:extLst>
            </p:cNvPr>
            <p:cNvGrpSpPr/>
            <p:nvPr/>
          </p:nvGrpSpPr>
          <p:grpSpPr>
            <a:xfrm>
              <a:off x="10319947" y="2539305"/>
              <a:ext cx="1876752" cy="1583333"/>
              <a:chOff x="863600" y="603170"/>
              <a:chExt cx="2229079" cy="1880576"/>
            </a:xfrm>
          </p:grpSpPr>
          <p:pic>
            <p:nvPicPr>
              <p:cNvPr id="12" name="Picture 26">
                <a:extLst>
                  <a:ext uri="{FF2B5EF4-FFF2-40B4-BE49-F238E27FC236}">
                    <a16:creationId xmlns:a16="http://schemas.microsoft.com/office/drawing/2014/main" id="{C99B7C84-E017-B442-9576-0C2869AE6B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600" y="603170"/>
                <a:ext cx="1828800" cy="1828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4B41B2A-437E-6E4B-997B-B1C5ED2B4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6763" y="977832"/>
                <a:ext cx="1505916" cy="1505914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Pre-award 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5" y="1317336"/>
            <a:ext cx="8982608" cy="51943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A pass-through entity should: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Perform a risk-assessment of applicants prior to awarding funds – </a:t>
            </a: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highly recommended.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Evaluate the risk posed by applicants before they receive an award. </a:t>
            </a: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Consider such elements as: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Applicant’s eligibility or the quality of its application;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Financial stability and quality of management system; 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History of performance; and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Audit findings.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The results of the risk assessment can assist the pass-through entity in determining whether additional terms and conditions should be imposed on the award. </a:t>
            </a:r>
            <a:r>
              <a:rPr lang="en-US" altLang="ko-KR" sz="1800" i="1" dirty="0">
                <a:solidFill>
                  <a:srgbClr val="040E08"/>
                </a:solidFill>
                <a:ea typeface="굴림" panose="020B0600000101010101" pitchFamily="34" charset="-127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DFBC4FD-7911-394D-BEBE-F262CB0E6D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6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2B4C-8985-224B-BC16-21D43553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389594"/>
            <a:ext cx="10890250" cy="12409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0" dirty="0"/>
              <a:t>Post-award Process </a:t>
            </a:r>
            <a:br>
              <a:rPr lang="en-US" sz="3600" b="0" dirty="0"/>
            </a:br>
            <a:r>
              <a:rPr lang="en-US" sz="3600" b="0" dirty="0"/>
              <a:t>Risk Assessment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BB7764-B013-FA40-BD0E-3EB584ABC9FF}"/>
              </a:ext>
            </a:extLst>
          </p:cNvPr>
          <p:cNvSpPr txBox="1">
            <a:spLocks/>
          </p:cNvSpPr>
          <p:nvPr/>
        </p:nvSpPr>
        <p:spPr>
          <a:xfrm>
            <a:off x="1295400" y="1295400"/>
            <a:ext cx="10890250" cy="279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Pass-through Entity’s Requirements </a:t>
            </a:r>
          </a:p>
        </p:txBody>
      </p:sp>
    </p:spTree>
    <p:extLst>
      <p:ext uri="{BB962C8B-B14F-4D97-AF65-F5344CB8AC3E}">
        <p14:creationId xmlns:p14="http://schemas.microsoft.com/office/powerpoint/2010/main" val="192987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1E3B120-222A-EC45-B0F5-84D3A60CC9A7}"/>
              </a:ext>
            </a:extLst>
          </p:cNvPr>
          <p:cNvGrpSpPr/>
          <p:nvPr/>
        </p:nvGrpSpPr>
        <p:grpSpPr>
          <a:xfrm>
            <a:off x="10304226" y="2527177"/>
            <a:ext cx="1892473" cy="1600095"/>
            <a:chOff x="10304226" y="2527177"/>
            <a:chExt cx="1892473" cy="160009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EE3D9D-CF22-8B4E-9B9F-DECE1954C963}"/>
                </a:ext>
              </a:extLst>
            </p:cNvPr>
            <p:cNvSpPr/>
            <p:nvPr/>
          </p:nvSpPr>
          <p:spPr>
            <a:xfrm>
              <a:off x="10304226" y="2527177"/>
              <a:ext cx="1600095" cy="160009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73270CA-D1C8-7740-9C49-DBA970313406}"/>
                </a:ext>
              </a:extLst>
            </p:cNvPr>
            <p:cNvGrpSpPr/>
            <p:nvPr/>
          </p:nvGrpSpPr>
          <p:grpSpPr>
            <a:xfrm>
              <a:off x="10319947" y="2539305"/>
              <a:ext cx="1876752" cy="1583333"/>
              <a:chOff x="863600" y="603170"/>
              <a:chExt cx="2229079" cy="1880576"/>
            </a:xfrm>
          </p:grpSpPr>
          <p:pic>
            <p:nvPicPr>
              <p:cNvPr id="12" name="Picture 26">
                <a:extLst>
                  <a:ext uri="{FF2B5EF4-FFF2-40B4-BE49-F238E27FC236}">
                    <a16:creationId xmlns:a16="http://schemas.microsoft.com/office/drawing/2014/main" id="{C99B7C84-E017-B442-9576-0C2869AE6B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600" y="603170"/>
                <a:ext cx="1828800" cy="1828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4B41B2A-437E-6E4B-997B-B1C5ED2B4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6763" y="977832"/>
                <a:ext cx="1505916" cy="1505914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5" y="1317336"/>
            <a:ext cx="8982608" cy="5194379"/>
          </a:xfrm>
        </p:spPr>
        <p:txBody>
          <a:bodyPr>
            <a:normAutofit/>
          </a:bodyPr>
          <a:lstStyle/>
          <a:p>
            <a:pPr marL="0" indent="0">
              <a:lnSpc>
                <a:spcPts val="322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The pass-through entity must perform a risk assessment of each subrecipient for noncompliance with federal statutes, regulations, and the terms and conditions of the subaward.</a:t>
            </a:r>
          </a:p>
          <a:p>
            <a:pPr lvl="1">
              <a:lnSpc>
                <a:spcPts val="322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To determine the appropriate level of monitoring needed.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endParaRPr lang="en-US" altLang="ko-KR" sz="1000" dirty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ts val="322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Program requirements should be taken into consideration when determining the attributes to use in evaluating the overall risk.  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endParaRPr lang="en-US" altLang="ko-KR" sz="10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ts val="322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There are a number of different attributes to consider when assessing risk. The final score should clearly identify the risk level (e.g., high, medium, or low).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755B60F-7111-6D47-AC91-AB33136903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7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1E3B120-222A-EC45-B0F5-84D3A60CC9A7}"/>
              </a:ext>
            </a:extLst>
          </p:cNvPr>
          <p:cNvGrpSpPr/>
          <p:nvPr/>
        </p:nvGrpSpPr>
        <p:grpSpPr>
          <a:xfrm>
            <a:off x="10304226" y="2527177"/>
            <a:ext cx="1892473" cy="1600095"/>
            <a:chOff x="10304226" y="2527177"/>
            <a:chExt cx="1892473" cy="160009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EE3D9D-CF22-8B4E-9B9F-DECE1954C963}"/>
                </a:ext>
              </a:extLst>
            </p:cNvPr>
            <p:cNvSpPr/>
            <p:nvPr/>
          </p:nvSpPr>
          <p:spPr>
            <a:xfrm>
              <a:off x="10304226" y="2527177"/>
              <a:ext cx="1600095" cy="160009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73270CA-D1C8-7740-9C49-DBA970313406}"/>
                </a:ext>
              </a:extLst>
            </p:cNvPr>
            <p:cNvGrpSpPr/>
            <p:nvPr/>
          </p:nvGrpSpPr>
          <p:grpSpPr>
            <a:xfrm>
              <a:off x="10319947" y="2539305"/>
              <a:ext cx="1876752" cy="1583333"/>
              <a:chOff x="863600" y="603170"/>
              <a:chExt cx="2229079" cy="1880576"/>
            </a:xfrm>
          </p:grpSpPr>
          <p:pic>
            <p:nvPicPr>
              <p:cNvPr id="12" name="Picture 26">
                <a:extLst>
                  <a:ext uri="{FF2B5EF4-FFF2-40B4-BE49-F238E27FC236}">
                    <a16:creationId xmlns:a16="http://schemas.microsoft.com/office/drawing/2014/main" id="{C99B7C84-E017-B442-9576-0C2869AE6B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600" y="603170"/>
                <a:ext cx="1828800" cy="1828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4B41B2A-437E-6E4B-997B-B1C5ED2B4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6763" y="977832"/>
                <a:ext cx="1505916" cy="1505914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4" y="1317336"/>
            <a:ext cx="7874912" cy="51943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Pass-through entity should develop a methodology to determine risk levels and the reason for assigning each subrecipient into risk categories.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endParaRPr lang="en-US" altLang="ko-KR" sz="26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endParaRPr lang="en-US" altLang="ko-KR" sz="26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endParaRPr lang="en-US" altLang="ko-KR" sz="26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endParaRPr lang="en-US" altLang="ko-KR" sz="26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The overall level of risk identified should support the frequency and depth of the monitoring practices to include ways to mitigate risk.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82B5528-DBEF-4F49-A60E-C4CA0DBF6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663772"/>
              </p:ext>
            </p:extLst>
          </p:nvPr>
        </p:nvGraphicFramePr>
        <p:xfrm>
          <a:off x="953957" y="2817776"/>
          <a:ext cx="7992334" cy="1677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3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16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Subrecipient Risk Factors</a:t>
                      </a:r>
                      <a:r>
                        <a:rPr lang="en-US" sz="200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2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3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Confidential Funds/Petty Cash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Tx/>
                        <a:buFont typeface="Wingdings" panose="05000000000000000000" pitchFamily="2" charset="2"/>
                        <a:buChar char="ü"/>
                      </a:pP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Subaward Amount $25K &lt;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3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Delinquent Reports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23185FCD-2BB4-894F-9A5A-56620A7DC8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5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1E3B120-222A-EC45-B0F5-84D3A60CC9A7}"/>
              </a:ext>
            </a:extLst>
          </p:cNvPr>
          <p:cNvGrpSpPr/>
          <p:nvPr/>
        </p:nvGrpSpPr>
        <p:grpSpPr>
          <a:xfrm>
            <a:off x="10304226" y="2527177"/>
            <a:ext cx="1892473" cy="1600095"/>
            <a:chOff x="10304226" y="2527177"/>
            <a:chExt cx="1892473" cy="160009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EE3D9D-CF22-8B4E-9B9F-DECE1954C963}"/>
                </a:ext>
              </a:extLst>
            </p:cNvPr>
            <p:cNvSpPr/>
            <p:nvPr/>
          </p:nvSpPr>
          <p:spPr>
            <a:xfrm>
              <a:off x="10304226" y="2527177"/>
              <a:ext cx="1600095" cy="160009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73270CA-D1C8-7740-9C49-DBA970313406}"/>
                </a:ext>
              </a:extLst>
            </p:cNvPr>
            <p:cNvGrpSpPr/>
            <p:nvPr/>
          </p:nvGrpSpPr>
          <p:grpSpPr>
            <a:xfrm>
              <a:off x="10319947" y="2539305"/>
              <a:ext cx="1876752" cy="1583333"/>
              <a:chOff x="863600" y="603170"/>
              <a:chExt cx="2229079" cy="1880576"/>
            </a:xfrm>
          </p:grpSpPr>
          <p:pic>
            <p:nvPicPr>
              <p:cNvPr id="12" name="Picture 26">
                <a:extLst>
                  <a:ext uri="{FF2B5EF4-FFF2-40B4-BE49-F238E27FC236}">
                    <a16:creationId xmlns:a16="http://schemas.microsoft.com/office/drawing/2014/main" id="{C99B7C84-E017-B442-9576-0C2869AE6B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600" y="603170"/>
                <a:ext cx="1828800" cy="1828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4B41B2A-437E-6E4B-997B-B1C5ED2B4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6763" y="977832"/>
                <a:ext cx="1505916" cy="1505914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214" y="1317337"/>
            <a:ext cx="7215633" cy="132701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Some additional items a pass-through entity should also consider when performing a risk assessment include, but are not limited to:</a:t>
            </a:r>
            <a:endParaRPr lang="en-US" altLang="en-US" sz="2600" dirty="0"/>
          </a:p>
        </p:txBody>
      </p:sp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72129046-EEA6-0144-9556-8DA6F10C97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121926"/>
              </p:ext>
            </p:extLst>
          </p:nvPr>
        </p:nvGraphicFramePr>
        <p:xfrm>
          <a:off x="908214" y="2793873"/>
          <a:ext cx="8686800" cy="3115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GENERAL ASSESSMENT</a:t>
                      </a:r>
                    </a:p>
                  </a:txBody>
                  <a:tcPr anchor="ctr">
                    <a:solidFill>
                      <a:srgbClr val="0092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LEGAL ASSESSMENT</a:t>
                      </a:r>
                    </a:p>
                  </a:txBody>
                  <a:tcPr anchor="ctr">
                    <a:solidFill>
                      <a:srgbClr val="0092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FINANCIAL</a:t>
                      </a:r>
                      <a:r>
                        <a:rPr lang="en-US" b="1" i="0" baseline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ASSESSMENT</a:t>
                      </a:r>
                      <a:endParaRPr lang="en-US" b="1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solidFill>
                      <a:srgbClr val="0092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263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Award amount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ko-KR" sz="180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ea typeface="굴림" panose="020B0600000101010101" pitchFamily="34" charset="-127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Matching funds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ko-KR" sz="180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ea typeface="굴림" panose="020B0600000101010101" pitchFamily="34" charset="-127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New </a:t>
                      </a:r>
                      <a:r>
                        <a:rPr lang="en-US" altLang="ko-KR" sz="1800" dirty="0" err="1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subrecipient</a:t>
                      </a:r>
                      <a:r>
                        <a:rPr lang="en-US" altLang="ko-KR" sz="180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ko-KR" sz="180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ea typeface="굴림" panose="020B0600000101010101" pitchFamily="34" charset="-127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Budget modification requests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Past suspension </a:t>
                      </a:r>
                      <a:br>
                        <a:rPr lang="en-US" altLang="ko-KR" sz="180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</a:br>
                      <a:r>
                        <a:rPr lang="en-US" altLang="ko-KR" sz="180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or debarment </a:t>
                      </a:r>
                      <a:r>
                        <a:rPr lang="en-US" altLang="ko-KR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ko-KR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must</a:t>
                      </a:r>
                      <a:r>
                        <a:rPr lang="en-US" altLang="ko-KR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altLang="ko-KR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</a:br>
                      <a:r>
                        <a:rPr lang="en-US" altLang="ko-KR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be considered)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ko-KR" sz="180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ea typeface="굴림" panose="020B0600000101010101" pitchFamily="34" charset="-127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Federal debt owed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Delinquent reports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ko-KR" sz="180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ea typeface="굴림" panose="020B0600000101010101" pitchFamily="34" charset="-127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Recent audit opinion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ko-KR" sz="180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ea typeface="굴림" panose="020B0600000101010101" pitchFamily="34" charset="-127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Received financial reviews from other agencies</a:t>
                      </a:r>
                      <a:r>
                        <a:rPr lang="en-US" altLang="ko-KR" sz="1800" baseline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CC7B069A-FE2B-D74E-B6DE-9CA7F337DD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6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8B79AC1-C0B0-F744-B334-F1A727D80606}"/>
              </a:ext>
            </a:extLst>
          </p:cNvPr>
          <p:cNvGrpSpPr/>
          <p:nvPr/>
        </p:nvGrpSpPr>
        <p:grpSpPr>
          <a:xfrm>
            <a:off x="8721177" y="3219302"/>
            <a:ext cx="2251384" cy="2251384"/>
            <a:chOff x="35761" y="3388744"/>
            <a:chExt cx="2734521" cy="273452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B0FED2E-D0D4-264B-B79E-C66A49CF74F5}"/>
                </a:ext>
              </a:extLst>
            </p:cNvPr>
            <p:cNvSpPr/>
            <p:nvPr/>
          </p:nvSpPr>
          <p:spPr>
            <a:xfrm>
              <a:off x="160338" y="3455353"/>
              <a:ext cx="2530475" cy="2530475"/>
            </a:xfrm>
            <a:prstGeom prst="ellipse">
              <a:avLst/>
            </a:prstGeom>
            <a:solidFill>
              <a:srgbClr val="00929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58A6EE1-AA47-BF4C-BBD2-E5D13A7D8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589" y="3426399"/>
              <a:ext cx="2682579" cy="268257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36DC137-E2F9-F44A-BBC3-52539A0BF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61" y="3388744"/>
              <a:ext cx="2734521" cy="273452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7088991-DAA7-4746-808E-FB84B7812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89" y="3413520"/>
              <a:ext cx="2696866" cy="269686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E3B120-222A-EC45-B0F5-84D3A60CC9A7}"/>
              </a:ext>
            </a:extLst>
          </p:cNvPr>
          <p:cNvGrpSpPr/>
          <p:nvPr/>
        </p:nvGrpSpPr>
        <p:grpSpPr>
          <a:xfrm>
            <a:off x="10304226" y="2527177"/>
            <a:ext cx="1892473" cy="1600095"/>
            <a:chOff x="10304226" y="2527177"/>
            <a:chExt cx="1892473" cy="160009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EE3D9D-CF22-8B4E-9B9F-DECE1954C963}"/>
                </a:ext>
              </a:extLst>
            </p:cNvPr>
            <p:cNvSpPr/>
            <p:nvPr/>
          </p:nvSpPr>
          <p:spPr>
            <a:xfrm>
              <a:off x="10304226" y="2527177"/>
              <a:ext cx="1600095" cy="160009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73270CA-D1C8-7740-9C49-DBA970313406}"/>
                </a:ext>
              </a:extLst>
            </p:cNvPr>
            <p:cNvGrpSpPr/>
            <p:nvPr/>
          </p:nvGrpSpPr>
          <p:grpSpPr>
            <a:xfrm>
              <a:off x="10319947" y="2539305"/>
              <a:ext cx="1876752" cy="1583333"/>
              <a:chOff x="863600" y="603170"/>
              <a:chExt cx="2229079" cy="1880576"/>
            </a:xfrm>
          </p:grpSpPr>
          <p:pic>
            <p:nvPicPr>
              <p:cNvPr id="12" name="Picture 26">
                <a:extLst>
                  <a:ext uri="{FF2B5EF4-FFF2-40B4-BE49-F238E27FC236}">
                    <a16:creationId xmlns:a16="http://schemas.microsoft.com/office/drawing/2014/main" id="{C99B7C84-E017-B442-9576-0C2869AE6B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600" y="603170"/>
                <a:ext cx="1828800" cy="1828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4B41B2A-437E-6E4B-997B-B1C5ED2B4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6763" y="977832"/>
                <a:ext cx="1505916" cy="1505914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5" y="1317336"/>
            <a:ext cx="7649587" cy="3240883"/>
          </a:xfrm>
        </p:spPr>
        <p:txBody>
          <a:bodyPr>
            <a:normAutofit/>
          </a:bodyPr>
          <a:lstStyle/>
          <a:p>
            <a:pPr marL="0" indent="0">
              <a:lnSpc>
                <a:spcPts val="362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The assessment of these attributes should provide the basis for developing a monitoring plan and a strategy for monitoring subrecipients.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endParaRPr lang="en-US" altLang="ko-KR" sz="12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ts val="362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While this process is not all inclusive, it should give pass-through entities a starting point for assessing risk and developing a monitoring plan.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7A2496-C678-5F4D-BB28-A4466EA4D674}"/>
              </a:ext>
            </a:extLst>
          </p:cNvPr>
          <p:cNvSpPr txBox="1"/>
          <p:nvPr/>
        </p:nvSpPr>
        <p:spPr>
          <a:xfrm>
            <a:off x="598715" y="4944465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rgbClr val="040E08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(Title 2 CFR 200.332) 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B6BAF6-AA31-F748-A71D-1A4877D6950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2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08F3448-AF38-D748-9B06-5979AB622833}"/>
              </a:ext>
            </a:extLst>
          </p:cNvPr>
          <p:cNvSpPr/>
          <p:nvPr/>
        </p:nvSpPr>
        <p:spPr>
          <a:xfrm>
            <a:off x="300942" y="3591608"/>
            <a:ext cx="10317897" cy="1920550"/>
          </a:xfrm>
          <a:prstGeom prst="roundRect">
            <a:avLst/>
          </a:prstGeom>
          <a:solidFill>
            <a:srgbClr val="00929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ACDAEA1-9311-9D4E-8CD5-40F5A8D47099}"/>
              </a:ext>
            </a:extLst>
          </p:cNvPr>
          <p:cNvSpPr/>
          <p:nvPr/>
        </p:nvSpPr>
        <p:spPr>
          <a:xfrm>
            <a:off x="300942" y="2163651"/>
            <a:ext cx="10317897" cy="963533"/>
          </a:xfrm>
          <a:prstGeom prst="roundRect">
            <a:avLst/>
          </a:prstGeom>
          <a:solidFill>
            <a:srgbClr val="00929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705F94A-7125-684E-85C0-1F60438580D4}"/>
              </a:ext>
            </a:extLst>
          </p:cNvPr>
          <p:cNvSpPr txBox="1">
            <a:spLocks/>
          </p:cNvSpPr>
          <p:nvPr/>
        </p:nvSpPr>
        <p:spPr>
          <a:xfrm>
            <a:off x="1295400" y="272142"/>
            <a:ext cx="10890250" cy="64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							Slide Number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BA94D9D-2B35-1E41-9948-3803575C7877}"/>
              </a:ext>
            </a:extLst>
          </p:cNvPr>
          <p:cNvSpPr txBox="1">
            <a:spLocks/>
          </p:cNvSpPr>
          <p:nvPr/>
        </p:nvSpPr>
        <p:spPr>
          <a:xfrm>
            <a:off x="598714" y="1159880"/>
            <a:ext cx="9652869" cy="4983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t">
              <a:lnSpc>
                <a:spcPct val="110000"/>
              </a:lnSpc>
            </a:pPr>
            <a:r>
              <a:rPr lang="en-US" sz="2600" dirty="0"/>
              <a:t>Requirements for Pass-through Entities</a:t>
            </a:r>
            <a:endParaRPr lang="en-US" sz="2200" dirty="0"/>
          </a:p>
          <a:p>
            <a:pPr lvl="1" algn="dist" fontAlgn="t">
              <a:lnSpc>
                <a:spcPts val="3240"/>
              </a:lnSpc>
            </a:pPr>
            <a:r>
              <a:rPr lang="en-US" sz="2200" dirty="0"/>
              <a:t>Pre-Award Process  .  .  .  .  .  .  .  .  .  .  .  .  .  .  .  .  .  .  .  .  .  .  .  .  .  20 </a:t>
            </a:r>
          </a:p>
          <a:p>
            <a:pPr lvl="2" algn="dist" fontAlgn="t">
              <a:lnSpc>
                <a:spcPts val="3240"/>
              </a:lnSpc>
            </a:pPr>
            <a:r>
              <a:rPr lang="en-US" sz="2000" dirty="0"/>
              <a:t>Policies and Procedures</a:t>
            </a:r>
            <a:r>
              <a:rPr lang="en-US" sz="2200" dirty="0"/>
              <a:t>  .  .  .  .  .  .  .  .  .  .  .  .  .  .  .  .  .  .  .  .  .    21</a:t>
            </a:r>
          </a:p>
          <a:p>
            <a:pPr lvl="2" algn="dist" fontAlgn="t">
              <a:lnSpc>
                <a:spcPts val="3240"/>
              </a:lnSpc>
            </a:pPr>
            <a:r>
              <a:rPr lang="en-US" sz="2000" dirty="0"/>
              <a:t>Risk Assessment</a:t>
            </a:r>
            <a:r>
              <a:rPr lang="en-US" sz="2200" dirty="0"/>
              <a:t>  .  .  .  .  .  .  .  .  .  .  .  .  .  .  .  .  .  .  .  .  .  .  .  .  .    24</a:t>
            </a:r>
          </a:p>
          <a:p>
            <a:pPr lvl="1" algn="dist" fontAlgn="t">
              <a:lnSpc>
                <a:spcPts val="3240"/>
              </a:lnSpc>
            </a:pPr>
            <a:r>
              <a:rPr lang="en-US" sz="2200" dirty="0"/>
              <a:t>Post-Award Process  .  .  .  .  .  .  .  .  .  .  .  .  .  .  .  .  .  .  .  .  .  .  .  .    25</a:t>
            </a:r>
          </a:p>
          <a:p>
            <a:pPr lvl="2" algn="dist" fontAlgn="t">
              <a:lnSpc>
                <a:spcPts val="3240"/>
              </a:lnSpc>
            </a:pPr>
            <a:r>
              <a:rPr lang="en-US" sz="2000" dirty="0"/>
              <a:t>Risk Assessment</a:t>
            </a:r>
            <a:r>
              <a:rPr lang="en-US" sz="2200" dirty="0"/>
              <a:t>  .  .  .  .  .  .  .  .  .  .  .  .  .  .  .  .  .  .  .  .  .  .  .  .  .   26</a:t>
            </a:r>
          </a:p>
          <a:p>
            <a:pPr lvl="2" algn="dist" fontAlgn="t">
              <a:lnSpc>
                <a:spcPts val="3240"/>
              </a:lnSpc>
            </a:pPr>
            <a:r>
              <a:rPr lang="en-US" sz="2000" dirty="0"/>
              <a:t>Subrecipient Monitoring</a:t>
            </a:r>
            <a:r>
              <a:rPr lang="en-US" sz="2200" dirty="0"/>
              <a:t>  .  .  .  .  .  .  .  .  .  .  .  .  .  .  .  .  .  .  .  .   30</a:t>
            </a:r>
          </a:p>
          <a:p>
            <a:pPr lvl="2" algn="dist" fontAlgn="t">
              <a:lnSpc>
                <a:spcPts val="3240"/>
              </a:lnSpc>
            </a:pPr>
            <a:r>
              <a:rPr lang="en-US" sz="2000" dirty="0"/>
              <a:t>Remedies for Subrecipient Noncompliance</a:t>
            </a:r>
            <a:r>
              <a:rPr lang="en-US" sz="2200" dirty="0"/>
              <a:t>  .  .  .  .  .  .  .  .  .  .  .  .  .  42</a:t>
            </a:r>
          </a:p>
          <a:p>
            <a:pPr lvl="2" algn="dist" fontAlgn="t">
              <a:lnSpc>
                <a:spcPts val="3240"/>
              </a:lnSpc>
            </a:pPr>
            <a:r>
              <a:rPr lang="en-US" sz="2000" dirty="0"/>
              <a:t>Closeout Process</a:t>
            </a:r>
            <a:r>
              <a:rPr lang="en-US" sz="2200" dirty="0"/>
              <a:t>   .  .  .  .  .  .  .  .  .  .  .  .  .  .  .  .  .  .  .  .  .  .  .  .    45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D19EC2-90D2-6746-8D99-5090E28771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90378">
            <a:off x="10282222" y="2278786"/>
            <a:ext cx="1968620" cy="196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1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2B4C-8985-224B-BC16-21D43553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389594"/>
            <a:ext cx="10890250" cy="12409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0" dirty="0"/>
              <a:t>Post-award Process </a:t>
            </a:r>
            <a:br>
              <a:rPr lang="en-US" sz="3600" b="0" dirty="0"/>
            </a:br>
            <a:r>
              <a:rPr lang="en-US" sz="3600" b="0" dirty="0"/>
              <a:t>Subrecipient Monitoring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BB7764-B013-FA40-BD0E-3EB584ABC9FF}"/>
              </a:ext>
            </a:extLst>
          </p:cNvPr>
          <p:cNvSpPr txBox="1">
            <a:spLocks/>
          </p:cNvSpPr>
          <p:nvPr/>
        </p:nvSpPr>
        <p:spPr>
          <a:xfrm>
            <a:off x="1295400" y="1295400"/>
            <a:ext cx="10890250" cy="279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Pass-through Entity’s Requirements </a:t>
            </a:r>
          </a:p>
        </p:txBody>
      </p:sp>
    </p:spTree>
    <p:extLst>
      <p:ext uri="{BB962C8B-B14F-4D97-AF65-F5344CB8AC3E}">
        <p14:creationId xmlns:p14="http://schemas.microsoft.com/office/powerpoint/2010/main" val="40816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Subrecipient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5" y="1317336"/>
            <a:ext cx="9051922" cy="48885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The pass-through entity’s annual monitoring plan 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should include: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All subrecipients that will be monitored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SzPct val="80000"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Subrecipients from each risk level should be monitored (i.e., high, medium, and low)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Type of monitoring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SzPct val="80000"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On-site or in-house review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SzPct val="80000"/>
            </a:pPr>
            <a:endParaRPr lang="en-US" altLang="ko-KR" sz="12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Effective implementation of the monitoring plan may also result in the identification of potential areas for training and technical assistance.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652255-CF5E-704A-8EF3-242906DD52BB}"/>
              </a:ext>
            </a:extLst>
          </p:cNvPr>
          <p:cNvGrpSpPr/>
          <p:nvPr/>
        </p:nvGrpSpPr>
        <p:grpSpPr>
          <a:xfrm>
            <a:off x="10304226" y="2527176"/>
            <a:ext cx="1600095" cy="1600200"/>
            <a:chOff x="10304226" y="2527176"/>
            <a:chExt cx="1600095" cy="16002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EE3D9D-CF22-8B4E-9B9F-DECE1954C963}"/>
                </a:ext>
              </a:extLst>
            </p:cNvPr>
            <p:cNvSpPr/>
            <p:nvPr/>
          </p:nvSpPr>
          <p:spPr>
            <a:xfrm>
              <a:off x="10304226" y="2527176"/>
              <a:ext cx="1600095" cy="1600200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BE1336-0C34-A448-ACB7-B9EC57B54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15439" y="2641310"/>
              <a:ext cx="1386994" cy="1386994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703831FD-1994-FF44-856B-77DA7D8FAA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5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09EE3D9D-CF22-8B4E-9B9F-DECE1954C963}"/>
              </a:ext>
            </a:extLst>
          </p:cNvPr>
          <p:cNvSpPr/>
          <p:nvPr/>
        </p:nvSpPr>
        <p:spPr>
          <a:xfrm>
            <a:off x="10304226" y="2527176"/>
            <a:ext cx="1600095" cy="1600200"/>
          </a:xfrm>
          <a:prstGeom prst="ellipse">
            <a:avLst/>
          </a:prstGeom>
          <a:solidFill>
            <a:srgbClr val="00929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Subrecipient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5" y="1317336"/>
            <a:ext cx="8755350" cy="429263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Pass-through entities should develop monitoring 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objectives to ensure subrecipients: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Carry out program activities as stipulated in the subaward;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Have adequate internal controls to protect federal funds;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Claim reimbursement for costs that are allowable, reasonable, allocable, and necessary under</a:t>
            </a:r>
            <a:b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 program guidelines;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Identify any conflicts of interest that exist; and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Maintain required supporting documentation/records.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BE1336-0C34-A448-ACB7-B9EC57B54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439" y="2641310"/>
            <a:ext cx="1386994" cy="1386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3F0A97-069E-7244-8B33-A5BF9F057C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09EE3D9D-CF22-8B4E-9B9F-DECE1954C963}"/>
              </a:ext>
            </a:extLst>
          </p:cNvPr>
          <p:cNvSpPr/>
          <p:nvPr/>
        </p:nvSpPr>
        <p:spPr>
          <a:xfrm>
            <a:off x="10304226" y="2527176"/>
            <a:ext cx="1600095" cy="1600200"/>
          </a:xfrm>
          <a:prstGeom prst="ellipse">
            <a:avLst/>
          </a:prstGeom>
          <a:solidFill>
            <a:srgbClr val="00929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Subrecipient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17336"/>
            <a:ext cx="9126053" cy="46487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In preparation for an on-site visit, the pass-through entity 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should review all documentation, such as: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Subrecipient’s application for funding;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Written agreement with the subrecipient;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Financial and progress reports;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Drawdown history (payments made to the subrecipient); and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Copies of recent audit reports.</a:t>
            </a:r>
          </a:p>
          <a:p>
            <a:pPr marL="457200" lvl="1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1000" dirty="0">
                <a:solidFill>
                  <a:srgbClr val="040E08"/>
                </a:solidFill>
                <a:ea typeface="굴림" panose="020B0600000101010101" pitchFamily="34" charset="-127"/>
              </a:rPr>
              <a:t>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The result of this review may inform the pass-through entity about the subrecipient’s operations and identify potential problem areas to examine during the on-site visit.</a:t>
            </a: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BE1336-0C34-A448-ACB7-B9EC57B54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439" y="2641310"/>
            <a:ext cx="1386994" cy="13869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0C7B81-2622-8A4C-A58C-32176F586F4E}"/>
              </a:ext>
            </a:extLst>
          </p:cNvPr>
          <p:cNvSpPr txBox="1"/>
          <p:nvPr/>
        </p:nvSpPr>
        <p:spPr>
          <a:xfrm>
            <a:off x="598713" y="5995807"/>
            <a:ext cx="4831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rgbClr val="040E08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(Title 2 CFR 200.332) 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7B0462-ABF0-F645-AA87-929B26733D93}"/>
              </a:ext>
            </a:extLst>
          </p:cNvPr>
          <p:cNvSpPr/>
          <p:nvPr/>
        </p:nvSpPr>
        <p:spPr>
          <a:xfrm>
            <a:off x="9734600" y="3846310"/>
            <a:ext cx="1600095" cy="1600200"/>
          </a:xfrm>
          <a:prstGeom prst="ellipse">
            <a:avLst/>
          </a:prstGeom>
          <a:solidFill>
            <a:srgbClr val="00929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7D166C-D276-CE4C-B246-11B9EAC60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964" y="3997258"/>
            <a:ext cx="1386994" cy="13869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129AA5-FA43-124A-82AF-85261B3CE1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3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09EE3D9D-CF22-8B4E-9B9F-DECE1954C963}"/>
              </a:ext>
            </a:extLst>
          </p:cNvPr>
          <p:cNvSpPr/>
          <p:nvPr/>
        </p:nvSpPr>
        <p:spPr>
          <a:xfrm>
            <a:off x="10304226" y="2527176"/>
            <a:ext cx="1600095" cy="1600200"/>
          </a:xfrm>
          <a:prstGeom prst="ellipse">
            <a:avLst/>
          </a:prstGeom>
          <a:solidFill>
            <a:srgbClr val="00929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Subrecipient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17336"/>
            <a:ext cx="9603624" cy="51081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b="1" spc="300" dirty="0">
                <a:solidFill>
                  <a:srgbClr val="00929E"/>
                </a:solidFill>
                <a:ea typeface="굴림" panose="020B0600000101010101" pitchFamily="34" charset="-127"/>
              </a:rPr>
              <a:t>BEST PRACTICES</a:t>
            </a:r>
            <a:endParaRPr lang="en-US" altLang="ko-KR" sz="2600" dirty="0">
              <a:solidFill>
                <a:srgbClr val="040E08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Notification </a:t>
            </a:r>
          </a:p>
          <a:p>
            <a:pPr marL="914400" lvl="1" indent="-457200">
              <a:lnSpc>
                <a:spcPts val="3820"/>
              </a:lnSpc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Entrance conference</a:t>
            </a:r>
          </a:p>
          <a:p>
            <a:pPr marL="914400" lvl="1" indent="-457200">
              <a:lnSpc>
                <a:spcPts val="3820"/>
              </a:lnSpc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Supporting documentation, data gathering and analysis </a:t>
            </a:r>
          </a:p>
          <a:p>
            <a:pPr marL="914400" lvl="1" indent="-457200">
              <a:lnSpc>
                <a:spcPts val="3820"/>
              </a:lnSpc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Exit conference</a:t>
            </a:r>
          </a:p>
          <a:p>
            <a:pPr marL="914400" lvl="1" indent="-457200">
              <a:lnSpc>
                <a:spcPts val="3820"/>
              </a:lnSpc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Follow-up</a:t>
            </a:r>
          </a:p>
          <a:p>
            <a:pPr marL="914400" lvl="1" indent="-457200">
              <a:lnSpc>
                <a:spcPts val="3820"/>
              </a:lnSpc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Corrective action plan (if applicable)</a:t>
            </a:r>
          </a:p>
          <a:p>
            <a:pPr marL="914400" lvl="1" indent="-457200">
              <a:lnSpc>
                <a:spcPts val="3820"/>
              </a:lnSpc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Closure of site visit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BE1336-0C34-A448-ACB7-B9EC57B54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439" y="2641310"/>
            <a:ext cx="1386994" cy="1386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5ED48E-E64E-D346-BDBE-C066FBAF58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9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Subrecipient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17336"/>
            <a:ext cx="9126053" cy="51081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b="1" spc="300" dirty="0">
                <a:solidFill>
                  <a:srgbClr val="00929E"/>
                </a:solidFill>
                <a:ea typeface="굴림" panose="020B0600000101010101" pitchFamily="34" charset="-127"/>
              </a:rPr>
              <a:t>BEST PRACTICES</a:t>
            </a:r>
            <a:endParaRPr lang="en-US" altLang="ko-KR" sz="2600" dirty="0">
              <a:solidFill>
                <a:srgbClr val="040E08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38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b="1" dirty="0">
                <a:solidFill>
                  <a:srgbClr val="040E08"/>
                </a:solidFill>
                <a:ea typeface="굴림" panose="020B0600000101010101" pitchFamily="34" charset="-127"/>
              </a:rPr>
              <a:t>Notification</a:t>
            </a: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—Send a formal notification letter at least several weeks before the visit (if possible) to:  </a:t>
            </a:r>
            <a:endParaRPr lang="en-US" altLang="ko-KR" sz="16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lvl="1">
              <a:lnSpc>
                <a:spcPts val="38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Confirm dates and scope of review </a:t>
            </a:r>
          </a:p>
          <a:p>
            <a:pPr lvl="1">
              <a:lnSpc>
                <a:spcPts val="38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Provide details of documentation needed for the review</a:t>
            </a:r>
          </a:p>
          <a:p>
            <a:pPr lvl="1">
              <a:lnSpc>
                <a:spcPts val="38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Specify expected timeframe for the review</a:t>
            </a:r>
          </a:p>
          <a:p>
            <a:pPr lvl="1">
              <a:lnSpc>
                <a:spcPts val="38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Ensure key officials are available during the review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870148-855C-8C41-97D6-2810B34FF9A4}"/>
              </a:ext>
            </a:extLst>
          </p:cNvPr>
          <p:cNvGrpSpPr>
            <a:grpSpLocks/>
          </p:cNvGrpSpPr>
          <p:nvPr/>
        </p:nvGrpSpPr>
        <p:grpSpPr bwMode="auto">
          <a:xfrm>
            <a:off x="343557" y="1758598"/>
            <a:ext cx="708025" cy="708025"/>
            <a:chOff x="2158968" y="1472960"/>
            <a:chExt cx="707795" cy="70779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A5E9DE-2D43-F149-BC2C-8B4916A601B3}"/>
                </a:ext>
              </a:extLst>
            </p:cNvPr>
            <p:cNvSpPr/>
            <p:nvPr/>
          </p:nvSpPr>
          <p:spPr>
            <a:xfrm>
              <a:off x="2158968" y="1472960"/>
              <a:ext cx="707795" cy="707795"/>
            </a:xfrm>
            <a:prstGeom prst="ellipse">
              <a:avLst/>
            </a:prstGeom>
            <a:noFill/>
            <a:ln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E96455-2595-F345-8178-CB70CF3DC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9744" y="1539361"/>
              <a:ext cx="47148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9EE3D9D-CF22-8B4E-9B9F-DECE1954C963}"/>
              </a:ext>
            </a:extLst>
          </p:cNvPr>
          <p:cNvSpPr/>
          <p:nvPr/>
        </p:nvSpPr>
        <p:spPr>
          <a:xfrm>
            <a:off x="10304226" y="2527176"/>
            <a:ext cx="1600095" cy="1600200"/>
          </a:xfrm>
          <a:prstGeom prst="ellipse">
            <a:avLst/>
          </a:prstGeom>
          <a:solidFill>
            <a:srgbClr val="00929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DD4748-1FBE-0548-8A14-9ACFD1790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225" y="2558142"/>
            <a:ext cx="1554243" cy="15542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1AC9C4-26E6-5A45-BCE9-80D9CB824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Subrecipient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17336"/>
            <a:ext cx="9126053" cy="51081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b="1" spc="300" dirty="0">
                <a:solidFill>
                  <a:srgbClr val="00929E"/>
                </a:solidFill>
                <a:ea typeface="굴림" panose="020B0600000101010101" pitchFamily="34" charset="-127"/>
              </a:rPr>
              <a:t>BEST PRACTICES</a:t>
            </a:r>
            <a:endParaRPr lang="en-US" altLang="ko-KR" sz="2600" dirty="0">
              <a:solidFill>
                <a:srgbClr val="040E08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3800"/>
              </a:lnSpc>
              <a:buNone/>
            </a:pPr>
            <a:r>
              <a:rPr lang="en-US" altLang="ko-KR" sz="2600" b="1" dirty="0">
                <a:solidFill>
                  <a:srgbClr val="040E08"/>
                </a:solidFill>
                <a:ea typeface="굴림" panose="020B0600000101010101" pitchFamily="34" charset="-127"/>
              </a:rPr>
              <a:t>Entrance Conference</a:t>
            </a: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—Hold on-site meeting with the appropriate subrecipient staff (i.e. financial, program, director) prior to starting any monitoring activities.</a:t>
            </a:r>
            <a:r>
              <a:rPr lang="en-US" altLang="ko-KR" sz="2000" dirty="0">
                <a:solidFill>
                  <a:srgbClr val="040E08"/>
                </a:solidFill>
                <a:ea typeface="굴림" panose="020B0600000101010101" pitchFamily="34" charset="-127"/>
              </a:rPr>
              <a:t> </a:t>
            </a:r>
          </a:p>
          <a:p>
            <a:pPr lvl="1">
              <a:lnSpc>
                <a:spcPts val="38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Subrecipient staff should have a clear understanding of the purpose, scope, and schedule for the monitoring visit.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870148-855C-8C41-97D6-2810B34FF9A4}"/>
              </a:ext>
            </a:extLst>
          </p:cNvPr>
          <p:cNvGrpSpPr>
            <a:grpSpLocks/>
          </p:cNvGrpSpPr>
          <p:nvPr/>
        </p:nvGrpSpPr>
        <p:grpSpPr bwMode="auto">
          <a:xfrm>
            <a:off x="343557" y="1758598"/>
            <a:ext cx="708025" cy="708025"/>
            <a:chOff x="2158968" y="1472960"/>
            <a:chExt cx="707795" cy="70779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A5E9DE-2D43-F149-BC2C-8B4916A601B3}"/>
                </a:ext>
              </a:extLst>
            </p:cNvPr>
            <p:cNvSpPr/>
            <p:nvPr/>
          </p:nvSpPr>
          <p:spPr>
            <a:xfrm>
              <a:off x="2158968" y="1472960"/>
              <a:ext cx="707795" cy="707795"/>
            </a:xfrm>
            <a:prstGeom prst="ellipse">
              <a:avLst/>
            </a:prstGeom>
            <a:noFill/>
            <a:ln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E96455-2595-F345-8178-CB70CF3DC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9744" y="1539361"/>
              <a:ext cx="47148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9EE3D9D-CF22-8B4E-9B9F-DECE1954C963}"/>
              </a:ext>
            </a:extLst>
          </p:cNvPr>
          <p:cNvSpPr/>
          <p:nvPr/>
        </p:nvSpPr>
        <p:spPr>
          <a:xfrm>
            <a:off x="10304226" y="2527176"/>
            <a:ext cx="1600095" cy="1600200"/>
          </a:xfrm>
          <a:prstGeom prst="ellipse">
            <a:avLst/>
          </a:prstGeom>
          <a:solidFill>
            <a:srgbClr val="00929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290FAC-88C0-6A47-8DB9-038A7FAAB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127" y="2650768"/>
            <a:ext cx="1402249" cy="1402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DE7086-E922-9046-AFDC-EC3C9DD3FA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09EE3D9D-CF22-8B4E-9B9F-DECE1954C963}"/>
              </a:ext>
            </a:extLst>
          </p:cNvPr>
          <p:cNvSpPr/>
          <p:nvPr/>
        </p:nvSpPr>
        <p:spPr>
          <a:xfrm>
            <a:off x="10304226" y="2527176"/>
            <a:ext cx="1600095" cy="1600200"/>
          </a:xfrm>
          <a:prstGeom prst="ellipse">
            <a:avLst/>
          </a:prstGeom>
          <a:solidFill>
            <a:srgbClr val="00929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Subrecipient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17336"/>
            <a:ext cx="9126053" cy="51081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b="1" spc="300" dirty="0">
                <a:solidFill>
                  <a:srgbClr val="00929E"/>
                </a:solidFill>
                <a:ea typeface="굴림" panose="020B0600000101010101" pitchFamily="34" charset="-127"/>
              </a:rPr>
              <a:t>BEST PRACTICES</a:t>
            </a:r>
            <a:endParaRPr lang="en-US" altLang="ko-KR" sz="2600" dirty="0">
              <a:solidFill>
                <a:srgbClr val="040E08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3800"/>
              </a:lnSpc>
              <a:buNone/>
            </a:pPr>
            <a:r>
              <a:rPr lang="en-US" altLang="ko-KR" sz="2600" b="1" dirty="0">
                <a:solidFill>
                  <a:srgbClr val="040E08"/>
                </a:solidFill>
                <a:ea typeface="굴림" panose="020B0600000101010101" pitchFamily="34" charset="-127"/>
              </a:rPr>
              <a:t>Documentation, Data Gathering and Analysis</a:t>
            </a: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—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Track each step followed during the review process, document conversations with subrecipient staff, and inspect the progress of the actual project/program.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870148-855C-8C41-97D6-2810B34FF9A4}"/>
              </a:ext>
            </a:extLst>
          </p:cNvPr>
          <p:cNvGrpSpPr>
            <a:grpSpLocks/>
          </p:cNvGrpSpPr>
          <p:nvPr/>
        </p:nvGrpSpPr>
        <p:grpSpPr bwMode="auto">
          <a:xfrm>
            <a:off x="343557" y="1758598"/>
            <a:ext cx="708025" cy="708025"/>
            <a:chOff x="2158968" y="1472960"/>
            <a:chExt cx="707795" cy="70779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A5E9DE-2D43-F149-BC2C-8B4916A601B3}"/>
                </a:ext>
              </a:extLst>
            </p:cNvPr>
            <p:cNvSpPr/>
            <p:nvPr/>
          </p:nvSpPr>
          <p:spPr>
            <a:xfrm>
              <a:off x="2158968" y="1472960"/>
              <a:ext cx="707795" cy="707795"/>
            </a:xfrm>
            <a:prstGeom prst="ellipse">
              <a:avLst/>
            </a:prstGeom>
            <a:noFill/>
            <a:ln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E96455-2595-F345-8178-CB70CF3DC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9744" y="1539361"/>
              <a:ext cx="47148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B1907DF-3540-8A49-B3F8-03BB061A7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112" y="2323070"/>
            <a:ext cx="2021924" cy="20219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B30186-DA8D-684F-83DD-0AF13FF894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8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09EE3D9D-CF22-8B4E-9B9F-DECE1954C963}"/>
              </a:ext>
            </a:extLst>
          </p:cNvPr>
          <p:cNvSpPr/>
          <p:nvPr/>
        </p:nvSpPr>
        <p:spPr>
          <a:xfrm>
            <a:off x="10304226" y="2527176"/>
            <a:ext cx="1600095" cy="1600200"/>
          </a:xfrm>
          <a:prstGeom prst="ellipse">
            <a:avLst/>
          </a:prstGeom>
          <a:solidFill>
            <a:srgbClr val="00929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Subrecipient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17336"/>
            <a:ext cx="9714837" cy="51081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b="1" spc="300" dirty="0">
                <a:solidFill>
                  <a:srgbClr val="00929E"/>
                </a:solidFill>
                <a:ea typeface="굴림" panose="020B0600000101010101" pitchFamily="34" charset="-127"/>
              </a:rPr>
              <a:t>BEST PRACTICES</a:t>
            </a:r>
            <a:endParaRPr lang="en-US" altLang="ko-KR" sz="2600" dirty="0">
              <a:solidFill>
                <a:srgbClr val="040E08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3800"/>
              </a:lnSpc>
              <a:buNone/>
            </a:pPr>
            <a:r>
              <a:rPr lang="en-US" altLang="ko-KR" sz="2600" b="1" dirty="0">
                <a:solidFill>
                  <a:srgbClr val="040E08"/>
                </a:solidFill>
                <a:ea typeface="굴림" panose="020B0600000101010101" pitchFamily="34" charset="-127"/>
              </a:rPr>
              <a:t>Exit Conference</a:t>
            </a: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—Meet with key officials to present 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the preliminary findings noted from the financial review.  </a:t>
            </a:r>
            <a:r>
              <a:rPr lang="en-US" altLang="ko-KR" sz="2000" dirty="0">
                <a:solidFill>
                  <a:srgbClr val="040E08"/>
                </a:solidFill>
                <a:ea typeface="굴림" panose="020B0600000101010101" pitchFamily="34" charset="-127"/>
              </a:rPr>
              <a:t>      </a:t>
            </a:r>
            <a:endParaRPr lang="en-US" altLang="ko-KR" sz="16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lvl="1">
              <a:lnSpc>
                <a:spcPts val="322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The exit conference should cover the following objectives: </a:t>
            </a:r>
          </a:p>
          <a:p>
            <a:pPr lvl="2">
              <a:lnSpc>
                <a:spcPts val="322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Present preliminary results of the financial/program review</a:t>
            </a:r>
          </a:p>
          <a:p>
            <a:pPr lvl="2">
              <a:lnSpc>
                <a:spcPts val="322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Provide an opportunity for subrecipient to resolve any </a:t>
            </a:r>
            <a:b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disputed findings</a:t>
            </a:r>
          </a:p>
          <a:p>
            <a:pPr lvl="2">
              <a:lnSpc>
                <a:spcPts val="322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Obtain additional documentation from subrecipient </a:t>
            </a:r>
            <a:b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to clarify or support their position</a:t>
            </a:r>
          </a:p>
          <a:p>
            <a:pPr lvl="1">
              <a:lnSpc>
                <a:spcPts val="322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For all deficiencies not resolved at the end of the exit conference, there should be a clear understanding of any remaining finding(s).</a:t>
            </a:r>
            <a:r>
              <a:rPr lang="en-US" altLang="ko-KR" sz="2000" dirty="0">
                <a:solidFill>
                  <a:srgbClr val="040E08"/>
                </a:solidFill>
                <a:ea typeface="굴림" panose="020B0600000101010101" pitchFamily="34" charset="-127"/>
              </a:rPr>
              <a:t> </a:t>
            </a:r>
            <a:endParaRPr lang="en-US" altLang="ko-KR" sz="2200" dirty="0">
              <a:solidFill>
                <a:srgbClr val="040E08"/>
              </a:solidFill>
              <a:ea typeface="굴림" panose="020B0600000101010101" pitchFamily="34" charset="-12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870148-855C-8C41-97D6-2810B34FF9A4}"/>
              </a:ext>
            </a:extLst>
          </p:cNvPr>
          <p:cNvGrpSpPr>
            <a:grpSpLocks/>
          </p:cNvGrpSpPr>
          <p:nvPr/>
        </p:nvGrpSpPr>
        <p:grpSpPr bwMode="auto">
          <a:xfrm>
            <a:off x="343557" y="1740728"/>
            <a:ext cx="708025" cy="708025"/>
            <a:chOff x="2158968" y="1472960"/>
            <a:chExt cx="707795" cy="70779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A5E9DE-2D43-F149-BC2C-8B4916A601B3}"/>
                </a:ext>
              </a:extLst>
            </p:cNvPr>
            <p:cNvSpPr/>
            <p:nvPr/>
          </p:nvSpPr>
          <p:spPr>
            <a:xfrm>
              <a:off x="2158968" y="1472960"/>
              <a:ext cx="707795" cy="707795"/>
            </a:xfrm>
            <a:prstGeom prst="ellipse">
              <a:avLst/>
            </a:prstGeom>
            <a:noFill/>
            <a:ln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E96455-2595-F345-8178-CB70CF3DC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9744" y="1539361"/>
              <a:ext cx="47148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A614F13-4037-EA44-8578-413A61A52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70808" y="2656957"/>
            <a:ext cx="1496441" cy="14077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DCFC88-F95E-684D-8115-C17B42D839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6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09EE3D9D-CF22-8B4E-9B9F-DECE1954C963}"/>
              </a:ext>
            </a:extLst>
          </p:cNvPr>
          <p:cNvSpPr/>
          <p:nvPr/>
        </p:nvSpPr>
        <p:spPr>
          <a:xfrm>
            <a:off x="10276090" y="2527176"/>
            <a:ext cx="1600095" cy="1600200"/>
          </a:xfrm>
          <a:prstGeom prst="ellipse">
            <a:avLst/>
          </a:prstGeom>
          <a:solidFill>
            <a:srgbClr val="00929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Subrecipient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5" y="1320961"/>
            <a:ext cx="10890250" cy="51319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b="1" spc="300" dirty="0">
                <a:solidFill>
                  <a:srgbClr val="00929E"/>
                </a:solidFill>
                <a:ea typeface="굴림" panose="020B0600000101010101" pitchFamily="34" charset="-127"/>
              </a:rPr>
              <a:t>BEST PRACTICES</a:t>
            </a:r>
            <a:endParaRPr lang="en-US" altLang="ko-KR" sz="2600" dirty="0">
              <a:solidFill>
                <a:srgbClr val="040E08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3800"/>
              </a:lnSpc>
              <a:buNone/>
            </a:pPr>
            <a:r>
              <a:rPr lang="en-US" altLang="ko-KR" sz="2600" b="1" dirty="0">
                <a:solidFill>
                  <a:srgbClr val="040E08"/>
                </a:solidFill>
                <a:ea typeface="굴림" panose="020B0600000101010101" pitchFamily="34" charset="-127"/>
              </a:rPr>
              <a:t>Follow-up Letter</a:t>
            </a: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—Use to create a permanent record 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of those findings not resolved during the exit conference.</a:t>
            </a: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 </a:t>
            </a:r>
            <a:r>
              <a:rPr lang="en-US" altLang="ko-KR" sz="2000" dirty="0">
                <a:solidFill>
                  <a:srgbClr val="040E08"/>
                </a:solidFill>
                <a:ea typeface="굴림" panose="020B0600000101010101" pitchFamily="34" charset="-127"/>
              </a:rPr>
              <a:t> 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sz="2100" dirty="0">
                <a:solidFill>
                  <a:srgbClr val="040E08"/>
                </a:solidFill>
                <a:ea typeface="굴림" panose="020B0600000101010101" pitchFamily="34" charset="-127"/>
              </a:rPr>
              <a:t>Recognizes subrecipient’s success, if performing well.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sz="2100" dirty="0">
                <a:solidFill>
                  <a:srgbClr val="040E08"/>
                </a:solidFill>
                <a:ea typeface="굴림" panose="020B0600000101010101" pitchFamily="34" charset="-127"/>
              </a:rPr>
              <a:t>Clearly describes deficiencies and recommendations, </a:t>
            </a:r>
            <a:br>
              <a:rPr lang="en-US" altLang="ko-KR" sz="21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100" dirty="0">
                <a:solidFill>
                  <a:srgbClr val="040E08"/>
                </a:solidFill>
                <a:ea typeface="굴림" panose="020B0600000101010101" pitchFamily="34" charset="-127"/>
              </a:rPr>
              <a:t>if the subrecipient is experiencing problems or failing </a:t>
            </a:r>
            <a:br>
              <a:rPr lang="en-US" altLang="ko-KR" sz="21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100" dirty="0">
                <a:solidFill>
                  <a:srgbClr val="040E08"/>
                </a:solidFill>
                <a:ea typeface="굴림" panose="020B0600000101010101" pitchFamily="34" charset="-127"/>
              </a:rPr>
              <a:t>to comply with federal requirements or program guidelines. 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sz="2100" dirty="0">
                <a:solidFill>
                  <a:srgbClr val="040E08"/>
                </a:solidFill>
                <a:ea typeface="굴림" panose="020B0600000101010101" pitchFamily="34" charset="-127"/>
              </a:rPr>
              <a:t>Includes deadlines informing subrecipients when a written response </a:t>
            </a:r>
            <a:br>
              <a:rPr lang="en-US" altLang="ko-KR" sz="21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100" dirty="0">
                <a:solidFill>
                  <a:srgbClr val="040E08"/>
                </a:solidFill>
                <a:ea typeface="굴림" panose="020B0600000101010101" pitchFamily="34" charset="-127"/>
              </a:rPr>
              <a:t>describing their proposed resolutions to any findings is due.          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sz="2100" dirty="0">
                <a:solidFill>
                  <a:srgbClr val="040E08"/>
                </a:solidFill>
                <a:ea typeface="굴림" panose="020B0600000101010101" pitchFamily="34" charset="-127"/>
              </a:rPr>
              <a:t>Send to the subrecipient </a:t>
            </a:r>
            <a:r>
              <a:rPr lang="en-US" altLang="ko-KR" sz="2100" i="1" dirty="0">
                <a:solidFill>
                  <a:srgbClr val="040E08"/>
                </a:solidFill>
                <a:ea typeface="굴림" panose="020B0600000101010101" pitchFamily="34" charset="-127"/>
              </a:rPr>
              <a:t>within an established timeframe </a:t>
            </a:r>
            <a:r>
              <a:rPr lang="en-US" altLang="ko-KR" sz="2100" dirty="0">
                <a:solidFill>
                  <a:srgbClr val="040E08"/>
                </a:solidFill>
                <a:ea typeface="굴림" panose="020B0600000101010101" pitchFamily="34" charset="-127"/>
              </a:rPr>
              <a:t>after conference.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Develop the follow-up letter using standardized language for the opening paragraphs and for the sections on findings, corrective action, concerns and recommendations</a:t>
            </a:r>
            <a:r>
              <a:rPr lang="en-US" altLang="ko-KR" sz="2000" dirty="0">
                <a:solidFill>
                  <a:srgbClr val="040E08"/>
                </a:solidFill>
                <a:ea typeface="굴림" panose="020B0600000101010101" pitchFamily="34" charset="-127"/>
              </a:rPr>
              <a:t>.   </a:t>
            </a:r>
            <a:endParaRPr lang="en-US" altLang="ko-KR" sz="1600" dirty="0">
              <a:solidFill>
                <a:srgbClr val="040E08"/>
              </a:solidFill>
              <a:ea typeface="굴림" panose="020B0600000101010101" pitchFamily="34" charset="-12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870148-855C-8C41-97D6-2810B34FF9A4}"/>
              </a:ext>
            </a:extLst>
          </p:cNvPr>
          <p:cNvGrpSpPr>
            <a:grpSpLocks/>
          </p:cNvGrpSpPr>
          <p:nvPr/>
        </p:nvGrpSpPr>
        <p:grpSpPr bwMode="auto">
          <a:xfrm>
            <a:off x="343557" y="1754796"/>
            <a:ext cx="708025" cy="708025"/>
            <a:chOff x="2158968" y="1472960"/>
            <a:chExt cx="707795" cy="70779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A5E9DE-2D43-F149-BC2C-8B4916A601B3}"/>
                </a:ext>
              </a:extLst>
            </p:cNvPr>
            <p:cNvSpPr/>
            <p:nvPr/>
          </p:nvSpPr>
          <p:spPr>
            <a:xfrm>
              <a:off x="2158968" y="1472960"/>
              <a:ext cx="707795" cy="707795"/>
            </a:xfrm>
            <a:prstGeom prst="ellipse">
              <a:avLst/>
            </a:prstGeom>
            <a:noFill/>
            <a:ln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E96455-2595-F345-8178-CB70CF3DC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9744" y="1539361"/>
              <a:ext cx="47148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pic>
        <p:nvPicPr>
          <p:cNvPr id="10" name="Graphic 9" descr="Document with solid fill">
            <a:extLst>
              <a:ext uri="{FF2B5EF4-FFF2-40B4-BE49-F238E27FC236}">
                <a16:creationId xmlns:a16="http://schemas.microsoft.com/office/drawing/2014/main" id="{0D8721E6-F27C-0D44-9182-0A407441B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74245" y="2749118"/>
            <a:ext cx="1169558" cy="11695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09CB0A-5C09-F145-94BC-12ED737E5F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9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ACDAEA1-9311-9D4E-8CD5-40F5A8D47099}"/>
              </a:ext>
            </a:extLst>
          </p:cNvPr>
          <p:cNvSpPr/>
          <p:nvPr/>
        </p:nvSpPr>
        <p:spPr>
          <a:xfrm>
            <a:off x="300942" y="1778034"/>
            <a:ext cx="10317897" cy="763286"/>
          </a:xfrm>
          <a:prstGeom prst="roundRect">
            <a:avLst/>
          </a:prstGeom>
          <a:solidFill>
            <a:srgbClr val="00929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705F94A-7125-684E-85C0-1F60438580D4}"/>
              </a:ext>
            </a:extLst>
          </p:cNvPr>
          <p:cNvSpPr txBox="1">
            <a:spLocks/>
          </p:cNvSpPr>
          <p:nvPr/>
        </p:nvSpPr>
        <p:spPr>
          <a:xfrm>
            <a:off x="1295400" y="272142"/>
            <a:ext cx="10890250" cy="64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							Slide Number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BA94D9D-2B35-1E41-9948-3803575C7877}"/>
              </a:ext>
            </a:extLst>
          </p:cNvPr>
          <p:cNvSpPr txBox="1">
            <a:spLocks/>
          </p:cNvSpPr>
          <p:nvPr/>
        </p:nvSpPr>
        <p:spPr>
          <a:xfrm>
            <a:off x="598714" y="1198517"/>
            <a:ext cx="9627111" cy="484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fontAlgn="t">
              <a:lnSpc>
                <a:spcPct val="100000"/>
              </a:lnSpc>
            </a:pPr>
            <a:r>
              <a:rPr lang="en-US" sz="2600" dirty="0"/>
              <a:t>Recurring OIG/DOJ Findings</a:t>
            </a:r>
            <a:r>
              <a:rPr lang="en-US" sz="2200" dirty="0"/>
              <a:t>   .  .  .  .  .  .  .  .  .  .  .  .  .  .  .  .  .  .  .  .  48</a:t>
            </a:r>
          </a:p>
          <a:p>
            <a:pPr algn="dist" fontAlgn="t">
              <a:lnSpc>
                <a:spcPct val="150000"/>
              </a:lnSpc>
            </a:pPr>
            <a:r>
              <a:rPr lang="en-US" sz="2600" dirty="0"/>
              <a:t>Resources</a:t>
            </a:r>
            <a:r>
              <a:rPr lang="en-US" sz="2200" dirty="0"/>
              <a:t>   .  .  .  .  .  .  .  .  .  .  .  .  .  .  .  .  .  .  .  .  .  .  .  .  .  .  .  .  .  .  .   51</a:t>
            </a:r>
          </a:p>
          <a:p>
            <a:pPr algn="dist" fontAlgn="t">
              <a:lnSpc>
                <a:spcPct val="150000"/>
              </a:lnSpc>
            </a:pPr>
            <a:r>
              <a:rPr lang="en-US" sz="2600" dirty="0"/>
              <a:t>Contact Information</a:t>
            </a:r>
            <a:r>
              <a:rPr lang="en-US" sz="2200" dirty="0"/>
              <a:t>   .  .  .  .  .  .  .  .  .  .  .  .  .  .  .  .  .  .  .  .  .  .  .  .  .    57</a:t>
            </a:r>
          </a:p>
          <a:p>
            <a:pPr lvl="1" algn="dist" fontAlgn="t">
              <a:lnSpc>
                <a:spcPct val="110000"/>
              </a:lnSpc>
            </a:pPr>
            <a:r>
              <a:rPr lang="en-US" sz="2200" dirty="0"/>
              <a:t>OJP OCFO   .  .  .  .  .  .  .  .  .  .  .  .  .  .  .  .  .  .  .  .  .  .  .  .  .  .  .  .  .  .  57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C5249D-D262-1642-A693-6CEF04DADF7F}"/>
              </a:ext>
            </a:extLst>
          </p:cNvPr>
          <p:cNvGrpSpPr/>
          <p:nvPr/>
        </p:nvGrpSpPr>
        <p:grpSpPr>
          <a:xfrm>
            <a:off x="10445662" y="4520483"/>
            <a:ext cx="1445396" cy="1445396"/>
            <a:chOff x="10445662" y="4520483"/>
            <a:chExt cx="1445396" cy="144539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628C93-3A2A-1F42-8BDE-5C99E5C4B97A}"/>
                </a:ext>
              </a:extLst>
            </p:cNvPr>
            <p:cNvSpPr/>
            <p:nvPr/>
          </p:nvSpPr>
          <p:spPr>
            <a:xfrm>
              <a:off x="10445662" y="4520483"/>
              <a:ext cx="1445396" cy="1445396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Telephone with solid fill">
              <a:extLst>
                <a:ext uri="{FF2B5EF4-FFF2-40B4-BE49-F238E27FC236}">
                  <a16:creationId xmlns:a16="http://schemas.microsoft.com/office/drawing/2014/main" id="{53EA896C-B278-CE4A-8166-303F43971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18839" y="4682702"/>
              <a:ext cx="1120958" cy="1120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86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09EE3D9D-CF22-8B4E-9B9F-DECE1954C963}"/>
              </a:ext>
            </a:extLst>
          </p:cNvPr>
          <p:cNvSpPr/>
          <p:nvPr/>
        </p:nvSpPr>
        <p:spPr>
          <a:xfrm>
            <a:off x="10304226" y="2527176"/>
            <a:ext cx="1600095" cy="1600200"/>
          </a:xfrm>
          <a:prstGeom prst="ellipse">
            <a:avLst/>
          </a:prstGeom>
          <a:solidFill>
            <a:srgbClr val="00929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Subrecipient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17335"/>
            <a:ext cx="9249823" cy="496673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b="1" spc="300" dirty="0">
                <a:solidFill>
                  <a:srgbClr val="00929E"/>
                </a:solidFill>
                <a:ea typeface="굴림" panose="020B0600000101010101" pitchFamily="34" charset="-127"/>
              </a:rPr>
              <a:t>BEST PRACTICES</a:t>
            </a:r>
            <a:endParaRPr lang="en-US" altLang="ko-KR" sz="2600" dirty="0">
              <a:solidFill>
                <a:srgbClr val="040E08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3800"/>
              </a:lnSpc>
              <a:buNone/>
            </a:pPr>
            <a:r>
              <a:rPr lang="en-US" altLang="ko-KR" sz="2600" b="1" dirty="0">
                <a:solidFill>
                  <a:srgbClr val="040E08"/>
                </a:solidFill>
                <a:ea typeface="굴림" panose="020B0600000101010101" pitchFamily="34" charset="-127"/>
              </a:rPr>
              <a:t>Corrective Action Plan</a:t>
            </a: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—Subrecipient must submit 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a plan identifying deficiencies resolved and any 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remaining action needed.  </a:t>
            </a:r>
            <a:endParaRPr lang="en-US" altLang="ko-KR" sz="24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lvl="1">
              <a:lnSpc>
                <a:spcPts val="38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If any findings were not corrected or partially corrected, the reason and timeframe for each resolution must be included.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870148-855C-8C41-97D6-2810B34FF9A4}"/>
              </a:ext>
            </a:extLst>
          </p:cNvPr>
          <p:cNvGrpSpPr>
            <a:grpSpLocks/>
          </p:cNvGrpSpPr>
          <p:nvPr/>
        </p:nvGrpSpPr>
        <p:grpSpPr bwMode="auto">
          <a:xfrm>
            <a:off x="343557" y="1758598"/>
            <a:ext cx="708025" cy="708025"/>
            <a:chOff x="2158968" y="1472960"/>
            <a:chExt cx="707795" cy="70779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A5E9DE-2D43-F149-BC2C-8B4916A601B3}"/>
                </a:ext>
              </a:extLst>
            </p:cNvPr>
            <p:cNvSpPr/>
            <p:nvPr/>
          </p:nvSpPr>
          <p:spPr>
            <a:xfrm>
              <a:off x="2158968" y="1472960"/>
              <a:ext cx="707795" cy="707795"/>
            </a:xfrm>
            <a:prstGeom prst="ellipse">
              <a:avLst/>
            </a:prstGeom>
            <a:noFill/>
            <a:ln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E96455-2595-F345-8178-CB70CF3DC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9744" y="1539361"/>
              <a:ext cx="47148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6C203C4-89C5-1241-9648-D570B1407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105" y="2576035"/>
            <a:ext cx="1509523" cy="150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30D31E-C5F9-2D48-BD4B-8F20DA594F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09EE3D9D-CF22-8B4E-9B9F-DECE1954C963}"/>
              </a:ext>
            </a:extLst>
          </p:cNvPr>
          <p:cNvSpPr/>
          <p:nvPr/>
        </p:nvSpPr>
        <p:spPr>
          <a:xfrm>
            <a:off x="10304226" y="2527176"/>
            <a:ext cx="1600095" cy="1600200"/>
          </a:xfrm>
          <a:prstGeom prst="ellipse">
            <a:avLst/>
          </a:prstGeom>
          <a:solidFill>
            <a:srgbClr val="00929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Subrecipient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5" y="1317335"/>
            <a:ext cx="8211653" cy="496673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b="1" spc="300" dirty="0">
                <a:solidFill>
                  <a:srgbClr val="00929E"/>
                </a:solidFill>
                <a:ea typeface="굴림" panose="020B0600000101010101" pitchFamily="34" charset="-127"/>
              </a:rPr>
              <a:t>BEST PRACTICES</a:t>
            </a:r>
            <a:endParaRPr lang="en-US" altLang="ko-KR" sz="2600" dirty="0">
              <a:solidFill>
                <a:srgbClr val="040E08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3800"/>
              </a:lnSpc>
              <a:buNone/>
            </a:pPr>
            <a:r>
              <a:rPr lang="en-US" altLang="ko-KR" sz="2600" b="1" dirty="0">
                <a:solidFill>
                  <a:srgbClr val="040E08"/>
                </a:solidFill>
                <a:ea typeface="굴림" panose="020B0600000101010101" pitchFamily="34" charset="-127"/>
              </a:rPr>
              <a:t>Closure of Site Visit</a:t>
            </a: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—If adequate documentation is received to resolve each finding, send a closure letter to close the site visit.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870148-855C-8C41-97D6-2810B34FF9A4}"/>
              </a:ext>
            </a:extLst>
          </p:cNvPr>
          <p:cNvGrpSpPr>
            <a:grpSpLocks/>
          </p:cNvGrpSpPr>
          <p:nvPr/>
        </p:nvGrpSpPr>
        <p:grpSpPr bwMode="auto">
          <a:xfrm>
            <a:off x="343557" y="1758598"/>
            <a:ext cx="708025" cy="708025"/>
            <a:chOff x="2158968" y="1472960"/>
            <a:chExt cx="707795" cy="70779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A5E9DE-2D43-F149-BC2C-8B4916A601B3}"/>
                </a:ext>
              </a:extLst>
            </p:cNvPr>
            <p:cNvSpPr/>
            <p:nvPr/>
          </p:nvSpPr>
          <p:spPr>
            <a:xfrm>
              <a:off x="2158968" y="1472960"/>
              <a:ext cx="707795" cy="707795"/>
            </a:xfrm>
            <a:prstGeom prst="ellipse">
              <a:avLst/>
            </a:prstGeom>
            <a:noFill/>
            <a:ln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E96455-2595-F345-8178-CB70CF3DC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9744" y="1539361"/>
              <a:ext cx="47148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pic>
        <p:nvPicPr>
          <p:cNvPr id="10" name="Graphic 9" descr="Paper with solid fill">
            <a:extLst>
              <a:ext uri="{FF2B5EF4-FFF2-40B4-BE49-F238E27FC236}">
                <a16:creationId xmlns:a16="http://schemas.microsoft.com/office/drawing/2014/main" id="{1FA424CD-65B3-2C40-A88F-E8537433F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6534" y="2703952"/>
            <a:ext cx="1049664" cy="10496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BEC018-22FE-BD42-BD83-BE5A743BB8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D1195E-830F-1E47-A34A-0F2F53A20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6534" y="3272588"/>
            <a:ext cx="618480" cy="6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2B4C-8985-224B-BC16-21D43553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188499"/>
            <a:ext cx="10890250" cy="16562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0" dirty="0"/>
              <a:t>Post-award Process </a:t>
            </a:r>
            <a:br>
              <a:rPr lang="en-US" sz="3600" b="0" dirty="0"/>
            </a:br>
            <a:r>
              <a:rPr lang="en-US" sz="3600" b="0" dirty="0"/>
              <a:t>Remedies for Subrecipient Noncompliance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BB7764-B013-FA40-BD0E-3EB584ABC9FF}"/>
              </a:ext>
            </a:extLst>
          </p:cNvPr>
          <p:cNvSpPr txBox="1">
            <a:spLocks/>
          </p:cNvSpPr>
          <p:nvPr/>
        </p:nvSpPr>
        <p:spPr>
          <a:xfrm>
            <a:off x="1295400" y="1295400"/>
            <a:ext cx="10890250" cy="279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Pass-through Entity’s Requirements </a:t>
            </a:r>
          </a:p>
        </p:txBody>
      </p:sp>
    </p:spTree>
    <p:extLst>
      <p:ext uri="{BB962C8B-B14F-4D97-AF65-F5344CB8AC3E}">
        <p14:creationId xmlns:p14="http://schemas.microsoft.com/office/powerpoint/2010/main" val="35826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C3B6E86-AF1C-8C48-9E82-DD57FA057220}"/>
              </a:ext>
            </a:extLst>
          </p:cNvPr>
          <p:cNvGrpSpPr/>
          <p:nvPr/>
        </p:nvGrpSpPr>
        <p:grpSpPr>
          <a:xfrm>
            <a:off x="0" y="5827713"/>
            <a:ext cx="12192000" cy="479425"/>
            <a:chOff x="0" y="5827713"/>
            <a:chExt cx="12192000" cy="47942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2BAFB12-789F-EC45-A34D-AFACE5EEE42A}"/>
                </a:ext>
              </a:extLst>
            </p:cNvPr>
            <p:cNvCxnSpPr/>
            <p:nvPr/>
          </p:nvCxnSpPr>
          <p:spPr>
            <a:xfrm>
              <a:off x="0" y="6083300"/>
              <a:ext cx="12192000" cy="0"/>
            </a:xfrm>
            <a:prstGeom prst="line">
              <a:avLst/>
            </a:prstGeom>
            <a:ln w="50800">
              <a:solidFill>
                <a:srgbClr val="0092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6738A4E-3399-8848-A184-86B185109CB1}"/>
                </a:ext>
              </a:extLst>
            </p:cNvPr>
            <p:cNvSpPr/>
            <p:nvPr/>
          </p:nvSpPr>
          <p:spPr>
            <a:xfrm>
              <a:off x="1544638" y="5827713"/>
              <a:ext cx="479425" cy="4794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C780B9-EC68-B54C-8F8E-3117335EE9A1}"/>
                </a:ext>
              </a:extLst>
            </p:cNvPr>
            <p:cNvSpPr/>
            <p:nvPr/>
          </p:nvSpPr>
          <p:spPr>
            <a:xfrm>
              <a:off x="7429500" y="5827713"/>
              <a:ext cx="479425" cy="4794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8F6FB0A-B608-FB49-B0DA-159E5B2E4AE4}"/>
                </a:ext>
              </a:extLst>
            </p:cNvPr>
            <p:cNvSpPr/>
            <p:nvPr/>
          </p:nvSpPr>
          <p:spPr>
            <a:xfrm>
              <a:off x="10371138" y="5827713"/>
              <a:ext cx="479425" cy="4794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05DB0F-364A-4641-82F7-924F9EB5E780}"/>
                </a:ext>
              </a:extLst>
            </p:cNvPr>
            <p:cNvSpPr/>
            <p:nvPr/>
          </p:nvSpPr>
          <p:spPr>
            <a:xfrm>
              <a:off x="4486275" y="5827713"/>
              <a:ext cx="479425" cy="4794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C3811C-D32E-8142-94A1-A76D326323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3253" y="4069527"/>
            <a:ext cx="3227324" cy="286459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768FC1-2A35-AB47-A62E-77A7980479B2}"/>
              </a:ext>
            </a:extLst>
          </p:cNvPr>
          <p:cNvGrpSpPr/>
          <p:nvPr/>
        </p:nvGrpSpPr>
        <p:grpSpPr>
          <a:xfrm>
            <a:off x="7960150" y="2399870"/>
            <a:ext cx="1651473" cy="1639677"/>
            <a:chOff x="8036800" y="3231027"/>
            <a:chExt cx="1651473" cy="163967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832E39-AA79-2B49-AEB0-1FD695029D4D}"/>
                </a:ext>
              </a:extLst>
            </p:cNvPr>
            <p:cNvSpPr/>
            <p:nvPr/>
          </p:nvSpPr>
          <p:spPr>
            <a:xfrm>
              <a:off x="8036800" y="3231027"/>
              <a:ext cx="1606693" cy="1574026"/>
            </a:xfrm>
            <a:prstGeom prst="ellipse">
              <a:avLst/>
            </a:prstGeom>
            <a:solidFill>
              <a:srgbClr val="00929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54E0779-FD08-274A-BF6F-999189BC2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63681" y="3246112"/>
              <a:ext cx="1624592" cy="1624592"/>
            </a:xfrm>
            <a:prstGeom prst="rect">
              <a:avLst/>
            </a:prstGeom>
          </p:spPr>
        </p:pic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ED25828C-4011-5448-9603-4769206D7163}"/>
              </a:ext>
            </a:extLst>
          </p:cNvPr>
          <p:cNvSpPr txBox="1">
            <a:spLocks/>
          </p:cNvSpPr>
          <p:nvPr/>
        </p:nvSpPr>
        <p:spPr>
          <a:xfrm>
            <a:off x="1295400" y="272142"/>
            <a:ext cx="11024286" cy="64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Post-award Remedies for Noncompliance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3AB3A4D-AE0C-0C44-BBD7-B0EB8C35DEDF}"/>
              </a:ext>
            </a:extLst>
          </p:cNvPr>
          <p:cNvSpPr txBox="1">
            <a:spLocks/>
          </p:cNvSpPr>
          <p:nvPr/>
        </p:nvSpPr>
        <p:spPr>
          <a:xfrm>
            <a:off x="598715" y="1317336"/>
            <a:ext cx="7246836" cy="476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20"/>
              </a:lnSpc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If a subrecipient doesn’t comply with federal statutes, regulations or the terms and conditions of the subaward, the pass-through entity may impose additional conditions (</a:t>
            </a:r>
            <a:r>
              <a:rPr lang="en-US" altLang="ko-KR" sz="2600" i="1" dirty="0">
                <a:solidFill>
                  <a:srgbClr val="040E08"/>
                </a:solidFill>
                <a:ea typeface="굴림" panose="020B0600000101010101" pitchFamily="34" charset="-127"/>
              </a:rPr>
              <a:t>2 CFR 200.339</a:t>
            </a: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).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6E8123-5CB0-C44C-9F55-B0EA475E5769}"/>
              </a:ext>
            </a:extLst>
          </p:cNvPr>
          <p:cNvSpPr/>
          <p:nvPr/>
        </p:nvSpPr>
        <p:spPr>
          <a:xfrm>
            <a:off x="9317027" y="2499127"/>
            <a:ext cx="2267733" cy="2221625"/>
          </a:xfrm>
          <a:prstGeom prst="ellipse">
            <a:avLst/>
          </a:prstGeom>
          <a:solidFill>
            <a:srgbClr val="00929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D9C8D78-8F01-3347-8C51-F85EE1B13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"/>
          <a:stretch/>
        </p:blipFill>
        <p:spPr bwMode="auto">
          <a:xfrm rot="21093248">
            <a:off x="9879732" y="2840750"/>
            <a:ext cx="1245293" cy="153837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22DE15D-7BAB-254E-830B-71685AF41AB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3AB3A4D-AE0C-0C44-BBD7-B0EB8C35DEDF}"/>
              </a:ext>
            </a:extLst>
          </p:cNvPr>
          <p:cNvSpPr txBox="1">
            <a:spLocks/>
          </p:cNvSpPr>
          <p:nvPr/>
        </p:nvSpPr>
        <p:spPr>
          <a:xfrm>
            <a:off x="598714" y="1317336"/>
            <a:ext cx="10251849" cy="476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20"/>
              </a:lnSpc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If noncompliance cannot be remedied by imposing additional conditions one or more of the following actions may be taken: </a:t>
            </a: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 </a:t>
            </a:r>
          </a:p>
          <a:p>
            <a:pPr lvl="1">
              <a:lnSpc>
                <a:spcPts val="362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Temporarily withhold funds pending correction of the deficiency;</a:t>
            </a:r>
          </a:p>
          <a:p>
            <a:pPr lvl="1">
              <a:lnSpc>
                <a:spcPts val="362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Disallow all or part of the activity not in compliance;</a:t>
            </a:r>
          </a:p>
          <a:p>
            <a:pPr lvl="1">
              <a:lnSpc>
                <a:spcPts val="362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Wholly or partly suspend or terminate the subaward;</a:t>
            </a:r>
          </a:p>
          <a:p>
            <a:pPr lvl="1">
              <a:lnSpc>
                <a:spcPts val="362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Initiate suspension or debarment;</a:t>
            </a:r>
          </a:p>
          <a:p>
            <a:pPr lvl="1">
              <a:lnSpc>
                <a:spcPts val="362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Withhold future subawards; or</a:t>
            </a:r>
          </a:p>
          <a:p>
            <a:pPr lvl="1">
              <a:lnSpc>
                <a:spcPts val="362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Other legal remedies that may be available.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3B6E86-AF1C-8C48-9E82-DD57FA057220}"/>
              </a:ext>
            </a:extLst>
          </p:cNvPr>
          <p:cNvGrpSpPr/>
          <p:nvPr/>
        </p:nvGrpSpPr>
        <p:grpSpPr>
          <a:xfrm>
            <a:off x="0" y="5827713"/>
            <a:ext cx="12192000" cy="479425"/>
            <a:chOff x="0" y="5827713"/>
            <a:chExt cx="12192000" cy="47942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2BAFB12-789F-EC45-A34D-AFACE5EEE42A}"/>
                </a:ext>
              </a:extLst>
            </p:cNvPr>
            <p:cNvCxnSpPr/>
            <p:nvPr/>
          </p:nvCxnSpPr>
          <p:spPr>
            <a:xfrm>
              <a:off x="0" y="6083300"/>
              <a:ext cx="12192000" cy="0"/>
            </a:xfrm>
            <a:prstGeom prst="line">
              <a:avLst/>
            </a:prstGeom>
            <a:ln w="50800">
              <a:solidFill>
                <a:srgbClr val="0092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6738A4E-3399-8848-A184-86B185109CB1}"/>
                </a:ext>
              </a:extLst>
            </p:cNvPr>
            <p:cNvSpPr/>
            <p:nvPr/>
          </p:nvSpPr>
          <p:spPr>
            <a:xfrm>
              <a:off x="1544638" y="5827713"/>
              <a:ext cx="479425" cy="4794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C780B9-EC68-B54C-8F8E-3117335EE9A1}"/>
                </a:ext>
              </a:extLst>
            </p:cNvPr>
            <p:cNvSpPr/>
            <p:nvPr/>
          </p:nvSpPr>
          <p:spPr>
            <a:xfrm>
              <a:off x="7429500" y="5827713"/>
              <a:ext cx="479425" cy="4794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8F6FB0A-B608-FB49-B0DA-159E5B2E4AE4}"/>
                </a:ext>
              </a:extLst>
            </p:cNvPr>
            <p:cNvSpPr/>
            <p:nvPr/>
          </p:nvSpPr>
          <p:spPr>
            <a:xfrm>
              <a:off x="10371138" y="5827713"/>
              <a:ext cx="479425" cy="4794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05DB0F-364A-4641-82F7-924F9EB5E780}"/>
                </a:ext>
              </a:extLst>
            </p:cNvPr>
            <p:cNvSpPr/>
            <p:nvPr/>
          </p:nvSpPr>
          <p:spPr>
            <a:xfrm>
              <a:off x="4486275" y="5827713"/>
              <a:ext cx="479425" cy="4794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C3811C-D32E-8142-94A1-A76D326323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3253" y="4069527"/>
            <a:ext cx="3227324" cy="286459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F6E8123-5CB0-C44C-9F55-B0EA475E5769}"/>
              </a:ext>
            </a:extLst>
          </p:cNvPr>
          <p:cNvSpPr/>
          <p:nvPr/>
        </p:nvSpPr>
        <p:spPr>
          <a:xfrm>
            <a:off x="8582830" y="3111225"/>
            <a:ext cx="2267733" cy="2221625"/>
          </a:xfrm>
          <a:prstGeom prst="ellipse">
            <a:avLst/>
          </a:prstGeom>
          <a:solidFill>
            <a:srgbClr val="00929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D25828C-4011-5448-9603-4769206D7163}"/>
              </a:ext>
            </a:extLst>
          </p:cNvPr>
          <p:cNvSpPr txBox="1">
            <a:spLocks/>
          </p:cNvSpPr>
          <p:nvPr/>
        </p:nvSpPr>
        <p:spPr>
          <a:xfrm>
            <a:off x="1295400" y="272142"/>
            <a:ext cx="11024286" cy="64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Post-award Remedies for Noncompliance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52C6F-C6B7-D145-852A-7053CCAEC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117" y="3371929"/>
            <a:ext cx="1828800" cy="1828800"/>
          </a:xfrm>
          <a:prstGeom prst="rect">
            <a:avLst/>
          </a:prstGeom>
        </p:spPr>
      </p:pic>
      <p:pic>
        <p:nvPicPr>
          <p:cNvPr id="22" name="Graphic 21" descr="Badge Cross with solid fill">
            <a:extLst>
              <a:ext uri="{FF2B5EF4-FFF2-40B4-BE49-F238E27FC236}">
                <a16:creationId xmlns:a16="http://schemas.microsoft.com/office/drawing/2014/main" id="{E0F37A8B-50B8-D145-B410-5F785A8D3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3999" y="4036189"/>
            <a:ext cx="700703" cy="7007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D959CC-EEDC-AC45-A97C-6957070A511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7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2B4C-8985-224B-BC16-21D43553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188499"/>
            <a:ext cx="10890250" cy="16562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0" dirty="0"/>
              <a:t>Post-award Process</a:t>
            </a:r>
            <a:br>
              <a:rPr lang="en-US" sz="3600" b="0" dirty="0"/>
            </a:br>
            <a:r>
              <a:rPr lang="en-US" sz="3600" b="0" dirty="0"/>
              <a:t>Close-out Requirements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BB7764-B013-FA40-BD0E-3EB584ABC9FF}"/>
              </a:ext>
            </a:extLst>
          </p:cNvPr>
          <p:cNvSpPr txBox="1">
            <a:spLocks/>
          </p:cNvSpPr>
          <p:nvPr/>
        </p:nvSpPr>
        <p:spPr>
          <a:xfrm>
            <a:off x="1295400" y="1295400"/>
            <a:ext cx="10890250" cy="279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Pass-through Entity’s Requirements </a:t>
            </a:r>
          </a:p>
        </p:txBody>
      </p:sp>
    </p:spTree>
    <p:extLst>
      <p:ext uri="{BB962C8B-B14F-4D97-AF65-F5344CB8AC3E}">
        <p14:creationId xmlns:p14="http://schemas.microsoft.com/office/powerpoint/2010/main" val="41976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3AB3A4D-AE0C-0C44-BBD7-B0EB8C35DEDF}"/>
              </a:ext>
            </a:extLst>
          </p:cNvPr>
          <p:cNvSpPr txBox="1">
            <a:spLocks/>
          </p:cNvSpPr>
          <p:nvPr/>
        </p:nvSpPr>
        <p:spPr>
          <a:xfrm>
            <a:off x="598715" y="1317336"/>
            <a:ext cx="9729010" cy="476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The pass-through entity may approve an extension of the performance period only within their own performance period.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The pass-through entity must: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Close out the subaward when all applicable administrative </a:t>
            </a:r>
            <a:b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actions and all grant related work have been completed.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SzPct val="80000"/>
            </a:pP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Closeouts should be completed in time to meet</a:t>
            </a:r>
            <a:b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the federal agency’s closeout timeline.</a:t>
            </a: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  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Require the subrecipient to submit all financial, performance, </a:t>
            </a:r>
            <a:b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and other reports to the pass-through entity </a:t>
            </a:r>
            <a:r>
              <a:rPr lang="en-US" altLang="ko-KR">
                <a:solidFill>
                  <a:srgbClr val="040E08"/>
                </a:solidFill>
                <a:ea typeface="굴림" panose="020B0600000101010101" pitchFamily="34" charset="-127"/>
              </a:rPr>
              <a:t>within 90-days </a:t>
            </a: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after the end date of the </a:t>
            </a:r>
            <a:r>
              <a:rPr lang="fr-CD" altLang="ko-KR" dirty="0" err="1">
                <a:solidFill>
                  <a:srgbClr val="040E08"/>
                </a:solidFill>
                <a:ea typeface="굴림" panose="020B0600000101010101" pitchFamily="34" charset="-127"/>
              </a:rPr>
              <a:t>subaward’s</a:t>
            </a: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 performance period.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D25828C-4011-5448-9603-4769206D7163}"/>
              </a:ext>
            </a:extLst>
          </p:cNvPr>
          <p:cNvSpPr txBox="1">
            <a:spLocks/>
          </p:cNvSpPr>
          <p:nvPr/>
        </p:nvSpPr>
        <p:spPr>
          <a:xfrm>
            <a:off x="1295400" y="272142"/>
            <a:ext cx="11024286" cy="64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Post-award Closeout Process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423871-C4C1-AF44-BB7D-1BABE8D0617B}"/>
              </a:ext>
            </a:extLst>
          </p:cNvPr>
          <p:cNvSpPr txBox="1"/>
          <p:nvPr/>
        </p:nvSpPr>
        <p:spPr>
          <a:xfrm>
            <a:off x="598715" y="5890877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rgbClr val="040E08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(Title 2 CFR 200.344) 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BDDD21-F72C-C44D-8145-EF01D7388AD4}"/>
              </a:ext>
            </a:extLst>
          </p:cNvPr>
          <p:cNvGrpSpPr/>
          <p:nvPr/>
        </p:nvGrpSpPr>
        <p:grpSpPr>
          <a:xfrm>
            <a:off x="9355782" y="1769558"/>
            <a:ext cx="3284008" cy="2976627"/>
            <a:chOff x="5826125" y="344879"/>
            <a:chExt cx="2275100" cy="206215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374D8E6-09FD-574E-97A3-74B0BFCEF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25" y="344879"/>
              <a:ext cx="1828800" cy="18288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D8A61CA-80E8-3044-A3DD-CE370FBA7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25" y="578231"/>
              <a:ext cx="1828800" cy="1828800"/>
            </a:xfrm>
            <a:prstGeom prst="rect">
              <a:avLst/>
            </a:prstGeom>
          </p:spPr>
        </p:pic>
      </p:grp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368E8000-D286-BD4D-8DD2-9C5365A875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09552">
            <a:off x="10430289" y="3850042"/>
            <a:ext cx="1276434" cy="12764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05625FB-8342-F34F-8A96-B5D5F32CF4A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3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3AB3A4D-AE0C-0C44-BBD7-B0EB8C35DEDF}"/>
              </a:ext>
            </a:extLst>
          </p:cNvPr>
          <p:cNvSpPr txBox="1">
            <a:spLocks/>
          </p:cNvSpPr>
          <p:nvPr/>
        </p:nvSpPr>
        <p:spPr>
          <a:xfrm>
            <a:off x="598715" y="1317336"/>
            <a:ext cx="8185522" cy="476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The pass-through entity must</a:t>
            </a:r>
            <a:r>
              <a:rPr lang="en-US" altLang="ko-KR" sz="2600" i="1" dirty="0">
                <a:solidFill>
                  <a:srgbClr val="040E08"/>
                </a:solidFill>
                <a:ea typeface="굴림" panose="020B0600000101010101" pitchFamily="34" charset="-127"/>
              </a:rPr>
              <a:t>:</a:t>
            </a:r>
            <a:endParaRPr lang="en-US" altLang="ko-KR" sz="2400" i="1" dirty="0">
              <a:solidFill>
                <a:srgbClr val="00B050"/>
              </a:solidFill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Make prompt payments to subrecipients for allowable and authorized reimbursable costs charged to the federal award (</a:t>
            </a:r>
            <a:r>
              <a:rPr lang="en-US" altLang="ko-KR" i="1" dirty="0">
                <a:solidFill>
                  <a:srgbClr val="040E08"/>
                </a:solidFill>
                <a:ea typeface="굴림" panose="020B0600000101010101" pitchFamily="34" charset="-127"/>
              </a:rPr>
              <a:t>Title 2 CFR 200.344(c</a:t>
            </a: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)).    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Establish procedures for the closeout process that address refunding excess cash and accounting for any real or personal property acquired with federal funds (</a:t>
            </a:r>
            <a:r>
              <a:rPr lang="en-US" altLang="ko-KR" i="1" dirty="0">
                <a:solidFill>
                  <a:srgbClr val="040E08"/>
                </a:solidFill>
                <a:ea typeface="굴림" panose="020B0600000101010101" pitchFamily="34" charset="-127"/>
              </a:rPr>
              <a:t>Title 2 CFR 200.344(d) and (f)</a:t>
            </a: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).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D25828C-4011-5448-9603-4769206D7163}"/>
              </a:ext>
            </a:extLst>
          </p:cNvPr>
          <p:cNvSpPr txBox="1">
            <a:spLocks/>
          </p:cNvSpPr>
          <p:nvPr/>
        </p:nvSpPr>
        <p:spPr>
          <a:xfrm>
            <a:off x="1295400" y="272142"/>
            <a:ext cx="11024286" cy="64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Post-award Closeout Process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A8B3F1-92B4-B841-BA3F-5CA7907C8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459" y="2775865"/>
            <a:ext cx="1828800" cy="1828800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D1244D0A-1452-424B-B63C-76D5222A9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 b="13808"/>
          <a:stretch>
            <a:fillRect/>
          </a:stretch>
        </p:blipFill>
        <p:spPr bwMode="auto">
          <a:xfrm>
            <a:off x="8769776" y="3859605"/>
            <a:ext cx="3463500" cy="307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759F6E-DFD0-2148-9B75-A35E5B6BC1C7}"/>
              </a:ext>
            </a:extLst>
          </p:cNvPr>
          <p:cNvSpPr txBox="1"/>
          <p:nvPr/>
        </p:nvSpPr>
        <p:spPr>
          <a:xfrm rot="5400000">
            <a:off x="11135528" y="4285569"/>
            <a:ext cx="91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9566E1-85F6-BF41-8483-283925AC9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0119" y="1433421"/>
            <a:ext cx="2084208" cy="20842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12D5718-8230-B149-B7DF-37BFB8CC6A63}"/>
              </a:ext>
            </a:extLst>
          </p:cNvPr>
          <p:cNvSpPr txBox="1"/>
          <p:nvPr/>
        </p:nvSpPr>
        <p:spPr>
          <a:xfrm rot="5400000">
            <a:off x="11055751" y="2544959"/>
            <a:ext cx="632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0F4A43-70C8-924C-9AB2-89FEA78025C0}"/>
              </a:ext>
            </a:extLst>
          </p:cNvPr>
          <p:cNvSpPr txBox="1"/>
          <p:nvPr/>
        </p:nvSpPr>
        <p:spPr>
          <a:xfrm>
            <a:off x="10549425" y="2308490"/>
            <a:ext cx="91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58B1726-7A16-0E41-9FE1-9B554D0AB21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2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8BB7764-B013-FA40-BD0E-3EB584ABC9FF}"/>
              </a:ext>
            </a:extLst>
          </p:cNvPr>
          <p:cNvSpPr txBox="1">
            <a:spLocks/>
          </p:cNvSpPr>
          <p:nvPr/>
        </p:nvSpPr>
        <p:spPr>
          <a:xfrm>
            <a:off x="1295400" y="1295400"/>
            <a:ext cx="10890250" cy="279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Recurring OIG Findings</a:t>
            </a:r>
          </a:p>
        </p:txBody>
      </p:sp>
    </p:spTree>
    <p:extLst>
      <p:ext uri="{BB962C8B-B14F-4D97-AF65-F5344CB8AC3E}">
        <p14:creationId xmlns:p14="http://schemas.microsoft.com/office/powerpoint/2010/main" val="153847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2855BA-3005-3F4D-AEA8-E1756E9017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647858">
            <a:off x="9273232" y="-846"/>
            <a:ext cx="2806078" cy="280607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CCA2253-DBAD-9F4D-A9AD-C18A33199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Recurring OIG Findings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9BAC8A-2516-9140-9BF9-DFDF260C72A4}"/>
              </a:ext>
            </a:extLst>
          </p:cNvPr>
          <p:cNvSpPr txBox="1">
            <a:spLocks/>
          </p:cNvSpPr>
          <p:nvPr/>
        </p:nvSpPr>
        <p:spPr>
          <a:xfrm>
            <a:off x="598715" y="1317336"/>
            <a:ext cx="10209194" cy="476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40E08"/>
                </a:solidFill>
              </a:rPr>
              <a:t>Pass-through entities are not: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Establishing policies and procedures on how subawards </a:t>
            </a:r>
            <a:b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will be made and subrecipients managed.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solidFill>
                  <a:srgbClr val="040E08"/>
                </a:solidFill>
              </a:rPr>
              <a:t>Ensuring subrecipient monitoring procedures are adequate </a:t>
            </a:r>
            <a:br>
              <a:rPr lang="en-US" sz="2400" dirty="0">
                <a:solidFill>
                  <a:srgbClr val="040E08"/>
                </a:solidFill>
              </a:rPr>
            </a:br>
            <a:r>
              <a:rPr lang="en-US" sz="2400" dirty="0">
                <a:solidFill>
                  <a:srgbClr val="040E08"/>
                </a:solidFill>
              </a:rPr>
              <a:t>and implemented effectively.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solidFill>
                  <a:srgbClr val="040E08"/>
                </a:solidFill>
              </a:rPr>
              <a:t>Adequately monitoring subrecipients to provide reasonable assurance that they comply with the terms and conditions of the award. 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solidFill>
                  <a:srgbClr val="040E08"/>
                </a:solidFill>
              </a:rPr>
              <a:t>Ensuring resources are available to provide adequate monitoring.</a:t>
            </a: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063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EC46-25F3-324A-89CA-00D7C3FC0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9D19DF-B92D-E740-8D75-391F8679F45E}"/>
              </a:ext>
            </a:extLst>
          </p:cNvPr>
          <p:cNvSpPr txBox="1">
            <a:spLocks/>
          </p:cNvSpPr>
          <p:nvPr/>
        </p:nvSpPr>
        <p:spPr>
          <a:xfrm>
            <a:off x="1295400" y="3978727"/>
            <a:ext cx="10890250" cy="27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200" b="0" dirty="0">
                <a:ea typeface="굴림" panose="020B0600000101010101" pitchFamily="34" charset="-127"/>
              </a:rPr>
              <a:t>Pass-through Entity</a:t>
            </a:r>
          </a:p>
          <a:p>
            <a:pPr>
              <a:lnSpc>
                <a:spcPct val="150000"/>
              </a:lnSpc>
            </a:pPr>
            <a:r>
              <a:rPr lang="en-US" altLang="ko-KR" sz="3200" b="0" dirty="0">
                <a:ea typeface="굴림" panose="020B0600000101010101" pitchFamily="34" charset="-127"/>
              </a:rPr>
              <a:t>Subaward / Subrecipient</a:t>
            </a:r>
          </a:p>
          <a:p>
            <a:pPr>
              <a:lnSpc>
                <a:spcPct val="150000"/>
              </a:lnSpc>
            </a:pPr>
            <a:r>
              <a:rPr lang="en-US" altLang="ko-KR" sz="3200" b="0" dirty="0">
                <a:ea typeface="굴림" panose="020B0600000101010101" pitchFamily="34" charset="-127"/>
              </a:rPr>
              <a:t>Contract / Contractor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402871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CCA2253-DBAD-9F4D-A9AD-C18A33199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Recurring OIG Findings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9BAC8A-2516-9140-9BF9-DFDF260C72A4}"/>
              </a:ext>
            </a:extLst>
          </p:cNvPr>
          <p:cNvSpPr txBox="1">
            <a:spLocks/>
          </p:cNvSpPr>
          <p:nvPr/>
        </p:nvSpPr>
        <p:spPr>
          <a:xfrm>
            <a:off x="598715" y="1317336"/>
            <a:ext cx="8770137" cy="476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40E08"/>
                </a:solidFill>
              </a:rPr>
              <a:t>Pass-through entities are not: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solidFill>
                  <a:srgbClr val="040E08"/>
                </a:solidFill>
              </a:rPr>
              <a:t>Providing training and technical assistance to staff involved with the oversight of subrecipients. 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solidFill>
                  <a:srgbClr val="040E08"/>
                </a:solidFill>
              </a:rPr>
              <a:t>Establishing procedures to ensure subrecipients comply with Single Audit Act requirements and take appropriate action on relevant findings in subrecipient’s audit reports.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solidFill>
                  <a:srgbClr val="040E08"/>
                </a:solidFill>
              </a:rPr>
              <a:t>Meeting Federal Funding Accountability and Transparency Act (FFATA) reporting requirements.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49FB-A818-F94F-B116-89DFC18886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647858">
            <a:off x="9273232" y="-846"/>
            <a:ext cx="2806078" cy="280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7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34C0A6-CF68-1647-BB05-DAB0936530BE}"/>
              </a:ext>
            </a:extLst>
          </p:cNvPr>
          <p:cNvSpPr txBox="1"/>
          <p:nvPr/>
        </p:nvSpPr>
        <p:spPr>
          <a:xfrm>
            <a:off x="0" y="1843088"/>
            <a:ext cx="12192000" cy="352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 ASSURED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6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CF97771-62DA-C240-A2FA-F778C30AC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436563"/>
            <a:ext cx="1997075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4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60D182-CED6-C749-BCFD-122AF8682A38}"/>
              </a:ext>
            </a:extLst>
          </p:cNvPr>
          <p:cNvSpPr txBox="1"/>
          <p:nvPr/>
        </p:nvSpPr>
        <p:spPr>
          <a:xfrm>
            <a:off x="2713220" y="1318976"/>
            <a:ext cx="9343880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CFR 200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Uniform Administrative Requirements, Cost Principles, and Audit Requirements in 2 C.F.R. Part 200, as adopted and supplemented by the Department of Justice (DOJ) in 2 C.F.R. Part 2800.</a:t>
            </a:r>
          </a:p>
          <a:p>
            <a:pPr lvl="1"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DOJ Grants Financial Guide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Subawards and Procurement Contracts under OJP Awards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600" dirty="0">
                <a:solidFill>
                  <a:srgbClr val="040E08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Standards for Internal Control in the Federal Government (Comptroller General)</a:t>
            </a:r>
          </a:p>
          <a:p>
            <a:endParaRPr lang="en-US" altLang="ko-KR" sz="2600" dirty="0">
              <a:solidFill>
                <a:srgbClr val="040E08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r>
              <a:rPr lang="en-US" altLang="ko-KR" sz="2600" dirty="0">
                <a:solidFill>
                  <a:srgbClr val="040E08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Internal Control Integrated Framework (COSO)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8737FA-99F1-7D4A-8229-355FC127D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"/>
          <a:stretch/>
        </p:blipFill>
        <p:spPr bwMode="auto">
          <a:xfrm rot="21093248">
            <a:off x="505381" y="1344786"/>
            <a:ext cx="1130626" cy="139672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Grants Financial Guide [cover small]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8335">
            <a:off x="1162581" y="2371769"/>
            <a:ext cx="1103453" cy="1403973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DA221-D46D-A241-A3D0-FFDB9ED7BE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96113">
            <a:off x="576723" y="3625844"/>
            <a:ext cx="1137554" cy="1478378"/>
          </a:xfrm>
          <a:prstGeom prst="rect">
            <a:avLst/>
          </a:prstGeom>
          <a:ln>
            <a:solidFill>
              <a:srgbClr val="00929E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863920-3FDE-F04F-ADD5-581BCE06D6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96113">
            <a:off x="1100611" y="4736074"/>
            <a:ext cx="1131254" cy="1478378"/>
          </a:xfrm>
          <a:prstGeom prst="rect">
            <a:avLst/>
          </a:prstGeom>
          <a:ln>
            <a:solidFill>
              <a:srgbClr val="00929E"/>
            </a:solidFill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D8010B02-3F99-6447-8B24-CBE2FCA2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7697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8010B02-3F99-6447-8B24-CBE2FCA2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OJP Resources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413D64-6F9C-4849-84AA-E4D5C6C312E8}"/>
              </a:ext>
            </a:extLst>
          </p:cNvPr>
          <p:cNvSpPr txBox="1">
            <a:spLocks/>
          </p:cNvSpPr>
          <p:nvPr/>
        </p:nvSpPr>
        <p:spPr>
          <a:xfrm>
            <a:off x="598715" y="1317336"/>
            <a:ext cx="11063633" cy="476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60"/>
              </a:lnSpc>
              <a:buNone/>
            </a:pPr>
            <a:r>
              <a:rPr lang="en-US" b="1" dirty="0">
                <a:solidFill>
                  <a:srgbClr val="C00000"/>
                </a:solidFill>
              </a:rPr>
              <a:t>Subawards under OJP Awards and Procurement Contracts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under Awards/A Toolkit for OJP Recipients</a:t>
            </a:r>
          </a:p>
          <a:p>
            <a:pPr marL="0" indent="0">
              <a:lnSpc>
                <a:spcPts val="3460"/>
              </a:lnSpc>
              <a:buNone/>
            </a:pPr>
            <a:r>
              <a:rPr lang="en-US" sz="2400" b="1" dirty="0">
                <a:solidFill>
                  <a:srgbClr val="040E08"/>
                </a:solidFill>
              </a:rPr>
              <a:t>Purpose and Scope </a:t>
            </a:r>
          </a:p>
          <a:p>
            <a:pPr marL="0" indent="0">
              <a:lnSpc>
                <a:spcPts val="3460"/>
              </a:lnSpc>
              <a:buNone/>
            </a:pPr>
            <a:r>
              <a:rPr lang="en-US" sz="2400" dirty="0">
                <a:solidFill>
                  <a:srgbClr val="040E08"/>
                </a:solidFill>
              </a:rPr>
              <a:t>This Office of Justice Programs “toolkit” provides guidance designed to help recipients of OJP grants and cooperative agreements (as well as prospective applicants for such OJP awards) understand: </a:t>
            </a:r>
          </a:p>
          <a:p>
            <a:pPr lvl="1">
              <a:lnSpc>
                <a:spcPts val="346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sz="2200" dirty="0">
                <a:solidFill>
                  <a:srgbClr val="040E08"/>
                </a:solidFill>
              </a:rPr>
              <a:t>Which (if any) of the recipient’s proposed actions OJP will consider “subawards” for purposes of federal grants administrative requirements. </a:t>
            </a:r>
          </a:p>
          <a:p>
            <a:pPr lvl="1">
              <a:lnSpc>
                <a:spcPts val="346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sz="2200" dirty="0">
                <a:solidFill>
                  <a:srgbClr val="040E08"/>
                </a:solidFill>
              </a:rPr>
              <a:t>Which (if any) of the recipient’s proposed actions OJP will consider “procurement contracts under an OJP award” for purposes of those federal requirements.</a:t>
            </a:r>
            <a:endParaRPr lang="en-US" altLang="ko-KR" sz="2200" dirty="0">
              <a:solidFill>
                <a:srgbClr val="040E08"/>
              </a:solidFill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49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8010B02-3F99-6447-8B24-CBE2FCA2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OJP Resources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413D64-6F9C-4849-84AA-E4D5C6C312E8}"/>
              </a:ext>
            </a:extLst>
          </p:cNvPr>
          <p:cNvSpPr txBox="1">
            <a:spLocks/>
          </p:cNvSpPr>
          <p:nvPr/>
        </p:nvSpPr>
        <p:spPr>
          <a:xfrm>
            <a:off x="598716" y="1317336"/>
            <a:ext cx="9684536" cy="476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rgbClr val="040E08"/>
                </a:solidFill>
              </a:rPr>
              <a:t>Common federal administrative requirements that apply </a:t>
            </a:r>
            <a:br>
              <a:rPr lang="en-US" sz="2600" dirty="0">
                <a:solidFill>
                  <a:srgbClr val="040E08"/>
                </a:solidFill>
              </a:rPr>
            </a:br>
            <a:r>
              <a:rPr lang="en-US" sz="2600" dirty="0">
                <a:solidFill>
                  <a:srgbClr val="040E08"/>
                </a:solidFill>
              </a:rPr>
              <a:t>to all (or virtually all) subawards of OJP awards.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>
              <a:solidFill>
                <a:srgbClr val="040E0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rgbClr val="040E08"/>
                </a:solidFill>
              </a:rPr>
              <a:t>Common federal administrative requirements that apply to </a:t>
            </a:r>
            <a:br>
              <a:rPr lang="en-US" sz="2600" dirty="0">
                <a:solidFill>
                  <a:srgbClr val="040E08"/>
                </a:solidFill>
              </a:rPr>
            </a:br>
            <a:r>
              <a:rPr lang="en-US" sz="2600" dirty="0">
                <a:solidFill>
                  <a:srgbClr val="040E08"/>
                </a:solidFill>
              </a:rPr>
              <a:t>all (or virtually all) procurement contracts under OJP awards.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>
              <a:solidFill>
                <a:srgbClr val="040E0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rgbClr val="040E08"/>
                </a:solidFill>
              </a:rPr>
              <a:t>OJP resources on related topics and for additional information please refer to: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       </a:t>
            </a: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  <a:hlinkClick r:id="rId3"/>
              </a:rPr>
              <a:t>https://ojp.gov/training/pdfs/Subaward-Procure-Toolkit-D.pdf</a:t>
            </a:r>
            <a:endParaRPr lang="en-US" altLang="ko-KR" sz="2600" dirty="0">
              <a:solidFill>
                <a:srgbClr val="040E08"/>
              </a:solidFill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533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8010B02-3F99-6447-8B24-CBE2FCA2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OJP Resources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413D64-6F9C-4849-84AA-E4D5C6C312E8}"/>
              </a:ext>
            </a:extLst>
          </p:cNvPr>
          <p:cNvSpPr txBox="1">
            <a:spLocks/>
          </p:cNvSpPr>
          <p:nvPr/>
        </p:nvSpPr>
        <p:spPr>
          <a:xfrm>
            <a:off x="598716" y="1317336"/>
            <a:ext cx="10329114" cy="476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</a:rPr>
              <a:t>Noncompetitive Procurement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What is “noncompetitive/sole source” procurement?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</a:pPr>
            <a:r>
              <a:rPr lang="en-US" sz="2200" dirty="0">
                <a:solidFill>
                  <a:srgbClr val="000000"/>
                </a:solidFill>
              </a:rPr>
              <a:t>Procurement by noncompetitive proposals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</a:pPr>
            <a:r>
              <a:rPr lang="en-US" sz="2200" dirty="0">
                <a:solidFill>
                  <a:srgbClr val="000000"/>
                </a:solidFill>
              </a:rPr>
              <a:t>Must adhere to the standards set forth in </a:t>
            </a:r>
            <a:r>
              <a:rPr lang="en-US" sz="2200" i="1" dirty="0">
                <a:solidFill>
                  <a:srgbClr val="000000"/>
                </a:solidFill>
              </a:rPr>
              <a:t>Title 2 CFR 200.320(c)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When is sole source approval required by OJP?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</a:pPr>
            <a:r>
              <a:rPr lang="en-US" sz="2200" dirty="0">
                <a:solidFill>
                  <a:srgbClr val="000000"/>
                </a:solidFill>
              </a:rPr>
              <a:t>A recipient determines that the award of a contract through a competitive process is infeasible.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</a:pPr>
            <a:r>
              <a:rPr lang="en-US" sz="2200" dirty="0">
                <a:solidFill>
                  <a:srgbClr val="000000"/>
                </a:solidFill>
              </a:rPr>
              <a:t>Simplified Acquisition Threshold &gt; $250K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What documentation must be submitted to OJP for sole source approval?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</a:pPr>
            <a:r>
              <a:rPr lang="en-US" sz="2200" i="1" dirty="0">
                <a:solidFill>
                  <a:srgbClr val="000000"/>
                </a:solidFill>
              </a:rPr>
              <a:t>Noncompetitive/Sole Source Approval </a:t>
            </a:r>
            <a:r>
              <a:rPr lang="en-US" sz="2200" dirty="0">
                <a:solidFill>
                  <a:srgbClr val="000000"/>
                </a:solidFill>
              </a:rPr>
              <a:t>Grant Award Modification (GAM) in the Office of Justice Programs (OJP) </a:t>
            </a:r>
            <a:r>
              <a:rPr lang="en-US" sz="2200" dirty="0" err="1">
                <a:solidFill>
                  <a:srgbClr val="000000"/>
                </a:solidFill>
              </a:rPr>
              <a:t>JustGrants</a:t>
            </a:r>
            <a:r>
              <a:rPr lang="en-US" sz="2200" dirty="0">
                <a:solidFill>
                  <a:srgbClr val="000000"/>
                </a:solidFill>
              </a:rPr>
              <a:t> System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6387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71A84C-DB53-F04A-B7FE-E620E3D46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60"/>
          <a:stretch/>
        </p:blipFill>
        <p:spPr>
          <a:xfrm>
            <a:off x="8604354" y="4284283"/>
            <a:ext cx="3597641" cy="2242036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D8010B02-3F99-6447-8B24-CBE2FCA2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OJP Resources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413D64-6F9C-4849-84AA-E4D5C6C312E8}"/>
              </a:ext>
            </a:extLst>
          </p:cNvPr>
          <p:cNvSpPr txBox="1">
            <a:spLocks/>
          </p:cNvSpPr>
          <p:nvPr/>
        </p:nvSpPr>
        <p:spPr>
          <a:xfrm>
            <a:off x="598716" y="1317336"/>
            <a:ext cx="10329114" cy="3404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</a:rPr>
              <a:t>What is sole source review checklist?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</a:pPr>
            <a:r>
              <a:rPr lang="en-US" dirty="0">
                <a:solidFill>
                  <a:srgbClr val="000000"/>
                </a:solidFill>
              </a:rPr>
              <a:t>A tool to assess the merits of a sole source approval request</a:t>
            </a:r>
            <a:r>
              <a:rPr lang="en-US" dirty="0"/>
              <a:t>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rgbClr val="000000"/>
                </a:solidFill>
              </a:rPr>
              <a:t>For additional information, please refer </a:t>
            </a:r>
            <a:br>
              <a:rPr lang="en-US" sz="2600" dirty="0">
                <a:solidFill>
                  <a:srgbClr val="000000"/>
                </a:solidFill>
              </a:rPr>
            </a:br>
            <a:r>
              <a:rPr lang="en-US" sz="2600" dirty="0">
                <a:solidFill>
                  <a:srgbClr val="000000"/>
                </a:solidFill>
              </a:rPr>
              <a:t>to the Sole Source Justification Fact Sheet: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sz="2600" dirty="0">
                <a:solidFill>
                  <a:srgbClr val="000000"/>
                </a:solidFill>
                <a:ea typeface="굴림" panose="020B0600000101010101" pitchFamily="34" charset="-127"/>
              </a:rPr>
              <a:t>       	</a:t>
            </a:r>
            <a:r>
              <a:rPr lang="en-US" altLang="ko-KR" sz="2600" dirty="0">
                <a:solidFill>
                  <a:srgbClr val="00B0F0"/>
                </a:solidFill>
                <a:ea typeface="굴림" panose="020B0600000101010101" pitchFamily="34" charset="-127"/>
                <a:hlinkClick r:id="rId4"/>
              </a:rPr>
              <a:t>https://ojp.gov/training/pdfs/Sole-Source-FactSheet-C.pdf  </a:t>
            </a:r>
            <a:endParaRPr lang="en-US" altLang="ko-KR" sz="2600" dirty="0">
              <a:solidFill>
                <a:srgbClr val="00B0F0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en-US" sz="18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2D40F9F-56FA-DB4D-92D2-DDF9DB7428C3}"/>
              </a:ext>
            </a:extLst>
          </p:cNvPr>
          <p:cNvSpPr/>
          <p:nvPr/>
        </p:nvSpPr>
        <p:spPr>
          <a:xfrm>
            <a:off x="1295401" y="2657459"/>
            <a:ext cx="9812310" cy="1839589"/>
          </a:xfrm>
          <a:prstGeom prst="roundRect">
            <a:avLst/>
          </a:prstGeom>
          <a:noFill/>
          <a:ln>
            <a:solidFill>
              <a:srgbClr val="009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5622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C5AF4C-F785-4B4A-9199-A1493A404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80"/>
          <a:stretch/>
        </p:blipFill>
        <p:spPr>
          <a:xfrm>
            <a:off x="9428811" y="4667297"/>
            <a:ext cx="2773180" cy="1859022"/>
          </a:xfrm>
          <a:prstGeom prst="rect">
            <a:avLst/>
          </a:prstGeom>
        </p:spPr>
      </p:pic>
      <p:sp>
        <p:nvSpPr>
          <p:cNvPr id="111617" name="Title 1">
            <a:extLst>
              <a:ext uri="{FF2B5EF4-FFF2-40B4-BE49-F238E27FC236}">
                <a16:creationId xmlns:a16="http://schemas.microsoft.com/office/drawing/2014/main" id="{A585BD04-67C6-BC4D-BC92-D453F86A5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Contact Information</a:t>
            </a:r>
          </a:p>
        </p:txBody>
      </p:sp>
      <p:pic>
        <p:nvPicPr>
          <p:cNvPr id="111618" name="Picture 6">
            <a:extLst>
              <a:ext uri="{FF2B5EF4-FFF2-40B4-BE49-F238E27FC236}">
                <a16:creationId xmlns:a16="http://schemas.microsoft.com/office/drawing/2014/main" id="{2184065F-7B55-034E-8313-1103DB90F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71" y="4373757"/>
            <a:ext cx="2634580" cy="215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603E54B-5124-4B44-824C-04925175108B}"/>
              </a:ext>
            </a:extLst>
          </p:cNvPr>
          <p:cNvSpPr/>
          <p:nvPr/>
        </p:nvSpPr>
        <p:spPr>
          <a:xfrm>
            <a:off x="1295401" y="1323336"/>
            <a:ext cx="9812310" cy="1629726"/>
          </a:xfrm>
          <a:prstGeom prst="roundRect">
            <a:avLst/>
          </a:prstGeom>
          <a:noFill/>
          <a:ln>
            <a:solidFill>
              <a:srgbClr val="009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E2AD7-D4DD-DF4B-B20B-4331DC45B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3" y="1382875"/>
            <a:ext cx="11234057" cy="520298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Michael Williams - OJP/OCFO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(202) 305-2584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  <a:hlinkClick r:id="rId4"/>
              </a:rPr>
              <a:t>Michael.Williams4@usdoj.gov</a:t>
            </a: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  </a:t>
            </a:r>
            <a:r>
              <a:rPr lang="en-US" altLang="en-US" sz="2400" dirty="0">
                <a:solidFill>
                  <a:srgbClr val="000000"/>
                </a:solidFill>
              </a:rPr>
              <a:t>or  </a:t>
            </a: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  <a:hlinkClick r:id="rId5"/>
              </a:rPr>
              <a:t>DOJFinancialTraining@usdoj.gov</a:t>
            </a:r>
            <a:endParaRPr lang="en-US" altLang="ko-KR" sz="24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22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OCFO Customer Service Center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Monday through Friday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8:30 a.m.–6:00 p.m. (EST)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</a:rPr>
              <a:t>1 (800) 458-0786 or (202) 305-9988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</a:rPr>
              <a:t>FAX (202) 353-9279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200" dirty="0">
                <a:solidFill>
                  <a:srgbClr val="000000"/>
                </a:solidFill>
              </a:rPr>
              <a:t>OCFO email Address: </a:t>
            </a:r>
            <a:r>
              <a:rPr lang="en-US" altLang="en-US" sz="2200" dirty="0" err="1">
                <a:solidFill>
                  <a:srgbClr val="000000"/>
                </a:solidFill>
              </a:rPr>
              <a:t>Ask.ocfo@usdoj.gov</a:t>
            </a:r>
            <a:endParaRPr lang="en-US" altLang="en-US" sz="2200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200" i="1" dirty="0">
              <a:solidFill>
                <a:srgbClr val="040E08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200" i="1" dirty="0">
                <a:solidFill>
                  <a:srgbClr val="040E08"/>
                </a:solidFill>
              </a:rPr>
              <a:t>For program specific questions, </a:t>
            </a:r>
            <a:br>
              <a:rPr lang="en-US" altLang="en-US" sz="2200" i="1" dirty="0">
                <a:solidFill>
                  <a:srgbClr val="040E08"/>
                </a:solidFill>
              </a:rPr>
            </a:br>
            <a:r>
              <a:rPr lang="en-US" altLang="en-US" sz="2200" i="1" dirty="0">
                <a:solidFill>
                  <a:srgbClr val="040E08"/>
                </a:solidFill>
              </a:rPr>
              <a:t>contact your program manager.</a:t>
            </a:r>
            <a:endParaRPr lang="en-US" sz="2200" i="1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DA417B8-1748-9945-8C05-8DA32B7B7659}"/>
              </a:ext>
            </a:extLst>
          </p:cNvPr>
          <p:cNvSpPr/>
          <p:nvPr/>
        </p:nvSpPr>
        <p:spPr>
          <a:xfrm>
            <a:off x="3233293" y="3121737"/>
            <a:ext cx="6000648" cy="2308418"/>
          </a:xfrm>
          <a:prstGeom prst="roundRect">
            <a:avLst/>
          </a:prstGeom>
          <a:noFill/>
          <a:ln>
            <a:solidFill>
              <a:srgbClr val="009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2058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852D67-EA9E-9741-A898-026E4B5F1C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5734" y="1111348"/>
            <a:ext cx="7695029" cy="5210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A6A2B9-9867-2247-8E80-DAAEDEA2EF35}"/>
              </a:ext>
            </a:extLst>
          </p:cNvPr>
          <p:cNvSpPr txBox="1"/>
          <p:nvPr/>
        </p:nvSpPr>
        <p:spPr>
          <a:xfrm>
            <a:off x="6602435" y="1477108"/>
            <a:ext cx="787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F75ECB-BAAC-9A44-A51D-B16CC3D86527}"/>
              </a:ext>
            </a:extLst>
          </p:cNvPr>
          <p:cNvSpPr txBox="1"/>
          <p:nvPr/>
        </p:nvSpPr>
        <p:spPr>
          <a:xfrm>
            <a:off x="7952935" y="2110154"/>
            <a:ext cx="684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947285-883C-D34D-AD45-1AE02183B323}"/>
              </a:ext>
            </a:extLst>
          </p:cNvPr>
          <p:cNvSpPr txBox="1"/>
          <p:nvPr/>
        </p:nvSpPr>
        <p:spPr>
          <a:xfrm>
            <a:off x="8506265" y="1242240"/>
            <a:ext cx="586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  <a:endParaRPr lang="en-US" sz="66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BBDF5A-D03C-B141-B1EC-3249D59C2A89}"/>
              </a:ext>
            </a:extLst>
          </p:cNvPr>
          <p:cNvSpPr txBox="1"/>
          <p:nvPr/>
        </p:nvSpPr>
        <p:spPr>
          <a:xfrm>
            <a:off x="9298744" y="1927275"/>
            <a:ext cx="586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  <a:endParaRPr lang="en-US" sz="66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314461-7D4A-D54F-AEE8-835EC1B8DAA1}"/>
              </a:ext>
            </a:extLst>
          </p:cNvPr>
          <p:cNvSpPr txBox="1"/>
          <p:nvPr/>
        </p:nvSpPr>
        <p:spPr>
          <a:xfrm>
            <a:off x="5209735" y="2527439"/>
            <a:ext cx="46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  <a:endParaRPr lang="en-US" sz="66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363508-177A-9E4E-8A0A-1CD0B8377CB6}"/>
              </a:ext>
            </a:extLst>
          </p:cNvPr>
          <p:cNvSpPr txBox="1"/>
          <p:nvPr/>
        </p:nvSpPr>
        <p:spPr>
          <a:xfrm>
            <a:off x="5631766" y="1848544"/>
            <a:ext cx="407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  <a:endParaRPr lang="en-US" sz="54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B80CCFCA-E005-B549-88BF-D6BF2E087665}"/>
              </a:ext>
            </a:extLst>
          </p:cNvPr>
          <p:cNvSpPr txBox="1">
            <a:spLocks/>
          </p:cNvSpPr>
          <p:nvPr/>
        </p:nvSpPr>
        <p:spPr>
          <a:xfrm>
            <a:off x="958726" y="1168006"/>
            <a:ext cx="3655477" cy="3403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000" dirty="0">
                <a:solidFill>
                  <a:srgbClr val="00929E"/>
                </a:solidFill>
              </a:rPr>
              <a:t>No </a:t>
            </a:r>
            <a:br>
              <a:rPr lang="en-US" sz="6000" dirty="0">
                <a:solidFill>
                  <a:srgbClr val="00929E"/>
                </a:solidFill>
              </a:rPr>
            </a:br>
            <a:r>
              <a:rPr lang="en-US" sz="6000" dirty="0">
                <a:solidFill>
                  <a:srgbClr val="00929E"/>
                </a:solidFill>
              </a:rPr>
              <a:t>Question</a:t>
            </a:r>
            <a:endParaRPr lang="en-US" dirty="0">
              <a:solidFill>
                <a:srgbClr val="00929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C97EDF-14C1-4D48-89BA-74CDA9346DC9}"/>
              </a:ext>
            </a:extLst>
          </p:cNvPr>
          <p:cNvSpPr txBox="1"/>
          <p:nvPr/>
        </p:nvSpPr>
        <p:spPr>
          <a:xfrm>
            <a:off x="1014998" y="3812513"/>
            <a:ext cx="2461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9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Dumb </a:t>
            </a:r>
            <a:br>
              <a:rPr lang="en-US" sz="3600" b="1" dirty="0">
                <a:solidFill>
                  <a:srgbClr val="00929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9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498F1AF5-5295-F04F-BE72-57AF1B8C28F5}"/>
              </a:ext>
            </a:extLst>
          </p:cNvPr>
          <p:cNvGrpSpPr/>
          <p:nvPr/>
        </p:nvGrpSpPr>
        <p:grpSpPr>
          <a:xfrm>
            <a:off x="9503506" y="4528658"/>
            <a:ext cx="1855515" cy="1855515"/>
            <a:chOff x="9503506" y="4528658"/>
            <a:chExt cx="1855515" cy="185551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CEE8B2-B4EE-EA40-A3BB-4FEAF2D991B2}"/>
                </a:ext>
              </a:extLst>
            </p:cNvPr>
            <p:cNvSpPr/>
            <p:nvPr/>
          </p:nvSpPr>
          <p:spPr>
            <a:xfrm>
              <a:off x="9503506" y="4528658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2257C95-C369-7D44-86FC-18F2EE340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48340" y="4664885"/>
              <a:ext cx="1583060" cy="158306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A2D928-2BE3-3148-BBB1-B077F54C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Pass-through 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57C88-7380-1E4F-A91E-01B60FC75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71600"/>
            <a:ext cx="7873774" cy="4805363"/>
          </a:xfrm>
        </p:spPr>
        <p:txBody>
          <a:bodyPr/>
          <a:lstStyle/>
          <a:p>
            <a:pPr marL="0" indent="0">
              <a:lnSpc>
                <a:spcPts val="3800"/>
              </a:lnSpc>
              <a:buClrTx/>
              <a:buNone/>
            </a:pPr>
            <a:r>
              <a:rPr lang="en-US" altLang="ko-KR" sz="3000" b="1" dirty="0">
                <a:solidFill>
                  <a:srgbClr val="040E08"/>
                </a:solidFill>
                <a:ea typeface="굴림" panose="020B0600000101010101" pitchFamily="34" charset="-127"/>
              </a:rPr>
              <a:t>What is a Pass-through Entity? </a:t>
            </a:r>
          </a:p>
          <a:p>
            <a:pPr>
              <a:lnSpc>
                <a:spcPts val="3800"/>
              </a:lnSpc>
              <a:buSzPct val="80000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A non-federal entity that provides a subaward to a subrecipient to carry out part of a Federal program </a:t>
            </a:r>
            <a:r>
              <a:rPr lang="en-US" altLang="ko-KR" i="1" dirty="0">
                <a:solidFill>
                  <a:srgbClr val="040E08"/>
                </a:solidFill>
                <a:ea typeface="굴림" panose="020B0600000101010101" pitchFamily="34" charset="-127"/>
              </a:rPr>
              <a:t>(Title 2 CFR 200.1)</a:t>
            </a: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.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6F21B8-AE3F-A646-BDF8-6D863E49074B}"/>
              </a:ext>
            </a:extLst>
          </p:cNvPr>
          <p:cNvGrpSpPr/>
          <p:nvPr/>
        </p:nvGrpSpPr>
        <p:grpSpPr>
          <a:xfrm>
            <a:off x="9503506" y="2491514"/>
            <a:ext cx="1855515" cy="1855515"/>
            <a:chOff x="3198958" y="3598262"/>
            <a:chExt cx="1855515" cy="185551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C8D2A0-10F1-7B4D-B1DD-842F673DB782}"/>
                </a:ext>
              </a:extLst>
            </p:cNvPr>
            <p:cNvSpPr/>
            <p:nvPr/>
          </p:nvSpPr>
          <p:spPr>
            <a:xfrm>
              <a:off x="3198958" y="3598262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4AE34A-69B0-144F-B87A-F0DC167EC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55" y="3862057"/>
              <a:ext cx="1337320" cy="1337320"/>
            </a:xfrm>
            <a:prstGeom prst="rect">
              <a:avLst/>
            </a:prstGeom>
          </p:spPr>
        </p:pic>
      </p:grpSp>
      <p:sp>
        <p:nvSpPr>
          <p:cNvPr id="17" name="Down Arrow 16">
            <a:extLst>
              <a:ext uri="{FF2B5EF4-FFF2-40B4-BE49-F238E27FC236}">
                <a16:creationId xmlns:a16="http://schemas.microsoft.com/office/drawing/2014/main" id="{B2030CFC-CA8E-CC48-891E-AC113E914C5C}"/>
              </a:ext>
            </a:extLst>
          </p:cNvPr>
          <p:cNvSpPr/>
          <p:nvPr/>
        </p:nvSpPr>
        <p:spPr>
          <a:xfrm>
            <a:off x="10240763" y="4262684"/>
            <a:ext cx="381000" cy="45402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ABFBDA-5908-1D4E-964D-3B17768CDDA7}"/>
              </a:ext>
            </a:extLst>
          </p:cNvPr>
          <p:cNvGrpSpPr/>
          <p:nvPr/>
        </p:nvGrpSpPr>
        <p:grpSpPr>
          <a:xfrm>
            <a:off x="9503506" y="454370"/>
            <a:ext cx="1855515" cy="1855515"/>
            <a:chOff x="9503506" y="454370"/>
            <a:chExt cx="1855515" cy="185551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1A45BD5-FF7F-A045-81FD-113938A6A211}"/>
                </a:ext>
              </a:extLst>
            </p:cNvPr>
            <p:cNvSpPr/>
            <p:nvPr/>
          </p:nvSpPr>
          <p:spPr>
            <a:xfrm>
              <a:off x="9503506" y="454370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33982D5-C247-AC4E-A000-0F9C356F8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1125" y="535014"/>
              <a:ext cx="1600275" cy="1600275"/>
            </a:xfrm>
            <a:prstGeom prst="rect">
              <a:avLst/>
            </a:prstGeom>
          </p:spPr>
        </p:pic>
      </p:grpSp>
      <p:sp>
        <p:nvSpPr>
          <p:cNvPr id="16" name="Down Arrow 15">
            <a:extLst>
              <a:ext uri="{FF2B5EF4-FFF2-40B4-BE49-F238E27FC236}">
                <a16:creationId xmlns:a16="http://schemas.microsoft.com/office/drawing/2014/main" id="{FD95ED3F-9CD6-9847-BAC3-FB5F16438DBF}"/>
              </a:ext>
            </a:extLst>
          </p:cNvPr>
          <p:cNvSpPr/>
          <p:nvPr/>
        </p:nvSpPr>
        <p:spPr>
          <a:xfrm>
            <a:off x="10240763" y="2237114"/>
            <a:ext cx="381000" cy="45402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455D9678-CAF0-824E-9837-AF0ACC0B218A}"/>
              </a:ext>
            </a:extLst>
          </p:cNvPr>
          <p:cNvGrpSpPr/>
          <p:nvPr/>
        </p:nvGrpSpPr>
        <p:grpSpPr>
          <a:xfrm>
            <a:off x="9503506" y="2491514"/>
            <a:ext cx="1855515" cy="1855515"/>
            <a:chOff x="9503506" y="2491514"/>
            <a:chExt cx="1855515" cy="185551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1E1DF91-DB8A-E84C-AE5A-7099C7415924}"/>
                </a:ext>
              </a:extLst>
            </p:cNvPr>
            <p:cNvSpPr/>
            <p:nvPr/>
          </p:nvSpPr>
          <p:spPr>
            <a:xfrm>
              <a:off x="9503506" y="2491514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B4B28F7-F36D-B746-B7FE-C563A3A3D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00245" y="2583919"/>
              <a:ext cx="1731485" cy="173148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A2D928-2BE3-3148-BBB1-B077F54C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57C88-7380-1E4F-A91E-01B60FC75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71600"/>
            <a:ext cx="9502549" cy="4805363"/>
          </a:xfrm>
        </p:spPr>
        <p:txBody>
          <a:bodyPr>
            <a:normAutofit/>
          </a:bodyPr>
          <a:lstStyle/>
          <a:p>
            <a:pPr marL="0" indent="0">
              <a:lnSpc>
                <a:spcPts val="3800"/>
              </a:lnSpc>
              <a:buClrTx/>
              <a:buNone/>
            </a:pPr>
            <a:r>
              <a:rPr lang="en-US" altLang="ko-KR" sz="3000" dirty="0">
                <a:solidFill>
                  <a:srgbClr val="040E08"/>
                </a:solidFill>
                <a:ea typeface="굴림" panose="020B0600000101010101" pitchFamily="34" charset="-127"/>
              </a:rPr>
              <a:t>What is a Subaward? </a:t>
            </a:r>
          </a:p>
          <a:p>
            <a:pPr>
              <a:lnSpc>
                <a:spcPts val="38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An award provided by a pass-through entity to a subrecipient, for the subrecipient to carry out part of </a:t>
            </a:r>
            <a:b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a federal award received by the pass-through entity </a:t>
            </a:r>
            <a:b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i="1" dirty="0">
                <a:solidFill>
                  <a:srgbClr val="040E08"/>
                </a:solidFill>
                <a:ea typeface="굴림" panose="020B0600000101010101" pitchFamily="34" charset="-127"/>
              </a:rPr>
              <a:t>(Title 2 CFR 200.1)</a:t>
            </a: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.</a:t>
            </a:r>
          </a:p>
          <a:p>
            <a:pPr marL="457200" lvl="1" indent="0">
              <a:lnSpc>
                <a:spcPts val="3800"/>
              </a:lnSpc>
              <a:buClr>
                <a:srgbClr val="C00000"/>
              </a:buClr>
              <a:buSzPct val="80000"/>
              <a:buNone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Note: Subaward does not include payments to a contractor </a:t>
            </a:r>
            <a:b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or to an individual that is a beneficiary of the federal program.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19D2D1-3F8D-C44D-A048-DC399E6FC9CF}"/>
              </a:ext>
            </a:extLst>
          </p:cNvPr>
          <p:cNvGrpSpPr/>
          <p:nvPr/>
        </p:nvGrpSpPr>
        <p:grpSpPr>
          <a:xfrm>
            <a:off x="9503506" y="454370"/>
            <a:ext cx="1855515" cy="1855515"/>
            <a:chOff x="9503506" y="454370"/>
            <a:chExt cx="1855515" cy="185551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6B105BB-F3F3-1248-AE37-EAAA2408116E}"/>
                </a:ext>
              </a:extLst>
            </p:cNvPr>
            <p:cNvSpPr/>
            <p:nvPr/>
          </p:nvSpPr>
          <p:spPr>
            <a:xfrm>
              <a:off x="9503506" y="454370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233656A-4B33-2349-9988-925641CA6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22736" y="661580"/>
              <a:ext cx="1493134" cy="1493134"/>
            </a:xfrm>
            <a:prstGeom prst="rect">
              <a:avLst/>
            </a:prstGeom>
          </p:spPr>
        </p:pic>
      </p:grpSp>
      <p:sp>
        <p:nvSpPr>
          <p:cNvPr id="14" name="Down Arrow 13">
            <a:extLst>
              <a:ext uri="{FF2B5EF4-FFF2-40B4-BE49-F238E27FC236}">
                <a16:creationId xmlns:a16="http://schemas.microsoft.com/office/drawing/2014/main" id="{98A7AF65-C2FA-A84C-8196-DDF251EB0DEC}"/>
              </a:ext>
            </a:extLst>
          </p:cNvPr>
          <p:cNvSpPr/>
          <p:nvPr/>
        </p:nvSpPr>
        <p:spPr>
          <a:xfrm>
            <a:off x="10240763" y="2237114"/>
            <a:ext cx="381000" cy="45402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5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9585B0C-EAC0-0947-B3A5-7F95C7748C06}"/>
              </a:ext>
            </a:extLst>
          </p:cNvPr>
          <p:cNvGrpSpPr/>
          <p:nvPr/>
        </p:nvGrpSpPr>
        <p:grpSpPr>
          <a:xfrm>
            <a:off x="9503506" y="2475701"/>
            <a:ext cx="1855515" cy="1855515"/>
            <a:chOff x="9503506" y="4528658"/>
            <a:chExt cx="1855515" cy="185551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B46FAFC-D6FD-9B47-8DBD-09929350EFD4}"/>
                </a:ext>
              </a:extLst>
            </p:cNvPr>
            <p:cNvSpPr/>
            <p:nvPr/>
          </p:nvSpPr>
          <p:spPr>
            <a:xfrm>
              <a:off x="9503506" y="4528658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BAC10E0-1A23-C14B-B7CF-FD9B5FD20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48340" y="4664885"/>
              <a:ext cx="1583060" cy="158306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A2D928-2BE3-3148-BBB1-B077F54C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Subrecipient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57C88-7380-1E4F-A91E-01B60FC75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71600"/>
            <a:ext cx="9502549" cy="4805363"/>
          </a:xfrm>
        </p:spPr>
        <p:txBody>
          <a:bodyPr>
            <a:normAutofit/>
          </a:bodyPr>
          <a:lstStyle/>
          <a:p>
            <a:pPr marL="0" indent="0">
              <a:lnSpc>
                <a:spcPts val="3800"/>
              </a:lnSpc>
              <a:buClrTx/>
              <a:buNone/>
            </a:pPr>
            <a:r>
              <a:rPr lang="en-US" altLang="ko-KR" sz="3000" dirty="0">
                <a:solidFill>
                  <a:srgbClr val="040E08"/>
                </a:solidFill>
                <a:ea typeface="굴림" panose="020B0600000101010101" pitchFamily="34" charset="-127"/>
              </a:rPr>
              <a:t>What is a Subrecipient? </a:t>
            </a:r>
          </a:p>
          <a:p>
            <a:pPr>
              <a:lnSpc>
                <a:spcPts val="38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A non-federal entity that receives a subaward </a:t>
            </a:r>
            <a:b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from a pass-through entity to carry out </a:t>
            </a:r>
            <a:b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part of a federal program </a:t>
            </a:r>
            <a:r>
              <a:rPr lang="en-US" altLang="ko-KR" i="1" dirty="0">
                <a:solidFill>
                  <a:srgbClr val="040E08"/>
                </a:solidFill>
                <a:ea typeface="굴림" panose="020B0600000101010101" pitchFamily="34" charset="-127"/>
              </a:rPr>
              <a:t>(Title 2 CFR 200.1)</a:t>
            </a: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5F335A-2ECA-8744-95F4-404DC12AE095}"/>
              </a:ext>
            </a:extLst>
          </p:cNvPr>
          <p:cNvGrpSpPr/>
          <p:nvPr/>
        </p:nvGrpSpPr>
        <p:grpSpPr>
          <a:xfrm>
            <a:off x="9503506" y="454370"/>
            <a:ext cx="1855515" cy="1855515"/>
            <a:chOff x="9503506" y="454370"/>
            <a:chExt cx="1855515" cy="185551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C2BCF97-1FA4-8D4F-9F88-0CC618C20C25}"/>
                </a:ext>
              </a:extLst>
            </p:cNvPr>
            <p:cNvSpPr/>
            <p:nvPr/>
          </p:nvSpPr>
          <p:spPr>
            <a:xfrm>
              <a:off x="9503506" y="454370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FF059AD-F6C4-0A43-817A-90F7AA178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31125" y="535014"/>
              <a:ext cx="1600275" cy="1600275"/>
            </a:xfrm>
            <a:prstGeom prst="rect">
              <a:avLst/>
            </a:prstGeom>
          </p:spPr>
        </p:pic>
      </p:grpSp>
      <p:sp>
        <p:nvSpPr>
          <p:cNvPr id="12" name="Down Arrow 11">
            <a:extLst>
              <a:ext uri="{FF2B5EF4-FFF2-40B4-BE49-F238E27FC236}">
                <a16:creationId xmlns:a16="http://schemas.microsoft.com/office/drawing/2014/main" id="{1AE54B28-4841-9948-BBB9-9306D2FA4674}"/>
              </a:ext>
            </a:extLst>
          </p:cNvPr>
          <p:cNvSpPr/>
          <p:nvPr/>
        </p:nvSpPr>
        <p:spPr>
          <a:xfrm>
            <a:off x="10240763" y="2237114"/>
            <a:ext cx="381000" cy="45402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1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D928-2BE3-3148-BBB1-B077F54C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57C88-7380-1E4F-A91E-01B60FC75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5" y="1371600"/>
            <a:ext cx="9515956" cy="4805363"/>
          </a:xfrm>
        </p:spPr>
        <p:txBody>
          <a:bodyPr>
            <a:normAutofit/>
          </a:bodyPr>
          <a:lstStyle/>
          <a:p>
            <a:pPr marL="0" indent="0">
              <a:lnSpc>
                <a:spcPts val="3800"/>
              </a:lnSpc>
              <a:buClrTx/>
              <a:buNone/>
            </a:pPr>
            <a:r>
              <a:rPr lang="en-US" altLang="ko-KR" sz="3000" dirty="0">
                <a:solidFill>
                  <a:srgbClr val="040E08"/>
                </a:solidFill>
                <a:ea typeface="굴림" panose="020B0600000101010101" pitchFamily="34" charset="-127"/>
              </a:rPr>
              <a:t>What is a Contract? </a:t>
            </a:r>
          </a:p>
          <a:p>
            <a:pPr>
              <a:lnSpc>
                <a:spcPts val="38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A legal instrument by which a non-federal entity purchases property or services needed to carry out the project or program under a federal award. The term as used in this part does not include a legal instrument, even if the non-federal entity considers it a contract, when the substance of the transaction meets the definition of a Federal award or subaward </a:t>
            </a:r>
            <a:r>
              <a:rPr lang="en-US" altLang="ko-KR" i="1" dirty="0">
                <a:solidFill>
                  <a:srgbClr val="040E08"/>
                </a:solidFill>
                <a:ea typeface="굴림" panose="020B0600000101010101" pitchFamily="34" charset="-127"/>
              </a:rPr>
              <a:t>(Title 2 CFR 200.1)</a:t>
            </a: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FFAF0E-6610-584B-84C4-DE3F8FC64309}"/>
              </a:ext>
            </a:extLst>
          </p:cNvPr>
          <p:cNvGrpSpPr/>
          <p:nvPr/>
        </p:nvGrpSpPr>
        <p:grpSpPr>
          <a:xfrm>
            <a:off x="9246002" y="191325"/>
            <a:ext cx="2314249" cy="2314249"/>
            <a:chOff x="9246002" y="191325"/>
            <a:chExt cx="2314249" cy="231424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E78FE97-2A77-1443-86C3-A9CC928EE176}"/>
                </a:ext>
              </a:extLst>
            </p:cNvPr>
            <p:cNvSpPr/>
            <p:nvPr/>
          </p:nvSpPr>
          <p:spPr>
            <a:xfrm>
              <a:off x="9503506" y="454370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5558FA-84AF-4145-9AC6-6D2BBCD5B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46002" y="191325"/>
              <a:ext cx="2314249" cy="2314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00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41489</TotalTime>
  <Words>3662</Words>
  <Application>Microsoft Office PowerPoint</Application>
  <PresentationFormat>Widescreen</PresentationFormat>
  <Paragraphs>386</Paragraphs>
  <Slides>58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Arial Black</vt:lpstr>
      <vt:lpstr>Arial Narrow</vt:lpstr>
      <vt:lpstr>Calibri</vt:lpstr>
      <vt:lpstr>Times New Roman</vt:lpstr>
      <vt:lpstr>Wingdings</vt:lpstr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Definitions</vt:lpstr>
      <vt:lpstr>Pass-through Entity</vt:lpstr>
      <vt:lpstr>Subaward</vt:lpstr>
      <vt:lpstr>Subrecipient</vt:lpstr>
      <vt:lpstr>Contract</vt:lpstr>
      <vt:lpstr>Contractor</vt:lpstr>
      <vt:lpstr>Subrecipient vs. Contractor Determination</vt:lpstr>
      <vt:lpstr>Subrecipient vs. Contractor Determination</vt:lpstr>
      <vt:lpstr>Subrecipient vs. Contractor Determination</vt:lpstr>
      <vt:lpstr>Subrecipient vs. Contractor Determination</vt:lpstr>
      <vt:lpstr>PowerPoint Presentation</vt:lpstr>
      <vt:lpstr>Pass-through Entity’s Responsibilities</vt:lpstr>
      <vt:lpstr>Pass-through Entity’s Responsibilities</vt:lpstr>
      <vt:lpstr>Pass-through Entity’s Responsibilities</vt:lpstr>
      <vt:lpstr>Pass-through Entity’s Responsibilities</vt:lpstr>
      <vt:lpstr>Pre-award Process</vt:lpstr>
      <vt:lpstr>Pre-award Process</vt:lpstr>
      <vt:lpstr>Pre-award Process</vt:lpstr>
      <vt:lpstr>Pre-award Process</vt:lpstr>
      <vt:lpstr>Pre-award Risk Assessment</vt:lpstr>
      <vt:lpstr>Post-award Process  Risk Assessment</vt:lpstr>
      <vt:lpstr>Post-award Process Risk Assessment</vt:lpstr>
      <vt:lpstr>Post-award Process Risk Assessment</vt:lpstr>
      <vt:lpstr>Post-award Process Risk Assessment</vt:lpstr>
      <vt:lpstr>Post-award Process Risk Assessment</vt:lpstr>
      <vt:lpstr>Post-award Process  Subrecipient Monitoring</vt:lpstr>
      <vt:lpstr>Post-award Process Subrecipient Monitoring</vt:lpstr>
      <vt:lpstr>Post-award Process Subrecipient Monitoring</vt:lpstr>
      <vt:lpstr>Post-award Process Subrecipient Monitoring</vt:lpstr>
      <vt:lpstr>Post-award Process Subrecipient Monitoring</vt:lpstr>
      <vt:lpstr>Post-award Process Subrecipient Monitoring</vt:lpstr>
      <vt:lpstr>Post-award Process Subrecipient Monitoring</vt:lpstr>
      <vt:lpstr>Post-award Process Subrecipient Monitoring</vt:lpstr>
      <vt:lpstr>Post-award Process Subrecipient Monitoring</vt:lpstr>
      <vt:lpstr>Post-award Process Subrecipient Monitoring</vt:lpstr>
      <vt:lpstr>Post-award Process Subrecipient Monitoring</vt:lpstr>
      <vt:lpstr>Post-award Process Subrecipient Monitoring</vt:lpstr>
      <vt:lpstr>Post-award Process  Remedies for Subrecipient Noncompliance</vt:lpstr>
      <vt:lpstr>PowerPoint Presentation</vt:lpstr>
      <vt:lpstr>PowerPoint Presentation</vt:lpstr>
      <vt:lpstr>Post-award Process Close-out Requirements</vt:lpstr>
      <vt:lpstr>PowerPoint Presentation</vt:lpstr>
      <vt:lpstr>PowerPoint Presentation</vt:lpstr>
      <vt:lpstr>PowerPoint Presentation</vt:lpstr>
      <vt:lpstr>Recurring OIG Findings</vt:lpstr>
      <vt:lpstr>Recurring OIG Findings</vt:lpstr>
      <vt:lpstr>PowerPoint Presentation</vt:lpstr>
      <vt:lpstr>Resources</vt:lpstr>
      <vt:lpstr>Specific OJP Resources</vt:lpstr>
      <vt:lpstr>Specific OJP Resources</vt:lpstr>
      <vt:lpstr>Specific OJP Resources</vt:lpstr>
      <vt:lpstr>Specific OJP Resources</vt:lpstr>
      <vt:lpstr>Contact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Powderly</dc:creator>
  <cp:lastModifiedBy>Vitale, Sarah (OJP)</cp:lastModifiedBy>
  <cp:revision>1135</cp:revision>
  <dcterms:created xsi:type="dcterms:W3CDTF">2020-06-15T15:43:42Z</dcterms:created>
  <dcterms:modified xsi:type="dcterms:W3CDTF">2022-07-27T13:01:53Z</dcterms:modified>
</cp:coreProperties>
</file>