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22"/>
  </p:notesMasterIdLst>
  <p:handoutMasterIdLst>
    <p:handoutMasterId r:id="rId123"/>
  </p:handoutMasterIdLst>
  <p:sldIdLst>
    <p:sldId id="256" r:id="rId5"/>
    <p:sldId id="259" r:id="rId6"/>
    <p:sldId id="260" r:id="rId7"/>
    <p:sldId id="261" r:id="rId8"/>
    <p:sldId id="265" r:id="rId9"/>
    <p:sldId id="264" r:id="rId10"/>
    <p:sldId id="266" r:id="rId11"/>
    <p:sldId id="267" r:id="rId12"/>
    <p:sldId id="274" r:id="rId13"/>
    <p:sldId id="275" r:id="rId14"/>
    <p:sldId id="270" r:id="rId15"/>
    <p:sldId id="273" r:id="rId16"/>
    <p:sldId id="272" r:id="rId17"/>
    <p:sldId id="271" r:id="rId18"/>
    <p:sldId id="269" r:id="rId19"/>
    <p:sldId id="276" r:id="rId20"/>
    <p:sldId id="277" r:id="rId21"/>
    <p:sldId id="278" r:id="rId22"/>
    <p:sldId id="279" r:id="rId23"/>
    <p:sldId id="281" r:id="rId24"/>
    <p:sldId id="282" r:id="rId25"/>
    <p:sldId id="394" r:id="rId26"/>
    <p:sldId id="284" r:id="rId27"/>
    <p:sldId id="285" r:id="rId28"/>
    <p:sldId id="287" r:id="rId29"/>
    <p:sldId id="288" r:id="rId30"/>
    <p:sldId id="289" r:id="rId31"/>
    <p:sldId id="290" r:id="rId32"/>
    <p:sldId id="292" r:id="rId33"/>
    <p:sldId id="293" r:id="rId34"/>
    <p:sldId id="295" r:id="rId35"/>
    <p:sldId id="402" r:id="rId36"/>
    <p:sldId id="299" r:id="rId37"/>
    <p:sldId id="300" r:id="rId38"/>
    <p:sldId id="301" r:id="rId39"/>
    <p:sldId id="302" r:id="rId40"/>
    <p:sldId id="403" r:id="rId41"/>
    <p:sldId id="303" r:id="rId42"/>
    <p:sldId id="304" r:id="rId43"/>
    <p:sldId id="305" r:id="rId44"/>
    <p:sldId id="306" r:id="rId45"/>
    <p:sldId id="307" r:id="rId46"/>
    <p:sldId id="308" r:id="rId47"/>
    <p:sldId id="309" r:id="rId48"/>
    <p:sldId id="310" r:id="rId49"/>
    <p:sldId id="311" r:id="rId50"/>
    <p:sldId id="312" r:id="rId51"/>
    <p:sldId id="314" r:id="rId52"/>
    <p:sldId id="316" r:id="rId53"/>
    <p:sldId id="317" r:id="rId54"/>
    <p:sldId id="319" r:id="rId55"/>
    <p:sldId id="320" r:id="rId56"/>
    <p:sldId id="321" r:id="rId57"/>
    <p:sldId id="322" r:id="rId58"/>
    <p:sldId id="323" r:id="rId59"/>
    <p:sldId id="324" r:id="rId60"/>
    <p:sldId id="325" r:id="rId61"/>
    <p:sldId id="329" r:id="rId62"/>
    <p:sldId id="327" r:id="rId63"/>
    <p:sldId id="330" r:id="rId64"/>
    <p:sldId id="331" r:id="rId65"/>
    <p:sldId id="332" r:id="rId66"/>
    <p:sldId id="333" r:id="rId67"/>
    <p:sldId id="334" r:id="rId68"/>
    <p:sldId id="335" r:id="rId69"/>
    <p:sldId id="336" r:id="rId70"/>
    <p:sldId id="338" r:id="rId71"/>
    <p:sldId id="339" r:id="rId72"/>
    <p:sldId id="340" r:id="rId73"/>
    <p:sldId id="341" r:id="rId74"/>
    <p:sldId id="343" r:id="rId75"/>
    <p:sldId id="344" r:id="rId76"/>
    <p:sldId id="345" r:id="rId77"/>
    <p:sldId id="346" r:id="rId78"/>
    <p:sldId id="347" r:id="rId79"/>
    <p:sldId id="352" r:id="rId80"/>
    <p:sldId id="349" r:id="rId81"/>
    <p:sldId id="350" r:id="rId82"/>
    <p:sldId id="351" r:id="rId83"/>
    <p:sldId id="348" r:id="rId84"/>
    <p:sldId id="353" r:id="rId85"/>
    <p:sldId id="354" r:id="rId86"/>
    <p:sldId id="355" r:id="rId87"/>
    <p:sldId id="356" r:id="rId88"/>
    <p:sldId id="357" r:id="rId89"/>
    <p:sldId id="359" r:id="rId90"/>
    <p:sldId id="361" r:id="rId91"/>
    <p:sldId id="363" r:id="rId92"/>
    <p:sldId id="362" r:id="rId93"/>
    <p:sldId id="364" r:id="rId94"/>
    <p:sldId id="365" r:id="rId95"/>
    <p:sldId id="366" r:id="rId96"/>
    <p:sldId id="367" r:id="rId97"/>
    <p:sldId id="368" r:id="rId98"/>
    <p:sldId id="370" r:id="rId99"/>
    <p:sldId id="369" r:id="rId100"/>
    <p:sldId id="371" r:id="rId101"/>
    <p:sldId id="373" r:id="rId102"/>
    <p:sldId id="374" r:id="rId103"/>
    <p:sldId id="375" r:id="rId104"/>
    <p:sldId id="376" r:id="rId105"/>
    <p:sldId id="377" r:id="rId106"/>
    <p:sldId id="378" r:id="rId107"/>
    <p:sldId id="379" r:id="rId108"/>
    <p:sldId id="383" r:id="rId109"/>
    <p:sldId id="380" r:id="rId110"/>
    <p:sldId id="382" r:id="rId111"/>
    <p:sldId id="384" r:id="rId112"/>
    <p:sldId id="385" r:id="rId113"/>
    <p:sldId id="386" r:id="rId114"/>
    <p:sldId id="387" r:id="rId115"/>
    <p:sldId id="388" r:id="rId116"/>
    <p:sldId id="389" r:id="rId117"/>
    <p:sldId id="390" r:id="rId118"/>
    <p:sldId id="391" r:id="rId119"/>
    <p:sldId id="392" r:id="rId120"/>
    <p:sldId id="393" r:id="rId1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D6"/>
    <a:srgbClr val="7F6000"/>
    <a:srgbClr val="FACE00"/>
    <a:srgbClr val="BFAD1E"/>
    <a:srgbClr val="BF9000"/>
    <a:srgbClr val="0B4778"/>
    <a:srgbClr val="63B3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6367BE-FEAC-4329-84D9-234458AEFF97}" v="1" dt="2026-09-30T17:37:45.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6409" autoAdjust="0"/>
  </p:normalViewPr>
  <p:slideViewPr>
    <p:cSldViewPr snapToGrid="0">
      <p:cViewPr varScale="1">
        <p:scale>
          <a:sx n="79" d="100"/>
          <a:sy n="79" d="100"/>
        </p:scale>
        <p:origin x="96" y="126"/>
      </p:cViewPr>
      <p:guideLst/>
    </p:cSldViewPr>
  </p:slideViewPr>
  <p:outlineViewPr>
    <p:cViewPr>
      <p:scale>
        <a:sx n="33" d="100"/>
        <a:sy n="33" d="100"/>
      </p:scale>
      <p:origin x="0" y="-1620"/>
    </p:cViewPr>
  </p:outlineViewPr>
  <p:notesTextViewPr>
    <p:cViewPr>
      <p:scale>
        <a:sx n="1" d="1"/>
        <a:sy n="1" d="1"/>
      </p:scale>
      <p:origin x="0" y="0"/>
    </p:cViewPr>
  </p:notesTextViewPr>
  <p:notesViewPr>
    <p:cSldViewPr snapToGrid="0">
      <p:cViewPr varScale="1">
        <p:scale>
          <a:sx n="81" d="100"/>
          <a:sy n="81" d="100"/>
        </p:scale>
        <p:origin x="3042"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handoutMaster" Target="handoutMasters/handoutMaster1.xml"/><Relationship Id="rId128"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DE1F2A-F5D9-504B-7289-A8D37F17D05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D8799BE-58A5-4F25-3BBE-DC361E7631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ADE3AE-1319-4D1A-AB17-C12FB4E45B33}" type="datetimeFigureOut">
              <a:rPr lang="en-US" smtClean="0"/>
              <a:t>9/30/2026</a:t>
            </a:fld>
            <a:endParaRPr lang="en-US"/>
          </a:p>
        </p:txBody>
      </p:sp>
      <p:sp>
        <p:nvSpPr>
          <p:cNvPr id="6" name="Footer Placeholder 5">
            <a:extLst>
              <a:ext uri="{FF2B5EF4-FFF2-40B4-BE49-F238E27FC236}">
                <a16:creationId xmlns:a16="http://schemas.microsoft.com/office/drawing/2014/main" id="{B1CF160E-DD34-83BA-1F98-CE5797AB159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a:extLst>
              <a:ext uri="{FF2B5EF4-FFF2-40B4-BE49-F238E27FC236}">
                <a16:creationId xmlns:a16="http://schemas.microsoft.com/office/drawing/2014/main" id="{86A26B42-865D-5F55-AC48-4279703442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C4BB20-6A24-470D-8D72-59BA40D839C5}" type="slidenum">
              <a:rPr lang="en-US" smtClean="0"/>
              <a:t>‹#›</a:t>
            </a:fld>
            <a:endParaRPr lang="en-US"/>
          </a:p>
        </p:txBody>
      </p:sp>
    </p:spTree>
    <p:extLst>
      <p:ext uri="{BB962C8B-B14F-4D97-AF65-F5344CB8AC3E}">
        <p14:creationId xmlns:p14="http://schemas.microsoft.com/office/powerpoint/2010/main" val="303834162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38AB5-CFF0-4D55-964D-623C34989BA0}"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BAsic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r>
              <a:rPr lang="en-US" dirty="0"/>
              <a:t>basic</a:t>
            </a:r>
          </a:p>
        </p:txBody>
      </p:sp>
    </p:spTree>
    <p:extLst>
      <p:ext uri="{BB962C8B-B14F-4D97-AF65-F5344CB8AC3E}">
        <p14:creationId xmlns:p14="http://schemas.microsoft.com/office/powerpoint/2010/main" val="230658958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BAsic</a:t>
            </a:r>
          </a:p>
        </p:txBody>
      </p:sp>
      <p:sp>
        <p:nvSpPr>
          <p:cNvPr id="5" name="Slide Number Placeholder 4"/>
          <p:cNvSpPr>
            <a:spLocks noGrp="1"/>
          </p:cNvSpPr>
          <p:nvPr>
            <p:ph type="sldNum" sz="quarter" idx="5"/>
          </p:nvPr>
        </p:nvSpPr>
        <p:spPr/>
        <p:txBody>
          <a:bodyPr/>
          <a:lstStyle/>
          <a:p>
            <a:r>
              <a:rPr lang="en-US"/>
              <a:t>basic</a:t>
            </a:r>
            <a:endParaRPr lang="en-US" dirty="0"/>
          </a:p>
        </p:txBody>
      </p:sp>
    </p:spTree>
    <p:extLst>
      <p:ext uri="{BB962C8B-B14F-4D97-AF65-F5344CB8AC3E}">
        <p14:creationId xmlns:p14="http://schemas.microsoft.com/office/powerpoint/2010/main" val="41207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BAsic</a:t>
            </a:r>
          </a:p>
        </p:txBody>
      </p:sp>
      <p:sp>
        <p:nvSpPr>
          <p:cNvPr id="5" name="Slide Number Placeholder 4"/>
          <p:cNvSpPr>
            <a:spLocks noGrp="1"/>
          </p:cNvSpPr>
          <p:nvPr>
            <p:ph type="sldNum" sz="quarter" idx="5"/>
          </p:nvPr>
        </p:nvSpPr>
        <p:spPr/>
        <p:txBody>
          <a:bodyPr/>
          <a:lstStyle/>
          <a:p>
            <a:r>
              <a:rPr lang="en-US"/>
              <a:t>basic</a:t>
            </a:r>
            <a:endParaRPr lang="en-US" dirty="0"/>
          </a:p>
        </p:txBody>
      </p:sp>
    </p:spTree>
    <p:extLst>
      <p:ext uri="{BB962C8B-B14F-4D97-AF65-F5344CB8AC3E}">
        <p14:creationId xmlns:p14="http://schemas.microsoft.com/office/powerpoint/2010/main" val="2473921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BAsic</a:t>
            </a:r>
          </a:p>
        </p:txBody>
      </p:sp>
      <p:sp>
        <p:nvSpPr>
          <p:cNvPr id="5" name="Slide Number Placeholder 4"/>
          <p:cNvSpPr>
            <a:spLocks noGrp="1"/>
          </p:cNvSpPr>
          <p:nvPr>
            <p:ph type="sldNum" sz="quarter" idx="5"/>
          </p:nvPr>
        </p:nvSpPr>
        <p:spPr/>
        <p:txBody>
          <a:bodyPr/>
          <a:lstStyle/>
          <a:p>
            <a:r>
              <a:rPr lang="en-US"/>
              <a:t>basic</a:t>
            </a:r>
            <a:endParaRPr lang="en-US" dirty="0"/>
          </a:p>
        </p:txBody>
      </p:sp>
    </p:spTree>
    <p:extLst>
      <p:ext uri="{BB962C8B-B14F-4D97-AF65-F5344CB8AC3E}">
        <p14:creationId xmlns:p14="http://schemas.microsoft.com/office/powerpoint/2010/main" val="2371576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BAsic</a:t>
            </a:r>
          </a:p>
        </p:txBody>
      </p:sp>
      <p:sp>
        <p:nvSpPr>
          <p:cNvPr id="5" name="Slide Number Placeholder 4"/>
          <p:cNvSpPr>
            <a:spLocks noGrp="1"/>
          </p:cNvSpPr>
          <p:nvPr>
            <p:ph type="sldNum" sz="quarter" idx="5"/>
          </p:nvPr>
        </p:nvSpPr>
        <p:spPr/>
        <p:txBody>
          <a:bodyPr/>
          <a:lstStyle/>
          <a:p>
            <a:r>
              <a:rPr lang="en-US"/>
              <a:t>basic</a:t>
            </a:r>
            <a:endParaRPr lang="en-US" dirty="0"/>
          </a:p>
        </p:txBody>
      </p:sp>
    </p:spTree>
    <p:extLst>
      <p:ext uri="{BB962C8B-B14F-4D97-AF65-F5344CB8AC3E}">
        <p14:creationId xmlns:p14="http://schemas.microsoft.com/office/powerpoint/2010/main" val="22925412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hyperlink" Target="https://crimesolutions.ojp.gov/" TargetMode="External"/><Relationship Id="rId7" Type="http://schemas.openxmlformats.org/officeDocument/2006/relationships/hyperlink" Target="https://www.youtube.com/OJPOCOM" TargetMode="External"/><Relationship Id="rId12" Type="http://schemas.openxmlformats.org/officeDocument/2006/relationships/image" Target="../media/image6.png"/><Relationship Id="rId2" Type="http://schemas.openxmlformats.org/officeDocument/2006/relationships/hyperlink" Target="https://www.ojp.gov/subscribe" TargetMode="External"/><Relationship Id="rId1" Type="http://schemas.openxmlformats.org/officeDocument/2006/relationships/slideMaster" Target="../slideMasters/slideMaster1.xml"/><Relationship Id="rId6" Type="http://schemas.openxmlformats.org/officeDocument/2006/relationships/hyperlink" Target="https://facebook.com/DOJOJP" TargetMode="External"/><Relationship Id="rId11" Type="http://schemas.openxmlformats.org/officeDocument/2006/relationships/image" Target="../media/image5.svg"/><Relationship Id="rId5" Type="http://schemas.openxmlformats.org/officeDocument/2006/relationships/hyperlink" Target="https://twitter.com/OJPgov" TargetMode="External"/><Relationship Id="rId10" Type="http://schemas.openxmlformats.org/officeDocument/2006/relationships/image" Target="../media/image4.svg"/><Relationship Id="rId4" Type="http://schemas.openxmlformats.org/officeDocument/2006/relationships/hyperlink" Target="https://www.ojp.gov/" TargetMode="External"/><Relationship Id="rId9"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5B4AA4-5863-4E3E-2931-2BF100A586DB}"/>
              </a:ext>
            </a:extLst>
          </p:cNvPr>
          <p:cNvSpPr>
            <a:spLocks noGrp="1" noRot="1" noMove="1" noResize="1" noEditPoints="1" noAdjustHandles="1" noChangeArrowheads="1" noChangeShapeType="1"/>
          </p:cNvSpPr>
          <p:nvPr/>
        </p:nvSpPr>
        <p:spPr>
          <a:xfrm>
            <a:off x="0" y="0"/>
            <a:ext cx="12192000" cy="6927574"/>
          </a:xfrm>
          <a:prstGeom prst="rect">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5">
            <a:extLst>
              <a:ext uri="{FF2B5EF4-FFF2-40B4-BE49-F238E27FC236}">
                <a16:creationId xmlns:a16="http://schemas.microsoft.com/office/drawing/2014/main" id="{960F32E9-8421-6CBA-9652-83B877DA2F61}"/>
              </a:ext>
            </a:extLst>
          </p:cNvPr>
          <p:cNvSpPr>
            <a:spLocks noGrp="1"/>
          </p:cNvSpPr>
          <p:nvPr>
            <p:ph type="body" sz="quarter" idx="10" hasCustomPrompt="1"/>
          </p:nvPr>
        </p:nvSpPr>
        <p:spPr>
          <a:xfrm>
            <a:off x="796846" y="2858566"/>
            <a:ext cx="1878634" cy="371652"/>
          </a:xfrm>
        </p:spPr>
        <p:txBody>
          <a:bodyPr>
            <a:normAutofit/>
          </a:bodyPr>
          <a:lstStyle>
            <a:lvl1pPr marL="0" indent="0">
              <a:buNone/>
              <a:defRPr sz="2400" b="1">
                <a:solidFill>
                  <a:schemeClr val="bg1"/>
                </a:solidFill>
              </a:defRPr>
            </a:lvl1pPr>
          </a:lstStyle>
          <a:p>
            <a:pPr lvl="0"/>
            <a:r>
              <a:rPr lang="en-US" dirty="0"/>
              <a:t>Speaker</a:t>
            </a:r>
          </a:p>
        </p:txBody>
      </p:sp>
      <p:sp>
        <p:nvSpPr>
          <p:cNvPr id="17" name="Text Placeholder 15">
            <a:extLst>
              <a:ext uri="{FF2B5EF4-FFF2-40B4-BE49-F238E27FC236}">
                <a16:creationId xmlns:a16="http://schemas.microsoft.com/office/drawing/2014/main" id="{BE9B1C49-013D-DBCA-826F-16732DC1E28F}"/>
              </a:ext>
            </a:extLst>
          </p:cNvPr>
          <p:cNvSpPr>
            <a:spLocks noGrp="1"/>
          </p:cNvSpPr>
          <p:nvPr>
            <p:ph type="body" sz="quarter" idx="11" hasCustomPrompt="1"/>
          </p:nvPr>
        </p:nvSpPr>
        <p:spPr>
          <a:xfrm>
            <a:off x="796845" y="3292269"/>
            <a:ext cx="2274345" cy="493079"/>
          </a:xfrm>
        </p:spPr>
        <p:txBody>
          <a:bodyPr>
            <a:normAutofit/>
          </a:bodyPr>
          <a:lstStyle>
            <a:lvl1pPr marL="0" indent="0">
              <a:buNone/>
              <a:defRPr sz="2400" b="0">
                <a:solidFill>
                  <a:schemeClr val="bg1"/>
                </a:solidFill>
              </a:defRPr>
            </a:lvl1pPr>
          </a:lstStyle>
          <a:p>
            <a:pPr lvl="0"/>
            <a:r>
              <a:rPr lang="en-US" dirty="0"/>
              <a:t>Title | Division</a:t>
            </a:r>
          </a:p>
        </p:txBody>
      </p:sp>
      <p:sp>
        <p:nvSpPr>
          <p:cNvPr id="19" name="Text Placeholder 15">
            <a:extLst>
              <a:ext uri="{FF2B5EF4-FFF2-40B4-BE49-F238E27FC236}">
                <a16:creationId xmlns:a16="http://schemas.microsoft.com/office/drawing/2014/main" id="{B8950B95-2FD8-FBAD-C1FA-56859F064EE3}"/>
              </a:ext>
            </a:extLst>
          </p:cNvPr>
          <p:cNvSpPr>
            <a:spLocks noGrp="1"/>
          </p:cNvSpPr>
          <p:nvPr>
            <p:ph type="body" sz="quarter" idx="12" hasCustomPrompt="1"/>
          </p:nvPr>
        </p:nvSpPr>
        <p:spPr>
          <a:xfrm>
            <a:off x="782016" y="4056119"/>
            <a:ext cx="2274345" cy="493079"/>
          </a:xfrm>
        </p:spPr>
        <p:txBody>
          <a:bodyPr>
            <a:normAutofit/>
          </a:bodyPr>
          <a:lstStyle>
            <a:lvl1pPr marL="0" indent="0">
              <a:buNone/>
              <a:defRPr sz="2400" b="0">
                <a:solidFill>
                  <a:schemeClr val="bg1"/>
                </a:solidFill>
              </a:defRPr>
            </a:lvl1pPr>
          </a:lstStyle>
          <a:p>
            <a:pPr lvl="0"/>
            <a:r>
              <a:rPr lang="en-US" dirty="0"/>
              <a:t>Date</a:t>
            </a:r>
          </a:p>
        </p:txBody>
      </p:sp>
      <p:sp>
        <p:nvSpPr>
          <p:cNvPr id="20" name="Text Placeholder 15">
            <a:extLst>
              <a:ext uri="{FF2B5EF4-FFF2-40B4-BE49-F238E27FC236}">
                <a16:creationId xmlns:a16="http://schemas.microsoft.com/office/drawing/2014/main" id="{64310D77-BCD0-6E7C-7560-18B0A59D7DA0}"/>
              </a:ext>
            </a:extLst>
          </p:cNvPr>
          <p:cNvSpPr>
            <a:spLocks noGrp="1"/>
          </p:cNvSpPr>
          <p:nvPr>
            <p:ph type="body" sz="quarter" idx="13" hasCustomPrompt="1"/>
          </p:nvPr>
        </p:nvSpPr>
        <p:spPr>
          <a:xfrm>
            <a:off x="707391" y="748450"/>
            <a:ext cx="7359867" cy="1079199"/>
          </a:xfrm>
        </p:spPr>
        <p:txBody>
          <a:bodyPr>
            <a:normAutofit/>
          </a:bodyPr>
          <a:lstStyle>
            <a:lvl1pPr marL="0" indent="0">
              <a:buNone/>
              <a:defRPr sz="7500" b="1">
                <a:solidFill>
                  <a:schemeClr val="bg1"/>
                </a:solidFill>
              </a:defRPr>
            </a:lvl1pPr>
          </a:lstStyle>
          <a:p>
            <a:pPr lvl="0"/>
            <a:r>
              <a:rPr lang="en-US" dirty="0"/>
              <a:t>PowerPoint Title</a:t>
            </a:r>
          </a:p>
        </p:txBody>
      </p:sp>
      <p:sp>
        <p:nvSpPr>
          <p:cNvPr id="21" name="Text Placeholder 15">
            <a:extLst>
              <a:ext uri="{FF2B5EF4-FFF2-40B4-BE49-F238E27FC236}">
                <a16:creationId xmlns:a16="http://schemas.microsoft.com/office/drawing/2014/main" id="{6D6AB369-13BA-F65F-E5F2-E4FD68B4511A}"/>
              </a:ext>
            </a:extLst>
          </p:cNvPr>
          <p:cNvSpPr>
            <a:spLocks noGrp="1"/>
          </p:cNvSpPr>
          <p:nvPr>
            <p:ph type="body" sz="quarter" idx="14" hasCustomPrompt="1"/>
          </p:nvPr>
        </p:nvSpPr>
        <p:spPr>
          <a:xfrm>
            <a:off x="739824" y="2012776"/>
            <a:ext cx="7359867" cy="493079"/>
          </a:xfrm>
        </p:spPr>
        <p:txBody>
          <a:bodyPr>
            <a:normAutofit/>
          </a:bodyPr>
          <a:lstStyle>
            <a:lvl1pPr marL="0" indent="0">
              <a:buNone/>
              <a:defRPr sz="3000" b="1">
                <a:solidFill>
                  <a:srgbClr val="FACE00"/>
                </a:solidFill>
              </a:defRPr>
            </a:lvl1pPr>
          </a:lstStyle>
          <a:p>
            <a:pPr lvl="0"/>
            <a:r>
              <a:rPr lang="en-US" dirty="0"/>
              <a:t>PowerPoint Subtitle</a:t>
            </a:r>
          </a:p>
        </p:txBody>
      </p:sp>
      <p:pic>
        <p:nvPicPr>
          <p:cNvPr id="38" name="Picture 37" descr="Text&#10;&#10;AI-generated content may be incorrect.">
            <a:extLst>
              <a:ext uri="{FF2B5EF4-FFF2-40B4-BE49-F238E27FC236}">
                <a16:creationId xmlns:a16="http://schemas.microsoft.com/office/drawing/2014/main" id="{672C2654-23A6-E19A-16CA-E0C297020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93" y="4852873"/>
            <a:ext cx="5121571" cy="1053033"/>
          </a:xfrm>
          <a:prstGeom prst="rect">
            <a:avLst/>
          </a:prstGeom>
        </p:spPr>
      </p:pic>
    </p:spTree>
    <p:extLst>
      <p:ext uri="{BB962C8B-B14F-4D97-AF65-F5344CB8AC3E}">
        <p14:creationId xmlns:p14="http://schemas.microsoft.com/office/powerpoint/2010/main" val="3124185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2FB9-ACC7-A093-A590-E587CBA9A872}"/>
              </a:ext>
            </a:extLst>
          </p:cNvPr>
          <p:cNvSpPr>
            <a:spLocks noGrp="1"/>
          </p:cNvSpPr>
          <p:nvPr>
            <p:ph type="title" hasCustomPrompt="1"/>
          </p:nvPr>
        </p:nvSpPr>
        <p:spPr>
          <a:xfrm>
            <a:off x="831850" y="581750"/>
            <a:ext cx="10515600" cy="902104"/>
          </a:xfrm>
        </p:spPr>
        <p:txBody>
          <a:bodyPr anchor="b">
            <a:normAutofit/>
          </a:bodyPr>
          <a:lstStyle>
            <a:lvl1pPr>
              <a:defRPr sz="4500"/>
            </a:lvl1pPr>
          </a:lstStyle>
          <a:p>
            <a:r>
              <a:rPr lang="en-US" dirty="0"/>
              <a:t>Insert Slide Title Here</a:t>
            </a:r>
          </a:p>
        </p:txBody>
      </p:sp>
      <p:sp>
        <p:nvSpPr>
          <p:cNvPr id="3" name="Text Placeholder 2">
            <a:extLst>
              <a:ext uri="{FF2B5EF4-FFF2-40B4-BE49-F238E27FC236}">
                <a16:creationId xmlns:a16="http://schemas.microsoft.com/office/drawing/2014/main" id="{7CC21D85-178C-D93B-7984-A13404A2DB0E}"/>
              </a:ext>
            </a:extLst>
          </p:cNvPr>
          <p:cNvSpPr>
            <a:spLocks noGrp="1"/>
          </p:cNvSpPr>
          <p:nvPr>
            <p:ph type="body" idx="1" hasCustomPrompt="1"/>
          </p:nvPr>
        </p:nvSpPr>
        <p:spPr>
          <a:xfrm>
            <a:off x="831850" y="192881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Tree>
    <p:extLst>
      <p:ext uri="{BB962C8B-B14F-4D97-AF65-F5344CB8AC3E}">
        <p14:creationId xmlns:p14="http://schemas.microsoft.com/office/powerpoint/2010/main" val="2452320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hea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0B11B86-61F0-4914-2321-E399C672C92C}"/>
              </a:ext>
            </a:extLst>
          </p:cNvPr>
          <p:cNvSpPr>
            <a:spLocks noGrp="1"/>
          </p:cNvSpPr>
          <p:nvPr>
            <p:ph idx="1"/>
          </p:nvPr>
        </p:nvSpPr>
        <p:spPr>
          <a:xfrm>
            <a:off x="838200" y="2534478"/>
            <a:ext cx="10515600" cy="2787536"/>
          </a:xfrm>
        </p:spPr>
        <p:txBody>
          <a:bodyPr/>
          <a:lstStyle>
            <a:lvl1pPr>
              <a:defRPr sz="2400"/>
            </a:lvl1pPr>
            <a:lvl2pPr>
              <a:defRPr sz="2100"/>
            </a:lvl2pPr>
            <a:lvl3pPr>
              <a:defRPr sz="1600"/>
            </a:lvl3pPr>
            <a:lvl4pPr>
              <a:defRPr sz="15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a:extLst>
              <a:ext uri="{FF2B5EF4-FFF2-40B4-BE49-F238E27FC236}">
                <a16:creationId xmlns:a16="http://schemas.microsoft.com/office/drawing/2014/main" id="{4AA219B3-977A-C8CD-EDCE-078251204A5B}"/>
              </a:ext>
            </a:extLst>
          </p:cNvPr>
          <p:cNvSpPr>
            <a:spLocks noGrp="1"/>
          </p:cNvSpPr>
          <p:nvPr>
            <p:ph type="title" hasCustomPrompt="1"/>
          </p:nvPr>
        </p:nvSpPr>
        <p:spPr>
          <a:xfrm>
            <a:off x="831850" y="581750"/>
            <a:ext cx="10515600" cy="902104"/>
          </a:xfrm>
        </p:spPr>
        <p:txBody>
          <a:bodyPr anchor="b">
            <a:normAutofit/>
          </a:bodyPr>
          <a:lstStyle>
            <a:lvl1pPr>
              <a:defRPr sz="4500"/>
            </a:lvl1pPr>
          </a:lstStyle>
          <a:p>
            <a:r>
              <a:rPr lang="en-US" dirty="0"/>
              <a:t>Insert Slide Title Here</a:t>
            </a:r>
          </a:p>
        </p:txBody>
      </p:sp>
      <p:sp>
        <p:nvSpPr>
          <p:cNvPr id="5" name="Text Placeholder 4">
            <a:extLst>
              <a:ext uri="{FF2B5EF4-FFF2-40B4-BE49-F238E27FC236}">
                <a16:creationId xmlns:a16="http://schemas.microsoft.com/office/drawing/2014/main" id="{58703079-6574-F20D-5B8A-653BA5D6B1DD}"/>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1176474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ubhead Content Invers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876AB-9E53-0B03-A415-41CAF89AC0E5}"/>
              </a:ext>
            </a:extLst>
          </p:cNvPr>
          <p:cNvSpPr>
            <a:spLocks/>
          </p:cNvSpPr>
          <p:nvPr/>
        </p:nvSpPr>
        <p:spPr>
          <a:xfrm>
            <a:off x="0" y="-66675"/>
            <a:ext cx="12192000" cy="5848350"/>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9F1E9A4D-FCDB-1BF0-DA76-D6F37C675339}"/>
              </a:ext>
            </a:extLst>
          </p:cNvPr>
          <p:cNvSpPr>
            <a:spLocks noGrp="1"/>
          </p:cNvSpPr>
          <p:nvPr>
            <p:ph idx="1"/>
          </p:nvPr>
        </p:nvSpPr>
        <p:spPr>
          <a:xfrm>
            <a:off x="831850" y="2473274"/>
            <a:ext cx="10515600" cy="2870251"/>
          </a:xfrm>
        </p:spPr>
        <p:txBody>
          <a:bodyPr/>
          <a:lstStyle>
            <a:lvl1pPr>
              <a:defRPr sz="2400">
                <a:solidFill>
                  <a:schemeClr val="bg1"/>
                </a:solidFill>
              </a:defRPr>
            </a:lvl1pPr>
            <a:lvl2pPr>
              <a:defRPr sz="21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7D50C9C1-6924-91D6-9B18-5B17C32C78FF}"/>
              </a:ext>
            </a:extLst>
          </p:cNvPr>
          <p:cNvSpPr>
            <a:spLocks noGrp="1"/>
          </p:cNvSpPr>
          <p:nvPr>
            <p:ph type="title" hasCustomPrompt="1"/>
          </p:nvPr>
        </p:nvSpPr>
        <p:spPr>
          <a:xfrm>
            <a:off x="831850" y="581750"/>
            <a:ext cx="10515600" cy="902104"/>
          </a:xfrm>
        </p:spPr>
        <p:txBody>
          <a:bodyPr anchor="b">
            <a:normAutofit/>
          </a:bodyPr>
          <a:lstStyle>
            <a:lvl1pPr>
              <a:defRPr sz="4500">
                <a:solidFill>
                  <a:schemeClr val="bg1"/>
                </a:solidFill>
              </a:defRPr>
            </a:lvl1pPr>
          </a:lstStyle>
          <a:p>
            <a:r>
              <a:rPr lang="en-US" dirty="0"/>
              <a:t>Insert Slide Title Here</a:t>
            </a:r>
          </a:p>
        </p:txBody>
      </p:sp>
      <p:sp>
        <p:nvSpPr>
          <p:cNvPr id="6" name="Text Placeholder 4">
            <a:extLst>
              <a:ext uri="{FF2B5EF4-FFF2-40B4-BE49-F238E27FC236}">
                <a16:creationId xmlns:a16="http://schemas.microsoft.com/office/drawing/2014/main" id="{8B5A1515-5041-C1E7-E3EF-45D7385F1970}"/>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FACE00"/>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3361815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Galle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CD61-550A-4287-8E0F-D40AF8CE4EBE}"/>
              </a:ext>
            </a:extLst>
          </p:cNvPr>
          <p:cNvSpPr>
            <a:spLocks noGrp="1"/>
          </p:cNvSpPr>
          <p:nvPr>
            <p:ph type="ctrTitle" hasCustomPrompt="1"/>
          </p:nvPr>
        </p:nvSpPr>
        <p:spPr>
          <a:xfrm>
            <a:off x="694660" y="1626781"/>
            <a:ext cx="4572000" cy="1266493"/>
          </a:xfrm>
        </p:spPr>
        <p:txBody>
          <a:bodyPr anchor="b"/>
          <a:lstStyle>
            <a:lvl1pPr algn="l">
              <a:defRPr sz="6000" u="none"/>
            </a:lvl1pPr>
          </a:lstStyle>
          <a:p>
            <a:r>
              <a:rPr lang="en-US" dirty="0"/>
              <a:t>Insert Image Gallery Title Here</a:t>
            </a:r>
          </a:p>
        </p:txBody>
      </p:sp>
      <p:sp>
        <p:nvSpPr>
          <p:cNvPr id="3" name="Subtitle 2">
            <a:extLst>
              <a:ext uri="{FF2B5EF4-FFF2-40B4-BE49-F238E27FC236}">
                <a16:creationId xmlns:a16="http://schemas.microsoft.com/office/drawing/2014/main" id="{0498ED96-34E1-84EC-D683-19388A601E0F}"/>
              </a:ext>
            </a:extLst>
          </p:cNvPr>
          <p:cNvSpPr>
            <a:spLocks noGrp="1"/>
          </p:cNvSpPr>
          <p:nvPr>
            <p:ph type="subTitle" idx="1" hasCustomPrompt="1"/>
          </p:nvPr>
        </p:nvSpPr>
        <p:spPr>
          <a:xfrm>
            <a:off x="694660" y="3670343"/>
            <a:ext cx="4572000" cy="165576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a:t>
            </a:r>
          </a:p>
        </p:txBody>
      </p:sp>
      <p:sp>
        <p:nvSpPr>
          <p:cNvPr id="18" name="Picture Placeholder 17">
            <a:extLst>
              <a:ext uri="{FF2B5EF4-FFF2-40B4-BE49-F238E27FC236}">
                <a16:creationId xmlns:a16="http://schemas.microsoft.com/office/drawing/2014/main" id="{4B0DB626-F8B2-6718-2B03-FDAFBFEF6106}"/>
              </a:ext>
            </a:extLst>
          </p:cNvPr>
          <p:cNvSpPr>
            <a:spLocks noGrp="1"/>
          </p:cNvSpPr>
          <p:nvPr>
            <p:ph type="pic" sz="quarter" idx="10"/>
          </p:nvPr>
        </p:nvSpPr>
        <p:spPr>
          <a:xfrm>
            <a:off x="6029144" y="930271"/>
            <a:ext cx="1860547" cy="914658"/>
          </a:xfrm>
        </p:spPr>
        <p:txBody>
          <a:bodyPr>
            <a:normAutofit/>
          </a:bodyPr>
          <a:lstStyle>
            <a:lvl1pPr>
              <a:defRPr sz="1800"/>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6A59EA26-EAEF-0520-2336-5F0C627E72AB}"/>
              </a:ext>
            </a:extLst>
          </p:cNvPr>
          <p:cNvSpPr>
            <a:spLocks noGrp="1"/>
          </p:cNvSpPr>
          <p:nvPr>
            <p:ph type="pic" sz="quarter" idx="11"/>
          </p:nvPr>
        </p:nvSpPr>
        <p:spPr>
          <a:xfrm>
            <a:off x="6029141" y="2009785"/>
            <a:ext cx="1860550" cy="2695301"/>
          </a:xfrm>
        </p:spPr>
        <p:txBody>
          <a:bodyPr>
            <a:normAutofit/>
          </a:bodyPr>
          <a:lstStyle>
            <a:lvl1pPr>
              <a:defRPr sz="1800"/>
            </a:lvl1pPr>
          </a:lstStyle>
          <a:p>
            <a:r>
              <a:rPr lang="en-US"/>
              <a:t>Click icon to add picture</a:t>
            </a:r>
            <a:endParaRPr lang="en-US" dirty="0"/>
          </a:p>
        </p:txBody>
      </p:sp>
      <p:sp>
        <p:nvSpPr>
          <p:cNvPr id="27" name="Picture Placeholder 19">
            <a:extLst>
              <a:ext uri="{FF2B5EF4-FFF2-40B4-BE49-F238E27FC236}">
                <a16:creationId xmlns:a16="http://schemas.microsoft.com/office/drawing/2014/main" id="{A562D12D-62A0-E73D-7CC7-8B09739E6EB5}"/>
              </a:ext>
            </a:extLst>
          </p:cNvPr>
          <p:cNvSpPr>
            <a:spLocks noGrp="1"/>
          </p:cNvSpPr>
          <p:nvPr>
            <p:ph type="pic" sz="quarter" idx="12"/>
          </p:nvPr>
        </p:nvSpPr>
        <p:spPr>
          <a:xfrm>
            <a:off x="8042572" y="269580"/>
            <a:ext cx="1860550" cy="1357202"/>
          </a:xfrm>
        </p:spPr>
        <p:txBody>
          <a:bodyPr>
            <a:normAutofit/>
          </a:bodyPr>
          <a:lstStyle>
            <a:lvl1pPr>
              <a:defRPr sz="1800"/>
            </a:lvl1pPr>
          </a:lstStyle>
          <a:p>
            <a:r>
              <a:rPr lang="en-US"/>
              <a:t>Click icon to add picture</a:t>
            </a:r>
            <a:endParaRPr lang="en-US" dirty="0"/>
          </a:p>
        </p:txBody>
      </p:sp>
      <p:sp>
        <p:nvSpPr>
          <p:cNvPr id="28" name="Picture Placeholder 19">
            <a:extLst>
              <a:ext uri="{FF2B5EF4-FFF2-40B4-BE49-F238E27FC236}">
                <a16:creationId xmlns:a16="http://schemas.microsoft.com/office/drawing/2014/main" id="{46FA195E-D4B0-E772-697D-629A43B84EB5}"/>
              </a:ext>
            </a:extLst>
          </p:cNvPr>
          <p:cNvSpPr>
            <a:spLocks noGrp="1"/>
          </p:cNvSpPr>
          <p:nvPr>
            <p:ph type="pic" sz="quarter" idx="13"/>
          </p:nvPr>
        </p:nvSpPr>
        <p:spPr>
          <a:xfrm>
            <a:off x="8042572" y="1794944"/>
            <a:ext cx="1860550" cy="2287957"/>
          </a:xfrm>
        </p:spPr>
        <p:txBody>
          <a:bodyPr>
            <a:normAutofit/>
          </a:bodyPr>
          <a:lstStyle>
            <a:lvl1pPr>
              <a:defRPr sz="1800"/>
            </a:lvl1pPr>
          </a:lstStyle>
          <a:p>
            <a:r>
              <a:rPr lang="en-US"/>
              <a:t>Click icon to add picture</a:t>
            </a:r>
            <a:endParaRPr lang="en-US" dirty="0"/>
          </a:p>
        </p:txBody>
      </p:sp>
      <p:sp>
        <p:nvSpPr>
          <p:cNvPr id="29" name="Picture Placeholder 17">
            <a:extLst>
              <a:ext uri="{FF2B5EF4-FFF2-40B4-BE49-F238E27FC236}">
                <a16:creationId xmlns:a16="http://schemas.microsoft.com/office/drawing/2014/main" id="{9AA9019F-CF13-8482-3A12-9264CE282D68}"/>
              </a:ext>
            </a:extLst>
          </p:cNvPr>
          <p:cNvSpPr>
            <a:spLocks noGrp="1"/>
          </p:cNvSpPr>
          <p:nvPr>
            <p:ph type="pic" sz="quarter" idx="14"/>
          </p:nvPr>
        </p:nvSpPr>
        <p:spPr>
          <a:xfrm>
            <a:off x="8042572" y="4251218"/>
            <a:ext cx="1860547" cy="1203439"/>
          </a:xfrm>
        </p:spPr>
        <p:txBody>
          <a:bodyPr>
            <a:normAutofit/>
          </a:bodyPr>
          <a:lstStyle>
            <a:lvl1pPr>
              <a:defRPr sz="1800"/>
            </a:lvl1pPr>
          </a:lstStyle>
          <a:p>
            <a:r>
              <a:rPr lang="en-US"/>
              <a:t>Click icon to add picture</a:t>
            </a:r>
            <a:endParaRPr lang="en-US" dirty="0"/>
          </a:p>
        </p:txBody>
      </p:sp>
      <p:sp>
        <p:nvSpPr>
          <p:cNvPr id="30" name="Picture Placeholder 17">
            <a:extLst>
              <a:ext uri="{FF2B5EF4-FFF2-40B4-BE49-F238E27FC236}">
                <a16:creationId xmlns:a16="http://schemas.microsoft.com/office/drawing/2014/main" id="{7D93E20A-9192-A950-13B4-9F957F918267}"/>
              </a:ext>
            </a:extLst>
          </p:cNvPr>
          <p:cNvSpPr>
            <a:spLocks noGrp="1"/>
          </p:cNvSpPr>
          <p:nvPr>
            <p:ph type="pic" sz="quarter" idx="15"/>
          </p:nvPr>
        </p:nvSpPr>
        <p:spPr>
          <a:xfrm>
            <a:off x="10056006" y="4231500"/>
            <a:ext cx="1860547" cy="914658"/>
          </a:xfrm>
        </p:spPr>
        <p:txBody>
          <a:bodyPr>
            <a:normAutofit/>
          </a:bodyPr>
          <a:lstStyle>
            <a:lvl1pPr>
              <a:defRPr sz="1800"/>
            </a:lvl1pPr>
          </a:lstStyle>
          <a:p>
            <a:r>
              <a:rPr lang="en-US"/>
              <a:t>Click icon to add picture</a:t>
            </a:r>
            <a:endParaRPr lang="en-US" dirty="0"/>
          </a:p>
        </p:txBody>
      </p:sp>
      <p:sp>
        <p:nvSpPr>
          <p:cNvPr id="31" name="Picture Placeholder 19">
            <a:extLst>
              <a:ext uri="{FF2B5EF4-FFF2-40B4-BE49-F238E27FC236}">
                <a16:creationId xmlns:a16="http://schemas.microsoft.com/office/drawing/2014/main" id="{4E81C16C-38AA-70B9-7C86-781080404D71}"/>
              </a:ext>
            </a:extLst>
          </p:cNvPr>
          <p:cNvSpPr>
            <a:spLocks noGrp="1"/>
          </p:cNvSpPr>
          <p:nvPr>
            <p:ph type="pic" sz="quarter" idx="16"/>
          </p:nvPr>
        </p:nvSpPr>
        <p:spPr>
          <a:xfrm>
            <a:off x="10056003" y="1387600"/>
            <a:ext cx="1860550" cy="2695301"/>
          </a:xfrm>
        </p:spPr>
        <p:txBody>
          <a:bodyPr>
            <a:normAutofit/>
          </a:bodyPr>
          <a:lstStyle>
            <a:lvl1pPr>
              <a:defRPr sz="1800"/>
            </a:lvl1pPr>
          </a:lstStyle>
          <a:p>
            <a:r>
              <a:rPr lang="en-US"/>
              <a:t>Click icon to add picture</a:t>
            </a:r>
            <a:endParaRPr lang="en-US" dirty="0"/>
          </a:p>
        </p:txBody>
      </p:sp>
      <p:sp>
        <p:nvSpPr>
          <p:cNvPr id="6" name="Text Placeholder 4">
            <a:extLst>
              <a:ext uri="{FF2B5EF4-FFF2-40B4-BE49-F238E27FC236}">
                <a16:creationId xmlns:a16="http://schemas.microsoft.com/office/drawing/2014/main" id="{62860472-A750-97B7-5454-EF31F22E936C}"/>
              </a:ext>
            </a:extLst>
          </p:cNvPr>
          <p:cNvSpPr>
            <a:spLocks noGrp="1"/>
          </p:cNvSpPr>
          <p:nvPr>
            <p:ph type="body" sz="quarter" idx="17" hasCustomPrompt="1"/>
          </p:nvPr>
        </p:nvSpPr>
        <p:spPr>
          <a:xfrm>
            <a:off x="694661" y="2999304"/>
            <a:ext cx="4572000"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Here</a:t>
            </a:r>
          </a:p>
        </p:txBody>
      </p:sp>
      <p:sp>
        <p:nvSpPr>
          <p:cNvPr id="5" name="Content Placeholder 4">
            <a:extLst>
              <a:ext uri="{FF2B5EF4-FFF2-40B4-BE49-F238E27FC236}">
                <a16:creationId xmlns:a16="http://schemas.microsoft.com/office/drawing/2014/main" id="{E5CA9942-1EC3-783D-754D-1F6CE6D9B333}"/>
              </a:ext>
            </a:extLst>
          </p:cNvPr>
          <p:cNvSpPr>
            <a:spLocks noGrp="1"/>
          </p:cNvSpPr>
          <p:nvPr>
            <p:ph sz="quarter" idx="18"/>
          </p:nvPr>
        </p:nvSpPr>
        <p:spPr>
          <a:xfrm>
            <a:off x="10802938" y="6230938"/>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190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9502-3C58-9382-32B3-6C50FAD1778D}"/>
              </a:ext>
            </a:extLst>
          </p:cNvPr>
          <p:cNvSpPr>
            <a:spLocks noGrp="1"/>
          </p:cNvSpPr>
          <p:nvPr>
            <p:ph type="title" hasCustomPrompt="1"/>
          </p:nvPr>
        </p:nvSpPr>
        <p:spPr/>
        <p:txBody>
          <a:bodyPr>
            <a:normAutofit/>
          </a:bodyPr>
          <a:lstStyle>
            <a:lvl1pPr>
              <a:defRPr sz="4500"/>
            </a:lvl1pPr>
          </a:lstStyle>
          <a:p>
            <a:r>
              <a:rPr lang="en-US" dirty="0"/>
              <a:t>Insert Slide Title Here</a:t>
            </a:r>
          </a:p>
        </p:txBody>
      </p:sp>
      <p:sp>
        <p:nvSpPr>
          <p:cNvPr id="4" name="Content Placeholder 3">
            <a:extLst>
              <a:ext uri="{FF2B5EF4-FFF2-40B4-BE49-F238E27FC236}">
                <a16:creationId xmlns:a16="http://schemas.microsoft.com/office/drawing/2014/main" id="{995DB92D-5BED-A185-4596-2FF3E7E5C8C0}"/>
              </a:ext>
            </a:extLst>
          </p:cNvPr>
          <p:cNvSpPr>
            <a:spLocks noGrp="1"/>
          </p:cNvSpPr>
          <p:nvPr>
            <p:ph sz="half" idx="2" hasCustomPrompt="1"/>
          </p:nvPr>
        </p:nvSpPr>
        <p:spPr>
          <a:xfrm>
            <a:off x="6172200" y="2445488"/>
            <a:ext cx="4926496" cy="2709442"/>
          </a:xfrm>
        </p:spPr>
        <p:txBody>
          <a:bodyPr/>
          <a:lstStyle>
            <a:lvl1pPr>
              <a:defRPr sz="2400"/>
            </a:lvl1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FEDABD7A-E284-2338-AEBE-DAB822F88692}"/>
              </a:ext>
            </a:extLst>
          </p:cNvPr>
          <p:cNvSpPr>
            <a:spLocks noGrp="1"/>
          </p:cNvSpPr>
          <p:nvPr>
            <p:ph sz="half" idx="11" hasCustomPrompt="1"/>
          </p:nvPr>
        </p:nvSpPr>
        <p:spPr>
          <a:xfrm>
            <a:off x="838200" y="2478620"/>
            <a:ext cx="4926496" cy="2709442"/>
          </a:xfrm>
        </p:spPr>
        <p:txBody>
          <a:bodyPr/>
          <a:lstStyle>
            <a:lvl1pPr>
              <a:defRPr sz="2400"/>
            </a:lvl1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4">
            <a:extLst>
              <a:ext uri="{FF2B5EF4-FFF2-40B4-BE49-F238E27FC236}">
                <a16:creationId xmlns:a16="http://schemas.microsoft.com/office/drawing/2014/main" id="{D5435463-2E4A-B3F0-A2CF-815CE9602833}"/>
              </a:ext>
            </a:extLst>
          </p:cNvPr>
          <p:cNvSpPr>
            <a:spLocks noGrp="1"/>
          </p:cNvSpPr>
          <p:nvPr>
            <p:ph type="body" sz="quarter" idx="17" hasCustomPrompt="1"/>
          </p:nvPr>
        </p:nvSpPr>
        <p:spPr>
          <a:xfrm>
            <a:off x="838201" y="1802922"/>
            <a:ext cx="4926496"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for Column 1</a:t>
            </a:r>
          </a:p>
        </p:txBody>
      </p:sp>
      <p:sp>
        <p:nvSpPr>
          <p:cNvPr id="5" name="Text Placeholder 4">
            <a:extLst>
              <a:ext uri="{FF2B5EF4-FFF2-40B4-BE49-F238E27FC236}">
                <a16:creationId xmlns:a16="http://schemas.microsoft.com/office/drawing/2014/main" id="{D999AFB3-E3EA-5406-1610-378B3AF257A3}"/>
              </a:ext>
            </a:extLst>
          </p:cNvPr>
          <p:cNvSpPr>
            <a:spLocks noGrp="1"/>
          </p:cNvSpPr>
          <p:nvPr>
            <p:ph type="body" sz="quarter" idx="18" hasCustomPrompt="1"/>
          </p:nvPr>
        </p:nvSpPr>
        <p:spPr>
          <a:xfrm>
            <a:off x="6172200" y="1787894"/>
            <a:ext cx="4926496"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for Column 2</a:t>
            </a:r>
          </a:p>
        </p:txBody>
      </p:sp>
    </p:spTree>
    <p:extLst>
      <p:ext uri="{BB962C8B-B14F-4D97-AF65-F5344CB8AC3E}">
        <p14:creationId xmlns:p14="http://schemas.microsoft.com/office/powerpoint/2010/main" val="216921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Column Slide">
    <p:spTree>
      <p:nvGrpSpPr>
        <p:cNvPr id="1" name=""/>
        <p:cNvGrpSpPr/>
        <p:nvPr/>
      </p:nvGrpSpPr>
      <p:grpSpPr>
        <a:xfrm>
          <a:off x="0" y="0"/>
          <a:ext cx="0" cy="0"/>
          <a:chOff x="0" y="0"/>
          <a:chExt cx="0" cy="0"/>
        </a:xfrm>
      </p:grpSpPr>
      <p:sp>
        <p:nvSpPr>
          <p:cNvPr id="34" name="Text Placeholder 33">
            <a:extLst>
              <a:ext uri="{FF2B5EF4-FFF2-40B4-BE49-F238E27FC236}">
                <a16:creationId xmlns:a16="http://schemas.microsoft.com/office/drawing/2014/main" id="{27470B7E-FA40-E4C2-BE04-60888ED3B000}"/>
              </a:ext>
            </a:extLst>
          </p:cNvPr>
          <p:cNvSpPr>
            <a:spLocks noGrp="1"/>
          </p:cNvSpPr>
          <p:nvPr>
            <p:ph type="body" sz="quarter" idx="10" hasCustomPrompt="1"/>
          </p:nvPr>
        </p:nvSpPr>
        <p:spPr>
          <a:xfrm>
            <a:off x="882736" y="3473477"/>
            <a:ext cx="2996380" cy="428707"/>
          </a:xfrm>
        </p:spPr>
        <p:txBody>
          <a:bodyPr>
            <a:normAutofit/>
          </a:bodyPr>
          <a:lstStyle>
            <a:lvl1pPr marL="0" indent="0" algn="ctr">
              <a:buNone/>
              <a:defRPr sz="2000" b="1">
                <a:solidFill>
                  <a:srgbClr val="116AC4"/>
                </a:solidFill>
              </a:defRPr>
            </a:lvl1pPr>
          </a:lstStyle>
          <a:p>
            <a:pPr lvl="0"/>
            <a:r>
              <a:rPr lang="en-US" dirty="0"/>
              <a:t>Column </a:t>
            </a:r>
            <a:r>
              <a:rPr lang="en-US" dirty="0" err="1"/>
              <a:t>Subheader</a:t>
            </a:r>
            <a:r>
              <a:rPr lang="en-US" dirty="0"/>
              <a:t> Here</a:t>
            </a:r>
          </a:p>
        </p:txBody>
      </p:sp>
      <p:sp>
        <p:nvSpPr>
          <p:cNvPr id="39" name="Text Placeholder 33">
            <a:extLst>
              <a:ext uri="{FF2B5EF4-FFF2-40B4-BE49-F238E27FC236}">
                <a16:creationId xmlns:a16="http://schemas.microsoft.com/office/drawing/2014/main" id="{D9D0176B-9E1C-2F9B-33CE-32DE7364DEB4}"/>
              </a:ext>
            </a:extLst>
          </p:cNvPr>
          <p:cNvSpPr>
            <a:spLocks noGrp="1"/>
          </p:cNvSpPr>
          <p:nvPr>
            <p:ph type="body" sz="quarter" idx="12" hasCustomPrompt="1"/>
          </p:nvPr>
        </p:nvSpPr>
        <p:spPr>
          <a:xfrm>
            <a:off x="4493954" y="3475424"/>
            <a:ext cx="2996380" cy="428707"/>
          </a:xfrm>
        </p:spPr>
        <p:txBody>
          <a:bodyPr>
            <a:normAutofit/>
          </a:bodyPr>
          <a:lstStyle>
            <a:lvl1pPr marL="0" indent="0" algn="ctr">
              <a:buNone/>
              <a:defRPr sz="2000" b="1">
                <a:solidFill>
                  <a:srgbClr val="116AC4"/>
                </a:solidFill>
              </a:defRPr>
            </a:lvl1pPr>
          </a:lstStyle>
          <a:p>
            <a:pPr lvl="0"/>
            <a:r>
              <a:rPr lang="en-US" dirty="0"/>
              <a:t>Column </a:t>
            </a:r>
            <a:r>
              <a:rPr lang="en-US" dirty="0" err="1"/>
              <a:t>Subheader</a:t>
            </a:r>
            <a:r>
              <a:rPr lang="en-US" dirty="0"/>
              <a:t> Here</a:t>
            </a:r>
          </a:p>
        </p:txBody>
      </p:sp>
      <p:sp>
        <p:nvSpPr>
          <p:cNvPr id="41" name="Text Placeholder 33">
            <a:extLst>
              <a:ext uri="{FF2B5EF4-FFF2-40B4-BE49-F238E27FC236}">
                <a16:creationId xmlns:a16="http://schemas.microsoft.com/office/drawing/2014/main" id="{3CBED811-9F5C-BB34-EBEB-EBD5FFDE54D0}"/>
              </a:ext>
            </a:extLst>
          </p:cNvPr>
          <p:cNvSpPr>
            <a:spLocks noGrp="1"/>
          </p:cNvSpPr>
          <p:nvPr>
            <p:ph type="body" sz="quarter" idx="14" hasCustomPrompt="1"/>
          </p:nvPr>
        </p:nvSpPr>
        <p:spPr>
          <a:xfrm>
            <a:off x="8105172" y="3468231"/>
            <a:ext cx="2996380" cy="428707"/>
          </a:xfrm>
        </p:spPr>
        <p:txBody>
          <a:bodyPr>
            <a:normAutofit/>
          </a:bodyPr>
          <a:lstStyle>
            <a:lvl1pPr marL="0" indent="0" algn="ctr">
              <a:buNone/>
              <a:defRPr sz="2000" b="1">
                <a:solidFill>
                  <a:srgbClr val="116AC4"/>
                </a:solidFill>
              </a:defRPr>
            </a:lvl1pPr>
          </a:lstStyle>
          <a:p>
            <a:pPr lvl="0"/>
            <a:r>
              <a:rPr lang="en-US" dirty="0"/>
              <a:t>Column </a:t>
            </a:r>
            <a:r>
              <a:rPr lang="en-US" dirty="0" err="1"/>
              <a:t>Subheader</a:t>
            </a:r>
            <a:r>
              <a:rPr lang="en-US" dirty="0"/>
              <a:t> Here</a:t>
            </a:r>
          </a:p>
        </p:txBody>
      </p:sp>
      <p:sp>
        <p:nvSpPr>
          <p:cNvPr id="44" name="Picture Placeholder 43">
            <a:extLst>
              <a:ext uri="{FF2B5EF4-FFF2-40B4-BE49-F238E27FC236}">
                <a16:creationId xmlns:a16="http://schemas.microsoft.com/office/drawing/2014/main" id="{96B4D069-8F5B-6A85-8E92-AEF20613F58C}"/>
              </a:ext>
            </a:extLst>
          </p:cNvPr>
          <p:cNvSpPr>
            <a:spLocks noGrp="1"/>
          </p:cNvSpPr>
          <p:nvPr>
            <p:ph type="pic" sz="quarter" idx="16" hasCustomPrompt="1"/>
          </p:nvPr>
        </p:nvSpPr>
        <p:spPr>
          <a:xfrm>
            <a:off x="1640027" y="1836437"/>
            <a:ext cx="1471336" cy="1471336"/>
          </a:xfrm>
        </p:spPr>
        <p:txBody>
          <a:bodyPr>
            <a:normAutofit/>
          </a:bodyPr>
          <a:lstStyle>
            <a:lvl1pPr marL="0" indent="0">
              <a:buNone/>
              <a:defRPr sz="2000"/>
            </a:lvl1pPr>
          </a:lstStyle>
          <a:p>
            <a:r>
              <a:rPr lang="en-US" dirty="0"/>
              <a:t>Insert icon here</a:t>
            </a:r>
          </a:p>
        </p:txBody>
      </p:sp>
      <p:sp>
        <p:nvSpPr>
          <p:cNvPr id="45" name="Picture Placeholder 43">
            <a:extLst>
              <a:ext uri="{FF2B5EF4-FFF2-40B4-BE49-F238E27FC236}">
                <a16:creationId xmlns:a16="http://schemas.microsoft.com/office/drawing/2014/main" id="{549024AD-F698-C3DF-1315-C6791572E6F8}"/>
              </a:ext>
            </a:extLst>
          </p:cNvPr>
          <p:cNvSpPr>
            <a:spLocks noGrp="1"/>
          </p:cNvSpPr>
          <p:nvPr>
            <p:ph type="pic" sz="quarter" idx="17" hasCustomPrompt="1"/>
          </p:nvPr>
        </p:nvSpPr>
        <p:spPr>
          <a:xfrm>
            <a:off x="5256476" y="1864663"/>
            <a:ext cx="1471336" cy="1471336"/>
          </a:xfrm>
        </p:spPr>
        <p:txBody>
          <a:bodyPr>
            <a:normAutofit/>
          </a:bodyPr>
          <a:lstStyle>
            <a:lvl1pPr marL="0" indent="0">
              <a:buNone/>
              <a:defRPr sz="2000"/>
            </a:lvl1pPr>
          </a:lstStyle>
          <a:p>
            <a:r>
              <a:rPr lang="en-US" dirty="0"/>
              <a:t>Insert icon here</a:t>
            </a:r>
          </a:p>
          <a:p>
            <a:endParaRPr lang="en-US" dirty="0"/>
          </a:p>
        </p:txBody>
      </p:sp>
      <p:sp>
        <p:nvSpPr>
          <p:cNvPr id="46" name="Picture Placeholder 43">
            <a:extLst>
              <a:ext uri="{FF2B5EF4-FFF2-40B4-BE49-F238E27FC236}">
                <a16:creationId xmlns:a16="http://schemas.microsoft.com/office/drawing/2014/main" id="{12E3B854-8A9E-BC78-9DDD-F51F643D0CB8}"/>
              </a:ext>
            </a:extLst>
          </p:cNvPr>
          <p:cNvSpPr>
            <a:spLocks noGrp="1"/>
          </p:cNvSpPr>
          <p:nvPr>
            <p:ph type="pic" sz="quarter" idx="18" hasCustomPrompt="1"/>
          </p:nvPr>
        </p:nvSpPr>
        <p:spPr>
          <a:xfrm>
            <a:off x="8867694" y="1857470"/>
            <a:ext cx="1471336" cy="1471336"/>
          </a:xfrm>
        </p:spPr>
        <p:txBody>
          <a:bodyPr>
            <a:normAutofit/>
          </a:bodyPr>
          <a:lstStyle>
            <a:lvl1pPr marL="0" indent="0">
              <a:buNone/>
              <a:defRPr sz="2000"/>
            </a:lvl1pPr>
          </a:lstStyle>
          <a:p>
            <a:r>
              <a:rPr lang="en-US" dirty="0"/>
              <a:t>Insert icon here</a:t>
            </a:r>
          </a:p>
        </p:txBody>
      </p:sp>
      <p:sp>
        <p:nvSpPr>
          <p:cNvPr id="48" name="Text Placeholder 47">
            <a:extLst>
              <a:ext uri="{FF2B5EF4-FFF2-40B4-BE49-F238E27FC236}">
                <a16:creationId xmlns:a16="http://schemas.microsoft.com/office/drawing/2014/main" id="{AE2399C8-D498-F310-7F63-2A0BD4ECC43F}"/>
              </a:ext>
            </a:extLst>
          </p:cNvPr>
          <p:cNvSpPr>
            <a:spLocks noGrp="1"/>
          </p:cNvSpPr>
          <p:nvPr>
            <p:ph type="body" sz="quarter" idx="19" hasCustomPrompt="1"/>
          </p:nvPr>
        </p:nvSpPr>
        <p:spPr>
          <a:xfrm>
            <a:off x="882736" y="4084665"/>
            <a:ext cx="2996380" cy="1415984"/>
          </a:xfrm>
        </p:spPr>
        <p:txBody>
          <a:bodyPr>
            <a:normAutofit/>
          </a:bodyPr>
          <a:lstStyle>
            <a:lvl1pPr marL="0" indent="0" algn="ctr">
              <a:buNone/>
              <a:defRPr sz="1500"/>
            </a:lvl1pPr>
          </a:lstStyle>
          <a:p>
            <a:pPr lvl="0"/>
            <a:r>
              <a:rPr lang="en-US" dirty="0"/>
              <a:t>Lorem ipsum dolor sit </a:t>
            </a:r>
            <a:r>
              <a:rPr lang="en-US" dirty="0" err="1"/>
              <a:t>amet</a:t>
            </a:r>
            <a:r>
              <a:rPr lang="en-US" dirty="0"/>
              <a:t>, </a:t>
            </a:r>
            <a:r>
              <a:rPr lang="en-US" sz="1500" b="0" dirty="0" err="1">
                <a:solidFill>
                  <a:schemeClr val="tx1"/>
                </a:solidFill>
              </a:rPr>
              <a:t>consectetur</a:t>
            </a:r>
            <a:r>
              <a:rPr lang="en-US" sz="1500" b="0" dirty="0">
                <a:solidFill>
                  <a:schemeClr val="tx1"/>
                </a:solidFill>
              </a:rPr>
              <a:t> </a:t>
            </a:r>
            <a:r>
              <a:rPr lang="en-US" sz="1500" b="0" dirty="0" err="1">
                <a:solidFill>
                  <a:schemeClr val="tx1"/>
                </a:solidFill>
              </a:rPr>
              <a:t>adipiscing</a:t>
            </a:r>
            <a:r>
              <a:rPr lang="en-US" sz="1500" b="0" dirty="0">
                <a:solidFill>
                  <a:schemeClr val="tx1"/>
                </a:solidFill>
              </a:rPr>
              <a:t> </a:t>
            </a:r>
            <a:r>
              <a:rPr lang="en-US" sz="1500" b="0" dirty="0" err="1">
                <a:solidFill>
                  <a:schemeClr val="tx1"/>
                </a:solidFill>
              </a:rPr>
              <a:t>elit</a:t>
            </a:r>
            <a:r>
              <a:rPr lang="en-US" sz="1500" b="0" dirty="0">
                <a:solidFill>
                  <a:schemeClr val="tx1"/>
                </a:solidFill>
              </a:rPr>
              <a:t>, sed do </a:t>
            </a:r>
            <a:r>
              <a:rPr lang="en-US" sz="1500" b="0" dirty="0" err="1">
                <a:solidFill>
                  <a:schemeClr val="tx1"/>
                </a:solidFill>
              </a:rPr>
              <a:t>eiusmod</a:t>
            </a:r>
            <a:r>
              <a:rPr lang="en-US" sz="1500" b="0" dirty="0">
                <a:solidFill>
                  <a:schemeClr val="tx1"/>
                </a:solidFill>
              </a:rPr>
              <a:t> </a:t>
            </a:r>
            <a:r>
              <a:rPr lang="en-US" sz="1500" b="0" dirty="0" err="1">
                <a:solidFill>
                  <a:schemeClr val="tx1"/>
                </a:solidFill>
              </a:rPr>
              <a:t>tempor</a:t>
            </a:r>
            <a:r>
              <a:rPr lang="en-US" sz="1500" b="0" dirty="0">
                <a:solidFill>
                  <a:schemeClr val="tx1"/>
                </a:solidFill>
              </a:rPr>
              <a:t> </a:t>
            </a:r>
            <a:r>
              <a:rPr lang="en-US" sz="1500" b="0" dirty="0" err="1">
                <a:solidFill>
                  <a:schemeClr val="tx1"/>
                </a:solidFill>
              </a:rPr>
              <a:t>incididunt</a:t>
            </a:r>
            <a:r>
              <a:rPr lang="en-US" sz="1500" b="0" dirty="0">
                <a:solidFill>
                  <a:schemeClr val="tx1"/>
                </a:solidFill>
              </a:rPr>
              <a:t> </a:t>
            </a:r>
            <a:r>
              <a:rPr lang="en-US" sz="1500" b="0" dirty="0" err="1">
                <a:solidFill>
                  <a:schemeClr val="tx1"/>
                </a:solidFill>
              </a:rPr>
              <a:t>ut</a:t>
            </a:r>
            <a:r>
              <a:rPr lang="en-US" sz="1500" b="0" dirty="0">
                <a:solidFill>
                  <a:schemeClr val="tx1"/>
                </a:solidFill>
              </a:rPr>
              <a:t> labore et dolore magna </a:t>
            </a:r>
            <a:r>
              <a:rPr lang="en-US" sz="1500" b="0" dirty="0" err="1">
                <a:solidFill>
                  <a:schemeClr val="tx1"/>
                </a:solidFill>
              </a:rPr>
              <a:t>alique</a:t>
            </a:r>
            <a:r>
              <a:rPr lang="en-US" sz="1500" b="0" dirty="0">
                <a:solidFill>
                  <a:schemeClr val="tx1"/>
                </a:solidFill>
              </a:rPr>
              <a:t>.</a:t>
            </a:r>
            <a:endParaRPr lang="en-US" dirty="0"/>
          </a:p>
        </p:txBody>
      </p:sp>
      <p:sp>
        <p:nvSpPr>
          <p:cNvPr id="49" name="Text Placeholder 47">
            <a:extLst>
              <a:ext uri="{FF2B5EF4-FFF2-40B4-BE49-F238E27FC236}">
                <a16:creationId xmlns:a16="http://schemas.microsoft.com/office/drawing/2014/main" id="{17B87E37-35EB-E255-3B8B-3B9704AB6DBD}"/>
              </a:ext>
            </a:extLst>
          </p:cNvPr>
          <p:cNvSpPr>
            <a:spLocks noGrp="1"/>
          </p:cNvSpPr>
          <p:nvPr>
            <p:ph type="body" sz="quarter" idx="20" hasCustomPrompt="1"/>
          </p:nvPr>
        </p:nvSpPr>
        <p:spPr>
          <a:xfrm>
            <a:off x="4493911" y="4080691"/>
            <a:ext cx="2996380" cy="1415984"/>
          </a:xfrm>
        </p:spPr>
        <p:txBody>
          <a:bodyPr>
            <a:normAutofit/>
          </a:bodyPr>
          <a:lstStyle>
            <a:lvl1pPr marL="0" indent="0" algn="ctr">
              <a:buNone/>
              <a:defRPr sz="1500"/>
            </a:lvl1pPr>
          </a:lstStyle>
          <a:p>
            <a:pPr lvl="0"/>
            <a:r>
              <a:rPr lang="en-US" dirty="0"/>
              <a:t>Lorem ipsum dolor sit </a:t>
            </a:r>
            <a:r>
              <a:rPr lang="en-US" dirty="0" err="1"/>
              <a:t>amet</a:t>
            </a:r>
            <a:r>
              <a:rPr lang="en-US" dirty="0"/>
              <a:t>, </a:t>
            </a:r>
            <a:r>
              <a:rPr lang="en-US" sz="1500" b="0" dirty="0" err="1">
                <a:solidFill>
                  <a:schemeClr val="tx1"/>
                </a:solidFill>
              </a:rPr>
              <a:t>consectetur</a:t>
            </a:r>
            <a:r>
              <a:rPr lang="en-US" sz="1500" b="0" dirty="0">
                <a:solidFill>
                  <a:schemeClr val="tx1"/>
                </a:solidFill>
              </a:rPr>
              <a:t> </a:t>
            </a:r>
            <a:r>
              <a:rPr lang="en-US" sz="1500" b="0" dirty="0" err="1">
                <a:solidFill>
                  <a:schemeClr val="tx1"/>
                </a:solidFill>
              </a:rPr>
              <a:t>adipiscing</a:t>
            </a:r>
            <a:r>
              <a:rPr lang="en-US" sz="1500" b="0" dirty="0">
                <a:solidFill>
                  <a:schemeClr val="tx1"/>
                </a:solidFill>
              </a:rPr>
              <a:t> </a:t>
            </a:r>
            <a:r>
              <a:rPr lang="en-US" sz="1500" b="0" dirty="0" err="1">
                <a:solidFill>
                  <a:schemeClr val="tx1"/>
                </a:solidFill>
              </a:rPr>
              <a:t>elit</a:t>
            </a:r>
            <a:r>
              <a:rPr lang="en-US" sz="1500" b="0" dirty="0">
                <a:solidFill>
                  <a:schemeClr val="tx1"/>
                </a:solidFill>
              </a:rPr>
              <a:t>, sed do </a:t>
            </a:r>
            <a:r>
              <a:rPr lang="en-US" sz="1500" b="0" dirty="0" err="1">
                <a:solidFill>
                  <a:schemeClr val="tx1"/>
                </a:solidFill>
              </a:rPr>
              <a:t>eiusmod</a:t>
            </a:r>
            <a:r>
              <a:rPr lang="en-US" sz="1500" b="0" dirty="0">
                <a:solidFill>
                  <a:schemeClr val="tx1"/>
                </a:solidFill>
              </a:rPr>
              <a:t> </a:t>
            </a:r>
            <a:r>
              <a:rPr lang="en-US" sz="1500" b="0" dirty="0" err="1">
                <a:solidFill>
                  <a:schemeClr val="tx1"/>
                </a:solidFill>
              </a:rPr>
              <a:t>tempor</a:t>
            </a:r>
            <a:r>
              <a:rPr lang="en-US" sz="1500" b="0" dirty="0">
                <a:solidFill>
                  <a:schemeClr val="tx1"/>
                </a:solidFill>
              </a:rPr>
              <a:t> </a:t>
            </a:r>
            <a:r>
              <a:rPr lang="en-US" sz="1500" b="0" dirty="0" err="1">
                <a:solidFill>
                  <a:schemeClr val="tx1"/>
                </a:solidFill>
              </a:rPr>
              <a:t>incididunt</a:t>
            </a:r>
            <a:r>
              <a:rPr lang="en-US" sz="1500" b="0" dirty="0">
                <a:solidFill>
                  <a:schemeClr val="tx1"/>
                </a:solidFill>
              </a:rPr>
              <a:t> </a:t>
            </a:r>
            <a:r>
              <a:rPr lang="en-US" sz="1500" b="0" dirty="0" err="1">
                <a:solidFill>
                  <a:schemeClr val="tx1"/>
                </a:solidFill>
              </a:rPr>
              <a:t>ut</a:t>
            </a:r>
            <a:r>
              <a:rPr lang="en-US" sz="1500" b="0" dirty="0">
                <a:solidFill>
                  <a:schemeClr val="tx1"/>
                </a:solidFill>
              </a:rPr>
              <a:t> labore et dolore magna </a:t>
            </a:r>
            <a:r>
              <a:rPr lang="en-US" sz="1500" b="0" dirty="0" err="1">
                <a:solidFill>
                  <a:schemeClr val="tx1"/>
                </a:solidFill>
              </a:rPr>
              <a:t>alique</a:t>
            </a:r>
            <a:r>
              <a:rPr lang="en-US" sz="1500" b="0" dirty="0">
                <a:solidFill>
                  <a:schemeClr val="tx1"/>
                </a:solidFill>
              </a:rPr>
              <a:t>.</a:t>
            </a:r>
            <a:endParaRPr lang="en-US" dirty="0"/>
          </a:p>
        </p:txBody>
      </p:sp>
      <p:sp>
        <p:nvSpPr>
          <p:cNvPr id="50" name="Text Placeholder 47">
            <a:extLst>
              <a:ext uri="{FF2B5EF4-FFF2-40B4-BE49-F238E27FC236}">
                <a16:creationId xmlns:a16="http://schemas.microsoft.com/office/drawing/2014/main" id="{404D386C-EF6E-EE07-412D-BB6B84479A13}"/>
              </a:ext>
            </a:extLst>
          </p:cNvPr>
          <p:cNvSpPr>
            <a:spLocks noGrp="1"/>
          </p:cNvSpPr>
          <p:nvPr>
            <p:ph type="body" sz="quarter" idx="21" hasCustomPrompt="1"/>
          </p:nvPr>
        </p:nvSpPr>
        <p:spPr>
          <a:xfrm>
            <a:off x="8105086" y="4080691"/>
            <a:ext cx="2996380" cy="1415984"/>
          </a:xfrm>
        </p:spPr>
        <p:txBody>
          <a:bodyPr>
            <a:normAutofit/>
          </a:bodyPr>
          <a:lstStyle>
            <a:lvl1pPr marL="0" indent="0" algn="ctr">
              <a:buNone/>
              <a:defRPr sz="1500"/>
            </a:lvl1pPr>
          </a:lstStyle>
          <a:p>
            <a:pPr lvl="0"/>
            <a:r>
              <a:rPr lang="en-US" dirty="0"/>
              <a:t>Lorem ipsum dolor sit </a:t>
            </a:r>
            <a:r>
              <a:rPr lang="en-US" dirty="0" err="1"/>
              <a:t>amet</a:t>
            </a:r>
            <a:r>
              <a:rPr lang="en-US" dirty="0"/>
              <a:t>, </a:t>
            </a:r>
            <a:r>
              <a:rPr lang="en-US" sz="1500" b="0" dirty="0" err="1">
                <a:solidFill>
                  <a:schemeClr val="tx1"/>
                </a:solidFill>
              </a:rPr>
              <a:t>consectetur</a:t>
            </a:r>
            <a:r>
              <a:rPr lang="en-US" sz="1500" b="0" dirty="0">
                <a:solidFill>
                  <a:schemeClr val="tx1"/>
                </a:solidFill>
              </a:rPr>
              <a:t> </a:t>
            </a:r>
            <a:r>
              <a:rPr lang="en-US" sz="1500" b="0" dirty="0" err="1">
                <a:solidFill>
                  <a:schemeClr val="tx1"/>
                </a:solidFill>
              </a:rPr>
              <a:t>adipiscing</a:t>
            </a:r>
            <a:r>
              <a:rPr lang="en-US" sz="1500" b="0" dirty="0">
                <a:solidFill>
                  <a:schemeClr val="tx1"/>
                </a:solidFill>
              </a:rPr>
              <a:t> </a:t>
            </a:r>
            <a:r>
              <a:rPr lang="en-US" sz="1500" b="0" dirty="0" err="1">
                <a:solidFill>
                  <a:schemeClr val="tx1"/>
                </a:solidFill>
              </a:rPr>
              <a:t>elit</a:t>
            </a:r>
            <a:r>
              <a:rPr lang="en-US" sz="1500" b="0" dirty="0">
                <a:solidFill>
                  <a:schemeClr val="tx1"/>
                </a:solidFill>
              </a:rPr>
              <a:t>, sed do </a:t>
            </a:r>
            <a:r>
              <a:rPr lang="en-US" sz="1500" b="0" dirty="0" err="1">
                <a:solidFill>
                  <a:schemeClr val="tx1"/>
                </a:solidFill>
              </a:rPr>
              <a:t>eiusmod</a:t>
            </a:r>
            <a:r>
              <a:rPr lang="en-US" sz="1500" b="0" dirty="0">
                <a:solidFill>
                  <a:schemeClr val="tx1"/>
                </a:solidFill>
              </a:rPr>
              <a:t> </a:t>
            </a:r>
            <a:r>
              <a:rPr lang="en-US" sz="1500" b="0" dirty="0" err="1">
                <a:solidFill>
                  <a:schemeClr val="tx1"/>
                </a:solidFill>
              </a:rPr>
              <a:t>tempor</a:t>
            </a:r>
            <a:r>
              <a:rPr lang="en-US" sz="1500" b="0" dirty="0">
                <a:solidFill>
                  <a:schemeClr val="tx1"/>
                </a:solidFill>
              </a:rPr>
              <a:t> </a:t>
            </a:r>
            <a:r>
              <a:rPr lang="en-US" sz="1500" b="0" dirty="0" err="1">
                <a:solidFill>
                  <a:schemeClr val="tx1"/>
                </a:solidFill>
              </a:rPr>
              <a:t>incididunt</a:t>
            </a:r>
            <a:r>
              <a:rPr lang="en-US" sz="1500" b="0" dirty="0">
                <a:solidFill>
                  <a:schemeClr val="tx1"/>
                </a:solidFill>
              </a:rPr>
              <a:t> </a:t>
            </a:r>
            <a:r>
              <a:rPr lang="en-US" sz="1500" b="0" dirty="0" err="1">
                <a:solidFill>
                  <a:schemeClr val="tx1"/>
                </a:solidFill>
              </a:rPr>
              <a:t>ut</a:t>
            </a:r>
            <a:r>
              <a:rPr lang="en-US" sz="1500" b="0" dirty="0">
                <a:solidFill>
                  <a:schemeClr val="tx1"/>
                </a:solidFill>
              </a:rPr>
              <a:t> labore et dolore magna </a:t>
            </a:r>
            <a:r>
              <a:rPr lang="en-US" sz="1500" b="0" dirty="0" err="1">
                <a:solidFill>
                  <a:schemeClr val="tx1"/>
                </a:solidFill>
              </a:rPr>
              <a:t>alique</a:t>
            </a:r>
            <a:r>
              <a:rPr lang="en-US" sz="1500" b="0" dirty="0">
                <a:solidFill>
                  <a:schemeClr val="tx1"/>
                </a:solidFill>
              </a:rPr>
              <a:t>.</a:t>
            </a:r>
            <a:endParaRPr lang="en-US" dirty="0"/>
          </a:p>
        </p:txBody>
      </p:sp>
      <p:sp>
        <p:nvSpPr>
          <p:cNvPr id="51" name="Title 1">
            <a:extLst>
              <a:ext uri="{FF2B5EF4-FFF2-40B4-BE49-F238E27FC236}">
                <a16:creationId xmlns:a16="http://schemas.microsoft.com/office/drawing/2014/main" id="{5127E815-3A2F-D44B-5FB9-B99F8E55B2EA}"/>
              </a:ext>
            </a:extLst>
          </p:cNvPr>
          <p:cNvSpPr>
            <a:spLocks noGrp="1"/>
          </p:cNvSpPr>
          <p:nvPr>
            <p:ph type="title" hasCustomPrompt="1"/>
          </p:nvPr>
        </p:nvSpPr>
        <p:spPr>
          <a:xfrm>
            <a:off x="838200" y="365125"/>
            <a:ext cx="10515600" cy="1325563"/>
          </a:xfrm>
        </p:spPr>
        <p:txBody>
          <a:bodyPr>
            <a:normAutofit/>
          </a:bodyPr>
          <a:lstStyle>
            <a:lvl1pPr>
              <a:defRPr sz="4500"/>
            </a:lvl1pPr>
          </a:lstStyle>
          <a:p>
            <a:r>
              <a:rPr lang="en-US" dirty="0"/>
              <a:t>Insert Slide Title Here</a:t>
            </a:r>
          </a:p>
        </p:txBody>
      </p:sp>
    </p:spTree>
    <p:extLst>
      <p:ext uri="{BB962C8B-B14F-4D97-AF65-F5344CB8AC3E}">
        <p14:creationId xmlns:p14="http://schemas.microsoft.com/office/powerpoint/2010/main" val="200488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Invers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p:nvPr/>
        </p:nvSpPr>
        <p:spPr>
          <a:xfrm>
            <a:off x="0" y="0"/>
            <a:ext cx="12192000" cy="5800725"/>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ntent Placeholder 2">
            <a:extLst>
              <a:ext uri="{FF2B5EF4-FFF2-40B4-BE49-F238E27FC236}">
                <a16:creationId xmlns:a16="http://schemas.microsoft.com/office/drawing/2014/main" id="{44EADF6A-94AF-2FC1-155A-3D1F6A53C572}"/>
              </a:ext>
            </a:extLst>
          </p:cNvPr>
          <p:cNvSpPr>
            <a:spLocks noGrp="1"/>
          </p:cNvSpPr>
          <p:nvPr>
            <p:ph sz="half" idx="1" hasCustomPrompt="1"/>
          </p:nvPr>
        </p:nvSpPr>
        <p:spPr>
          <a:xfrm>
            <a:off x="838200" y="2481234"/>
            <a:ext cx="5181600" cy="3128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Content Placeholder 3">
            <a:extLst>
              <a:ext uri="{FF2B5EF4-FFF2-40B4-BE49-F238E27FC236}">
                <a16:creationId xmlns:a16="http://schemas.microsoft.com/office/drawing/2014/main" id="{9003E70D-804E-35FA-1AD3-E39E2781360F}"/>
              </a:ext>
            </a:extLst>
          </p:cNvPr>
          <p:cNvSpPr>
            <a:spLocks noGrp="1"/>
          </p:cNvSpPr>
          <p:nvPr>
            <p:ph sz="half" idx="2" hasCustomPrompt="1"/>
          </p:nvPr>
        </p:nvSpPr>
        <p:spPr>
          <a:xfrm>
            <a:off x="6172200" y="2481234"/>
            <a:ext cx="5181600" cy="3128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23E46A9D-F44D-1693-A594-86B685BCF98D}"/>
              </a:ext>
            </a:extLst>
          </p:cNvPr>
          <p:cNvSpPr>
            <a:spLocks noGrp="1"/>
          </p:cNvSpPr>
          <p:nvPr>
            <p:ph type="title" hasCustomPrompt="1"/>
          </p:nvPr>
        </p:nvSpPr>
        <p:spPr>
          <a:xfrm>
            <a:off x="831850" y="581750"/>
            <a:ext cx="10515600" cy="902104"/>
          </a:xfrm>
        </p:spPr>
        <p:txBody>
          <a:bodyPr anchor="b">
            <a:normAutofit/>
          </a:bodyPr>
          <a:lstStyle>
            <a:lvl1pPr>
              <a:defRPr sz="4500">
                <a:solidFill>
                  <a:schemeClr val="bg1"/>
                </a:solidFill>
              </a:defRPr>
            </a:lvl1pPr>
          </a:lstStyle>
          <a:p>
            <a:r>
              <a:rPr lang="en-US" dirty="0"/>
              <a:t>Insert Slide Title Here</a:t>
            </a:r>
          </a:p>
        </p:txBody>
      </p:sp>
      <p:sp>
        <p:nvSpPr>
          <p:cNvPr id="3" name="Text Placeholder 4">
            <a:extLst>
              <a:ext uri="{FF2B5EF4-FFF2-40B4-BE49-F238E27FC236}">
                <a16:creationId xmlns:a16="http://schemas.microsoft.com/office/drawing/2014/main" id="{BECAAC25-7F4E-1AE5-80B5-D4DD437BAE29}"/>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FACE00"/>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1443759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p:nvPr/>
        </p:nvSpPr>
        <p:spPr>
          <a:xfrm>
            <a:off x="0" y="0"/>
            <a:ext cx="12192000" cy="5772150"/>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title 2">
            <a:extLst>
              <a:ext uri="{FF2B5EF4-FFF2-40B4-BE49-F238E27FC236}">
                <a16:creationId xmlns:a16="http://schemas.microsoft.com/office/drawing/2014/main" id="{BF222C64-C3FC-2A07-67DA-6D85FF3BA61F}"/>
              </a:ext>
            </a:extLst>
          </p:cNvPr>
          <p:cNvSpPr>
            <a:spLocks noGrp="1"/>
          </p:cNvSpPr>
          <p:nvPr>
            <p:ph type="subTitle" idx="1" hasCustomPrompt="1"/>
          </p:nvPr>
        </p:nvSpPr>
        <p:spPr>
          <a:xfrm>
            <a:off x="2492829" y="1696997"/>
            <a:ext cx="7380514" cy="1655762"/>
          </a:xfrm>
        </p:spPr>
        <p:txBody>
          <a:bodyPr>
            <a:noAutofit/>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
        <p:nvSpPr>
          <p:cNvPr id="4" name="Subtitle 2">
            <a:extLst>
              <a:ext uri="{FF2B5EF4-FFF2-40B4-BE49-F238E27FC236}">
                <a16:creationId xmlns:a16="http://schemas.microsoft.com/office/drawing/2014/main" id="{C9539D81-36BE-F3A4-4C82-680227BCBCA0}"/>
              </a:ext>
            </a:extLst>
          </p:cNvPr>
          <p:cNvSpPr txBox="1">
            <a:spLocks/>
          </p:cNvSpPr>
          <p:nvPr/>
        </p:nvSpPr>
        <p:spPr>
          <a:xfrm>
            <a:off x="5114924" y="663657"/>
            <a:ext cx="1962151" cy="428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0" b="1" dirty="0">
                <a:solidFill>
                  <a:srgbClr val="FACE00"/>
                </a:solidFill>
                <a:latin typeface="Georgia" panose="02040502050405020303" pitchFamily="18" charset="0"/>
              </a:rPr>
              <a:t>“</a:t>
            </a:r>
          </a:p>
        </p:txBody>
      </p:sp>
      <p:sp>
        <p:nvSpPr>
          <p:cNvPr id="6" name="Title 1">
            <a:extLst>
              <a:ext uri="{FF2B5EF4-FFF2-40B4-BE49-F238E27FC236}">
                <a16:creationId xmlns:a16="http://schemas.microsoft.com/office/drawing/2014/main" id="{9D872BDC-5A05-4F62-EF8E-1BDCC8E0A767}"/>
              </a:ext>
            </a:extLst>
          </p:cNvPr>
          <p:cNvSpPr>
            <a:spLocks noGrp="1"/>
          </p:cNvSpPr>
          <p:nvPr>
            <p:ph type="title" hasCustomPrompt="1"/>
          </p:nvPr>
        </p:nvSpPr>
        <p:spPr>
          <a:xfrm>
            <a:off x="2492829" y="4668238"/>
            <a:ext cx="7380514" cy="671700"/>
          </a:xfrm>
        </p:spPr>
        <p:txBody>
          <a:bodyPr>
            <a:normAutofit/>
          </a:bodyPr>
          <a:lstStyle>
            <a:lvl1pPr algn="ctr">
              <a:defRPr sz="1600" b="1">
                <a:solidFill>
                  <a:schemeClr val="bg1"/>
                </a:solidFill>
              </a:defRPr>
            </a:lvl1pPr>
          </a:lstStyle>
          <a:p>
            <a:r>
              <a:rPr lang="en-US" dirty="0"/>
              <a:t>Name Here</a:t>
            </a:r>
            <a:br>
              <a:rPr lang="en-US" dirty="0"/>
            </a:br>
            <a:r>
              <a:rPr lang="en-US" dirty="0"/>
              <a:t>Title Here</a:t>
            </a:r>
          </a:p>
        </p:txBody>
      </p:sp>
    </p:spTree>
    <p:extLst>
      <p:ext uri="{BB962C8B-B14F-4D97-AF65-F5344CB8AC3E}">
        <p14:creationId xmlns:p14="http://schemas.microsoft.com/office/powerpoint/2010/main" val="382363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Slide With Phot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a:spLocks noGrp="1" noRot="1" noMove="1" noResize="1" noEditPoints="1" noAdjustHandles="1" noChangeArrowheads="1" noChangeShapeType="1"/>
          </p:cNvSpPr>
          <p:nvPr/>
        </p:nvSpPr>
        <p:spPr>
          <a:xfrm>
            <a:off x="0" y="1"/>
            <a:ext cx="5791200" cy="5743574"/>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C2FEE0C2-3BE7-247C-19DC-8F1314EC0563}"/>
              </a:ext>
            </a:extLst>
          </p:cNvPr>
          <p:cNvSpPr txBox="1">
            <a:spLocks/>
          </p:cNvSpPr>
          <p:nvPr/>
        </p:nvSpPr>
        <p:spPr>
          <a:xfrm>
            <a:off x="7172325" y="4864238"/>
            <a:ext cx="4015468" cy="428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Name Here</a:t>
            </a:r>
          </a:p>
        </p:txBody>
      </p:sp>
      <p:sp>
        <p:nvSpPr>
          <p:cNvPr id="6" name="Rectangle 5">
            <a:extLst>
              <a:ext uri="{FF2B5EF4-FFF2-40B4-BE49-F238E27FC236}">
                <a16:creationId xmlns:a16="http://schemas.microsoft.com/office/drawing/2014/main" id="{8FEB2759-D835-A7C3-CDBE-C79C99376182}"/>
              </a:ext>
            </a:extLst>
          </p:cNvPr>
          <p:cNvSpPr>
            <a:spLocks/>
          </p:cNvSpPr>
          <p:nvPr/>
        </p:nvSpPr>
        <p:spPr>
          <a:xfrm>
            <a:off x="5791200" y="0"/>
            <a:ext cx="6400800" cy="69430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Subtitle 2">
            <a:extLst>
              <a:ext uri="{FF2B5EF4-FFF2-40B4-BE49-F238E27FC236}">
                <a16:creationId xmlns:a16="http://schemas.microsoft.com/office/drawing/2014/main" id="{B3209E58-3549-91B9-BAF0-37FD73C281AF}"/>
              </a:ext>
            </a:extLst>
          </p:cNvPr>
          <p:cNvSpPr>
            <a:spLocks noGrp="1"/>
          </p:cNvSpPr>
          <p:nvPr>
            <p:ph type="subTitle" idx="1" hasCustomPrompt="1"/>
          </p:nvPr>
        </p:nvSpPr>
        <p:spPr>
          <a:xfrm>
            <a:off x="6219825" y="1317171"/>
            <a:ext cx="5505450" cy="1655762"/>
          </a:xfrm>
        </p:spPr>
        <p:txBody>
          <a:bodyPr>
            <a:noAutofit/>
          </a:bodyPr>
          <a:lstStyle>
            <a:lvl1pPr marL="0" indent="0" algn="ctr">
              <a:buNone/>
              <a:defRPr sz="3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
        <p:nvSpPr>
          <p:cNvPr id="9" name="Subtitle 2">
            <a:extLst>
              <a:ext uri="{FF2B5EF4-FFF2-40B4-BE49-F238E27FC236}">
                <a16:creationId xmlns:a16="http://schemas.microsoft.com/office/drawing/2014/main" id="{FB41CAC0-CA8B-C5DE-94DC-6F36347A9B22}"/>
              </a:ext>
            </a:extLst>
          </p:cNvPr>
          <p:cNvSpPr txBox="1">
            <a:spLocks/>
          </p:cNvSpPr>
          <p:nvPr/>
        </p:nvSpPr>
        <p:spPr>
          <a:xfrm>
            <a:off x="8031129" y="212630"/>
            <a:ext cx="1962151" cy="428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0" b="1" dirty="0">
                <a:solidFill>
                  <a:srgbClr val="0B4778"/>
                </a:solidFill>
                <a:latin typeface="Georgia" panose="02040502050405020303" pitchFamily="18" charset="0"/>
              </a:rPr>
              <a:t>“</a:t>
            </a:r>
          </a:p>
        </p:txBody>
      </p:sp>
      <p:sp>
        <p:nvSpPr>
          <p:cNvPr id="12" name="Rectangle 11">
            <a:extLst>
              <a:ext uri="{FF2B5EF4-FFF2-40B4-BE49-F238E27FC236}">
                <a16:creationId xmlns:a16="http://schemas.microsoft.com/office/drawing/2014/main" id="{4001A50B-9037-6282-42B9-644D9352229A}"/>
              </a:ext>
            </a:extLst>
          </p:cNvPr>
          <p:cNvSpPr/>
          <p:nvPr/>
        </p:nvSpPr>
        <p:spPr>
          <a:xfrm>
            <a:off x="1004207" y="725135"/>
            <a:ext cx="3782786" cy="4839808"/>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9BE7F9BD-B756-4103-2B6B-33462EF3EA83}"/>
              </a:ext>
            </a:extLst>
          </p:cNvPr>
          <p:cNvCxnSpPr/>
          <p:nvPr/>
        </p:nvCxnSpPr>
        <p:spPr>
          <a:xfrm>
            <a:off x="6219825" y="736209"/>
            <a:ext cx="2228850" cy="0"/>
          </a:xfrm>
          <a:prstGeom prst="line">
            <a:avLst/>
          </a:prstGeom>
          <a:ln w="57150">
            <a:solidFill>
              <a:srgbClr val="0076D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3CC8DD-8E5C-1C9F-39B0-B82BA2B53497}"/>
              </a:ext>
            </a:extLst>
          </p:cNvPr>
          <p:cNvCxnSpPr/>
          <p:nvPr/>
        </p:nvCxnSpPr>
        <p:spPr>
          <a:xfrm>
            <a:off x="9496425" y="736209"/>
            <a:ext cx="2228850" cy="0"/>
          </a:xfrm>
          <a:prstGeom prst="line">
            <a:avLst/>
          </a:prstGeom>
          <a:ln w="57150">
            <a:solidFill>
              <a:srgbClr val="0076D6"/>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4BFF867C-3F8C-0B06-C947-4FDBEC3CC5D9}"/>
              </a:ext>
            </a:extLst>
          </p:cNvPr>
          <p:cNvSpPr>
            <a:spLocks noGrp="1"/>
          </p:cNvSpPr>
          <p:nvPr>
            <p:ph type="title" hasCustomPrompt="1"/>
          </p:nvPr>
        </p:nvSpPr>
        <p:spPr>
          <a:xfrm>
            <a:off x="6219823" y="4958420"/>
            <a:ext cx="5505451" cy="671700"/>
          </a:xfrm>
        </p:spPr>
        <p:txBody>
          <a:bodyPr>
            <a:normAutofit/>
          </a:bodyPr>
          <a:lstStyle>
            <a:lvl1pPr algn="ctr">
              <a:defRPr sz="1600">
                <a:solidFill>
                  <a:srgbClr val="0B4778"/>
                </a:solidFill>
              </a:defRPr>
            </a:lvl1pPr>
          </a:lstStyle>
          <a:p>
            <a:r>
              <a:rPr lang="en-US" dirty="0"/>
              <a:t>Name Here</a:t>
            </a:r>
            <a:br>
              <a:rPr lang="en-US" dirty="0"/>
            </a:br>
            <a:r>
              <a:rPr lang="en-US" dirty="0"/>
              <a:t>Title Here</a:t>
            </a:r>
          </a:p>
        </p:txBody>
      </p:sp>
      <p:sp>
        <p:nvSpPr>
          <p:cNvPr id="4" name="TextBox 3">
            <a:extLst>
              <a:ext uri="{FF2B5EF4-FFF2-40B4-BE49-F238E27FC236}">
                <a16:creationId xmlns:a16="http://schemas.microsoft.com/office/drawing/2014/main" id="{D1EE768A-61D9-A888-073D-0FB942ED4D78}"/>
              </a:ext>
            </a:extLst>
          </p:cNvPr>
          <p:cNvSpPr txBox="1"/>
          <p:nvPr/>
        </p:nvSpPr>
        <p:spPr>
          <a:xfrm>
            <a:off x="7719240" y="6018848"/>
            <a:ext cx="4371144"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0" dirty="0">
                <a:solidFill>
                  <a:srgbClr val="0B4778"/>
                </a:solidFill>
                <a:latin typeface="Roboto" panose="02000000000000000000" pitchFamily="2" charset="0"/>
                <a:ea typeface="Roboto" panose="02000000000000000000" pitchFamily="2" charset="0"/>
                <a:cs typeface="Arial" panose="020B0604020202020204" pitchFamily="34" charset="0"/>
              </a:rPr>
              <a:t>Financial </a:t>
            </a:r>
            <a:r>
              <a:rPr lang="en-US" sz="1600" b="0" dirty="0">
                <a:solidFill>
                  <a:srgbClr val="FACE00"/>
                </a:solidFill>
                <a:latin typeface="Roboto" panose="02000000000000000000" pitchFamily="2" charset="0"/>
                <a:ea typeface="Roboto" panose="02000000000000000000" pitchFamily="2" charset="0"/>
                <a:cs typeface="Arial" panose="020B0604020202020204" pitchFamily="34" charset="0"/>
              </a:rPr>
              <a:t>Management</a:t>
            </a:r>
            <a:r>
              <a:rPr lang="en-US" sz="1600" b="0" dirty="0">
                <a:solidFill>
                  <a:srgbClr val="0B4778"/>
                </a:solidFill>
                <a:latin typeface="Roboto" panose="02000000000000000000" pitchFamily="2" charset="0"/>
                <a:ea typeface="Roboto" panose="02000000000000000000" pitchFamily="2" charset="0"/>
                <a:cs typeface="Arial" panose="020B0604020202020204" pitchFamily="34" charset="0"/>
              </a:rPr>
              <a:t> Seminar-Basic| </a:t>
            </a:r>
            <a:fld id="{49BB8E7C-A1BE-4752-80DE-B531A697E954}" type="slidenum">
              <a:rPr lang="en-US" sz="1600" b="1" smtClean="0">
                <a:solidFill>
                  <a:srgbClr val="0B4778"/>
                </a:solidFill>
                <a:latin typeface="Roboto" panose="02000000000000000000" pitchFamily="2" charset="0"/>
                <a:ea typeface="Roboto" panose="02000000000000000000" pitchFamily="2" charset="0"/>
                <a:cs typeface="Arial" panose="020B0604020202020204" pitchFamily="34" charset="0"/>
              </a:rPr>
              <a:pPr algn="r"/>
              <a:t>‹#›</a:t>
            </a:fld>
            <a:endParaRPr lang="en-US" sz="1600" b="1" dirty="0">
              <a:solidFill>
                <a:srgbClr val="0B4778"/>
              </a:solidFill>
              <a:latin typeface="Roboto" panose="02000000000000000000" pitchFamily="2" charset="0"/>
              <a:ea typeface="Roboto" panose="02000000000000000000" pitchFamily="2" charset="0"/>
              <a:cs typeface="Arial" panose="020B0604020202020204" pitchFamily="34" charset="0"/>
            </a:endParaRPr>
          </a:p>
          <a:p>
            <a:pPr algn="r"/>
            <a:r>
              <a:rPr lang="en-US" sz="1600" b="0" dirty="0">
                <a:solidFill>
                  <a:srgbClr val="0B4778"/>
                </a:solidFill>
                <a:latin typeface="Roboto" panose="02000000000000000000" pitchFamily="2" charset="0"/>
                <a:ea typeface="Roboto" panose="02000000000000000000" pitchFamily="2" charset="0"/>
                <a:cs typeface="Arial" panose="020B0604020202020204" pitchFamily="34" charset="0"/>
              </a:rPr>
              <a:t>OJP.gov</a:t>
            </a:r>
          </a:p>
        </p:txBody>
      </p:sp>
      <p:sp>
        <p:nvSpPr>
          <p:cNvPr id="7" name="Picture Placeholder 10">
            <a:extLst>
              <a:ext uri="{FF2B5EF4-FFF2-40B4-BE49-F238E27FC236}">
                <a16:creationId xmlns:a16="http://schemas.microsoft.com/office/drawing/2014/main" id="{B3426C37-F663-6AFF-B83E-682589A9AE25}"/>
              </a:ext>
            </a:extLst>
          </p:cNvPr>
          <p:cNvSpPr>
            <a:spLocks noGrp="1"/>
          </p:cNvSpPr>
          <p:nvPr>
            <p:ph type="pic" sz="quarter" idx="10" hasCustomPrompt="1"/>
          </p:nvPr>
        </p:nvSpPr>
        <p:spPr>
          <a:xfrm>
            <a:off x="1214437" y="935793"/>
            <a:ext cx="3362325" cy="4391025"/>
          </a:xfrm>
        </p:spPr>
        <p:txBody>
          <a:bodyPr/>
          <a:lstStyle>
            <a:lvl1pPr>
              <a:defRPr>
                <a:solidFill>
                  <a:schemeClr val="bg1"/>
                </a:solidFill>
              </a:defRPr>
            </a:lvl1pPr>
          </a:lstStyle>
          <a:p>
            <a:r>
              <a:rPr lang="en-US" dirty="0"/>
              <a:t>Click icon to add photo</a:t>
            </a:r>
          </a:p>
        </p:txBody>
      </p:sp>
    </p:spTree>
    <p:extLst>
      <p:ext uri="{BB962C8B-B14F-4D97-AF65-F5344CB8AC3E}">
        <p14:creationId xmlns:p14="http://schemas.microsoft.com/office/powerpoint/2010/main" val="414490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ull Bleed Photo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a:spLocks/>
          </p:cNvSpPr>
          <p:nvPr/>
        </p:nvSpPr>
        <p:spPr>
          <a:xfrm>
            <a:off x="6400800" y="1"/>
            <a:ext cx="5791200" cy="5876817"/>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10">
            <a:extLst>
              <a:ext uri="{FF2B5EF4-FFF2-40B4-BE49-F238E27FC236}">
                <a16:creationId xmlns:a16="http://schemas.microsoft.com/office/drawing/2014/main" id="{55C35F08-1D84-0D24-E90C-99DB356AAE6E}"/>
              </a:ext>
            </a:extLst>
          </p:cNvPr>
          <p:cNvSpPr>
            <a:spLocks noGrp="1"/>
          </p:cNvSpPr>
          <p:nvPr>
            <p:ph type="pic" sz="quarter" idx="10"/>
          </p:nvPr>
        </p:nvSpPr>
        <p:spPr>
          <a:xfrm>
            <a:off x="6400800" y="1"/>
            <a:ext cx="5791200" cy="5671332"/>
          </a:xfrm>
        </p:spPr>
        <p:txBody>
          <a:bodyPr/>
          <a:lstStyle>
            <a:lvl1pPr>
              <a:defRPr>
                <a:solidFill>
                  <a:schemeClr val="bg1"/>
                </a:solidFill>
              </a:defRPr>
            </a:lvl1pPr>
          </a:lstStyle>
          <a:p>
            <a:r>
              <a:rPr lang="en-US"/>
              <a:t>Click icon to add picture</a:t>
            </a:r>
            <a:endParaRPr lang="en-US" dirty="0"/>
          </a:p>
        </p:txBody>
      </p:sp>
      <p:sp>
        <p:nvSpPr>
          <p:cNvPr id="6" name="Rectangle 5">
            <a:extLst>
              <a:ext uri="{FF2B5EF4-FFF2-40B4-BE49-F238E27FC236}">
                <a16:creationId xmlns:a16="http://schemas.microsoft.com/office/drawing/2014/main" id="{8FEB2759-D835-A7C3-CDBE-C79C99376182}"/>
              </a:ext>
            </a:extLst>
          </p:cNvPr>
          <p:cNvSpPr>
            <a:spLocks/>
          </p:cNvSpPr>
          <p:nvPr/>
        </p:nvSpPr>
        <p:spPr>
          <a:xfrm>
            <a:off x="0" y="1"/>
            <a:ext cx="6400800" cy="56713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Subtitle 2">
            <a:extLst>
              <a:ext uri="{FF2B5EF4-FFF2-40B4-BE49-F238E27FC236}">
                <a16:creationId xmlns:a16="http://schemas.microsoft.com/office/drawing/2014/main" id="{B3209E58-3549-91B9-BAF0-37FD73C281AF}"/>
              </a:ext>
            </a:extLst>
          </p:cNvPr>
          <p:cNvSpPr>
            <a:spLocks noGrp="1"/>
          </p:cNvSpPr>
          <p:nvPr>
            <p:ph type="subTitle" idx="1" hasCustomPrompt="1"/>
          </p:nvPr>
        </p:nvSpPr>
        <p:spPr>
          <a:xfrm>
            <a:off x="447675" y="3116327"/>
            <a:ext cx="5505450" cy="1307891"/>
          </a:xfrm>
        </p:spPr>
        <p:txBody>
          <a:bodyPr>
            <a:no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
        <p:nvSpPr>
          <p:cNvPr id="16" name="Title 1">
            <a:extLst>
              <a:ext uri="{FF2B5EF4-FFF2-40B4-BE49-F238E27FC236}">
                <a16:creationId xmlns:a16="http://schemas.microsoft.com/office/drawing/2014/main" id="{4BFF867C-3F8C-0B06-C947-4FDBEC3CC5D9}"/>
              </a:ext>
            </a:extLst>
          </p:cNvPr>
          <p:cNvSpPr>
            <a:spLocks noGrp="1"/>
          </p:cNvSpPr>
          <p:nvPr>
            <p:ph type="title" hasCustomPrompt="1"/>
          </p:nvPr>
        </p:nvSpPr>
        <p:spPr>
          <a:xfrm>
            <a:off x="448228" y="773958"/>
            <a:ext cx="5505451" cy="1224963"/>
          </a:xfrm>
        </p:spPr>
        <p:txBody>
          <a:bodyPr>
            <a:noAutofit/>
          </a:bodyPr>
          <a:lstStyle>
            <a:lvl1pPr algn="l">
              <a:defRPr sz="4500">
                <a:solidFill>
                  <a:srgbClr val="0B4778"/>
                </a:solidFill>
              </a:defRPr>
            </a:lvl1pPr>
          </a:lstStyle>
          <a:p>
            <a:r>
              <a:rPr lang="en-US" dirty="0"/>
              <a:t>Insert Header Title Here</a:t>
            </a:r>
          </a:p>
        </p:txBody>
      </p:sp>
      <p:sp>
        <p:nvSpPr>
          <p:cNvPr id="2" name="Text Placeholder 4">
            <a:extLst>
              <a:ext uri="{FF2B5EF4-FFF2-40B4-BE49-F238E27FC236}">
                <a16:creationId xmlns:a16="http://schemas.microsoft.com/office/drawing/2014/main" id="{7D0E1AFF-5CDB-EE1B-9813-B1194F5EEB9A}"/>
              </a:ext>
            </a:extLst>
          </p:cNvPr>
          <p:cNvSpPr>
            <a:spLocks noGrp="1"/>
          </p:cNvSpPr>
          <p:nvPr>
            <p:ph type="body" sz="quarter" idx="17" hasCustomPrompt="1"/>
          </p:nvPr>
        </p:nvSpPr>
        <p:spPr>
          <a:xfrm>
            <a:off x="447674" y="2277430"/>
            <a:ext cx="5505449"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for Column 1</a:t>
            </a:r>
          </a:p>
        </p:txBody>
      </p:sp>
    </p:spTree>
    <p:extLst>
      <p:ext uri="{BB962C8B-B14F-4D97-AF65-F5344CB8AC3E}">
        <p14:creationId xmlns:p14="http://schemas.microsoft.com/office/powerpoint/2010/main" val="99023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D4F7961-D09B-4E89-D2AA-4978D8B58A89}"/>
              </a:ext>
            </a:extLst>
          </p:cNvPr>
          <p:cNvSpPr>
            <a:spLocks noGrp="1"/>
          </p:cNvSpPr>
          <p:nvPr>
            <p:ph type="pic" idx="1" hasCustomPrompt="1"/>
          </p:nvPr>
        </p:nvSpPr>
        <p:spPr>
          <a:xfrm>
            <a:off x="5183188" y="763138"/>
            <a:ext cx="6172200" cy="44701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insert photo</a:t>
            </a:r>
          </a:p>
        </p:txBody>
      </p:sp>
      <p:sp>
        <p:nvSpPr>
          <p:cNvPr id="4" name="Text Placeholder 3">
            <a:extLst>
              <a:ext uri="{FF2B5EF4-FFF2-40B4-BE49-F238E27FC236}">
                <a16:creationId xmlns:a16="http://schemas.microsoft.com/office/drawing/2014/main" id="{17C6A476-DBE1-1C7E-C01E-E64009CDECAE}"/>
              </a:ext>
            </a:extLst>
          </p:cNvPr>
          <p:cNvSpPr>
            <a:spLocks noGrp="1"/>
          </p:cNvSpPr>
          <p:nvPr>
            <p:ph type="body" sz="half" idx="2" hasCustomPrompt="1"/>
          </p:nvPr>
        </p:nvSpPr>
        <p:spPr>
          <a:xfrm>
            <a:off x="839788" y="2242868"/>
            <a:ext cx="3932237" cy="2990440"/>
          </a:xfrm>
        </p:spPr>
        <p:txBody>
          <a:bodyPr>
            <a:normAutofit/>
          </a:bodyPr>
          <a:lstStyle>
            <a:lvl1pPr marL="285750" indent="-285750">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endParaRPr lang="en-US" dirty="0"/>
          </a:p>
        </p:txBody>
      </p:sp>
      <p:sp>
        <p:nvSpPr>
          <p:cNvPr id="5" name="Title 1">
            <a:extLst>
              <a:ext uri="{FF2B5EF4-FFF2-40B4-BE49-F238E27FC236}">
                <a16:creationId xmlns:a16="http://schemas.microsoft.com/office/drawing/2014/main" id="{8D3A0545-EFFC-E646-1212-2C54489D6391}"/>
              </a:ext>
            </a:extLst>
          </p:cNvPr>
          <p:cNvSpPr>
            <a:spLocks noGrp="1"/>
          </p:cNvSpPr>
          <p:nvPr>
            <p:ph type="title" hasCustomPrompt="1"/>
          </p:nvPr>
        </p:nvSpPr>
        <p:spPr>
          <a:xfrm>
            <a:off x="839788" y="763138"/>
            <a:ext cx="3932237" cy="1235485"/>
          </a:xfrm>
        </p:spPr>
        <p:txBody>
          <a:bodyPr anchor="b">
            <a:noAutofit/>
          </a:bodyPr>
          <a:lstStyle>
            <a:lvl1pPr>
              <a:defRPr sz="4500"/>
            </a:lvl1pPr>
          </a:lstStyle>
          <a:p>
            <a:r>
              <a:rPr lang="en-US" dirty="0"/>
              <a:t>Insert Title Here</a:t>
            </a:r>
          </a:p>
        </p:txBody>
      </p:sp>
    </p:spTree>
    <p:extLst>
      <p:ext uri="{BB962C8B-B14F-4D97-AF65-F5344CB8AC3E}">
        <p14:creationId xmlns:p14="http://schemas.microsoft.com/office/powerpoint/2010/main" val="2685239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amp;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37C9-6E0A-D084-A3A0-CA8EE50251FE}"/>
              </a:ext>
            </a:extLst>
          </p:cNvPr>
          <p:cNvSpPr>
            <a:spLocks noGrp="1"/>
          </p:cNvSpPr>
          <p:nvPr>
            <p:ph type="title" hasCustomPrompt="1"/>
          </p:nvPr>
        </p:nvSpPr>
        <p:spPr>
          <a:xfrm>
            <a:off x="1270384" y="1897626"/>
            <a:ext cx="9651231" cy="1789470"/>
          </a:xfrm>
        </p:spPr>
        <p:txBody>
          <a:bodyPr anchor="b">
            <a:normAutofit/>
          </a:bodyPr>
          <a:lstStyle>
            <a:lvl1pPr algn="ctr">
              <a:defRPr sz="9000"/>
            </a:lvl1pPr>
          </a:lstStyle>
          <a:p>
            <a:r>
              <a:rPr lang="en-US" dirty="0"/>
              <a:t>Questions?</a:t>
            </a:r>
          </a:p>
        </p:txBody>
      </p:sp>
    </p:spTree>
    <p:extLst>
      <p:ext uri="{BB962C8B-B14F-4D97-AF65-F5344CB8AC3E}">
        <p14:creationId xmlns:p14="http://schemas.microsoft.com/office/powerpoint/2010/main" val="72286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nect with OJP">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B4E6B04-45E3-AD52-01DC-42D91A2ED63F}"/>
              </a:ext>
            </a:extLst>
          </p:cNvPr>
          <p:cNvSpPr>
            <a:spLocks noGrp="1" noRot="1" noMove="1" noResize="1" noEditPoints="1" noAdjustHandles="1" noChangeArrowheads="1" noChangeShapeType="1"/>
          </p:cNvSpPr>
          <p:nvPr/>
        </p:nvSpPr>
        <p:spPr>
          <a:xfrm>
            <a:off x="0" y="0"/>
            <a:ext cx="12191999" cy="69275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2">
            <a:extLst>
              <a:ext uri="{FF2B5EF4-FFF2-40B4-BE49-F238E27FC236}">
                <a16:creationId xmlns:a16="http://schemas.microsoft.com/office/drawing/2014/main" id="{14B43F9A-A1AC-E168-624C-FB167234012D}"/>
              </a:ext>
            </a:extLst>
          </p:cNvPr>
          <p:cNvSpPr txBox="1"/>
          <p:nvPr/>
        </p:nvSpPr>
        <p:spPr>
          <a:xfrm>
            <a:off x="6906078" y="3363479"/>
            <a:ext cx="3914321" cy="2663292"/>
          </a:xfrm>
          <a:prstGeom prst="rect">
            <a:avLst/>
          </a:prstGeom>
        </p:spPr>
        <p:txBody>
          <a:bodyPr vert="horz" wrap="square" lIns="0" tIns="14604" rIns="0" bIns="0" rtlCol="0" anchor="t">
            <a:spAutoFit/>
          </a:bodyPr>
          <a:lstStyle/>
          <a:p>
            <a:pPr marL="16510">
              <a:lnSpc>
                <a:spcPts val="1950"/>
              </a:lnSpc>
              <a:spcBef>
                <a:spcPts val="114"/>
              </a:spcBef>
            </a:pPr>
            <a:r>
              <a:rPr sz="1700" b="1" dirty="0">
                <a:solidFill>
                  <a:srgbClr val="104977"/>
                </a:solidFill>
                <a:latin typeface="Roboto Black"/>
                <a:cs typeface="Roboto Black"/>
              </a:rPr>
              <a:t>FOR UPDATES ON OJP</a:t>
            </a:r>
            <a:endParaRPr sz="1700" dirty="0">
              <a:latin typeface="Roboto Black"/>
              <a:cs typeface="Roboto Black"/>
            </a:endParaRPr>
          </a:p>
          <a:p>
            <a:pPr marL="16510" marR="60325">
              <a:lnSpc>
                <a:spcPts val="1860"/>
              </a:lnSpc>
              <a:spcBef>
                <a:spcPts val="120"/>
              </a:spcBef>
            </a:pPr>
            <a:r>
              <a:rPr sz="1700" b="1" dirty="0">
                <a:solidFill>
                  <a:srgbClr val="104977"/>
                </a:solidFill>
                <a:latin typeface="Roboto Black"/>
                <a:cs typeface="Roboto Black"/>
              </a:rPr>
              <a:t>FUNDING, ANNOUNCEMENTS, PUBLICATIONS &amp; EVENTS:</a:t>
            </a:r>
            <a:endParaRPr sz="1700" dirty="0">
              <a:latin typeface="Roboto Black"/>
              <a:cs typeface="Roboto Black"/>
            </a:endParaRPr>
          </a:p>
          <a:p>
            <a:pPr marL="12700" marR="5080">
              <a:lnSpc>
                <a:spcPct val="107600"/>
              </a:lnSpc>
              <a:spcBef>
                <a:spcPts val="365"/>
              </a:spcBef>
            </a:pPr>
            <a:r>
              <a:rPr sz="1550" dirty="0">
                <a:solidFill>
                  <a:srgbClr val="231F20"/>
                </a:solidFill>
                <a:latin typeface="Georgia"/>
                <a:cs typeface="Book Antiqua"/>
              </a:rPr>
              <a:t>Subscribe </a:t>
            </a:r>
            <a:r>
              <a:rPr lang="en-US" sz="1550" dirty="0">
                <a:solidFill>
                  <a:srgbClr val="231F20"/>
                </a:solidFill>
                <a:latin typeface="Georgia"/>
                <a:cs typeface="Book Antiqua"/>
              </a:rPr>
              <a:t>to the JUSTINFO</a:t>
            </a:r>
            <a:br>
              <a:rPr lang="en-US" sz="1550" dirty="0">
                <a:solidFill>
                  <a:srgbClr val="231F20"/>
                </a:solidFill>
                <a:latin typeface="Georgia"/>
                <a:cs typeface="Book Antiqua"/>
              </a:rPr>
            </a:br>
            <a:r>
              <a:rPr lang="en-US" sz="1550" dirty="0">
                <a:solidFill>
                  <a:srgbClr val="231F20"/>
                </a:solidFill>
                <a:latin typeface="Georgia"/>
                <a:cs typeface="Book Antiqua"/>
              </a:rPr>
              <a:t>newsletter at</a:t>
            </a:r>
            <a:r>
              <a:rPr sz="1550" dirty="0">
                <a:solidFill>
                  <a:srgbClr val="231F20"/>
                </a:solidFill>
                <a:latin typeface="Georgia"/>
                <a:cs typeface="Book Antiqua"/>
              </a:rPr>
              <a:t> </a:t>
            </a:r>
            <a:r>
              <a:rPr sz="1550" dirty="0">
                <a:solidFill>
                  <a:srgbClr val="3174BA"/>
                </a:solidFill>
                <a:latin typeface="Georgia"/>
                <a:cs typeface="Book Antiqua"/>
                <a:hlinkClick r:id="rId2"/>
              </a:rPr>
              <a:t>OJP.gov/subscribe</a:t>
            </a:r>
            <a:endParaRPr sz="1550" dirty="0">
              <a:latin typeface="Georgia"/>
              <a:cs typeface="Book Antiqua"/>
            </a:endParaRPr>
          </a:p>
          <a:p>
            <a:pPr>
              <a:lnSpc>
                <a:spcPct val="100000"/>
              </a:lnSpc>
              <a:spcBef>
                <a:spcPts val="80"/>
              </a:spcBef>
            </a:pPr>
            <a:endParaRPr sz="1550" dirty="0">
              <a:latin typeface="Book Antiqua"/>
              <a:cs typeface="Book Antiqua"/>
            </a:endParaRPr>
          </a:p>
          <a:p>
            <a:pPr marL="16510">
              <a:lnSpc>
                <a:spcPts val="1950"/>
              </a:lnSpc>
              <a:spcBef>
                <a:spcPts val="5"/>
              </a:spcBef>
            </a:pPr>
            <a:r>
              <a:rPr sz="1700" b="1" dirty="0">
                <a:solidFill>
                  <a:srgbClr val="104977"/>
                </a:solidFill>
                <a:latin typeface="Roboto Black"/>
                <a:cs typeface="Roboto Black"/>
              </a:rPr>
              <a:t>TO FIND OUT WHAT’S</a:t>
            </a:r>
            <a:endParaRPr sz="1700" dirty="0">
              <a:latin typeface="Roboto Black"/>
              <a:cs typeface="Roboto Black"/>
            </a:endParaRPr>
          </a:p>
          <a:p>
            <a:pPr marL="16510">
              <a:lnSpc>
                <a:spcPts val="1950"/>
              </a:lnSpc>
            </a:pPr>
            <a:r>
              <a:rPr sz="1700" b="1" dirty="0">
                <a:solidFill>
                  <a:srgbClr val="104977"/>
                </a:solidFill>
                <a:latin typeface="Roboto Black"/>
                <a:cs typeface="Roboto Black"/>
              </a:rPr>
              <a:t>WORKING IN THE FIELD:</a:t>
            </a:r>
            <a:endParaRPr sz="1700" dirty="0">
              <a:latin typeface="Roboto Black"/>
              <a:cs typeface="Roboto Black"/>
            </a:endParaRPr>
          </a:p>
          <a:p>
            <a:pPr marL="12700" marR="862965">
              <a:lnSpc>
                <a:spcPct val="107600"/>
              </a:lnSpc>
              <a:spcBef>
                <a:spcPts val="465"/>
              </a:spcBef>
            </a:pPr>
            <a:r>
              <a:rPr sz="1550" dirty="0">
                <a:solidFill>
                  <a:srgbClr val="231F20"/>
                </a:solidFill>
                <a:latin typeface="Georgia" panose="02040502050405020303" pitchFamily="18" charset="0"/>
                <a:cs typeface="Book Antiqua"/>
              </a:rPr>
              <a:t>Explore the evidence at </a:t>
            </a:r>
            <a:r>
              <a:rPr sz="1550" u="none" dirty="0">
                <a:solidFill>
                  <a:srgbClr val="3174BA"/>
                </a:solidFill>
                <a:latin typeface="Georgia" panose="02040502050405020303" pitchFamily="18" charset="0"/>
                <a:cs typeface="Book Antiqua"/>
                <a:hlinkClick r:id="rId3"/>
              </a:rPr>
              <a:t>CrimeSolutions.gov</a:t>
            </a:r>
            <a:endParaRPr sz="1550" u="none" dirty="0">
              <a:latin typeface="Georgia" panose="02040502050405020303" pitchFamily="18" charset="0"/>
              <a:cs typeface="Book Antiqua"/>
            </a:endParaRPr>
          </a:p>
        </p:txBody>
      </p:sp>
      <p:sp>
        <p:nvSpPr>
          <p:cNvPr id="4" name="bg object 16">
            <a:extLst>
              <a:ext uri="{FF2B5EF4-FFF2-40B4-BE49-F238E27FC236}">
                <a16:creationId xmlns:a16="http://schemas.microsoft.com/office/drawing/2014/main" id="{CFB3DD96-F7AC-A6B1-3F70-CEF918232F2E}"/>
              </a:ext>
            </a:extLst>
          </p:cNvPr>
          <p:cNvSpPr/>
          <p:nvPr/>
        </p:nvSpPr>
        <p:spPr>
          <a:xfrm>
            <a:off x="996959" y="2496977"/>
            <a:ext cx="10204450" cy="3788413"/>
          </a:xfrm>
          <a:custGeom>
            <a:avLst/>
            <a:gdLst/>
            <a:ahLst/>
            <a:cxnLst/>
            <a:rect l="l" t="t" r="r" b="b"/>
            <a:pathLst>
              <a:path w="10204450" h="4823460">
                <a:moveTo>
                  <a:pt x="0" y="4822837"/>
                </a:moveTo>
                <a:lnTo>
                  <a:pt x="10204183" y="4822837"/>
                </a:lnTo>
                <a:lnTo>
                  <a:pt x="10204183" y="0"/>
                </a:lnTo>
                <a:lnTo>
                  <a:pt x="0" y="0"/>
                </a:lnTo>
                <a:lnTo>
                  <a:pt x="0" y="4822837"/>
                </a:lnTo>
                <a:close/>
              </a:path>
            </a:pathLst>
          </a:custGeom>
          <a:ln w="18161">
            <a:solidFill>
              <a:srgbClr val="BCBEC0"/>
            </a:solidFill>
          </a:ln>
        </p:spPr>
        <p:txBody>
          <a:bodyPr wrap="square" lIns="0" tIns="0" rIns="0" bIns="0" rtlCol="0"/>
          <a:lstStyle/>
          <a:p>
            <a:endParaRPr/>
          </a:p>
        </p:txBody>
      </p:sp>
      <p:sp>
        <p:nvSpPr>
          <p:cNvPr id="5" name="Rectangle 4">
            <a:extLst>
              <a:ext uri="{FF2B5EF4-FFF2-40B4-BE49-F238E27FC236}">
                <a16:creationId xmlns:a16="http://schemas.microsoft.com/office/drawing/2014/main" id="{BC570D26-D965-18D0-73D7-08E6797DFFFE}"/>
              </a:ext>
            </a:extLst>
          </p:cNvPr>
          <p:cNvSpPr>
            <a:spLocks/>
          </p:cNvSpPr>
          <p:nvPr/>
        </p:nvSpPr>
        <p:spPr>
          <a:xfrm>
            <a:off x="996959" y="831229"/>
            <a:ext cx="10204441" cy="2267153"/>
          </a:xfrm>
          <a:prstGeom prst="rect">
            <a:avLst/>
          </a:prstGeom>
          <a:solidFill>
            <a:srgbClr val="15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9A4D57F-D8AD-67DA-B510-FE6C9CA0C912}"/>
              </a:ext>
            </a:extLst>
          </p:cNvPr>
          <p:cNvSpPr txBox="1">
            <a:spLocks/>
          </p:cNvSpPr>
          <p:nvPr/>
        </p:nvSpPr>
        <p:spPr>
          <a:xfrm>
            <a:off x="1845273" y="3280154"/>
            <a:ext cx="4679795" cy="2188484"/>
          </a:xfrm>
          <a:prstGeom prst="rect">
            <a:avLst/>
          </a:prstGeom>
          <a:noFill/>
        </p:spPr>
        <p:txBody>
          <a:bodyPr wrap="square">
            <a:spAutoFit/>
          </a:bodyPr>
          <a:lstStyle/>
          <a:p>
            <a:pPr marL="12700">
              <a:lnSpc>
                <a:spcPts val="3300"/>
              </a:lnSpc>
              <a:spcBef>
                <a:spcPts val="114"/>
              </a:spcBef>
            </a:pPr>
            <a:r>
              <a:rPr lang="en-US" sz="1700" b="1" spc="80" dirty="0">
                <a:solidFill>
                  <a:srgbClr val="104977"/>
                </a:solidFill>
                <a:latin typeface="Roboto Black"/>
                <a:cs typeface="Roboto Black"/>
              </a:rPr>
              <a:t>TO</a:t>
            </a:r>
            <a:r>
              <a:rPr lang="en-US" sz="1700" b="1" spc="110" dirty="0">
                <a:solidFill>
                  <a:srgbClr val="104977"/>
                </a:solidFill>
                <a:latin typeface="Roboto Black"/>
                <a:cs typeface="Roboto Black"/>
              </a:rPr>
              <a:t> </a:t>
            </a:r>
            <a:r>
              <a:rPr lang="en-US" sz="1700" b="1" spc="50" dirty="0">
                <a:solidFill>
                  <a:srgbClr val="104977"/>
                </a:solidFill>
                <a:latin typeface="Roboto Black"/>
                <a:cs typeface="Roboto Black"/>
              </a:rPr>
              <a:t>LEARN</a:t>
            </a:r>
            <a:r>
              <a:rPr lang="en-US" sz="1700" b="1" spc="114" dirty="0">
                <a:solidFill>
                  <a:srgbClr val="104977"/>
                </a:solidFill>
                <a:latin typeface="Roboto Black"/>
                <a:cs typeface="Roboto Black"/>
              </a:rPr>
              <a:t> </a:t>
            </a:r>
            <a:r>
              <a:rPr lang="en-US" sz="1700" b="1" dirty="0">
                <a:solidFill>
                  <a:srgbClr val="104977"/>
                </a:solidFill>
                <a:latin typeface="Roboto Black"/>
                <a:cs typeface="Roboto Black"/>
              </a:rPr>
              <a:t>MORE</a:t>
            </a:r>
            <a:r>
              <a:rPr lang="en-US" sz="1700" b="1" spc="114" dirty="0">
                <a:solidFill>
                  <a:srgbClr val="104977"/>
                </a:solidFill>
                <a:latin typeface="Roboto Black"/>
                <a:cs typeface="Roboto Black"/>
              </a:rPr>
              <a:t> </a:t>
            </a:r>
            <a:r>
              <a:rPr lang="en-US" sz="1700" b="1" spc="80" dirty="0">
                <a:solidFill>
                  <a:srgbClr val="104977"/>
                </a:solidFill>
                <a:latin typeface="Roboto Black"/>
                <a:cs typeface="Roboto Black"/>
              </a:rPr>
              <a:t>ABOUT</a:t>
            </a:r>
            <a:r>
              <a:rPr lang="en-US" sz="1700" b="1" spc="60" dirty="0">
                <a:solidFill>
                  <a:srgbClr val="104977"/>
                </a:solidFill>
                <a:latin typeface="Roboto Black"/>
                <a:cs typeface="Roboto Black"/>
              </a:rPr>
              <a:t> </a:t>
            </a:r>
            <a:r>
              <a:rPr lang="en-US" sz="1700" b="1" spc="-20" dirty="0">
                <a:solidFill>
                  <a:srgbClr val="104977"/>
                </a:solidFill>
                <a:latin typeface="Roboto Black"/>
                <a:cs typeface="Roboto Black"/>
              </a:rPr>
              <a:t>OJP:</a:t>
            </a:r>
            <a:endParaRPr lang="en-US" sz="1700" dirty="0">
              <a:latin typeface="Roboto Black"/>
              <a:cs typeface="Roboto Black"/>
            </a:endParaRPr>
          </a:p>
          <a:p>
            <a:pPr marL="409575" marR="1753870">
              <a:lnSpc>
                <a:spcPts val="3300"/>
              </a:lnSpc>
              <a:spcBef>
                <a:spcPts val="335"/>
              </a:spcBef>
            </a:pPr>
            <a:r>
              <a:rPr lang="en-US" sz="1600" dirty="0">
                <a:solidFill>
                  <a:srgbClr val="231F20"/>
                </a:solidFill>
                <a:latin typeface="Georgia" panose="02040502050405020303" pitchFamily="18" charset="0"/>
                <a:cs typeface="Book Antiqua"/>
              </a:rPr>
              <a:t>Visit </a:t>
            </a:r>
            <a:r>
              <a:rPr lang="en-US" sz="1600" dirty="0">
                <a:solidFill>
                  <a:srgbClr val="116AC4"/>
                </a:solidFill>
                <a:latin typeface="Georgia" panose="02040502050405020303" pitchFamily="18" charset="0"/>
                <a:cs typeface="Book Antiqua"/>
                <a:hlinkClick r:id="rId4">
                  <a:extLst>
                    <a:ext uri="{A12FA001-AC4F-418D-AE19-62706E023703}">
                      <ahyp:hlinkClr xmlns:ahyp="http://schemas.microsoft.com/office/drawing/2018/hyperlinkcolor" val="tx"/>
                    </a:ext>
                  </a:extLst>
                </a:hlinkClick>
              </a:rPr>
              <a:t>OJP.gov </a:t>
            </a:r>
            <a:br>
              <a:rPr lang="en-US" sz="1600" dirty="0">
                <a:solidFill>
                  <a:srgbClr val="231F20"/>
                </a:solidFill>
                <a:latin typeface="Georgia" panose="02040502050405020303" pitchFamily="18" charset="0"/>
                <a:cs typeface="Book Antiqua"/>
              </a:rPr>
            </a:br>
            <a:r>
              <a:rPr lang="en-US" sz="1600" dirty="0">
                <a:solidFill>
                  <a:srgbClr val="231F20"/>
                </a:solidFill>
                <a:latin typeface="Georgia" panose="02040502050405020303" pitchFamily="18" charset="0"/>
                <a:cs typeface="Book Antiqua"/>
              </a:rPr>
              <a:t>Follow </a:t>
            </a:r>
            <a:r>
              <a:rPr lang="en-US" sz="1600" dirty="0">
                <a:solidFill>
                  <a:srgbClr val="116AC4"/>
                </a:solidFill>
                <a:latin typeface="Georgia" panose="02040502050405020303" pitchFamily="18" charset="0"/>
                <a:cs typeface="Book Antiqua"/>
                <a:hlinkClick r:id="rId5">
                  <a:extLst>
                    <a:ext uri="{A12FA001-AC4F-418D-AE19-62706E023703}">
                      <ahyp:hlinkClr xmlns:ahyp="http://schemas.microsoft.com/office/drawing/2018/hyperlinkcolor" val="tx"/>
                    </a:ext>
                  </a:extLst>
                </a:hlinkClick>
              </a:rPr>
              <a:t>@OJPgov</a:t>
            </a:r>
            <a:endParaRPr lang="en-US" sz="1600" dirty="0">
              <a:solidFill>
                <a:srgbClr val="116AC4"/>
              </a:solidFill>
              <a:latin typeface="Georgia" panose="02040502050405020303" pitchFamily="18" charset="0"/>
              <a:cs typeface="Book Antiqua"/>
            </a:endParaRPr>
          </a:p>
          <a:p>
            <a:pPr marL="409575" marR="285750">
              <a:lnSpc>
                <a:spcPts val="3300"/>
              </a:lnSpc>
              <a:spcBef>
                <a:spcPts val="5"/>
              </a:spcBef>
            </a:pPr>
            <a:r>
              <a:rPr lang="en-US" sz="1600" dirty="0">
                <a:solidFill>
                  <a:srgbClr val="231F20"/>
                </a:solidFill>
                <a:latin typeface="Georgia" panose="02040502050405020303" pitchFamily="18" charset="0"/>
                <a:cs typeface="Book Antiqua"/>
              </a:rPr>
              <a:t>Like </a:t>
            </a:r>
            <a:r>
              <a:rPr lang="en-US" sz="1600" dirty="0">
                <a:solidFill>
                  <a:srgbClr val="116AC4"/>
                </a:solidFill>
                <a:latin typeface="Georgia" panose="02040502050405020303" pitchFamily="18" charset="0"/>
                <a:cs typeface="Book Antiqua"/>
                <a:hlinkClick r:id="rId6">
                  <a:extLst>
                    <a:ext uri="{A12FA001-AC4F-418D-AE19-62706E023703}">
                      <ahyp:hlinkClr xmlns:ahyp="http://schemas.microsoft.com/office/drawing/2018/hyperlinkcolor" val="tx"/>
                    </a:ext>
                  </a:extLst>
                </a:hlinkClick>
              </a:rPr>
              <a:t>Facebook.com/DOJOJP Watch </a:t>
            </a:r>
            <a:r>
              <a:rPr lang="en-US" sz="1600" dirty="0">
                <a:solidFill>
                  <a:srgbClr val="0563C1"/>
                </a:solidFill>
                <a:latin typeface="Georgia" panose="02040502050405020303" pitchFamily="18" charset="0"/>
                <a:cs typeface="Book Antiqua"/>
                <a:hlinkClick r:id="rId7">
                  <a:extLst>
                    <a:ext uri="{A12FA001-AC4F-418D-AE19-62706E023703}">
                      <ahyp:hlinkClr xmlns:ahyp="http://schemas.microsoft.com/office/drawing/2018/hyperlinkcolor" val="tx"/>
                    </a:ext>
                  </a:extLst>
                </a:hlinkClick>
              </a:rPr>
              <a:t>YouTube.c</a:t>
            </a:r>
            <a:r>
              <a:rPr lang="en-US" sz="1600" dirty="0">
                <a:solidFill>
                  <a:srgbClr val="116AC4"/>
                </a:solidFill>
                <a:latin typeface="Georgia" panose="02040502050405020303" pitchFamily="18" charset="0"/>
                <a:cs typeface="Book Antiqua"/>
                <a:hlinkClick r:id="rId7">
                  <a:extLst>
                    <a:ext uri="{A12FA001-AC4F-418D-AE19-62706E023703}">
                      <ahyp:hlinkClr xmlns:ahyp="http://schemas.microsoft.com/office/drawing/2018/hyperlinkcolor" val="tx"/>
                    </a:ext>
                  </a:extLst>
                </a:hlinkClick>
              </a:rPr>
              <a:t>om/OJPOCOM </a:t>
            </a:r>
            <a:endParaRPr lang="en-US" sz="1600" dirty="0">
              <a:solidFill>
                <a:srgbClr val="116AC4"/>
              </a:solidFill>
              <a:latin typeface="Georgia" panose="02040502050405020303" pitchFamily="18" charset="0"/>
              <a:cs typeface="Book Antiqua"/>
              <a:hlinkClick r:id="" action="ppaction://noaction"/>
            </a:endParaRPr>
          </a:p>
        </p:txBody>
      </p:sp>
      <p:grpSp>
        <p:nvGrpSpPr>
          <p:cNvPr id="20" name="Group 19">
            <a:extLst>
              <a:ext uri="{FF2B5EF4-FFF2-40B4-BE49-F238E27FC236}">
                <a16:creationId xmlns:a16="http://schemas.microsoft.com/office/drawing/2014/main" id="{E6A6BC86-C2CA-8130-A960-86DE96862C59}"/>
              </a:ext>
            </a:extLst>
          </p:cNvPr>
          <p:cNvGrpSpPr/>
          <p:nvPr/>
        </p:nvGrpSpPr>
        <p:grpSpPr>
          <a:xfrm>
            <a:off x="1804762" y="3846503"/>
            <a:ext cx="426721" cy="1655710"/>
            <a:chOff x="1671412" y="3846503"/>
            <a:chExt cx="426721" cy="1655710"/>
          </a:xfrm>
        </p:grpSpPr>
        <p:pic>
          <p:nvPicPr>
            <p:cNvPr id="11" name="Graphic 10">
              <a:extLst>
                <a:ext uri="{FF2B5EF4-FFF2-40B4-BE49-F238E27FC236}">
                  <a16:creationId xmlns:a16="http://schemas.microsoft.com/office/drawing/2014/main" id="{E808A7F9-EFC1-8E17-8C83-380FD09EA8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85659" y="4222513"/>
              <a:ext cx="412474" cy="419465"/>
            </a:xfrm>
            <a:prstGeom prst="rect">
              <a:avLst/>
            </a:prstGeom>
          </p:spPr>
        </p:pic>
        <p:pic>
          <p:nvPicPr>
            <p:cNvPr id="13" name="Graphic 12">
              <a:extLst>
                <a:ext uri="{FF2B5EF4-FFF2-40B4-BE49-F238E27FC236}">
                  <a16:creationId xmlns:a16="http://schemas.microsoft.com/office/drawing/2014/main" id="{4F6202F9-C940-671D-1859-27A6FE3F7B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71412" y="5101381"/>
              <a:ext cx="394152" cy="400832"/>
            </a:xfrm>
            <a:prstGeom prst="rect">
              <a:avLst/>
            </a:prstGeom>
          </p:spPr>
        </p:pic>
        <p:pic>
          <p:nvPicPr>
            <p:cNvPr id="9" name="Graphic 8">
              <a:extLst>
                <a:ext uri="{FF2B5EF4-FFF2-40B4-BE49-F238E27FC236}">
                  <a16:creationId xmlns:a16="http://schemas.microsoft.com/office/drawing/2014/main" id="{46A11614-A830-3374-8F6A-75D2E32224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733548" y="3846503"/>
              <a:ext cx="332016" cy="332016"/>
            </a:xfrm>
            <a:prstGeom prst="rect">
              <a:avLst/>
            </a:prstGeom>
          </p:spPr>
        </p:pic>
        <p:pic>
          <p:nvPicPr>
            <p:cNvPr id="16" name="Graphic 15">
              <a:extLst>
                <a:ext uri="{FF2B5EF4-FFF2-40B4-BE49-F238E27FC236}">
                  <a16:creationId xmlns:a16="http://schemas.microsoft.com/office/drawing/2014/main" id="{51E2AE90-B1F2-F868-E30D-42ECEAF666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1699295" y="4715174"/>
              <a:ext cx="352632" cy="352632"/>
            </a:xfrm>
            <a:prstGeom prst="rect">
              <a:avLst/>
            </a:prstGeom>
          </p:spPr>
        </p:pic>
      </p:grpSp>
      <p:sp>
        <p:nvSpPr>
          <p:cNvPr id="26" name="TextBox 25">
            <a:extLst>
              <a:ext uri="{FF2B5EF4-FFF2-40B4-BE49-F238E27FC236}">
                <a16:creationId xmlns:a16="http://schemas.microsoft.com/office/drawing/2014/main" id="{CE8D21FB-2C2E-DE34-D3C2-09F4F802C857}"/>
              </a:ext>
            </a:extLst>
          </p:cNvPr>
          <p:cNvSpPr txBox="1"/>
          <p:nvPr/>
        </p:nvSpPr>
        <p:spPr>
          <a:xfrm>
            <a:off x="2001838" y="1554918"/>
            <a:ext cx="7648189" cy="1061829"/>
          </a:xfrm>
          <a:prstGeom prst="rect">
            <a:avLst/>
          </a:prstGeom>
          <a:noFill/>
        </p:spPr>
        <p:txBody>
          <a:bodyPr wrap="square" rtlCol="0">
            <a:spAutoFit/>
          </a:bodyPr>
          <a:lstStyle/>
          <a:p>
            <a:pPr algn="ctr"/>
            <a:r>
              <a:rPr lang="en-US" dirty="0">
                <a:solidFill>
                  <a:schemeClr val="bg1"/>
                </a:solidFill>
                <a:latin typeface="Roboto" panose="02000000000000000000" pitchFamily="2" charset="0"/>
                <a:ea typeface="Roboto" panose="02000000000000000000" pitchFamily="2" charset="0"/>
              </a:rPr>
              <a:t>Connect with the</a:t>
            </a:r>
          </a:p>
          <a:p>
            <a:pPr algn="ctr"/>
            <a:r>
              <a:rPr lang="en-US" sz="4500" b="1" dirty="0">
                <a:solidFill>
                  <a:schemeClr val="bg1"/>
                </a:solidFill>
                <a:latin typeface="Roboto" panose="02000000000000000000" pitchFamily="2" charset="0"/>
                <a:ea typeface="Roboto" panose="02000000000000000000" pitchFamily="2" charset="0"/>
              </a:rPr>
              <a:t>Office of Justice Programs</a:t>
            </a:r>
          </a:p>
        </p:txBody>
      </p:sp>
      <p:pic>
        <p:nvPicPr>
          <p:cNvPr id="28" name="Picture 27" descr="Logo&#10;&#10;Description automatically generated">
            <a:extLst>
              <a:ext uri="{FF2B5EF4-FFF2-40B4-BE49-F238E27FC236}">
                <a16:creationId xmlns:a16="http://schemas.microsoft.com/office/drawing/2014/main" id="{D3716AE3-9F94-ACF7-E0C1-657F92FD7FA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77857" y="181675"/>
            <a:ext cx="1296149" cy="1299108"/>
          </a:xfrm>
          <a:prstGeom prst="rect">
            <a:avLst/>
          </a:prstGeom>
        </p:spPr>
      </p:pic>
      <p:cxnSp>
        <p:nvCxnSpPr>
          <p:cNvPr id="6" name="Straight Connector 5">
            <a:extLst>
              <a:ext uri="{FF2B5EF4-FFF2-40B4-BE49-F238E27FC236}">
                <a16:creationId xmlns:a16="http://schemas.microsoft.com/office/drawing/2014/main" id="{D7F114C2-D9AA-60C7-2910-F2B9A731BDBD}"/>
              </a:ext>
            </a:extLst>
          </p:cNvPr>
          <p:cNvCxnSpPr/>
          <p:nvPr/>
        </p:nvCxnSpPr>
        <p:spPr>
          <a:xfrm>
            <a:off x="6896842" y="1736437"/>
            <a:ext cx="23210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9FDC318-4221-255C-C0F2-833B1766E885}"/>
              </a:ext>
            </a:extLst>
          </p:cNvPr>
          <p:cNvCxnSpPr/>
          <p:nvPr/>
        </p:nvCxnSpPr>
        <p:spPr>
          <a:xfrm>
            <a:off x="2449532" y="1736437"/>
            <a:ext cx="23210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587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4BAC-088A-F9AA-8537-DCBD2786E2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DDA97B-0FA8-9CFB-9878-3BCC9A1B3E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17C236-762F-CA2B-4950-88AAC6F0B51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A9889A2-0E40-FAF2-4DC8-3DE6A3D80995}"/>
              </a:ext>
            </a:extLst>
          </p:cNvPr>
          <p:cNvSpPr>
            <a:spLocks noGrp="1"/>
          </p:cNvSpPr>
          <p:nvPr>
            <p:ph type="ftr" sz="quarter" idx="11"/>
          </p:nvPr>
        </p:nvSpPr>
        <p:spPr/>
        <p:txBody>
          <a:bodyPr/>
          <a:lstStyle/>
          <a:p>
            <a:r>
              <a:rPr lang="en-US"/>
              <a:t>Basic</a:t>
            </a:r>
          </a:p>
        </p:txBody>
      </p:sp>
      <p:sp>
        <p:nvSpPr>
          <p:cNvPr id="6" name="Slide Number Placeholder 5">
            <a:extLst>
              <a:ext uri="{FF2B5EF4-FFF2-40B4-BE49-F238E27FC236}">
                <a16:creationId xmlns:a16="http://schemas.microsoft.com/office/drawing/2014/main" id="{7E177689-A5F2-872D-C3CD-124542DD821C}"/>
              </a:ext>
            </a:extLst>
          </p:cNvPr>
          <p:cNvSpPr>
            <a:spLocks noGrp="1"/>
          </p:cNvSpPr>
          <p:nvPr>
            <p:ph type="sldNum" sz="quarter" idx="12"/>
          </p:nvPr>
        </p:nvSpPr>
        <p:spPr/>
        <p:txBody>
          <a:bodyPr/>
          <a:lstStyle/>
          <a:p>
            <a:fld id="{50DE9777-8A11-422F-A965-3C595DE9FE8B}" type="slidenum">
              <a:rPr lang="en-US" smtClean="0"/>
              <a:t>‹#›</a:t>
            </a:fld>
            <a:endParaRPr lang="en-US"/>
          </a:p>
        </p:txBody>
      </p:sp>
    </p:spTree>
    <p:extLst>
      <p:ext uri="{BB962C8B-B14F-4D97-AF65-F5344CB8AC3E}">
        <p14:creationId xmlns:p14="http://schemas.microsoft.com/office/powerpoint/2010/main" val="967120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8529DB6-00FF-E252-8CED-1E3497CE6F47}"/>
              </a:ext>
            </a:extLst>
          </p:cNvPr>
          <p:cNvSpPr>
            <a:spLocks noGrp="1" noRot="1" noMove="1" noResize="1" noEditPoints="1" noAdjustHandles="1" noChangeArrowheads="1" noChangeShapeType="1"/>
          </p:cNvSpPr>
          <p:nvPr/>
        </p:nvSpPr>
        <p:spPr>
          <a:xfrm>
            <a:off x="0" y="5663969"/>
            <a:ext cx="12192000" cy="1240704"/>
          </a:xfrm>
          <a:prstGeom prst="rect">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6953E8C3-6BC7-EDA8-3855-05AE7D8C0E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Insert Title Here</a:t>
            </a:r>
          </a:p>
        </p:txBody>
      </p:sp>
      <p:sp>
        <p:nvSpPr>
          <p:cNvPr id="3" name="Text Placeholder 2">
            <a:extLst>
              <a:ext uri="{FF2B5EF4-FFF2-40B4-BE49-F238E27FC236}">
                <a16:creationId xmlns:a16="http://schemas.microsoft.com/office/drawing/2014/main" id="{1A434AE3-4E51-2657-38C5-4CB93400D0CC}"/>
              </a:ext>
            </a:extLst>
          </p:cNvPr>
          <p:cNvSpPr>
            <a:spLocks noGrp="1"/>
          </p:cNvSpPr>
          <p:nvPr>
            <p:ph type="body" idx="1"/>
          </p:nvPr>
        </p:nvSpPr>
        <p:spPr>
          <a:xfrm>
            <a:off x="838200" y="1825625"/>
            <a:ext cx="10515600" cy="32757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68F68D95-777A-DDF1-7453-51AAA2418E85}"/>
              </a:ext>
            </a:extLst>
          </p:cNvPr>
          <p:cNvSpPr txBox="1"/>
          <p:nvPr/>
        </p:nvSpPr>
        <p:spPr>
          <a:xfrm>
            <a:off x="7719240" y="6018848"/>
            <a:ext cx="4371144"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Roboto" panose="02000000000000000000" pitchFamily="2" charset="0"/>
                <a:ea typeface="Roboto" panose="02000000000000000000" pitchFamily="2" charset="0"/>
                <a:cs typeface="Arial" panose="020B0604020202020204" pitchFamily="34" charset="0"/>
              </a:rPr>
              <a:t>Basic Financial Management Seminar| </a:t>
            </a:r>
            <a:fld id="{49BB8E7C-A1BE-4752-80DE-B531A697E954}" type="slidenum">
              <a:rPr lang="en-US" sz="1600" b="1" smtClean="0">
                <a:solidFill>
                  <a:schemeClr val="bg1"/>
                </a:solidFill>
                <a:latin typeface="Roboto" panose="02000000000000000000" pitchFamily="2" charset="0"/>
                <a:ea typeface="Roboto" panose="02000000000000000000" pitchFamily="2" charset="0"/>
                <a:cs typeface="Arial" panose="020B0604020202020204" pitchFamily="34" charset="0"/>
              </a:rPr>
              <a:pPr algn="r"/>
              <a:t>‹#›</a:t>
            </a:fld>
            <a:endParaRPr lang="en-US" sz="1600" b="1" dirty="0">
              <a:solidFill>
                <a:schemeClr val="bg1"/>
              </a:solidFill>
              <a:latin typeface="Roboto" panose="02000000000000000000" pitchFamily="2" charset="0"/>
              <a:ea typeface="Roboto" panose="02000000000000000000" pitchFamily="2" charset="0"/>
              <a:cs typeface="Arial" panose="020B0604020202020204" pitchFamily="34" charset="0"/>
            </a:endParaRPr>
          </a:p>
          <a:p>
            <a:pPr algn="r"/>
            <a:r>
              <a:rPr lang="en-US" sz="1600" b="0" dirty="0">
                <a:solidFill>
                  <a:schemeClr val="bg1"/>
                </a:solidFill>
                <a:latin typeface="Roboto" panose="02000000000000000000" pitchFamily="2" charset="0"/>
                <a:ea typeface="Roboto" panose="02000000000000000000" pitchFamily="2" charset="0"/>
                <a:cs typeface="Arial" panose="020B0604020202020204" pitchFamily="34" charset="0"/>
              </a:rPr>
              <a:t>OJP.gov</a:t>
            </a:r>
          </a:p>
        </p:txBody>
      </p:sp>
      <p:pic>
        <p:nvPicPr>
          <p:cNvPr id="38" name="Picture 37" descr="Text&#10;&#10;AI-generated content may be incorrect.">
            <a:extLst>
              <a:ext uri="{FF2B5EF4-FFF2-40B4-BE49-F238E27FC236}">
                <a16:creationId xmlns:a16="http://schemas.microsoft.com/office/drawing/2014/main" id="{62809904-5C35-77E0-9373-410C247E1B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5489" y="5820093"/>
            <a:ext cx="4509644" cy="927216"/>
          </a:xfrm>
          <a:prstGeom prst="rect">
            <a:avLst/>
          </a:prstGeom>
        </p:spPr>
      </p:pic>
    </p:spTree>
    <p:extLst>
      <p:ext uri="{BB962C8B-B14F-4D97-AF65-F5344CB8AC3E}">
        <p14:creationId xmlns:p14="http://schemas.microsoft.com/office/powerpoint/2010/main" val="3667006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dt="0"/>
  <p:txStyles>
    <p:titleStyle>
      <a:lvl1pPr algn="l" defTabSz="914400" rtl="0" eaLnBrk="1" latinLnBrk="0" hangingPunct="1">
        <a:lnSpc>
          <a:spcPct val="90000"/>
        </a:lnSpc>
        <a:spcBef>
          <a:spcPct val="0"/>
        </a:spcBef>
        <a:buNone/>
        <a:defRPr sz="4400" b="1" kern="1200">
          <a:solidFill>
            <a:srgbClr val="0B4778"/>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hyperlink" Target="http://www.epls.gov/" TargetMode="External"/><Relationship Id="rId2" Type="http://schemas.openxmlformats.org/officeDocument/2006/relationships/hyperlink" Target="http://www.sam.gov/" TargetMode="External"/><Relationship Id="rId1" Type="http://schemas.openxmlformats.org/officeDocument/2006/relationships/slideLayout" Target="../slideLayouts/slideLayout11.xml"/><Relationship Id="rId4" Type="http://schemas.openxmlformats.org/officeDocument/2006/relationships/image" Target="../media/image5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gif"/><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hyperlink" Target="http://www.sam.gov/" TargetMode="Externa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1.emf"/><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1.emf"/><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emf"/><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0.emf"/><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emf"/><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85.emf"/><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0621CE5-0FA1-BC1E-9024-9776D528FBA4}"/>
              </a:ext>
            </a:extLst>
          </p:cNvPr>
          <p:cNvSpPr>
            <a:spLocks noGrp="1"/>
          </p:cNvSpPr>
          <p:nvPr>
            <p:ph type="title" idx="4294967295"/>
          </p:nvPr>
        </p:nvSpPr>
        <p:spPr>
          <a:xfrm>
            <a:off x="708024" y="747713"/>
            <a:ext cx="10543071" cy="1079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Financial Management Seminar</a:t>
            </a:r>
          </a:p>
        </p:txBody>
      </p:sp>
      <p:sp>
        <p:nvSpPr>
          <p:cNvPr id="16" name="Text Placeholder 5">
            <a:extLst>
              <a:ext uri="{FF2B5EF4-FFF2-40B4-BE49-F238E27FC236}">
                <a16:creationId xmlns:a16="http://schemas.microsoft.com/office/drawing/2014/main" id="{B22FEA88-A41F-1FE4-9091-74D3ACCFFB59}"/>
              </a:ext>
            </a:extLst>
          </p:cNvPr>
          <p:cNvSpPr>
            <a:spLocks noGrp="1"/>
          </p:cNvSpPr>
          <p:nvPr>
            <p:ph type="body" sz="quarter" idx="14"/>
          </p:nvPr>
        </p:nvSpPr>
        <p:spPr>
          <a:xfrm>
            <a:off x="739824" y="2012776"/>
            <a:ext cx="7359867" cy="493079"/>
          </a:xfrm>
        </p:spPr>
        <p:txBody>
          <a:bodyPr>
            <a:normAutofit lnSpcReduction="10000"/>
          </a:bodyPr>
          <a:lstStyle/>
          <a:p>
            <a:r>
              <a:rPr lang="en-US" dirty="0"/>
              <a:t>Basic Training</a:t>
            </a:r>
          </a:p>
        </p:txBody>
      </p:sp>
      <p:sp>
        <p:nvSpPr>
          <p:cNvPr id="8" name="Text Placeholder 1">
            <a:extLst>
              <a:ext uri="{FF2B5EF4-FFF2-40B4-BE49-F238E27FC236}">
                <a16:creationId xmlns:a16="http://schemas.microsoft.com/office/drawing/2014/main" id="{882CA118-467F-23CF-74EF-F6E89F532BC1}"/>
              </a:ext>
            </a:extLst>
          </p:cNvPr>
          <p:cNvSpPr>
            <a:spLocks noGrp="1"/>
          </p:cNvSpPr>
          <p:nvPr>
            <p:ph type="body" sz="quarter" idx="10"/>
          </p:nvPr>
        </p:nvSpPr>
        <p:spPr>
          <a:xfrm>
            <a:off x="796845" y="2858566"/>
            <a:ext cx="5403929" cy="371652"/>
          </a:xfrm>
        </p:spPr>
        <p:txBody>
          <a:bodyPr>
            <a:normAutofit fontScale="92500" lnSpcReduction="10000"/>
          </a:bodyPr>
          <a:lstStyle/>
          <a:p>
            <a:r>
              <a:rPr lang="en-US" dirty="0"/>
              <a:t>Angela Wade and Trevon Tillman</a:t>
            </a:r>
          </a:p>
        </p:txBody>
      </p:sp>
      <p:sp>
        <p:nvSpPr>
          <p:cNvPr id="10" name="Text Placeholder 2">
            <a:extLst>
              <a:ext uri="{FF2B5EF4-FFF2-40B4-BE49-F238E27FC236}">
                <a16:creationId xmlns:a16="http://schemas.microsoft.com/office/drawing/2014/main" id="{73305E7E-5C75-6746-542D-44E6F11D9B41}"/>
              </a:ext>
            </a:extLst>
          </p:cNvPr>
          <p:cNvSpPr>
            <a:spLocks noGrp="1"/>
          </p:cNvSpPr>
          <p:nvPr>
            <p:ph type="body" sz="quarter" idx="11"/>
          </p:nvPr>
        </p:nvSpPr>
        <p:spPr>
          <a:xfrm>
            <a:off x="796845" y="3292269"/>
            <a:ext cx="2274345" cy="493079"/>
          </a:xfrm>
        </p:spPr>
        <p:txBody>
          <a:bodyPr>
            <a:normAutofit fontScale="70000" lnSpcReduction="20000"/>
          </a:bodyPr>
          <a:lstStyle/>
          <a:p>
            <a:r>
              <a:rPr lang="en-US" dirty="0"/>
              <a:t>Grants Financial Management Division</a:t>
            </a:r>
          </a:p>
        </p:txBody>
      </p:sp>
      <p:sp>
        <p:nvSpPr>
          <p:cNvPr id="12" name="Text Placeholder 3">
            <a:extLst>
              <a:ext uri="{FF2B5EF4-FFF2-40B4-BE49-F238E27FC236}">
                <a16:creationId xmlns:a16="http://schemas.microsoft.com/office/drawing/2014/main" id="{F1DAF182-248E-8A8B-6446-9C5D74D87A04}"/>
              </a:ext>
            </a:extLst>
          </p:cNvPr>
          <p:cNvSpPr>
            <a:spLocks noGrp="1"/>
          </p:cNvSpPr>
          <p:nvPr>
            <p:ph type="body" sz="quarter" idx="12"/>
          </p:nvPr>
        </p:nvSpPr>
        <p:spPr>
          <a:xfrm>
            <a:off x="782016" y="4056119"/>
            <a:ext cx="2274345" cy="493079"/>
          </a:xfrm>
        </p:spPr>
        <p:txBody>
          <a:bodyPr>
            <a:normAutofit fontScale="70000" lnSpcReduction="20000"/>
          </a:bodyPr>
          <a:lstStyle/>
          <a:p>
            <a:r>
              <a:rPr lang="en-US" dirty="0"/>
              <a:t>October 20-21, 2026</a:t>
            </a:r>
          </a:p>
        </p:txBody>
      </p:sp>
    </p:spTree>
    <p:extLst>
      <p:ext uri="{BB962C8B-B14F-4D97-AF65-F5344CB8AC3E}">
        <p14:creationId xmlns:p14="http://schemas.microsoft.com/office/powerpoint/2010/main" val="313829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B3B4155-1D80-4BE0-4318-03FBE7208AAC}"/>
              </a:ext>
            </a:extLst>
          </p:cNvPr>
          <p:cNvSpPr>
            <a:spLocks noGrp="1"/>
          </p:cNvSpPr>
          <p:nvPr>
            <p:ph type="ctrTitle"/>
          </p:nvPr>
        </p:nvSpPr>
        <p:spPr/>
        <p:txBody>
          <a:bodyPr/>
          <a:lstStyle/>
          <a:p>
            <a:r>
              <a:rPr lang="en-US" dirty="0"/>
              <a:t>Opening Remarks and Overview of the Course</a:t>
            </a:r>
          </a:p>
        </p:txBody>
      </p:sp>
      <p:sp>
        <p:nvSpPr>
          <p:cNvPr id="2" name="Footer Placeholder 1">
            <a:extLst>
              <a:ext uri="{FF2B5EF4-FFF2-40B4-BE49-F238E27FC236}">
                <a16:creationId xmlns:a16="http://schemas.microsoft.com/office/drawing/2014/main" id="{679511EA-9AB8-B2DC-0036-C7B3FD3A6E30}"/>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Basic</a:t>
            </a:r>
          </a:p>
        </p:txBody>
      </p:sp>
    </p:spTree>
    <p:extLst>
      <p:ext uri="{BB962C8B-B14F-4D97-AF65-F5344CB8AC3E}">
        <p14:creationId xmlns:p14="http://schemas.microsoft.com/office/powerpoint/2010/main" val="1409619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16E52E-DE68-8A9A-9E84-AC5915B4CE61}"/>
              </a:ext>
            </a:extLst>
          </p:cNvPr>
          <p:cNvSpPr>
            <a:spLocks noGrp="1"/>
          </p:cNvSpPr>
          <p:nvPr>
            <p:ph type="title"/>
          </p:nvPr>
        </p:nvSpPr>
        <p:spPr/>
        <p:txBody>
          <a:bodyPr/>
          <a:lstStyle/>
          <a:p>
            <a:r>
              <a:rPr lang="en-US" dirty="0"/>
              <a:t>Financial Life Cycle of Grants</a:t>
            </a:r>
          </a:p>
        </p:txBody>
      </p:sp>
      <p:sp>
        <p:nvSpPr>
          <p:cNvPr id="35" name="TextBox 34">
            <a:extLst>
              <a:ext uri="{FF2B5EF4-FFF2-40B4-BE49-F238E27FC236}">
                <a16:creationId xmlns:a16="http://schemas.microsoft.com/office/drawing/2014/main" id="{D13CA71C-FBC6-A66C-CF00-A89098523673}"/>
              </a:ext>
            </a:extLst>
          </p:cNvPr>
          <p:cNvSpPr txBox="1"/>
          <p:nvPr/>
        </p:nvSpPr>
        <p:spPr>
          <a:xfrm>
            <a:off x="445514" y="1816264"/>
            <a:ext cx="1787202" cy="461665"/>
          </a:xfrm>
          <a:prstGeom prst="rect">
            <a:avLst/>
          </a:prstGeom>
          <a:noFill/>
        </p:spPr>
        <p:txBody>
          <a:bodyPr wrap="square" rtlCol="0">
            <a:spAutoFit/>
          </a:bodyPr>
          <a:lstStyle/>
          <a:p>
            <a:r>
              <a:rPr lang="en-US" sz="2400" b="1" dirty="0">
                <a:solidFill>
                  <a:srgbClr val="002060"/>
                </a:solidFill>
                <a:latin typeface="Roboto" panose="02000000000000000000" pitchFamily="2" charset="0"/>
                <a:ea typeface="Roboto" panose="02000000000000000000" pitchFamily="2" charset="0"/>
                <a:cs typeface="Roboto" panose="02000000000000000000" pitchFamily="2" charset="0"/>
              </a:rPr>
              <a:t>Application</a:t>
            </a:r>
          </a:p>
        </p:txBody>
      </p:sp>
      <p:pic>
        <p:nvPicPr>
          <p:cNvPr id="27" name="Picture 26" descr="Checklist icon">
            <a:extLst>
              <a:ext uri="{FF2B5EF4-FFF2-40B4-BE49-F238E27FC236}">
                <a16:creationId xmlns:a16="http://schemas.microsoft.com/office/drawing/2014/main" id="{DD78B170-D00D-78EC-C2E3-448483B421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872" y="2627045"/>
            <a:ext cx="2213978" cy="2106880"/>
          </a:xfrm>
          <a:prstGeom prst="rect">
            <a:avLst/>
          </a:prstGeom>
        </p:spPr>
      </p:pic>
      <p:sp>
        <p:nvSpPr>
          <p:cNvPr id="33" name="TextBox 32">
            <a:extLst>
              <a:ext uri="{FF2B5EF4-FFF2-40B4-BE49-F238E27FC236}">
                <a16:creationId xmlns:a16="http://schemas.microsoft.com/office/drawing/2014/main" id="{E23B5711-010E-D999-4A4B-B3ACAA1BD578}"/>
              </a:ext>
            </a:extLst>
          </p:cNvPr>
          <p:cNvSpPr txBox="1"/>
          <p:nvPr/>
        </p:nvSpPr>
        <p:spPr>
          <a:xfrm>
            <a:off x="3112904" y="1796048"/>
            <a:ext cx="1787202" cy="830997"/>
          </a:xfrm>
          <a:prstGeom prst="rect">
            <a:avLst/>
          </a:prstGeom>
          <a:noFill/>
        </p:spPr>
        <p:txBody>
          <a:bodyPr wrap="square" rtlCol="0">
            <a:spAutoFit/>
          </a:bodyPr>
          <a:lstStyle/>
          <a:p>
            <a:r>
              <a:rPr lang="en-US" sz="2400" b="1" dirty="0">
                <a:solidFill>
                  <a:srgbClr val="002060"/>
                </a:solidFill>
                <a:latin typeface="Roboto" panose="02000000000000000000" pitchFamily="2" charset="0"/>
                <a:ea typeface="Roboto" panose="02000000000000000000" pitchFamily="2" charset="0"/>
                <a:cs typeface="Roboto" panose="02000000000000000000" pitchFamily="2" charset="0"/>
              </a:rPr>
              <a:t>Budget </a:t>
            </a:r>
          </a:p>
          <a:p>
            <a:r>
              <a:rPr lang="en-US" sz="2400" b="1" dirty="0">
                <a:solidFill>
                  <a:srgbClr val="002060"/>
                </a:solidFill>
                <a:latin typeface="Roboto" panose="02000000000000000000" pitchFamily="2" charset="0"/>
                <a:ea typeface="Roboto" panose="02000000000000000000" pitchFamily="2" charset="0"/>
                <a:cs typeface="Roboto" panose="02000000000000000000" pitchFamily="2" charset="0"/>
              </a:rPr>
              <a:t>Review</a:t>
            </a:r>
          </a:p>
        </p:txBody>
      </p:sp>
      <p:pic>
        <p:nvPicPr>
          <p:cNvPr id="21" name="Picture 20" descr="Magnifying glass over a dollar sign icon">
            <a:extLst>
              <a:ext uri="{FF2B5EF4-FFF2-40B4-BE49-F238E27FC236}">
                <a16:creationId xmlns:a16="http://schemas.microsoft.com/office/drawing/2014/main" id="{808198FC-6473-6688-A6AF-569547FA2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4499" y="2601414"/>
            <a:ext cx="2335899" cy="2265240"/>
          </a:xfrm>
          <a:prstGeom prst="rect">
            <a:avLst/>
          </a:prstGeom>
        </p:spPr>
      </p:pic>
      <p:sp>
        <p:nvSpPr>
          <p:cNvPr id="37" name="TextBox 36">
            <a:extLst>
              <a:ext uri="{FF2B5EF4-FFF2-40B4-BE49-F238E27FC236}">
                <a16:creationId xmlns:a16="http://schemas.microsoft.com/office/drawing/2014/main" id="{0DC93661-D773-9E17-4493-1BFA940EB6F5}"/>
              </a:ext>
            </a:extLst>
          </p:cNvPr>
          <p:cNvSpPr txBox="1"/>
          <p:nvPr/>
        </p:nvSpPr>
        <p:spPr>
          <a:xfrm>
            <a:off x="5610632" y="1923007"/>
            <a:ext cx="1787202" cy="461665"/>
          </a:xfrm>
          <a:prstGeom prst="rect">
            <a:avLst/>
          </a:prstGeom>
          <a:noFill/>
        </p:spPr>
        <p:txBody>
          <a:bodyPr wrap="square" rtlCol="0">
            <a:spAutoFit/>
          </a:bodyPr>
          <a:lstStyle/>
          <a:p>
            <a:r>
              <a:rPr lang="en-US" sz="2400" b="1" dirty="0">
                <a:solidFill>
                  <a:srgbClr val="002060"/>
                </a:solidFill>
                <a:latin typeface="Roboto" panose="02000000000000000000" pitchFamily="2" charset="0"/>
                <a:ea typeface="Roboto" panose="02000000000000000000" pitchFamily="2" charset="0"/>
                <a:cs typeface="Roboto" panose="02000000000000000000" pitchFamily="2" charset="0"/>
              </a:rPr>
              <a:t>Award</a:t>
            </a:r>
          </a:p>
        </p:txBody>
      </p:sp>
      <p:pic>
        <p:nvPicPr>
          <p:cNvPr id="19" name="Picture 18" descr="Award certificate icon">
            <a:extLst>
              <a:ext uri="{FF2B5EF4-FFF2-40B4-BE49-F238E27FC236}">
                <a16:creationId xmlns:a16="http://schemas.microsoft.com/office/drawing/2014/main" id="{3B0F6A97-8C70-EA6F-6CD7-6E1AEF32BA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3494" y="2337499"/>
            <a:ext cx="2635160" cy="2554786"/>
          </a:xfrm>
          <a:prstGeom prst="rect">
            <a:avLst/>
          </a:prstGeom>
        </p:spPr>
      </p:pic>
      <p:sp>
        <p:nvSpPr>
          <p:cNvPr id="39" name="TextBox 38">
            <a:extLst>
              <a:ext uri="{FF2B5EF4-FFF2-40B4-BE49-F238E27FC236}">
                <a16:creationId xmlns:a16="http://schemas.microsoft.com/office/drawing/2014/main" id="{C2605D02-897A-51F5-A9A8-6E356240E64D}"/>
              </a:ext>
            </a:extLst>
          </p:cNvPr>
          <p:cNvSpPr txBox="1"/>
          <p:nvPr/>
        </p:nvSpPr>
        <p:spPr>
          <a:xfrm>
            <a:off x="7588318" y="1901327"/>
            <a:ext cx="2308681" cy="830997"/>
          </a:xfrm>
          <a:prstGeom prst="rect">
            <a:avLst/>
          </a:prstGeom>
          <a:noFill/>
        </p:spPr>
        <p:txBody>
          <a:bodyPr wrap="square" rtlCol="0">
            <a:spAutoFit/>
          </a:bodyPr>
          <a:lstStyle/>
          <a:p>
            <a:pPr algn="ctr"/>
            <a:r>
              <a:rPr lang="en-US" sz="2400" b="1" dirty="0">
                <a:solidFill>
                  <a:srgbClr val="002060"/>
                </a:solidFill>
                <a:latin typeface="Roboto" panose="02000000000000000000" pitchFamily="2" charset="0"/>
                <a:ea typeface="Roboto" panose="02000000000000000000" pitchFamily="2" charset="0"/>
                <a:cs typeface="Roboto" panose="02000000000000000000" pitchFamily="2" charset="0"/>
              </a:rPr>
              <a:t>Grant Administration</a:t>
            </a:r>
          </a:p>
        </p:txBody>
      </p:sp>
      <p:pic>
        <p:nvPicPr>
          <p:cNvPr id="23" name="Picture 22" descr="Horizontal checklist icon">
            <a:extLst>
              <a:ext uri="{FF2B5EF4-FFF2-40B4-BE49-F238E27FC236}">
                <a16:creationId xmlns:a16="http://schemas.microsoft.com/office/drawing/2014/main" id="{18EB8C69-AB1B-2139-A39F-154DE24F4B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3671" y="2652676"/>
            <a:ext cx="2213978" cy="2055618"/>
          </a:xfrm>
          <a:prstGeom prst="rect">
            <a:avLst/>
          </a:prstGeom>
        </p:spPr>
      </p:pic>
      <p:sp>
        <p:nvSpPr>
          <p:cNvPr id="41" name="TextBox 40">
            <a:extLst>
              <a:ext uri="{FF2B5EF4-FFF2-40B4-BE49-F238E27FC236}">
                <a16:creationId xmlns:a16="http://schemas.microsoft.com/office/drawing/2014/main" id="{58D92F09-2B9D-4A30-DC84-A964757E47A1}"/>
              </a:ext>
            </a:extLst>
          </p:cNvPr>
          <p:cNvSpPr txBox="1"/>
          <p:nvPr/>
        </p:nvSpPr>
        <p:spPr>
          <a:xfrm>
            <a:off x="10323775" y="1886059"/>
            <a:ext cx="1787202" cy="461665"/>
          </a:xfrm>
          <a:prstGeom prst="rect">
            <a:avLst/>
          </a:prstGeom>
          <a:noFill/>
        </p:spPr>
        <p:txBody>
          <a:bodyPr wrap="square" rtlCol="0">
            <a:spAutoFit/>
          </a:bodyPr>
          <a:lstStyle/>
          <a:p>
            <a:r>
              <a:rPr lang="en-US" sz="2400" b="1" dirty="0">
                <a:solidFill>
                  <a:srgbClr val="002060"/>
                </a:solidFill>
                <a:latin typeface="Roboto" panose="02000000000000000000" pitchFamily="2" charset="0"/>
                <a:ea typeface="Roboto" panose="02000000000000000000" pitchFamily="2" charset="0"/>
                <a:cs typeface="Roboto" panose="02000000000000000000" pitchFamily="2" charset="0"/>
              </a:rPr>
              <a:t>Closeout</a:t>
            </a:r>
          </a:p>
        </p:txBody>
      </p:sp>
      <p:pic>
        <p:nvPicPr>
          <p:cNvPr id="25" name="Picture 24" descr="Red checkmark on a white rectangle icon">
            <a:extLst>
              <a:ext uri="{FF2B5EF4-FFF2-40B4-BE49-F238E27FC236}">
                <a16:creationId xmlns:a16="http://schemas.microsoft.com/office/drawing/2014/main" id="{A2617484-A8F3-E6D7-0EED-1C68591525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6999" y="2627045"/>
            <a:ext cx="2213978" cy="2106880"/>
          </a:xfrm>
          <a:prstGeom prst="rect">
            <a:avLst/>
          </a:prstGeom>
        </p:spPr>
      </p:pic>
    </p:spTree>
    <p:extLst>
      <p:ext uri="{BB962C8B-B14F-4D97-AF65-F5344CB8AC3E}">
        <p14:creationId xmlns:p14="http://schemas.microsoft.com/office/powerpoint/2010/main" val="3956372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a:extLst>
              <a:ext uri="{FF2B5EF4-FFF2-40B4-BE49-F238E27FC236}">
                <a16:creationId xmlns:a16="http://schemas.microsoft.com/office/drawing/2014/main" id="{80FBAB6A-CF7F-FC98-DD88-F503E2540F2A}"/>
              </a:ext>
            </a:extLst>
          </p:cNvPr>
          <p:cNvSpPr>
            <a:spLocks noGrp="1"/>
          </p:cNvSpPr>
          <p:nvPr>
            <p:ph type="title"/>
          </p:nvPr>
        </p:nvSpPr>
        <p:spPr>
          <a:xfrm>
            <a:off x="448228" y="1610704"/>
            <a:ext cx="5505451" cy="1224963"/>
          </a:xfrm>
        </p:spPr>
        <p:txBody>
          <a:bodyPr/>
          <a:lstStyle/>
          <a:p>
            <a:r>
              <a:rPr lang="en-US" dirty="0"/>
              <a:t>No </a:t>
            </a:r>
            <a:br>
              <a:rPr lang="en-US" dirty="0"/>
            </a:br>
            <a:r>
              <a:rPr lang="en-US" dirty="0"/>
              <a:t>Question</a:t>
            </a:r>
          </a:p>
        </p:txBody>
      </p:sp>
      <p:sp>
        <p:nvSpPr>
          <p:cNvPr id="17" name="Text Placeholder 4">
            <a:extLst>
              <a:ext uri="{FF2B5EF4-FFF2-40B4-BE49-F238E27FC236}">
                <a16:creationId xmlns:a16="http://schemas.microsoft.com/office/drawing/2014/main" id="{3527BA1F-82BC-F520-20B0-697FCD86714D}"/>
              </a:ext>
            </a:extLst>
          </p:cNvPr>
          <p:cNvSpPr>
            <a:spLocks noGrp="1"/>
          </p:cNvSpPr>
          <p:nvPr>
            <p:ph type="body" sz="quarter" idx="17"/>
          </p:nvPr>
        </p:nvSpPr>
        <p:spPr>
          <a:xfrm>
            <a:off x="448228" y="3274126"/>
            <a:ext cx="5505449" cy="560387"/>
          </a:xfrm>
        </p:spPr>
        <p:txBody>
          <a:bodyPr/>
          <a:lstStyle/>
          <a:p>
            <a:r>
              <a:rPr lang="en-US" dirty="0">
                <a:solidFill>
                  <a:srgbClr val="002060"/>
                </a:solidFill>
              </a:rPr>
              <a:t>Is a dumb Question</a:t>
            </a:r>
          </a:p>
        </p:txBody>
      </p:sp>
      <p:pic>
        <p:nvPicPr>
          <p:cNvPr id="14" name="Picture Placeholder 13" descr="A large group of business men and women sitting around a round table with blue word balloons overhead.">
            <a:extLst>
              <a:ext uri="{FF2B5EF4-FFF2-40B4-BE49-F238E27FC236}">
                <a16:creationId xmlns:a16="http://schemas.microsoft.com/office/drawing/2014/main" id="{FF5B394A-DF70-123D-5B0C-704C083023B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378" b="2378"/>
          <a:stretch>
            <a:fillRect/>
          </a:stretch>
        </p:blipFill>
        <p:spPr>
          <a:xfrm>
            <a:off x="3978275" y="0"/>
            <a:ext cx="8213725" cy="5670550"/>
          </a:xfrm>
          <a:prstGeom prst="rect">
            <a:avLst/>
          </a:prstGeom>
        </p:spPr>
      </p:pic>
    </p:spTree>
    <p:extLst>
      <p:ext uri="{BB962C8B-B14F-4D97-AF65-F5344CB8AC3E}">
        <p14:creationId xmlns:p14="http://schemas.microsoft.com/office/powerpoint/2010/main" val="3660323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C9EA3-85B5-A7A3-8A91-F52E46D92DE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494651-40ED-7C14-DAFF-884D432858E5}"/>
              </a:ext>
            </a:extLst>
          </p:cNvPr>
          <p:cNvSpPr>
            <a:spLocks noGrp="1"/>
          </p:cNvSpPr>
          <p:nvPr>
            <p:ph type="title"/>
          </p:nvPr>
        </p:nvSpPr>
        <p:spPr>
          <a:xfrm>
            <a:off x="2135414" y="-76200"/>
            <a:ext cx="10515600" cy="902104"/>
          </a:xfrm>
        </p:spPr>
        <p:txBody>
          <a:bodyPr anchor="b">
            <a:normAutofit/>
          </a:bodyPr>
          <a:lstStyle/>
          <a:p>
            <a:r>
              <a:rPr lang="en-US" dirty="0"/>
              <a:t>U.S. Department of Justice</a:t>
            </a:r>
          </a:p>
        </p:txBody>
      </p:sp>
      <p:pic>
        <p:nvPicPr>
          <p:cNvPr id="3" name="Picture 2" descr="Organization chart showing the structure of the U.S. Department of Justice, showing the Attorney General at the top.">
            <a:extLst>
              <a:ext uri="{FF2B5EF4-FFF2-40B4-BE49-F238E27FC236}">
                <a16:creationId xmlns:a16="http://schemas.microsoft.com/office/drawing/2014/main" id="{057FB286-2557-4C86-CC4C-365023B75FE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11430" b="3566"/>
          <a:stretch/>
        </p:blipFill>
        <p:spPr>
          <a:xfrm>
            <a:off x="336550" y="914399"/>
            <a:ext cx="11849100" cy="5671459"/>
          </a:xfrm>
          <a:prstGeom prst="rect">
            <a:avLst/>
          </a:prstGeom>
        </p:spPr>
      </p:pic>
    </p:spTree>
    <p:extLst>
      <p:ext uri="{BB962C8B-B14F-4D97-AF65-F5344CB8AC3E}">
        <p14:creationId xmlns:p14="http://schemas.microsoft.com/office/powerpoint/2010/main" val="251503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E11CD-4AEC-B271-BDB8-5AFC6858C9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A86FD63-D9D0-3793-DA66-992F0F97A748}"/>
              </a:ext>
            </a:extLst>
          </p:cNvPr>
          <p:cNvSpPr>
            <a:spLocks noGrp="1"/>
          </p:cNvSpPr>
          <p:nvPr>
            <p:ph type="title"/>
          </p:nvPr>
        </p:nvSpPr>
        <p:spPr>
          <a:xfrm>
            <a:off x="3019878" y="623256"/>
            <a:ext cx="7350756" cy="902104"/>
          </a:xfrm>
        </p:spPr>
        <p:txBody>
          <a:bodyPr anchor="b">
            <a:normAutofit/>
          </a:bodyPr>
          <a:lstStyle/>
          <a:p>
            <a:r>
              <a:rPr lang="en-US" dirty="0"/>
              <a:t>Office of Justice Programs</a:t>
            </a:r>
          </a:p>
        </p:txBody>
      </p:sp>
      <p:pic>
        <p:nvPicPr>
          <p:cNvPr id="7" name="Picture 6" descr="Organizational chart showing the Office of Justice Programs structure.">
            <a:extLst>
              <a:ext uri="{FF2B5EF4-FFF2-40B4-BE49-F238E27FC236}">
                <a16:creationId xmlns:a16="http://schemas.microsoft.com/office/drawing/2014/main" id="{58DB803A-6607-D13A-2B83-65CB38A633DE}"/>
              </a:ext>
            </a:extLst>
          </p:cNvPr>
          <p:cNvPicPr>
            <a:picLocks noChangeAspect="1"/>
          </p:cNvPicPr>
          <p:nvPr/>
        </p:nvPicPr>
        <p:blipFill>
          <a:blip r:embed="rId2"/>
          <a:stretch>
            <a:fillRect/>
          </a:stretch>
        </p:blipFill>
        <p:spPr>
          <a:xfrm>
            <a:off x="2539108" y="2462389"/>
            <a:ext cx="6273770" cy="2870251"/>
          </a:xfrm>
          <a:prstGeom prst="rect">
            <a:avLst/>
          </a:prstGeom>
          <a:noFill/>
        </p:spPr>
      </p:pic>
    </p:spTree>
    <p:extLst>
      <p:ext uri="{BB962C8B-B14F-4D97-AF65-F5344CB8AC3E}">
        <p14:creationId xmlns:p14="http://schemas.microsoft.com/office/powerpoint/2010/main" val="743562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F069A-9092-6CDD-3007-09006FEA4E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C9715D-145D-C23A-4500-C822B3731DA4}"/>
              </a:ext>
            </a:extLst>
          </p:cNvPr>
          <p:cNvSpPr>
            <a:spLocks noGrp="1"/>
          </p:cNvSpPr>
          <p:nvPr>
            <p:ph type="title"/>
          </p:nvPr>
        </p:nvSpPr>
        <p:spPr>
          <a:xfrm>
            <a:off x="1387021" y="314906"/>
            <a:ext cx="10515600" cy="902104"/>
          </a:xfrm>
        </p:spPr>
        <p:txBody>
          <a:bodyPr anchor="b">
            <a:normAutofit/>
          </a:bodyPr>
          <a:lstStyle/>
          <a:p>
            <a:r>
              <a:rPr lang="en-US" dirty="0"/>
              <a:t>Office of the Chief Financial Officer</a:t>
            </a:r>
          </a:p>
        </p:txBody>
      </p:sp>
      <p:grpSp>
        <p:nvGrpSpPr>
          <p:cNvPr id="2" name="Group 1" descr="An organization chart showing the Office of the Chief Financial Officer structure, under Rachel Johnson, CFO.">
            <a:extLst>
              <a:ext uri="{FF2B5EF4-FFF2-40B4-BE49-F238E27FC236}">
                <a16:creationId xmlns:a16="http://schemas.microsoft.com/office/drawing/2014/main" id="{B8880CFC-118E-4E08-9D29-B992D75035B2}"/>
              </a:ext>
            </a:extLst>
          </p:cNvPr>
          <p:cNvGrpSpPr/>
          <p:nvPr/>
        </p:nvGrpSpPr>
        <p:grpSpPr>
          <a:xfrm>
            <a:off x="12700" y="405530"/>
            <a:ext cx="12179300" cy="6137564"/>
            <a:chOff x="12700" y="405530"/>
            <a:chExt cx="12179300" cy="6137564"/>
          </a:xfrm>
        </p:grpSpPr>
        <p:pic>
          <p:nvPicPr>
            <p:cNvPr id="3" name="Picture 2">
              <a:extLst>
                <a:ext uri="{FF2B5EF4-FFF2-40B4-BE49-F238E27FC236}">
                  <a16:creationId xmlns:a16="http://schemas.microsoft.com/office/drawing/2014/main" id="{EF70B128-FEBF-68E9-FCB2-A249EAE6DAB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2700" y="405530"/>
              <a:ext cx="12179300" cy="6137564"/>
            </a:xfrm>
            <a:prstGeom prst="rect">
              <a:avLst/>
            </a:prstGeom>
          </p:spPr>
        </p:pic>
        <p:sp>
          <p:nvSpPr>
            <p:cNvPr id="6" name="TextBox 5">
              <a:extLst>
                <a:ext uri="{FF2B5EF4-FFF2-40B4-BE49-F238E27FC236}">
                  <a16:creationId xmlns:a16="http://schemas.microsoft.com/office/drawing/2014/main" id="{6A0BB54D-4539-9B9E-0DEC-0AB3B45F8E3D}"/>
                </a:ext>
              </a:extLst>
            </p:cNvPr>
            <p:cNvSpPr txBox="1"/>
            <p:nvPr/>
          </p:nvSpPr>
          <p:spPr>
            <a:xfrm>
              <a:off x="4629150" y="1700645"/>
              <a:ext cx="2933700"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Rachel Johnson</a:t>
              </a:r>
            </a:p>
          </p:txBody>
        </p:sp>
        <p:sp>
          <p:nvSpPr>
            <p:cNvPr id="9" name="TextBox 8">
              <a:extLst>
                <a:ext uri="{FF2B5EF4-FFF2-40B4-BE49-F238E27FC236}">
                  <a16:creationId xmlns:a16="http://schemas.microsoft.com/office/drawing/2014/main" id="{6C0D377B-DC05-6BB3-C520-7FD03AFD4983}"/>
                </a:ext>
              </a:extLst>
            </p:cNvPr>
            <p:cNvSpPr txBox="1"/>
            <p:nvPr/>
          </p:nvSpPr>
          <p:spPr>
            <a:xfrm>
              <a:off x="7763164" y="2945245"/>
              <a:ext cx="2933700"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Brian Horn</a:t>
              </a:r>
            </a:p>
          </p:txBody>
        </p:sp>
      </p:grpSp>
    </p:spTree>
    <p:extLst>
      <p:ext uri="{BB962C8B-B14F-4D97-AF65-F5344CB8AC3E}">
        <p14:creationId xmlns:p14="http://schemas.microsoft.com/office/powerpoint/2010/main" val="338524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35301-A301-B00C-A35D-1E33EA04B5C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D0D8D48-6152-31AC-24EB-6E63D08D6A40}"/>
              </a:ext>
            </a:extLst>
          </p:cNvPr>
          <p:cNvSpPr>
            <a:spLocks noGrp="1"/>
          </p:cNvSpPr>
          <p:nvPr>
            <p:ph type="ctrTitle"/>
          </p:nvPr>
        </p:nvSpPr>
        <p:spPr/>
        <p:txBody>
          <a:bodyPr/>
          <a:lstStyle/>
          <a:p>
            <a:r>
              <a:rPr lang="en-US" dirty="0"/>
              <a:t>Where Do Federal Grants Come From?</a:t>
            </a:r>
          </a:p>
        </p:txBody>
      </p:sp>
      <p:sp>
        <p:nvSpPr>
          <p:cNvPr id="2" name="Footer Placeholder 1">
            <a:extLst>
              <a:ext uri="{FF2B5EF4-FFF2-40B4-BE49-F238E27FC236}">
                <a16:creationId xmlns:a16="http://schemas.microsoft.com/office/drawing/2014/main" id="{0D5C7873-99D7-F68B-F17D-D9117C917A43}"/>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Basic</a:t>
            </a:r>
          </a:p>
        </p:txBody>
      </p:sp>
    </p:spTree>
    <p:extLst>
      <p:ext uri="{BB962C8B-B14F-4D97-AF65-F5344CB8AC3E}">
        <p14:creationId xmlns:p14="http://schemas.microsoft.com/office/powerpoint/2010/main" val="2330735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8C626-AA6E-C2D5-CC83-B63A7C9650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8B7AE4-80A9-1D74-DF0C-FDFC505B0AF8}"/>
              </a:ext>
            </a:extLst>
          </p:cNvPr>
          <p:cNvSpPr>
            <a:spLocks noGrp="1"/>
          </p:cNvSpPr>
          <p:nvPr>
            <p:ph type="title"/>
          </p:nvPr>
        </p:nvSpPr>
        <p:spPr>
          <a:xfrm>
            <a:off x="898732" y="609027"/>
            <a:ext cx="10515600" cy="902104"/>
          </a:xfrm>
        </p:spPr>
        <p:txBody>
          <a:bodyPr/>
          <a:lstStyle/>
          <a:p>
            <a:r>
              <a:rPr lang="en-US" dirty="0"/>
              <a:t>Federal Budget Process </a:t>
            </a:r>
            <a:r>
              <a:rPr lang="en-US" sz="2000" dirty="0"/>
              <a:t>(1 of 7)</a:t>
            </a:r>
          </a:p>
        </p:txBody>
      </p:sp>
      <p:sp>
        <p:nvSpPr>
          <p:cNvPr id="35" name="TextBox 34">
            <a:extLst>
              <a:ext uri="{FF2B5EF4-FFF2-40B4-BE49-F238E27FC236}">
                <a16:creationId xmlns:a16="http://schemas.microsoft.com/office/drawing/2014/main" id="{DEEE6EA7-34B2-6C9D-4166-6BA9450E2DBD}"/>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sp>
        <p:nvSpPr>
          <p:cNvPr id="10" name="Oval 9">
            <a:extLst>
              <a:ext uri="{FF2B5EF4-FFF2-40B4-BE49-F238E27FC236}">
                <a16:creationId xmlns:a16="http://schemas.microsoft.com/office/drawing/2014/main" id="{D548A3D2-B3DE-36D1-6EAA-4C18EEEF2506}"/>
              </a:ext>
              <a:ext uri="{C183D7F6-B498-43B3-948B-1728B52AA6E4}">
                <adec:decorative xmlns:adec="http://schemas.microsoft.com/office/drawing/2017/decorative" val="1"/>
              </a:ext>
            </a:extLst>
          </p:cNvPr>
          <p:cNvSpPr/>
          <p:nvPr/>
        </p:nvSpPr>
        <p:spPr>
          <a:xfrm>
            <a:off x="89453" y="2244357"/>
            <a:ext cx="1950643" cy="1910629"/>
          </a:xfrm>
          <a:prstGeom prst="ellipse">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Icon of the U.S. Capitol.">
            <a:extLst>
              <a:ext uri="{FF2B5EF4-FFF2-40B4-BE49-F238E27FC236}">
                <a16:creationId xmlns:a16="http://schemas.microsoft.com/office/drawing/2014/main" id="{BAC46672-758B-3BFE-52BC-86F77EFC3B2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1340" y="2555532"/>
            <a:ext cx="866867" cy="1303132"/>
          </a:xfrm>
          <a:prstGeom prst="rect">
            <a:avLst/>
          </a:prstGeom>
          <a:solidFill>
            <a:srgbClr val="0B4778"/>
          </a:solidFill>
        </p:spPr>
      </p:pic>
    </p:spTree>
    <p:extLst>
      <p:ext uri="{BB962C8B-B14F-4D97-AF65-F5344CB8AC3E}">
        <p14:creationId xmlns:p14="http://schemas.microsoft.com/office/powerpoint/2010/main" val="1819530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5959C-FAB9-FE97-D644-E2DA22BFCD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D22A2-197C-90F0-E114-0C20DF4DD7CA}"/>
              </a:ext>
            </a:extLst>
          </p:cNvPr>
          <p:cNvSpPr>
            <a:spLocks noGrp="1"/>
          </p:cNvSpPr>
          <p:nvPr>
            <p:ph type="title"/>
          </p:nvPr>
        </p:nvSpPr>
        <p:spPr>
          <a:xfrm>
            <a:off x="898732" y="609027"/>
            <a:ext cx="10515600" cy="902104"/>
          </a:xfrm>
        </p:spPr>
        <p:txBody>
          <a:bodyPr/>
          <a:lstStyle/>
          <a:p>
            <a:r>
              <a:rPr lang="en-US" dirty="0"/>
              <a:t>Federal Budget Process </a:t>
            </a:r>
            <a:r>
              <a:rPr lang="en-US" sz="2000" dirty="0"/>
              <a:t>(2 of 7)</a:t>
            </a:r>
          </a:p>
        </p:txBody>
      </p:sp>
      <p:sp>
        <p:nvSpPr>
          <p:cNvPr id="35" name="TextBox 34">
            <a:extLst>
              <a:ext uri="{FF2B5EF4-FFF2-40B4-BE49-F238E27FC236}">
                <a16:creationId xmlns:a16="http://schemas.microsoft.com/office/drawing/2014/main" id="{31D811D5-DB73-3E55-63D4-8141330D596F}"/>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pic>
        <p:nvPicPr>
          <p:cNvPr id="7" name="Picture 6" descr="Icon of the U.S. Capitol">
            <a:extLst>
              <a:ext uri="{FF2B5EF4-FFF2-40B4-BE49-F238E27FC236}">
                <a16:creationId xmlns:a16="http://schemas.microsoft.com/office/drawing/2014/main" id="{672C3A7E-98E5-3C9E-5EF0-E7EDB09B073C}"/>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64739" y="2256651"/>
            <a:ext cx="1950889" cy="1950889"/>
          </a:xfrm>
          <a:prstGeom prst="rect">
            <a:avLst/>
          </a:prstGeom>
        </p:spPr>
      </p:pic>
      <p:sp>
        <p:nvSpPr>
          <p:cNvPr id="33" name="TextBox 32">
            <a:extLst>
              <a:ext uri="{FF2B5EF4-FFF2-40B4-BE49-F238E27FC236}">
                <a16:creationId xmlns:a16="http://schemas.microsoft.com/office/drawing/2014/main" id="{CAC46583-1D4B-AFCC-4657-536B28D2ED62}"/>
              </a:ext>
            </a:extLst>
          </p:cNvPr>
          <p:cNvSpPr txBox="1"/>
          <p:nvPr/>
        </p:nvSpPr>
        <p:spPr>
          <a:xfrm>
            <a:off x="2015628" y="2321578"/>
            <a:ext cx="1787202" cy="646331"/>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Appropriation	</a:t>
            </a:r>
          </a:p>
        </p:txBody>
      </p:sp>
      <p:sp>
        <p:nvSpPr>
          <p:cNvPr id="10" name="Oval 9">
            <a:extLst>
              <a:ext uri="{FF2B5EF4-FFF2-40B4-BE49-F238E27FC236}">
                <a16:creationId xmlns:a16="http://schemas.microsoft.com/office/drawing/2014/main" id="{3768B062-6332-C3A4-B95C-FD44864C91C2}"/>
              </a:ext>
              <a:ext uri="{C183D7F6-B498-43B3-948B-1728B52AA6E4}">
                <adec:decorative xmlns:adec="http://schemas.microsoft.com/office/drawing/2017/decorative" val="1"/>
              </a:ext>
            </a:extLst>
          </p:cNvPr>
          <p:cNvSpPr/>
          <p:nvPr/>
        </p:nvSpPr>
        <p:spPr>
          <a:xfrm>
            <a:off x="1902817" y="2739023"/>
            <a:ext cx="1950643" cy="1910629"/>
          </a:xfrm>
          <a:prstGeom prst="ellipse">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Icon of the U.S. Capitol">
            <a:extLst>
              <a:ext uri="{FF2B5EF4-FFF2-40B4-BE49-F238E27FC236}">
                <a16:creationId xmlns:a16="http://schemas.microsoft.com/office/drawing/2014/main" id="{6083898A-0683-2EDE-433A-0B49FC793D6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33185" y="3032836"/>
            <a:ext cx="866867" cy="1303132"/>
          </a:xfrm>
          <a:prstGeom prst="rect">
            <a:avLst/>
          </a:prstGeom>
          <a:solidFill>
            <a:srgbClr val="0B4778"/>
          </a:solidFill>
        </p:spPr>
      </p:pic>
    </p:spTree>
    <p:extLst>
      <p:ext uri="{BB962C8B-B14F-4D97-AF65-F5344CB8AC3E}">
        <p14:creationId xmlns:p14="http://schemas.microsoft.com/office/powerpoint/2010/main" val="1793100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B744C-A555-3822-4C41-1A7064439E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012536-CA33-BA24-23A1-9796BF6BF89C}"/>
              </a:ext>
            </a:extLst>
          </p:cNvPr>
          <p:cNvSpPr>
            <a:spLocks noGrp="1"/>
          </p:cNvSpPr>
          <p:nvPr>
            <p:ph type="title"/>
          </p:nvPr>
        </p:nvSpPr>
        <p:spPr>
          <a:xfrm>
            <a:off x="898732" y="609027"/>
            <a:ext cx="10515600" cy="902104"/>
          </a:xfrm>
        </p:spPr>
        <p:txBody>
          <a:bodyPr/>
          <a:lstStyle/>
          <a:p>
            <a:r>
              <a:rPr lang="en-US" dirty="0"/>
              <a:t>Federal Budget Process </a:t>
            </a:r>
            <a:r>
              <a:rPr lang="en-US" sz="2000" dirty="0"/>
              <a:t>(3 of 7)</a:t>
            </a:r>
          </a:p>
        </p:txBody>
      </p:sp>
      <p:sp>
        <p:nvSpPr>
          <p:cNvPr id="35" name="TextBox 34">
            <a:extLst>
              <a:ext uri="{FF2B5EF4-FFF2-40B4-BE49-F238E27FC236}">
                <a16:creationId xmlns:a16="http://schemas.microsoft.com/office/drawing/2014/main" id="{B92C4B55-31CB-D1D6-2B21-7BE91C3000E6}"/>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pic>
        <p:nvPicPr>
          <p:cNvPr id="7" name="Picture 6" descr="Icon of the U.S. Capitol">
            <a:extLst>
              <a:ext uri="{FF2B5EF4-FFF2-40B4-BE49-F238E27FC236}">
                <a16:creationId xmlns:a16="http://schemas.microsoft.com/office/drawing/2014/main" id="{19CC5697-0EDE-09D3-BA29-5EB44CA2B6C3}"/>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64739" y="2256651"/>
            <a:ext cx="1950889" cy="1950889"/>
          </a:xfrm>
          <a:prstGeom prst="rect">
            <a:avLst/>
          </a:prstGeom>
        </p:spPr>
      </p:pic>
      <p:sp>
        <p:nvSpPr>
          <p:cNvPr id="33" name="TextBox 32">
            <a:extLst>
              <a:ext uri="{FF2B5EF4-FFF2-40B4-BE49-F238E27FC236}">
                <a16:creationId xmlns:a16="http://schemas.microsoft.com/office/drawing/2014/main" id="{02F23F72-5CB8-D509-73D9-68B4EF5E671F}"/>
              </a:ext>
            </a:extLst>
          </p:cNvPr>
          <p:cNvSpPr txBox="1"/>
          <p:nvPr/>
        </p:nvSpPr>
        <p:spPr>
          <a:xfrm>
            <a:off x="2015628" y="2321578"/>
            <a:ext cx="1787202" cy="646331"/>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Appropriation	</a:t>
            </a:r>
          </a:p>
        </p:txBody>
      </p:sp>
      <p:grpSp>
        <p:nvGrpSpPr>
          <p:cNvPr id="10" name="Group 9" descr="Icon of the U.S. Capitol with a dollar sign">
            <a:extLst>
              <a:ext uri="{FF2B5EF4-FFF2-40B4-BE49-F238E27FC236}">
                <a16:creationId xmlns:a16="http://schemas.microsoft.com/office/drawing/2014/main" id="{88315ED1-B0E1-5932-0913-AE62EF50D867}"/>
              </a:ext>
            </a:extLst>
          </p:cNvPr>
          <p:cNvGrpSpPr/>
          <p:nvPr/>
        </p:nvGrpSpPr>
        <p:grpSpPr>
          <a:xfrm>
            <a:off x="1781669" y="2879293"/>
            <a:ext cx="1950889" cy="1950889"/>
            <a:chOff x="1781669" y="2879293"/>
            <a:chExt cx="1950889" cy="1950889"/>
          </a:xfrm>
        </p:grpSpPr>
        <p:pic>
          <p:nvPicPr>
            <p:cNvPr id="9" name="Picture 8">
              <a:extLst>
                <a:ext uri="{FF2B5EF4-FFF2-40B4-BE49-F238E27FC236}">
                  <a16:creationId xmlns:a16="http://schemas.microsoft.com/office/drawing/2014/main" id="{EA9B8598-1935-FACD-E806-D9D979B619CD}"/>
                </a:ext>
              </a:extLst>
            </p:cNvPr>
            <p:cNvPicPr>
              <a:picLocks noChangeAspect="1"/>
            </p:cNvPicPr>
            <p:nvPr/>
          </p:nvPicPr>
          <p:blipFill>
            <a:blip r:embed="rId2"/>
            <a:stretch>
              <a:fillRect/>
            </a:stretch>
          </p:blipFill>
          <p:spPr>
            <a:xfrm>
              <a:off x="1781669" y="2879293"/>
              <a:ext cx="1950889" cy="1950889"/>
            </a:xfrm>
            <a:prstGeom prst="rect">
              <a:avLst/>
            </a:prstGeom>
          </p:spPr>
        </p:pic>
        <p:sp>
          <p:nvSpPr>
            <p:cNvPr id="14" name="Flowchart: Connector 13">
              <a:extLst>
                <a:ext uri="{FF2B5EF4-FFF2-40B4-BE49-F238E27FC236}">
                  <a16:creationId xmlns:a16="http://schemas.microsoft.com/office/drawing/2014/main" id="{05D1EFB5-79F8-68EF-4A06-E7A32791C9B8}"/>
                </a:ext>
              </a:extLst>
            </p:cNvPr>
            <p:cNvSpPr/>
            <p:nvPr/>
          </p:nvSpPr>
          <p:spPr>
            <a:xfrm>
              <a:off x="2861065" y="4063435"/>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37" name="TextBox 36">
            <a:extLst>
              <a:ext uri="{FF2B5EF4-FFF2-40B4-BE49-F238E27FC236}">
                <a16:creationId xmlns:a16="http://schemas.microsoft.com/office/drawing/2014/main" id="{A6A41AAF-7DF2-33C0-F066-8403169C8FEA}"/>
              </a:ext>
            </a:extLst>
          </p:cNvPr>
          <p:cNvSpPr txBox="1"/>
          <p:nvPr/>
        </p:nvSpPr>
        <p:spPr>
          <a:xfrm>
            <a:off x="3798579" y="1826232"/>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Apportionment</a:t>
            </a:r>
          </a:p>
        </p:txBody>
      </p:sp>
      <p:grpSp>
        <p:nvGrpSpPr>
          <p:cNvPr id="8" name="Group 7" descr="Icon of a pie chart on a yellow background">
            <a:extLst>
              <a:ext uri="{FF2B5EF4-FFF2-40B4-BE49-F238E27FC236}">
                <a16:creationId xmlns:a16="http://schemas.microsoft.com/office/drawing/2014/main" id="{ADF8D383-F323-FF34-75D3-B6AFEC2F4C26}"/>
              </a:ext>
            </a:extLst>
          </p:cNvPr>
          <p:cNvGrpSpPr/>
          <p:nvPr/>
        </p:nvGrpSpPr>
        <p:grpSpPr>
          <a:xfrm>
            <a:off x="3560972" y="2573945"/>
            <a:ext cx="1950643" cy="1950643"/>
            <a:chOff x="3560972" y="2573945"/>
            <a:chExt cx="1950643" cy="1950643"/>
          </a:xfrm>
        </p:grpSpPr>
        <p:sp>
          <p:nvSpPr>
            <p:cNvPr id="60" name="Oval 59">
              <a:extLst>
                <a:ext uri="{FF2B5EF4-FFF2-40B4-BE49-F238E27FC236}">
                  <a16:creationId xmlns:a16="http://schemas.microsoft.com/office/drawing/2014/main" id="{3007D818-3559-3A95-11DB-0B074DA05365}"/>
                </a:ext>
              </a:extLst>
            </p:cNvPr>
            <p:cNvSpPr/>
            <p:nvPr/>
          </p:nvSpPr>
          <p:spPr>
            <a:xfrm>
              <a:off x="3560972" y="2573945"/>
              <a:ext cx="1950643" cy="1950643"/>
            </a:xfrm>
            <a:prstGeom prst="ellipse">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picture containing drawing&#10;&#10;Description automatically generated">
              <a:extLst>
                <a:ext uri="{FF2B5EF4-FFF2-40B4-BE49-F238E27FC236}">
                  <a16:creationId xmlns:a16="http://schemas.microsoft.com/office/drawing/2014/main" id="{82E7050F-491B-FB10-693F-706778D1FA3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3023" y="2909880"/>
              <a:ext cx="1178337" cy="1178337"/>
            </a:xfrm>
            <a:prstGeom prst="rect">
              <a:avLst/>
            </a:prstGeom>
            <a:solidFill>
              <a:srgbClr val="0B4778"/>
            </a:solidFill>
          </p:spPr>
        </p:pic>
        <p:sp>
          <p:nvSpPr>
            <p:cNvPr id="15" name="Flowchart: Connector 14">
              <a:extLst>
                <a:ext uri="{FF2B5EF4-FFF2-40B4-BE49-F238E27FC236}">
                  <a16:creationId xmlns:a16="http://schemas.microsoft.com/office/drawing/2014/main" id="{BD6B9B14-37B4-28B5-4009-2A38D6330370}"/>
                </a:ext>
              </a:extLst>
            </p:cNvPr>
            <p:cNvSpPr/>
            <p:nvPr/>
          </p:nvSpPr>
          <p:spPr>
            <a:xfrm>
              <a:off x="4009811" y="3406321"/>
              <a:ext cx="480460"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Tree>
    <p:extLst>
      <p:ext uri="{BB962C8B-B14F-4D97-AF65-F5344CB8AC3E}">
        <p14:creationId xmlns:p14="http://schemas.microsoft.com/office/powerpoint/2010/main" val="3290785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28AC2-EB48-6D2A-0EA0-4B208585DA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AD93EAC-C1F5-C20B-56B5-B23B6768760A}"/>
              </a:ext>
            </a:extLst>
          </p:cNvPr>
          <p:cNvSpPr>
            <a:spLocks noGrp="1"/>
          </p:cNvSpPr>
          <p:nvPr>
            <p:ph type="title"/>
          </p:nvPr>
        </p:nvSpPr>
        <p:spPr>
          <a:xfrm>
            <a:off x="898732" y="609027"/>
            <a:ext cx="10515600" cy="902104"/>
          </a:xfrm>
        </p:spPr>
        <p:txBody>
          <a:bodyPr/>
          <a:lstStyle/>
          <a:p>
            <a:r>
              <a:rPr lang="en-US" dirty="0"/>
              <a:t>Federal Budget Process </a:t>
            </a:r>
            <a:r>
              <a:rPr lang="en-US" sz="2000" dirty="0"/>
              <a:t>(4 of 7)</a:t>
            </a:r>
          </a:p>
        </p:txBody>
      </p:sp>
      <p:sp>
        <p:nvSpPr>
          <p:cNvPr id="35" name="TextBox 34">
            <a:extLst>
              <a:ext uri="{FF2B5EF4-FFF2-40B4-BE49-F238E27FC236}">
                <a16:creationId xmlns:a16="http://schemas.microsoft.com/office/drawing/2014/main" id="{612BE684-73CB-348F-08A1-7FC0A66ED9D3}"/>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pic>
        <p:nvPicPr>
          <p:cNvPr id="7" name="Picture 6" descr="Icon of the U.S. Capitol">
            <a:extLst>
              <a:ext uri="{FF2B5EF4-FFF2-40B4-BE49-F238E27FC236}">
                <a16:creationId xmlns:a16="http://schemas.microsoft.com/office/drawing/2014/main" id="{EFAEDC49-863E-C3A5-E131-83B2B3EB313E}"/>
              </a:ext>
            </a:extLst>
          </p:cNvPr>
          <p:cNvPicPr>
            <a:picLocks noChangeAspect="1"/>
          </p:cNvPicPr>
          <p:nvPr/>
        </p:nvPicPr>
        <p:blipFill>
          <a:blip r:embed="rId2"/>
          <a:stretch>
            <a:fillRect/>
          </a:stretch>
        </p:blipFill>
        <p:spPr>
          <a:xfrm>
            <a:off x="64739" y="2256651"/>
            <a:ext cx="1950889" cy="1950889"/>
          </a:xfrm>
          <a:prstGeom prst="rect">
            <a:avLst/>
          </a:prstGeom>
        </p:spPr>
      </p:pic>
      <p:sp>
        <p:nvSpPr>
          <p:cNvPr id="33" name="TextBox 32">
            <a:extLst>
              <a:ext uri="{FF2B5EF4-FFF2-40B4-BE49-F238E27FC236}">
                <a16:creationId xmlns:a16="http://schemas.microsoft.com/office/drawing/2014/main" id="{70C60450-4A37-972C-6DE0-2145571A721D}"/>
              </a:ext>
            </a:extLst>
          </p:cNvPr>
          <p:cNvSpPr txBox="1"/>
          <p:nvPr/>
        </p:nvSpPr>
        <p:spPr>
          <a:xfrm>
            <a:off x="2015628" y="2321578"/>
            <a:ext cx="1787202" cy="646331"/>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Appropriation	</a:t>
            </a:r>
          </a:p>
        </p:txBody>
      </p:sp>
      <p:grpSp>
        <p:nvGrpSpPr>
          <p:cNvPr id="6" name="Group 5" descr="Icon of the U.S. Capitol with a dollar sign">
            <a:extLst>
              <a:ext uri="{FF2B5EF4-FFF2-40B4-BE49-F238E27FC236}">
                <a16:creationId xmlns:a16="http://schemas.microsoft.com/office/drawing/2014/main" id="{F03A8372-D78F-3F27-F867-4EB82E8F2744}"/>
              </a:ext>
              <a:ext uri="{C183D7F6-B498-43B3-948B-1728B52AA6E4}">
                <adec:decorative xmlns:adec="http://schemas.microsoft.com/office/drawing/2017/decorative" val="0"/>
              </a:ext>
            </a:extLst>
          </p:cNvPr>
          <p:cNvGrpSpPr/>
          <p:nvPr/>
        </p:nvGrpSpPr>
        <p:grpSpPr>
          <a:xfrm>
            <a:off x="1781669" y="2879293"/>
            <a:ext cx="1950889" cy="1950889"/>
            <a:chOff x="1781669" y="2879293"/>
            <a:chExt cx="1950889" cy="1950889"/>
          </a:xfrm>
        </p:grpSpPr>
        <p:pic>
          <p:nvPicPr>
            <p:cNvPr id="9" name="Picture 8">
              <a:extLst>
                <a:ext uri="{FF2B5EF4-FFF2-40B4-BE49-F238E27FC236}">
                  <a16:creationId xmlns:a16="http://schemas.microsoft.com/office/drawing/2014/main" id="{6980815A-278C-A077-EF87-3A17252139C1}"/>
                </a:ext>
              </a:extLst>
            </p:cNvPr>
            <p:cNvPicPr>
              <a:picLocks noChangeAspect="1"/>
            </p:cNvPicPr>
            <p:nvPr/>
          </p:nvPicPr>
          <p:blipFill>
            <a:blip r:embed="rId2"/>
            <a:stretch>
              <a:fillRect/>
            </a:stretch>
          </p:blipFill>
          <p:spPr>
            <a:xfrm>
              <a:off x="1781669" y="2879293"/>
              <a:ext cx="1950889" cy="1950889"/>
            </a:xfrm>
            <a:prstGeom prst="rect">
              <a:avLst/>
            </a:prstGeom>
          </p:spPr>
        </p:pic>
        <p:sp>
          <p:nvSpPr>
            <p:cNvPr id="14" name="Flowchart: Connector 13">
              <a:extLst>
                <a:ext uri="{FF2B5EF4-FFF2-40B4-BE49-F238E27FC236}">
                  <a16:creationId xmlns:a16="http://schemas.microsoft.com/office/drawing/2014/main" id="{6FCB9CFA-1DBF-4085-398F-0C4EB60780C8}"/>
                </a:ext>
              </a:extLst>
            </p:cNvPr>
            <p:cNvSpPr/>
            <p:nvPr/>
          </p:nvSpPr>
          <p:spPr>
            <a:xfrm>
              <a:off x="2952579" y="4059591"/>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37" name="TextBox 36">
            <a:extLst>
              <a:ext uri="{FF2B5EF4-FFF2-40B4-BE49-F238E27FC236}">
                <a16:creationId xmlns:a16="http://schemas.microsoft.com/office/drawing/2014/main" id="{58C4E020-0D70-4637-E97C-44F57017D750}"/>
              </a:ext>
            </a:extLst>
          </p:cNvPr>
          <p:cNvSpPr txBox="1"/>
          <p:nvPr/>
        </p:nvSpPr>
        <p:spPr>
          <a:xfrm>
            <a:off x="3798579" y="1826232"/>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Apportionment</a:t>
            </a:r>
          </a:p>
        </p:txBody>
      </p:sp>
      <p:grpSp>
        <p:nvGrpSpPr>
          <p:cNvPr id="59" name="Group 58" descr="Icon of a pie chart">
            <a:extLst>
              <a:ext uri="{FF2B5EF4-FFF2-40B4-BE49-F238E27FC236}">
                <a16:creationId xmlns:a16="http://schemas.microsoft.com/office/drawing/2014/main" id="{0F9F9B14-58DB-1A45-D485-DDCC3B32D9B7}"/>
              </a:ext>
              <a:ext uri="{C183D7F6-B498-43B3-948B-1728B52AA6E4}">
                <adec:decorative xmlns:adec="http://schemas.microsoft.com/office/drawing/2017/decorative" val="0"/>
              </a:ext>
            </a:extLst>
          </p:cNvPr>
          <p:cNvGrpSpPr/>
          <p:nvPr/>
        </p:nvGrpSpPr>
        <p:grpSpPr>
          <a:xfrm>
            <a:off x="3562081" y="2294937"/>
            <a:ext cx="1950643" cy="1950643"/>
            <a:chOff x="3429417" y="2208818"/>
            <a:chExt cx="1950643" cy="1950643"/>
          </a:xfrm>
          <a:solidFill>
            <a:srgbClr val="0B4778"/>
          </a:solidFill>
        </p:grpSpPr>
        <p:sp>
          <p:nvSpPr>
            <p:cNvPr id="60" name="Oval 59">
              <a:extLst>
                <a:ext uri="{FF2B5EF4-FFF2-40B4-BE49-F238E27FC236}">
                  <a16:creationId xmlns:a16="http://schemas.microsoft.com/office/drawing/2014/main" id="{5AB0184B-8611-B434-CE68-E62DDA02874A}"/>
                </a:ext>
              </a:extLst>
            </p:cNvPr>
            <p:cNvSpPr/>
            <p:nvPr/>
          </p:nvSpPr>
          <p:spPr>
            <a:xfrm>
              <a:off x="3429417" y="2208818"/>
              <a:ext cx="1950643" cy="19506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picture containing drawing&#10;&#10;Description automatically generated">
              <a:extLst>
                <a:ext uri="{FF2B5EF4-FFF2-40B4-BE49-F238E27FC236}">
                  <a16:creationId xmlns:a16="http://schemas.microsoft.com/office/drawing/2014/main" id="{1829317C-DAA9-B7F8-4C19-73CE349B7F6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36054" y="2618613"/>
              <a:ext cx="1178337" cy="1178337"/>
            </a:xfrm>
            <a:prstGeom prst="rect">
              <a:avLst/>
            </a:prstGeom>
            <a:grpFill/>
          </p:spPr>
        </p:pic>
      </p:grpSp>
      <p:sp>
        <p:nvSpPr>
          <p:cNvPr id="39" name="TextBox 38">
            <a:extLst>
              <a:ext uri="{FF2B5EF4-FFF2-40B4-BE49-F238E27FC236}">
                <a16:creationId xmlns:a16="http://schemas.microsoft.com/office/drawing/2014/main" id="{26A72429-904A-D0D5-CFE4-2FE17A789903}"/>
              </a:ext>
            </a:extLst>
          </p:cNvPr>
          <p:cNvSpPr txBox="1"/>
          <p:nvPr/>
        </p:nvSpPr>
        <p:spPr>
          <a:xfrm>
            <a:off x="5103406" y="2251911"/>
            <a:ext cx="2308681" cy="369332"/>
          </a:xfrm>
          <a:prstGeom prst="rect">
            <a:avLst/>
          </a:prstGeom>
          <a:noFill/>
        </p:spPr>
        <p:txBody>
          <a:bodyPr wrap="square" rtlCol="0">
            <a:spAutoFit/>
          </a:bodyPr>
          <a:lstStyle/>
          <a:p>
            <a:pPr algn="ctr"/>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Allotment</a:t>
            </a:r>
          </a:p>
        </p:txBody>
      </p:sp>
      <p:grpSp>
        <p:nvGrpSpPr>
          <p:cNvPr id="8" name="Group 7" descr="Icon of a classical building with a dollar sign">
            <a:extLst>
              <a:ext uri="{FF2B5EF4-FFF2-40B4-BE49-F238E27FC236}">
                <a16:creationId xmlns:a16="http://schemas.microsoft.com/office/drawing/2014/main" id="{FBAFDD27-AEE5-224E-BB4D-075F8C8670A6}"/>
              </a:ext>
              <a:ext uri="{C183D7F6-B498-43B3-948B-1728B52AA6E4}">
                <adec:decorative xmlns:adec="http://schemas.microsoft.com/office/drawing/2017/decorative" val="0"/>
              </a:ext>
            </a:extLst>
          </p:cNvPr>
          <p:cNvGrpSpPr/>
          <p:nvPr/>
        </p:nvGrpSpPr>
        <p:grpSpPr>
          <a:xfrm>
            <a:off x="5193728" y="3094475"/>
            <a:ext cx="1950643" cy="1950643"/>
            <a:chOff x="5193728" y="3094475"/>
            <a:chExt cx="1950643" cy="1950643"/>
          </a:xfrm>
        </p:grpSpPr>
        <p:sp>
          <p:nvSpPr>
            <p:cNvPr id="16" name="Oval 15">
              <a:extLst>
                <a:ext uri="{FF2B5EF4-FFF2-40B4-BE49-F238E27FC236}">
                  <a16:creationId xmlns:a16="http://schemas.microsoft.com/office/drawing/2014/main" id="{124DAFD9-37CD-5CD0-B993-1C602A11E3F1}"/>
                </a:ext>
              </a:extLst>
            </p:cNvPr>
            <p:cNvSpPr/>
            <p:nvPr/>
          </p:nvSpPr>
          <p:spPr>
            <a:xfrm>
              <a:off x="5193728" y="3094475"/>
              <a:ext cx="1950643" cy="1950643"/>
            </a:xfrm>
            <a:prstGeom prst="ellipse">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drawing&#10;&#10;Description automatically generated">
              <a:extLst>
                <a:ext uri="{FF2B5EF4-FFF2-40B4-BE49-F238E27FC236}">
                  <a16:creationId xmlns:a16="http://schemas.microsoft.com/office/drawing/2014/main" id="{54F1813A-558A-F9B0-9B73-178793DAE389}"/>
                </a:ext>
              </a:extLst>
            </p:cNvPr>
            <p:cNvPicPr>
              <a:picLocks noChangeAspect="1"/>
            </p:cNvPicPr>
            <p:nvPr/>
          </p:nvPicPr>
          <p:blipFill>
            <a:blip r:embed="rId4" cstate="print">
              <a:alphaModFix/>
              <a:extLst>
                <a:ext uri="{28A0092B-C50C-407E-A947-70E740481C1C}">
                  <a14:useLocalDpi xmlns:a14="http://schemas.microsoft.com/office/drawing/2010/main"/>
                </a:ext>
              </a:extLst>
            </a:blip>
            <a:stretch>
              <a:fillRect/>
            </a:stretch>
          </p:blipFill>
          <p:spPr>
            <a:xfrm>
              <a:off x="5684033" y="3359824"/>
              <a:ext cx="951069" cy="1107996"/>
            </a:xfrm>
            <a:prstGeom prst="rect">
              <a:avLst/>
            </a:prstGeom>
          </p:spPr>
        </p:pic>
        <p:sp>
          <p:nvSpPr>
            <p:cNvPr id="22" name="Flowchart: Connector 21">
              <a:extLst>
                <a:ext uri="{FF2B5EF4-FFF2-40B4-BE49-F238E27FC236}">
                  <a16:creationId xmlns:a16="http://schemas.microsoft.com/office/drawing/2014/main" id="{DA6B76EA-829C-D385-BCAE-1B2A203914AE}"/>
                </a:ext>
              </a:extLst>
            </p:cNvPr>
            <p:cNvSpPr/>
            <p:nvPr/>
          </p:nvSpPr>
          <p:spPr>
            <a:xfrm>
              <a:off x="6408917" y="3992163"/>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Tree>
    <p:extLst>
      <p:ext uri="{BB962C8B-B14F-4D97-AF65-F5344CB8AC3E}">
        <p14:creationId xmlns:p14="http://schemas.microsoft.com/office/powerpoint/2010/main" val="740402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8588B-F117-E5E0-083D-7FE0BDA85B2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3624D2-1419-407D-1A30-EBB5384EF380}"/>
              </a:ext>
            </a:extLst>
          </p:cNvPr>
          <p:cNvSpPr>
            <a:spLocks noGrp="1"/>
          </p:cNvSpPr>
          <p:nvPr>
            <p:ph type="title"/>
          </p:nvPr>
        </p:nvSpPr>
        <p:spPr>
          <a:xfrm>
            <a:off x="898732" y="609027"/>
            <a:ext cx="10515600" cy="902104"/>
          </a:xfrm>
        </p:spPr>
        <p:txBody>
          <a:bodyPr/>
          <a:lstStyle/>
          <a:p>
            <a:r>
              <a:rPr lang="en-US" dirty="0"/>
              <a:t>Federal Budget Process </a:t>
            </a:r>
            <a:r>
              <a:rPr lang="en-US" sz="2000" dirty="0"/>
              <a:t>(5 of 7)</a:t>
            </a:r>
          </a:p>
        </p:txBody>
      </p:sp>
      <p:sp>
        <p:nvSpPr>
          <p:cNvPr id="35" name="TextBox 34">
            <a:extLst>
              <a:ext uri="{FF2B5EF4-FFF2-40B4-BE49-F238E27FC236}">
                <a16:creationId xmlns:a16="http://schemas.microsoft.com/office/drawing/2014/main" id="{F13D1AB7-36AA-EEAE-0815-DEFAAA2CD937}"/>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pic>
        <p:nvPicPr>
          <p:cNvPr id="7" name="Picture 6" descr="Icon of the U. S. Capitol">
            <a:extLst>
              <a:ext uri="{FF2B5EF4-FFF2-40B4-BE49-F238E27FC236}">
                <a16:creationId xmlns:a16="http://schemas.microsoft.com/office/drawing/2014/main" id="{6E031A4A-7FA2-1021-5220-FDD33E0138C9}"/>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64739" y="2256651"/>
            <a:ext cx="1950889" cy="1950889"/>
          </a:xfrm>
          <a:prstGeom prst="rect">
            <a:avLst/>
          </a:prstGeom>
        </p:spPr>
      </p:pic>
      <p:sp>
        <p:nvSpPr>
          <p:cNvPr id="33" name="TextBox 32">
            <a:extLst>
              <a:ext uri="{FF2B5EF4-FFF2-40B4-BE49-F238E27FC236}">
                <a16:creationId xmlns:a16="http://schemas.microsoft.com/office/drawing/2014/main" id="{A806585C-29C8-CCD5-F53C-5827AF80860E}"/>
              </a:ext>
            </a:extLst>
          </p:cNvPr>
          <p:cNvSpPr txBox="1"/>
          <p:nvPr/>
        </p:nvSpPr>
        <p:spPr>
          <a:xfrm>
            <a:off x="2015628" y="2321578"/>
            <a:ext cx="1787202" cy="646331"/>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Appropriation	</a:t>
            </a:r>
          </a:p>
        </p:txBody>
      </p:sp>
      <p:grpSp>
        <p:nvGrpSpPr>
          <p:cNvPr id="6" name="Group 5" descr="Icon of the U.S. Capitol with a dollar sign">
            <a:extLst>
              <a:ext uri="{FF2B5EF4-FFF2-40B4-BE49-F238E27FC236}">
                <a16:creationId xmlns:a16="http://schemas.microsoft.com/office/drawing/2014/main" id="{82A6FCDE-5CBA-5D60-CED1-AE3E8E367921}"/>
              </a:ext>
              <a:ext uri="{C183D7F6-B498-43B3-948B-1728B52AA6E4}">
                <adec:decorative xmlns:adec="http://schemas.microsoft.com/office/drawing/2017/decorative" val="0"/>
              </a:ext>
            </a:extLst>
          </p:cNvPr>
          <p:cNvGrpSpPr/>
          <p:nvPr/>
        </p:nvGrpSpPr>
        <p:grpSpPr>
          <a:xfrm>
            <a:off x="1781669" y="2879293"/>
            <a:ext cx="1950889" cy="1950889"/>
            <a:chOff x="1781669" y="2879293"/>
            <a:chExt cx="1950889" cy="1950889"/>
          </a:xfrm>
        </p:grpSpPr>
        <p:pic>
          <p:nvPicPr>
            <p:cNvPr id="9" name="Picture 8">
              <a:extLst>
                <a:ext uri="{FF2B5EF4-FFF2-40B4-BE49-F238E27FC236}">
                  <a16:creationId xmlns:a16="http://schemas.microsoft.com/office/drawing/2014/main" id="{7AB2226F-68D4-FF4B-6270-E654FC85D5EE}"/>
                </a:ext>
              </a:extLst>
            </p:cNvPr>
            <p:cNvPicPr>
              <a:picLocks noChangeAspect="1"/>
            </p:cNvPicPr>
            <p:nvPr/>
          </p:nvPicPr>
          <p:blipFill>
            <a:blip r:embed="rId2"/>
            <a:stretch>
              <a:fillRect/>
            </a:stretch>
          </p:blipFill>
          <p:spPr>
            <a:xfrm>
              <a:off x="1781669" y="2879293"/>
              <a:ext cx="1950889" cy="1950889"/>
            </a:xfrm>
            <a:prstGeom prst="rect">
              <a:avLst/>
            </a:prstGeom>
          </p:spPr>
        </p:pic>
        <p:sp>
          <p:nvSpPr>
            <p:cNvPr id="14" name="Flowchart: Connector 13">
              <a:extLst>
                <a:ext uri="{FF2B5EF4-FFF2-40B4-BE49-F238E27FC236}">
                  <a16:creationId xmlns:a16="http://schemas.microsoft.com/office/drawing/2014/main" id="{A85AB93A-2366-451C-BDC6-49C67F47DACC}"/>
                </a:ext>
              </a:extLst>
            </p:cNvPr>
            <p:cNvSpPr/>
            <p:nvPr/>
          </p:nvSpPr>
          <p:spPr>
            <a:xfrm>
              <a:off x="2952579" y="4059591"/>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37" name="TextBox 36">
            <a:extLst>
              <a:ext uri="{FF2B5EF4-FFF2-40B4-BE49-F238E27FC236}">
                <a16:creationId xmlns:a16="http://schemas.microsoft.com/office/drawing/2014/main" id="{83B565B7-DA7E-E08B-C483-1AA0E032C537}"/>
              </a:ext>
            </a:extLst>
          </p:cNvPr>
          <p:cNvSpPr txBox="1"/>
          <p:nvPr/>
        </p:nvSpPr>
        <p:spPr>
          <a:xfrm>
            <a:off x="3798579" y="1826232"/>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Apportionment</a:t>
            </a:r>
          </a:p>
        </p:txBody>
      </p:sp>
      <p:grpSp>
        <p:nvGrpSpPr>
          <p:cNvPr id="59" name="Group 58" descr="Icon of a pie chart">
            <a:extLst>
              <a:ext uri="{FF2B5EF4-FFF2-40B4-BE49-F238E27FC236}">
                <a16:creationId xmlns:a16="http://schemas.microsoft.com/office/drawing/2014/main" id="{209D0EB4-2971-B7C5-3182-D41B27B1A515}"/>
              </a:ext>
              <a:ext uri="{C183D7F6-B498-43B3-948B-1728B52AA6E4}">
                <adec:decorative xmlns:adec="http://schemas.microsoft.com/office/drawing/2017/decorative" val="0"/>
              </a:ext>
            </a:extLst>
          </p:cNvPr>
          <p:cNvGrpSpPr/>
          <p:nvPr/>
        </p:nvGrpSpPr>
        <p:grpSpPr>
          <a:xfrm>
            <a:off x="3562081" y="2294937"/>
            <a:ext cx="1950643" cy="1950643"/>
            <a:chOff x="3429417" y="2208818"/>
            <a:chExt cx="1950643" cy="1950643"/>
          </a:xfrm>
          <a:solidFill>
            <a:srgbClr val="0B4778"/>
          </a:solidFill>
        </p:grpSpPr>
        <p:sp>
          <p:nvSpPr>
            <p:cNvPr id="60" name="Oval 59">
              <a:extLst>
                <a:ext uri="{FF2B5EF4-FFF2-40B4-BE49-F238E27FC236}">
                  <a16:creationId xmlns:a16="http://schemas.microsoft.com/office/drawing/2014/main" id="{44E1F74C-BD16-2451-A7B6-26971F33E1B9}"/>
                </a:ext>
              </a:extLst>
            </p:cNvPr>
            <p:cNvSpPr/>
            <p:nvPr/>
          </p:nvSpPr>
          <p:spPr>
            <a:xfrm>
              <a:off x="3429417" y="2208818"/>
              <a:ext cx="1950643" cy="19506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picture containing drawing&#10;&#10;Description automatically generated">
              <a:extLst>
                <a:ext uri="{FF2B5EF4-FFF2-40B4-BE49-F238E27FC236}">
                  <a16:creationId xmlns:a16="http://schemas.microsoft.com/office/drawing/2014/main" id="{29864C58-1409-76EB-7CC5-38ECBDA2583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36054" y="2618613"/>
              <a:ext cx="1178337" cy="1178337"/>
            </a:xfrm>
            <a:prstGeom prst="rect">
              <a:avLst/>
            </a:prstGeom>
            <a:grpFill/>
          </p:spPr>
        </p:pic>
      </p:grpSp>
      <p:sp>
        <p:nvSpPr>
          <p:cNvPr id="39" name="TextBox 38">
            <a:extLst>
              <a:ext uri="{FF2B5EF4-FFF2-40B4-BE49-F238E27FC236}">
                <a16:creationId xmlns:a16="http://schemas.microsoft.com/office/drawing/2014/main" id="{A9FCBCEF-4A7D-65C6-C5DC-955C2798381F}"/>
              </a:ext>
            </a:extLst>
          </p:cNvPr>
          <p:cNvSpPr txBox="1"/>
          <p:nvPr/>
        </p:nvSpPr>
        <p:spPr>
          <a:xfrm>
            <a:off x="5103406" y="2251911"/>
            <a:ext cx="2308681" cy="369332"/>
          </a:xfrm>
          <a:prstGeom prst="rect">
            <a:avLst/>
          </a:prstGeom>
          <a:noFill/>
        </p:spPr>
        <p:txBody>
          <a:bodyPr wrap="square" rtlCol="0">
            <a:spAutoFit/>
          </a:bodyPr>
          <a:lstStyle/>
          <a:p>
            <a:pPr algn="ctr"/>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Allotment</a:t>
            </a:r>
          </a:p>
        </p:txBody>
      </p:sp>
      <p:grpSp>
        <p:nvGrpSpPr>
          <p:cNvPr id="8" name="Group 7" descr="Icon of a classical building with a dollar sign">
            <a:extLst>
              <a:ext uri="{FF2B5EF4-FFF2-40B4-BE49-F238E27FC236}">
                <a16:creationId xmlns:a16="http://schemas.microsoft.com/office/drawing/2014/main" id="{BBEA48CA-3432-4CFE-B096-128FD1B5EFFB}"/>
              </a:ext>
              <a:ext uri="{C183D7F6-B498-43B3-948B-1728B52AA6E4}">
                <adec:decorative xmlns:adec="http://schemas.microsoft.com/office/drawing/2017/decorative" val="0"/>
              </a:ext>
            </a:extLst>
          </p:cNvPr>
          <p:cNvGrpSpPr/>
          <p:nvPr/>
        </p:nvGrpSpPr>
        <p:grpSpPr>
          <a:xfrm>
            <a:off x="5193728" y="3094475"/>
            <a:ext cx="1950643" cy="1950643"/>
            <a:chOff x="5193728" y="3094475"/>
            <a:chExt cx="1950643" cy="1950643"/>
          </a:xfrm>
        </p:grpSpPr>
        <p:sp>
          <p:nvSpPr>
            <p:cNvPr id="16" name="Oval 15">
              <a:extLst>
                <a:ext uri="{FF2B5EF4-FFF2-40B4-BE49-F238E27FC236}">
                  <a16:creationId xmlns:a16="http://schemas.microsoft.com/office/drawing/2014/main" id="{5E0C82D7-E02C-BFCB-3825-B0E292E31302}"/>
                </a:ext>
              </a:extLst>
            </p:cNvPr>
            <p:cNvSpPr/>
            <p:nvPr/>
          </p:nvSpPr>
          <p:spPr>
            <a:xfrm>
              <a:off x="5193728" y="3094475"/>
              <a:ext cx="1950643" cy="1950643"/>
            </a:xfrm>
            <a:prstGeom prst="ellipse">
              <a:avLst/>
            </a:prstGeom>
            <a:solidFill>
              <a:srgbClr val="0B4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drawing&#10;&#10;Description automatically generated">
              <a:extLst>
                <a:ext uri="{FF2B5EF4-FFF2-40B4-BE49-F238E27FC236}">
                  <a16:creationId xmlns:a16="http://schemas.microsoft.com/office/drawing/2014/main" id="{FE00037B-B610-997C-A789-03F4357EF77F}"/>
                </a:ext>
              </a:extLst>
            </p:cNvPr>
            <p:cNvPicPr>
              <a:picLocks noChangeAspect="1"/>
            </p:cNvPicPr>
            <p:nvPr/>
          </p:nvPicPr>
          <p:blipFill>
            <a:blip r:embed="rId4" cstate="print">
              <a:alphaModFix/>
              <a:extLst>
                <a:ext uri="{28A0092B-C50C-407E-A947-70E740481C1C}">
                  <a14:useLocalDpi xmlns:a14="http://schemas.microsoft.com/office/drawing/2010/main"/>
                </a:ext>
              </a:extLst>
            </a:blip>
            <a:stretch>
              <a:fillRect/>
            </a:stretch>
          </p:blipFill>
          <p:spPr>
            <a:xfrm>
              <a:off x="5684033" y="3359824"/>
              <a:ext cx="951069" cy="1107996"/>
            </a:xfrm>
            <a:prstGeom prst="rect">
              <a:avLst/>
            </a:prstGeom>
          </p:spPr>
        </p:pic>
        <p:sp>
          <p:nvSpPr>
            <p:cNvPr id="22" name="Flowchart: Connector 21">
              <a:extLst>
                <a:ext uri="{FF2B5EF4-FFF2-40B4-BE49-F238E27FC236}">
                  <a16:creationId xmlns:a16="http://schemas.microsoft.com/office/drawing/2014/main" id="{D4E73B58-4F7B-7A08-5650-7F0BBD2F2640}"/>
                </a:ext>
              </a:extLst>
            </p:cNvPr>
            <p:cNvSpPr/>
            <p:nvPr/>
          </p:nvSpPr>
          <p:spPr>
            <a:xfrm>
              <a:off x="6408917" y="3992163"/>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41" name="TextBox 40">
            <a:extLst>
              <a:ext uri="{FF2B5EF4-FFF2-40B4-BE49-F238E27FC236}">
                <a16:creationId xmlns:a16="http://schemas.microsoft.com/office/drawing/2014/main" id="{162A162A-6238-6581-612F-4E4016A1CCED}"/>
              </a:ext>
            </a:extLst>
          </p:cNvPr>
          <p:cNvSpPr txBox="1"/>
          <p:nvPr/>
        </p:nvSpPr>
        <p:spPr>
          <a:xfrm>
            <a:off x="7290170" y="1766190"/>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Obligation</a:t>
            </a:r>
          </a:p>
        </p:txBody>
      </p:sp>
      <p:grpSp>
        <p:nvGrpSpPr>
          <p:cNvPr id="10" name="Group 9" descr="Icon showing a circle with a dollar sign in the center. 3 open circles connected by dotted lines radiate from the center.">
            <a:extLst>
              <a:ext uri="{FF2B5EF4-FFF2-40B4-BE49-F238E27FC236}">
                <a16:creationId xmlns:a16="http://schemas.microsoft.com/office/drawing/2014/main" id="{E33303B7-C15C-FDDF-DAA2-A57D76FA9E5C}"/>
              </a:ext>
            </a:extLst>
          </p:cNvPr>
          <p:cNvGrpSpPr/>
          <p:nvPr/>
        </p:nvGrpSpPr>
        <p:grpSpPr>
          <a:xfrm>
            <a:off x="6886719" y="2280538"/>
            <a:ext cx="1950643" cy="1950643"/>
            <a:chOff x="6886719" y="2280538"/>
            <a:chExt cx="1950643" cy="1950643"/>
          </a:xfrm>
        </p:grpSpPr>
        <p:grpSp>
          <p:nvGrpSpPr>
            <p:cNvPr id="34" name="Group 33">
              <a:extLst>
                <a:ext uri="{FF2B5EF4-FFF2-40B4-BE49-F238E27FC236}">
                  <a16:creationId xmlns:a16="http://schemas.microsoft.com/office/drawing/2014/main" id="{26AEB1B4-7FA4-144C-AB86-1394C6703574}"/>
                </a:ext>
              </a:extLst>
            </p:cNvPr>
            <p:cNvGrpSpPr/>
            <p:nvPr/>
          </p:nvGrpSpPr>
          <p:grpSpPr>
            <a:xfrm>
              <a:off x="6886719" y="2280538"/>
              <a:ext cx="1950643" cy="1950643"/>
              <a:chOff x="5128982" y="2496947"/>
              <a:chExt cx="1950643" cy="1950643"/>
            </a:xfrm>
            <a:solidFill>
              <a:srgbClr val="FACE00"/>
            </a:solidFill>
            <a:effectLst/>
          </p:grpSpPr>
          <p:sp>
            <p:nvSpPr>
              <p:cNvPr id="36" name="Oval 35">
                <a:extLst>
                  <a:ext uri="{FF2B5EF4-FFF2-40B4-BE49-F238E27FC236}">
                    <a16:creationId xmlns:a16="http://schemas.microsoft.com/office/drawing/2014/main" id="{5067451B-FC2C-DBB1-6A8F-D62DC1048603}"/>
                  </a:ext>
                </a:extLst>
              </p:cNvPr>
              <p:cNvSpPr/>
              <p:nvPr/>
            </p:nvSpPr>
            <p:spPr>
              <a:xfrm>
                <a:off x="5128982" y="2496947"/>
                <a:ext cx="1950643" cy="19506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8BE15FA-56EA-5C52-1575-B160324F5E33}"/>
                  </a:ext>
                </a:extLst>
              </p:cNvPr>
              <p:cNvSpPr/>
              <p:nvPr/>
            </p:nvSpPr>
            <p:spPr>
              <a:xfrm>
                <a:off x="6231540" y="3623585"/>
                <a:ext cx="483475" cy="483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9" name="Picture 48">
              <a:extLst>
                <a:ext uri="{FF2B5EF4-FFF2-40B4-BE49-F238E27FC236}">
                  <a16:creationId xmlns:a16="http://schemas.microsoft.com/office/drawing/2014/main" id="{249568EB-13E0-30DB-0B54-2B533AF9CFE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06713" y="2294937"/>
              <a:ext cx="1828800" cy="1828800"/>
            </a:xfrm>
            <a:prstGeom prst="rect">
              <a:avLst/>
            </a:prstGeom>
          </p:spPr>
        </p:pic>
        <p:sp>
          <p:nvSpPr>
            <p:cNvPr id="12" name="Flowchart: Connector 11">
              <a:extLst>
                <a:ext uri="{FF2B5EF4-FFF2-40B4-BE49-F238E27FC236}">
                  <a16:creationId xmlns:a16="http://schemas.microsoft.com/office/drawing/2014/main" id="{AD76A94F-93D8-1BCA-8119-C62CAA35AF3D}"/>
                </a:ext>
              </a:extLst>
            </p:cNvPr>
            <p:cNvSpPr/>
            <p:nvPr/>
          </p:nvSpPr>
          <p:spPr>
            <a:xfrm>
              <a:off x="7586334" y="2967909"/>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Tree>
    <p:extLst>
      <p:ext uri="{BB962C8B-B14F-4D97-AF65-F5344CB8AC3E}">
        <p14:creationId xmlns:p14="http://schemas.microsoft.com/office/powerpoint/2010/main" val="2199945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0996C-F901-DEEF-3395-63994E1EF6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F5EA5F-A460-C197-6AA9-258AE2D6E8A0}"/>
              </a:ext>
            </a:extLst>
          </p:cNvPr>
          <p:cNvSpPr>
            <a:spLocks noGrp="1"/>
          </p:cNvSpPr>
          <p:nvPr>
            <p:ph type="title"/>
          </p:nvPr>
        </p:nvSpPr>
        <p:spPr>
          <a:xfrm>
            <a:off x="898732" y="609027"/>
            <a:ext cx="10515600" cy="902104"/>
          </a:xfrm>
        </p:spPr>
        <p:txBody>
          <a:bodyPr/>
          <a:lstStyle/>
          <a:p>
            <a:r>
              <a:rPr lang="en-US" dirty="0"/>
              <a:t>Federal Budget Process </a:t>
            </a:r>
            <a:r>
              <a:rPr lang="en-US" sz="2000" dirty="0"/>
              <a:t>(6 of 7)</a:t>
            </a:r>
          </a:p>
        </p:txBody>
      </p:sp>
      <p:sp>
        <p:nvSpPr>
          <p:cNvPr id="35" name="TextBox 34">
            <a:extLst>
              <a:ext uri="{FF2B5EF4-FFF2-40B4-BE49-F238E27FC236}">
                <a16:creationId xmlns:a16="http://schemas.microsoft.com/office/drawing/2014/main" id="{3428DE75-997D-F289-CAB6-1C4DFED8F2A7}"/>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pic>
        <p:nvPicPr>
          <p:cNvPr id="7" name="Picture 6" descr="Icon of the U.S. Capitol">
            <a:extLst>
              <a:ext uri="{FF2B5EF4-FFF2-40B4-BE49-F238E27FC236}">
                <a16:creationId xmlns:a16="http://schemas.microsoft.com/office/drawing/2014/main" id="{561EA72F-DE07-5F69-9FE8-7DEE3A55066C}"/>
              </a:ext>
            </a:extLst>
          </p:cNvPr>
          <p:cNvPicPr>
            <a:picLocks noChangeAspect="1"/>
          </p:cNvPicPr>
          <p:nvPr/>
        </p:nvPicPr>
        <p:blipFill>
          <a:blip r:embed="rId2"/>
          <a:stretch>
            <a:fillRect/>
          </a:stretch>
        </p:blipFill>
        <p:spPr>
          <a:xfrm>
            <a:off x="64739" y="2256651"/>
            <a:ext cx="1950889" cy="1950889"/>
          </a:xfrm>
          <a:prstGeom prst="rect">
            <a:avLst/>
          </a:prstGeom>
        </p:spPr>
      </p:pic>
      <p:sp>
        <p:nvSpPr>
          <p:cNvPr id="33" name="TextBox 32">
            <a:extLst>
              <a:ext uri="{FF2B5EF4-FFF2-40B4-BE49-F238E27FC236}">
                <a16:creationId xmlns:a16="http://schemas.microsoft.com/office/drawing/2014/main" id="{7A02AA45-D593-95CA-A399-254D400A1028}"/>
              </a:ext>
            </a:extLst>
          </p:cNvPr>
          <p:cNvSpPr txBox="1"/>
          <p:nvPr/>
        </p:nvSpPr>
        <p:spPr>
          <a:xfrm>
            <a:off x="2015628" y="2321578"/>
            <a:ext cx="1787202" cy="646331"/>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Appropriation	</a:t>
            </a:r>
          </a:p>
        </p:txBody>
      </p:sp>
      <p:grpSp>
        <p:nvGrpSpPr>
          <p:cNvPr id="8" name="Group 7" descr="Icon of the U.S. Capitol with a dollar sign">
            <a:extLst>
              <a:ext uri="{FF2B5EF4-FFF2-40B4-BE49-F238E27FC236}">
                <a16:creationId xmlns:a16="http://schemas.microsoft.com/office/drawing/2014/main" id="{C663DBA8-E507-4984-9DD0-00499C82396B}"/>
              </a:ext>
            </a:extLst>
          </p:cNvPr>
          <p:cNvGrpSpPr/>
          <p:nvPr/>
        </p:nvGrpSpPr>
        <p:grpSpPr>
          <a:xfrm>
            <a:off x="1781669" y="2879293"/>
            <a:ext cx="1950889" cy="1950889"/>
            <a:chOff x="1781669" y="2879293"/>
            <a:chExt cx="1950889" cy="1950889"/>
          </a:xfrm>
        </p:grpSpPr>
        <p:pic>
          <p:nvPicPr>
            <p:cNvPr id="9" name="Picture 8">
              <a:extLst>
                <a:ext uri="{FF2B5EF4-FFF2-40B4-BE49-F238E27FC236}">
                  <a16:creationId xmlns:a16="http://schemas.microsoft.com/office/drawing/2014/main" id="{B116A86E-CC5D-1CCA-2ADB-223C8CCCF0EE}"/>
                </a:ext>
              </a:extLst>
            </p:cNvPr>
            <p:cNvPicPr>
              <a:picLocks noChangeAspect="1"/>
            </p:cNvPicPr>
            <p:nvPr/>
          </p:nvPicPr>
          <p:blipFill>
            <a:blip r:embed="rId2"/>
            <a:stretch>
              <a:fillRect/>
            </a:stretch>
          </p:blipFill>
          <p:spPr>
            <a:xfrm>
              <a:off x="1781669" y="2879293"/>
              <a:ext cx="1950889" cy="1950889"/>
            </a:xfrm>
            <a:prstGeom prst="rect">
              <a:avLst/>
            </a:prstGeom>
          </p:spPr>
        </p:pic>
        <p:sp>
          <p:nvSpPr>
            <p:cNvPr id="14" name="Flowchart: Connector 13">
              <a:extLst>
                <a:ext uri="{FF2B5EF4-FFF2-40B4-BE49-F238E27FC236}">
                  <a16:creationId xmlns:a16="http://schemas.microsoft.com/office/drawing/2014/main" id="{C063A0A1-0851-B711-91D6-54B7723B7CC9}"/>
                </a:ext>
              </a:extLst>
            </p:cNvPr>
            <p:cNvSpPr/>
            <p:nvPr/>
          </p:nvSpPr>
          <p:spPr>
            <a:xfrm>
              <a:off x="2952579" y="4059591"/>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37" name="TextBox 36">
            <a:extLst>
              <a:ext uri="{FF2B5EF4-FFF2-40B4-BE49-F238E27FC236}">
                <a16:creationId xmlns:a16="http://schemas.microsoft.com/office/drawing/2014/main" id="{13E40D8F-AF43-4CD6-FD50-2F8105FE088A}"/>
              </a:ext>
            </a:extLst>
          </p:cNvPr>
          <p:cNvSpPr txBox="1"/>
          <p:nvPr/>
        </p:nvSpPr>
        <p:spPr>
          <a:xfrm>
            <a:off x="3798579" y="1826232"/>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Apportionment</a:t>
            </a:r>
          </a:p>
        </p:txBody>
      </p:sp>
      <p:grpSp>
        <p:nvGrpSpPr>
          <p:cNvPr id="59" name="Group 58" descr="Icon of a pie chart">
            <a:extLst>
              <a:ext uri="{FF2B5EF4-FFF2-40B4-BE49-F238E27FC236}">
                <a16:creationId xmlns:a16="http://schemas.microsoft.com/office/drawing/2014/main" id="{810B769E-AE17-6E8D-5BF9-9D4ACF2BDDD0}"/>
              </a:ext>
            </a:extLst>
          </p:cNvPr>
          <p:cNvGrpSpPr/>
          <p:nvPr/>
        </p:nvGrpSpPr>
        <p:grpSpPr>
          <a:xfrm>
            <a:off x="3562081" y="2294937"/>
            <a:ext cx="1950643" cy="1950643"/>
            <a:chOff x="3429417" y="2208818"/>
            <a:chExt cx="1950643" cy="1950643"/>
          </a:xfrm>
          <a:solidFill>
            <a:srgbClr val="0B4778"/>
          </a:solidFill>
        </p:grpSpPr>
        <p:sp>
          <p:nvSpPr>
            <p:cNvPr id="60" name="Oval 59">
              <a:extLst>
                <a:ext uri="{FF2B5EF4-FFF2-40B4-BE49-F238E27FC236}">
                  <a16:creationId xmlns:a16="http://schemas.microsoft.com/office/drawing/2014/main" id="{9D359FDE-B95F-A72C-DB23-EBD71271C926}"/>
                </a:ext>
              </a:extLst>
            </p:cNvPr>
            <p:cNvSpPr/>
            <p:nvPr/>
          </p:nvSpPr>
          <p:spPr>
            <a:xfrm>
              <a:off x="3429417" y="2208818"/>
              <a:ext cx="1950643" cy="19506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picture containing drawing&#10;&#10;Description automatically generated">
              <a:extLst>
                <a:ext uri="{FF2B5EF4-FFF2-40B4-BE49-F238E27FC236}">
                  <a16:creationId xmlns:a16="http://schemas.microsoft.com/office/drawing/2014/main" id="{98139759-BBB4-7445-7DCC-A138EEDE55E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36054" y="2618613"/>
              <a:ext cx="1178337" cy="1178337"/>
            </a:xfrm>
            <a:prstGeom prst="rect">
              <a:avLst/>
            </a:prstGeom>
            <a:grpFill/>
          </p:spPr>
        </p:pic>
      </p:grpSp>
      <p:sp>
        <p:nvSpPr>
          <p:cNvPr id="39" name="TextBox 38">
            <a:extLst>
              <a:ext uri="{FF2B5EF4-FFF2-40B4-BE49-F238E27FC236}">
                <a16:creationId xmlns:a16="http://schemas.microsoft.com/office/drawing/2014/main" id="{AEB2D1A5-E3FA-9AAE-EF82-D9999ADBD842}"/>
              </a:ext>
            </a:extLst>
          </p:cNvPr>
          <p:cNvSpPr txBox="1"/>
          <p:nvPr/>
        </p:nvSpPr>
        <p:spPr>
          <a:xfrm>
            <a:off x="5103406" y="2251911"/>
            <a:ext cx="2308681" cy="369332"/>
          </a:xfrm>
          <a:prstGeom prst="rect">
            <a:avLst/>
          </a:prstGeom>
          <a:noFill/>
        </p:spPr>
        <p:txBody>
          <a:bodyPr wrap="square" rtlCol="0">
            <a:spAutoFit/>
          </a:bodyPr>
          <a:lstStyle/>
          <a:p>
            <a:pPr algn="ctr"/>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Allotment</a:t>
            </a:r>
          </a:p>
        </p:txBody>
      </p:sp>
      <p:grpSp>
        <p:nvGrpSpPr>
          <p:cNvPr id="11" name="Group 10" descr="Icon of a classical building with a dollar sign">
            <a:extLst>
              <a:ext uri="{FF2B5EF4-FFF2-40B4-BE49-F238E27FC236}">
                <a16:creationId xmlns:a16="http://schemas.microsoft.com/office/drawing/2014/main" id="{EE4ED32E-0A0E-BC7B-B3DE-1122EE688B3E}"/>
              </a:ext>
            </a:extLst>
          </p:cNvPr>
          <p:cNvGrpSpPr/>
          <p:nvPr/>
        </p:nvGrpSpPr>
        <p:grpSpPr>
          <a:xfrm>
            <a:off x="5193728" y="3094475"/>
            <a:ext cx="1950643" cy="1950643"/>
            <a:chOff x="5193728" y="3094475"/>
            <a:chExt cx="1950643" cy="1950643"/>
          </a:xfrm>
        </p:grpSpPr>
        <p:sp>
          <p:nvSpPr>
            <p:cNvPr id="16" name="Oval 15">
              <a:extLst>
                <a:ext uri="{FF2B5EF4-FFF2-40B4-BE49-F238E27FC236}">
                  <a16:creationId xmlns:a16="http://schemas.microsoft.com/office/drawing/2014/main" id="{86942AF7-40B1-1FA6-4FCC-9E969491B60C}"/>
                </a:ext>
              </a:extLst>
            </p:cNvPr>
            <p:cNvSpPr/>
            <p:nvPr/>
          </p:nvSpPr>
          <p:spPr>
            <a:xfrm>
              <a:off x="5193728" y="3094475"/>
              <a:ext cx="1950643" cy="1950643"/>
            </a:xfrm>
            <a:prstGeom prst="ellipse">
              <a:avLst/>
            </a:prstGeom>
            <a:solidFill>
              <a:srgbClr val="0B4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drawing&#10;&#10;Description automatically generated">
              <a:extLst>
                <a:ext uri="{FF2B5EF4-FFF2-40B4-BE49-F238E27FC236}">
                  <a16:creationId xmlns:a16="http://schemas.microsoft.com/office/drawing/2014/main" id="{6AF430F1-A399-9B76-C446-4DA6A4E2EBC1}"/>
                </a:ext>
              </a:extLst>
            </p:cNvPr>
            <p:cNvPicPr>
              <a:picLocks noChangeAspect="1"/>
            </p:cNvPicPr>
            <p:nvPr/>
          </p:nvPicPr>
          <p:blipFill>
            <a:blip r:embed="rId4" cstate="print">
              <a:alphaModFix/>
              <a:extLst>
                <a:ext uri="{28A0092B-C50C-407E-A947-70E740481C1C}">
                  <a14:useLocalDpi xmlns:a14="http://schemas.microsoft.com/office/drawing/2010/main"/>
                </a:ext>
              </a:extLst>
            </a:blip>
            <a:stretch>
              <a:fillRect/>
            </a:stretch>
          </p:blipFill>
          <p:spPr>
            <a:xfrm>
              <a:off x="5684033" y="3359824"/>
              <a:ext cx="951069" cy="1107996"/>
            </a:xfrm>
            <a:prstGeom prst="rect">
              <a:avLst/>
            </a:prstGeom>
          </p:spPr>
        </p:pic>
        <p:sp>
          <p:nvSpPr>
            <p:cNvPr id="22" name="Flowchart: Connector 21">
              <a:extLst>
                <a:ext uri="{FF2B5EF4-FFF2-40B4-BE49-F238E27FC236}">
                  <a16:creationId xmlns:a16="http://schemas.microsoft.com/office/drawing/2014/main" id="{3E46CE00-4919-7423-0865-CCDDE67AB9FE}"/>
                </a:ext>
              </a:extLst>
            </p:cNvPr>
            <p:cNvSpPr/>
            <p:nvPr/>
          </p:nvSpPr>
          <p:spPr>
            <a:xfrm>
              <a:off x="6408917" y="3992163"/>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41" name="TextBox 40">
            <a:extLst>
              <a:ext uri="{FF2B5EF4-FFF2-40B4-BE49-F238E27FC236}">
                <a16:creationId xmlns:a16="http://schemas.microsoft.com/office/drawing/2014/main" id="{E97227D6-8A21-CE3B-FF22-7D8D0CF6E7D9}"/>
              </a:ext>
            </a:extLst>
          </p:cNvPr>
          <p:cNvSpPr txBox="1"/>
          <p:nvPr/>
        </p:nvSpPr>
        <p:spPr>
          <a:xfrm>
            <a:off x="7290170" y="1766190"/>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Obligation</a:t>
            </a:r>
          </a:p>
        </p:txBody>
      </p:sp>
      <p:grpSp>
        <p:nvGrpSpPr>
          <p:cNvPr id="13" name="Group 12" descr="Icon showing a circle with a dollar sign in the center. 3 open circles connected by dotted lines radiate from the center.">
            <a:extLst>
              <a:ext uri="{FF2B5EF4-FFF2-40B4-BE49-F238E27FC236}">
                <a16:creationId xmlns:a16="http://schemas.microsoft.com/office/drawing/2014/main" id="{918C0619-57B4-0C3C-5349-A45995598CFB}"/>
              </a:ext>
            </a:extLst>
          </p:cNvPr>
          <p:cNvGrpSpPr/>
          <p:nvPr/>
        </p:nvGrpSpPr>
        <p:grpSpPr>
          <a:xfrm>
            <a:off x="6886719" y="2251911"/>
            <a:ext cx="1950643" cy="1979270"/>
            <a:chOff x="6886719" y="2251911"/>
            <a:chExt cx="1950643" cy="1979270"/>
          </a:xfrm>
        </p:grpSpPr>
        <p:sp>
          <p:nvSpPr>
            <p:cNvPr id="36" name="Oval 35">
              <a:extLst>
                <a:ext uri="{FF2B5EF4-FFF2-40B4-BE49-F238E27FC236}">
                  <a16:creationId xmlns:a16="http://schemas.microsoft.com/office/drawing/2014/main" id="{0209E26A-C889-2CD9-3EBC-08252405723E}"/>
                </a:ext>
              </a:extLst>
            </p:cNvPr>
            <p:cNvSpPr/>
            <p:nvPr/>
          </p:nvSpPr>
          <p:spPr>
            <a:xfrm>
              <a:off x="6886719" y="2280538"/>
              <a:ext cx="1950643" cy="1950643"/>
            </a:xfrm>
            <a:prstGeom prst="ellipse">
              <a:avLst/>
            </a:prstGeom>
            <a:solidFill>
              <a:srgbClr val="0B4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6682A3E3-4CE8-5AA6-B550-49A122BAA73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87992" y="2251911"/>
              <a:ext cx="1828800" cy="1828800"/>
            </a:xfrm>
            <a:prstGeom prst="rect">
              <a:avLst/>
            </a:prstGeom>
          </p:spPr>
        </p:pic>
        <p:sp>
          <p:nvSpPr>
            <p:cNvPr id="12" name="Flowchart: Connector 11">
              <a:extLst>
                <a:ext uri="{FF2B5EF4-FFF2-40B4-BE49-F238E27FC236}">
                  <a16:creationId xmlns:a16="http://schemas.microsoft.com/office/drawing/2014/main" id="{6DD4AA38-FF5D-A151-DA47-9A9F28778A9C}"/>
                </a:ext>
              </a:extLst>
            </p:cNvPr>
            <p:cNvSpPr/>
            <p:nvPr/>
          </p:nvSpPr>
          <p:spPr>
            <a:xfrm>
              <a:off x="7567574" y="2931882"/>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3" name="TextBox 2">
            <a:extLst>
              <a:ext uri="{FF2B5EF4-FFF2-40B4-BE49-F238E27FC236}">
                <a16:creationId xmlns:a16="http://schemas.microsoft.com/office/drawing/2014/main" id="{64CFAD33-94E1-5B4E-17F8-3FCAEB99D330}"/>
              </a:ext>
            </a:extLst>
          </p:cNvPr>
          <p:cNvSpPr txBox="1"/>
          <p:nvPr/>
        </p:nvSpPr>
        <p:spPr>
          <a:xfrm>
            <a:off x="8591566" y="2129515"/>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Expenditures</a:t>
            </a:r>
          </a:p>
        </p:txBody>
      </p:sp>
      <p:grpSp>
        <p:nvGrpSpPr>
          <p:cNvPr id="19" name="Group 18" descr="Icon showing a circle and a dollar sign with 3 arrows radiating outward in different directions">
            <a:extLst>
              <a:ext uri="{FF2B5EF4-FFF2-40B4-BE49-F238E27FC236}">
                <a16:creationId xmlns:a16="http://schemas.microsoft.com/office/drawing/2014/main" id="{BE1826F1-FAE2-40ED-3C75-CB4F69757B07}"/>
              </a:ext>
            </a:extLst>
          </p:cNvPr>
          <p:cNvGrpSpPr/>
          <p:nvPr/>
        </p:nvGrpSpPr>
        <p:grpSpPr>
          <a:xfrm>
            <a:off x="8445143" y="2845298"/>
            <a:ext cx="2146248" cy="2183174"/>
            <a:chOff x="8445143" y="2845298"/>
            <a:chExt cx="2146248" cy="2183174"/>
          </a:xfrm>
        </p:grpSpPr>
        <p:sp>
          <p:nvSpPr>
            <p:cNvPr id="44" name="Oval 43">
              <a:extLst>
                <a:ext uri="{FF2B5EF4-FFF2-40B4-BE49-F238E27FC236}">
                  <a16:creationId xmlns:a16="http://schemas.microsoft.com/office/drawing/2014/main" id="{F1BB82F1-5CB0-46B9-D81D-812CBE751821}"/>
                </a:ext>
              </a:extLst>
            </p:cNvPr>
            <p:cNvSpPr/>
            <p:nvPr/>
          </p:nvSpPr>
          <p:spPr>
            <a:xfrm>
              <a:off x="8610899" y="3077829"/>
              <a:ext cx="1950643" cy="1950643"/>
            </a:xfrm>
            <a:prstGeom prst="ellipse">
              <a:avLst/>
            </a:prstGeom>
            <a:solidFill>
              <a:srgbClr val="FACE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F871DEEA-B539-D6D8-0401-0504BBB42FC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445143" y="2845298"/>
              <a:ext cx="2146248" cy="2146248"/>
            </a:xfrm>
            <a:prstGeom prst="rect">
              <a:avLst/>
            </a:prstGeom>
          </p:spPr>
        </p:pic>
        <p:sp>
          <p:nvSpPr>
            <p:cNvPr id="10" name="Flowchart: Connector 9">
              <a:extLst>
                <a:ext uri="{FF2B5EF4-FFF2-40B4-BE49-F238E27FC236}">
                  <a16:creationId xmlns:a16="http://schemas.microsoft.com/office/drawing/2014/main" id="{F021793B-63A4-A334-DE4D-3049C19BBCBC}"/>
                </a:ext>
              </a:extLst>
            </p:cNvPr>
            <p:cNvSpPr/>
            <p:nvPr/>
          </p:nvSpPr>
          <p:spPr>
            <a:xfrm>
              <a:off x="9060253" y="3627364"/>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Tree>
    <p:extLst>
      <p:ext uri="{BB962C8B-B14F-4D97-AF65-F5344CB8AC3E}">
        <p14:creationId xmlns:p14="http://schemas.microsoft.com/office/powerpoint/2010/main" val="1682125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6210B-E492-A00F-F7B2-B57ABADB46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86C8C0-F7AF-7F8D-07C6-89E02F0016B2}"/>
              </a:ext>
            </a:extLst>
          </p:cNvPr>
          <p:cNvSpPr>
            <a:spLocks noGrp="1"/>
          </p:cNvSpPr>
          <p:nvPr>
            <p:ph type="title"/>
          </p:nvPr>
        </p:nvSpPr>
        <p:spPr>
          <a:xfrm>
            <a:off x="898732" y="609027"/>
            <a:ext cx="10515600" cy="902104"/>
          </a:xfrm>
        </p:spPr>
        <p:txBody>
          <a:bodyPr/>
          <a:lstStyle/>
          <a:p>
            <a:r>
              <a:rPr lang="en-US" dirty="0"/>
              <a:t>Federal Budget Process </a:t>
            </a:r>
            <a:r>
              <a:rPr lang="en-US" sz="2000" dirty="0"/>
              <a:t>(7 of 7)</a:t>
            </a:r>
          </a:p>
        </p:txBody>
      </p:sp>
      <p:sp>
        <p:nvSpPr>
          <p:cNvPr id="35" name="TextBox 34">
            <a:extLst>
              <a:ext uri="{FF2B5EF4-FFF2-40B4-BE49-F238E27FC236}">
                <a16:creationId xmlns:a16="http://schemas.microsoft.com/office/drawing/2014/main" id="{39D4940B-EDEC-C3A2-9CA5-20DD169AD19E}"/>
              </a:ext>
            </a:extLst>
          </p:cNvPr>
          <p:cNvSpPr txBox="1"/>
          <p:nvPr/>
        </p:nvSpPr>
        <p:spPr>
          <a:xfrm>
            <a:off x="331995" y="1779079"/>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Authorization</a:t>
            </a:r>
          </a:p>
        </p:txBody>
      </p:sp>
      <p:pic>
        <p:nvPicPr>
          <p:cNvPr id="7" name="Picture 6" descr="Icon of the U. S. Capitol">
            <a:extLst>
              <a:ext uri="{FF2B5EF4-FFF2-40B4-BE49-F238E27FC236}">
                <a16:creationId xmlns:a16="http://schemas.microsoft.com/office/drawing/2014/main" id="{F7CB4200-F501-4BD0-3FF0-242777837985}"/>
              </a:ext>
            </a:extLst>
          </p:cNvPr>
          <p:cNvPicPr>
            <a:picLocks noChangeAspect="1"/>
          </p:cNvPicPr>
          <p:nvPr/>
        </p:nvPicPr>
        <p:blipFill>
          <a:blip r:embed="rId2"/>
          <a:stretch>
            <a:fillRect/>
          </a:stretch>
        </p:blipFill>
        <p:spPr>
          <a:xfrm>
            <a:off x="64739" y="2256651"/>
            <a:ext cx="1950889" cy="1950889"/>
          </a:xfrm>
          <a:prstGeom prst="rect">
            <a:avLst/>
          </a:prstGeom>
        </p:spPr>
      </p:pic>
      <p:sp>
        <p:nvSpPr>
          <p:cNvPr id="33" name="TextBox 32">
            <a:extLst>
              <a:ext uri="{FF2B5EF4-FFF2-40B4-BE49-F238E27FC236}">
                <a16:creationId xmlns:a16="http://schemas.microsoft.com/office/drawing/2014/main" id="{C8BD053E-CA6A-890B-3AF7-22175A91C4E8}"/>
              </a:ext>
            </a:extLst>
          </p:cNvPr>
          <p:cNvSpPr txBox="1"/>
          <p:nvPr/>
        </p:nvSpPr>
        <p:spPr>
          <a:xfrm>
            <a:off x="2015628" y="2321578"/>
            <a:ext cx="1787202" cy="646331"/>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Appropriation	</a:t>
            </a:r>
          </a:p>
        </p:txBody>
      </p:sp>
      <p:grpSp>
        <p:nvGrpSpPr>
          <p:cNvPr id="8" name="Group 7" descr="Icon of the U.S. Capitol with a dollar sign">
            <a:extLst>
              <a:ext uri="{FF2B5EF4-FFF2-40B4-BE49-F238E27FC236}">
                <a16:creationId xmlns:a16="http://schemas.microsoft.com/office/drawing/2014/main" id="{FB64626B-E303-8869-FBED-8C23A7492E48}"/>
              </a:ext>
            </a:extLst>
          </p:cNvPr>
          <p:cNvGrpSpPr/>
          <p:nvPr/>
        </p:nvGrpSpPr>
        <p:grpSpPr>
          <a:xfrm>
            <a:off x="1781669" y="2879293"/>
            <a:ext cx="1950889" cy="1950889"/>
            <a:chOff x="1781669" y="2879293"/>
            <a:chExt cx="1950889" cy="1950889"/>
          </a:xfrm>
        </p:grpSpPr>
        <p:pic>
          <p:nvPicPr>
            <p:cNvPr id="9" name="Picture 8">
              <a:extLst>
                <a:ext uri="{FF2B5EF4-FFF2-40B4-BE49-F238E27FC236}">
                  <a16:creationId xmlns:a16="http://schemas.microsoft.com/office/drawing/2014/main" id="{2CF05258-0EFD-B874-1A1D-7F9A790628D8}"/>
                </a:ext>
              </a:extLst>
            </p:cNvPr>
            <p:cNvPicPr>
              <a:picLocks noChangeAspect="1"/>
            </p:cNvPicPr>
            <p:nvPr/>
          </p:nvPicPr>
          <p:blipFill>
            <a:blip r:embed="rId2"/>
            <a:stretch>
              <a:fillRect/>
            </a:stretch>
          </p:blipFill>
          <p:spPr>
            <a:xfrm>
              <a:off x="1781669" y="2879293"/>
              <a:ext cx="1950889" cy="1950889"/>
            </a:xfrm>
            <a:prstGeom prst="rect">
              <a:avLst/>
            </a:prstGeom>
          </p:spPr>
        </p:pic>
        <p:sp>
          <p:nvSpPr>
            <p:cNvPr id="14" name="Flowchart: Connector 13">
              <a:extLst>
                <a:ext uri="{FF2B5EF4-FFF2-40B4-BE49-F238E27FC236}">
                  <a16:creationId xmlns:a16="http://schemas.microsoft.com/office/drawing/2014/main" id="{7A567852-62FA-3BD3-FCD7-D9D520F62977}"/>
                </a:ext>
              </a:extLst>
            </p:cNvPr>
            <p:cNvSpPr/>
            <p:nvPr/>
          </p:nvSpPr>
          <p:spPr>
            <a:xfrm>
              <a:off x="2962636" y="4077163"/>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37" name="TextBox 36">
            <a:extLst>
              <a:ext uri="{FF2B5EF4-FFF2-40B4-BE49-F238E27FC236}">
                <a16:creationId xmlns:a16="http://schemas.microsoft.com/office/drawing/2014/main" id="{C168FCD2-22A3-54D4-D229-EC9C5337191B}"/>
              </a:ext>
            </a:extLst>
          </p:cNvPr>
          <p:cNvSpPr txBox="1"/>
          <p:nvPr/>
        </p:nvSpPr>
        <p:spPr>
          <a:xfrm>
            <a:off x="3798579" y="1826232"/>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Apportionment</a:t>
            </a:r>
          </a:p>
        </p:txBody>
      </p:sp>
      <p:grpSp>
        <p:nvGrpSpPr>
          <p:cNvPr id="59" name="Group 58" descr="Icon of a pie chart">
            <a:extLst>
              <a:ext uri="{FF2B5EF4-FFF2-40B4-BE49-F238E27FC236}">
                <a16:creationId xmlns:a16="http://schemas.microsoft.com/office/drawing/2014/main" id="{84283246-96C8-A149-41C1-3725B61D6493}"/>
              </a:ext>
            </a:extLst>
          </p:cNvPr>
          <p:cNvGrpSpPr/>
          <p:nvPr/>
        </p:nvGrpSpPr>
        <p:grpSpPr>
          <a:xfrm>
            <a:off x="3562081" y="2294937"/>
            <a:ext cx="1950643" cy="1950643"/>
            <a:chOff x="3429417" y="2208818"/>
            <a:chExt cx="1950643" cy="1950643"/>
          </a:xfrm>
          <a:solidFill>
            <a:srgbClr val="0B4778"/>
          </a:solidFill>
        </p:grpSpPr>
        <p:sp>
          <p:nvSpPr>
            <p:cNvPr id="60" name="Oval 59">
              <a:extLst>
                <a:ext uri="{FF2B5EF4-FFF2-40B4-BE49-F238E27FC236}">
                  <a16:creationId xmlns:a16="http://schemas.microsoft.com/office/drawing/2014/main" id="{885C4CDD-3D96-FF31-82C9-4D61EB279117}"/>
                </a:ext>
              </a:extLst>
            </p:cNvPr>
            <p:cNvSpPr/>
            <p:nvPr/>
          </p:nvSpPr>
          <p:spPr>
            <a:xfrm>
              <a:off x="3429417" y="2208818"/>
              <a:ext cx="1950643" cy="195064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picture containing drawing&#10;&#10;Description automatically generated">
              <a:extLst>
                <a:ext uri="{FF2B5EF4-FFF2-40B4-BE49-F238E27FC236}">
                  <a16:creationId xmlns:a16="http://schemas.microsoft.com/office/drawing/2014/main" id="{8A546625-3E69-C218-C6A3-24AD722D84F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36054" y="2618613"/>
              <a:ext cx="1178337" cy="1178337"/>
            </a:xfrm>
            <a:prstGeom prst="rect">
              <a:avLst/>
            </a:prstGeom>
            <a:grpFill/>
          </p:spPr>
        </p:pic>
      </p:grpSp>
      <p:sp>
        <p:nvSpPr>
          <p:cNvPr id="39" name="TextBox 38">
            <a:extLst>
              <a:ext uri="{FF2B5EF4-FFF2-40B4-BE49-F238E27FC236}">
                <a16:creationId xmlns:a16="http://schemas.microsoft.com/office/drawing/2014/main" id="{F4A7C36B-2BC6-AC72-43EA-68B5D2747DFF}"/>
              </a:ext>
            </a:extLst>
          </p:cNvPr>
          <p:cNvSpPr txBox="1"/>
          <p:nvPr/>
        </p:nvSpPr>
        <p:spPr>
          <a:xfrm>
            <a:off x="5103406" y="2251911"/>
            <a:ext cx="2308681" cy="369332"/>
          </a:xfrm>
          <a:prstGeom prst="rect">
            <a:avLst/>
          </a:prstGeom>
          <a:noFill/>
        </p:spPr>
        <p:txBody>
          <a:bodyPr wrap="square" rtlCol="0">
            <a:spAutoFit/>
          </a:bodyPr>
          <a:lstStyle/>
          <a:p>
            <a:pPr algn="ctr"/>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Allotment</a:t>
            </a:r>
          </a:p>
        </p:txBody>
      </p:sp>
      <p:grpSp>
        <p:nvGrpSpPr>
          <p:cNvPr id="10" name="Group 9" descr="Icon of a classical building with a dollar sign">
            <a:extLst>
              <a:ext uri="{FF2B5EF4-FFF2-40B4-BE49-F238E27FC236}">
                <a16:creationId xmlns:a16="http://schemas.microsoft.com/office/drawing/2014/main" id="{D887C528-4EA4-DB7B-7530-EEAAE7E72E32}"/>
              </a:ext>
            </a:extLst>
          </p:cNvPr>
          <p:cNvGrpSpPr/>
          <p:nvPr/>
        </p:nvGrpSpPr>
        <p:grpSpPr>
          <a:xfrm>
            <a:off x="5193728" y="3094475"/>
            <a:ext cx="1950643" cy="1950643"/>
            <a:chOff x="5193728" y="3094475"/>
            <a:chExt cx="1950643" cy="1950643"/>
          </a:xfrm>
        </p:grpSpPr>
        <p:sp>
          <p:nvSpPr>
            <p:cNvPr id="16" name="Oval 15">
              <a:extLst>
                <a:ext uri="{FF2B5EF4-FFF2-40B4-BE49-F238E27FC236}">
                  <a16:creationId xmlns:a16="http://schemas.microsoft.com/office/drawing/2014/main" id="{ECF6C5E5-D176-0B2F-E744-DB1F052F4F90}"/>
                </a:ext>
              </a:extLst>
            </p:cNvPr>
            <p:cNvSpPr/>
            <p:nvPr/>
          </p:nvSpPr>
          <p:spPr>
            <a:xfrm>
              <a:off x="5193728" y="3094475"/>
              <a:ext cx="1950643" cy="1950643"/>
            </a:xfrm>
            <a:prstGeom prst="ellipse">
              <a:avLst/>
            </a:prstGeom>
            <a:solidFill>
              <a:srgbClr val="0B4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drawing&#10;&#10;Description automatically generated">
              <a:extLst>
                <a:ext uri="{FF2B5EF4-FFF2-40B4-BE49-F238E27FC236}">
                  <a16:creationId xmlns:a16="http://schemas.microsoft.com/office/drawing/2014/main" id="{DDF9D69A-E31C-EFB9-E488-9453C93BB8CF}"/>
                </a:ext>
              </a:extLst>
            </p:cNvPr>
            <p:cNvPicPr>
              <a:picLocks noChangeAspect="1"/>
            </p:cNvPicPr>
            <p:nvPr/>
          </p:nvPicPr>
          <p:blipFill>
            <a:blip r:embed="rId4" cstate="print">
              <a:alphaModFix/>
              <a:extLst>
                <a:ext uri="{28A0092B-C50C-407E-A947-70E740481C1C}">
                  <a14:useLocalDpi xmlns:a14="http://schemas.microsoft.com/office/drawing/2010/main"/>
                </a:ext>
              </a:extLst>
            </a:blip>
            <a:stretch>
              <a:fillRect/>
            </a:stretch>
          </p:blipFill>
          <p:spPr>
            <a:xfrm>
              <a:off x="5684033" y="3359824"/>
              <a:ext cx="951069" cy="1107996"/>
            </a:xfrm>
            <a:prstGeom prst="rect">
              <a:avLst/>
            </a:prstGeom>
          </p:spPr>
        </p:pic>
        <p:sp>
          <p:nvSpPr>
            <p:cNvPr id="22" name="Flowchart: Connector 21">
              <a:extLst>
                <a:ext uri="{FF2B5EF4-FFF2-40B4-BE49-F238E27FC236}">
                  <a16:creationId xmlns:a16="http://schemas.microsoft.com/office/drawing/2014/main" id="{97EF362A-6611-4B8B-87C6-876475F1A962}"/>
                </a:ext>
              </a:extLst>
            </p:cNvPr>
            <p:cNvSpPr/>
            <p:nvPr/>
          </p:nvSpPr>
          <p:spPr>
            <a:xfrm>
              <a:off x="6408917" y="3992163"/>
              <a:ext cx="588932" cy="53558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sp>
        <p:nvSpPr>
          <p:cNvPr id="41" name="TextBox 40">
            <a:extLst>
              <a:ext uri="{FF2B5EF4-FFF2-40B4-BE49-F238E27FC236}">
                <a16:creationId xmlns:a16="http://schemas.microsoft.com/office/drawing/2014/main" id="{A921174B-6A5F-79B4-2115-C39FCABFDD9D}"/>
              </a:ext>
            </a:extLst>
          </p:cNvPr>
          <p:cNvSpPr txBox="1"/>
          <p:nvPr/>
        </p:nvSpPr>
        <p:spPr>
          <a:xfrm>
            <a:off x="7290170" y="1766190"/>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Obligation</a:t>
            </a:r>
          </a:p>
        </p:txBody>
      </p:sp>
      <p:grpSp>
        <p:nvGrpSpPr>
          <p:cNvPr id="11" name="Group 10" descr="Icon showing a circle with 3 open circles connected by dotted lines radiate from the center.">
            <a:extLst>
              <a:ext uri="{FF2B5EF4-FFF2-40B4-BE49-F238E27FC236}">
                <a16:creationId xmlns:a16="http://schemas.microsoft.com/office/drawing/2014/main" id="{98B2F0BC-AFDA-7690-BA8A-7CDDD468855E}"/>
              </a:ext>
            </a:extLst>
          </p:cNvPr>
          <p:cNvGrpSpPr/>
          <p:nvPr/>
        </p:nvGrpSpPr>
        <p:grpSpPr>
          <a:xfrm>
            <a:off x="6886719" y="2199659"/>
            <a:ext cx="1950643" cy="2031522"/>
            <a:chOff x="6886719" y="2199659"/>
            <a:chExt cx="1950643" cy="2031522"/>
          </a:xfrm>
        </p:grpSpPr>
        <p:sp>
          <p:nvSpPr>
            <p:cNvPr id="36" name="Oval 35">
              <a:extLst>
                <a:ext uri="{FF2B5EF4-FFF2-40B4-BE49-F238E27FC236}">
                  <a16:creationId xmlns:a16="http://schemas.microsoft.com/office/drawing/2014/main" id="{936023C2-01A1-0645-69F9-ACB143669982}"/>
                </a:ext>
              </a:extLst>
            </p:cNvPr>
            <p:cNvSpPr/>
            <p:nvPr/>
          </p:nvSpPr>
          <p:spPr>
            <a:xfrm>
              <a:off x="6886719" y="2280538"/>
              <a:ext cx="1950643" cy="1950643"/>
            </a:xfrm>
            <a:prstGeom prst="ellipse">
              <a:avLst/>
            </a:prstGeom>
            <a:solidFill>
              <a:srgbClr val="0B4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68689C50-1FEB-2C0E-A746-86ACF2F906B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76966" y="2199659"/>
              <a:ext cx="1828800" cy="1828800"/>
            </a:xfrm>
            <a:prstGeom prst="rect">
              <a:avLst/>
            </a:prstGeom>
          </p:spPr>
        </p:pic>
      </p:grpSp>
      <p:sp>
        <p:nvSpPr>
          <p:cNvPr id="3" name="TextBox 2">
            <a:extLst>
              <a:ext uri="{FF2B5EF4-FFF2-40B4-BE49-F238E27FC236}">
                <a16:creationId xmlns:a16="http://schemas.microsoft.com/office/drawing/2014/main" id="{3F6A554A-84C8-45C1-C7B8-0BAAD75FC202}"/>
              </a:ext>
            </a:extLst>
          </p:cNvPr>
          <p:cNvSpPr txBox="1"/>
          <p:nvPr/>
        </p:nvSpPr>
        <p:spPr>
          <a:xfrm>
            <a:off x="8591566" y="2129515"/>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Expenditures</a:t>
            </a:r>
          </a:p>
        </p:txBody>
      </p:sp>
      <p:grpSp>
        <p:nvGrpSpPr>
          <p:cNvPr id="43" name="Group 42" descr="Icon showing a circle and a dollar sign with 3 arrows radiating outward in different directions">
            <a:extLst>
              <a:ext uri="{FF2B5EF4-FFF2-40B4-BE49-F238E27FC236}">
                <a16:creationId xmlns:a16="http://schemas.microsoft.com/office/drawing/2014/main" id="{45E24DC7-C9E9-BA7C-57D7-81F7552213B5}"/>
              </a:ext>
            </a:extLst>
          </p:cNvPr>
          <p:cNvGrpSpPr/>
          <p:nvPr/>
        </p:nvGrpSpPr>
        <p:grpSpPr>
          <a:xfrm>
            <a:off x="8409073" y="2907155"/>
            <a:ext cx="2146248" cy="2146248"/>
            <a:chOff x="8358723" y="2347835"/>
            <a:chExt cx="2146248" cy="2146248"/>
          </a:xfrm>
        </p:grpSpPr>
        <p:sp>
          <p:nvSpPr>
            <p:cNvPr id="44" name="Oval 43">
              <a:extLst>
                <a:ext uri="{FF2B5EF4-FFF2-40B4-BE49-F238E27FC236}">
                  <a16:creationId xmlns:a16="http://schemas.microsoft.com/office/drawing/2014/main" id="{DC6F2531-65FA-27A2-52AA-4D6E8F320D13}"/>
                </a:ext>
              </a:extLst>
            </p:cNvPr>
            <p:cNvSpPr/>
            <p:nvPr/>
          </p:nvSpPr>
          <p:spPr>
            <a:xfrm>
              <a:off x="8528321" y="2493818"/>
              <a:ext cx="1950643" cy="1950643"/>
            </a:xfrm>
            <a:prstGeom prst="ellipse">
              <a:avLst/>
            </a:prstGeom>
            <a:solidFill>
              <a:srgbClr val="0020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1BE43F0D-2272-2776-D17F-F70F8F3FF2AB}"/>
                </a:ext>
              </a:extLst>
            </p:cNvPr>
            <p:cNvGrpSpPr/>
            <p:nvPr/>
          </p:nvGrpSpPr>
          <p:grpSpPr>
            <a:xfrm>
              <a:off x="8358723" y="2347835"/>
              <a:ext cx="2146248" cy="2146248"/>
              <a:chOff x="7396466" y="2347835"/>
              <a:chExt cx="2146248" cy="2146248"/>
            </a:xfrm>
          </p:grpSpPr>
          <p:pic>
            <p:nvPicPr>
              <p:cNvPr id="46" name="Picture 45">
                <a:extLst>
                  <a:ext uri="{FF2B5EF4-FFF2-40B4-BE49-F238E27FC236}">
                    <a16:creationId xmlns:a16="http://schemas.microsoft.com/office/drawing/2014/main" id="{2A7E2510-6771-0365-947A-FF677B0E4A7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396466" y="2347835"/>
                <a:ext cx="2146248" cy="2146248"/>
              </a:xfrm>
              <a:prstGeom prst="rect">
                <a:avLst/>
              </a:prstGeom>
            </p:spPr>
          </p:pic>
          <p:sp>
            <p:nvSpPr>
              <p:cNvPr id="47" name="TextBox 46">
                <a:extLst>
                  <a:ext uri="{FF2B5EF4-FFF2-40B4-BE49-F238E27FC236}">
                    <a16:creationId xmlns:a16="http://schemas.microsoft.com/office/drawing/2014/main" id="{92A0C839-AFAD-7967-B04B-7248FCC7D576}"/>
                  </a:ext>
                </a:extLst>
              </p:cNvPr>
              <p:cNvSpPr txBox="1"/>
              <p:nvPr/>
            </p:nvSpPr>
            <p:spPr>
              <a:xfrm>
                <a:off x="8107977" y="3148551"/>
                <a:ext cx="474562" cy="584775"/>
              </a:xfrm>
              <a:prstGeom prst="rect">
                <a:avLst/>
              </a:prstGeom>
              <a:noFill/>
            </p:spPr>
            <p:txBody>
              <a:bodyPr wrap="square" rtlCol="0">
                <a:spAutoFit/>
              </a:bodyPr>
              <a:lstStyle/>
              <a:p>
                <a:r>
                  <a:rPr lang="en-US" sz="3200" dirty="0">
                    <a:solidFill>
                      <a:srgbClr val="0B4778"/>
                    </a:solidFill>
                    <a:latin typeface="Roboto" panose="02000000000000000000" pitchFamily="2" charset="0"/>
                    <a:ea typeface="Roboto" panose="02000000000000000000" pitchFamily="2" charset="0"/>
                    <a:cs typeface="Roboto" panose="02000000000000000000" pitchFamily="2" charset="0"/>
                  </a:rPr>
                  <a:t>$</a:t>
                </a:r>
              </a:p>
            </p:txBody>
          </p:sp>
        </p:grpSp>
      </p:grpSp>
      <p:sp>
        <p:nvSpPr>
          <p:cNvPr id="51" name="TextBox 50">
            <a:extLst>
              <a:ext uri="{FF2B5EF4-FFF2-40B4-BE49-F238E27FC236}">
                <a16:creationId xmlns:a16="http://schemas.microsoft.com/office/drawing/2014/main" id="{0177D70C-C60B-6214-CEFB-0A1C188D5E6E}"/>
              </a:ext>
            </a:extLst>
          </p:cNvPr>
          <p:cNvSpPr txBox="1"/>
          <p:nvPr/>
        </p:nvSpPr>
        <p:spPr>
          <a:xfrm>
            <a:off x="10072803" y="1727900"/>
            <a:ext cx="1787202" cy="369332"/>
          </a:xfrm>
          <a:prstGeom prst="rect">
            <a:avLst/>
          </a:prstGeom>
          <a:noFill/>
        </p:spPr>
        <p:txBody>
          <a:bodyPr wrap="square" rtlCol="0">
            <a:spAutoFit/>
          </a:bodyPr>
          <a:lstStyle/>
          <a:p>
            <a:r>
              <a:rPr lang="en-US" b="1" dirty="0">
                <a:solidFill>
                  <a:srgbClr val="002060"/>
                </a:solidFill>
                <a:latin typeface="Roboto" panose="02000000000000000000" pitchFamily="2" charset="0"/>
                <a:ea typeface="Roboto" panose="02000000000000000000" pitchFamily="2" charset="0"/>
                <a:cs typeface="Roboto" panose="02000000000000000000" pitchFamily="2" charset="0"/>
              </a:rPr>
              <a:t>Disbursements</a:t>
            </a:r>
          </a:p>
        </p:txBody>
      </p:sp>
      <p:grpSp>
        <p:nvGrpSpPr>
          <p:cNvPr id="52" name="Group 51" descr="Icon of a treasury building with 3 arrows, indicating funds disbursements.">
            <a:extLst>
              <a:ext uri="{FF2B5EF4-FFF2-40B4-BE49-F238E27FC236}">
                <a16:creationId xmlns:a16="http://schemas.microsoft.com/office/drawing/2014/main" id="{75E56B39-958C-A591-90A0-03FC7CEFCA97}"/>
              </a:ext>
            </a:extLst>
          </p:cNvPr>
          <p:cNvGrpSpPr/>
          <p:nvPr/>
        </p:nvGrpSpPr>
        <p:grpSpPr>
          <a:xfrm>
            <a:off x="10190016" y="2126520"/>
            <a:ext cx="1950643" cy="1950643"/>
            <a:chOff x="10222953" y="2210507"/>
            <a:chExt cx="1950643" cy="1950643"/>
          </a:xfrm>
          <a:solidFill>
            <a:srgbClr val="0B4778"/>
          </a:solidFill>
        </p:grpSpPr>
        <p:sp>
          <p:nvSpPr>
            <p:cNvPr id="53" name="Oval 52">
              <a:extLst>
                <a:ext uri="{FF2B5EF4-FFF2-40B4-BE49-F238E27FC236}">
                  <a16:creationId xmlns:a16="http://schemas.microsoft.com/office/drawing/2014/main" id="{B0B80477-956D-EBA8-F2FB-5E44E85F3340}"/>
                </a:ext>
              </a:extLst>
            </p:cNvPr>
            <p:cNvSpPr/>
            <p:nvPr/>
          </p:nvSpPr>
          <p:spPr>
            <a:xfrm>
              <a:off x="10222953" y="2210507"/>
              <a:ext cx="1950643" cy="1950643"/>
            </a:xfrm>
            <a:prstGeom prst="ellipse">
              <a:avLst/>
            </a:prstGeom>
            <a:solidFill>
              <a:srgbClr val="FA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0C7B01D6-6FEF-7044-0517-ECF29D39AAAF}"/>
                </a:ext>
              </a:extLst>
            </p:cNvPr>
            <p:cNvGrpSpPr/>
            <p:nvPr/>
          </p:nvGrpSpPr>
          <p:grpSpPr>
            <a:xfrm>
              <a:off x="10594640" y="2480689"/>
              <a:ext cx="1368402" cy="1462430"/>
              <a:chOff x="10556642" y="2844031"/>
              <a:chExt cx="1563061" cy="1670465"/>
            </a:xfrm>
            <a:grpFill/>
          </p:grpSpPr>
          <p:pic>
            <p:nvPicPr>
              <p:cNvPr id="55" name="Picture 54" descr="A picture containing drawing&#10;&#10;Description automatically generated">
                <a:extLst>
                  <a:ext uri="{FF2B5EF4-FFF2-40B4-BE49-F238E27FC236}">
                    <a16:creationId xmlns:a16="http://schemas.microsoft.com/office/drawing/2014/main" id="{C024E938-5114-1F58-35EA-CC2A591617A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556642" y="3043296"/>
                <a:ext cx="1311494" cy="1129025"/>
              </a:xfrm>
              <a:prstGeom prst="rect">
                <a:avLst/>
              </a:prstGeom>
              <a:grpFill/>
            </p:spPr>
          </p:pic>
          <p:sp>
            <p:nvSpPr>
              <p:cNvPr id="56" name="Right Arrow 99">
                <a:extLst>
                  <a:ext uri="{FF2B5EF4-FFF2-40B4-BE49-F238E27FC236}">
                    <a16:creationId xmlns:a16="http://schemas.microsoft.com/office/drawing/2014/main" id="{ABA998EF-A2E8-D471-7D7A-C1338CB6ADEE}"/>
                  </a:ext>
                </a:extLst>
              </p:cNvPr>
              <p:cNvSpPr/>
              <p:nvPr/>
            </p:nvSpPr>
            <p:spPr>
              <a:xfrm>
                <a:off x="11673468" y="3536125"/>
                <a:ext cx="446235" cy="26547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ight Arrow 100">
                <a:extLst>
                  <a:ext uri="{FF2B5EF4-FFF2-40B4-BE49-F238E27FC236}">
                    <a16:creationId xmlns:a16="http://schemas.microsoft.com/office/drawing/2014/main" id="{E226778A-BD41-5C8E-E020-F6BF561BF638}"/>
                  </a:ext>
                </a:extLst>
              </p:cNvPr>
              <p:cNvSpPr/>
              <p:nvPr/>
            </p:nvSpPr>
            <p:spPr>
              <a:xfrm rot="17781609">
                <a:off x="11347697" y="2901913"/>
                <a:ext cx="380841" cy="265077"/>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ight Arrow 101">
                <a:extLst>
                  <a:ext uri="{FF2B5EF4-FFF2-40B4-BE49-F238E27FC236}">
                    <a16:creationId xmlns:a16="http://schemas.microsoft.com/office/drawing/2014/main" id="{CA8EBAA3-0DE1-085B-F9C1-E6C06F618A02}"/>
                  </a:ext>
                </a:extLst>
              </p:cNvPr>
              <p:cNvSpPr/>
              <p:nvPr/>
            </p:nvSpPr>
            <p:spPr>
              <a:xfrm rot="3436578">
                <a:off x="10949391" y="4171109"/>
                <a:ext cx="421697" cy="265077"/>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599865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18DB9-0149-1D1A-473A-C746E036491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1B808B1-0519-026F-2A22-19805E094CC4}"/>
              </a:ext>
            </a:extLst>
          </p:cNvPr>
          <p:cNvSpPr>
            <a:spLocks noGrp="1"/>
          </p:cNvSpPr>
          <p:nvPr>
            <p:ph type="ctrTitle"/>
          </p:nvPr>
        </p:nvSpPr>
        <p:spPr/>
        <p:txBody>
          <a:bodyPr>
            <a:normAutofit fontScale="90000"/>
          </a:bodyPr>
          <a:lstStyle/>
          <a:p>
            <a:r>
              <a:rPr lang="en-US" dirty="0"/>
              <a:t>Agency Requirements When Applying for Federal Grant Funds</a:t>
            </a:r>
          </a:p>
        </p:txBody>
      </p:sp>
      <p:sp>
        <p:nvSpPr>
          <p:cNvPr id="2" name="Footer Placeholder 1">
            <a:extLst>
              <a:ext uri="{FF2B5EF4-FFF2-40B4-BE49-F238E27FC236}">
                <a16:creationId xmlns:a16="http://schemas.microsoft.com/office/drawing/2014/main" id="{C9F7770B-5126-1508-A1DF-ECF2026B0A83}"/>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Basic</a:t>
            </a:r>
          </a:p>
        </p:txBody>
      </p:sp>
    </p:spTree>
    <p:extLst>
      <p:ext uri="{BB962C8B-B14F-4D97-AF65-F5344CB8AC3E}">
        <p14:creationId xmlns:p14="http://schemas.microsoft.com/office/powerpoint/2010/main" val="2498937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278E9-8E02-6A75-5FBF-1C0A1B3922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6653921-76CD-1321-AA83-F0764BB3BD91}"/>
              </a:ext>
            </a:extLst>
          </p:cNvPr>
          <p:cNvSpPr>
            <a:spLocks noGrp="1"/>
          </p:cNvSpPr>
          <p:nvPr>
            <p:ph type="title"/>
          </p:nvPr>
        </p:nvSpPr>
        <p:spPr>
          <a:xfrm>
            <a:off x="838200" y="147411"/>
            <a:ext cx="10515600" cy="1325563"/>
          </a:xfrm>
        </p:spPr>
        <p:txBody>
          <a:bodyPr/>
          <a:lstStyle/>
          <a:p>
            <a:r>
              <a:rPr lang="en-US" dirty="0"/>
              <a:t>Financial Management Systems</a:t>
            </a:r>
            <a:endParaRPr lang="en-US" sz="2000" dirty="0"/>
          </a:p>
        </p:txBody>
      </p:sp>
      <p:sp>
        <p:nvSpPr>
          <p:cNvPr id="15" name="TextBox 14">
            <a:extLst>
              <a:ext uri="{FF2B5EF4-FFF2-40B4-BE49-F238E27FC236}">
                <a16:creationId xmlns:a16="http://schemas.microsoft.com/office/drawing/2014/main" id="{A19B3D50-0AF0-2A2D-F020-BD6ADD11D1B6}"/>
              </a:ext>
            </a:extLst>
          </p:cNvPr>
          <p:cNvSpPr txBox="1"/>
          <p:nvPr/>
        </p:nvSpPr>
        <p:spPr>
          <a:xfrm>
            <a:off x="927272" y="1113992"/>
            <a:ext cx="9456294" cy="753411"/>
          </a:xfrm>
          <a:prstGeom prst="rect">
            <a:avLst/>
          </a:prstGeom>
          <a:noFill/>
        </p:spPr>
        <p:txBody>
          <a:bodyPr wrap="square" rtlCol="0">
            <a:spAutoFit/>
          </a:bodyPr>
          <a:lstStyle/>
          <a:p>
            <a:pPr>
              <a:lnSpc>
                <a:spcPct val="150000"/>
              </a:lnSpc>
            </a:pPr>
            <a:r>
              <a:rPr lang="en-US" sz="3200" dirty="0">
                <a:latin typeface="Roboto" panose="02000000000000000000" pitchFamily="2" charset="0"/>
                <a:ea typeface="Roboto" panose="02000000000000000000" pitchFamily="2" charset="0"/>
                <a:cs typeface="Roboto" panose="02000000000000000000" pitchFamily="2" charset="0"/>
              </a:rPr>
              <a:t>All recipients are required to</a:t>
            </a:r>
            <a:r>
              <a:rPr lang="en-US" sz="3200" dirty="0"/>
              <a:t>:</a:t>
            </a:r>
          </a:p>
        </p:txBody>
      </p:sp>
      <p:sp>
        <p:nvSpPr>
          <p:cNvPr id="12" name="Text Placeholder 11">
            <a:extLst>
              <a:ext uri="{FF2B5EF4-FFF2-40B4-BE49-F238E27FC236}">
                <a16:creationId xmlns:a16="http://schemas.microsoft.com/office/drawing/2014/main" id="{57C44170-C3FA-6309-79FB-79BF78449CBA}"/>
              </a:ext>
            </a:extLst>
          </p:cNvPr>
          <p:cNvSpPr>
            <a:spLocks noGrp="1"/>
          </p:cNvSpPr>
          <p:nvPr>
            <p:ph type="body" sz="quarter" idx="19"/>
          </p:nvPr>
        </p:nvSpPr>
        <p:spPr>
          <a:xfrm>
            <a:off x="855882" y="2488147"/>
            <a:ext cx="2996380" cy="1415984"/>
          </a:xfrm>
        </p:spPr>
        <p:txBody>
          <a:bodyPr>
            <a:normAutofit lnSpcReduction="10000"/>
          </a:bodyPr>
          <a:lstStyle/>
          <a:p>
            <a:r>
              <a:rPr lang="en-US" sz="2600" dirty="0">
                <a:solidFill>
                  <a:srgbClr val="0B4778"/>
                </a:solidFill>
              </a:rPr>
              <a:t>Establish/maintain auditable accounting records</a:t>
            </a:r>
          </a:p>
          <a:p>
            <a:endParaRPr lang="en-US" dirty="0"/>
          </a:p>
        </p:txBody>
      </p:sp>
      <p:sp>
        <p:nvSpPr>
          <p:cNvPr id="16" name="Rectangle: Rounded Corners 15">
            <a:extLst>
              <a:ext uri="{FF2B5EF4-FFF2-40B4-BE49-F238E27FC236}">
                <a16:creationId xmlns:a16="http://schemas.microsoft.com/office/drawing/2014/main" id="{4D2A4B2A-0672-BED3-7B1B-49E1E8693C73}"/>
              </a:ext>
              <a:ext uri="{C183D7F6-B498-43B3-948B-1728B52AA6E4}">
                <adec:decorative xmlns:adec="http://schemas.microsoft.com/office/drawing/2017/decorative" val="1"/>
              </a:ext>
            </a:extLst>
          </p:cNvPr>
          <p:cNvSpPr/>
          <p:nvPr/>
        </p:nvSpPr>
        <p:spPr>
          <a:xfrm>
            <a:off x="751115" y="2304688"/>
            <a:ext cx="3254828" cy="3334112"/>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magnifying glass inspecting 3 bars marked with dollar signs">
            <a:extLst>
              <a:ext uri="{FF2B5EF4-FFF2-40B4-BE49-F238E27FC236}">
                <a16:creationId xmlns:a16="http://schemas.microsoft.com/office/drawing/2014/main" id="{6D5A2B7B-0FBC-7A76-DA0A-3020DD22D664}"/>
              </a:ext>
            </a:extLst>
          </p:cNvPr>
          <p:cNvPicPr>
            <a:picLocks noChangeAspect="1"/>
          </p:cNvPicPr>
          <p:nvPr/>
        </p:nvPicPr>
        <p:blipFill>
          <a:blip r:embed="rId2"/>
          <a:stretch>
            <a:fillRect/>
          </a:stretch>
        </p:blipFill>
        <p:spPr>
          <a:xfrm>
            <a:off x="1664613" y="3744408"/>
            <a:ext cx="1828959" cy="1828959"/>
          </a:xfrm>
          <a:prstGeom prst="rect">
            <a:avLst/>
          </a:prstGeom>
        </p:spPr>
      </p:pic>
      <p:sp>
        <p:nvSpPr>
          <p:cNvPr id="13" name="Text Placeholder 12">
            <a:extLst>
              <a:ext uri="{FF2B5EF4-FFF2-40B4-BE49-F238E27FC236}">
                <a16:creationId xmlns:a16="http://schemas.microsoft.com/office/drawing/2014/main" id="{48108885-6379-8ED4-7686-B8734D8FB3EE}"/>
              </a:ext>
            </a:extLst>
          </p:cNvPr>
          <p:cNvSpPr>
            <a:spLocks noGrp="1"/>
          </p:cNvSpPr>
          <p:nvPr>
            <p:ph type="body" sz="quarter" idx="20"/>
          </p:nvPr>
        </p:nvSpPr>
        <p:spPr>
          <a:xfrm>
            <a:off x="4407070" y="2480954"/>
            <a:ext cx="2996380" cy="1415984"/>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B4778"/>
                </a:solidFill>
                <a:effectLst/>
                <a:uLnTx/>
                <a:uFillTx/>
                <a:cs typeface="Roboto" panose="02000000000000000000" pitchFamily="2" charset="0"/>
              </a:rPr>
              <a:t>Accurately account for funds awarded</a:t>
            </a:r>
          </a:p>
          <a:p>
            <a:endParaRPr lang="en-US" dirty="0"/>
          </a:p>
        </p:txBody>
      </p:sp>
      <p:sp>
        <p:nvSpPr>
          <p:cNvPr id="18" name="Rectangle: Rounded Corners 17">
            <a:extLst>
              <a:ext uri="{FF2B5EF4-FFF2-40B4-BE49-F238E27FC236}">
                <a16:creationId xmlns:a16="http://schemas.microsoft.com/office/drawing/2014/main" id="{F82C51A3-10E5-460F-237D-07C1F6660797}"/>
              </a:ext>
              <a:ext uri="{C183D7F6-B498-43B3-948B-1728B52AA6E4}">
                <adec:decorative xmlns:adec="http://schemas.microsoft.com/office/drawing/2017/decorative" val="1"/>
              </a:ext>
            </a:extLst>
          </p:cNvPr>
          <p:cNvSpPr/>
          <p:nvPr/>
        </p:nvSpPr>
        <p:spPr>
          <a:xfrm>
            <a:off x="4233743" y="2304688"/>
            <a:ext cx="3254828" cy="3334112"/>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graphic of a pie chart with 3 sections">
            <a:extLst>
              <a:ext uri="{FF2B5EF4-FFF2-40B4-BE49-F238E27FC236}">
                <a16:creationId xmlns:a16="http://schemas.microsoft.com/office/drawing/2014/main" id="{86C28A9E-AA61-AB4D-0C7C-DE187417C34E}"/>
              </a:ext>
            </a:extLst>
          </p:cNvPr>
          <p:cNvPicPr>
            <a:picLocks noChangeAspect="1"/>
          </p:cNvPicPr>
          <p:nvPr/>
        </p:nvPicPr>
        <p:blipFill>
          <a:blip r:embed="rId3"/>
          <a:stretch>
            <a:fillRect/>
          </a:stretch>
        </p:blipFill>
        <p:spPr>
          <a:xfrm>
            <a:off x="5121380" y="3799272"/>
            <a:ext cx="1646063" cy="1646063"/>
          </a:xfrm>
          <a:prstGeom prst="rect">
            <a:avLst/>
          </a:prstGeom>
        </p:spPr>
      </p:pic>
      <p:sp>
        <p:nvSpPr>
          <p:cNvPr id="7" name="Text Placeholder 6">
            <a:extLst>
              <a:ext uri="{FF2B5EF4-FFF2-40B4-BE49-F238E27FC236}">
                <a16:creationId xmlns:a16="http://schemas.microsoft.com/office/drawing/2014/main" id="{21AE9339-BA8A-91B9-4BFE-41B1C2B55060}"/>
              </a:ext>
            </a:extLst>
          </p:cNvPr>
          <p:cNvSpPr>
            <a:spLocks noGrp="1"/>
          </p:cNvSpPr>
          <p:nvPr>
            <p:ph type="body" sz="quarter" idx="14"/>
          </p:nvPr>
        </p:nvSpPr>
        <p:spPr>
          <a:xfrm>
            <a:off x="7958258" y="2488147"/>
            <a:ext cx="2996380" cy="2312453"/>
          </a:xfrm>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400" b="0" i="0" u="none" strike="noStrike" kern="1200" cap="none" spc="0" normalizeH="0" baseline="0" noProof="0" dirty="0">
                <a:ln>
                  <a:noFill/>
                </a:ln>
                <a:solidFill>
                  <a:srgbClr val="0B4778"/>
                </a:solidFill>
                <a:effectLst/>
                <a:uLnTx/>
                <a:uFillTx/>
                <a:cs typeface="Roboto" panose="02000000000000000000" pitchFamily="2" charset="0"/>
              </a:rPr>
              <a:t>Funds for each award must be accounted for </a:t>
            </a:r>
            <a:br>
              <a:rPr kumimoji="0" lang="en-US" sz="10400" b="0" i="0" u="none" strike="noStrike" kern="1200" cap="none" spc="0" normalizeH="0" baseline="0" noProof="0" dirty="0">
                <a:ln>
                  <a:noFill/>
                </a:ln>
                <a:solidFill>
                  <a:srgbClr val="0B4778"/>
                </a:solidFill>
                <a:effectLst/>
                <a:uLnTx/>
                <a:uFillTx/>
                <a:cs typeface="Roboto" panose="02000000000000000000" pitchFamily="2" charset="0"/>
              </a:rPr>
            </a:br>
            <a:r>
              <a:rPr kumimoji="0" lang="en-US" sz="10400" b="0" i="0" u="none" strike="noStrike" kern="1200" cap="none" spc="0" normalizeH="0" baseline="0" noProof="0" dirty="0">
                <a:ln>
                  <a:noFill/>
                </a:ln>
                <a:solidFill>
                  <a:srgbClr val="0B4778"/>
                </a:solidFill>
                <a:effectLst/>
                <a:uLnTx/>
                <a:uFillTx/>
                <a:cs typeface="Roboto" panose="02000000000000000000" pitchFamily="2" charset="0"/>
              </a:rPr>
              <a:t>separately from other grants and other funding sources</a:t>
            </a:r>
          </a:p>
          <a:p>
            <a:endParaRPr lang="en-US" dirty="0"/>
          </a:p>
        </p:txBody>
      </p:sp>
      <p:sp>
        <p:nvSpPr>
          <p:cNvPr id="20" name="Rectangle: Rounded Corners 19">
            <a:extLst>
              <a:ext uri="{FF2B5EF4-FFF2-40B4-BE49-F238E27FC236}">
                <a16:creationId xmlns:a16="http://schemas.microsoft.com/office/drawing/2014/main" id="{CD1369DE-10E3-1969-77A1-92EE0D1A80A8}"/>
              </a:ext>
              <a:ext uri="{C183D7F6-B498-43B3-948B-1728B52AA6E4}">
                <adec:decorative xmlns:adec="http://schemas.microsoft.com/office/drawing/2017/decorative" val="1"/>
              </a:ext>
            </a:extLst>
          </p:cNvPr>
          <p:cNvSpPr/>
          <p:nvPr/>
        </p:nvSpPr>
        <p:spPr>
          <a:xfrm>
            <a:off x="7661898" y="2303699"/>
            <a:ext cx="3254828" cy="3334112"/>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1587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AA2FA-04AF-A048-D672-F101AC3378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CEA261-0DE2-3275-5304-1E240F775580}"/>
              </a:ext>
            </a:extLst>
          </p:cNvPr>
          <p:cNvSpPr>
            <a:spLocks noGrp="1"/>
          </p:cNvSpPr>
          <p:nvPr>
            <p:ph type="title"/>
          </p:nvPr>
        </p:nvSpPr>
        <p:spPr>
          <a:xfrm>
            <a:off x="838200" y="331378"/>
            <a:ext cx="10515600" cy="902104"/>
          </a:xfrm>
        </p:spPr>
        <p:txBody>
          <a:bodyPr>
            <a:normAutofit/>
          </a:bodyPr>
          <a:lstStyle/>
          <a:p>
            <a:r>
              <a:rPr lang="en-US" dirty="0"/>
              <a:t>Segregation of Awards and Activities</a:t>
            </a:r>
            <a:endParaRPr lang="en-US" sz="2000" dirty="0"/>
          </a:p>
        </p:txBody>
      </p:sp>
      <p:pic>
        <p:nvPicPr>
          <p:cNvPr id="28" name="Picture 27" descr="Example of a Sub ledger">
            <a:extLst>
              <a:ext uri="{FF2B5EF4-FFF2-40B4-BE49-F238E27FC236}">
                <a16:creationId xmlns:a16="http://schemas.microsoft.com/office/drawing/2014/main" id="{9249FE41-9157-85D8-9967-33AC58D9590F}"/>
              </a:ext>
            </a:extLst>
          </p:cNvPr>
          <p:cNvPicPr>
            <a:picLocks noChangeAspect="1"/>
          </p:cNvPicPr>
          <p:nvPr/>
        </p:nvPicPr>
        <p:blipFill>
          <a:blip r:embed="rId2"/>
          <a:stretch>
            <a:fillRect/>
          </a:stretch>
        </p:blipFill>
        <p:spPr>
          <a:xfrm>
            <a:off x="838200" y="1676400"/>
            <a:ext cx="8806543" cy="4082143"/>
          </a:xfrm>
          <a:prstGeom prst="rect">
            <a:avLst/>
          </a:prstGeom>
        </p:spPr>
      </p:pic>
    </p:spTree>
    <p:extLst>
      <p:ext uri="{BB962C8B-B14F-4D97-AF65-F5344CB8AC3E}">
        <p14:creationId xmlns:p14="http://schemas.microsoft.com/office/powerpoint/2010/main" val="978997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2E78-C137-0A9C-7CBA-AB85A5DCC6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65ACCA-9E51-6621-8957-9A8FE0652A4F}"/>
              </a:ext>
            </a:extLst>
          </p:cNvPr>
          <p:cNvSpPr>
            <a:spLocks noGrp="1"/>
          </p:cNvSpPr>
          <p:nvPr>
            <p:ph type="title"/>
          </p:nvPr>
        </p:nvSpPr>
        <p:spPr>
          <a:xfrm>
            <a:off x="252285" y="773957"/>
            <a:ext cx="6148515" cy="1224963"/>
          </a:xfrm>
        </p:spPr>
        <p:txBody>
          <a:bodyPr/>
          <a:lstStyle/>
          <a:p>
            <a:r>
              <a:rPr lang="en-US" sz="4000" dirty="0"/>
              <a:t>Policies and Procedures</a:t>
            </a:r>
          </a:p>
        </p:txBody>
      </p:sp>
      <p:sp>
        <p:nvSpPr>
          <p:cNvPr id="6" name="Subtitle 5">
            <a:extLst>
              <a:ext uri="{FF2B5EF4-FFF2-40B4-BE49-F238E27FC236}">
                <a16:creationId xmlns:a16="http://schemas.microsoft.com/office/drawing/2014/main" id="{0375086C-4D26-6734-7300-8636AB0FE73B}"/>
              </a:ext>
            </a:extLst>
          </p:cNvPr>
          <p:cNvSpPr>
            <a:spLocks noGrp="1"/>
          </p:cNvSpPr>
          <p:nvPr>
            <p:ph type="subTitle" idx="1"/>
          </p:nvPr>
        </p:nvSpPr>
        <p:spPr>
          <a:xfrm>
            <a:off x="447675" y="3116327"/>
            <a:ext cx="5505450" cy="2391844"/>
          </a:xfrm>
        </p:spPr>
        <p:txBody>
          <a:bodyPr/>
          <a:lstStyle/>
          <a:p>
            <a:r>
              <a:rPr lang="en-US" sz="2400" dirty="0">
                <a:solidFill>
                  <a:srgbClr val="0B4778"/>
                </a:solidFill>
              </a:rPr>
              <a:t>States, Indian Tribes, and recipients or subrecipients must expend/account for grant funds per their own policies and procedures, applicable Federal statutes, regulations, and terms and conditions of the award. </a:t>
            </a:r>
            <a:r>
              <a:rPr lang="en-US" sz="2400" i="1" dirty="0">
                <a:solidFill>
                  <a:srgbClr val="0B4778"/>
                </a:solidFill>
              </a:rPr>
              <a:t>(whichever are more restrictive)</a:t>
            </a:r>
          </a:p>
          <a:p>
            <a:endParaRPr lang="en-US" dirty="0"/>
          </a:p>
        </p:txBody>
      </p:sp>
      <p:pic>
        <p:nvPicPr>
          <p:cNvPr id="10" name="Picture Placeholder 9" descr="Diagram with 5 icons in circles showing financial system connections. Center: a checklist; upper right: scales; Lower right: clipboard with checklist; lower left: org chart; upper left: capitol building icon.">
            <a:extLst>
              <a:ext uri="{FF2B5EF4-FFF2-40B4-BE49-F238E27FC236}">
                <a16:creationId xmlns:a16="http://schemas.microsoft.com/office/drawing/2014/main" id="{83666267-2278-8508-093D-DF2E2A6F443E}"/>
              </a:ext>
              <a:ext uri="{C183D7F6-B498-43B3-948B-1728B52AA6E4}">
                <adec:decorative xmlns:adec="http://schemas.microsoft.com/office/drawing/2017/decorative" val="0"/>
              </a:ext>
            </a:extLst>
          </p:cNvPr>
          <p:cNvPicPr>
            <a:picLocks noGrp="1" noChangeAspect="1"/>
          </p:cNvPicPr>
          <p:nvPr>
            <p:ph type="pic" sz="quarter" idx="10"/>
          </p:nvPr>
        </p:nvPicPr>
        <p:blipFill>
          <a:blip r:embed="rId2"/>
          <a:srcRect t="180" b="180"/>
          <a:stretch/>
        </p:blipFill>
        <p:spPr>
          <a:prstGeom prst="rect">
            <a:avLst/>
          </a:prstGeom>
        </p:spPr>
      </p:pic>
    </p:spTree>
    <p:extLst>
      <p:ext uri="{BB962C8B-B14F-4D97-AF65-F5344CB8AC3E}">
        <p14:creationId xmlns:p14="http://schemas.microsoft.com/office/powerpoint/2010/main" val="1154089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C4430-0A3C-B100-F890-B8D2BD8236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4DE4B5-BBE2-D332-7D89-3BD23D543476}"/>
              </a:ext>
            </a:extLst>
          </p:cNvPr>
          <p:cNvSpPr>
            <a:spLocks noGrp="1"/>
          </p:cNvSpPr>
          <p:nvPr>
            <p:ph type="title"/>
          </p:nvPr>
        </p:nvSpPr>
        <p:spPr/>
        <p:txBody>
          <a:bodyPr/>
          <a:lstStyle/>
          <a:p>
            <a:r>
              <a:rPr lang="en-US" dirty="0"/>
              <a:t>Accounting and Internal Controls</a:t>
            </a:r>
          </a:p>
        </p:txBody>
      </p:sp>
      <p:sp>
        <p:nvSpPr>
          <p:cNvPr id="7" name="Content Placeholder 6">
            <a:extLst>
              <a:ext uri="{FF2B5EF4-FFF2-40B4-BE49-F238E27FC236}">
                <a16:creationId xmlns:a16="http://schemas.microsoft.com/office/drawing/2014/main" id="{635980EB-1EC2-FBA8-9650-639D57192EE7}"/>
              </a:ext>
            </a:extLst>
          </p:cNvPr>
          <p:cNvSpPr>
            <a:spLocks noGrp="1"/>
          </p:cNvSpPr>
          <p:nvPr>
            <p:ph sz="half" idx="11"/>
          </p:nvPr>
        </p:nvSpPr>
        <p:spPr>
          <a:xfrm>
            <a:off x="200675" y="2463521"/>
            <a:ext cx="4316896" cy="2709442"/>
          </a:xfrm>
        </p:spPr>
        <p:txBody>
          <a:bodyPr/>
          <a:lstStyle/>
          <a:p>
            <a:pPr marL="0" indent="0">
              <a:buNone/>
            </a:pPr>
            <a:r>
              <a:rPr lang="en-US" dirty="0">
                <a:solidFill>
                  <a:srgbClr val="0B4778"/>
                </a:solidFill>
                <a:cs typeface="Roboto" panose="02000000000000000000" pitchFamily="2" charset="0"/>
              </a:rPr>
              <a:t>Proper stewardship of federal resources is an essential responsibility of the grantee organization.</a:t>
            </a:r>
          </a:p>
          <a:p>
            <a:endParaRPr lang="en-US" dirty="0"/>
          </a:p>
        </p:txBody>
      </p:sp>
      <p:pic>
        <p:nvPicPr>
          <p:cNvPr id="8" name="Picture 7" descr="Outline of a hand placing a dollar sign into the palm of a hand below">
            <a:extLst>
              <a:ext uri="{FF2B5EF4-FFF2-40B4-BE49-F238E27FC236}">
                <a16:creationId xmlns:a16="http://schemas.microsoft.com/office/drawing/2014/main" id="{9796D100-A7F9-4F20-1CAE-A67D85422DAE}"/>
              </a:ext>
            </a:extLst>
          </p:cNvPr>
          <p:cNvPicPr>
            <a:picLocks noChangeAspect="1"/>
          </p:cNvPicPr>
          <p:nvPr/>
        </p:nvPicPr>
        <p:blipFill>
          <a:blip r:embed="rId2">
            <a:duotone>
              <a:prstClr val="black"/>
              <a:schemeClr val="accent1">
                <a:tint val="45000"/>
                <a:satMod val="400000"/>
              </a:schemeClr>
            </a:duotone>
          </a:blip>
          <a:stretch>
            <a:fillRect/>
          </a:stretch>
        </p:blipFill>
        <p:spPr>
          <a:xfrm>
            <a:off x="3996424" y="2162884"/>
            <a:ext cx="3110292" cy="3110292"/>
          </a:xfrm>
          <a:prstGeom prst="rect">
            <a:avLst/>
          </a:prstGeom>
        </p:spPr>
      </p:pic>
      <p:sp>
        <p:nvSpPr>
          <p:cNvPr id="6" name="Subtitle 5">
            <a:extLst>
              <a:ext uri="{FF2B5EF4-FFF2-40B4-BE49-F238E27FC236}">
                <a16:creationId xmlns:a16="http://schemas.microsoft.com/office/drawing/2014/main" id="{9F9FBEF9-A07C-091E-EE16-3E8F838429B4}"/>
              </a:ext>
            </a:extLst>
          </p:cNvPr>
          <p:cNvSpPr>
            <a:spLocks noGrp="1"/>
          </p:cNvSpPr>
          <p:nvPr>
            <p:ph sz="half" idx="2"/>
          </p:nvPr>
        </p:nvSpPr>
        <p:spPr>
          <a:xfrm>
            <a:off x="6988629" y="2364418"/>
            <a:ext cx="4926496" cy="2709442"/>
          </a:xfrm>
        </p:spPr>
        <p:txBody>
          <a:bodyPr>
            <a:normAutofit/>
          </a:bodyPr>
          <a:lstStyle/>
          <a:p>
            <a:pPr marL="0" indent="0">
              <a:buNone/>
            </a:pPr>
            <a:r>
              <a:rPr lang="en-US" dirty="0">
                <a:solidFill>
                  <a:srgbClr val="0B4778"/>
                </a:solidFill>
                <a:cs typeface="Roboto" panose="02000000000000000000" pitchFamily="2" charset="0"/>
              </a:rPr>
              <a:t>Grantees must ensure that Federal programs and resources are used efficiently and effectively to achieve desired objectives.</a:t>
            </a:r>
          </a:p>
          <a:p>
            <a:pPr marL="0" indent="0">
              <a:buNone/>
            </a:pPr>
            <a:endParaRPr lang="en-US" dirty="0"/>
          </a:p>
        </p:txBody>
      </p:sp>
    </p:spTree>
    <p:extLst>
      <p:ext uri="{BB962C8B-B14F-4D97-AF65-F5344CB8AC3E}">
        <p14:creationId xmlns:p14="http://schemas.microsoft.com/office/powerpoint/2010/main" val="3410477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72250-1A1A-27E8-A03A-46EDFDC2DA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FEDEAE-AE01-5E69-9F07-0FF870FBAFBE}"/>
              </a:ext>
            </a:extLst>
          </p:cNvPr>
          <p:cNvSpPr>
            <a:spLocks noGrp="1"/>
          </p:cNvSpPr>
          <p:nvPr>
            <p:ph type="title"/>
          </p:nvPr>
        </p:nvSpPr>
        <p:spPr/>
        <p:txBody>
          <a:bodyPr>
            <a:normAutofit fontScale="90000"/>
          </a:bodyPr>
          <a:lstStyle/>
          <a:p>
            <a:r>
              <a:rPr lang="en-US" dirty="0"/>
              <a:t>Internal Controls and Segregation of Duties</a:t>
            </a:r>
          </a:p>
        </p:txBody>
      </p:sp>
      <p:sp>
        <p:nvSpPr>
          <p:cNvPr id="7" name="Content Placeholder 6">
            <a:extLst>
              <a:ext uri="{FF2B5EF4-FFF2-40B4-BE49-F238E27FC236}">
                <a16:creationId xmlns:a16="http://schemas.microsoft.com/office/drawing/2014/main" id="{F7B1212E-F8D8-8F74-F271-AFC0052C3FF2}"/>
              </a:ext>
            </a:extLst>
          </p:cNvPr>
          <p:cNvSpPr>
            <a:spLocks noGrp="1"/>
          </p:cNvSpPr>
          <p:nvPr>
            <p:ph sz="half" idx="11"/>
          </p:nvPr>
        </p:nvSpPr>
        <p:spPr>
          <a:xfrm>
            <a:off x="200675" y="2463521"/>
            <a:ext cx="4926496" cy="2709442"/>
          </a:xfrm>
        </p:spPr>
        <p:txBody>
          <a:bodyPr/>
          <a:lstStyle/>
          <a:p>
            <a:pPr marL="0" indent="0">
              <a:buNone/>
            </a:pPr>
            <a:r>
              <a:rPr lang="en-US" dirty="0">
                <a:solidFill>
                  <a:srgbClr val="0B4778"/>
                </a:solidFill>
                <a:cs typeface="Roboto" panose="02000000000000000000" pitchFamily="2" charset="0"/>
              </a:rPr>
              <a:t>Strong internal controls allow for effective and efficient operations, reliable financial reporting, and compliance with applicable laws and regulations.</a:t>
            </a:r>
          </a:p>
          <a:p>
            <a:endParaRPr lang="en-US" dirty="0"/>
          </a:p>
        </p:txBody>
      </p:sp>
      <p:pic>
        <p:nvPicPr>
          <p:cNvPr id="2" name="Picture 1" descr="Graphic of a magnifying glass inspecting 3 gears">
            <a:extLst>
              <a:ext uri="{FF2B5EF4-FFF2-40B4-BE49-F238E27FC236}">
                <a16:creationId xmlns:a16="http://schemas.microsoft.com/office/drawing/2014/main" id="{E30A9DDA-E571-E324-3D99-AFE2917486A8}"/>
              </a:ext>
            </a:extLst>
          </p:cNvPr>
          <p:cNvPicPr>
            <a:picLocks noChangeAspect="1"/>
          </p:cNvPicPr>
          <p:nvPr/>
        </p:nvPicPr>
        <p:blipFill>
          <a:blip r:embed="rId2">
            <a:duotone>
              <a:prstClr val="black"/>
              <a:schemeClr val="accent1">
                <a:tint val="45000"/>
                <a:satMod val="400000"/>
              </a:schemeClr>
            </a:duotone>
          </a:blip>
          <a:stretch>
            <a:fillRect/>
          </a:stretch>
        </p:blipFill>
        <p:spPr>
          <a:xfrm>
            <a:off x="4289013" y="2152728"/>
            <a:ext cx="3330988" cy="3331028"/>
          </a:xfrm>
          <a:prstGeom prst="rect">
            <a:avLst/>
          </a:prstGeom>
        </p:spPr>
      </p:pic>
      <p:sp>
        <p:nvSpPr>
          <p:cNvPr id="6" name="Subtitle 5">
            <a:extLst>
              <a:ext uri="{FF2B5EF4-FFF2-40B4-BE49-F238E27FC236}">
                <a16:creationId xmlns:a16="http://schemas.microsoft.com/office/drawing/2014/main" id="{A58A8A2A-4570-CB9C-FE8C-483977DAE1C6}"/>
              </a:ext>
            </a:extLst>
          </p:cNvPr>
          <p:cNvSpPr>
            <a:spLocks noGrp="1"/>
          </p:cNvSpPr>
          <p:nvPr>
            <p:ph sz="half" idx="2"/>
          </p:nvPr>
        </p:nvSpPr>
        <p:spPr>
          <a:xfrm>
            <a:off x="6988629" y="2364418"/>
            <a:ext cx="4926496" cy="2709442"/>
          </a:xfrm>
        </p:spPr>
        <p:txBody>
          <a:bodyPr>
            <a:normAutofit/>
          </a:bodyPr>
          <a:lstStyle/>
          <a:p>
            <a:pPr marL="0" indent="0">
              <a:buNone/>
            </a:pPr>
            <a:r>
              <a:rPr lang="en-US" dirty="0">
                <a:solidFill>
                  <a:srgbClr val="0B4778"/>
                </a:solidFill>
              </a:rPr>
              <a:t>Proper segregation of duties should ensure that no individual has the ability to either conceal or misdirect funds within the agency</a:t>
            </a:r>
            <a:r>
              <a:rPr lang="en-US" dirty="0"/>
              <a:t>.</a:t>
            </a:r>
          </a:p>
          <a:p>
            <a:pPr marL="0" indent="0">
              <a:buNone/>
            </a:pPr>
            <a:endParaRPr lang="en-US" dirty="0"/>
          </a:p>
        </p:txBody>
      </p:sp>
    </p:spTree>
    <p:extLst>
      <p:ext uri="{BB962C8B-B14F-4D97-AF65-F5344CB8AC3E}">
        <p14:creationId xmlns:p14="http://schemas.microsoft.com/office/powerpoint/2010/main" val="238621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7EA4D-5F96-45E2-78C2-C3F1177AA9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525A69-EDFC-CC7D-8E11-8A944123B530}"/>
              </a:ext>
            </a:extLst>
          </p:cNvPr>
          <p:cNvSpPr>
            <a:spLocks noGrp="1"/>
          </p:cNvSpPr>
          <p:nvPr>
            <p:ph type="title"/>
          </p:nvPr>
        </p:nvSpPr>
        <p:spPr>
          <a:xfrm>
            <a:off x="838200" y="147412"/>
            <a:ext cx="10515600" cy="610886"/>
          </a:xfrm>
        </p:spPr>
        <p:txBody>
          <a:bodyPr>
            <a:normAutofit fontScale="90000"/>
          </a:bodyPr>
          <a:lstStyle/>
          <a:p>
            <a:r>
              <a:rPr lang="en-US" dirty="0"/>
              <a:t>Internal Controls</a:t>
            </a:r>
          </a:p>
        </p:txBody>
      </p:sp>
      <p:sp>
        <p:nvSpPr>
          <p:cNvPr id="12" name="Text Placeholder 11">
            <a:extLst>
              <a:ext uri="{FF2B5EF4-FFF2-40B4-BE49-F238E27FC236}">
                <a16:creationId xmlns:a16="http://schemas.microsoft.com/office/drawing/2014/main" id="{8C2F33E1-4A2E-9482-E726-47B65971BCA0}"/>
              </a:ext>
            </a:extLst>
          </p:cNvPr>
          <p:cNvSpPr>
            <a:spLocks noGrp="1"/>
          </p:cNvSpPr>
          <p:nvPr>
            <p:ph type="body" sz="quarter" idx="19"/>
          </p:nvPr>
        </p:nvSpPr>
        <p:spPr>
          <a:xfrm>
            <a:off x="1909613" y="4280366"/>
            <a:ext cx="2996380" cy="1318895"/>
          </a:xfrm>
        </p:spPr>
        <p:txBody>
          <a:bodyPr>
            <a:normAutofit fontScale="70000" lnSpcReduction="20000"/>
          </a:bodyPr>
          <a:lstStyle/>
          <a:p>
            <a:r>
              <a:rPr lang="en-US" sz="3300" dirty="0">
                <a:solidFill>
                  <a:srgbClr val="0B4778"/>
                </a:solidFill>
              </a:rPr>
              <a:t>Standards for Internal Controls in the Federal Government – (Green Book).</a:t>
            </a:r>
          </a:p>
          <a:p>
            <a:endParaRPr lang="en-US" sz="4200" dirty="0"/>
          </a:p>
          <a:p>
            <a:endParaRPr lang="en-US" dirty="0"/>
          </a:p>
        </p:txBody>
      </p:sp>
      <p:sp>
        <p:nvSpPr>
          <p:cNvPr id="16" name="Rectangle: Rounded Corners 15">
            <a:extLst>
              <a:ext uri="{FF2B5EF4-FFF2-40B4-BE49-F238E27FC236}">
                <a16:creationId xmlns:a16="http://schemas.microsoft.com/office/drawing/2014/main" id="{21B48DE7-7024-AF39-2522-8266C85FBE82}"/>
              </a:ext>
              <a:ext uri="{C183D7F6-B498-43B3-948B-1728B52AA6E4}">
                <adec:decorative xmlns:adec="http://schemas.microsoft.com/office/drawing/2017/decorative" val="1"/>
              </a:ext>
            </a:extLst>
          </p:cNvPr>
          <p:cNvSpPr/>
          <p:nvPr/>
        </p:nvSpPr>
        <p:spPr>
          <a:xfrm>
            <a:off x="1795254" y="4125713"/>
            <a:ext cx="3254828" cy="1471644"/>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over of the &quot;Standards for Internal Control in the Federal Government&quot; report">
            <a:extLst>
              <a:ext uri="{FF2B5EF4-FFF2-40B4-BE49-F238E27FC236}">
                <a16:creationId xmlns:a16="http://schemas.microsoft.com/office/drawing/2014/main" id="{FC9AC3FD-E143-D231-E7D4-082B272B69B1}"/>
              </a:ext>
            </a:extLst>
          </p:cNvPr>
          <p:cNvPicPr>
            <a:picLocks noChangeAspect="1"/>
          </p:cNvPicPr>
          <p:nvPr/>
        </p:nvPicPr>
        <p:blipFill>
          <a:blip r:embed="rId2"/>
          <a:stretch>
            <a:fillRect/>
          </a:stretch>
        </p:blipFill>
        <p:spPr>
          <a:xfrm>
            <a:off x="2102770" y="836575"/>
            <a:ext cx="2639797" cy="3414056"/>
          </a:xfrm>
          <a:prstGeom prst="rect">
            <a:avLst/>
          </a:prstGeom>
        </p:spPr>
      </p:pic>
      <p:sp>
        <p:nvSpPr>
          <p:cNvPr id="5" name="Text Placeholder 11" descr="Cover of the &quot;Internal Control Integrated Framework / (Committee &#10;of Sponsoring Organizations &#10;of the Treadway &#10;Commission – COSO)&quot; report.">
            <a:extLst>
              <a:ext uri="{FF2B5EF4-FFF2-40B4-BE49-F238E27FC236}">
                <a16:creationId xmlns:a16="http://schemas.microsoft.com/office/drawing/2014/main" id="{49D32DB5-CC9C-746F-830A-F3E57333AF5E}"/>
              </a:ext>
            </a:extLst>
          </p:cNvPr>
          <p:cNvSpPr txBox="1">
            <a:spLocks/>
          </p:cNvSpPr>
          <p:nvPr/>
        </p:nvSpPr>
        <p:spPr>
          <a:xfrm>
            <a:off x="7758284" y="4231821"/>
            <a:ext cx="3254827" cy="1415984"/>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Internal Control Integrated Framework / (Committee </a:t>
            </a:r>
            <a:br>
              <a:rPr lang="en-US" sz="2600" dirty="0">
                <a:solidFill>
                  <a:srgbClr val="0B4778"/>
                </a:solidFill>
              </a:rPr>
            </a:br>
            <a:r>
              <a:rPr lang="en-US" sz="2600" dirty="0">
                <a:solidFill>
                  <a:srgbClr val="0B4778"/>
                </a:solidFill>
              </a:rPr>
              <a:t>of Sponsoring Organizations </a:t>
            </a:r>
            <a:br>
              <a:rPr lang="en-US" sz="2600" dirty="0">
                <a:solidFill>
                  <a:srgbClr val="0B4778"/>
                </a:solidFill>
              </a:rPr>
            </a:br>
            <a:r>
              <a:rPr lang="en-US" sz="2600" dirty="0">
                <a:solidFill>
                  <a:srgbClr val="0B4778"/>
                </a:solidFill>
              </a:rPr>
              <a:t>of the Treadway </a:t>
            </a:r>
            <a:br>
              <a:rPr lang="en-US" sz="2600" dirty="0">
                <a:solidFill>
                  <a:srgbClr val="0B4778"/>
                </a:solidFill>
              </a:rPr>
            </a:br>
            <a:r>
              <a:rPr lang="en-US" sz="2600" dirty="0">
                <a:solidFill>
                  <a:srgbClr val="0B4778"/>
                </a:solidFill>
              </a:rPr>
              <a:t>Commission – COSO).</a:t>
            </a:r>
          </a:p>
          <a:p>
            <a:endParaRPr lang="en-US" dirty="0"/>
          </a:p>
        </p:txBody>
      </p:sp>
      <p:sp>
        <p:nvSpPr>
          <p:cNvPr id="18" name="Rectangle: Rounded Corners 17">
            <a:extLst>
              <a:ext uri="{FF2B5EF4-FFF2-40B4-BE49-F238E27FC236}">
                <a16:creationId xmlns:a16="http://schemas.microsoft.com/office/drawing/2014/main" id="{41A94881-9BD3-AC59-7F3F-11E0E58D4EEE}"/>
              </a:ext>
              <a:ext uri="{C183D7F6-B498-43B3-948B-1728B52AA6E4}">
                <adec:decorative xmlns:adec="http://schemas.microsoft.com/office/drawing/2017/decorative" val="1"/>
              </a:ext>
            </a:extLst>
          </p:cNvPr>
          <p:cNvSpPr/>
          <p:nvPr/>
        </p:nvSpPr>
        <p:spPr>
          <a:xfrm>
            <a:off x="7758284" y="4039915"/>
            <a:ext cx="3254828" cy="1529612"/>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ver of the &quot;Internal Control Integrated Framework / (Committee &#10;of Sponsoring Organizations &#10;of the Treadway &#10;Commission – COSO)&quot; report.&#10;">
            <a:extLst>
              <a:ext uri="{FF2B5EF4-FFF2-40B4-BE49-F238E27FC236}">
                <a16:creationId xmlns:a16="http://schemas.microsoft.com/office/drawing/2014/main" id="{63426A45-B48B-986E-F306-17C3CD8AC765}"/>
              </a:ext>
            </a:extLst>
          </p:cNvPr>
          <p:cNvPicPr>
            <a:picLocks noChangeAspect="1"/>
          </p:cNvPicPr>
          <p:nvPr/>
        </p:nvPicPr>
        <p:blipFill>
          <a:blip r:embed="rId3"/>
          <a:stretch>
            <a:fillRect/>
          </a:stretch>
        </p:blipFill>
        <p:spPr>
          <a:xfrm>
            <a:off x="8074944" y="739487"/>
            <a:ext cx="2621507" cy="3414056"/>
          </a:xfrm>
          <a:prstGeom prst="rect">
            <a:avLst/>
          </a:prstGeom>
        </p:spPr>
      </p:pic>
    </p:spTree>
    <p:extLst>
      <p:ext uri="{BB962C8B-B14F-4D97-AF65-F5344CB8AC3E}">
        <p14:creationId xmlns:p14="http://schemas.microsoft.com/office/powerpoint/2010/main" val="249285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ABB1-BBB2-A358-0950-6C44286288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4F55F0-4022-4ADC-0F73-E5A41AAE57F2}"/>
              </a:ext>
            </a:extLst>
          </p:cNvPr>
          <p:cNvSpPr>
            <a:spLocks noGrp="1"/>
          </p:cNvSpPr>
          <p:nvPr>
            <p:ph type="title"/>
          </p:nvPr>
        </p:nvSpPr>
        <p:spPr/>
        <p:txBody>
          <a:bodyPr>
            <a:normAutofit/>
          </a:bodyPr>
          <a:lstStyle/>
          <a:p>
            <a:r>
              <a:rPr lang="en-US" dirty="0"/>
              <a:t>Adequate Accounting System </a:t>
            </a:r>
            <a:r>
              <a:rPr lang="en-US" sz="2000" dirty="0"/>
              <a:t>(1 of 3)</a:t>
            </a:r>
          </a:p>
        </p:txBody>
      </p:sp>
      <p:pic>
        <p:nvPicPr>
          <p:cNvPr id="8" name="Picture 7" descr="Overhead view of hands typing on a laptop keyboard.">
            <a:extLst>
              <a:ext uri="{FF2B5EF4-FFF2-40B4-BE49-F238E27FC236}">
                <a16:creationId xmlns:a16="http://schemas.microsoft.com/office/drawing/2014/main" id="{91BE7DB6-A511-787D-BDD4-EA746CCFEF9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156012" y="3057639"/>
            <a:ext cx="2776174" cy="2464151"/>
          </a:xfrm>
          <a:prstGeom prst="rect">
            <a:avLst/>
          </a:prstGeom>
        </p:spPr>
      </p:pic>
      <p:sp>
        <p:nvSpPr>
          <p:cNvPr id="7" name="Content Placeholder 6">
            <a:extLst>
              <a:ext uri="{FF2B5EF4-FFF2-40B4-BE49-F238E27FC236}">
                <a16:creationId xmlns:a16="http://schemas.microsoft.com/office/drawing/2014/main" id="{85AA3CAE-8573-C7FB-8496-9C3AD5EE4A00}"/>
              </a:ext>
            </a:extLst>
          </p:cNvPr>
          <p:cNvSpPr>
            <a:spLocks noGrp="1"/>
          </p:cNvSpPr>
          <p:nvPr>
            <p:ph sz="half" idx="11"/>
          </p:nvPr>
        </p:nvSpPr>
        <p:spPr>
          <a:xfrm>
            <a:off x="3107161" y="1661433"/>
            <a:ext cx="4926496" cy="2709442"/>
          </a:xfrm>
        </p:spPr>
        <p:txBody>
          <a:bodyPr/>
          <a:lstStyle/>
          <a:p>
            <a:pPr marL="0" indent="0">
              <a:buNone/>
            </a:pPr>
            <a:r>
              <a:rPr lang="en-US" dirty="0">
                <a:solidFill>
                  <a:srgbClr val="0B4778"/>
                </a:solidFill>
                <a:cs typeface="Roboto" panose="02000000000000000000" pitchFamily="2" charset="0"/>
              </a:rPr>
              <a:t>Grantee must maintain an adequate system of accounting and internal controls and ensure that an adequate system exists for each of its subrecipients. </a:t>
            </a:r>
          </a:p>
          <a:p>
            <a:endParaRPr lang="en-US" dirty="0"/>
          </a:p>
        </p:txBody>
      </p:sp>
      <p:pic>
        <p:nvPicPr>
          <p:cNvPr id="9" name="Picture 8" descr="Overhead view of hands typing on a laptop keyboard.">
            <a:extLst>
              <a:ext uri="{FF2B5EF4-FFF2-40B4-BE49-F238E27FC236}">
                <a16:creationId xmlns:a16="http://schemas.microsoft.com/office/drawing/2014/main" id="{6C10A041-EB30-3A3D-4AE2-56232B068FB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083775" y="1143707"/>
            <a:ext cx="5108225" cy="4534095"/>
          </a:xfrm>
          <a:prstGeom prst="rect">
            <a:avLst/>
          </a:prstGeom>
        </p:spPr>
      </p:pic>
    </p:spTree>
    <p:extLst>
      <p:ext uri="{BB962C8B-B14F-4D97-AF65-F5344CB8AC3E}">
        <p14:creationId xmlns:p14="http://schemas.microsoft.com/office/powerpoint/2010/main" val="4181827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2E496-F3BB-B2A3-7D1C-6A9D44C8E48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72EEA2-7009-5ACB-BDBA-3A56E27CCBE1}"/>
              </a:ext>
            </a:extLst>
          </p:cNvPr>
          <p:cNvSpPr>
            <a:spLocks noGrp="1"/>
          </p:cNvSpPr>
          <p:nvPr>
            <p:ph type="title"/>
          </p:nvPr>
        </p:nvSpPr>
        <p:spPr>
          <a:xfrm>
            <a:off x="838200" y="147411"/>
            <a:ext cx="10515600" cy="1325563"/>
          </a:xfrm>
        </p:spPr>
        <p:txBody>
          <a:bodyPr/>
          <a:lstStyle/>
          <a:p>
            <a:r>
              <a:rPr lang="en-US" dirty="0"/>
              <a:t>Adequate Accounting System </a:t>
            </a:r>
            <a:r>
              <a:rPr lang="en-US" sz="2000" dirty="0"/>
              <a:t>(2 of 3)</a:t>
            </a:r>
          </a:p>
        </p:txBody>
      </p:sp>
      <p:sp>
        <p:nvSpPr>
          <p:cNvPr id="12" name="Text Placeholder 11">
            <a:extLst>
              <a:ext uri="{FF2B5EF4-FFF2-40B4-BE49-F238E27FC236}">
                <a16:creationId xmlns:a16="http://schemas.microsoft.com/office/drawing/2014/main" id="{1380A202-554F-18C0-10DB-C378F8163C42}"/>
              </a:ext>
            </a:extLst>
          </p:cNvPr>
          <p:cNvSpPr>
            <a:spLocks noGrp="1"/>
          </p:cNvSpPr>
          <p:nvPr>
            <p:ph type="body" sz="quarter" idx="19"/>
          </p:nvPr>
        </p:nvSpPr>
        <p:spPr>
          <a:xfrm>
            <a:off x="855882" y="2488146"/>
            <a:ext cx="2996380" cy="2213163"/>
          </a:xfrm>
        </p:spPr>
        <p:txBody>
          <a:bodyPr>
            <a:noAutofit/>
          </a:bodyPr>
          <a:lstStyle/>
          <a:p>
            <a:r>
              <a:rPr lang="en-US" sz="2600" dirty="0">
                <a:solidFill>
                  <a:srgbClr val="0B4778"/>
                </a:solidFill>
              </a:rPr>
              <a:t>Present and classifies costs, </a:t>
            </a:r>
            <a:br>
              <a:rPr lang="en-US" sz="2600" dirty="0">
                <a:solidFill>
                  <a:srgbClr val="0B4778"/>
                </a:solidFill>
              </a:rPr>
            </a:br>
            <a:r>
              <a:rPr lang="en-US" sz="2600" dirty="0">
                <a:solidFill>
                  <a:srgbClr val="0B4778"/>
                </a:solidFill>
              </a:rPr>
              <a:t>as required for budgetary and evaluation purposes.</a:t>
            </a:r>
          </a:p>
          <a:p>
            <a:endParaRPr lang="en-US" sz="2600" dirty="0"/>
          </a:p>
        </p:txBody>
      </p:sp>
      <p:sp>
        <p:nvSpPr>
          <p:cNvPr id="16" name="Rectangle: Rounded Corners 15">
            <a:extLst>
              <a:ext uri="{FF2B5EF4-FFF2-40B4-BE49-F238E27FC236}">
                <a16:creationId xmlns:a16="http://schemas.microsoft.com/office/drawing/2014/main" id="{784B5C0B-25EB-3F77-8F78-37AFBC95DDA8}"/>
              </a:ext>
              <a:ext uri="{C183D7F6-B498-43B3-948B-1728B52AA6E4}">
                <adec:decorative xmlns:adec="http://schemas.microsoft.com/office/drawing/2017/decorative" val="1"/>
              </a:ext>
            </a:extLst>
          </p:cNvPr>
          <p:cNvSpPr/>
          <p:nvPr/>
        </p:nvSpPr>
        <p:spPr>
          <a:xfrm>
            <a:off x="726658" y="2198255"/>
            <a:ext cx="3254828" cy="2503054"/>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1">
            <a:extLst>
              <a:ext uri="{FF2B5EF4-FFF2-40B4-BE49-F238E27FC236}">
                <a16:creationId xmlns:a16="http://schemas.microsoft.com/office/drawing/2014/main" id="{C608B8CB-14F3-941F-20D5-20EE22B27B3D}"/>
              </a:ext>
            </a:extLst>
          </p:cNvPr>
          <p:cNvSpPr txBox="1">
            <a:spLocks/>
          </p:cNvSpPr>
          <p:nvPr/>
        </p:nvSpPr>
        <p:spPr>
          <a:xfrm>
            <a:off x="4283185" y="2000078"/>
            <a:ext cx="2996380" cy="141598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Provides cost and property control to ensure optimal use of funds.</a:t>
            </a:r>
          </a:p>
          <a:p>
            <a:endParaRPr lang="en-US" dirty="0"/>
          </a:p>
        </p:txBody>
      </p:sp>
      <p:sp>
        <p:nvSpPr>
          <p:cNvPr id="18" name="Rectangle: Rounded Corners 17">
            <a:extLst>
              <a:ext uri="{FF2B5EF4-FFF2-40B4-BE49-F238E27FC236}">
                <a16:creationId xmlns:a16="http://schemas.microsoft.com/office/drawing/2014/main" id="{29507C48-4A67-D74B-1A38-8479F5275473}"/>
              </a:ext>
              <a:ext uri="{C183D7F6-B498-43B3-948B-1728B52AA6E4}">
                <adec:decorative xmlns:adec="http://schemas.microsoft.com/office/drawing/2017/decorative" val="1"/>
              </a:ext>
            </a:extLst>
          </p:cNvPr>
          <p:cNvSpPr/>
          <p:nvPr/>
        </p:nvSpPr>
        <p:spPr>
          <a:xfrm>
            <a:off x="4261134" y="1572492"/>
            <a:ext cx="3254828" cy="1874981"/>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Graphic of 2 arrows pointing at a dollar sign.">
            <a:extLst>
              <a:ext uri="{FF2B5EF4-FFF2-40B4-BE49-F238E27FC236}">
                <a16:creationId xmlns:a16="http://schemas.microsoft.com/office/drawing/2014/main" id="{1DADE298-D401-B326-2F98-3C3CEA9C0A68}"/>
              </a:ext>
            </a:extLst>
          </p:cNvPr>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4919491" y="3594727"/>
            <a:ext cx="1868905" cy="1722474"/>
          </a:xfrm>
          <a:prstGeom prst="rect">
            <a:avLst/>
          </a:prstGeom>
        </p:spPr>
      </p:pic>
      <p:sp>
        <p:nvSpPr>
          <p:cNvPr id="19" name="Text Placeholder 11">
            <a:extLst>
              <a:ext uri="{FF2B5EF4-FFF2-40B4-BE49-F238E27FC236}">
                <a16:creationId xmlns:a16="http://schemas.microsoft.com/office/drawing/2014/main" id="{B1FEBC6A-B431-9242-5D5C-0344322D4F6D}"/>
              </a:ext>
            </a:extLst>
          </p:cNvPr>
          <p:cNvSpPr txBox="1">
            <a:spLocks/>
          </p:cNvSpPr>
          <p:nvPr/>
        </p:nvSpPr>
        <p:spPr>
          <a:xfrm>
            <a:off x="7661898" y="2554771"/>
            <a:ext cx="2996380" cy="141598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Controls funds/resources to assure conformance with general or special conditions. </a:t>
            </a:r>
          </a:p>
        </p:txBody>
      </p:sp>
      <p:sp>
        <p:nvSpPr>
          <p:cNvPr id="20" name="Rectangle: Rounded Corners 19">
            <a:extLst>
              <a:ext uri="{FF2B5EF4-FFF2-40B4-BE49-F238E27FC236}">
                <a16:creationId xmlns:a16="http://schemas.microsoft.com/office/drawing/2014/main" id="{C36E1BE4-69A7-76FA-89E2-E600E61806CC}"/>
              </a:ext>
              <a:ext uri="{C183D7F6-B498-43B3-948B-1728B52AA6E4}">
                <adec:decorative xmlns:adec="http://schemas.microsoft.com/office/drawing/2017/decorative" val="1"/>
              </a:ext>
            </a:extLst>
          </p:cNvPr>
          <p:cNvSpPr/>
          <p:nvPr/>
        </p:nvSpPr>
        <p:spPr>
          <a:xfrm>
            <a:off x="7645186" y="2488147"/>
            <a:ext cx="3254828" cy="2213162"/>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1381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8B04-0A80-EA0C-D0BA-0D3A160AA7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E6F30D-4316-1CEB-22F3-366D08852A85}"/>
              </a:ext>
            </a:extLst>
          </p:cNvPr>
          <p:cNvSpPr>
            <a:spLocks noGrp="1"/>
          </p:cNvSpPr>
          <p:nvPr>
            <p:ph type="title"/>
          </p:nvPr>
        </p:nvSpPr>
        <p:spPr>
          <a:xfrm>
            <a:off x="838200" y="147411"/>
            <a:ext cx="10515600" cy="1325563"/>
          </a:xfrm>
        </p:spPr>
        <p:txBody>
          <a:bodyPr/>
          <a:lstStyle/>
          <a:p>
            <a:r>
              <a:rPr lang="en-US" dirty="0"/>
              <a:t>Adequate Accounting System </a:t>
            </a:r>
            <a:r>
              <a:rPr lang="en-US" sz="2000" dirty="0"/>
              <a:t>(3 of 3)</a:t>
            </a:r>
          </a:p>
        </p:txBody>
      </p:sp>
      <p:sp>
        <p:nvSpPr>
          <p:cNvPr id="12" name="Text Placeholder 11">
            <a:extLst>
              <a:ext uri="{FF2B5EF4-FFF2-40B4-BE49-F238E27FC236}">
                <a16:creationId xmlns:a16="http://schemas.microsoft.com/office/drawing/2014/main" id="{E78DFC9F-9E14-0098-624A-DF2FE1702753}"/>
              </a:ext>
            </a:extLst>
          </p:cNvPr>
          <p:cNvSpPr>
            <a:spLocks noGrp="1"/>
          </p:cNvSpPr>
          <p:nvPr>
            <p:ph type="body" sz="quarter" idx="19"/>
          </p:nvPr>
        </p:nvSpPr>
        <p:spPr>
          <a:xfrm>
            <a:off x="855882" y="2262909"/>
            <a:ext cx="2996380" cy="1641222"/>
          </a:xfrm>
        </p:spPr>
        <p:txBody>
          <a:bodyPr>
            <a:normAutofit/>
          </a:bodyPr>
          <a:lstStyle/>
          <a:p>
            <a:r>
              <a:rPr lang="en-US" sz="2800" dirty="0">
                <a:solidFill>
                  <a:srgbClr val="0B4778"/>
                </a:solidFill>
              </a:rPr>
              <a:t>Meets requirements for periodic reporting.</a:t>
            </a:r>
          </a:p>
          <a:p>
            <a:endParaRPr lang="en-US" dirty="0"/>
          </a:p>
        </p:txBody>
      </p:sp>
      <p:sp>
        <p:nvSpPr>
          <p:cNvPr id="16" name="Rectangle: Rounded Corners 15">
            <a:extLst>
              <a:ext uri="{FF2B5EF4-FFF2-40B4-BE49-F238E27FC236}">
                <a16:creationId xmlns:a16="http://schemas.microsoft.com/office/drawing/2014/main" id="{86A2E8B7-360F-292B-DCDA-015ABD732FEA}"/>
              </a:ext>
              <a:ext uri="{C183D7F6-B498-43B3-948B-1728B52AA6E4}">
                <adec:decorative xmlns:adec="http://schemas.microsoft.com/office/drawing/2017/decorative" val="1"/>
              </a:ext>
            </a:extLst>
          </p:cNvPr>
          <p:cNvSpPr/>
          <p:nvPr/>
        </p:nvSpPr>
        <p:spPr>
          <a:xfrm>
            <a:off x="855882" y="1981089"/>
            <a:ext cx="2996380" cy="1989667"/>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Graphic of a bar graph.">
            <a:extLst>
              <a:ext uri="{FF2B5EF4-FFF2-40B4-BE49-F238E27FC236}">
                <a16:creationId xmlns:a16="http://schemas.microsoft.com/office/drawing/2014/main" id="{70D44C26-43D0-98BD-751A-B3A1F32F3E8C}"/>
              </a:ext>
            </a:extLst>
          </p:cNvPr>
          <p:cNvPicPr>
            <a:picLocks noChangeAspect="1"/>
          </p:cNvPicPr>
          <p:nvPr/>
        </p:nvPicPr>
        <p:blipFill>
          <a:blip r:embed="rId2">
            <a:duotone>
              <a:prstClr val="black"/>
              <a:schemeClr val="accent1">
                <a:tint val="45000"/>
                <a:satMod val="400000"/>
              </a:schemeClr>
            </a:duotone>
          </a:blip>
          <a:stretch>
            <a:fillRect/>
          </a:stretch>
        </p:blipFill>
        <p:spPr>
          <a:xfrm>
            <a:off x="3981486" y="2721007"/>
            <a:ext cx="2871537" cy="2871537"/>
          </a:xfrm>
          <a:prstGeom prst="rect">
            <a:avLst/>
          </a:prstGeom>
        </p:spPr>
      </p:pic>
      <p:sp>
        <p:nvSpPr>
          <p:cNvPr id="19" name="Text Placeholder 11">
            <a:extLst>
              <a:ext uri="{FF2B5EF4-FFF2-40B4-BE49-F238E27FC236}">
                <a16:creationId xmlns:a16="http://schemas.microsoft.com/office/drawing/2014/main" id="{B1716A6D-0198-8A3D-BFFA-025B4CABC06A}"/>
              </a:ext>
            </a:extLst>
          </p:cNvPr>
          <p:cNvSpPr txBox="1">
            <a:spLocks/>
          </p:cNvSpPr>
          <p:nvPr/>
        </p:nvSpPr>
        <p:spPr>
          <a:xfrm>
            <a:off x="7645186" y="2013015"/>
            <a:ext cx="2996380" cy="28311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Provides financial data for planning, control, measurement, and evaluation of direct and indirect costs. general or special conditions. </a:t>
            </a:r>
          </a:p>
        </p:txBody>
      </p:sp>
      <p:sp>
        <p:nvSpPr>
          <p:cNvPr id="20" name="Rectangle: Rounded Corners 19">
            <a:extLst>
              <a:ext uri="{FF2B5EF4-FFF2-40B4-BE49-F238E27FC236}">
                <a16:creationId xmlns:a16="http://schemas.microsoft.com/office/drawing/2014/main" id="{D330F3DE-0CC0-F2C9-5A5B-2B40194F1832}"/>
              </a:ext>
              <a:ext uri="{C183D7F6-B498-43B3-948B-1728B52AA6E4}">
                <adec:decorative xmlns:adec="http://schemas.microsoft.com/office/drawing/2017/decorative" val="1"/>
              </a:ext>
            </a:extLst>
          </p:cNvPr>
          <p:cNvSpPr/>
          <p:nvPr/>
        </p:nvSpPr>
        <p:spPr>
          <a:xfrm>
            <a:off x="7515962" y="1863159"/>
            <a:ext cx="3254828" cy="3131680"/>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7518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11A77-C146-4E11-937D-063A4B5B1D7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61CB0A-C4C7-CEB2-4304-3DC9326E1DA1}"/>
              </a:ext>
            </a:extLst>
          </p:cNvPr>
          <p:cNvSpPr>
            <a:spLocks noGrp="1"/>
          </p:cNvSpPr>
          <p:nvPr>
            <p:ph type="title"/>
          </p:nvPr>
        </p:nvSpPr>
        <p:spPr>
          <a:xfrm>
            <a:off x="838200" y="331378"/>
            <a:ext cx="10515600" cy="902104"/>
          </a:xfrm>
        </p:spPr>
        <p:txBody>
          <a:bodyPr/>
          <a:lstStyle/>
          <a:p>
            <a:r>
              <a:rPr lang="en-US" dirty="0"/>
              <a:t>Requirements of Periodic Reports</a:t>
            </a:r>
            <a:endParaRPr lang="en-US" sz="2000" dirty="0"/>
          </a:p>
        </p:txBody>
      </p:sp>
      <p:pic>
        <p:nvPicPr>
          <p:cNvPr id="2" name="Picture 1" descr="Example of a cost ledger, including tabs for monthly expense, quarterly FFR, YTD profits and losses, and final FFR.">
            <a:extLst>
              <a:ext uri="{FF2B5EF4-FFF2-40B4-BE49-F238E27FC236}">
                <a16:creationId xmlns:a16="http://schemas.microsoft.com/office/drawing/2014/main" id="{356B491C-D82B-656F-5CD2-804EAEAAAE6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629" t="29452" r="882"/>
          <a:stretch/>
        </p:blipFill>
        <p:spPr>
          <a:xfrm>
            <a:off x="204716" y="1453394"/>
            <a:ext cx="11873553" cy="4199776"/>
          </a:xfrm>
          <a:prstGeom prst="rect">
            <a:avLst/>
          </a:prstGeom>
        </p:spPr>
      </p:pic>
    </p:spTree>
    <p:extLst>
      <p:ext uri="{BB962C8B-B14F-4D97-AF65-F5344CB8AC3E}">
        <p14:creationId xmlns:p14="http://schemas.microsoft.com/office/powerpoint/2010/main" val="4117290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0E3AF-90C3-9756-41D7-F4034D6FBF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806384-AB8B-F7D1-B1A1-77DF33FE2B59}"/>
              </a:ext>
            </a:extLst>
          </p:cNvPr>
          <p:cNvSpPr>
            <a:spLocks noGrp="1"/>
          </p:cNvSpPr>
          <p:nvPr>
            <p:ph type="title"/>
          </p:nvPr>
        </p:nvSpPr>
        <p:spPr/>
        <p:txBody>
          <a:bodyPr>
            <a:normAutofit fontScale="90000"/>
          </a:bodyPr>
          <a:lstStyle/>
          <a:p>
            <a:r>
              <a:rPr lang="en-US" dirty="0"/>
              <a:t>Financial Management Systems-Summary</a:t>
            </a:r>
            <a:endParaRPr lang="en-US" sz="2000" dirty="0"/>
          </a:p>
        </p:txBody>
      </p:sp>
      <p:pic>
        <p:nvPicPr>
          <p:cNvPr id="9" name="Picture 8" descr="Overhead view of hands typing on a laptop keyboard.">
            <a:extLst>
              <a:ext uri="{FF2B5EF4-FFF2-40B4-BE49-F238E27FC236}">
                <a16:creationId xmlns:a16="http://schemas.microsoft.com/office/drawing/2014/main" id="{52DAC93B-0816-1E20-62B7-DF2C1877890D}"/>
              </a:ext>
              <a:ext uri="{C183D7F6-B498-43B3-948B-1728B52AA6E4}">
                <adec:decorative xmlns:adec="http://schemas.microsoft.com/office/drawing/2017/decorative" val="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015984" y="1483854"/>
            <a:ext cx="3176016" cy="2322576"/>
          </a:xfrm>
          <a:prstGeom prst="rect">
            <a:avLst/>
          </a:prstGeom>
        </p:spPr>
      </p:pic>
      <p:sp>
        <p:nvSpPr>
          <p:cNvPr id="7" name="Content Placeholder 6">
            <a:extLst>
              <a:ext uri="{FF2B5EF4-FFF2-40B4-BE49-F238E27FC236}">
                <a16:creationId xmlns:a16="http://schemas.microsoft.com/office/drawing/2014/main" id="{6AC63A81-B8E0-B756-85B5-099D78536FE0}"/>
              </a:ext>
            </a:extLst>
          </p:cNvPr>
          <p:cNvSpPr>
            <a:spLocks noGrp="1"/>
          </p:cNvSpPr>
          <p:nvPr>
            <p:ph idx="1"/>
          </p:nvPr>
        </p:nvSpPr>
        <p:spPr/>
        <p:txBody>
          <a:bodyPr/>
          <a:lstStyle/>
          <a:p>
            <a:pPr marL="0" indent="0">
              <a:buNone/>
            </a:pPr>
            <a:r>
              <a:rPr lang="en-US" dirty="0">
                <a:cs typeface="Roboto" panose="02000000000000000000" pitchFamily="2" charset="0"/>
              </a:rPr>
              <a:t>Record and Report on:</a:t>
            </a:r>
          </a:p>
          <a:p>
            <a:pPr marL="0" indent="0">
              <a:buNone/>
            </a:pPr>
            <a:endParaRPr lang="en-US" dirty="0">
              <a:cs typeface="Roboto" panose="02000000000000000000" pitchFamily="2" charset="0"/>
            </a:endParaRPr>
          </a:p>
          <a:p>
            <a:pPr marL="0" indent="0">
              <a:buNone/>
            </a:pPr>
            <a:r>
              <a:rPr lang="en-US" sz="3200" b="1" dirty="0">
                <a:solidFill>
                  <a:srgbClr val="FACE00"/>
                </a:solidFill>
                <a:cs typeface="Roboto" panose="02000000000000000000" pitchFamily="2" charset="0"/>
              </a:rPr>
              <a:t>Receipt            Obligation           Expenditure</a:t>
            </a:r>
          </a:p>
          <a:p>
            <a:endParaRPr lang="en-US" dirty="0"/>
          </a:p>
          <a:p>
            <a:endParaRPr lang="en-US" dirty="0"/>
          </a:p>
          <a:p>
            <a:pPr marL="0" indent="0">
              <a:buNone/>
            </a:pPr>
            <a:r>
              <a:rPr lang="en-US" dirty="0"/>
              <a:t>                                                                                             </a:t>
            </a:r>
            <a:r>
              <a:rPr lang="en-US" b="1" dirty="0">
                <a:solidFill>
                  <a:srgbClr val="FACE00"/>
                </a:solidFill>
              </a:rPr>
              <a:t>of Grant Funds</a:t>
            </a:r>
          </a:p>
        </p:txBody>
      </p:sp>
      <p:sp>
        <p:nvSpPr>
          <p:cNvPr id="13" name="Arrow: Right 12">
            <a:extLst>
              <a:ext uri="{FF2B5EF4-FFF2-40B4-BE49-F238E27FC236}">
                <a16:creationId xmlns:a16="http://schemas.microsoft.com/office/drawing/2014/main" id="{02900B7B-ADDC-2F0A-898F-F59977FCCE5D}"/>
              </a:ext>
              <a:ext uri="{C183D7F6-B498-43B3-948B-1728B52AA6E4}">
                <adec:decorative xmlns:adec="http://schemas.microsoft.com/office/drawing/2017/decorative" val="1"/>
              </a:ext>
            </a:extLst>
          </p:cNvPr>
          <p:cNvSpPr/>
          <p:nvPr/>
        </p:nvSpPr>
        <p:spPr>
          <a:xfrm>
            <a:off x="2450592" y="3423767"/>
            <a:ext cx="978408" cy="484632"/>
          </a:xfrm>
          <a:prstGeom prst="rightArrow">
            <a:avLst/>
          </a:prstGeom>
          <a:solidFill>
            <a:srgbClr val="FAC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0648FED3-301D-A712-6F9C-8B6BD981CD87}"/>
              </a:ext>
              <a:ext uri="{C183D7F6-B498-43B3-948B-1728B52AA6E4}">
                <adec:decorative xmlns:adec="http://schemas.microsoft.com/office/drawing/2017/decorative" val="1"/>
              </a:ext>
            </a:extLst>
          </p:cNvPr>
          <p:cNvSpPr/>
          <p:nvPr/>
        </p:nvSpPr>
        <p:spPr>
          <a:xfrm>
            <a:off x="5536438" y="3423767"/>
            <a:ext cx="978408" cy="484632"/>
          </a:xfrm>
          <a:prstGeom prst="rightArrow">
            <a:avLst/>
          </a:prstGeom>
          <a:solidFill>
            <a:srgbClr val="FAC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074192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02CD4-5DD0-6923-9CF4-F40C7F7899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92C98B-EC16-B7C8-758A-93E069CD911E}"/>
              </a:ext>
            </a:extLst>
          </p:cNvPr>
          <p:cNvSpPr>
            <a:spLocks noGrp="1"/>
          </p:cNvSpPr>
          <p:nvPr>
            <p:ph type="title"/>
          </p:nvPr>
        </p:nvSpPr>
        <p:spPr/>
        <p:txBody>
          <a:bodyPr>
            <a:normAutofit/>
          </a:bodyPr>
          <a:lstStyle/>
          <a:p>
            <a:r>
              <a:rPr lang="en-US" dirty="0"/>
              <a:t>Knowledge Check #1</a:t>
            </a:r>
          </a:p>
        </p:txBody>
      </p:sp>
      <p:sp>
        <p:nvSpPr>
          <p:cNvPr id="2" name="Text Placeholder 1">
            <a:extLst>
              <a:ext uri="{FF2B5EF4-FFF2-40B4-BE49-F238E27FC236}">
                <a16:creationId xmlns:a16="http://schemas.microsoft.com/office/drawing/2014/main" id="{AF384E57-D865-FD49-8D09-A72C76602837}"/>
              </a:ext>
            </a:extLst>
          </p:cNvPr>
          <p:cNvSpPr>
            <a:spLocks noGrp="1"/>
          </p:cNvSpPr>
          <p:nvPr>
            <p:ph type="body" sz="quarter" idx="10"/>
          </p:nvPr>
        </p:nvSpPr>
        <p:spPr>
          <a:xfrm>
            <a:off x="838200" y="1760538"/>
            <a:ext cx="10363200" cy="1668462"/>
          </a:xfrm>
        </p:spPr>
        <p:txBody>
          <a:bodyPr>
            <a:noAutofit/>
          </a:bodyPr>
          <a:lstStyle/>
          <a:p>
            <a:r>
              <a:rPr lang="en-US" sz="3600" dirty="0"/>
              <a:t>Under the standards for an adequate accounting system, recipients are required to have a separate bank account for each award.</a:t>
            </a:r>
          </a:p>
          <a:p>
            <a:r>
              <a:rPr lang="en-US" sz="3600" dirty="0"/>
              <a:t> </a:t>
            </a:r>
          </a:p>
          <a:p>
            <a:r>
              <a:rPr lang="en-US" sz="3600" dirty="0">
                <a:solidFill>
                  <a:schemeClr val="bg1"/>
                </a:solidFill>
              </a:rPr>
              <a:t>    </a:t>
            </a:r>
          </a:p>
        </p:txBody>
      </p:sp>
      <p:sp>
        <p:nvSpPr>
          <p:cNvPr id="3" name="TextBox 2">
            <a:extLst>
              <a:ext uri="{FF2B5EF4-FFF2-40B4-BE49-F238E27FC236}">
                <a16:creationId xmlns:a16="http://schemas.microsoft.com/office/drawing/2014/main" id="{A62CE9D1-F525-0793-CA9B-658A7CB7C992}"/>
              </a:ext>
            </a:extLst>
          </p:cNvPr>
          <p:cNvSpPr txBox="1"/>
          <p:nvPr/>
        </p:nvSpPr>
        <p:spPr>
          <a:xfrm>
            <a:off x="831850" y="3956226"/>
            <a:ext cx="8988806" cy="1200329"/>
          </a:xfrm>
          <a:prstGeom prst="rect">
            <a:avLst/>
          </a:prstGeom>
          <a:noFill/>
        </p:spPr>
        <p:txBody>
          <a:bodyPr wrap="square" rtlCol="0">
            <a:spAutoFit/>
          </a:bodyPr>
          <a:lstStyle/>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True</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False</a:t>
            </a:r>
          </a:p>
        </p:txBody>
      </p:sp>
    </p:spTree>
    <p:extLst>
      <p:ext uri="{BB962C8B-B14F-4D97-AF65-F5344CB8AC3E}">
        <p14:creationId xmlns:p14="http://schemas.microsoft.com/office/powerpoint/2010/main" val="299421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EC51C-6E95-F70E-AD69-0FF86EA883C3}"/>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7FF995C3-8AF9-995E-6863-CBC0B919B3B8}"/>
              </a:ext>
            </a:extLst>
          </p:cNvPr>
          <p:cNvSpPr>
            <a:spLocks noGrp="1"/>
          </p:cNvSpPr>
          <p:nvPr>
            <p:ph type="title"/>
          </p:nvPr>
        </p:nvSpPr>
        <p:spPr>
          <a:xfrm>
            <a:off x="979632" y="1727059"/>
            <a:ext cx="10515600" cy="902104"/>
          </a:xfrm>
        </p:spPr>
        <p:txBody>
          <a:bodyPr>
            <a:normAutofit fontScale="90000"/>
          </a:bodyPr>
          <a:lstStyle/>
          <a:p>
            <a:r>
              <a:rPr lang="en-US" dirty="0"/>
              <a:t>Applicable Laws and Regulations Affecting Federal Grant Funds</a:t>
            </a:r>
          </a:p>
        </p:txBody>
      </p:sp>
    </p:spTree>
    <p:extLst>
      <p:ext uri="{BB962C8B-B14F-4D97-AF65-F5344CB8AC3E}">
        <p14:creationId xmlns:p14="http://schemas.microsoft.com/office/powerpoint/2010/main" val="3513457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7C112-E46B-3F94-5F23-EC3B85A9E8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AC16EB-D4D7-14B9-CFC7-607185706795}"/>
              </a:ext>
            </a:extLst>
          </p:cNvPr>
          <p:cNvSpPr>
            <a:spLocks noGrp="1"/>
          </p:cNvSpPr>
          <p:nvPr>
            <p:ph type="title"/>
          </p:nvPr>
        </p:nvSpPr>
        <p:spPr>
          <a:xfrm>
            <a:off x="838200" y="147411"/>
            <a:ext cx="10515600" cy="1325563"/>
          </a:xfrm>
        </p:spPr>
        <p:txBody>
          <a:bodyPr/>
          <a:lstStyle/>
          <a:p>
            <a:r>
              <a:rPr lang="en-US" dirty="0"/>
              <a:t>Order of Precedence</a:t>
            </a:r>
          </a:p>
        </p:txBody>
      </p:sp>
      <p:grpSp>
        <p:nvGrpSpPr>
          <p:cNvPr id="2" name="Group 1" descr="Capitol building icon">
            <a:extLst>
              <a:ext uri="{FF2B5EF4-FFF2-40B4-BE49-F238E27FC236}">
                <a16:creationId xmlns:a16="http://schemas.microsoft.com/office/drawing/2014/main" id="{4D7D6A82-DBB9-24DE-1708-3E40CA4F3473}"/>
              </a:ext>
            </a:extLst>
          </p:cNvPr>
          <p:cNvGrpSpPr/>
          <p:nvPr/>
        </p:nvGrpSpPr>
        <p:grpSpPr>
          <a:xfrm>
            <a:off x="350983" y="1461563"/>
            <a:ext cx="646544" cy="603968"/>
            <a:chOff x="350983" y="1461563"/>
            <a:chExt cx="646544" cy="603968"/>
          </a:xfrm>
        </p:grpSpPr>
        <p:sp>
          <p:nvSpPr>
            <p:cNvPr id="6" name="Oval 5">
              <a:extLst>
                <a:ext uri="{FF2B5EF4-FFF2-40B4-BE49-F238E27FC236}">
                  <a16:creationId xmlns:a16="http://schemas.microsoft.com/office/drawing/2014/main" id="{4A6D9592-E365-1614-DC08-897A1A9CF15B}"/>
                </a:ext>
              </a:extLst>
            </p:cNvPr>
            <p:cNvSpPr/>
            <p:nvPr/>
          </p:nvSpPr>
          <p:spPr>
            <a:xfrm>
              <a:off x="350983" y="1461563"/>
              <a:ext cx="646544" cy="603968"/>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49D1E80-55C3-2339-5143-9A8721E6E87B}"/>
                </a:ext>
              </a:extLst>
            </p:cNvPr>
            <p:cNvPicPr>
              <a:picLocks noChangeAspect="1"/>
            </p:cNvPicPr>
            <p:nvPr/>
          </p:nvPicPr>
          <p:blipFill>
            <a:blip r:embed="rId2"/>
            <a:stretch>
              <a:fillRect/>
            </a:stretch>
          </p:blipFill>
          <p:spPr>
            <a:xfrm>
              <a:off x="480536" y="1498822"/>
              <a:ext cx="387437" cy="472894"/>
            </a:xfrm>
            <a:prstGeom prst="rect">
              <a:avLst/>
            </a:prstGeom>
          </p:spPr>
        </p:pic>
      </p:grpSp>
      <p:grpSp>
        <p:nvGrpSpPr>
          <p:cNvPr id="3" name="Group 2" descr="Icon of a judge's gavel on a book">
            <a:extLst>
              <a:ext uri="{FF2B5EF4-FFF2-40B4-BE49-F238E27FC236}">
                <a16:creationId xmlns:a16="http://schemas.microsoft.com/office/drawing/2014/main" id="{D84CA0DF-CF65-7256-FAC5-E5F2C5D0AF20}"/>
              </a:ext>
            </a:extLst>
          </p:cNvPr>
          <p:cNvGrpSpPr/>
          <p:nvPr/>
        </p:nvGrpSpPr>
        <p:grpSpPr>
          <a:xfrm>
            <a:off x="350983" y="2370848"/>
            <a:ext cx="646544" cy="603968"/>
            <a:chOff x="350983" y="2370848"/>
            <a:chExt cx="646544" cy="603968"/>
          </a:xfrm>
        </p:grpSpPr>
        <p:sp>
          <p:nvSpPr>
            <p:cNvPr id="13" name="Oval 12">
              <a:extLst>
                <a:ext uri="{FF2B5EF4-FFF2-40B4-BE49-F238E27FC236}">
                  <a16:creationId xmlns:a16="http://schemas.microsoft.com/office/drawing/2014/main" id="{E553E5F7-0949-4FA3-BEA4-5C142C1A524A}"/>
                </a:ext>
              </a:extLst>
            </p:cNvPr>
            <p:cNvSpPr/>
            <p:nvPr/>
          </p:nvSpPr>
          <p:spPr>
            <a:xfrm>
              <a:off x="350983" y="2370848"/>
              <a:ext cx="646544" cy="603968"/>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83B404F3-3FD7-6CA3-099B-2337461894D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8070" y="2433526"/>
              <a:ext cx="412367" cy="475929"/>
            </a:xfrm>
            <a:prstGeom prst="rect">
              <a:avLst/>
            </a:prstGeom>
            <a:solidFill>
              <a:srgbClr val="0B4778"/>
            </a:solidFill>
          </p:spPr>
        </p:pic>
      </p:grpSp>
      <p:grpSp>
        <p:nvGrpSpPr>
          <p:cNvPr id="7" name="Group 6" descr="Icon of a certificate">
            <a:extLst>
              <a:ext uri="{FF2B5EF4-FFF2-40B4-BE49-F238E27FC236}">
                <a16:creationId xmlns:a16="http://schemas.microsoft.com/office/drawing/2014/main" id="{C82C933B-306F-6E44-8021-CFD20F0FC332}"/>
              </a:ext>
            </a:extLst>
          </p:cNvPr>
          <p:cNvGrpSpPr/>
          <p:nvPr/>
        </p:nvGrpSpPr>
        <p:grpSpPr>
          <a:xfrm>
            <a:off x="350981" y="3200173"/>
            <a:ext cx="646544" cy="603968"/>
            <a:chOff x="350981" y="3200173"/>
            <a:chExt cx="646544" cy="603968"/>
          </a:xfrm>
        </p:grpSpPr>
        <p:sp>
          <p:nvSpPr>
            <p:cNvPr id="32" name="Oval 31">
              <a:extLst>
                <a:ext uri="{FF2B5EF4-FFF2-40B4-BE49-F238E27FC236}">
                  <a16:creationId xmlns:a16="http://schemas.microsoft.com/office/drawing/2014/main" id="{FCBBE2A6-E540-A0CF-6834-D5D9790C1F46}"/>
                </a:ext>
              </a:extLst>
            </p:cNvPr>
            <p:cNvSpPr/>
            <p:nvPr/>
          </p:nvSpPr>
          <p:spPr>
            <a:xfrm>
              <a:off x="350981" y="3200173"/>
              <a:ext cx="646544" cy="603968"/>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79E7B16B-6B93-BADD-C52C-5D5EB013A85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6858" y="3280133"/>
              <a:ext cx="451712" cy="461330"/>
            </a:xfrm>
            <a:prstGeom prst="rect">
              <a:avLst/>
            </a:prstGeom>
            <a:solidFill>
              <a:srgbClr val="0B4778"/>
            </a:solidFill>
          </p:spPr>
        </p:pic>
      </p:grpSp>
      <p:grpSp>
        <p:nvGrpSpPr>
          <p:cNvPr id="9" name="Group 8" descr="Icon of a report booklet">
            <a:extLst>
              <a:ext uri="{FF2B5EF4-FFF2-40B4-BE49-F238E27FC236}">
                <a16:creationId xmlns:a16="http://schemas.microsoft.com/office/drawing/2014/main" id="{9B66E0F1-4FBB-0C52-B01F-F014D580F6FD}"/>
              </a:ext>
            </a:extLst>
          </p:cNvPr>
          <p:cNvGrpSpPr/>
          <p:nvPr/>
        </p:nvGrpSpPr>
        <p:grpSpPr>
          <a:xfrm>
            <a:off x="350981" y="4044097"/>
            <a:ext cx="646544" cy="603968"/>
            <a:chOff x="350981" y="4044097"/>
            <a:chExt cx="646544" cy="603968"/>
          </a:xfrm>
        </p:grpSpPr>
        <p:sp>
          <p:nvSpPr>
            <p:cNvPr id="36" name="Oval 35">
              <a:extLst>
                <a:ext uri="{FF2B5EF4-FFF2-40B4-BE49-F238E27FC236}">
                  <a16:creationId xmlns:a16="http://schemas.microsoft.com/office/drawing/2014/main" id="{15EF026B-E15F-4E22-104E-7AFEF5D27558}"/>
                </a:ext>
              </a:extLst>
            </p:cNvPr>
            <p:cNvSpPr/>
            <p:nvPr/>
          </p:nvSpPr>
          <p:spPr>
            <a:xfrm>
              <a:off x="350981" y="4044097"/>
              <a:ext cx="646544" cy="603968"/>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9290A50C-F582-96FB-94D8-CD3BB1D4949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4263" y="4143663"/>
              <a:ext cx="446174" cy="404836"/>
            </a:xfrm>
            <a:prstGeom prst="rect">
              <a:avLst/>
            </a:prstGeom>
            <a:solidFill>
              <a:srgbClr val="0B4778"/>
            </a:solidFill>
          </p:spPr>
        </p:pic>
      </p:grpSp>
      <p:sp>
        <p:nvSpPr>
          <p:cNvPr id="5" name="Text Placeholder 4">
            <a:extLst>
              <a:ext uri="{FF2B5EF4-FFF2-40B4-BE49-F238E27FC236}">
                <a16:creationId xmlns:a16="http://schemas.microsoft.com/office/drawing/2014/main" id="{D9D39F95-88FD-E4A8-DF58-2C02E78C3374}"/>
              </a:ext>
            </a:extLst>
          </p:cNvPr>
          <p:cNvSpPr>
            <a:spLocks noGrp="1"/>
          </p:cNvSpPr>
          <p:nvPr>
            <p:ph type="body" sz="quarter" idx="19"/>
          </p:nvPr>
        </p:nvSpPr>
        <p:spPr>
          <a:xfrm>
            <a:off x="1076699" y="1472973"/>
            <a:ext cx="7827155" cy="3884117"/>
          </a:xfrm>
        </p:spPr>
        <p:txBody>
          <a:bodyPr>
            <a:noAutofit/>
          </a:bodyPr>
          <a:lstStyle/>
          <a:p>
            <a:pPr marL="514350" indent="-514350" algn="l">
              <a:buFont typeface="+mj-lt"/>
              <a:buAutoNum type="arabicPeriod"/>
            </a:pPr>
            <a:r>
              <a:rPr lang="en-US" sz="2600" b="1" dirty="0">
                <a:solidFill>
                  <a:srgbClr val="0B4778"/>
                </a:solidFill>
              </a:rPr>
              <a:t>AUTHORIZING LEGISLATION </a:t>
            </a:r>
          </a:p>
          <a:p>
            <a:pPr lvl="1" indent="0">
              <a:buNone/>
            </a:pPr>
            <a:r>
              <a:rPr lang="en-US" dirty="0">
                <a:solidFill>
                  <a:srgbClr val="7F6000"/>
                </a:solidFill>
              </a:rPr>
              <a:t>Congress</a:t>
            </a:r>
          </a:p>
          <a:p>
            <a:pPr marL="514350" indent="-514350" algn="l">
              <a:buFont typeface="+mj-lt"/>
              <a:buAutoNum type="arabicPeriod"/>
            </a:pPr>
            <a:r>
              <a:rPr lang="en-US" sz="2600" b="1" dirty="0">
                <a:solidFill>
                  <a:srgbClr val="0B4778"/>
                </a:solidFill>
              </a:rPr>
              <a:t>FEDERAL AGENCY REGULATION   </a:t>
            </a:r>
          </a:p>
          <a:p>
            <a:pPr lvl="1" indent="0">
              <a:buNone/>
            </a:pPr>
            <a:r>
              <a:rPr lang="en-US" dirty="0">
                <a:solidFill>
                  <a:srgbClr val="7F6000"/>
                </a:solidFill>
              </a:rPr>
              <a:t>Code of Federal Regulations</a:t>
            </a:r>
          </a:p>
          <a:p>
            <a:pPr marL="514350" indent="-514350" algn="l">
              <a:buFont typeface="+mj-lt"/>
              <a:buAutoNum type="arabicPeriod"/>
            </a:pPr>
            <a:r>
              <a:rPr lang="en-US" sz="2600" b="1" dirty="0">
                <a:solidFill>
                  <a:srgbClr val="0B4778"/>
                </a:solidFill>
              </a:rPr>
              <a:t>TERMS AND CONDITIONS OF THE AWARD</a:t>
            </a:r>
          </a:p>
          <a:p>
            <a:pPr lvl="1" indent="0">
              <a:buNone/>
            </a:pPr>
            <a:r>
              <a:rPr lang="en-US" dirty="0">
                <a:solidFill>
                  <a:srgbClr val="7F6000"/>
                </a:solidFill>
              </a:rPr>
              <a:t>Grant Award Document</a:t>
            </a:r>
          </a:p>
          <a:p>
            <a:pPr marL="514350" indent="-514350" algn="l">
              <a:buFont typeface="+mj-lt"/>
              <a:buAutoNum type="arabicPeriod"/>
            </a:pPr>
            <a:r>
              <a:rPr lang="en-US" sz="2600" b="1" dirty="0">
                <a:solidFill>
                  <a:srgbClr val="0B4778"/>
                </a:solidFill>
              </a:rPr>
              <a:t>FEDERAL AGENCY POLICIES </a:t>
            </a:r>
          </a:p>
          <a:p>
            <a:pPr lvl="1" indent="0">
              <a:buNone/>
            </a:pPr>
            <a:r>
              <a:rPr lang="en-US" dirty="0">
                <a:solidFill>
                  <a:srgbClr val="7F6000"/>
                </a:solidFill>
              </a:rPr>
              <a:t>DOJ Grants Financial Guide</a:t>
            </a:r>
          </a:p>
        </p:txBody>
      </p:sp>
    </p:spTree>
    <p:extLst>
      <p:ext uri="{BB962C8B-B14F-4D97-AF65-F5344CB8AC3E}">
        <p14:creationId xmlns:p14="http://schemas.microsoft.com/office/powerpoint/2010/main" val="984225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F201-92D3-8D80-4563-53225AC6AA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D8AE45-F3FF-D09B-EC2D-47307EF1BC74}"/>
              </a:ext>
            </a:extLst>
          </p:cNvPr>
          <p:cNvSpPr>
            <a:spLocks noGrp="1"/>
          </p:cNvSpPr>
          <p:nvPr>
            <p:ph type="title"/>
          </p:nvPr>
        </p:nvSpPr>
        <p:spPr>
          <a:xfrm>
            <a:off x="310897" y="773957"/>
            <a:ext cx="6400800" cy="899200"/>
          </a:xfrm>
        </p:spPr>
        <p:txBody>
          <a:bodyPr/>
          <a:lstStyle/>
          <a:p>
            <a:r>
              <a:rPr lang="en-US" sz="3200" dirty="0"/>
              <a:t>The Code of Regulations (CFR)</a:t>
            </a:r>
          </a:p>
        </p:txBody>
      </p:sp>
      <p:sp>
        <p:nvSpPr>
          <p:cNvPr id="34" name="Title 3">
            <a:extLst>
              <a:ext uri="{FF2B5EF4-FFF2-40B4-BE49-F238E27FC236}">
                <a16:creationId xmlns:a16="http://schemas.microsoft.com/office/drawing/2014/main" id="{0943EB78-2322-6F31-8DB8-C210AB10D7C1}"/>
              </a:ext>
            </a:extLst>
          </p:cNvPr>
          <p:cNvSpPr txBox="1">
            <a:spLocks/>
          </p:cNvSpPr>
          <p:nvPr/>
        </p:nvSpPr>
        <p:spPr>
          <a:xfrm>
            <a:off x="310897" y="1682106"/>
            <a:ext cx="6148515" cy="21957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500" b="1" kern="1200">
                <a:solidFill>
                  <a:srgbClr val="0B4778"/>
                </a:solidFill>
                <a:latin typeface="Roboto" panose="02000000000000000000" pitchFamily="2" charset="0"/>
                <a:ea typeface="Roboto" panose="02000000000000000000" pitchFamily="2" charset="0"/>
                <a:cs typeface="+mj-cs"/>
              </a:defRPr>
            </a:lvl1pPr>
          </a:lstStyle>
          <a:p>
            <a:r>
              <a:rPr lang="en-US" sz="2600" b="0" dirty="0"/>
              <a:t>The codification of the general and permanent rules published in the Federal Register by the executive departments and agencies of the Federal Government.</a:t>
            </a:r>
            <a:br>
              <a:rPr lang="en-US" sz="2600" b="0" dirty="0"/>
            </a:br>
            <a:endParaRPr lang="en-US" sz="2600" b="0" dirty="0"/>
          </a:p>
        </p:txBody>
      </p:sp>
      <p:pic>
        <p:nvPicPr>
          <p:cNvPr id="29" name="Picture 28" descr="Code of Federal Regulations book cover.">
            <a:extLst>
              <a:ext uri="{FF2B5EF4-FFF2-40B4-BE49-F238E27FC236}">
                <a16:creationId xmlns:a16="http://schemas.microsoft.com/office/drawing/2014/main" id="{09B75498-8C21-9837-6D04-878D6C57440A}"/>
              </a:ext>
            </a:extLst>
          </p:cNvPr>
          <p:cNvPicPr>
            <a:picLocks noChangeAspect="1"/>
          </p:cNvPicPr>
          <p:nvPr/>
        </p:nvPicPr>
        <p:blipFill>
          <a:blip r:embed="rId2"/>
          <a:stretch>
            <a:fillRect/>
          </a:stretch>
        </p:blipFill>
        <p:spPr>
          <a:xfrm>
            <a:off x="6400800" y="0"/>
            <a:ext cx="5791200" cy="5690681"/>
          </a:xfrm>
          <a:prstGeom prst="rect">
            <a:avLst/>
          </a:prstGeom>
        </p:spPr>
      </p:pic>
    </p:spTree>
    <p:extLst>
      <p:ext uri="{BB962C8B-B14F-4D97-AF65-F5344CB8AC3E}">
        <p14:creationId xmlns:p14="http://schemas.microsoft.com/office/powerpoint/2010/main" val="2098620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B850A-A160-DF5A-383D-81EEF984DB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0CD2BD-4843-AAD1-F5E2-72F0225CFB36}"/>
              </a:ext>
            </a:extLst>
          </p:cNvPr>
          <p:cNvSpPr>
            <a:spLocks noGrp="1"/>
          </p:cNvSpPr>
          <p:nvPr>
            <p:ph type="title"/>
          </p:nvPr>
        </p:nvSpPr>
        <p:spPr>
          <a:xfrm>
            <a:off x="838200" y="147411"/>
            <a:ext cx="10515600" cy="1325563"/>
          </a:xfrm>
        </p:spPr>
        <p:txBody>
          <a:bodyPr/>
          <a:lstStyle/>
          <a:p>
            <a:r>
              <a:rPr lang="en-US" dirty="0"/>
              <a:t>2 CFR Part 200</a:t>
            </a:r>
          </a:p>
        </p:txBody>
      </p:sp>
      <p:sp>
        <p:nvSpPr>
          <p:cNvPr id="7" name="Line 13">
            <a:extLst>
              <a:ext uri="{FF2B5EF4-FFF2-40B4-BE49-F238E27FC236}">
                <a16:creationId xmlns:a16="http://schemas.microsoft.com/office/drawing/2014/main" id="{6C8A66C6-D705-189F-F011-ED988BEC3D03}"/>
              </a:ext>
              <a:ext uri="{C183D7F6-B498-43B3-948B-1728B52AA6E4}">
                <adec:decorative xmlns:adec="http://schemas.microsoft.com/office/drawing/2017/decorative" val="1"/>
              </a:ext>
            </a:extLst>
          </p:cNvPr>
          <p:cNvSpPr>
            <a:spLocks noChangeShapeType="1"/>
          </p:cNvSpPr>
          <p:nvPr/>
        </p:nvSpPr>
        <p:spPr bwMode="auto">
          <a:xfrm>
            <a:off x="3165747" y="2029151"/>
            <a:ext cx="7495976" cy="18348"/>
          </a:xfrm>
          <a:prstGeom prst="line">
            <a:avLst/>
          </a:prstGeom>
          <a:noFill/>
          <a:ln w="25400">
            <a:solidFill>
              <a:srgbClr val="F6922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69220"/>
              </a:solidFill>
              <a:effectLst/>
              <a:uLnTx/>
              <a:uFillTx/>
              <a:latin typeface="Tahoma"/>
              <a:ea typeface="+mn-ea"/>
              <a:cs typeface="+mn-cs"/>
            </a:endParaRPr>
          </a:p>
        </p:txBody>
      </p:sp>
      <p:sp>
        <p:nvSpPr>
          <p:cNvPr id="9" name="Line 20">
            <a:extLst>
              <a:ext uri="{FF2B5EF4-FFF2-40B4-BE49-F238E27FC236}">
                <a16:creationId xmlns:a16="http://schemas.microsoft.com/office/drawing/2014/main" id="{C3003218-B0D3-7D24-2E8A-C5F8CADE5CBB}"/>
              </a:ext>
              <a:ext uri="{C183D7F6-B498-43B3-948B-1728B52AA6E4}">
                <adec:decorative xmlns:adec="http://schemas.microsoft.com/office/drawing/2017/decorative" val="1"/>
              </a:ext>
            </a:extLst>
          </p:cNvPr>
          <p:cNvSpPr>
            <a:spLocks noChangeShapeType="1"/>
          </p:cNvSpPr>
          <p:nvPr/>
        </p:nvSpPr>
        <p:spPr bwMode="auto">
          <a:xfrm>
            <a:off x="3163000" y="2020753"/>
            <a:ext cx="2748" cy="3602808"/>
          </a:xfrm>
          <a:prstGeom prst="line">
            <a:avLst/>
          </a:prstGeom>
          <a:noFill/>
          <a:ln w="25400">
            <a:solidFill>
              <a:srgbClr val="F6922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Tahoma"/>
              <a:ea typeface="+mn-ea"/>
              <a:cs typeface="+mn-cs"/>
            </a:endParaRPr>
          </a:p>
        </p:txBody>
      </p:sp>
      <p:sp>
        <p:nvSpPr>
          <p:cNvPr id="10" name="Line 20">
            <a:extLst>
              <a:ext uri="{FF2B5EF4-FFF2-40B4-BE49-F238E27FC236}">
                <a16:creationId xmlns:a16="http://schemas.microsoft.com/office/drawing/2014/main" id="{234A2747-B5ED-D409-5DA6-1C514AC9B2DB}"/>
              </a:ext>
              <a:ext uri="{C183D7F6-B498-43B3-948B-1728B52AA6E4}">
                <adec:decorative xmlns:adec="http://schemas.microsoft.com/office/drawing/2017/decorative" val="1"/>
              </a:ext>
            </a:extLst>
          </p:cNvPr>
          <p:cNvSpPr>
            <a:spLocks noChangeShapeType="1"/>
          </p:cNvSpPr>
          <p:nvPr/>
        </p:nvSpPr>
        <p:spPr bwMode="auto">
          <a:xfrm>
            <a:off x="7266876" y="1309938"/>
            <a:ext cx="2748" cy="4240231"/>
          </a:xfrm>
          <a:prstGeom prst="line">
            <a:avLst/>
          </a:prstGeom>
          <a:noFill/>
          <a:ln w="25400">
            <a:solidFill>
              <a:srgbClr val="F6922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Tahoma"/>
              <a:ea typeface="+mn-ea"/>
              <a:cs typeface="+mn-cs"/>
            </a:endParaRPr>
          </a:p>
        </p:txBody>
      </p:sp>
      <p:sp>
        <p:nvSpPr>
          <p:cNvPr id="11" name="TextBox 10">
            <a:extLst>
              <a:ext uri="{FF2B5EF4-FFF2-40B4-BE49-F238E27FC236}">
                <a16:creationId xmlns:a16="http://schemas.microsoft.com/office/drawing/2014/main" id="{F5C90DCC-A1F1-1EBF-DAAB-51F8AA3EFEF4}"/>
              </a:ext>
            </a:extLst>
          </p:cNvPr>
          <p:cNvSpPr txBox="1"/>
          <p:nvPr/>
        </p:nvSpPr>
        <p:spPr>
          <a:xfrm>
            <a:off x="3163000" y="1645920"/>
            <a:ext cx="4103876" cy="3748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Applies To</a:t>
            </a:r>
          </a:p>
        </p:txBody>
      </p:sp>
      <p:sp>
        <p:nvSpPr>
          <p:cNvPr id="14" name="TextBox 13">
            <a:extLst>
              <a:ext uri="{FF2B5EF4-FFF2-40B4-BE49-F238E27FC236}">
                <a16:creationId xmlns:a16="http://schemas.microsoft.com/office/drawing/2014/main" id="{8FFA550C-A7E4-FD43-D4E1-6A74E017E4C7}"/>
              </a:ext>
            </a:extLst>
          </p:cNvPr>
          <p:cNvSpPr txBox="1"/>
          <p:nvPr/>
        </p:nvSpPr>
        <p:spPr>
          <a:xfrm>
            <a:off x="7249924" y="1637522"/>
            <a:ext cx="4103876" cy="3748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OMB</a:t>
            </a:r>
          </a:p>
        </p:txBody>
      </p:sp>
      <p:sp>
        <p:nvSpPr>
          <p:cNvPr id="15" name="TextBox 14">
            <a:extLst>
              <a:ext uri="{FF2B5EF4-FFF2-40B4-BE49-F238E27FC236}">
                <a16:creationId xmlns:a16="http://schemas.microsoft.com/office/drawing/2014/main" id="{93368B01-4E03-CE0A-5797-17EF06FA3A2D}"/>
              </a:ext>
            </a:extLst>
          </p:cNvPr>
          <p:cNvSpPr txBox="1"/>
          <p:nvPr/>
        </p:nvSpPr>
        <p:spPr>
          <a:xfrm>
            <a:off x="114300" y="2428875"/>
            <a:ext cx="293476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Administrative Requirements</a:t>
            </a:r>
          </a:p>
        </p:txBody>
      </p:sp>
      <p:sp>
        <p:nvSpPr>
          <p:cNvPr id="17" name="TextBox 16">
            <a:extLst>
              <a:ext uri="{FF2B5EF4-FFF2-40B4-BE49-F238E27FC236}">
                <a16:creationId xmlns:a16="http://schemas.microsoft.com/office/drawing/2014/main" id="{BDADF860-1F5E-22FF-5DBB-83136ECC5B84}"/>
              </a:ext>
            </a:extLst>
          </p:cNvPr>
          <p:cNvSpPr txBox="1"/>
          <p:nvPr/>
        </p:nvSpPr>
        <p:spPr>
          <a:xfrm>
            <a:off x="114300" y="3429000"/>
            <a:ext cx="29347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Cost Principles</a:t>
            </a:r>
          </a:p>
        </p:txBody>
      </p:sp>
      <p:sp>
        <p:nvSpPr>
          <p:cNvPr id="19" name="TextBox 18">
            <a:extLst>
              <a:ext uri="{FF2B5EF4-FFF2-40B4-BE49-F238E27FC236}">
                <a16:creationId xmlns:a16="http://schemas.microsoft.com/office/drawing/2014/main" id="{3ADA46DF-1038-6FCE-0D3D-E43E0A677956}"/>
              </a:ext>
            </a:extLst>
          </p:cNvPr>
          <p:cNvSpPr txBox="1"/>
          <p:nvPr/>
        </p:nvSpPr>
        <p:spPr>
          <a:xfrm>
            <a:off x="114300" y="4429125"/>
            <a:ext cx="29347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Audit Requirements</a:t>
            </a:r>
          </a:p>
        </p:txBody>
      </p:sp>
      <p:sp>
        <p:nvSpPr>
          <p:cNvPr id="21" name="TextBox 20">
            <a:extLst>
              <a:ext uri="{FF2B5EF4-FFF2-40B4-BE49-F238E27FC236}">
                <a16:creationId xmlns:a16="http://schemas.microsoft.com/office/drawing/2014/main" id="{5D89577B-953B-777F-3C19-9D79C52DB61D}"/>
              </a:ext>
            </a:extLst>
          </p:cNvPr>
          <p:cNvSpPr txBox="1"/>
          <p:nvPr/>
        </p:nvSpPr>
        <p:spPr>
          <a:xfrm>
            <a:off x="3740455" y="2473132"/>
            <a:ext cx="293476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State and Local Units of Government</a:t>
            </a:r>
          </a:p>
        </p:txBody>
      </p:sp>
      <p:sp>
        <p:nvSpPr>
          <p:cNvPr id="24" name="TextBox 23">
            <a:extLst>
              <a:ext uri="{FF2B5EF4-FFF2-40B4-BE49-F238E27FC236}">
                <a16:creationId xmlns:a16="http://schemas.microsoft.com/office/drawing/2014/main" id="{8E828DD8-7E84-414F-8E94-CCB16D174CF6}"/>
              </a:ext>
            </a:extLst>
          </p:cNvPr>
          <p:cNvSpPr txBox="1"/>
          <p:nvPr/>
        </p:nvSpPr>
        <p:spPr>
          <a:xfrm>
            <a:off x="3757407" y="3429000"/>
            <a:ext cx="293476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Non and For -Profit Organizations</a:t>
            </a:r>
          </a:p>
        </p:txBody>
      </p:sp>
      <p:sp>
        <p:nvSpPr>
          <p:cNvPr id="26" name="TextBox 25">
            <a:extLst>
              <a:ext uri="{FF2B5EF4-FFF2-40B4-BE49-F238E27FC236}">
                <a16:creationId xmlns:a16="http://schemas.microsoft.com/office/drawing/2014/main" id="{D250C65E-D5D7-84FA-6A78-3DAFA1ECEF4C}"/>
              </a:ext>
            </a:extLst>
          </p:cNvPr>
          <p:cNvSpPr txBox="1"/>
          <p:nvPr/>
        </p:nvSpPr>
        <p:spPr>
          <a:xfrm>
            <a:off x="3757407" y="4429125"/>
            <a:ext cx="29347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Educational Institutions</a:t>
            </a:r>
          </a:p>
        </p:txBody>
      </p:sp>
      <p:sp>
        <p:nvSpPr>
          <p:cNvPr id="28" name="Rectangle 5">
            <a:extLst>
              <a:ext uri="{FF2B5EF4-FFF2-40B4-BE49-F238E27FC236}">
                <a16:creationId xmlns:a16="http://schemas.microsoft.com/office/drawing/2014/main" id="{B86F0A7C-BC34-5B5B-B229-14286897F987}"/>
              </a:ext>
            </a:extLst>
          </p:cNvPr>
          <p:cNvSpPr>
            <a:spLocks noChangeArrowheads="1"/>
          </p:cNvSpPr>
          <p:nvPr/>
        </p:nvSpPr>
        <p:spPr bwMode="auto">
          <a:xfrm>
            <a:off x="7641545" y="2796297"/>
            <a:ext cx="2648256"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OMB 2 CFR Part 200 Uniform Administrative Requirements, Cost Principles, and Audit Requirements for Federal Awards </a:t>
            </a:r>
            <a:endParaRPr kumimoji="0" lang="en-US" altLang="en-US" sz="2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37894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1AF6A-7045-441A-0950-211A0DB8581D}"/>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D3459117-8383-80EE-AEF5-3D80F934BC5E}"/>
              </a:ext>
            </a:extLst>
          </p:cNvPr>
          <p:cNvSpPr>
            <a:spLocks noGrp="1"/>
          </p:cNvSpPr>
          <p:nvPr>
            <p:ph type="title"/>
          </p:nvPr>
        </p:nvSpPr>
        <p:spPr>
          <a:xfrm>
            <a:off x="979632" y="630500"/>
            <a:ext cx="10515600" cy="902104"/>
          </a:xfrm>
        </p:spPr>
        <p:txBody>
          <a:bodyPr>
            <a:normAutofit/>
          </a:bodyPr>
          <a:lstStyle/>
          <a:p>
            <a:r>
              <a:rPr lang="en-US" dirty="0"/>
              <a:t>Break Time</a:t>
            </a:r>
          </a:p>
        </p:txBody>
      </p:sp>
      <p:sp>
        <p:nvSpPr>
          <p:cNvPr id="5" name="TextBox 4">
            <a:extLst>
              <a:ext uri="{FF2B5EF4-FFF2-40B4-BE49-F238E27FC236}">
                <a16:creationId xmlns:a16="http://schemas.microsoft.com/office/drawing/2014/main" id="{0A49E82B-8BED-C389-290E-C5994D872375}"/>
              </a:ext>
            </a:extLst>
          </p:cNvPr>
          <p:cNvSpPr txBox="1"/>
          <p:nvPr/>
        </p:nvSpPr>
        <p:spPr>
          <a:xfrm>
            <a:off x="1118681" y="2003898"/>
            <a:ext cx="4659549" cy="400110"/>
          </a:xfrm>
          <a:prstGeom prst="rect">
            <a:avLst/>
          </a:prstGeom>
          <a:noFill/>
        </p:spPr>
        <p:txBody>
          <a:bodyPr wrap="square" rtlCol="0">
            <a:spAutoFit/>
          </a:bodyPr>
          <a:lstStyle/>
          <a:p>
            <a:r>
              <a:rPr lang="en-US" sz="2000" b="1" dirty="0">
                <a:solidFill>
                  <a:srgbClr val="FACE00"/>
                </a:solidFill>
              </a:rPr>
              <a:t>See you in  15 minutes</a:t>
            </a:r>
          </a:p>
        </p:txBody>
      </p:sp>
      <p:pic>
        <p:nvPicPr>
          <p:cNvPr id="4" name="Picture 3" descr="Image of a book with glasses and a pen, next to a coffee cup and cookies.">
            <a:extLst>
              <a:ext uri="{FF2B5EF4-FFF2-40B4-BE49-F238E27FC236}">
                <a16:creationId xmlns:a16="http://schemas.microsoft.com/office/drawing/2014/main" id="{B9F4E917-5609-FB5E-5254-74949CA26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682" y="2763171"/>
            <a:ext cx="9342054" cy="2844873"/>
          </a:xfrm>
          <a:prstGeom prst="rect">
            <a:avLst/>
          </a:prstGeom>
        </p:spPr>
      </p:pic>
    </p:spTree>
    <p:extLst>
      <p:ext uri="{BB962C8B-B14F-4D97-AF65-F5344CB8AC3E}">
        <p14:creationId xmlns:p14="http://schemas.microsoft.com/office/powerpoint/2010/main" val="3951923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3F9FD-B007-746E-BF89-5BD2A014BE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AEC1F8-8A15-303E-007B-5ACB4E82A34D}"/>
              </a:ext>
            </a:extLst>
          </p:cNvPr>
          <p:cNvSpPr>
            <a:spLocks noGrp="1"/>
          </p:cNvSpPr>
          <p:nvPr>
            <p:ph type="title"/>
          </p:nvPr>
        </p:nvSpPr>
        <p:spPr>
          <a:xfrm>
            <a:off x="838200" y="147411"/>
            <a:ext cx="10515600" cy="1325563"/>
          </a:xfrm>
        </p:spPr>
        <p:txBody>
          <a:bodyPr>
            <a:normAutofit/>
          </a:bodyPr>
          <a:lstStyle/>
          <a:p>
            <a:r>
              <a:rPr lang="en-US" sz="3600" dirty="0"/>
              <a:t>Government-wide Common Rules </a:t>
            </a:r>
            <a:r>
              <a:rPr lang="en-US" sz="2000" dirty="0"/>
              <a:t>(1 of 2)</a:t>
            </a:r>
          </a:p>
        </p:txBody>
      </p:sp>
      <p:sp>
        <p:nvSpPr>
          <p:cNvPr id="15" name="TextBox 14">
            <a:extLst>
              <a:ext uri="{FF2B5EF4-FFF2-40B4-BE49-F238E27FC236}">
                <a16:creationId xmlns:a16="http://schemas.microsoft.com/office/drawing/2014/main" id="{341FF735-5FED-6A19-B85A-F8189841C365}"/>
              </a:ext>
            </a:extLst>
          </p:cNvPr>
          <p:cNvSpPr txBox="1"/>
          <p:nvPr/>
        </p:nvSpPr>
        <p:spPr>
          <a:xfrm>
            <a:off x="927272" y="1113992"/>
            <a:ext cx="9456294" cy="753411"/>
          </a:xfrm>
          <a:prstGeom prst="rect">
            <a:avLst/>
          </a:prstGeom>
          <a:noFill/>
        </p:spPr>
        <p:txBody>
          <a:bodyPr wrap="square" rtlCol="0">
            <a:spAutoFit/>
          </a:bodyPr>
          <a:lstStyle/>
          <a:p>
            <a:pPr>
              <a:lnSpc>
                <a:spcPct val="150000"/>
              </a:lnSpc>
            </a:pPr>
            <a:r>
              <a:rPr lang="en-US" sz="3200" b="1" dirty="0">
                <a:solidFill>
                  <a:srgbClr val="0076D6"/>
                </a:solidFill>
                <a:latin typeface="Roboto" panose="02000000000000000000" pitchFamily="2" charset="0"/>
                <a:ea typeface="Roboto" panose="02000000000000000000" pitchFamily="2" charset="0"/>
                <a:cs typeface="Roboto" panose="02000000000000000000" pitchFamily="2" charset="0"/>
              </a:rPr>
              <a:t>Common Rules:</a:t>
            </a:r>
            <a:endParaRPr lang="en-US" sz="3200" b="1" dirty="0">
              <a:solidFill>
                <a:srgbClr val="0076D6"/>
              </a:solidFill>
            </a:endParaRPr>
          </a:p>
        </p:txBody>
      </p:sp>
      <p:sp>
        <p:nvSpPr>
          <p:cNvPr id="12" name="Text Placeholder 11">
            <a:extLst>
              <a:ext uri="{FF2B5EF4-FFF2-40B4-BE49-F238E27FC236}">
                <a16:creationId xmlns:a16="http://schemas.microsoft.com/office/drawing/2014/main" id="{CD3BA7DC-175D-5A7E-5B9B-54EE345C4AED}"/>
              </a:ext>
            </a:extLst>
          </p:cNvPr>
          <p:cNvSpPr>
            <a:spLocks noGrp="1"/>
          </p:cNvSpPr>
          <p:nvPr>
            <p:ph type="body" sz="quarter" idx="19"/>
          </p:nvPr>
        </p:nvSpPr>
        <p:spPr>
          <a:xfrm>
            <a:off x="568228" y="2553259"/>
            <a:ext cx="2536542" cy="2687357"/>
          </a:xfrm>
        </p:spPr>
        <p:txBody>
          <a:bodyPr>
            <a:normAutofit/>
          </a:bodyPr>
          <a:lstStyle/>
          <a:p>
            <a:r>
              <a:rPr lang="en-US" sz="2600" dirty="0">
                <a:solidFill>
                  <a:srgbClr val="0B4778"/>
                </a:solidFill>
              </a:rPr>
              <a:t>Committee of</a:t>
            </a:r>
          </a:p>
          <a:p>
            <a:r>
              <a:rPr lang="en-US" sz="2600" dirty="0">
                <a:solidFill>
                  <a:srgbClr val="0B4778"/>
                </a:solidFill>
              </a:rPr>
              <a:t>Federal</a:t>
            </a:r>
          </a:p>
          <a:p>
            <a:r>
              <a:rPr lang="en-US" sz="2600" dirty="0">
                <a:solidFill>
                  <a:srgbClr val="0B4778"/>
                </a:solidFill>
              </a:rPr>
              <a:t> agency</a:t>
            </a:r>
          </a:p>
          <a:p>
            <a:r>
              <a:rPr lang="en-US" sz="2600" dirty="0">
                <a:solidFill>
                  <a:srgbClr val="0B4778"/>
                </a:solidFill>
              </a:rPr>
              <a:t>representatives</a:t>
            </a:r>
          </a:p>
          <a:p>
            <a:endParaRPr lang="en-US" dirty="0"/>
          </a:p>
        </p:txBody>
      </p:sp>
      <p:sp>
        <p:nvSpPr>
          <p:cNvPr id="16" name="Rectangle: Rounded Corners 15">
            <a:extLst>
              <a:ext uri="{FF2B5EF4-FFF2-40B4-BE49-F238E27FC236}">
                <a16:creationId xmlns:a16="http://schemas.microsoft.com/office/drawing/2014/main" id="{278DFA9B-4B7D-F892-A9ED-E2349AA78EB9}"/>
              </a:ext>
              <a:ext uri="{C183D7F6-B498-43B3-948B-1728B52AA6E4}">
                <adec:decorative xmlns:adec="http://schemas.microsoft.com/office/drawing/2017/decorative" val="1"/>
              </a:ext>
            </a:extLst>
          </p:cNvPr>
          <p:cNvSpPr/>
          <p:nvPr/>
        </p:nvSpPr>
        <p:spPr>
          <a:xfrm>
            <a:off x="656306" y="2320481"/>
            <a:ext cx="2360385" cy="2687357"/>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11">
            <a:extLst>
              <a:ext uri="{FF2B5EF4-FFF2-40B4-BE49-F238E27FC236}">
                <a16:creationId xmlns:a16="http://schemas.microsoft.com/office/drawing/2014/main" id="{B8E7F847-721F-FCB8-9B37-1E5F8D27EB88}"/>
              </a:ext>
            </a:extLst>
          </p:cNvPr>
          <p:cNvSpPr txBox="1">
            <a:spLocks/>
          </p:cNvSpPr>
          <p:nvPr/>
        </p:nvSpPr>
        <p:spPr>
          <a:xfrm>
            <a:off x="3443460" y="2553259"/>
            <a:ext cx="2536542" cy="26873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“Uniform”</a:t>
            </a:r>
          </a:p>
          <a:p>
            <a:r>
              <a:rPr lang="en-US" sz="2600" dirty="0">
                <a:solidFill>
                  <a:srgbClr val="0B4778"/>
                </a:solidFill>
              </a:rPr>
              <a:t>requirements</a:t>
            </a:r>
          </a:p>
          <a:p>
            <a:endParaRPr lang="en-US" dirty="0"/>
          </a:p>
        </p:txBody>
      </p:sp>
      <p:sp>
        <p:nvSpPr>
          <p:cNvPr id="17" name="Rectangle: Rounded Corners 16">
            <a:extLst>
              <a:ext uri="{FF2B5EF4-FFF2-40B4-BE49-F238E27FC236}">
                <a16:creationId xmlns:a16="http://schemas.microsoft.com/office/drawing/2014/main" id="{8A108394-6486-31B3-AC86-0198DCD50974}"/>
              </a:ext>
              <a:ext uri="{C183D7F6-B498-43B3-948B-1728B52AA6E4}">
                <adec:decorative xmlns:adec="http://schemas.microsoft.com/office/drawing/2017/decorative" val="1"/>
              </a:ext>
            </a:extLst>
          </p:cNvPr>
          <p:cNvSpPr/>
          <p:nvPr/>
        </p:nvSpPr>
        <p:spPr>
          <a:xfrm>
            <a:off x="3531539" y="2320481"/>
            <a:ext cx="2360385" cy="2687357"/>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1">
            <a:extLst>
              <a:ext uri="{FF2B5EF4-FFF2-40B4-BE49-F238E27FC236}">
                <a16:creationId xmlns:a16="http://schemas.microsoft.com/office/drawing/2014/main" id="{2420C567-1C6E-01C2-81F5-485E958E5341}"/>
              </a:ext>
            </a:extLst>
          </p:cNvPr>
          <p:cNvSpPr txBox="1">
            <a:spLocks/>
          </p:cNvSpPr>
          <p:nvPr/>
        </p:nvSpPr>
        <p:spPr>
          <a:xfrm>
            <a:off x="6318693" y="2553259"/>
            <a:ext cx="2536542" cy="26873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Signed by </a:t>
            </a:r>
          </a:p>
          <a:p>
            <a:r>
              <a:rPr lang="en-US" sz="2600" dirty="0">
                <a:solidFill>
                  <a:srgbClr val="0B4778"/>
                </a:solidFill>
              </a:rPr>
              <a:t>Federal</a:t>
            </a:r>
          </a:p>
          <a:p>
            <a:r>
              <a:rPr lang="en-US" sz="2600" dirty="0">
                <a:solidFill>
                  <a:srgbClr val="0B4778"/>
                </a:solidFill>
              </a:rPr>
              <a:t>agencies</a:t>
            </a:r>
          </a:p>
          <a:p>
            <a:endParaRPr lang="en-US" dirty="0"/>
          </a:p>
        </p:txBody>
      </p:sp>
      <p:sp>
        <p:nvSpPr>
          <p:cNvPr id="21" name="Rectangle: Rounded Corners 20">
            <a:extLst>
              <a:ext uri="{FF2B5EF4-FFF2-40B4-BE49-F238E27FC236}">
                <a16:creationId xmlns:a16="http://schemas.microsoft.com/office/drawing/2014/main" id="{1DC1587B-E159-6074-DD85-F98E62AB888E}"/>
              </a:ext>
              <a:ext uri="{C183D7F6-B498-43B3-948B-1728B52AA6E4}">
                <adec:decorative xmlns:adec="http://schemas.microsoft.com/office/drawing/2017/decorative" val="1"/>
              </a:ext>
            </a:extLst>
          </p:cNvPr>
          <p:cNvSpPr/>
          <p:nvPr/>
        </p:nvSpPr>
        <p:spPr>
          <a:xfrm>
            <a:off x="6406772" y="2320481"/>
            <a:ext cx="2360385" cy="2687357"/>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11">
            <a:extLst>
              <a:ext uri="{FF2B5EF4-FFF2-40B4-BE49-F238E27FC236}">
                <a16:creationId xmlns:a16="http://schemas.microsoft.com/office/drawing/2014/main" id="{02E0B3EC-3FEB-B13B-25D2-70807E1F8C32}"/>
              </a:ext>
            </a:extLst>
          </p:cNvPr>
          <p:cNvSpPr txBox="1">
            <a:spLocks/>
          </p:cNvSpPr>
          <p:nvPr/>
        </p:nvSpPr>
        <p:spPr>
          <a:xfrm>
            <a:off x="9227946" y="2553258"/>
            <a:ext cx="2536542" cy="26873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B4778"/>
                </a:solidFill>
              </a:rPr>
              <a:t>Limited </a:t>
            </a:r>
          </a:p>
          <a:p>
            <a:r>
              <a:rPr lang="en-US" sz="2600" dirty="0">
                <a:solidFill>
                  <a:srgbClr val="0B4778"/>
                </a:solidFill>
              </a:rPr>
              <a:t>Exceptions</a:t>
            </a:r>
          </a:p>
          <a:p>
            <a:r>
              <a:rPr lang="en-US" sz="2600" dirty="0">
                <a:solidFill>
                  <a:srgbClr val="0B4778"/>
                </a:solidFill>
              </a:rPr>
              <a:t>granted by OMB</a:t>
            </a:r>
          </a:p>
          <a:p>
            <a:endParaRPr lang="en-US" dirty="0"/>
          </a:p>
        </p:txBody>
      </p:sp>
      <p:sp>
        <p:nvSpPr>
          <p:cNvPr id="23" name="Rectangle: Rounded Corners 22">
            <a:extLst>
              <a:ext uri="{FF2B5EF4-FFF2-40B4-BE49-F238E27FC236}">
                <a16:creationId xmlns:a16="http://schemas.microsoft.com/office/drawing/2014/main" id="{CB4C368D-6421-F4F9-34C1-861D6B4987EE}"/>
              </a:ext>
              <a:ext uri="{C183D7F6-B498-43B3-948B-1728B52AA6E4}">
                <adec:decorative xmlns:adec="http://schemas.microsoft.com/office/drawing/2017/decorative" val="1"/>
              </a:ext>
            </a:extLst>
          </p:cNvPr>
          <p:cNvSpPr/>
          <p:nvPr/>
        </p:nvSpPr>
        <p:spPr>
          <a:xfrm>
            <a:off x="9282005" y="2326352"/>
            <a:ext cx="2360385" cy="2687357"/>
          </a:xfrm>
          <a:prstGeom prst="roundRect">
            <a:avLst/>
          </a:prstGeom>
          <a:noFill/>
          <a:ln w="38100">
            <a:solidFill>
              <a:srgbClr val="0B47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3381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4C838-A475-4ED1-A12A-9327AD462A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14AAF2-E8E6-6B33-371A-78306BAA0B2A}"/>
              </a:ext>
            </a:extLst>
          </p:cNvPr>
          <p:cNvSpPr>
            <a:spLocks noGrp="1"/>
          </p:cNvSpPr>
          <p:nvPr>
            <p:ph type="title"/>
          </p:nvPr>
        </p:nvSpPr>
        <p:spPr>
          <a:xfrm>
            <a:off x="252285" y="292941"/>
            <a:ext cx="6148515" cy="1224963"/>
          </a:xfrm>
        </p:spPr>
        <p:txBody>
          <a:bodyPr/>
          <a:lstStyle/>
          <a:p>
            <a:r>
              <a:rPr lang="en-US" sz="3000" dirty="0"/>
              <a:t>Government-wide Common Rules </a:t>
            </a:r>
            <a:r>
              <a:rPr lang="en-US" sz="2000" dirty="0"/>
              <a:t>(2 of 2)</a:t>
            </a:r>
          </a:p>
        </p:txBody>
      </p:sp>
      <p:sp>
        <p:nvSpPr>
          <p:cNvPr id="6" name="Subtitle 5">
            <a:extLst>
              <a:ext uri="{FF2B5EF4-FFF2-40B4-BE49-F238E27FC236}">
                <a16:creationId xmlns:a16="http://schemas.microsoft.com/office/drawing/2014/main" id="{5CDE05DC-D5BC-A5E5-6ACB-DCD3BE0D727B}"/>
              </a:ext>
            </a:extLst>
          </p:cNvPr>
          <p:cNvSpPr>
            <a:spLocks noGrp="1"/>
          </p:cNvSpPr>
          <p:nvPr>
            <p:ph type="subTitle" idx="1"/>
          </p:nvPr>
        </p:nvSpPr>
        <p:spPr>
          <a:xfrm>
            <a:off x="374523" y="1810844"/>
            <a:ext cx="5505450" cy="2991865"/>
          </a:xfrm>
        </p:spPr>
        <p:txBody>
          <a:bodyPr/>
          <a:lstStyle/>
          <a:p>
            <a:pPr marL="457200" indent="-457200">
              <a:buFont typeface="Wingdings" panose="05000000000000000000" pitchFamily="2" charset="2"/>
              <a:buChar char="§"/>
            </a:pPr>
            <a:r>
              <a:rPr lang="en-US" sz="3200" b="1" dirty="0">
                <a:solidFill>
                  <a:srgbClr val="0B4778"/>
                </a:solidFill>
              </a:rPr>
              <a:t> </a:t>
            </a:r>
            <a:r>
              <a:rPr lang="en-US" sz="2800" dirty="0">
                <a:solidFill>
                  <a:srgbClr val="0B4778"/>
                </a:solidFill>
              </a:rPr>
              <a:t>2 CFR Part 200</a:t>
            </a:r>
          </a:p>
          <a:p>
            <a:pPr marL="457200" indent="-457200">
              <a:buFont typeface="Wingdings" panose="05000000000000000000" pitchFamily="2" charset="2"/>
              <a:buChar char="§"/>
            </a:pPr>
            <a:r>
              <a:rPr lang="en-US" sz="2800" dirty="0">
                <a:solidFill>
                  <a:srgbClr val="0B4778"/>
                </a:solidFill>
              </a:rPr>
              <a:t> Suspension &amp; Debarment</a:t>
            </a:r>
          </a:p>
          <a:p>
            <a:pPr marL="457200" indent="-457200">
              <a:buFont typeface="Wingdings" panose="05000000000000000000" pitchFamily="2" charset="2"/>
              <a:buChar char="§"/>
            </a:pPr>
            <a:r>
              <a:rPr lang="en-US" sz="2800" dirty="0">
                <a:solidFill>
                  <a:srgbClr val="0B4778"/>
                </a:solidFill>
              </a:rPr>
              <a:t> Drug-free Workplace</a:t>
            </a:r>
          </a:p>
          <a:p>
            <a:pPr marL="457200" indent="-457200">
              <a:buFont typeface="Wingdings" panose="05000000000000000000" pitchFamily="2" charset="2"/>
              <a:buChar char="§"/>
            </a:pPr>
            <a:r>
              <a:rPr lang="en-US" sz="2800" dirty="0">
                <a:solidFill>
                  <a:srgbClr val="0B4778"/>
                </a:solidFill>
              </a:rPr>
              <a:t> Lobbying</a:t>
            </a:r>
          </a:p>
        </p:txBody>
      </p:sp>
      <p:pic>
        <p:nvPicPr>
          <p:cNvPr id="12" name="Picture Placeholder 11" descr="Diagram with 5 icons in circles showing common rule connections. Center: icons of government buildings; upper right: gavel; Lower right: file folder; lower left: book; upper left: checklist.">
            <a:extLst>
              <a:ext uri="{FF2B5EF4-FFF2-40B4-BE49-F238E27FC236}">
                <a16:creationId xmlns:a16="http://schemas.microsoft.com/office/drawing/2014/main" id="{923C5A35-C2B2-6532-B32B-B0B4F2990E63}"/>
              </a:ext>
            </a:extLst>
          </p:cNvPr>
          <p:cNvPicPr>
            <a:picLocks noGrp="1" noChangeAspect="1"/>
          </p:cNvPicPr>
          <p:nvPr>
            <p:ph type="pic" sz="quarter" idx="10"/>
          </p:nvPr>
        </p:nvPicPr>
        <p:blipFill>
          <a:blip r:embed="rId2"/>
          <a:srcRect t="1548" b="1548"/>
          <a:stretch/>
        </p:blipFill>
        <p:spPr>
          <a:prstGeom prst="rect">
            <a:avLst/>
          </a:prstGeom>
        </p:spPr>
      </p:pic>
    </p:spTree>
    <p:extLst>
      <p:ext uri="{BB962C8B-B14F-4D97-AF65-F5344CB8AC3E}">
        <p14:creationId xmlns:p14="http://schemas.microsoft.com/office/powerpoint/2010/main" val="3613976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8BA94-77C7-0C41-5961-54C2666013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4988E8-E218-D3AD-FB87-1B5E37CFE1F1}"/>
              </a:ext>
            </a:extLst>
          </p:cNvPr>
          <p:cNvSpPr>
            <a:spLocks noGrp="1"/>
          </p:cNvSpPr>
          <p:nvPr>
            <p:ph type="title"/>
          </p:nvPr>
        </p:nvSpPr>
        <p:spPr>
          <a:xfrm>
            <a:off x="838200" y="147411"/>
            <a:ext cx="10515600" cy="1325563"/>
          </a:xfrm>
        </p:spPr>
        <p:txBody>
          <a:bodyPr>
            <a:normAutofit/>
          </a:bodyPr>
          <a:lstStyle/>
          <a:p>
            <a:r>
              <a:rPr lang="en-US" sz="3600" dirty="0"/>
              <a:t>Lobbying Restrictions</a:t>
            </a:r>
          </a:p>
        </p:txBody>
      </p:sp>
      <p:sp>
        <p:nvSpPr>
          <p:cNvPr id="15" name="TextBox 14">
            <a:extLst>
              <a:ext uri="{FF2B5EF4-FFF2-40B4-BE49-F238E27FC236}">
                <a16:creationId xmlns:a16="http://schemas.microsoft.com/office/drawing/2014/main" id="{3FDC5D31-699C-4FE8-BD44-3F56C694DB35}"/>
              </a:ext>
            </a:extLst>
          </p:cNvPr>
          <p:cNvSpPr txBox="1"/>
          <p:nvPr/>
        </p:nvSpPr>
        <p:spPr>
          <a:xfrm>
            <a:off x="954704" y="1096268"/>
            <a:ext cx="9456294" cy="753411"/>
          </a:xfrm>
          <a:prstGeom prst="rect">
            <a:avLst/>
          </a:prstGeom>
          <a:noFill/>
        </p:spPr>
        <p:txBody>
          <a:bodyPr wrap="square" rtlCol="0">
            <a:spAutoFit/>
          </a:bodyPr>
          <a:lstStyle/>
          <a:p>
            <a:pPr>
              <a:lnSpc>
                <a:spcPct val="150000"/>
              </a:lnSpc>
            </a:pPr>
            <a:r>
              <a:rPr lang="en-US" sz="3200" b="1" dirty="0">
                <a:solidFill>
                  <a:srgbClr val="0076D6"/>
                </a:solidFill>
                <a:latin typeface="Roboto" panose="02000000000000000000" pitchFamily="2" charset="0"/>
                <a:ea typeface="Roboto" panose="02000000000000000000" pitchFamily="2" charset="0"/>
                <a:cs typeface="Roboto" panose="02000000000000000000" pitchFamily="2" charset="0"/>
              </a:rPr>
              <a:t>Applicable to:</a:t>
            </a:r>
            <a:endParaRPr lang="en-US" sz="3200" b="1" dirty="0">
              <a:solidFill>
                <a:srgbClr val="0076D6"/>
              </a:solidFill>
            </a:endParaRPr>
          </a:p>
        </p:txBody>
      </p:sp>
      <p:grpSp>
        <p:nvGrpSpPr>
          <p:cNvPr id="2" name="Group 1" descr="Government building icon">
            <a:extLst>
              <a:ext uri="{FF2B5EF4-FFF2-40B4-BE49-F238E27FC236}">
                <a16:creationId xmlns:a16="http://schemas.microsoft.com/office/drawing/2014/main" id="{1BFAB6B4-54BB-A997-B6F4-030308DC2185}"/>
              </a:ext>
            </a:extLst>
          </p:cNvPr>
          <p:cNvGrpSpPr/>
          <p:nvPr/>
        </p:nvGrpSpPr>
        <p:grpSpPr>
          <a:xfrm>
            <a:off x="445007" y="2075689"/>
            <a:ext cx="1952655" cy="1910384"/>
            <a:chOff x="445007" y="2075689"/>
            <a:chExt cx="1952655" cy="1910384"/>
          </a:xfrm>
        </p:grpSpPr>
        <p:sp>
          <p:nvSpPr>
            <p:cNvPr id="5" name="Oval 4">
              <a:extLst>
                <a:ext uri="{FF2B5EF4-FFF2-40B4-BE49-F238E27FC236}">
                  <a16:creationId xmlns:a16="http://schemas.microsoft.com/office/drawing/2014/main" id="{1784ADF5-819C-155B-CDA0-E392DAF9C8AD}"/>
                </a:ext>
              </a:extLst>
            </p:cNvPr>
            <p:cNvSpPr/>
            <p:nvPr/>
          </p:nvSpPr>
          <p:spPr>
            <a:xfrm>
              <a:off x="445007" y="2075689"/>
              <a:ext cx="1952655" cy="1910384"/>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4FC7BF9-B5A3-E231-3E79-2F4F1EE41CF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11734" y="2147622"/>
              <a:ext cx="1219200" cy="1636295"/>
            </a:xfrm>
            <a:prstGeom prst="rect">
              <a:avLst/>
            </a:prstGeom>
          </p:spPr>
        </p:pic>
      </p:grpSp>
      <p:sp>
        <p:nvSpPr>
          <p:cNvPr id="12" name="Text Placeholder 11">
            <a:extLst>
              <a:ext uri="{FF2B5EF4-FFF2-40B4-BE49-F238E27FC236}">
                <a16:creationId xmlns:a16="http://schemas.microsoft.com/office/drawing/2014/main" id="{81D9C12C-F060-2F60-61FC-9E23391FF72A}"/>
              </a:ext>
            </a:extLst>
          </p:cNvPr>
          <p:cNvSpPr>
            <a:spLocks noGrp="1"/>
          </p:cNvSpPr>
          <p:nvPr>
            <p:ph type="body" sz="quarter" idx="19"/>
          </p:nvPr>
        </p:nvSpPr>
        <p:spPr>
          <a:xfrm>
            <a:off x="407000" y="4181552"/>
            <a:ext cx="2028668" cy="664768"/>
          </a:xfrm>
        </p:spPr>
        <p:txBody>
          <a:bodyPr>
            <a:normAutofit fontScale="70000" lnSpcReduction="20000"/>
          </a:bodyPr>
          <a:lstStyle/>
          <a:p>
            <a:r>
              <a:rPr lang="en-US" sz="2400" b="1" dirty="0">
                <a:solidFill>
                  <a:srgbClr val="0B4778"/>
                </a:solidFill>
              </a:rPr>
              <a:t>State &amp; Local Units of Government</a:t>
            </a:r>
          </a:p>
          <a:p>
            <a:endParaRPr lang="en-US" dirty="0"/>
          </a:p>
        </p:txBody>
      </p:sp>
      <p:grpSp>
        <p:nvGrpSpPr>
          <p:cNvPr id="3" name="Group 2" descr="Hand and heart icon">
            <a:extLst>
              <a:ext uri="{FF2B5EF4-FFF2-40B4-BE49-F238E27FC236}">
                <a16:creationId xmlns:a16="http://schemas.microsoft.com/office/drawing/2014/main" id="{40C2BDF4-A282-F11A-F11A-6A81A2EBC980}"/>
              </a:ext>
            </a:extLst>
          </p:cNvPr>
          <p:cNvGrpSpPr/>
          <p:nvPr/>
        </p:nvGrpSpPr>
        <p:grpSpPr>
          <a:xfrm>
            <a:off x="2764389" y="2075689"/>
            <a:ext cx="1952655" cy="1910384"/>
            <a:chOff x="2764389" y="2075689"/>
            <a:chExt cx="1952655" cy="1910384"/>
          </a:xfrm>
        </p:grpSpPr>
        <p:sp>
          <p:nvSpPr>
            <p:cNvPr id="9" name="Oval 8">
              <a:extLst>
                <a:ext uri="{FF2B5EF4-FFF2-40B4-BE49-F238E27FC236}">
                  <a16:creationId xmlns:a16="http://schemas.microsoft.com/office/drawing/2014/main" id="{2F77EF36-D9C0-3C10-4FBB-CF92200A8D0E}"/>
                </a:ext>
              </a:extLst>
            </p:cNvPr>
            <p:cNvSpPr/>
            <p:nvPr/>
          </p:nvSpPr>
          <p:spPr>
            <a:xfrm>
              <a:off x="2764389" y="2075689"/>
              <a:ext cx="1952655" cy="1910384"/>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26CE9C08-B10C-0A01-B2CE-4C7076B5BEA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21077" y="2116481"/>
              <a:ext cx="1828800" cy="1828800"/>
            </a:xfrm>
            <a:prstGeom prst="rect">
              <a:avLst/>
            </a:prstGeom>
          </p:spPr>
        </p:pic>
      </p:grpSp>
      <p:sp>
        <p:nvSpPr>
          <p:cNvPr id="33" name="Text Placeholder 11">
            <a:extLst>
              <a:ext uri="{FF2B5EF4-FFF2-40B4-BE49-F238E27FC236}">
                <a16:creationId xmlns:a16="http://schemas.microsoft.com/office/drawing/2014/main" id="{95FA1767-3D0F-F401-B702-FD62DC82DC7E}"/>
              </a:ext>
            </a:extLst>
          </p:cNvPr>
          <p:cNvSpPr txBox="1">
            <a:spLocks/>
          </p:cNvSpPr>
          <p:nvPr/>
        </p:nvSpPr>
        <p:spPr>
          <a:xfrm>
            <a:off x="2705039" y="4174308"/>
            <a:ext cx="2028668" cy="6647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b="1" dirty="0">
                <a:solidFill>
                  <a:srgbClr val="0B4778"/>
                </a:solidFill>
              </a:rPr>
              <a:t>Non-Profit Organizations</a:t>
            </a:r>
          </a:p>
          <a:p>
            <a:endParaRPr lang="en-US" dirty="0"/>
          </a:p>
        </p:txBody>
      </p:sp>
      <p:grpSp>
        <p:nvGrpSpPr>
          <p:cNvPr id="6" name="Group 5" descr="Tribal design icon">
            <a:extLst>
              <a:ext uri="{FF2B5EF4-FFF2-40B4-BE49-F238E27FC236}">
                <a16:creationId xmlns:a16="http://schemas.microsoft.com/office/drawing/2014/main" id="{4A69108A-2426-66F0-EF30-BB03AB05F5B6}"/>
              </a:ext>
            </a:extLst>
          </p:cNvPr>
          <p:cNvGrpSpPr/>
          <p:nvPr/>
        </p:nvGrpSpPr>
        <p:grpSpPr>
          <a:xfrm>
            <a:off x="4957782" y="1928094"/>
            <a:ext cx="2246214" cy="2246214"/>
            <a:chOff x="4957782" y="1928094"/>
            <a:chExt cx="2246214" cy="2246214"/>
          </a:xfrm>
        </p:grpSpPr>
        <p:sp>
          <p:nvSpPr>
            <p:cNvPr id="11" name="Oval 10">
              <a:extLst>
                <a:ext uri="{FF2B5EF4-FFF2-40B4-BE49-F238E27FC236}">
                  <a16:creationId xmlns:a16="http://schemas.microsoft.com/office/drawing/2014/main" id="{027E87F0-7361-888F-4755-E4FB182EF50B}"/>
                </a:ext>
              </a:extLst>
            </p:cNvPr>
            <p:cNvSpPr/>
            <p:nvPr/>
          </p:nvSpPr>
          <p:spPr>
            <a:xfrm>
              <a:off x="5083771" y="2075689"/>
              <a:ext cx="1952655" cy="1910384"/>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AC51C41-9929-1A47-C043-292AFFB0C37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57782" y="1928094"/>
              <a:ext cx="2246214" cy="2246214"/>
            </a:xfrm>
            <a:prstGeom prst="rect">
              <a:avLst/>
            </a:prstGeom>
          </p:spPr>
        </p:pic>
      </p:grpSp>
      <p:sp>
        <p:nvSpPr>
          <p:cNvPr id="35" name="Text Placeholder 11">
            <a:extLst>
              <a:ext uri="{FF2B5EF4-FFF2-40B4-BE49-F238E27FC236}">
                <a16:creationId xmlns:a16="http://schemas.microsoft.com/office/drawing/2014/main" id="{5435D207-B825-234D-1BD3-D1366A08B4DD}"/>
              </a:ext>
            </a:extLst>
          </p:cNvPr>
          <p:cNvSpPr txBox="1">
            <a:spLocks/>
          </p:cNvSpPr>
          <p:nvPr/>
        </p:nvSpPr>
        <p:spPr>
          <a:xfrm>
            <a:off x="5042650" y="4252723"/>
            <a:ext cx="2028668" cy="66476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B4778"/>
                </a:solidFill>
              </a:rPr>
              <a:t>Indian Tribes and Tribal Organizations</a:t>
            </a:r>
          </a:p>
          <a:p>
            <a:endParaRPr lang="en-US" dirty="0"/>
          </a:p>
        </p:txBody>
      </p:sp>
      <p:grpSp>
        <p:nvGrpSpPr>
          <p:cNvPr id="8" name="Group 7" descr="Shopping cart icon">
            <a:extLst>
              <a:ext uri="{FF2B5EF4-FFF2-40B4-BE49-F238E27FC236}">
                <a16:creationId xmlns:a16="http://schemas.microsoft.com/office/drawing/2014/main" id="{0B0CB407-E004-87D3-C1BB-28AB8D734A9C}"/>
              </a:ext>
            </a:extLst>
          </p:cNvPr>
          <p:cNvGrpSpPr/>
          <p:nvPr/>
        </p:nvGrpSpPr>
        <p:grpSpPr>
          <a:xfrm>
            <a:off x="7418268" y="2075689"/>
            <a:ext cx="1952655" cy="1910384"/>
            <a:chOff x="7418268" y="2075689"/>
            <a:chExt cx="1952655" cy="1910384"/>
          </a:xfrm>
        </p:grpSpPr>
        <p:sp>
          <p:nvSpPr>
            <p:cNvPr id="14" name="Oval 13">
              <a:extLst>
                <a:ext uri="{FF2B5EF4-FFF2-40B4-BE49-F238E27FC236}">
                  <a16:creationId xmlns:a16="http://schemas.microsoft.com/office/drawing/2014/main" id="{490A627D-9CCC-303C-ABA7-6DB5885BBE3C}"/>
                </a:ext>
              </a:extLst>
            </p:cNvPr>
            <p:cNvSpPr/>
            <p:nvPr/>
          </p:nvSpPr>
          <p:spPr>
            <a:xfrm>
              <a:off x="7418268" y="2075689"/>
              <a:ext cx="1952655" cy="1910384"/>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70BDCEB1-8A8E-3D59-3EE2-1E2116432F5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80195" y="2075689"/>
              <a:ext cx="1828800" cy="1828800"/>
            </a:xfrm>
            <a:prstGeom prst="rect">
              <a:avLst/>
            </a:prstGeom>
          </p:spPr>
        </p:pic>
      </p:grpSp>
      <p:sp>
        <p:nvSpPr>
          <p:cNvPr id="37" name="Text Placeholder 11">
            <a:extLst>
              <a:ext uri="{FF2B5EF4-FFF2-40B4-BE49-F238E27FC236}">
                <a16:creationId xmlns:a16="http://schemas.microsoft.com/office/drawing/2014/main" id="{E1D37300-A683-8DE7-4593-E6B8802501EB}"/>
              </a:ext>
            </a:extLst>
          </p:cNvPr>
          <p:cNvSpPr txBox="1">
            <a:spLocks/>
          </p:cNvSpPr>
          <p:nvPr/>
        </p:nvSpPr>
        <p:spPr>
          <a:xfrm>
            <a:off x="7380261" y="4252723"/>
            <a:ext cx="2028668" cy="6647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solidFill>
                  <a:srgbClr val="0B4778"/>
                </a:solidFill>
              </a:rPr>
              <a:t>Commercial Entities</a:t>
            </a:r>
          </a:p>
          <a:p>
            <a:endParaRPr lang="en-US" dirty="0"/>
          </a:p>
        </p:txBody>
      </p:sp>
      <p:grpSp>
        <p:nvGrpSpPr>
          <p:cNvPr id="10" name="Group 9" descr="Outline of a person icon">
            <a:extLst>
              <a:ext uri="{FF2B5EF4-FFF2-40B4-BE49-F238E27FC236}">
                <a16:creationId xmlns:a16="http://schemas.microsoft.com/office/drawing/2014/main" id="{806DFC13-B3AC-6B59-46A7-6762296FB331}"/>
              </a:ext>
            </a:extLst>
          </p:cNvPr>
          <p:cNvGrpSpPr/>
          <p:nvPr/>
        </p:nvGrpSpPr>
        <p:grpSpPr>
          <a:xfrm>
            <a:off x="9671011" y="2075689"/>
            <a:ext cx="1952655" cy="1910384"/>
            <a:chOff x="9671011" y="2075689"/>
            <a:chExt cx="1952655" cy="1910384"/>
          </a:xfrm>
        </p:grpSpPr>
        <p:sp>
          <p:nvSpPr>
            <p:cNvPr id="19" name="Oval 18">
              <a:extLst>
                <a:ext uri="{FF2B5EF4-FFF2-40B4-BE49-F238E27FC236}">
                  <a16:creationId xmlns:a16="http://schemas.microsoft.com/office/drawing/2014/main" id="{C32CFE00-7EEA-E9DC-9E0A-F94DDF0022E8}"/>
                </a:ext>
              </a:extLst>
            </p:cNvPr>
            <p:cNvSpPr/>
            <p:nvPr/>
          </p:nvSpPr>
          <p:spPr>
            <a:xfrm>
              <a:off x="9671011" y="2075689"/>
              <a:ext cx="1952655" cy="1910384"/>
            </a:xfrm>
            <a:prstGeom prst="ellipse">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8F1387B7-1DFC-14C3-6918-E748E934F9B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732938" y="2075689"/>
              <a:ext cx="1828800" cy="1828800"/>
            </a:xfrm>
            <a:prstGeom prst="rect">
              <a:avLst/>
            </a:prstGeom>
          </p:spPr>
        </p:pic>
      </p:grpSp>
      <p:sp>
        <p:nvSpPr>
          <p:cNvPr id="39" name="Text Placeholder 11">
            <a:extLst>
              <a:ext uri="{FF2B5EF4-FFF2-40B4-BE49-F238E27FC236}">
                <a16:creationId xmlns:a16="http://schemas.microsoft.com/office/drawing/2014/main" id="{753F6EAD-4AA2-6837-FD45-06DD99C49006}"/>
              </a:ext>
            </a:extLst>
          </p:cNvPr>
          <p:cNvSpPr txBox="1">
            <a:spLocks/>
          </p:cNvSpPr>
          <p:nvPr/>
        </p:nvSpPr>
        <p:spPr>
          <a:xfrm>
            <a:off x="9633004" y="4252723"/>
            <a:ext cx="2028668" cy="66476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b="1" dirty="0">
                <a:solidFill>
                  <a:srgbClr val="0B4778"/>
                </a:solidFill>
              </a:rPr>
              <a:t>Individuals </a:t>
            </a:r>
          </a:p>
          <a:p>
            <a:r>
              <a:rPr lang="en-US" sz="1700" b="1" dirty="0">
                <a:solidFill>
                  <a:srgbClr val="0B4778"/>
                </a:solidFill>
              </a:rPr>
              <a:t>(direct or indirect)</a:t>
            </a:r>
          </a:p>
          <a:p>
            <a:endParaRPr lang="en-US" dirty="0"/>
          </a:p>
        </p:txBody>
      </p:sp>
    </p:spTree>
    <p:extLst>
      <p:ext uri="{BB962C8B-B14F-4D97-AF65-F5344CB8AC3E}">
        <p14:creationId xmlns:p14="http://schemas.microsoft.com/office/powerpoint/2010/main" val="882876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695F5-4103-B17C-708D-92281B6E45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012218-E1E0-C415-DAB7-65B821A2EBE9}"/>
              </a:ext>
            </a:extLst>
          </p:cNvPr>
          <p:cNvSpPr>
            <a:spLocks noGrp="1"/>
          </p:cNvSpPr>
          <p:nvPr>
            <p:ph type="title"/>
          </p:nvPr>
        </p:nvSpPr>
        <p:spPr>
          <a:xfrm>
            <a:off x="217170" y="773958"/>
            <a:ext cx="6023610" cy="1224963"/>
          </a:xfrm>
        </p:spPr>
        <p:txBody>
          <a:bodyPr/>
          <a:lstStyle/>
          <a:p>
            <a:pPr marL="0" marR="0" lvl="0" indent="0" defTabSz="914400" rtl="0" eaLnBrk="1" fontAlgn="auto" latinLnBrk="0" hangingPunct="1">
              <a:lnSpc>
                <a:spcPct val="107000"/>
              </a:lnSpc>
              <a:spcBef>
                <a:spcPts val="1000"/>
              </a:spcBef>
              <a:spcAft>
                <a:spcPts val="500"/>
              </a:spcAft>
              <a:tabLst/>
              <a:defRPr/>
            </a:pPr>
            <a:r>
              <a:rPr kumimoji="0" lang="en-US" sz="2000" b="1" i="0" u="none" strike="noStrike" kern="1200" cap="none" spc="0" normalizeH="0" baseline="0" noProof="0" dirty="0">
                <a:ln>
                  <a:noFill/>
                </a:ln>
                <a:solidFill>
                  <a:srgbClr val="267BA7"/>
                </a:solidFill>
                <a:effectLst/>
                <a:uLnTx/>
                <a:uFillTx/>
                <a:latin typeface="Arial" panose="020B0604020202020204" pitchFamily="34" charset="0"/>
                <a:ea typeface="+mn-ea"/>
                <a:cs typeface="Arial" panose="020B0604020202020204" pitchFamily="34" charset="0"/>
              </a:rPr>
              <a:t>How to Search for See if a Vendor is Debarred or Suspended</a:t>
            </a:r>
            <a:br>
              <a:rPr kumimoji="0" lang="en-US" sz="2000" b="1" i="0" u="none" strike="noStrike" kern="1200" cap="none" spc="0" normalizeH="0" baseline="0" noProof="0" dirty="0">
                <a:ln>
                  <a:noFill/>
                </a:ln>
                <a:solidFill>
                  <a:srgbClr val="267BA7"/>
                </a:solidFill>
                <a:effectLst/>
                <a:uLnTx/>
                <a:uFillTx/>
                <a:latin typeface="Arial" panose="020B0604020202020204" pitchFamily="34" charset="0"/>
                <a:ea typeface="+mn-ea"/>
                <a:cs typeface="Arial" panose="020B0604020202020204" pitchFamily="34" charset="0"/>
              </a:rPr>
            </a:br>
            <a:r>
              <a:rPr kumimoji="0" lang="en-US" sz="2000" b="1" i="0" u="none" strike="noStrike" kern="1200" cap="none" spc="0" normalizeH="0" baseline="0" noProof="0" dirty="0">
                <a:ln>
                  <a:noFill/>
                </a:ln>
                <a:solidFill>
                  <a:srgbClr val="267BA7"/>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 to www.sam.gov.</a:t>
            </a: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do not need to enter a username or password.</a:t>
            </a: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lang="en-US" sz="2400" b="0" dirty="0"/>
          </a:p>
        </p:txBody>
      </p:sp>
      <p:grpSp>
        <p:nvGrpSpPr>
          <p:cNvPr id="2" name="Group 1" descr="Screen shot of the SAM.GOV website. The search bar for determining a vendor's status is circled with a red oval at the lower left of the image.">
            <a:extLst>
              <a:ext uri="{FF2B5EF4-FFF2-40B4-BE49-F238E27FC236}">
                <a16:creationId xmlns:a16="http://schemas.microsoft.com/office/drawing/2014/main" id="{5474A6C4-BA4B-5334-3B8F-AD3E14274572}"/>
              </a:ext>
            </a:extLst>
          </p:cNvPr>
          <p:cNvGrpSpPr/>
          <p:nvPr/>
        </p:nvGrpSpPr>
        <p:grpSpPr>
          <a:xfrm>
            <a:off x="286008" y="1923386"/>
            <a:ext cx="5809992" cy="3442364"/>
            <a:chOff x="286008" y="1923386"/>
            <a:chExt cx="5809992" cy="3442364"/>
          </a:xfrm>
        </p:grpSpPr>
        <p:pic>
          <p:nvPicPr>
            <p:cNvPr id="8" name="Picture 7">
              <a:extLst>
                <a:ext uri="{FF2B5EF4-FFF2-40B4-BE49-F238E27FC236}">
                  <a16:creationId xmlns:a16="http://schemas.microsoft.com/office/drawing/2014/main" id="{2C906051-5D78-4C4A-9D4C-212B93DA9EE4}"/>
                </a:ext>
              </a:extLst>
            </p:cNvPr>
            <p:cNvPicPr>
              <a:picLocks noChangeAspect="1"/>
            </p:cNvPicPr>
            <p:nvPr/>
          </p:nvPicPr>
          <p:blipFill>
            <a:blip r:embed="rId2"/>
            <a:stretch>
              <a:fillRect/>
            </a:stretch>
          </p:blipFill>
          <p:spPr>
            <a:xfrm>
              <a:off x="286008" y="1923386"/>
              <a:ext cx="5809992" cy="3358204"/>
            </a:xfrm>
            <a:prstGeom prst="rect">
              <a:avLst/>
            </a:prstGeom>
          </p:spPr>
        </p:pic>
        <p:sp>
          <p:nvSpPr>
            <p:cNvPr id="9" name="Oval 8">
              <a:extLst>
                <a:ext uri="{FF2B5EF4-FFF2-40B4-BE49-F238E27FC236}">
                  <a16:creationId xmlns:a16="http://schemas.microsoft.com/office/drawing/2014/main" id="{388CFFBB-8F39-FC78-7731-2A0AF801FB21}"/>
                </a:ext>
                <a:ext uri="{C183D7F6-B498-43B3-948B-1728B52AA6E4}">
                  <adec:decorative xmlns:adec="http://schemas.microsoft.com/office/drawing/2017/decorative" val="0"/>
                </a:ext>
              </a:extLst>
            </p:cNvPr>
            <p:cNvSpPr/>
            <p:nvPr/>
          </p:nvSpPr>
          <p:spPr>
            <a:xfrm>
              <a:off x="508000" y="4578350"/>
              <a:ext cx="3219450" cy="7874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a:extLst>
              <a:ext uri="{FF2B5EF4-FFF2-40B4-BE49-F238E27FC236}">
                <a16:creationId xmlns:a16="http://schemas.microsoft.com/office/drawing/2014/main" id="{D6C3A0C6-7EE0-C778-D746-7D9A344F6594}"/>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Suspension and Debarment (Exclude List of Parties –ELPS)</a:t>
            </a:r>
          </a:p>
        </p:txBody>
      </p:sp>
    </p:spTree>
    <p:extLst>
      <p:ext uri="{BB962C8B-B14F-4D97-AF65-F5344CB8AC3E}">
        <p14:creationId xmlns:p14="http://schemas.microsoft.com/office/powerpoint/2010/main" val="1147813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3C751-CD26-6BC2-8DE5-DC1F7B48D94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35EBAB4-D9BB-6C93-7E37-3C9D544AEC77}"/>
              </a:ext>
            </a:extLst>
          </p:cNvPr>
          <p:cNvSpPr>
            <a:spLocks noGrp="1"/>
          </p:cNvSpPr>
          <p:nvPr>
            <p:ph type="title"/>
          </p:nvPr>
        </p:nvSpPr>
        <p:spPr/>
        <p:txBody>
          <a:bodyPr anchor="ctr">
            <a:noAutofit/>
          </a:bodyPr>
          <a:lstStyle/>
          <a:p>
            <a:r>
              <a:rPr lang="en-US" sz="3200" dirty="0"/>
              <a:t>Code of Federal Regulations (2 CFR/Part-200) Cost Standards</a:t>
            </a:r>
          </a:p>
        </p:txBody>
      </p:sp>
      <p:sp>
        <p:nvSpPr>
          <p:cNvPr id="14" name="Text Placeholder 13">
            <a:extLst>
              <a:ext uri="{FF2B5EF4-FFF2-40B4-BE49-F238E27FC236}">
                <a16:creationId xmlns:a16="http://schemas.microsoft.com/office/drawing/2014/main" id="{85ED65BD-A725-7A46-6D56-013E05724F6F}"/>
              </a:ext>
            </a:extLst>
          </p:cNvPr>
          <p:cNvSpPr>
            <a:spLocks noGrp="1"/>
          </p:cNvSpPr>
          <p:nvPr>
            <p:ph type="body" sz="quarter" idx="10"/>
          </p:nvPr>
        </p:nvSpPr>
        <p:spPr>
          <a:xfrm>
            <a:off x="838200" y="1760538"/>
            <a:ext cx="7034784" cy="560387"/>
          </a:xfrm>
        </p:spPr>
        <p:txBody>
          <a:bodyPr>
            <a:noAutofit/>
          </a:bodyPr>
          <a:lstStyle/>
          <a:p>
            <a:r>
              <a:rPr lang="en-US" sz="2000" dirty="0"/>
              <a:t>Uniform Administrative Requirements, Cost Principles and Audit Requirements for Federal Awards</a:t>
            </a:r>
          </a:p>
        </p:txBody>
      </p:sp>
      <p:sp>
        <p:nvSpPr>
          <p:cNvPr id="35" name="Content Placeholder 1">
            <a:extLst>
              <a:ext uri="{FF2B5EF4-FFF2-40B4-BE49-F238E27FC236}">
                <a16:creationId xmlns:a16="http://schemas.microsoft.com/office/drawing/2014/main" id="{CA2B71CF-4927-4D42-DF2A-728A0D8C9451}"/>
              </a:ext>
            </a:extLst>
          </p:cNvPr>
          <p:cNvSpPr>
            <a:spLocks noGrp="1"/>
          </p:cNvSpPr>
          <p:nvPr>
            <p:ph idx="1"/>
          </p:nvPr>
        </p:nvSpPr>
        <p:spPr/>
        <p:txBody>
          <a:bodyPr>
            <a:normAutofit fontScale="85000" lnSpcReduction="20000"/>
          </a:bodyPr>
          <a:lstStyle/>
          <a:p>
            <a:pPr>
              <a:buFont typeface="Wingdings" panose="05000000000000000000" pitchFamily="2" charset="2"/>
              <a:buChar char="ü"/>
            </a:pPr>
            <a:r>
              <a:rPr lang="en-US" dirty="0"/>
              <a:t>Standards for Costs Requires:</a:t>
            </a:r>
          </a:p>
          <a:p>
            <a:pPr>
              <a:buFont typeface="Wingdings" panose="05000000000000000000" pitchFamily="2" charset="2"/>
              <a:buChar char="ü"/>
            </a:pPr>
            <a:r>
              <a:rPr lang="en-US" dirty="0"/>
              <a:t>Allowable</a:t>
            </a:r>
          </a:p>
          <a:p>
            <a:pPr>
              <a:buFont typeface="Wingdings" panose="05000000000000000000" pitchFamily="2" charset="2"/>
              <a:buChar char="ü"/>
            </a:pPr>
            <a:r>
              <a:rPr lang="en-US" dirty="0"/>
              <a:t>Necessary to the performance of a project</a:t>
            </a:r>
          </a:p>
          <a:p>
            <a:pPr>
              <a:buFont typeface="Wingdings" panose="05000000000000000000" pitchFamily="2" charset="2"/>
              <a:buChar char="ü"/>
            </a:pPr>
            <a:r>
              <a:rPr lang="en-US" dirty="0"/>
              <a:t>Reasonable</a:t>
            </a:r>
          </a:p>
          <a:p>
            <a:pPr>
              <a:buFont typeface="Wingdings" panose="05000000000000000000" pitchFamily="2" charset="2"/>
              <a:buChar char="ü"/>
            </a:pPr>
            <a:r>
              <a:rPr lang="en-US" dirty="0"/>
              <a:t>Allocable to the project and consistently treated</a:t>
            </a:r>
          </a:p>
          <a:p>
            <a:pPr>
              <a:buFont typeface="Wingdings" panose="05000000000000000000" pitchFamily="2" charset="2"/>
              <a:buChar char="ü"/>
            </a:pPr>
            <a:r>
              <a:rPr lang="en-US" dirty="0"/>
              <a:t>Non-profitable</a:t>
            </a:r>
          </a:p>
          <a:p>
            <a:pPr>
              <a:buFont typeface="Wingdings" panose="05000000000000000000" pitchFamily="2" charset="2"/>
              <a:buChar char="ü"/>
            </a:pPr>
            <a:r>
              <a:rPr lang="en-US" dirty="0"/>
              <a:t>Claimed against only on award, and</a:t>
            </a:r>
          </a:p>
          <a:p>
            <a:pPr>
              <a:buFont typeface="Wingdings" panose="05000000000000000000" pitchFamily="2" charset="2"/>
              <a:buChar char="ü"/>
            </a:pPr>
            <a:r>
              <a:rPr lang="en-US" dirty="0"/>
              <a:t>Permissible under State and Federal laws and regulations</a:t>
            </a:r>
          </a:p>
          <a:p>
            <a:endParaRPr lang="en-US" dirty="0"/>
          </a:p>
        </p:txBody>
      </p:sp>
      <p:pic>
        <p:nvPicPr>
          <p:cNvPr id="8" name="Picture 7" descr="Government building icon">
            <a:extLst>
              <a:ext uri="{FF2B5EF4-FFF2-40B4-BE49-F238E27FC236}">
                <a16:creationId xmlns:a16="http://schemas.microsoft.com/office/drawing/2014/main" id="{66A2885C-1C75-1B44-4038-18933A844970}"/>
              </a:ext>
            </a:extLst>
          </p:cNvPr>
          <p:cNvPicPr>
            <a:picLocks noChangeAspect="1"/>
          </p:cNvPicPr>
          <p:nvPr/>
        </p:nvPicPr>
        <p:blipFill>
          <a:blip r:embed="rId2"/>
          <a:srcRect t="7717"/>
          <a:stretch>
            <a:fillRect/>
          </a:stretch>
        </p:blipFill>
        <p:spPr>
          <a:xfrm>
            <a:off x="9282430" y="2473274"/>
            <a:ext cx="2065019" cy="2870251"/>
          </a:xfrm>
          <a:prstGeom prst="rect">
            <a:avLst/>
          </a:prstGeom>
          <a:noFill/>
        </p:spPr>
      </p:pic>
    </p:spTree>
    <p:extLst>
      <p:ext uri="{BB962C8B-B14F-4D97-AF65-F5344CB8AC3E}">
        <p14:creationId xmlns:p14="http://schemas.microsoft.com/office/powerpoint/2010/main" val="4162864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7128-A28E-A665-BBC8-7473652011B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CB0F4C-5695-4B85-3059-2E8575C64125}"/>
              </a:ext>
            </a:extLst>
          </p:cNvPr>
          <p:cNvSpPr>
            <a:spLocks noGrp="1"/>
          </p:cNvSpPr>
          <p:nvPr>
            <p:ph type="title"/>
          </p:nvPr>
        </p:nvSpPr>
        <p:spPr/>
        <p:txBody>
          <a:bodyPr anchor="ctr">
            <a:normAutofit/>
          </a:bodyPr>
          <a:lstStyle/>
          <a:p>
            <a:r>
              <a:rPr lang="en-US" sz="3800" dirty="0"/>
              <a:t>Classification of Costs –Direct Costs</a:t>
            </a:r>
          </a:p>
        </p:txBody>
      </p:sp>
      <p:sp>
        <p:nvSpPr>
          <p:cNvPr id="14" name="Text Placeholder 13">
            <a:extLst>
              <a:ext uri="{FF2B5EF4-FFF2-40B4-BE49-F238E27FC236}">
                <a16:creationId xmlns:a16="http://schemas.microsoft.com/office/drawing/2014/main" id="{301CCA66-EBEB-D4BB-5880-97D94AC17DFC}"/>
              </a:ext>
            </a:extLst>
          </p:cNvPr>
          <p:cNvSpPr>
            <a:spLocks noGrp="1"/>
          </p:cNvSpPr>
          <p:nvPr>
            <p:ph type="body" sz="quarter" idx="10"/>
          </p:nvPr>
        </p:nvSpPr>
        <p:spPr>
          <a:xfrm>
            <a:off x="838200" y="1760538"/>
            <a:ext cx="11218682" cy="560387"/>
          </a:xfrm>
        </p:spPr>
        <p:txBody>
          <a:bodyPr>
            <a:noAutofit/>
          </a:bodyPr>
          <a:lstStyle/>
          <a:p>
            <a:r>
              <a:rPr lang="en-US" sz="3200" dirty="0"/>
              <a:t>Direct Costs are costs identified specifically with an activity</a:t>
            </a:r>
          </a:p>
        </p:txBody>
      </p:sp>
      <p:sp>
        <p:nvSpPr>
          <p:cNvPr id="35" name="Content Placeholder 1">
            <a:extLst>
              <a:ext uri="{FF2B5EF4-FFF2-40B4-BE49-F238E27FC236}">
                <a16:creationId xmlns:a16="http://schemas.microsoft.com/office/drawing/2014/main" id="{8C8E8764-547E-DDEF-40FD-19267C878ED4}"/>
              </a:ext>
            </a:extLst>
          </p:cNvPr>
          <p:cNvSpPr>
            <a:spLocks noGrp="1"/>
          </p:cNvSpPr>
          <p:nvPr>
            <p:ph idx="1"/>
          </p:nvPr>
        </p:nvSpPr>
        <p:spPr/>
        <p:txBody>
          <a:bodyPr>
            <a:normAutofit fontScale="25000" lnSpcReduction="20000"/>
          </a:bodyPr>
          <a:lstStyle/>
          <a:p>
            <a:pPr>
              <a:buFont typeface="Wingdings" panose="05000000000000000000" pitchFamily="2" charset="2"/>
              <a:buChar char="§"/>
            </a:pPr>
            <a:r>
              <a:rPr lang="en-US" sz="8600" dirty="0">
                <a:solidFill>
                  <a:srgbClr val="0B4778"/>
                </a:solidFill>
              </a:rPr>
              <a:t>Salaries and wages (including holidays, sick leave, etc.) for direct labor employees    </a:t>
            </a:r>
          </a:p>
          <a:p>
            <a:pPr>
              <a:buFont typeface="Wingdings" panose="05000000000000000000" pitchFamily="2" charset="2"/>
              <a:buChar char="§"/>
            </a:pPr>
            <a:r>
              <a:rPr lang="en-US" sz="8600" dirty="0">
                <a:solidFill>
                  <a:srgbClr val="0B4778"/>
                </a:solidFill>
              </a:rPr>
              <a:t>Other employee fringe benefits allocable </a:t>
            </a:r>
            <a:br>
              <a:rPr lang="en-US" sz="8600" dirty="0">
                <a:solidFill>
                  <a:srgbClr val="0B4778"/>
                </a:solidFill>
              </a:rPr>
            </a:br>
            <a:r>
              <a:rPr lang="en-US" sz="8600" dirty="0">
                <a:solidFill>
                  <a:srgbClr val="0B4778"/>
                </a:solidFill>
              </a:rPr>
              <a:t>to direct labor employees</a:t>
            </a:r>
          </a:p>
          <a:p>
            <a:pPr>
              <a:buFont typeface="Wingdings" panose="05000000000000000000" pitchFamily="2" charset="2"/>
              <a:buChar char="§"/>
            </a:pPr>
            <a:r>
              <a:rPr lang="en-US" sz="8600" dirty="0">
                <a:solidFill>
                  <a:srgbClr val="0B4778"/>
                </a:solidFill>
              </a:rPr>
              <a:t>Consultant services contracted to </a:t>
            </a:r>
            <a:br>
              <a:rPr lang="en-US" sz="8600" dirty="0">
                <a:solidFill>
                  <a:srgbClr val="0B4778"/>
                </a:solidFill>
              </a:rPr>
            </a:br>
            <a:r>
              <a:rPr lang="en-US" sz="8600" dirty="0">
                <a:solidFill>
                  <a:srgbClr val="0B4778"/>
                </a:solidFill>
              </a:rPr>
              <a:t>accomplish specific project objectives   </a:t>
            </a:r>
          </a:p>
          <a:p>
            <a:pPr>
              <a:buFont typeface="Wingdings" panose="05000000000000000000" pitchFamily="2" charset="2"/>
              <a:buChar char="§"/>
            </a:pPr>
            <a:r>
              <a:rPr lang="en-US" sz="8600" dirty="0">
                <a:solidFill>
                  <a:srgbClr val="0B4778"/>
                </a:solidFill>
              </a:rPr>
              <a:t>Travel of direct labor employees     </a:t>
            </a:r>
          </a:p>
          <a:p>
            <a:pPr>
              <a:buFont typeface="Wingdings" panose="05000000000000000000" pitchFamily="2" charset="2"/>
              <a:buChar char="§"/>
            </a:pPr>
            <a:r>
              <a:rPr lang="en-US" sz="8600" dirty="0">
                <a:solidFill>
                  <a:srgbClr val="0B4778"/>
                </a:solidFill>
              </a:rPr>
              <a:t>Materials/supplies purchased directly </a:t>
            </a:r>
            <a:br>
              <a:rPr lang="en-US" sz="8600" dirty="0">
                <a:solidFill>
                  <a:srgbClr val="0B4778"/>
                </a:solidFill>
              </a:rPr>
            </a:br>
            <a:r>
              <a:rPr lang="en-US" sz="8600" dirty="0">
                <a:solidFill>
                  <a:srgbClr val="0B4778"/>
                </a:solidFill>
              </a:rPr>
              <a:t>for use on a specific project  </a:t>
            </a:r>
          </a:p>
          <a:p>
            <a:endParaRPr lang="en-US" dirty="0"/>
          </a:p>
        </p:txBody>
      </p:sp>
    </p:spTree>
    <p:extLst>
      <p:ext uri="{BB962C8B-B14F-4D97-AF65-F5344CB8AC3E}">
        <p14:creationId xmlns:p14="http://schemas.microsoft.com/office/powerpoint/2010/main" val="2203914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81CF-7C75-5AA7-F679-D621ECAA08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13028F-1810-613C-1C61-9830A955E12D}"/>
              </a:ext>
            </a:extLst>
          </p:cNvPr>
          <p:cNvSpPr>
            <a:spLocks noGrp="1"/>
          </p:cNvSpPr>
          <p:nvPr>
            <p:ph type="title"/>
          </p:nvPr>
        </p:nvSpPr>
        <p:spPr>
          <a:xfrm>
            <a:off x="838200" y="331378"/>
            <a:ext cx="10515600" cy="902104"/>
          </a:xfrm>
        </p:spPr>
        <p:txBody>
          <a:bodyPr/>
          <a:lstStyle/>
          <a:p>
            <a:r>
              <a:rPr lang="en-US" dirty="0"/>
              <a:t>Classification of Costs – Example #1</a:t>
            </a:r>
            <a:endParaRPr lang="en-US" sz="2000" dirty="0"/>
          </a:p>
        </p:txBody>
      </p:sp>
      <p:pic>
        <p:nvPicPr>
          <p:cNvPr id="6" name="Picture 5" descr="Example of cost classification ledger reports">
            <a:extLst>
              <a:ext uri="{FF2B5EF4-FFF2-40B4-BE49-F238E27FC236}">
                <a16:creationId xmlns:a16="http://schemas.microsoft.com/office/drawing/2014/main" id="{CFC1A692-10F9-ECFE-6B99-144D8B43661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6801" t="14175" r="2942" b="5283"/>
          <a:stretch/>
        </p:blipFill>
        <p:spPr>
          <a:xfrm>
            <a:off x="838199" y="1233482"/>
            <a:ext cx="10837661" cy="4658271"/>
          </a:xfrm>
          <a:prstGeom prst="rect">
            <a:avLst/>
          </a:prstGeom>
          <a:solidFill>
            <a:srgbClr val="0B4778"/>
          </a:solidFill>
        </p:spPr>
      </p:pic>
    </p:spTree>
    <p:extLst>
      <p:ext uri="{BB962C8B-B14F-4D97-AF65-F5344CB8AC3E}">
        <p14:creationId xmlns:p14="http://schemas.microsoft.com/office/powerpoint/2010/main" val="13453488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0F582-05D0-F731-5BF4-E8D35046D6B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F816A37-14EF-A947-C93F-65E82CFB7C80}"/>
              </a:ext>
            </a:extLst>
          </p:cNvPr>
          <p:cNvSpPr>
            <a:spLocks noGrp="1"/>
          </p:cNvSpPr>
          <p:nvPr>
            <p:ph type="title"/>
          </p:nvPr>
        </p:nvSpPr>
        <p:spPr/>
        <p:txBody>
          <a:bodyPr anchor="ctr">
            <a:normAutofit/>
          </a:bodyPr>
          <a:lstStyle/>
          <a:p>
            <a:r>
              <a:rPr lang="en-US" sz="3800" dirty="0"/>
              <a:t>Classification of Costs </a:t>
            </a:r>
            <a:r>
              <a:rPr lang="en-US" sz="2000" dirty="0"/>
              <a:t>– </a:t>
            </a:r>
            <a:r>
              <a:rPr lang="en-US" sz="3800" dirty="0"/>
              <a:t>Indirect Costs</a:t>
            </a:r>
          </a:p>
        </p:txBody>
      </p:sp>
      <p:sp>
        <p:nvSpPr>
          <p:cNvPr id="14" name="Text Placeholder 13">
            <a:extLst>
              <a:ext uri="{FF2B5EF4-FFF2-40B4-BE49-F238E27FC236}">
                <a16:creationId xmlns:a16="http://schemas.microsoft.com/office/drawing/2014/main" id="{92AFC89B-8F40-4036-F418-54DE3A5726A1}"/>
              </a:ext>
            </a:extLst>
          </p:cNvPr>
          <p:cNvSpPr>
            <a:spLocks noGrp="1"/>
          </p:cNvSpPr>
          <p:nvPr>
            <p:ph type="body" sz="quarter" idx="10"/>
          </p:nvPr>
        </p:nvSpPr>
        <p:spPr>
          <a:xfrm>
            <a:off x="838200" y="1535986"/>
            <a:ext cx="10765971" cy="998492"/>
          </a:xfrm>
        </p:spPr>
        <p:txBody>
          <a:bodyPr>
            <a:noAutofit/>
          </a:bodyPr>
          <a:lstStyle/>
          <a:p>
            <a:r>
              <a:rPr lang="en-US" sz="3200" dirty="0"/>
              <a:t>Indirect costs generally are not readily identifiable with a particular activity or cost objective.</a:t>
            </a:r>
          </a:p>
        </p:txBody>
      </p:sp>
      <p:sp>
        <p:nvSpPr>
          <p:cNvPr id="35" name="Content Placeholder 1">
            <a:extLst>
              <a:ext uri="{FF2B5EF4-FFF2-40B4-BE49-F238E27FC236}">
                <a16:creationId xmlns:a16="http://schemas.microsoft.com/office/drawing/2014/main" id="{C53B5524-1468-FF67-8152-119D2FEE9D2C}"/>
              </a:ext>
            </a:extLst>
          </p:cNvPr>
          <p:cNvSpPr>
            <a:spLocks noGrp="1"/>
          </p:cNvSpPr>
          <p:nvPr>
            <p:ph idx="1"/>
          </p:nvPr>
        </p:nvSpPr>
        <p:spPr/>
        <p:txBody>
          <a:bodyPr>
            <a:normAutofit/>
          </a:bodyPr>
          <a:lstStyle/>
          <a:p>
            <a:pPr>
              <a:buFont typeface="Wingdings" panose="05000000000000000000" pitchFamily="2" charset="2"/>
              <a:buChar char="§"/>
            </a:pPr>
            <a:r>
              <a:rPr lang="en-US" dirty="0">
                <a:solidFill>
                  <a:srgbClr val="0B4778"/>
                </a:solidFill>
              </a:rPr>
              <a:t>Maintenance of buildings</a:t>
            </a:r>
          </a:p>
          <a:p>
            <a:pPr>
              <a:buFont typeface="Wingdings" panose="05000000000000000000" pitchFamily="2" charset="2"/>
              <a:buChar char="§"/>
            </a:pPr>
            <a:r>
              <a:rPr lang="en-US" dirty="0">
                <a:solidFill>
                  <a:srgbClr val="0B4778"/>
                </a:solidFill>
              </a:rPr>
              <a:t>Telephone expense</a:t>
            </a:r>
          </a:p>
          <a:p>
            <a:pPr>
              <a:buFont typeface="Wingdings" panose="05000000000000000000" pitchFamily="2" charset="2"/>
              <a:buChar char="§"/>
            </a:pPr>
            <a:r>
              <a:rPr lang="en-US" sz="2600" dirty="0">
                <a:solidFill>
                  <a:srgbClr val="0B4778"/>
                </a:solidFill>
              </a:rPr>
              <a:t>Supplies</a:t>
            </a:r>
          </a:p>
          <a:p>
            <a:pPr>
              <a:buFont typeface="Wingdings" panose="05000000000000000000" pitchFamily="2" charset="2"/>
              <a:buChar char="§"/>
            </a:pPr>
            <a:r>
              <a:rPr lang="en-US" sz="2600" dirty="0">
                <a:solidFill>
                  <a:srgbClr val="0B4778"/>
                </a:solidFill>
              </a:rPr>
              <a:t>Depreciation</a:t>
            </a:r>
          </a:p>
          <a:p>
            <a:pPr>
              <a:buFont typeface="Wingdings" panose="05000000000000000000" pitchFamily="2" charset="2"/>
              <a:buChar char="§"/>
            </a:pPr>
            <a:r>
              <a:rPr lang="en-US" dirty="0">
                <a:solidFill>
                  <a:srgbClr val="0B4778"/>
                </a:solidFill>
              </a:rPr>
              <a:t>Rental Expense</a:t>
            </a:r>
          </a:p>
          <a:p>
            <a:endParaRPr lang="en-US" dirty="0"/>
          </a:p>
        </p:txBody>
      </p:sp>
    </p:spTree>
    <p:extLst>
      <p:ext uri="{BB962C8B-B14F-4D97-AF65-F5344CB8AC3E}">
        <p14:creationId xmlns:p14="http://schemas.microsoft.com/office/powerpoint/2010/main" val="1973961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539EF-BEF7-17EF-DE7A-DE88CDCD5DD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F886C48-7145-22EF-9C74-B7B5C1D5FB45}"/>
              </a:ext>
            </a:extLst>
          </p:cNvPr>
          <p:cNvSpPr>
            <a:spLocks noGrp="1"/>
          </p:cNvSpPr>
          <p:nvPr>
            <p:ph type="title"/>
          </p:nvPr>
        </p:nvSpPr>
        <p:spPr/>
        <p:txBody>
          <a:bodyPr anchor="ctr">
            <a:normAutofit/>
          </a:bodyPr>
          <a:lstStyle/>
          <a:p>
            <a:r>
              <a:rPr lang="en-US" sz="3800" dirty="0"/>
              <a:t>Indirect Cost Rates</a:t>
            </a:r>
          </a:p>
        </p:txBody>
      </p:sp>
      <p:sp>
        <p:nvSpPr>
          <p:cNvPr id="35" name="Content Placeholder 1">
            <a:extLst>
              <a:ext uri="{FF2B5EF4-FFF2-40B4-BE49-F238E27FC236}">
                <a16:creationId xmlns:a16="http://schemas.microsoft.com/office/drawing/2014/main" id="{4F8FE3A6-422A-62D1-C8D6-8AA4A170E35F}"/>
              </a:ext>
            </a:extLst>
          </p:cNvPr>
          <p:cNvSpPr>
            <a:spLocks noGrp="1"/>
          </p:cNvSpPr>
          <p:nvPr>
            <p:ph idx="1"/>
          </p:nvPr>
        </p:nvSpPr>
        <p:spPr>
          <a:xfrm>
            <a:off x="923042" y="1483854"/>
            <a:ext cx="10515600" cy="2787536"/>
          </a:xfrm>
        </p:spPr>
        <p:txBody>
          <a:bodyPr>
            <a:normAutofit/>
          </a:bodyPr>
          <a:lstStyle/>
          <a:p>
            <a:pPr>
              <a:buFont typeface="Wingdings" panose="05000000000000000000" pitchFamily="2" charset="2"/>
              <a:buChar char="§"/>
            </a:pPr>
            <a:r>
              <a:rPr lang="en-US" dirty="0">
                <a:solidFill>
                  <a:srgbClr val="0B4778"/>
                </a:solidFill>
              </a:rPr>
              <a:t>Provisional indirect costs rates adjusted </a:t>
            </a:r>
            <a:br>
              <a:rPr lang="en-US" dirty="0">
                <a:solidFill>
                  <a:srgbClr val="0B4778"/>
                </a:solidFill>
              </a:rPr>
            </a:br>
            <a:r>
              <a:rPr lang="en-US" dirty="0">
                <a:solidFill>
                  <a:srgbClr val="0B4778"/>
                </a:solidFill>
              </a:rPr>
              <a:t>to actual (retroactive adjustment)    </a:t>
            </a:r>
          </a:p>
          <a:p>
            <a:pPr>
              <a:buFont typeface="Wingdings" panose="05000000000000000000" pitchFamily="2" charset="2"/>
              <a:buChar char="§"/>
            </a:pPr>
            <a:r>
              <a:rPr lang="en-US" dirty="0">
                <a:solidFill>
                  <a:srgbClr val="0B4778"/>
                </a:solidFill>
              </a:rPr>
              <a:t>Predetermined rates (not normally </a:t>
            </a:r>
            <a:br>
              <a:rPr lang="en-US" dirty="0">
                <a:solidFill>
                  <a:srgbClr val="0B4778"/>
                </a:solidFill>
              </a:rPr>
            </a:br>
            <a:r>
              <a:rPr lang="en-US" dirty="0">
                <a:solidFill>
                  <a:srgbClr val="0B4778"/>
                </a:solidFill>
              </a:rPr>
              <a:t>subject to adjustment)  </a:t>
            </a:r>
          </a:p>
          <a:p>
            <a:pPr>
              <a:buFont typeface="Wingdings" panose="05000000000000000000" pitchFamily="2" charset="2"/>
              <a:buChar char="§"/>
            </a:pPr>
            <a:r>
              <a:rPr lang="en-US" dirty="0">
                <a:solidFill>
                  <a:srgbClr val="0B4778"/>
                </a:solidFill>
              </a:rPr>
              <a:t>Fixed rates (with roll or carry forward</a:t>
            </a:r>
            <a:br>
              <a:rPr lang="en-US" dirty="0">
                <a:solidFill>
                  <a:srgbClr val="0B4778"/>
                </a:solidFill>
              </a:rPr>
            </a:br>
            <a:r>
              <a:rPr lang="en-US" dirty="0">
                <a:solidFill>
                  <a:srgbClr val="0B4778"/>
                </a:solidFill>
              </a:rPr>
              <a:t>adjustment in future period)</a:t>
            </a:r>
          </a:p>
          <a:p>
            <a:pPr>
              <a:buFont typeface="Wingdings" panose="05000000000000000000" pitchFamily="2" charset="2"/>
              <a:buChar char="§"/>
            </a:pPr>
            <a:endParaRPr lang="en-US" dirty="0">
              <a:solidFill>
                <a:srgbClr val="0B4778"/>
              </a:solidFill>
            </a:endParaRPr>
          </a:p>
          <a:p>
            <a:endParaRPr lang="en-US" dirty="0"/>
          </a:p>
        </p:txBody>
      </p:sp>
      <p:sp>
        <p:nvSpPr>
          <p:cNvPr id="14" name="Text Placeholder 13">
            <a:extLst>
              <a:ext uri="{FF2B5EF4-FFF2-40B4-BE49-F238E27FC236}">
                <a16:creationId xmlns:a16="http://schemas.microsoft.com/office/drawing/2014/main" id="{E9634C80-2EC6-5C45-B5E7-BB56FE107420}"/>
              </a:ext>
            </a:extLst>
          </p:cNvPr>
          <p:cNvSpPr>
            <a:spLocks noGrp="1"/>
          </p:cNvSpPr>
          <p:nvPr>
            <p:ph type="body" sz="quarter" idx="10"/>
          </p:nvPr>
        </p:nvSpPr>
        <p:spPr>
          <a:xfrm>
            <a:off x="687373" y="4613107"/>
            <a:ext cx="10515600" cy="902104"/>
          </a:xfrm>
        </p:spPr>
        <p:txBody>
          <a:bodyPr>
            <a:noAutofit/>
          </a:bodyPr>
          <a:lstStyle/>
          <a:p>
            <a:r>
              <a:rPr lang="en-US" sz="3200" dirty="0"/>
              <a:t>Implements cognizant Federal </a:t>
            </a:r>
            <a:br>
              <a:rPr lang="en-US" sz="3200" dirty="0"/>
            </a:br>
            <a:r>
              <a:rPr lang="en-US" sz="3200" dirty="0"/>
              <a:t>agency concept </a:t>
            </a:r>
          </a:p>
        </p:txBody>
      </p:sp>
    </p:spTree>
    <p:extLst>
      <p:ext uri="{BB962C8B-B14F-4D97-AF65-F5344CB8AC3E}">
        <p14:creationId xmlns:p14="http://schemas.microsoft.com/office/powerpoint/2010/main" val="3735936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2A63C-A008-BB9D-73BC-67DC04A2C5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F3D278-6978-E32D-12C1-E1FD5A1B93D7}"/>
              </a:ext>
            </a:extLst>
          </p:cNvPr>
          <p:cNvSpPr>
            <a:spLocks noGrp="1"/>
          </p:cNvSpPr>
          <p:nvPr>
            <p:ph type="title"/>
          </p:nvPr>
        </p:nvSpPr>
        <p:spPr>
          <a:xfrm>
            <a:off x="838200" y="331378"/>
            <a:ext cx="10515600" cy="902104"/>
          </a:xfrm>
        </p:spPr>
        <p:txBody>
          <a:bodyPr/>
          <a:lstStyle/>
          <a:p>
            <a:r>
              <a:rPr lang="en-US" dirty="0"/>
              <a:t>Classification of Costs – Example #2</a:t>
            </a:r>
          </a:p>
        </p:txBody>
      </p:sp>
      <p:pic>
        <p:nvPicPr>
          <p:cNvPr id="7" name="Picture 6" descr="Example of cost ledger reports, including direct cost and indirect expense data, with tabs for Federal award, non-federal award, unallowable and administrative data.">
            <a:extLst>
              <a:ext uri="{FF2B5EF4-FFF2-40B4-BE49-F238E27FC236}">
                <a16:creationId xmlns:a16="http://schemas.microsoft.com/office/drawing/2014/main" id="{03AB3941-712A-DEA1-D5F2-3554413F92E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15124"/>
          <a:stretch/>
        </p:blipFill>
        <p:spPr>
          <a:xfrm>
            <a:off x="496110" y="1233482"/>
            <a:ext cx="10808785" cy="4457199"/>
          </a:xfrm>
          <a:prstGeom prst="rect">
            <a:avLst/>
          </a:prstGeom>
          <a:solidFill>
            <a:schemeClr val="bg1"/>
          </a:solidFill>
        </p:spPr>
      </p:pic>
    </p:spTree>
    <p:extLst>
      <p:ext uri="{BB962C8B-B14F-4D97-AF65-F5344CB8AC3E}">
        <p14:creationId xmlns:p14="http://schemas.microsoft.com/office/powerpoint/2010/main" val="4072801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75F49-6C8A-1E31-9483-73DFCABE181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63F3DCE-7C83-20A5-26A6-85A25C270068}"/>
              </a:ext>
            </a:extLst>
          </p:cNvPr>
          <p:cNvSpPr>
            <a:spLocks noGrp="1"/>
          </p:cNvSpPr>
          <p:nvPr>
            <p:ph type="title"/>
          </p:nvPr>
        </p:nvSpPr>
        <p:spPr/>
        <p:txBody>
          <a:bodyPr anchor="ctr">
            <a:normAutofit/>
          </a:bodyPr>
          <a:lstStyle/>
          <a:p>
            <a:r>
              <a:rPr lang="en-US" sz="3800" dirty="0"/>
              <a:t>Classification of Costs –De Minimis Rate</a:t>
            </a:r>
          </a:p>
        </p:txBody>
      </p:sp>
      <p:sp>
        <p:nvSpPr>
          <p:cNvPr id="35" name="Content Placeholder 1">
            <a:extLst>
              <a:ext uri="{FF2B5EF4-FFF2-40B4-BE49-F238E27FC236}">
                <a16:creationId xmlns:a16="http://schemas.microsoft.com/office/drawing/2014/main" id="{0DC47C0E-4088-B028-B1E5-96C162F3DF5F}"/>
              </a:ext>
            </a:extLst>
          </p:cNvPr>
          <p:cNvSpPr>
            <a:spLocks noGrp="1"/>
          </p:cNvSpPr>
          <p:nvPr>
            <p:ph idx="1"/>
          </p:nvPr>
        </p:nvSpPr>
        <p:spPr/>
        <p:txBody>
          <a:bodyPr>
            <a:normAutofit fontScale="92500" lnSpcReduction="10000"/>
          </a:bodyPr>
          <a:lstStyle/>
          <a:p>
            <a:pPr>
              <a:buFont typeface="Wingdings" panose="05000000000000000000" pitchFamily="2" charset="2"/>
              <a:buChar char="ü"/>
            </a:pPr>
            <a:r>
              <a:rPr lang="en-US" dirty="0">
                <a:solidFill>
                  <a:srgbClr val="0B4778"/>
                </a:solidFill>
              </a:rPr>
              <a:t>Any Non-Federal entity that does not have a negotiated indirect cost rate may elect to charge a de minimis rate of up to 15% of modified total direct costs (MTDC)    </a:t>
            </a:r>
          </a:p>
          <a:p>
            <a:pPr>
              <a:buFont typeface="Wingdings" panose="05000000000000000000" pitchFamily="2" charset="2"/>
              <a:buChar char="ü"/>
            </a:pPr>
            <a:r>
              <a:rPr lang="en-US" dirty="0">
                <a:solidFill>
                  <a:srgbClr val="0B4778"/>
                </a:solidFill>
              </a:rPr>
              <a:t>Rate may be used indefinitely or until entity elect to negotiate for a rate  </a:t>
            </a:r>
          </a:p>
          <a:p>
            <a:pPr>
              <a:buFont typeface="Wingdings" panose="05000000000000000000" pitchFamily="2" charset="2"/>
              <a:buChar char="ü"/>
            </a:pPr>
            <a:r>
              <a:rPr lang="en-US" sz="2600" dirty="0">
                <a:solidFill>
                  <a:srgbClr val="0B4778"/>
                </a:solidFill>
              </a:rPr>
              <a:t>Costs must be consistently charged </a:t>
            </a:r>
            <a:br>
              <a:rPr lang="en-US" sz="2600" dirty="0">
                <a:solidFill>
                  <a:srgbClr val="0B4778"/>
                </a:solidFill>
              </a:rPr>
            </a:br>
            <a:r>
              <a:rPr lang="en-US" sz="2600" dirty="0">
                <a:solidFill>
                  <a:srgbClr val="0B4778"/>
                </a:solidFill>
              </a:rPr>
              <a:t>as either indirect or direct – (not both)</a:t>
            </a:r>
          </a:p>
          <a:p>
            <a:pPr>
              <a:buFont typeface="Wingdings" panose="05000000000000000000" pitchFamily="2" charset="2"/>
              <a:buChar char="ü"/>
            </a:pPr>
            <a:r>
              <a:rPr lang="en-US" sz="2600" dirty="0">
                <a:solidFill>
                  <a:srgbClr val="0B4778"/>
                </a:solidFill>
              </a:rPr>
              <a:t>Subrecipients use the same guidelines </a:t>
            </a:r>
            <a:br>
              <a:rPr lang="en-US" sz="2600" dirty="0">
                <a:solidFill>
                  <a:srgbClr val="0B4778"/>
                </a:solidFill>
              </a:rPr>
            </a:br>
            <a:r>
              <a:rPr lang="en-US" sz="2600" dirty="0">
                <a:solidFill>
                  <a:srgbClr val="0B4778"/>
                </a:solidFill>
              </a:rPr>
              <a:t>as recipients.    </a:t>
            </a:r>
          </a:p>
          <a:p>
            <a:endParaRPr lang="en-US" dirty="0"/>
          </a:p>
        </p:txBody>
      </p:sp>
    </p:spTree>
    <p:extLst>
      <p:ext uri="{BB962C8B-B14F-4D97-AF65-F5344CB8AC3E}">
        <p14:creationId xmlns:p14="http://schemas.microsoft.com/office/powerpoint/2010/main" val="3804168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19355-1E28-D89E-EEB4-64197FF27A4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87BCC53-9919-5699-F123-C32021D4B7FF}"/>
              </a:ext>
            </a:extLst>
          </p:cNvPr>
          <p:cNvSpPr>
            <a:spLocks noGrp="1"/>
          </p:cNvSpPr>
          <p:nvPr>
            <p:ph type="title"/>
          </p:nvPr>
        </p:nvSpPr>
        <p:spPr/>
        <p:txBody>
          <a:bodyPr anchor="ctr">
            <a:normAutofit/>
          </a:bodyPr>
          <a:lstStyle/>
          <a:p>
            <a:r>
              <a:rPr lang="en-US" sz="3800" dirty="0"/>
              <a:t>Code of Federal Regulations Does Not:</a:t>
            </a:r>
            <a:endParaRPr lang="en-US" sz="2200" dirty="0"/>
          </a:p>
        </p:txBody>
      </p:sp>
      <p:sp>
        <p:nvSpPr>
          <p:cNvPr id="35" name="Content Placeholder 1">
            <a:extLst>
              <a:ext uri="{FF2B5EF4-FFF2-40B4-BE49-F238E27FC236}">
                <a16:creationId xmlns:a16="http://schemas.microsoft.com/office/drawing/2014/main" id="{1997FC97-53C0-55A9-843F-789296CA1959}"/>
              </a:ext>
            </a:extLst>
          </p:cNvPr>
          <p:cNvSpPr>
            <a:spLocks noGrp="1"/>
          </p:cNvSpPr>
          <p:nvPr>
            <p:ph idx="1"/>
          </p:nvPr>
        </p:nvSpPr>
        <p:spPr/>
        <p:txBody>
          <a:bodyPr>
            <a:normAutofit/>
          </a:bodyPr>
          <a:lstStyle/>
          <a:p>
            <a:pPr>
              <a:buFont typeface="Wingdings" panose="05000000000000000000" pitchFamily="2" charset="2"/>
              <a:buChar char="ü"/>
            </a:pPr>
            <a:r>
              <a:rPr lang="en-US" dirty="0"/>
              <a:t>Supersede limitation imposed by law   </a:t>
            </a:r>
          </a:p>
          <a:p>
            <a:pPr>
              <a:buFont typeface="Wingdings" panose="05000000000000000000" pitchFamily="2" charset="2"/>
              <a:buChar char="ü"/>
            </a:pPr>
            <a:r>
              <a:rPr lang="en-US" dirty="0"/>
              <a:t>Dictate extent of Federal funds </a:t>
            </a:r>
          </a:p>
          <a:p>
            <a:pPr>
              <a:buFont typeface="Wingdings" panose="05000000000000000000" pitchFamily="2" charset="2"/>
              <a:buChar char="ü"/>
            </a:pPr>
            <a:r>
              <a:rPr lang="en-US" dirty="0"/>
              <a:t>Provide additional Federal funds for indirect costs</a:t>
            </a:r>
          </a:p>
          <a:p>
            <a:pPr>
              <a:buFont typeface="Wingdings" panose="05000000000000000000" pitchFamily="2" charset="2"/>
              <a:buChar char="ü"/>
            </a:pPr>
            <a:r>
              <a:rPr lang="en-US" dirty="0"/>
              <a:t>Dictate how a government should use funds     </a:t>
            </a:r>
          </a:p>
          <a:p>
            <a:pPr>
              <a:buFont typeface="Wingdings" panose="05000000000000000000" pitchFamily="2" charset="2"/>
              <a:buChar char="ü"/>
            </a:pPr>
            <a:r>
              <a:rPr lang="en-US" dirty="0"/>
              <a:t>Relieve State &amp; local governments of stewardship </a:t>
            </a:r>
          </a:p>
          <a:p>
            <a:pPr marL="0" indent="0">
              <a:buNone/>
            </a:pPr>
            <a:r>
              <a:rPr lang="en-US" dirty="0"/>
              <a:t>   responsibilities for Federal funds  </a:t>
            </a:r>
          </a:p>
          <a:p>
            <a:endParaRPr lang="en-US" dirty="0"/>
          </a:p>
        </p:txBody>
      </p:sp>
      <p:pic>
        <p:nvPicPr>
          <p:cNvPr id="8" name="Picture 7" descr="Government building icon">
            <a:extLst>
              <a:ext uri="{FF2B5EF4-FFF2-40B4-BE49-F238E27FC236}">
                <a16:creationId xmlns:a16="http://schemas.microsoft.com/office/drawing/2014/main" id="{DB2BA472-4119-76E7-5ACD-AF1A6EB1075E}"/>
              </a:ext>
            </a:extLst>
          </p:cNvPr>
          <p:cNvPicPr>
            <a:picLocks noChangeAspect="1"/>
          </p:cNvPicPr>
          <p:nvPr/>
        </p:nvPicPr>
        <p:blipFill>
          <a:blip r:embed="rId2"/>
          <a:srcRect t="7717"/>
          <a:stretch>
            <a:fillRect/>
          </a:stretch>
        </p:blipFill>
        <p:spPr>
          <a:xfrm>
            <a:off x="9282430" y="2473274"/>
            <a:ext cx="2065019" cy="2870251"/>
          </a:xfrm>
          <a:prstGeom prst="rect">
            <a:avLst/>
          </a:prstGeom>
          <a:noFill/>
        </p:spPr>
      </p:pic>
    </p:spTree>
    <p:extLst>
      <p:ext uri="{BB962C8B-B14F-4D97-AF65-F5344CB8AC3E}">
        <p14:creationId xmlns:p14="http://schemas.microsoft.com/office/powerpoint/2010/main" val="3109000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1361-BC7A-DC86-6671-C52DCC18DAF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275194A-58B6-CF28-8CAA-4FEF9BBB4381}"/>
              </a:ext>
            </a:extLst>
          </p:cNvPr>
          <p:cNvSpPr>
            <a:spLocks noGrp="1"/>
          </p:cNvSpPr>
          <p:nvPr>
            <p:ph type="title"/>
          </p:nvPr>
        </p:nvSpPr>
        <p:spPr/>
        <p:txBody>
          <a:bodyPr anchor="ctr">
            <a:normAutofit/>
          </a:bodyPr>
          <a:lstStyle/>
          <a:p>
            <a:r>
              <a:rPr lang="en-US" sz="3800" dirty="0"/>
              <a:t>Selective Items of Costs</a:t>
            </a:r>
          </a:p>
        </p:txBody>
      </p:sp>
      <p:sp>
        <p:nvSpPr>
          <p:cNvPr id="4" name="Content Placeholder 3">
            <a:extLst>
              <a:ext uri="{FF2B5EF4-FFF2-40B4-BE49-F238E27FC236}">
                <a16:creationId xmlns:a16="http://schemas.microsoft.com/office/drawing/2014/main" id="{7CB7C11B-E0A9-7BA5-C971-2ACD47D3107E}"/>
              </a:ext>
            </a:extLst>
          </p:cNvPr>
          <p:cNvSpPr>
            <a:spLocks noGrp="1"/>
          </p:cNvSpPr>
          <p:nvPr>
            <p:ph sz="half" idx="11"/>
          </p:nvPr>
        </p:nvSpPr>
        <p:spPr>
          <a:xfrm>
            <a:off x="838200" y="2074279"/>
            <a:ext cx="4926496" cy="2709442"/>
          </a:xfrm>
        </p:spPr>
        <p:txBody>
          <a:bodyPr/>
          <a:lstStyle/>
          <a:p>
            <a:pPr>
              <a:buFont typeface="Wingdings" panose="05000000000000000000" pitchFamily="2" charset="2"/>
              <a:buChar char="ü"/>
            </a:pPr>
            <a:r>
              <a:rPr lang="en-US" dirty="0">
                <a:solidFill>
                  <a:srgbClr val="0B4778"/>
                </a:solidFill>
              </a:rPr>
              <a:t>Accounting</a:t>
            </a:r>
          </a:p>
          <a:p>
            <a:pPr>
              <a:buFont typeface="Wingdings" panose="05000000000000000000" pitchFamily="2" charset="2"/>
              <a:buChar char="ü"/>
            </a:pPr>
            <a:r>
              <a:rPr lang="en-US" dirty="0">
                <a:solidFill>
                  <a:srgbClr val="0B4778"/>
                </a:solidFill>
              </a:rPr>
              <a:t>Advertising</a:t>
            </a:r>
          </a:p>
          <a:p>
            <a:pPr>
              <a:buFont typeface="Wingdings" panose="05000000000000000000" pitchFamily="2" charset="2"/>
              <a:buChar char="ü"/>
            </a:pPr>
            <a:r>
              <a:rPr lang="en-US" dirty="0">
                <a:solidFill>
                  <a:srgbClr val="0B4778"/>
                </a:solidFill>
              </a:rPr>
              <a:t>Alcoholic Beverages</a:t>
            </a:r>
          </a:p>
          <a:p>
            <a:pPr>
              <a:buFont typeface="Wingdings" panose="05000000000000000000" pitchFamily="2" charset="2"/>
              <a:buChar char="ü"/>
            </a:pPr>
            <a:r>
              <a:rPr lang="en-US" dirty="0">
                <a:solidFill>
                  <a:srgbClr val="0B4778"/>
                </a:solidFill>
              </a:rPr>
              <a:t>Audit Services</a:t>
            </a:r>
          </a:p>
          <a:p>
            <a:pPr>
              <a:buFont typeface="Wingdings" panose="05000000000000000000" pitchFamily="2" charset="2"/>
              <a:buChar char="ü"/>
            </a:pPr>
            <a:r>
              <a:rPr lang="en-US" dirty="0">
                <a:solidFill>
                  <a:srgbClr val="0B4778"/>
                </a:solidFill>
              </a:rPr>
              <a:t>Bad Debts</a:t>
            </a:r>
          </a:p>
          <a:p>
            <a:pPr>
              <a:buFont typeface="Wingdings" panose="05000000000000000000" pitchFamily="2" charset="2"/>
              <a:buChar char="ü"/>
            </a:pPr>
            <a:r>
              <a:rPr lang="en-US" dirty="0">
                <a:solidFill>
                  <a:srgbClr val="0B4778"/>
                </a:solidFill>
              </a:rPr>
              <a:t>Contingencies</a:t>
            </a:r>
          </a:p>
        </p:txBody>
      </p:sp>
      <p:sp>
        <p:nvSpPr>
          <p:cNvPr id="35" name="Content Placeholder 1">
            <a:extLst>
              <a:ext uri="{FF2B5EF4-FFF2-40B4-BE49-F238E27FC236}">
                <a16:creationId xmlns:a16="http://schemas.microsoft.com/office/drawing/2014/main" id="{B567221C-03E6-1A46-2A2E-E63417C5B0A3}"/>
              </a:ext>
            </a:extLst>
          </p:cNvPr>
          <p:cNvSpPr>
            <a:spLocks noGrp="1"/>
          </p:cNvSpPr>
          <p:nvPr>
            <p:ph sz="half" idx="2"/>
          </p:nvPr>
        </p:nvSpPr>
        <p:spPr>
          <a:xfrm>
            <a:off x="6181927" y="2074279"/>
            <a:ext cx="4926496" cy="2709442"/>
          </a:xfrm>
        </p:spPr>
        <p:txBody>
          <a:bodyPr>
            <a:normAutofit/>
          </a:bodyPr>
          <a:lstStyle/>
          <a:p>
            <a:pPr>
              <a:buFont typeface="Wingdings" panose="05000000000000000000" pitchFamily="2" charset="2"/>
              <a:buChar char="ü"/>
            </a:pPr>
            <a:r>
              <a:rPr lang="en-US" dirty="0">
                <a:solidFill>
                  <a:srgbClr val="0B4778"/>
                </a:solidFill>
              </a:rPr>
              <a:t>Contributions &amp; Donations</a:t>
            </a:r>
          </a:p>
          <a:p>
            <a:pPr>
              <a:buFont typeface="Wingdings" panose="05000000000000000000" pitchFamily="2" charset="2"/>
              <a:buChar char="ü"/>
            </a:pPr>
            <a:r>
              <a:rPr lang="en-US" sz="2600" dirty="0">
                <a:solidFill>
                  <a:srgbClr val="0B4778"/>
                </a:solidFill>
              </a:rPr>
              <a:t>Entertainment</a:t>
            </a:r>
          </a:p>
          <a:p>
            <a:pPr>
              <a:buFont typeface="Wingdings" panose="05000000000000000000" pitchFamily="2" charset="2"/>
              <a:buChar char="ü"/>
            </a:pPr>
            <a:r>
              <a:rPr lang="en-US" sz="2600" dirty="0">
                <a:solidFill>
                  <a:srgbClr val="0B4778"/>
                </a:solidFill>
              </a:rPr>
              <a:t>Fines/Penalties</a:t>
            </a:r>
          </a:p>
          <a:p>
            <a:pPr>
              <a:buFont typeface="Wingdings" panose="05000000000000000000" pitchFamily="2" charset="2"/>
              <a:buChar char="ü"/>
            </a:pPr>
            <a:r>
              <a:rPr lang="en-US" sz="2600" dirty="0">
                <a:solidFill>
                  <a:srgbClr val="0B4778"/>
                </a:solidFill>
              </a:rPr>
              <a:t>Fundraising</a:t>
            </a:r>
          </a:p>
          <a:p>
            <a:pPr>
              <a:buFont typeface="Wingdings" panose="05000000000000000000" pitchFamily="2" charset="2"/>
              <a:buChar char="ü"/>
            </a:pPr>
            <a:r>
              <a:rPr lang="en-US" sz="2600" dirty="0">
                <a:solidFill>
                  <a:srgbClr val="0B4778"/>
                </a:solidFill>
              </a:rPr>
              <a:t>Rental Costs</a:t>
            </a:r>
          </a:p>
          <a:p>
            <a:endParaRPr lang="en-US" dirty="0"/>
          </a:p>
        </p:txBody>
      </p:sp>
    </p:spTree>
    <p:extLst>
      <p:ext uri="{BB962C8B-B14F-4D97-AF65-F5344CB8AC3E}">
        <p14:creationId xmlns:p14="http://schemas.microsoft.com/office/powerpoint/2010/main" val="553717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EED69-7C74-95A2-46BB-2A7CA7C854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ACBC5F-447E-96BC-7768-3642F17AF303}"/>
              </a:ext>
            </a:extLst>
          </p:cNvPr>
          <p:cNvSpPr>
            <a:spLocks noGrp="1"/>
          </p:cNvSpPr>
          <p:nvPr>
            <p:ph type="title"/>
          </p:nvPr>
        </p:nvSpPr>
        <p:spPr/>
        <p:txBody>
          <a:bodyPr>
            <a:normAutofit/>
          </a:bodyPr>
          <a:lstStyle/>
          <a:p>
            <a:r>
              <a:rPr lang="en-US" dirty="0"/>
              <a:t>Knowledge Check #2</a:t>
            </a:r>
          </a:p>
        </p:txBody>
      </p:sp>
      <p:sp>
        <p:nvSpPr>
          <p:cNvPr id="2" name="Text Placeholder 1">
            <a:extLst>
              <a:ext uri="{FF2B5EF4-FFF2-40B4-BE49-F238E27FC236}">
                <a16:creationId xmlns:a16="http://schemas.microsoft.com/office/drawing/2014/main" id="{6C5499E7-9F1C-4771-14FB-01137DE20A4C}"/>
              </a:ext>
            </a:extLst>
          </p:cNvPr>
          <p:cNvSpPr>
            <a:spLocks noGrp="1"/>
          </p:cNvSpPr>
          <p:nvPr>
            <p:ph type="body" sz="quarter" idx="10"/>
          </p:nvPr>
        </p:nvSpPr>
        <p:spPr>
          <a:xfrm>
            <a:off x="838200" y="1760538"/>
            <a:ext cx="10363200" cy="827214"/>
          </a:xfrm>
        </p:spPr>
        <p:txBody>
          <a:bodyPr>
            <a:noAutofit/>
          </a:bodyPr>
          <a:lstStyle/>
          <a:p>
            <a:r>
              <a:rPr lang="en-US" sz="3600" dirty="0"/>
              <a:t>Which item is first in the order of precedence?</a:t>
            </a:r>
          </a:p>
          <a:p>
            <a:r>
              <a:rPr lang="en-US" sz="3600" dirty="0"/>
              <a:t> </a:t>
            </a:r>
          </a:p>
          <a:p>
            <a:r>
              <a:rPr lang="en-US" sz="3600" dirty="0">
                <a:solidFill>
                  <a:schemeClr val="bg1"/>
                </a:solidFill>
              </a:rPr>
              <a:t>    </a:t>
            </a:r>
          </a:p>
        </p:txBody>
      </p:sp>
      <p:sp>
        <p:nvSpPr>
          <p:cNvPr id="3" name="TextBox 2">
            <a:extLst>
              <a:ext uri="{FF2B5EF4-FFF2-40B4-BE49-F238E27FC236}">
                <a16:creationId xmlns:a16="http://schemas.microsoft.com/office/drawing/2014/main" id="{43E72217-392A-E045-92B2-F2A14629C616}"/>
              </a:ext>
            </a:extLst>
          </p:cNvPr>
          <p:cNvSpPr txBox="1"/>
          <p:nvPr/>
        </p:nvSpPr>
        <p:spPr>
          <a:xfrm>
            <a:off x="838200" y="2828835"/>
            <a:ext cx="8988806" cy="2308324"/>
          </a:xfrm>
          <a:prstGeom prst="rect">
            <a:avLst/>
          </a:prstGeom>
          <a:noFill/>
        </p:spPr>
        <p:txBody>
          <a:bodyPr wrap="square" rtlCol="0">
            <a:spAutoFit/>
          </a:bodyPr>
          <a:lstStyle/>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DOJ Grants Financial Guide</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Terms and Conditions of Awards</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Authorizing Legislation</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2 CFR 200</a:t>
            </a:r>
          </a:p>
        </p:txBody>
      </p:sp>
    </p:spTree>
    <p:extLst>
      <p:ext uri="{BB962C8B-B14F-4D97-AF65-F5344CB8AC3E}">
        <p14:creationId xmlns:p14="http://schemas.microsoft.com/office/powerpoint/2010/main" val="3142570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4C404-7BB6-B5C2-5F51-12FB95CD99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597DCF-793D-A9A5-6387-AFAD3A2760C5}"/>
              </a:ext>
            </a:extLst>
          </p:cNvPr>
          <p:cNvSpPr>
            <a:spLocks noGrp="1"/>
          </p:cNvSpPr>
          <p:nvPr>
            <p:ph type="title"/>
          </p:nvPr>
        </p:nvSpPr>
        <p:spPr/>
        <p:txBody>
          <a:bodyPr>
            <a:normAutofit/>
          </a:bodyPr>
          <a:lstStyle/>
          <a:p>
            <a:r>
              <a:rPr lang="en-US" dirty="0"/>
              <a:t>Knowledge Check #3</a:t>
            </a:r>
          </a:p>
        </p:txBody>
      </p:sp>
      <p:sp>
        <p:nvSpPr>
          <p:cNvPr id="2" name="Text Placeholder 1">
            <a:extLst>
              <a:ext uri="{FF2B5EF4-FFF2-40B4-BE49-F238E27FC236}">
                <a16:creationId xmlns:a16="http://schemas.microsoft.com/office/drawing/2014/main" id="{54A0A677-AD7A-30DB-F072-CEF15B971EA9}"/>
              </a:ext>
            </a:extLst>
          </p:cNvPr>
          <p:cNvSpPr>
            <a:spLocks noGrp="1"/>
          </p:cNvSpPr>
          <p:nvPr>
            <p:ph type="body" sz="quarter" idx="10"/>
          </p:nvPr>
        </p:nvSpPr>
        <p:spPr>
          <a:xfrm>
            <a:off x="838200" y="1760538"/>
            <a:ext cx="10363200" cy="1668462"/>
          </a:xfrm>
        </p:spPr>
        <p:txBody>
          <a:bodyPr>
            <a:noAutofit/>
          </a:bodyPr>
          <a:lstStyle/>
          <a:p>
            <a:r>
              <a:rPr lang="en-US" sz="3600" dirty="0"/>
              <a:t>All grant recipients are required to establish and maintain accounting systems and financial records that accurately account for grant funds.  </a:t>
            </a:r>
          </a:p>
          <a:p>
            <a:r>
              <a:rPr lang="en-US" sz="3600" dirty="0">
                <a:solidFill>
                  <a:schemeClr val="bg1"/>
                </a:solidFill>
              </a:rPr>
              <a:t>    </a:t>
            </a:r>
          </a:p>
        </p:txBody>
      </p:sp>
      <p:sp>
        <p:nvSpPr>
          <p:cNvPr id="3" name="TextBox 2">
            <a:extLst>
              <a:ext uri="{FF2B5EF4-FFF2-40B4-BE49-F238E27FC236}">
                <a16:creationId xmlns:a16="http://schemas.microsoft.com/office/drawing/2014/main" id="{FC938BF9-3833-E4D4-EE45-EC5E3E098E8E}"/>
              </a:ext>
            </a:extLst>
          </p:cNvPr>
          <p:cNvSpPr txBox="1"/>
          <p:nvPr/>
        </p:nvSpPr>
        <p:spPr>
          <a:xfrm>
            <a:off x="831850" y="3956226"/>
            <a:ext cx="8988806" cy="1200329"/>
          </a:xfrm>
          <a:prstGeom prst="rect">
            <a:avLst/>
          </a:prstGeom>
          <a:noFill/>
        </p:spPr>
        <p:txBody>
          <a:bodyPr wrap="square" rtlCol="0">
            <a:spAutoFit/>
          </a:bodyPr>
          <a:lstStyle/>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True</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False</a:t>
            </a:r>
          </a:p>
        </p:txBody>
      </p:sp>
    </p:spTree>
    <p:extLst>
      <p:ext uri="{BB962C8B-B14F-4D97-AF65-F5344CB8AC3E}">
        <p14:creationId xmlns:p14="http://schemas.microsoft.com/office/powerpoint/2010/main" val="2545547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41B62-9959-4B1A-DCA9-7FAFE949D3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41C6D1-C3B6-776C-DA4D-AE1397BECDBA}"/>
              </a:ext>
            </a:extLst>
          </p:cNvPr>
          <p:cNvSpPr>
            <a:spLocks noGrp="1"/>
          </p:cNvSpPr>
          <p:nvPr>
            <p:ph type="title"/>
          </p:nvPr>
        </p:nvSpPr>
        <p:spPr>
          <a:xfrm>
            <a:off x="252285" y="292941"/>
            <a:ext cx="6148515" cy="1224963"/>
          </a:xfrm>
        </p:spPr>
        <p:txBody>
          <a:bodyPr/>
          <a:lstStyle/>
          <a:p>
            <a:r>
              <a:rPr lang="en-US" sz="3000" dirty="0"/>
              <a:t>Supplanting</a:t>
            </a:r>
          </a:p>
        </p:txBody>
      </p:sp>
      <p:sp>
        <p:nvSpPr>
          <p:cNvPr id="6" name="Subtitle 5">
            <a:extLst>
              <a:ext uri="{FF2B5EF4-FFF2-40B4-BE49-F238E27FC236}">
                <a16:creationId xmlns:a16="http://schemas.microsoft.com/office/drawing/2014/main" id="{4B67FA6B-B052-076B-E5AC-E3A25884921E}"/>
              </a:ext>
            </a:extLst>
          </p:cNvPr>
          <p:cNvSpPr>
            <a:spLocks noGrp="1"/>
          </p:cNvSpPr>
          <p:nvPr>
            <p:ph type="subTitle" idx="1"/>
          </p:nvPr>
        </p:nvSpPr>
        <p:spPr>
          <a:xfrm>
            <a:off x="374523" y="1810844"/>
            <a:ext cx="5505450" cy="2991865"/>
          </a:xfrm>
        </p:spPr>
        <p:txBody>
          <a:bodyPr/>
          <a:lstStyle/>
          <a:p>
            <a:r>
              <a:rPr lang="en-US" sz="2800" dirty="0">
                <a:solidFill>
                  <a:srgbClr val="0B4778"/>
                </a:solidFill>
              </a:rPr>
              <a:t>DOJ funds must be used to supplement existing funds for program activities and may not replace (supplant) </a:t>
            </a:r>
            <a:r>
              <a:rPr lang="en-US" sz="2800" dirty="0" err="1">
                <a:solidFill>
                  <a:srgbClr val="0B4778"/>
                </a:solidFill>
              </a:rPr>
              <a:t>non-federal</a:t>
            </a:r>
            <a:r>
              <a:rPr lang="en-US" sz="2800" dirty="0">
                <a:solidFill>
                  <a:srgbClr val="0B4778"/>
                </a:solidFill>
              </a:rPr>
              <a:t> funds that have been appropriated for the same purpose.</a:t>
            </a:r>
          </a:p>
        </p:txBody>
      </p:sp>
      <p:pic>
        <p:nvPicPr>
          <p:cNvPr id="12" name="Picture Placeholder 11" descr="Diagram with 5 icons in circles showing common rule connections. Center: icons of government buildings; upper right: gavel; Lower right: file folder; lower left: book; upper left: checklist.">
            <a:extLst>
              <a:ext uri="{FF2B5EF4-FFF2-40B4-BE49-F238E27FC236}">
                <a16:creationId xmlns:a16="http://schemas.microsoft.com/office/drawing/2014/main" id="{81950D44-D9CC-B41A-0573-F78ABF6DE7A5}"/>
              </a:ext>
            </a:extLst>
          </p:cNvPr>
          <p:cNvPicPr>
            <a:picLocks noGrp="1" noChangeAspect="1"/>
          </p:cNvPicPr>
          <p:nvPr>
            <p:ph type="pic" sz="quarter" idx="10"/>
          </p:nvPr>
        </p:nvPicPr>
        <p:blipFill>
          <a:blip r:embed="rId2"/>
          <a:srcRect t="1548" b="1548"/>
          <a:stretch/>
        </p:blipFill>
        <p:spPr>
          <a:prstGeom prst="rect">
            <a:avLst/>
          </a:prstGeom>
        </p:spPr>
      </p:pic>
    </p:spTree>
    <p:extLst>
      <p:ext uri="{BB962C8B-B14F-4D97-AF65-F5344CB8AC3E}">
        <p14:creationId xmlns:p14="http://schemas.microsoft.com/office/powerpoint/2010/main" val="330467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1B075-9DAF-2521-86D5-01C9B3B02715}"/>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182604E1-4B0A-D9E6-8A13-5FAFFE8E47BB}"/>
              </a:ext>
            </a:extLst>
          </p:cNvPr>
          <p:cNvSpPr>
            <a:spLocks noGrp="1"/>
          </p:cNvSpPr>
          <p:nvPr>
            <p:ph type="title"/>
          </p:nvPr>
        </p:nvSpPr>
        <p:spPr>
          <a:xfrm>
            <a:off x="979632" y="1727059"/>
            <a:ext cx="10515600" cy="902104"/>
          </a:xfrm>
        </p:spPr>
        <p:txBody>
          <a:bodyPr>
            <a:normAutofit fontScale="90000"/>
          </a:bodyPr>
          <a:lstStyle/>
          <a:p>
            <a:r>
              <a:rPr lang="en-US" dirty="0"/>
              <a:t>Program Requirements </a:t>
            </a:r>
            <a:br>
              <a:rPr lang="en-US" dirty="0"/>
            </a:br>
            <a:r>
              <a:rPr lang="en-US" dirty="0"/>
              <a:t>Applicable to Some Federal Grants</a:t>
            </a:r>
          </a:p>
        </p:txBody>
      </p:sp>
    </p:spTree>
    <p:extLst>
      <p:ext uri="{BB962C8B-B14F-4D97-AF65-F5344CB8AC3E}">
        <p14:creationId xmlns:p14="http://schemas.microsoft.com/office/powerpoint/2010/main" val="3195302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6C001-A2FB-6729-007E-A777CDB1D92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DD9C233-8068-36B2-E450-3B886BB9F1CB}"/>
              </a:ext>
            </a:extLst>
          </p:cNvPr>
          <p:cNvSpPr>
            <a:spLocks noGrp="1"/>
          </p:cNvSpPr>
          <p:nvPr>
            <p:ph type="title"/>
          </p:nvPr>
        </p:nvSpPr>
        <p:spPr/>
        <p:txBody>
          <a:bodyPr anchor="ctr">
            <a:normAutofit/>
          </a:bodyPr>
          <a:lstStyle/>
          <a:p>
            <a:r>
              <a:rPr lang="en-US" sz="3800" dirty="0"/>
              <a:t>Cost Sharing (Match) Requirements </a:t>
            </a:r>
            <a:r>
              <a:rPr lang="en-US" sz="2000" dirty="0"/>
              <a:t>(1 of 3)</a:t>
            </a:r>
          </a:p>
        </p:txBody>
      </p:sp>
      <p:sp>
        <p:nvSpPr>
          <p:cNvPr id="14" name="Text Placeholder 13">
            <a:extLst>
              <a:ext uri="{FF2B5EF4-FFF2-40B4-BE49-F238E27FC236}">
                <a16:creationId xmlns:a16="http://schemas.microsoft.com/office/drawing/2014/main" id="{7BFA2E06-204C-C2A7-AA08-0FA967CDAF2A}"/>
              </a:ext>
            </a:extLst>
          </p:cNvPr>
          <p:cNvSpPr>
            <a:spLocks noGrp="1"/>
          </p:cNvSpPr>
          <p:nvPr>
            <p:ph type="body" sz="quarter" idx="17"/>
          </p:nvPr>
        </p:nvSpPr>
        <p:spPr>
          <a:xfrm>
            <a:off x="866446" y="2134218"/>
            <a:ext cx="4190999" cy="560387"/>
          </a:xfrm>
        </p:spPr>
        <p:txBody>
          <a:bodyPr>
            <a:noAutofit/>
          </a:bodyPr>
          <a:lstStyle/>
          <a:p>
            <a:pPr algn="ctr"/>
            <a:r>
              <a:rPr lang="en-US" sz="3200" dirty="0"/>
              <a:t>Cash Match</a:t>
            </a:r>
          </a:p>
        </p:txBody>
      </p:sp>
      <p:sp>
        <p:nvSpPr>
          <p:cNvPr id="2" name="Content Placeholder 1">
            <a:extLst>
              <a:ext uri="{FF2B5EF4-FFF2-40B4-BE49-F238E27FC236}">
                <a16:creationId xmlns:a16="http://schemas.microsoft.com/office/drawing/2014/main" id="{07946F6D-44D7-762E-BC31-5F7B3C7B2FF4}"/>
              </a:ext>
            </a:extLst>
          </p:cNvPr>
          <p:cNvSpPr>
            <a:spLocks noGrp="1"/>
          </p:cNvSpPr>
          <p:nvPr>
            <p:ph sz="half" idx="11"/>
          </p:nvPr>
        </p:nvSpPr>
        <p:spPr>
          <a:xfrm>
            <a:off x="943371" y="3138137"/>
            <a:ext cx="4926496" cy="712636"/>
          </a:xfrm>
        </p:spPr>
        <p:txBody>
          <a:bodyPr>
            <a:normAutofit lnSpcReduction="10000"/>
          </a:bodyPr>
          <a:lstStyle/>
          <a:p>
            <a:pPr marL="0" indent="0">
              <a:buNone/>
            </a:pPr>
            <a:r>
              <a:rPr lang="en-US" dirty="0">
                <a:solidFill>
                  <a:srgbClr val="0B4778"/>
                </a:solidFill>
              </a:rPr>
              <a:t>Cash Spent for project related costs.</a:t>
            </a:r>
          </a:p>
        </p:txBody>
      </p:sp>
      <p:pic>
        <p:nvPicPr>
          <p:cNvPr id="24" name="Picture 23" descr="Graphic of paper money">
            <a:extLst>
              <a:ext uri="{FF2B5EF4-FFF2-40B4-BE49-F238E27FC236}">
                <a16:creationId xmlns:a16="http://schemas.microsoft.com/office/drawing/2014/main" id="{24EB19B5-52FF-7C1C-AECD-AAB89D4529FC}"/>
              </a:ext>
            </a:extLst>
          </p:cNvPr>
          <p:cNvPicPr>
            <a:picLocks noChangeAspect="1"/>
          </p:cNvPicPr>
          <p:nvPr/>
        </p:nvPicPr>
        <p:blipFill>
          <a:blip r:embed="rId2">
            <a:duotone>
              <a:schemeClr val="accent1">
                <a:shade val="45000"/>
                <a:satMod val="135000"/>
              </a:schemeClr>
              <a:prstClr val="white"/>
            </a:duotone>
          </a:blip>
          <a:stretch>
            <a:fillRect/>
          </a:stretch>
        </p:blipFill>
        <p:spPr>
          <a:xfrm>
            <a:off x="1933412" y="4142055"/>
            <a:ext cx="1188823" cy="1188823"/>
          </a:xfrm>
          <a:prstGeom prst="rect">
            <a:avLst/>
          </a:prstGeom>
          <a:solidFill>
            <a:srgbClr val="0076D6"/>
          </a:solidFill>
        </p:spPr>
      </p:pic>
      <p:sp>
        <p:nvSpPr>
          <p:cNvPr id="4" name="TextBox 3">
            <a:extLst>
              <a:ext uri="{FF2B5EF4-FFF2-40B4-BE49-F238E27FC236}">
                <a16:creationId xmlns:a16="http://schemas.microsoft.com/office/drawing/2014/main" id="{9FBE2E41-E075-14D0-8CA1-A42635D3F3D3}"/>
              </a:ext>
            </a:extLst>
          </p:cNvPr>
          <p:cNvSpPr txBox="1"/>
          <p:nvPr/>
        </p:nvSpPr>
        <p:spPr>
          <a:xfrm>
            <a:off x="5267350" y="2134218"/>
            <a:ext cx="694944" cy="553998"/>
          </a:xfrm>
          <a:prstGeom prst="rect">
            <a:avLst/>
          </a:prstGeom>
          <a:noFill/>
        </p:spPr>
        <p:txBody>
          <a:bodyPr wrap="square" rtlCol="0">
            <a:spAutoFit/>
          </a:bodyPr>
          <a:lstStyle/>
          <a:p>
            <a:r>
              <a:rPr lang="en-US" sz="3000" b="1" dirty="0">
                <a:solidFill>
                  <a:srgbClr val="0076D6"/>
                </a:solidFill>
                <a:latin typeface="Roboto" panose="02000000000000000000" pitchFamily="2" charset="0"/>
                <a:ea typeface="Roboto" panose="02000000000000000000" pitchFamily="2" charset="0"/>
                <a:cs typeface="Roboto" panose="02000000000000000000" pitchFamily="2" charset="0"/>
              </a:rPr>
              <a:t>VS</a:t>
            </a:r>
          </a:p>
        </p:txBody>
      </p:sp>
      <p:sp>
        <p:nvSpPr>
          <p:cNvPr id="3" name="Text Placeholder 2">
            <a:extLst>
              <a:ext uri="{FF2B5EF4-FFF2-40B4-BE49-F238E27FC236}">
                <a16:creationId xmlns:a16="http://schemas.microsoft.com/office/drawing/2014/main" id="{A8AF7FBA-E7C6-7973-AE44-FE49F69581A4}"/>
              </a:ext>
            </a:extLst>
          </p:cNvPr>
          <p:cNvSpPr>
            <a:spLocks noGrp="1"/>
          </p:cNvSpPr>
          <p:nvPr>
            <p:ph type="body" sz="quarter" idx="18"/>
          </p:nvPr>
        </p:nvSpPr>
        <p:spPr>
          <a:xfrm>
            <a:off x="6172200" y="2134218"/>
            <a:ext cx="4190998" cy="560387"/>
          </a:xfrm>
        </p:spPr>
        <p:txBody>
          <a:bodyPr/>
          <a:lstStyle/>
          <a:p>
            <a:pPr algn="ctr"/>
            <a:r>
              <a:rPr lang="en-US" dirty="0"/>
              <a:t>In Kind</a:t>
            </a:r>
          </a:p>
        </p:txBody>
      </p:sp>
      <p:sp>
        <p:nvSpPr>
          <p:cNvPr id="35" name="Content Placeholder 1">
            <a:extLst>
              <a:ext uri="{FF2B5EF4-FFF2-40B4-BE49-F238E27FC236}">
                <a16:creationId xmlns:a16="http://schemas.microsoft.com/office/drawing/2014/main" id="{1D5AD4FC-D487-8B4C-6046-593A9A4886EB}"/>
              </a:ext>
            </a:extLst>
          </p:cNvPr>
          <p:cNvSpPr>
            <a:spLocks noGrp="1"/>
          </p:cNvSpPr>
          <p:nvPr>
            <p:ph sz="half" idx="2"/>
          </p:nvPr>
        </p:nvSpPr>
        <p:spPr>
          <a:xfrm>
            <a:off x="6299431" y="3032290"/>
            <a:ext cx="4926496" cy="855496"/>
          </a:xfrm>
        </p:spPr>
        <p:txBody>
          <a:bodyPr>
            <a:normAutofit/>
          </a:bodyPr>
          <a:lstStyle/>
          <a:p>
            <a:pPr marL="0" indent="0">
              <a:buNone/>
            </a:pPr>
            <a:r>
              <a:rPr lang="en-US" dirty="0">
                <a:solidFill>
                  <a:srgbClr val="0B4778"/>
                </a:solidFill>
              </a:rPr>
              <a:t>Value of non-cash or donated contributions</a:t>
            </a:r>
          </a:p>
          <a:p>
            <a:endParaRPr lang="en-US" dirty="0"/>
          </a:p>
        </p:txBody>
      </p:sp>
      <p:pic>
        <p:nvPicPr>
          <p:cNvPr id="22" name="Picture 21" descr="Graphic of a handshake.">
            <a:extLst>
              <a:ext uri="{FF2B5EF4-FFF2-40B4-BE49-F238E27FC236}">
                <a16:creationId xmlns:a16="http://schemas.microsoft.com/office/drawing/2014/main" id="{2E53E950-6360-3E6E-E0F4-72B7E736A112}"/>
              </a:ext>
            </a:extLst>
          </p:cNvPr>
          <p:cNvPicPr>
            <a:picLocks noChangeAspect="1"/>
          </p:cNvPicPr>
          <p:nvPr/>
        </p:nvPicPr>
        <p:blipFill>
          <a:blip r:embed="rId3">
            <a:duotone>
              <a:schemeClr val="accent1">
                <a:shade val="45000"/>
                <a:satMod val="135000"/>
              </a:schemeClr>
              <a:prstClr val="white"/>
            </a:duotone>
          </a:blip>
          <a:stretch>
            <a:fillRect/>
          </a:stretch>
        </p:blipFill>
        <p:spPr>
          <a:xfrm>
            <a:off x="7613696" y="4036207"/>
            <a:ext cx="1309380" cy="1365352"/>
          </a:xfrm>
          <a:prstGeom prst="rect">
            <a:avLst/>
          </a:prstGeom>
        </p:spPr>
      </p:pic>
    </p:spTree>
    <p:extLst>
      <p:ext uri="{BB962C8B-B14F-4D97-AF65-F5344CB8AC3E}">
        <p14:creationId xmlns:p14="http://schemas.microsoft.com/office/powerpoint/2010/main" val="11985868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9F67C-BA2B-5653-A575-9C09BDFBD8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ABCE3C-4A5F-2AA2-7517-84B54B132359}"/>
              </a:ext>
            </a:extLst>
          </p:cNvPr>
          <p:cNvSpPr>
            <a:spLocks noGrp="1"/>
          </p:cNvSpPr>
          <p:nvPr>
            <p:ph type="title"/>
          </p:nvPr>
        </p:nvSpPr>
        <p:spPr/>
        <p:txBody>
          <a:bodyPr>
            <a:normAutofit/>
          </a:bodyPr>
          <a:lstStyle/>
          <a:p>
            <a:r>
              <a:rPr lang="en-US" dirty="0"/>
              <a:t>Cost Sharing (Match) Requirements </a:t>
            </a:r>
            <a:r>
              <a:rPr lang="en-US" sz="2000" dirty="0"/>
              <a:t>(2 of 3)</a:t>
            </a:r>
          </a:p>
        </p:txBody>
      </p:sp>
      <p:sp>
        <p:nvSpPr>
          <p:cNvPr id="2" name="Text Placeholder 1">
            <a:extLst>
              <a:ext uri="{FF2B5EF4-FFF2-40B4-BE49-F238E27FC236}">
                <a16:creationId xmlns:a16="http://schemas.microsoft.com/office/drawing/2014/main" id="{AB8E8B6E-1782-1173-AC85-18BD61C37BFA}"/>
              </a:ext>
            </a:extLst>
          </p:cNvPr>
          <p:cNvSpPr>
            <a:spLocks noGrp="1"/>
          </p:cNvSpPr>
          <p:nvPr>
            <p:ph type="body" sz="quarter" idx="10"/>
          </p:nvPr>
        </p:nvSpPr>
        <p:spPr>
          <a:xfrm>
            <a:off x="838200" y="1760538"/>
            <a:ext cx="10363200" cy="827214"/>
          </a:xfrm>
        </p:spPr>
        <p:txBody>
          <a:bodyPr>
            <a:noAutofit/>
          </a:bodyPr>
          <a:lstStyle/>
          <a:p>
            <a:r>
              <a:rPr lang="en-US" sz="3600" dirty="0"/>
              <a:t>How to Calculate Cost Sharing </a:t>
            </a:r>
          </a:p>
          <a:p>
            <a:r>
              <a:rPr lang="en-US" sz="3600" dirty="0">
                <a:solidFill>
                  <a:schemeClr val="bg1"/>
                </a:solidFill>
              </a:rPr>
              <a:t>    </a:t>
            </a:r>
          </a:p>
        </p:txBody>
      </p:sp>
      <p:pic>
        <p:nvPicPr>
          <p:cNvPr id="5" name="Picture 4" descr="Example image showing calculations for total project cost.">
            <a:extLst>
              <a:ext uri="{FF2B5EF4-FFF2-40B4-BE49-F238E27FC236}">
                <a16:creationId xmlns:a16="http://schemas.microsoft.com/office/drawing/2014/main" id="{7BA1EED4-3330-4922-7081-C5BD9C2F3ECF}"/>
              </a:ext>
            </a:extLst>
          </p:cNvPr>
          <p:cNvPicPr>
            <a:picLocks noChangeAspect="1"/>
          </p:cNvPicPr>
          <p:nvPr/>
        </p:nvPicPr>
        <p:blipFill>
          <a:blip r:embed="rId2"/>
          <a:stretch>
            <a:fillRect/>
          </a:stretch>
        </p:blipFill>
        <p:spPr>
          <a:xfrm>
            <a:off x="1479822" y="2362200"/>
            <a:ext cx="8545921" cy="3472543"/>
          </a:xfrm>
          <a:prstGeom prst="rect">
            <a:avLst/>
          </a:prstGeom>
        </p:spPr>
      </p:pic>
    </p:spTree>
    <p:extLst>
      <p:ext uri="{BB962C8B-B14F-4D97-AF65-F5344CB8AC3E}">
        <p14:creationId xmlns:p14="http://schemas.microsoft.com/office/powerpoint/2010/main" val="20035849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4B27B-412D-5741-B12C-E68F05B8A2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4E9DEB-5BAC-BDC9-E359-87F931E9525E}"/>
              </a:ext>
            </a:extLst>
          </p:cNvPr>
          <p:cNvSpPr>
            <a:spLocks noGrp="1"/>
          </p:cNvSpPr>
          <p:nvPr>
            <p:ph type="title"/>
          </p:nvPr>
        </p:nvSpPr>
        <p:spPr/>
        <p:txBody>
          <a:bodyPr>
            <a:normAutofit/>
          </a:bodyPr>
          <a:lstStyle/>
          <a:p>
            <a:r>
              <a:rPr lang="en-US" dirty="0"/>
              <a:t>Cost Sharing (Match) Requirements </a:t>
            </a:r>
            <a:r>
              <a:rPr lang="en-US" sz="2000" dirty="0"/>
              <a:t>(3 of 3)</a:t>
            </a:r>
          </a:p>
        </p:txBody>
      </p:sp>
      <p:sp>
        <p:nvSpPr>
          <p:cNvPr id="2" name="Text Placeholder 1">
            <a:extLst>
              <a:ext uri="{FF2B5EF4-FFF2-40B4-BE49-F238E27FC236}">
                <a16:creationId xmlns:a16="http://schemas.microsoft.com/office/drawing/2014/main" id="{B370432D-CB5C-830E-6398-755A170B64A3}"/>
              </a:ext>
            </a:extLst>
          </p:cNvPr>
          <p:cNvSpPr>
            <a:spLocks noGrp="1"/>
          </p:cNvSpPr>
          <p:nvPr>
            <p:ph type="body" sz="quarter" idx="10"/>
          </p:nvPr>
        </p:nvSpPr>
        <p:spPr>
          <a:xfrm>
            <a:off x="838200" y="1760538"/>
            <a:ext cx="10363200" cy="827214"/>
          </a:xfrm>
        </p:spPr>
        <p:txBody>
          <a:bodyPr>
            <a:noAutofit/>
          </a:bodyPr>
          <a:lstStyle/>
          <a:p>
            <a:r>
              <a:rPr lang="en-US" sz="3600" dirty="0"/>
              <a:t>How to Calculate Cost Sharing </a:t>
            </a:r>
          </a:p>
          <a:p>
            <a:r>
              <a:rPr lang="en-US" sz="3600" dirty="0">
                <a:solidFill>
                  <a:schemeClr val="bg1"/>
                </a:solidFill>
              </a:rPr>
              <a:t>    </a:t>
            </a:r>
          </a:p>
        </p:txBody>
      </p:sp>
      <p:pic>
        <p:nvPicPr>
          <p:cNvPr id="6" name="Picture 5" descr="Example image showing calculations for total project cost.">
            <a:extLst>
              <a:ext uri="{FF2B5EF4-FFF2-40B4-BE49-F238E27FC236}">
                <a16:creationId xmlns:a16="http://schemas.microsoft.com/office/drawing/2014/main" id="{FBFDD3E8-12F1-BCBE-164D-7964BB418BEC}"/>
              </a:ext>
            </a:extLst>
          </p:cNvPr>
          <p:cNvPicPr>
            <a:picLocks noChangeAspect="1"/>
          </p:cNvPicPr>
          <p:nvPr/>
        </p:nvPicPr>
        <p:blipFill>
          <a:blip r:embed="rId2"/>
          <a:stretch>
            <a:fillRect/>
          </a:stretch>
        </p:blipFill>
        <p:spPr>
          <a:xfrm>
            <a:off x="1418592" y="2388760"/>
            <a:ext cx="8857522" cy="3402439"/>
          </a:xfrm>
          <a:prstGeom prst="rect">
            <a:avLst/>
          </a:prstGeom>
        </p:spPr>
      </p:pic>
    </p:spTree>
    <p:extLst>
      <p:ext uri="{BB962C8B-B14F-4D97-AF65-F5344CB8AC3E}">
        <p14:creationId xmlns:p14="http://schemas.microsoft.com/office/powerpoint/2010/main" val="29765308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44531-54CE-A381-2835-D33453F21940}"/>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EFF95589-D220-81E9-5FC9-61709EAED319}"/>
              </a:ext>
            </a:extLst>
          </p:cNvPr>
          <p:cNvSpPr>
            <a:spLocks noGrp="1"/>
          </p:cNvSpPr>
          <p:nvPr>
            <p:ph type="title"/>
          </p:nvPr>
        </p:nvSpPr>
        <p:spPr>
          <a:xfrm>
            <a:off x="979632" y="1727059"/>
            <a:ext cx="10515600" cy="902104"/>
          </a:xfrm>
        </p:spPr>
        <p:txBody>
          <a:bodyPr>
            <a:normAutofit/>
          </a:bodyPr>
          <a:lstStyle/>
          <a:p>
            <a:r>
              <a:rPr lang="en-US" dirty="0"/>
              <a:t>Procurement </a:t>
            </a:r>
            <a:endParaRPr lang="en-US" sz="2000" dirty="0"/>
          </a:p>
        </p:txBody>
      </p:sp>
    </p:spTree>
    <p:extLst>
      <p:ext uri="{BB962C8B-B14F-4D97-AF65-F5344CB8AC3E}">
        <p14:creationId xmlns:p14="http://schemas.microsoft.com/office/powerpoint/2010/main" val="2269443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7E6AD-B2DB-1DDD-AD9A-5D59B4F91B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5E0B6E0-E1E1-0ADB-5DE1-22AEF8123DDA}"/>
              </a:ext>
            </a:extLst>
          </p:cNvPr>
          <p:cNvSpPr>
            <a:spLocks noGrp="1"/>
          </p:cNvSpPr>
          <p:nvPr>
            <p:ph type="title"/>
          </p:nvPr>
        </p:nvSpPr>
        <p:spPr>
          <a:xfrm>
            <a:off x="831850" y="345670"/>
            <a:ext cx="10515600" cy="902104"/>
          </a:xfrm>
        </p:spPr>
        <p:txBody>
          <a:bodyPr anchor="b">
            <a:normAutofit/>
          </a:bodyPr>
          <a:lstStyle/>
          <a:p>
            <a:r>
              <a:rPr lang="en-US" sz="3800" dirty="0"/>
              <a:t>Procurement Procedures and General Guidance</a:t>
            </a:r>
          </a:p>
        </p:txBody>
      </p:sp>
      <p:sp>
        <p:nvSpPr>
          <p:cNvPr id="6" name="Subtitle 5">
            <a:extLst>
              <a:ext uri="{FF2B5EF4-FFF2-40B4-BE49-F238E27FC236}">
                <a16:creationId xmlns:a16="http://schemas.microsoft.com/office/drawing/2014/main" id="{1931EA64-43F2-E6B3-6D7C-3DDC5A51A505}"/>
              </a:ext>
            </a:extLst>
          </p:cNvPr>
          <p:cNvSpPr>
            <a:spLocks noGrp="1"/>
          </p:cNvSpPr>
          <p:nvPr>
            <p:ph sz="half" idx="1"/>
          </p:nvPr>
        </p:nvSpPr>
        <p:spPr>
          <a:xfrm>
            <a:off x="831850" y="1941861"/>
            <a:ext cx="6553199" cy="3128992"/>
          </a:xfrm>
        </p:spPr>
        <p:txBody>
          <a:bodyPr>
            <a:normAutofit/>
          </a:bodyPr>
          <a:lstStyle/>
          <a:p>
            <a:pPr marL="457200" indent="-457200">
              <a:buFont typeface="Wingdings" panose="05000000000000000000" pitchFamily="2" charset="2"/>
              <a:buChar char="§"/>
            </a:pPr>
            <a:r>
              <a:rPr lang="en-US" sz="2000" b="1" dirty="0"/>
              <a:t>States and Indian Tribes must follow the same policies and procedures it uses for procurements with </a:t>
            </a:r>
            <a:r>
              <a:rPr lang="en-US" sz="2000" b="1" dirty="0" err="1"/>
              <a:t>non-Federal</a:t>
            </a:r>
            <a:r>
              <a:rPr lang="en-US" sz="2000" b="1" dirty="0"/>
              <a:t> funds.</a:t>
            </a:r>
          </a:p>
          <a:p>
            <a:pPr marL="457200" indent="-457200">
              <a:buFont typeface="Wingdings" panose="05000000000000000000" pitchFamily="2" charset="2"/>
              <a:buChar char="§"/>
            </a:pPr>
            <a:r>
              <a:rPr lang="en-US" sz="2000" b="1" dirty="0"/>
              <a:t>All other recipients and subrecipients must follow 2 CFR 200.318 – 200.327. </a:t>
            </a:r>
          </a:p>
          <a:p>
            <a:pPr marL="457200" indent="-457200">
              <a:buFont typeface="Wingdings" panose="05000000000000000000" pitchFamily="2" charset="2"/>
              <a:buChar char="§"/>
            </a:pPr>
            <a:r>
              <a:rPr lang="en-US" b="1" dirty="0">
                <a:solidFill>
                  <a:srgbClr val="FACE00"/>
                </a:solidFill>
              </a:rPr>
              <a:t>Documentation is very important! </a:t>
            </a:r>
            <a:br>
              <a:rPr lang="en-US" sz="2000" b="1" dirty="0"/>
            </a:br>
            <a:r>
              <a:rPr lang="en-US" sz="2000" b="1" dirty="0"/>
              <a:t>Contract files must establish an audit trail.  </a:t>
            </a:r>
            <a:br>
              <a:rPr lang="en-US" sz="2000" b="1" dirty="0"/>
            </a:br>
            <a:r>
              <a:rPr lang="en-US" sz="2000" b="1" dirty="0"/>
              <a:t>Documentation should be sufficient enough</a:t>
            </a:r>
            <a:br>
              <a:rPr lang="en-US" sz="2000" b="1" dirty="0"/>
            </a:br>
            <a:r>
              <a:rPr lang="en-US" sz="2000" b="1" dirty="0"/>
              <a:t>to stand on its own.  </a:t>
            </a:r>
          </a:p>
          <a:p>
            <a:pPr marL="457200" indent="-457200">
              <a:buFont typeface="Wingdings" panose="05000000000000000000" pitchFamily="2" charset="2"/>
              <a:buChar char="§"/>
            </a:pPr>
            <a:endParaRPr lang="en-US" sz="1800" dirty="0"/>
          </a:p>
        </p:txBody>
      </p:sp>
      <p:pic>
        <p:nvPicPr>
          <p:cNvPr id="7" name="Picture Placeholder 6" descr="Overhead view of hands typing on a laptop.">
            <a:extLst>
              <a:ext uri="{FF2B5EF4-FFF2-40B4-BE49-F238E27FC236}">
                <a16:creationId xmlns:a16="http://schemas.microsoft.com/office/drawing/2014/main" id="{3D5431A9-93E5-5950-3EDD-54410CC35B8C}"/>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tretch/>
        </p:blipFill>
        <p:spPr>
          <a:xfrm>
            <a:off x="7206327" y="2481234"/>
            <a:ext cx="3113345" cy="3128992"/>
          </a:xfrm>
          <a:prstGeom prst="rect">
            <a:avLst/>
          </a:prstGeom>
          <a:noFill/>
        </p:spPr>
      </p:pic>
    </p:spTree>
    <p:extLst>
      <p:ext uri="{BB962C8B-B14F-4D97-AF65-F5344CB8AC3E}">
        <p14:creationId xmlns:p14="http://schemas.microsoft.com/office/powerpoint/2010/main" val="25344988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50250-4A6D-2B79-0D64-4ED83CE9D5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E21ABB-A4A8-E1EF-E426-FB3599A5176C}"/>
              </a:ext>
            </a:extLst>
          </p:cNvPr>
          <p:cNvSpPr>
            <a:spLocks noGrp="1"/>
          </p:cNvSpPr>
          <p:nvPr>
            <p:ph type="title"/>
          </p:nvPr>
        </p:nvSpPr>
        <p:spPr>
          <a:xfrm>
            <a:off x="838200" y="364036"/>
            <a:ext cx="10515600" cy="902104"/>
          </a:xfrm>
        </p:spPr>
        <p:txBody>
          <a:bodyPr anchor="b">
            <a:normAutofit/>
          </a:bodyPr>
          <a:lstStyle/>
          <a:p>
            <a:r>
              <a:rPr lang="en-US" sz="3800" dirty="0"/>
              <a:t>General Guidance and Competition</a:t>
            </a:r>
          </a:p>
        </p:txBody>
      </p:sp>
      <p:sp>
        <p:nvSpPr>
          <p:cNvPr id="3" name="Content Placeholder 2">
            <a:extLst>
              <a:ext uri="{FF2B5EF4-FFF2-40B4-BE49-F238E27FC236}">
                <a16:creationId xmlns:a16="http://schemas.microsoft.com/office/drawing/2014/main" id="{BABC718E-251A-802D-7DFB-448AFDF15FD9}"/>
              </a:ext>
            </a:extLst>
          </p:cNvPr>
          <p:cNvSpPr>
            <a:spLocks noGrp="1"/>
          </p:cNvSpPr>
          <p:nvPr>
            <p:ph sz="half" idx="1"/>
          </p:nvPr>
        </p:nvSpPr>
        <p:spPr>
          <a:xfrm>
            <a:off x="729342" y="1824254"/>
            <a:ext cx="8349343" cy="3128992"/>
          </a:xfrm>
        </p:spPr>
        <p:txBody>
          <a:bodyPr>
            <a:noAutofit/>
          </a:bodyPr>
          <a:lstStyle/>
          <a:p>
            <a:pPr>
              <a:lnSpc>
                <a:spcPct val="100000"/>
              </a:lnSpc>
              <a:buClr>
                <a:schemeClr val="bg1"/>
              </a:buClr>
              <a:buSzPct val="80000"/>
              <a:buFont typeface="Wingdings" panose="05000000000000000000" pitchFamily="2" charset="2"/>
              <a:buChar char="§"/>
            </a:pPr>
            <a:r>
              <a:rPr lang="en-US" sz="2000" b="1" dirty="0"/>
              <a:t>2 CFR 200.319 requires all procurement transactions be conducted in a manner that provides full and open competition.</a:t>
            </a:r>
          </a:p>
          <a:p>
            <a:pPr>
              <a:lnSpc>
                <a:spcPct val="100000"/>
              </a:lnSpc>
              <a:buClr>
                <a:schemeClr val="bg1"/>
              </a:buClr>
              <a:buSzPct val="80000"/>
              <a:buFont typeface="Wingdings" panose="05000000000000000000" pitchFamily="2" charset="2"/>
              <a:buChar char="§"/>
            </a:pPr>
            <a:r>
              <a:rPr lang="en-US" sz="2000" b="1" dirty="0"/>
              <a:t>Examples of situations that may restrict competition include, but are not limited to:</a:t>
            </a:r>
          </a:p>
          <a:p>
            <a:pPr lvl="1">
              <a:lnSpc>
                <a:spcPct val="100000"/>
              </a:lnSpc>
              <a:buClr>
                <a:schemeClr val="bg1"/>
              </a:buClr>
              <a:buSzPct val="80000"/>
              <a:buFont typeface="Wingdings" panose="05000000000000000000" pitchFamily="2" charset="2"/>
              <a:buChar char="§"/>
            </a:pPr>
            <a:r>
              <a:rPr lang="en-US" sz="2000" b="1" dirty="0"/>
              <a:t>Unreasonable requirements</a:t>
            </a:r>
          </a:p>
          <a:p>
            <a:pPr lvl="1">
              <a:lnSpc>
                <a:spcPct val="100000"/>
              </a:lnSpc>
              <a:buClr>
                <a:schemeClr val="bg1"/>
              </a:buClr>
              <a:buSzPct val="80000"/>
              <a:buFont typeface="Wingdings" panose="05000000000000000000" pitchFamily="2" charset="2"/>
              <a:buChar char="§"/>
            </a:pPr>
            <a:r>
              <a:rPr lang="en-US" sz="2000" b="1" dirty="0"/>
              <a:t>Unnecessary experience</a:t>
            </a:r>
          </a:p>
          <a:p>
            <a:pPr lvl="1">
              <a:lnSpc>
                <a:spcPct val="100000"/>
              </a:lnSpc>
              <a:buClr>
                <a:schemeClr val="bg1"/>
              </a:buClr>
              <a:buSzPct val="80000"/>
              <a:buFont typeface="Wingdings" panose="05000000000000000000" pitchFamily="2" charset="2"/>
              <a:buChar char="§"/>
            </a:pPr>
            <a:r>
              <a:rPr lang="en-US" sz="2000" b="1" dirty="0"/>
              <a:t>Conflicts of interest</a:t>
            </a:r>
          </a:p>
          <a:p>
            <a:pPr lvl="1">
              <a:lnSpc>
                <a:spcPct val="100000"/>
              </a:lnSpc>
              <a:buClr>
                <a:schemeClr val="bg1"/>
              </a:buClr>
              <a:buSzPct val="80000"/>
              <a:buFont typeface="Wingdings" panose="05000000000000000000" pitchFamily="2" charset="2"/>
              <a:buChar char="§"/>
            </a:pPr>
            <a:r>
              <a:rPr lang="en-US" sz="2000" b="1" dirty="0"/>
              <a:t>Specifying only a “brand name” product</a:t>
            </a:r>
          </a:p>
          <a:p>
            <a:pPr>
              <a:lnSpc>
                <a:spcPct val="100000"/>
              </a:lnSpc>
              <a:buClr>
                <a:schemeClr val="bg1"/>
              </a:buClr>
              <a:buSzPct val="80000"/>
              <a:buFont typeface="Wingdings" panose="05000000000000000000" pitchFamily="2" charset="2"/>
              <a:buChar char="§"/>
            </a:pPr>
            <a:r>
              <a:rPr lang="en-US" sz="2000" b="1" dirty="0"/>
              <a:t>Bidders’ lists should be continually updated.  </a:t>
            </a:r>
          </a:p>
          <a:p>
            <a:pPr>
              <a:lnSpc>
                <a:spcPct val="100000"/>
              </a:lnSpc>
              <a:buClr>
                <a:schemeClr val="bg1"/>
              </a:buClr>
              <a:buSzPct val="80000"/>
              <a:buFont typeface="Wingdings" panose="05000000000000000000" pitchFamily="2" charset="2"/>
              <a:buChar char="§"/>
            </a:pPr>
            <a:r>
              <a:rPr lang="en-US" sz="2000" b="1" dirty="0"/>
              <a:t>Newspaper/other advertising of contract requirement is very important.</a:t>
            </a:r>
          </a:p>
          <a:p>
            <a:endParaRPr lang="en-US" sz="2000" dirty="0"/>
          </a:p>
        </p:txBody>
      </p:sp>
      <p:pic>
        <p:nvPicPr>
          <p:cNvPr id="11" name="Content Placeholder 10" descr="Photo of a young man gesturing with both hands, directing the viewer to look to the left.">
            <a:extLst>
              <a:ext uri="{FF2B5EF4-FFF2-40B4-BE49-F238E27FC236}">
                <a16:creationId xmlns:a16="http://schemas.microsoft.com/office/drawing/2014/main" id="{B7EB613D-7924-715E-C089-0EE49A52E617}"/>
              </a:ext>
            </a:extLst>
          </p:cNvPr>
          <p:cNvPicPr>
            <a:picLocks noGrp="1" noChangeAspect="1"/>
          </p:cNvPicPr>
          <p:nvPr>
            <p:ph sz="half" idx="2"/>
          </p:nvPr>
        </p:nvPicPr>
        <p:blipFill>
          <a:blip r:embed="rId2" cstate="print">
            <a:extLst>
              <a:ext uri="{28A0092B-C50C-407E-A947-70E740481C1C}">
                <a14:useLocalDpi xmlns:a14="http://schemas.microsoft.com/office/drawing/2010/main"/>
              </a:ext>
            </a:extLst>
          </a:blip>
          <a:stretch>
            <a:fillRect/>
          </a:stretch>
        </p:blipFill>
        <p:spPr>
          <a:xfrm>
            <a:off x="9312334" y="1646431"/>
            <a:ext cx="2428304" cy="3128962"/>
          </a:xfrm>
          <a:prstGeom prst="rect">
            <a:avLst/>
          </a:prstGeom>
        </p:spPr>
      </p:pic>
    </p:spTree>
    <p:extLst>
      <p:ext uri="{BB962C8B-B14F-4D97-AF65-F5344CB8AC3E}">
        <p14:creationId xmlns:p14="http://schemas.microsoft.com/office/powerpoint/2010/main" val="1151089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4821-5150-FCC1-8671-17CDA290C7D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3D56075-FC2C-9ED4-7D30-05605B05AF40}"/>
              </a:ext>
            </a:extLst>
          </p:cNvPr>
          <p:cNvSpPr>
            <a:spLocks noGrp="1"/>
          </p:cNvSpPr>
          <p:nvPr>
            <p:ph type="title"/>
          </p:nvPr>
        </p:nvSpPr>
        <p:spPr>
          <a:xfrm>
            <a:off x="514481" y="581750"/>
            <a:ext cx="10515600" cy="902104"/>
          </a:xfrm>
        </p:spPr>
        <p:txBody>
          <a:bodyPr anchor="ctr">
            <a:normAutofit/>
          </a:bodyPr>
          <a:lstStyle/>
          <a:p>
            <a:r>
              <a:rPr lang="en-US" sz="3800" dirty="0"/>
              <a:t>Sole Source Contract</a:t>
            </a:r>
          </a:p>
        </p:txBody>
      </p:sp>
      <p:sp>
        <p:nvSpPr>
          <p:cNvPr id="14" name="Text Placeholder 13">
            <a:extLst>
              <a:ext uri="{FF2B5EF4-FFF2-40B4-BE49-F238E27FC236}">
                <a16:creationId xmlns:a16="http://schemas.microsoft.com/office/drawing/2014/main" id="{3BDF158D-426C-A163-B7A1-A94F140BB2C8}"/>
              </a:ext>
            </a:extLst>
          </p:cNvPr>
          <p:cNvSpPr>
            <a:spLocks noGrp="1"/>
          </p:cNvSpPr>
          <p:nvPr>
            <p:ph type="body" sz="quarter" idx="10"/>
          </p:nvPr>
        </p:nvSpPr>
        <p:spPr>
          <a:xfrm>
            <a:off x="520831" y="1535986"/>
            <a:ext cx="11671169" cy="560387"/>
          </a:xfrm>
        </p:spPr>
        <p:txBody>
          <a:bodyPr>
            <a:noAutofit/>
          </a:bodyPr>
          <a:lstStyle/>
          <a:p>
            <a:r>
              <a:rPr lang="en-US" sz="3200" dirty="0"/>
              <a:t>Federal awarding agency’s approval of sole source is required for procurements over $350K. </a:t>
            </a:r>
            <a:endParaRPr lang="en-US" sz="2400" dirty="0"/>
          </a:p>
        </p:txBody>
      </p:sp>
      <p:sp>
        <p:nvSpPr>
          <p:cNvPr id="35" name="Content Placeholder 1">
            <a:extLst>
              <a:ext uri="{FF2B5EF4-FFF2-40B4-BE49-F238E27FC236}">
                <a16:creationId xmlns:a16="http://schemas.microsoft.com/office/drawing/2014/main" id="{D5F28C94-9D6B-C4A9-3547-E506935DE85B}"/>
              </a:ext>
            </a:extLst>
          </p:cNvPr>
          <p:cNvSpPr>
            <a:spLocks noGrp="1"/>
          </p:cNvSpPr>
          <p:nvPr>
            <p:ph idx="1"/>
          </p:nvPr>
        </p:nvSpPr>
        <p:spPr>
          <a:xfrm>
            <a:off x="520831" y="2534478"/>
            <a:ext cx="10515600" cy="2787536"/>
          </a:xfrm>
        </p:spPr>
        <p:txBody>
          <a:bodyPr>
            <a:normAutofit/>
          </a:bodyPr>
          <a:lstStyle/>
          <a:p>
            <a:pPr marL="0" indent="0">
              <a:buNone/>
            </a:pPr>
            <a:r>
              <a:rPr lang="en-US" dirty="0">
                <a:solidFill>
                  <a:srgbClr val="0B4778"/>
                </a:solidFill>
              </a:rPr>
              <a:t>Use when:</a:t>
            </a:r>
          </a:p>
          <a:p>
            <a:pPr>
              <a:buFont typeface="Wingdings" panose="05000000000000000000" pitchFamily="2" charset="2"/>
              <a:buChar char="ü"/>
            </a:pPr>
            <a:r>
              <a:rPr lang="en-US" dirty="0">
                <a:solidFill>
                  <a:srgbClr val="0B4778"/>
                </a:solidFill>
              </a:rPr>
              <a:t>The item or service is available only from a single source.</a:t>
            </a:r>
          </a:p>
          <a:p>
            <a:pPr>
              <a:buFont typeface="Wingdings" panose="05000000000000000000" pitchFamily="2" charset="2"/>
              <a:buChar char="ü"/>
            </a:pPr>
            <a:r>
              <a:rPr lang="en-US" dirty="0">
                <a:solidFill>
                  <a:srgbClr val="0B4778"/>
                </a:solidFill>
              </a:rPr>
              <a:t>A true public exigency or emergency exists.</a:t>
            </a:r>
          </a:p>
          <a:p>
            <a:pPr>
              <a:buFont typeface="Wingdings" panose="05000000000000000000" pitchFamily="2" charset="2"/>
              <a:buChar char="ü"/>
            </a:pPr>
            <a:r>
              <a:rPr lang="en-US" dirty="0">
                <a:solidFill>
                  <a:srgbClr val="0B4778"/>
                </a:solidFill>
              </a:rPr>
              <a:t>After competitive solicitation, competition is considered inadequate. </a:t>
            </a:r>
          </a:p>
          <a:p>
            <a:pPr>
              <a:buFont typeface="Wingdings" panose="05000000000000000000" pitchFamily="2" charset="2"/>
              <a:buChar char="ü"/>
            </a:pPr>
            <a:r>
              <a:rPr lang="en-US" dirty="0">
                <a:solidFill>
                  <a:srgbClr val="0B4778"/>
                </a:solidFill>
              </a:rPr>
              <a:t>A for-profit entity not eligible to be a direct recipient may not be awarded a sole source contract.</a:t>
            </a:r>
          </a:p>
          <a:p>
            <a:endParaRPr lang="en-US" dirty="0"/>
          </a:p>
        </p:txBody>
      </p:sp>
    </p:spTree>
    <p:extLst>
      <p:ext uri="{BB962C8B-B14F-4D97-AF65-F5344CB8AC3E}">
        <p14:creationId xmlns:p14="http://schemas.microsoft.com/office/powerpoint/2010/main" val="2596188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0032-FA91-64C9-65DC-F913C2046AB8}"/>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455A0A1-DAC3-3868-8AE1-51E8ADEE8B4C}"/>
              </a:ext>
            </a:extLst>
          </p:cNvPr>
          <p:cNvSpPr>
            <a:spLocks noGrp="1"/>
          </p:cNvSpPr>
          <p:nvPr>
            <p:ph type="title"/>
          </p:nvPr>
        </p:nvSpPr>
        <p:spPr/>
        <p:txBody>
          <a:bodyPr anchor="ctr">
            <a:normAutofit/>
          </a:bodyPr>
          <a:lstStyle/>
          <a:p>
            <a:r>
              <a:rPr lang="fr-FR" sz="3800" dirty="0"/>
              <a:t>Sole Source Justification/Sample </a:t>
            </a:r>
            <a:r>
              <a:rPr lang="fr-FR" sz="3800" dirty="0" err="1"/>
              <a:t>Outline</a:t>
            </a:r>
            <a:r>
              <a:rPr lang="fr-FR" sz="3800" dirty="0"/>
              <a:t> </a:t>
            </a:r>
            <a:r>
              <a:rPr lang="fr-FR" sz="2000" dirty="0"/>
              <a:t>(1 of 3)</a:t>
            </a:r>
            <a:endParaRPr lang="en-US" sz="2000" dirty="0"/>
          </a:p>
        </p:txBody>
      </p:sp>
      <p:graphicFrame>
        <p:nvGraphicFramePr>
          <p:cNvPr id="4" name="Content Placeholder 6" descr="Sole source justification/sample outline">
            <a:extLst>
              <a:ext uri="{FF2B5EF4-FFF2-40B4-BE49-F238E27FC236}">
                <a16:creationId xmlns:a16="http://schemas.microsoft.com/office/drawing/2014/main" id="{F85C0F20-11EB-B160-A638-CA4129C44E94}"/>
              </a:ext>
            </a:extLst>
          </p:cNvPr>
          <p:cNvGraphicFramePr>
            <a:graphicFrameLocks/>
          </p:cNvGraphicFramePr>
          <p:nvPr>
            <p:extLst>
              <p:ext uri="{D42A27DB-BD31-4B8C-83A1-F6EECF244321}">
                <p14:modId xmlns:p14="http://schemas.microsoft.com/office/powerpoint/2010/main" val="2815348290"/>
              </p:ext>
            </p:extLst>
          </p:nvPr>
        </p:nvGraphicFramePr>
        <p:xfrm>
          <a:off x="714703" y="1371600"/>
          <a:ext cx="10894926" cy="4223657"/>
        </p:xfrm>
        <a:graphic>
          <a:graphicData uri="http://schemas.openxmlformats.org/drawingml/2006/table">
            <a:tbl>
              <a:tblPr firstRow="1" bandRow="1">
                <a:tableStyleId>{5A111915-BE36-4E01-A7E5-04B1672EAD32}</a:tableStyleId>
              </a:tblPr>
              <a:tblGrid>
                <a:gridCol w="2525566">
                  <a:extLst>
                    <a:ext uri="{9D8B030D-6E8A-4147-A177-3AD203B41FA5}">
                      <a16:colId xmlns:a16="http://schemas.microsoft.com/office/drawing/2014/main" val="20000"/>
                    </a:ext>
                  </a:extLst>
                </a:gridCol>
                <a:gridCol w="8369360">
                  <a:extLst>
                    <a:ext uri="{9D8B030D-6E8A-4147-A177-3AD203B41FA5}">
                      <a16:colId xmlns:a16="http://schemas.microsoft.com/office/drawing/2014/main" val="20001"/>
                    </a:ext>
                  </a:extLst>
                </a:gridCol>
              </a:tblGrid>
              <a:tr h="469295">
                <a:tc>
                  <a:txBody>
                    <a:bodyPr/>
                    <a:lstStyle/>
                    <a:p>
                      <a:pPr>
                        <a:lnSpc>
                          <a:spcPct val="100000"/>
                        </a:lnSpc>
                      </a:pPr>
                      <a:r>
                        <a:rPr lang="en-US" sz="2400" dirty="0">
                          <a:latin typeface="Roboto" panose="02000000000000000000" pitchFamily="2" charset="0"/>
                          <a:ea typeface="Roboto" panose="02000000000000000000" pitchFamily="2" charset="0"/>
                          <a:cs typeface="Roboto" panose="02000000000000000000" pitchFamily="2" charset="0"/>
                        </a:rPr>
                        <a:t>Paragraph</a:t>
                      </a:r>
                      <a:endParaRPr lang="en-US" sz="2400" b="0" i="0" dirty="0">
                        <a:latin typeface="Roboto" panose="02000000000000000000" pitchFamily="2" charset="0"/>
                        <a:ea typeface="Roboto" panose="02000000000000000000" pitchFamily="2" charset="0"/>
                        <a:cs typeface="Roboto" panose="02000000000000000000" pitchFamily="2" charset="0"/>
                      </a:endParaRPr>
                    </a:p>
                  </a:txBody>
                  <a:tcPr marL="182880">
                    <a:solidFill>
                      <a:srgbClr val="0B4778"/>
                    </a:solidFill>
                  </a:tcPr>
                </a:tc>
                <a:tc>
                  <a:txBody>
                    <a:bodyPr/>
                    <a:lstStyle/>
                    <a:p>
                      <a:pPr>
                        <a:lnSpc>
                          <a:spcPct val="100000"/>
                        </a:lnSpc>
                      </a:pPr>
                      <a:r>
                        <a:rPr lang="en-US" sz="2400" dirty="0">
                          <a:latin typeface="Roboto" panose="02000000000000000000" pitchFamily="2" charset="0"/>
                          <a:ea typeface="Roboto" panose="02000000000000000000" pitchFamily="2" charset="0"/>
                          <a:cs typeface="Roboto" panose="02000000000000000000" pitchFamily="2" charset="0"/>
                        </a:rPr>
                        <a:t>Content</a:t>
                      </a:r>
                      <a:endParaRPr lang="en-US" sz="2400" b="0" i="0" dirty="0">
                        <a:latin typeface="Roboto" panose="02000000000000000000" pitchFamily="2" charset="0"/>
                        <a:ea typeface="Roboto" panose="02000000000000000000" pitchFamily="2" charset="0"/>
                        <a:cs typeface="Roboto" panose="02000000000000000000" pitchFamily="2" charset="0"/>
                      </a:endParaRPr>
                    </a:p>
                  </a:txBody>
                  <a:tcPr marL="182880">
                    <a:solidFill>
                      <a:srgbClr val="0B4778"/>
                    </a:solidFill>
                  </a:tcPr>
                </a:tc>
                <a:extLst>
                  <a:ext uri="{0D108BD9-81ED-4DB2-BD59-A6C34878D82A}">
                    <a16:rowId xmlns:a16="http://schemas.microsoft.com/office/drawing/2014/main" val="10000"/>
                  </a:ext>
                </a:extLst>
              </a:tr>
              <a:tr h="938590">
                <a:tc>
                  <a:txBody>
                    <a:bodyPr/>
                    <a:lstStyle/>
                    <a:p>
                      <a:pPr algn="ctr">
                        <a:lnSpc>
                          <a:spcPct val="100000"/>
                        </a:lnSpc>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1</a:t>
                      </a:r>
                      <a:endParaRPr lang="en-US" sz="2400" b="0" i="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L="182880" marT="91440" marB="91440"/>
                </a:tc>
                <a:tc>
                  <a:txBody>
                    <a:bodyPr/>
                    <a:lstStyle/>
                    <a:p>
                      <a:pPr>
                        <a:lnSpc>
                          <a:spcPct val="100000"/>
                        </a:lnSpc>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Brief description</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 of program and what product or service is being contracted for:</a:t>
                      </a:r>
                      <a:endParaRPr lang="en-US" sz="2400" b="0" i="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L="182880" marT="91440" marB="91440"/>
                </a:tc>
                <a:extLst>
                  <a:ext uri="{0D108BD9-81ED-4DB2-BD59-A6C34878D82A}">
                    <a16:rowId xmlns:a16="http://schemas.microsoft.com/office/drawing/2014/main" val="10001"/>
                  </a:ext>
                </a:extLst>
              </a:tr>
              <a:tr h="2815772">
                <a:tc>
                  <a:txBody>
                    <a:bodyPr/>
                    <a:lstStyle/>
                    <a:p>
                      <a:pPr algn="ctr">
                        <a:lnSpc>
                          <a:spcPct val="100000"/>
                        </a:lnSpc>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2</a:t>
                      </a:r>
                      <a:endParaRPr lang="en-US" sz="2400" b="0" i="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L="182880" marT="91440" marB="91440"/>
                </a:tc>
                <a:tc>
                  <a:txBody>
                    <a:bodyPr/>
                    <a:lstStyle/>
                    <a:p>
                      <a:pPr>
                        <a:lnSpc>
                          <a:spcPct val="100000"/>
                        </a:lnSpc>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Explanation of why it is necessary to contract non-competitively,</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 to include:</a:t>
                      </a:r>
                    </a:p>
                    <a:p>
                      <a:pPr marL="285750" indent="-285750">
                        <a:lnSpc>
                          <a:spcPct val="100000"/>
                        </a:lnSpc>
                        <a:buFont typeface="Arial" pitchFamily="34" charset="0"/>
                        <a:buChar char="•"/>
                      </a:pP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Organizational expertise </a:t>
                      </a:r>
                    </a:p>
                    <a:p>
                      <a:pPr marL="285750" indent="-285750">
                        <a:lnSpc>
                          <a:spcPct val="100000"/>
                        </a:lnSpc>
                        <a:buFont typeface="Arial" pitchFamily="34" charset="0"/>
                        <a:buChar char="•"/>
                      </a:pP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Management</a:t>
                      </a:r>
                    </a:p>
                    <a:p>
                      <a:pPr marL="285750" indent="-285750">
                        <a:lnSpc>
                          <a:spcPct val="100000"/>
                        </a:lnSpc>
                        <a:buFont typeface="Arial" pitchFamily="34" charset="0"/>
                        <a:buChar char="•"/>
                      </a:pP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Knowledge of the program</a:t>
                      </a:r>
                    </a:p>
                    <a:p>
                      <a:pPr marL="285750" indent="-285750">
                        <a:lnSpc>
                          <a:spcPct val="100000"/>
                        </a:lnSpc>
                        <a:buFont typeface="Arial" pitchFamily="34" charset="0"/>
                        <a:buChar char="•"/>
                      </a:pP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Responsiveness</a:t>
                      </a:r>
                    </a:p>
                    <a:p>
                      <a:pPr marL="285750" indent="-285750">
                        <a:lnSpc>
                          <a:spcPct val="100000"/>
                        </a:lnSpc>
                        <a:buFont typeface="Arial" pitchFamily="34" charset="0"/>
                        <a:buChar char="•"/>
                      </a:pP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Expertise of personnel </a:t>
                      </a:r>
                      <a:endParaRPr lang="en-US" sz="2400" b="0" i="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L="182880" marT="91440" marB="9144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88071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1CF77-CF9F-4218-6029-15DDDB53514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CFAA4E1-4226-D801-9AEA-E5C196FFDBDA}"/>
              </a:ext>
            </a:extLst>
          </p:cNvPr>
          <p:cNvSpPr>
            <a:spLocks noGrp="1"/>
          </p:cNvSpPr>
          <p:nvPr>
            <p:ph type="title"/>
          </p:nvPr>
        </p:nvSpPr>
        <p:spPr/>
        <p:txBody>
          <a:bodyPr anchor="ctr">
            <a:normAutofit/>
          </a:bodyPr>
          <a:lstStyle/>
          <a:p>
            <a:r>
              <a:rPr lang="fr-FR" sz="3800" dirty="0"/>
              <a:t>Sole Source Justification/Sample </a:t>
            </a:r>
            <a:r>
              <a:rPr lang="fr-FR" sz="3800" dirty="0" err="1"/>
              <a:t>Outline</a:t>
            </a:r>
            <a:r>
              <a:rPr lang="fr-FR" sz="3800" dirty="0"/>
              <a:t> </a:t>
            </a:r>
            <a:r>
              <a:rPr lang="fr-FR" sz="2000" dirty="0"/>
              <a:t>(2 of 3)</a:t>
            </a:r>
            <a:endParaRPr lang="en-US" sz="2000" dirty="0"/>
          </a:p>
        </p:txBody>
      </p:sp>
      <p:graphicFrame>
        <p:nvGraphicFramePr>
          <p:cNvPr id="6" name="Content Placeholder 6" descr="Sole Source Justification/Sample Outline">
            <a:extLst>
              <a:ext uri="{FF2B5EF4-FFF2-40B4-BE49-F238E27FC236}">
                <a16:creationId xmlns:a16="http://schemas.microsoft.com/office/drawing/2014/main" id="{F95E5BE2-77B0-7582-D638-D1AE9C5ECB83}"/>
              </a:ext>
            </a:extLst>
          </p:cNvPr>
          <p:cNvGraphicFramePr>
            <a:graphicFrameLocks noGrp="1"/>
          </p:cNvGraphicFramePr>
          <p:nvPr>
            <p:ph idx="1"/>
            <p:extLst>
              <p:ext uri="{D42A27DB-BD31-4B8C-83A1-F6EECF244321}">
                <p14:modId xmlns:p14="http://schemas.microsoft.com/office/powerpoint/2010/main" val="868415288"/>
              </p:ext>
            </p:extLst>
          </p:nvPr>
        </p:nvGraphicFramePr>
        <p:xfrm>
          <a:off x="719378" y="1371599"/>
          <a:ext cx="10890249" cy="4114801"/>
        </p:xfrm>
        <a:graphic>
          <a:graphicData uri="http://schemas.openxmlformats.org/drawingml/2006/table">
            <a:tbl>
              <a:tblPr firstRow="1" bandRow="1">
                <a:tableStyleId>{5A111915-BE36-4E01-A7E5-04B1672EAD32}</a:tableStyleId>
              </a:tblPr>
              <a:tblGrid>
                <a:gridCol w="2516858">
                  <a:extLst>
                    <a:ext uri="{9D8B030D-6E8A-4147-A177-3AD203B41FA5}">
                      <a16:colId xmlns:a16="http://schemas.microsoft.com/office/drawing/2014/main" val="20000"/>
                    </a:ext>
                  </a:extLst>
                </a:gridCol>
                <a:gridCol w="8373391">
                  <a:extLst>
                    <a:ext uri="{9D8B030D-6E8A-4147-A177-3AD203B41FA5}">
                      <a16:colId xmlns:a16="http://schemas.microsoft.com/office/drawing/2014/main" val="20001"/>
                    </a:ext>
                  </a:extLst>
                </a:gridCol>
              </a:tblGrid>
              <a:tr h="475952">
                <a:tc>
                  <a:txBody>
                    <a:bodyPr/>
                    <a:lstStyle/>
                    <a:p>
                      <a:r>
                        <a:rPr lang="en-US" sz="2400" dirty="0">
                          <a:latin typeface="Roboto" panose="02000000000000000000" pitchFamily="2" charset="0"/>
                          <a:ea typeface="Roboto" panose="02000000000000000000" pitchFamily="2" charset="0"/>
                          <a:cs typeface="Roboto" panose="02000000000000000000" pitchFamily="2" charset="0"/>
                        </a:rPr>
                        <a:t>Paragraph</a:t>
                      </a:r>
                    </a:p>
                  </a:txBody>
                  <a:tcPr marL="182880" anchor="ctr">
                    <a:solidFill>
                      <a:srgbClr val="0B4778"/>
                    </a:solidFill>
                  </a:tcPr>
                </a:tc>
                <a:tc>
                  <a:txBody>
                    <a:bodyPr/>
                    <a:lstStyle/>
                    <a:p>
                      <a:r>
                        <a:rPr lang="en-US" sz="2400" dirty="0">
                          <a:latin typeface="Roboto" panose="02000000000000000000" pitchFamily="2" charset="0"/>
                          <a:ea typeface="Roboto" panose="02000000000000000000" pitchFamily="2" charset="0"/>
                          <a:cs typeface="Roboto" panose="02000000000000000000" pitchFamily="2" charset="0"/>
                        </a:rPr>
                        <a:t>Content</a:t>
                      </a:r>
                    </a:p>
                  </a:txBody>
                  <a:tcPr marL="182880" anchor="ctr">
                    <a:solidFill>
                      <a:srgbClr val="0B4778"/>
                    </a:solidFill>
                  </a:tcPr>
                </a:tc>
                <a:extLst>
                  <a:ext uri="{0D108BD9-81ED-4DB2-BD59-A6C34878D82A}">
                    <a16:rowId xmlns:a16="http://schemas.microsoft.com/office/drawing/2014/main" val="10000"/>
                  </a:ext>
                </a:extLst>
              </a:tr>
              <a:tr h="1584660">
                <a:tc>
                  <a:txBody>
                    <a:bodyPr/>
                    <a:lstStyle/>
                    <a:p>
                      <a:pPr algn="ct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3</a:t>
                      </a:r>
                    </a:p>
                  </a:txBody>
                  <a:tcPr marL="182880" marT="91440"/>
                </a:tc>
                <a:tc>
                  <a:txBody>
                    <a:bodyPr/>
                    <a:lstStyle/>
                    <a:p>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Description</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 of and the results of any market survey or research conducted.  If no survey or research conducted, explain why not. </a:t>
                      </a:r>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L="182880" marT="91440"/>
                </a:tc>
                <a:extLst>
                  <a:ext uri="{0D108BD9-81ED-4DB2-BD59-A6C34878D82A}">
                    <a16:rowId xmlns:a16="http://schemas.microsoft.com/office/drawing/2014/main" val="10001"/>
                  </a:ext>
                </a:extLst>
              </a:tr>
              <a:tr h="2054189">
                <a:tc>
                  <a:txBody>
                    <a:bodyPr/>
                    <a:lstStyle/>
                    <a:p>
                      <a:pPr algn="ctr"/>
                      <a:r>
                        <a:rPr lang="en-US" sz="2400">
                          <a:solidFill>
                            <a:srgbClr val="0B4778"/>
                          </a:solidFill>
                          <a:latin typeface="Roboto" panose="02000000000000000000" pitchFamily="2" charset="0"/>
                          <a:ea typeface="Roboto" panose="02000000000000000000" pitchFamily="2" charset="0"/>
                          <a:cs typeface="Roboto" panose="02000000000000000000" pitchFamily="2" charset="0"/>
                        </a:rPr>
                        <a:t>4</a:t>
                      </a:r>
                    </a:p>
                  </a:txBody>
                  <a:tcPr marL="182880" marT="182880"/>
                </a:tc>
                <a:tc>
                  <a:txBody>
                    <a:bodyPr/>
                    <a:lstStyle/>
                    <a:p>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Statement of when contractual coverage is required and if dates are not met, what impact on the program.  Example: how long it would take another</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 contractor to reach the same level of competence (equate in $$). </a:t>
                      </a:r>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L="182880" marT="9144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319809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37986-C895-D17B-1554-D8936072A4D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A1EDF1F-90C5-113B-2533-35C74D83A58A}"/>
              </a:ext>
            </a:extLst>
          </p:cNvPr>
          <p:cNvSpPr>
            <a:spLocks noGrp="1"/>
          </p:cNvSpPr>
          <p:nvPr>
            <p:ph type="title"/>
          </p:nvPr>
        </p:nvSpPr>
        <p:spPr/>
        <p:txBody>
          <a:bodyPr anchor="ctr">
            <a:normAutofit/>
          </a:bodyPr>
          <a:lstStyle/>
          <a:p>
            <a:r>
              <a:rPr lang="fr-FR" sz="3800" dirty="0"/>
              <a:t>Sole Source Justification/Sample </a:t>
            </a:r>
            <a:r>
              <a:rPr lang="fr-FR" sz="3800" dirty="0" err="1"/>
              <a:t>Outline</a:t>
            </a:r>
            <a:r>
              <a:rPr lang="fr-FR" sz="3800" dirty="0"/>
              <a:t> </a:t>
            </a:r>
            <a:r>
              <a:rPr lang="fr-FR" sz="2000" dirty="0"/>
              <a:t>(3 of 3)</a:t>
            </a:r>
            <a:endParaRPr lang="en-US" sz="2000" dirty="0"/>
          </a:p>
        </p:txBody>
      </p:sp>
      <p:graphicFrame>
        <p:nvGraphicFramePr>
          <p:cNvPr id="3" name="Content Placeholder 7" descr="Sole source justification/sample outline">
            <a:extLst>
              <a:ext uri="{FF2B5EF4-FFF2-40B4-BE49-F238E27FC236}">
                <a16:creationId xmlns:a16="http://schemas.microsoft.com/office/drawing/2014/main" id="{681380D4-4888-9746-B7E0-D4F8500FBE6B}"/>
              </a:ext>
            </a:extLst>
          </p:cNvPr>
          <p:cNvGraphicFramePr>
            <a:graphicFrameLocks/>
          </p:cNvGraphicFramePr>
          <p:nvPr>
            <p:extLst>
              <p:ext uri="{D42A27DB-BD31-4B8C-83A1-F6EECF244321}">
                <p14:modId xmlns:p14="http://schemas.microsoft.com/office/powerpoint/2010/main" val="5484185"/>
              </p:ext>
            </p:extLst>
          </p:nvPr>
        </p:nvGraphicFramePr>
        <p:xfrm>
          <a:off x="719379" y="1371600"/>
          <a:ext cx="10890250" cy="4083499"/>
        </p:xfrm>
        <a:graphic>
          <a:graphicData uri="http://schemas.openxmlformats.org/drawingml/2006/table">
            <a:tbl>
              <a:tblPr firstRow="1" bandRow="1">
                <a:tableStyleId>{5A111915-BE36-4E01-A7E5-04B1672EAD32}</a:tableStyleId>
              </a:tblPr>
              <a:tblGrid>
                <a:gridCol w="2516858">
                  <a:extLst>
                    <a:ext uri="{9D8B030D-6E8A-4147-A177-3AD203B41FA5}">
                      <a16:colId xmlns:a16="http://schemas.microsoft.com/office/drawing/2014/main" val="20000"/>
                    </a:ext>
                  </a:extLst>
                </a:gridCol>
                <a:gridCol w="8373392">
                  <a:extLst>
                    <a:ext uri="{9D8B030D-6E8A-4147-A177-3AD203B41FA5}">
                      <a16:colId xmlns:a16="http://schemas.microsoft.com/office/drawing/2014/main" val="20001"/>
                    </a:ext>
                  </a:extLst>
                </a:gridCol>
              </a:tblGrid>
              <a:tr h="455844">
                <a:tc>
                  <a:txBody>
                    <a:bodyPr/>
                    <a:lstStyle/>
                    <a:p>
                      <a:r>
                        <a:rPr lang="en-US" sz="2400" dirty="0">
                          <a:latin typeface="Roboto" panose="02000000000000000000" pitchFamily="2" charset="0"/>
                          <a:ea typeface="Roboto" panose="02000000000000000000" pitchFamily="2" charset="0"/>
                          <a:cs typeface="Roboto" panose="02000000000000000000" pitchFamily="2" charset="0"/>
                        </a:rPr>
                        <a:t>Paragraph</a:t>
                      </a:r>
                    </a:p>
                  </a:txBody>
                  <a:tcPr marL="182880" marR="182880">
                    <a:solidFill>
                      <a:srgbClr val="0B4778"/>
                    </a:solidFill>
                  </a:tcPr>
                </a:tc>
                <a:tc>
                  <a:txBody>
                    <a:bodyPr/>
                    <a:lstStyle/>
                    <a:p>
                      <a:r>
                        <a:rPr lang="en-US" sz="2400" dirty="0">
                          <a:latin typeface="Roboto" panose="02000000000000000000" pitchFamily="2" charset="0"/>
                          <a:ea typeface="Roboto" panose="02000000000000000000" pitchFamily="2" charset="0"/>
                          <a:cs typeface="Roboto" panose="02000000000000000000" pitchFamily="2" charset="0"/>
                        </a:rPr>
                        <a:t>Content</a:t>
                      </a:r>
                    </a:p>
                  </a:txBody>
                  <a:tcPr marL="182880" marR="182880">
                    <a:solidFill>
                      <a:srgbClr val="0B4778"/>
                    </a:solidFill>
                  </a:tcPr>
                </a:tc>
                <a:extLst>
                  <a:ext uri="{0D108BD9-81ED-4DB2-BD59-A6C34878D82A}">
                    <a16:rowId xmlns:a16="http://schemas.microsoft.com/office/drawing/2014/main" val="10000"/>
                  </a:ext>
                </a:extLst>
              </a:tr>
              <a:tr h="615477">
                <a:tc>
                  <a:txBody>
                    <a:bodyPr/>
                    <a:lstStyle/>
                    <a:p>
                      <a:pPr algn="ct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5</a:t>
                      </a:r>
                    </a:p>
                  </a:txBody>
                  <a:tcPr marT="91440" marB="91440"/>
                </a:tc>
                <a:tc>
                  <a:txBody>
                    <a:bodyPr/>
                    <a:lstStyle/>
                    <a:p>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Other points to </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“sell the case.”</a:t>
                      </a:r>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T="91440" marB="91440"/>
                </a:tc>
                <a:extLst>
                  <a:ext uri="{0D108BD9-81ED-4DB2-BD59-A6C34878D82A}">
                    <a16:rowId xmlns:a16="http://schemas.microsoft.com/office/drawing/2014/main" val="10001"/>
                  </a:ext>
                </a:extLst>
              </a:tr>
              <a:tr h="984763">
                <a:tc>
                  <a:txBody>
                    <a:bodyPr/>
                    <a:lstStyle/>
                    <a:p>
                      <a:pPr algn="ct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6</a:t>
                      </a:r>
                    </a:p>
                  </a:txBody>
                  <a:tcPr marT="91440" marB="91440"/>
                </a:tc>
                <a:tc>
                  <a:txBody>
                    <a:bodyPr/>
                    <a:lstStyle/>
                    <a:p>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A declaration that this action is in the “best interest” of the</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 grantor agency and/or the Federal government.</a:t>
                      </a:r>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T="91440" marB="91440"/>
                </a:tc>
                <a:extLst>
                  <a:ext uri="{0D108BD9-81ED-4DB2-BD59-A6C34878D82A}">
                    <a16:rowId xmlns:a16="http://schemas.microsoft.com/office/drawing/2014/main" val="10002"/>
                  </a:ext>
                </a:extLst>
              </a:tr>
              <a:tr h="2026059">
                <a:tc>
                  <a:txBody>
                    <a:bodyPr/>
                    <a:lstStyle/>
                    <a:p>
                      <a:pPr algn="ct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7</a:t>
                      </a:r>
                    </a:p>
                    <a:p>
                      <a:pPr algn="ctr"/>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p>
                      <a:pPr algn="ct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Note:</a:t>
                      </a:r>
                    </a:p>
                  </a:txBody>
                  <a:tcPr marT="91440" marB="91440"/>
                </a:tc>
                <a:tc>
                  <a:txBody>
                    <a:bodyPr/>
                    <a:lstStyle/>
                    <a:p>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Conflict of Interest review. </a:t>
                      </a:r>
                    </a:p>
                    <a:p>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p>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Time constraints</a:t>
                      </a:r>
                      <a:r>
                        <a:rPr lang="en-US" sz="2400" baseline="0" dirty="0">
                          <a:solidFill>
                            <a:srgbClr val="0B4778"/>
                          </a:solidFill>
                          <a:latin typeface="Roboto" panose="02000000000000000000" pitchFamily="2" charset="0"/>
                          <a:ea typeface="Roboto" panose="02000000000000000000" pitchFamily="2" charset="0"/>
                          <a:cs typeface="Roboto" panose="02000000000000000000" pitchFamily="2" charset="0"/>
                        </a:rPr>
                        <a:t> will not be considered a factor if the grantee has not sought competitive bids in a timely manner thereby creating a time constraint situation.</a:t>
                      </a:r>
                      <a:endParaRPr lang="en-US" sz="2400" dirty="0">
                        <a:solidFill>
                          <a:srgbClr val="0B4778"/>
                        </a:solidFill>
                        <a:latin typeface="Roboto" panose="02000000000000000000" pitchFamily="2" charset="0"/>
                        <a:ea typeface="Roboto" panose="02000000000000000000" pitchFamily="2" charset="0"/>
                        <a:cs typeface="Roboto" panose="02000000000000000000" pitchFamily="2" charset="0"/>
                      </a:endParaRPr>
                    </a:p>
                  </a:txBody>
                  <a:tcPr marT="91440" marB="9144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15814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3C84-2A83-4F28-8B03-EE22D02399B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669004C-1FC6-D798-316D-63AA5635BE18}"/>
              </a:ext>
            </a:extLst>
          </p:cNvPr>
          <p:cNvSpPr>
            <a:spLocks noGrp="1"/>
          </p:cNvSpPr>
          <p:nvPr>
            <p:ph type="title"/>
          </p:nvPr>
        </p:nvSpPr>
        <p:spPr/>
        <p:txBody>
          <a:bodyPr anchor="ctr">
            <a:normAutofit/>
          </a:bodyPr>
          <a:lstStyle/>
          <a:p>
            <a:r>
              <a:rPr lang="fr-FR" sz="3800" dirty="0" err="1"/>
              <a:t>Contracting</a:t>
            </a:r>
            <a:r>
              <a:rPr lang="fr-FR" sz="3800" dirty="0"/>
              <a:t> Dos &amp; </a:t>
            </a:r>
            <a:r>
              <a:rPr lang="fr-FR" sz="3800" dirty="0" err="1"/>
              <a:t>Don’ts</a:t>
            </a:r>
            <a:endParaRPr lang="en-US" sz="3800" dirty="0"/>
          </a:p>
        </p:txBody>
      </p:sp>
      <p:sp>
        <p:nvSpPr>
          <p:cNvPr id="5" name="Text Placeholder 4">
            <a:extLst>
              <a:ext uri="{FF2B5EF4-FFF2-40B4-BE49-F238E27FC236}">
                <a16:creationId xmlns:a16="http://schemas.microsoft.com/office/drawing/2014/main" id="{23AE82BA-7400-4BFB-2491-1EBBB22F03AB}"/>
              </a:ext>
            </a:extLst>
          </p:cNvPr>
          <p:cNvSpPr>
            <a:spLocks noGrp="1"/>
          </p:cNvSpPr>
          <p:nvPr>
            <p:ph type="body" sz="quarter" idx="17"/>
          </p:nvPr>
        </p:nvSpPr>
        <p:spPr/>
        <p:txBody>
          <a:bodyPr/>
          <a:lstStyle/>
          <a:p>
            <a:r>
              <a:rPr lang="en-US" dirty="0"/>
              <a:t>DO’s</a:t>
            </a:r>
          </a:p>
        </p:txBody>
      </p:sp>
      <p:sp>
        <p:nvSpPr>
          <p:cNvPr id="4" name="Content Placeholder 3">
            <a:extLst>
              <a:ext uri="{FF2B5EF4-FFF2-40B4-BE49-F238E27FC236}">
                <a16:creationId xmlns:a16="http://schemas.microsoft.com/office/drawing/2014/main" id="{66152668-0C8B-5EF2-90F5-A702C37593BF}"/>
              </a:ext>
            </a:extLst>
          </p:cNvPr>
          <p:cNvSpPr>
            <a:spLocks noGrp="1"/>
          </p:cNvSpPr>
          <p:nvPr>
            <p:ph sz="half" idx="11"/>
          </p:nvPr>
        </p:nvSpPr>
        <p:spPr/>
        <p:txBody>
          <a:bodyPr>
            <a:normAutofit fontScale="92500" lnSpcReduction="20000"/>
          </a:bodyPr>
          <a:lstStyle/>
          <a:p>
            <a:pPr>
              <a:lnSpc>
                <a:spcPct val="110000"/>
              </a:lnSpc>
              <a:buClr>
                <a:srgbClr val="0B4778"/>
              </a:buClr>
              <a:buSzPct val="80000"/>
              <a:buFont typeface="Wingdings" pitchFamily="2" charset="2"/>
              <a:buChar char="ü"/>
            </a:pPr>
            <a:r>
              <a:rPr lang="en-US" dirty="0">
                <a:solidFill>
                  <a:srgbClr val="0B4778"/>
                </a:solidFill>
              </a:rPr>
              <a:t>Compete</a:t>
            </a:r>
          </a:p>
          <a:p>
            <a:pPr>
              <a:lnSpc>
                <a:spcPct val="110000"/>
              </a:lnSpc>
              <a:buClr>
                <a:srgbClr val="0B4778"/>
              </a:buClr>
              <a:buSzPct val="80000"/>
              <a:buFont typeface="Wingdings" pitchFamily="2" charset="2"/>
              <a:buChar char="ü"/>
            </a:pPr>
            <a:r>
              <a:rPr lang="en-US" dirty="0">
                <a:solidFill>
                  <a:srgbClr val="0B4778"/>
                </a:solidFill>
              </a:rPr>
              <a:t>Prepare IFB/RFP</a:t>
            </a:r>
          </a:p>
          <a:p>
            <a:pPr>
              <a:lnSpc>
                <a:spcPct val="110000"/>
              </a:lnSpc>
              <a:buClr>
                <a:srgbClr val="0B4778"/>
              </a:buClr>
              <a:buSzPct val="80000"/>
              <a:buFont typeface="Wingdings" pitchFamily="2" charset="2"/>
              <a:buChar char="ü"/>
            </a:pPr>
            <a:r>
              <a:rPr lang="en-US" dirty="0">
                <a:solidFill>
                  <a:srgbClr val="0B4778"/>
                </a:solidFill>
              </a:rPr>
              <a:t>Maintain bidders list</a:t>
            </a:r>
          </a:p>
          <a:p>
            <a:pPr>
              <a:lnSpc>
                <a:spcPct val="110000"/>
              </a:lnSpc>
              <a:buClr>
                <a:srgbClr val="0B4778"/>
              </a:buClr>
              <a:buSzPct val="80000"/>
              <a:buFont typeface="Wingdings" pitchFamily="2" charset="2"/>
              <a:buChar char="ü"/>
            </a:pPr>
            <a:r>
              <a:rPr lang="en-US" dirty="0">
                <a:solidFill>
                  <a:srgbClr val="0B4778"/>
                </a:solidFill>
              </a:rPr>
              <a:t>Conduct interviews</a:t>
            </a:r>
          </a:p>
          <a:p>
            <a:pPr>
              <a:lnSpc>
                <a:spcPct val="110000"/>
              </a:lnSpc>
              <a:buClr>
                <a:srgbClr val="0B4778"/>
              </a:buClr>
              <a:buSzPct val="80000"/>
              <a:buFont typeface="Wingdings" pitchFamily="2" charset="2"/>
              <a:buChar char="ü"/>
            </a:pPr>
            <a:r>
              <a:rPr lang="en-US" dirty="0">
                <a:solidFill>
                  <a:srgbClr val="0B4778"/>
                </a:solidFill>
              </a:rPr>
              <a:t>Obtain prior approval</a:t>
            </a:r>
          </a:p>
          <a:p>
            <a:pPr>
              <a:lnSpc>
                <a:spcPct val="110000"/>
              </a:lnSpc>
              <a:buClr>
                <a:srgbClr val="0B4778"/>
              </a:buClr>
              <a:buSzPct val="80000"/>
              <a:buFont typeface="Wingdings" pitchFamily="2" charset="2"/>
              <a:buChar char="ü"/>
            </a:pPr>
            <a:r>
              <a:rPr lang="en-US" dirty="0">
                <a:solidFill>
                  <a:srgbClr val="0B4778"/>
                </a:solidFill>
              </a:rPr>
              <a:t>Make documentation available</a:t>
            </a:r>
          </a:p>
          <a:p>
            <a:endParaRPr lang="en-US" dirty="0"/>
          </a:p>
        </p:txBody>
      </p:sp>
      <p:sp>
        <p:nvSpPr>
          <p:cNvPr id="6" name="Text Placeholder 5">
            <a:extLst>
              <a:ext uri="{FF2B5EF4-FFF2-40B4-BE49-F238E27FC236}">
                <a16:creationId xmlns:a16="http://schemas.microsoft.com/office/drawing/2014/main" id="{D5D854C6-49E5-CD54-E26E-B45999059402}"/>
              </a:ext>
            </a:extLst>
          </p:cNvPr>
          <p:cNvSpPr>
            <a:spLocks noGrp="1"/>
          </p:cNvSpPr>
          <p:nvPr>
            <p:ph type="body" sz="quarter" idx="18"/>
          </p:nvPr>
        </p:nvSpPr>
        <p:spPr/>
        <p:txBody>
          <a:bodyPr/>
          <a:lstStyle/>
          <a:p>
            <a:r>
              <a:rPr lang="en-US" dirty="0"/>
              <a:t>DON’Ts</a:t>
            </a:r>
          </a:p>
        </p:txBody>
      </p:sp>
      <p:sp>
        <p:nvSpPr>
          <p:cNvPr id="2" name="Content Placeholder 1">
            <a:extLst>
              <a:ext uri="{FF2B5EF4-FFF2-40B4-BE49-F238E27FC236}">
                <a16:creationId xmlns:a16="http://schemas.microsoft.com/office/drawing/2014/main" id="{A8CDE0AA-135D-CB6C-B557-D64A95096165}"/>
              </a:ext>
            </a:extLst>
          </p:cNvPr>
          <p:cNvSpPr>
            <a:spLocks noGrp="1"/>
          </p:cNvSpPr>
          <p:nvPr>
            <p:ph sz="half" idx="2"/>
          </p:nvPr>
        </p:nvSpPr>
        <p:spPr/>
        <p:txBody>
          <a:bodyPr>
            <a:normAutofit fontScale="92500" lnSpcReduction="20000"/>
          </a:bodyPr>
          <a:lstStyle/>
          <a:p>
            <a:pPr>
              <a:lnSpc>
                <a:spcPct val="100000"/>
              </a:lnSpc>
              <a:buClr>
                <a:srgbClr val="FF0000"/>
              </a:buClr>
              <a:buSzPct val="100000"/>
              <a:buFont typeface="Roboto" panose="02000000000000000000" pitchFamily="2" charset="0"/>
              <a:buChar char="×"/>
            </a:pPr>
            <a:r>
              <a:rPr lang="en-US" dirty="0">
                <a:solidFill>
                  <a:srgbClr val="0B4778"/>
                </a:solidFill>
              </a:rPr>
              <a:t>Place unreasonable requirements </a:t>
            </a:r>
          </a:p>
          <a:p>
            <a:pPr>
              <a:lnSpc>
                <a:spcPct val="100000"/>
              </a:lnSpc>
              <a:buClr>
                <a:srgbClr val="FF0000"/>
              </a:buClr>
              <a:buSzPct val="100000"/>
              <a:buFont typeface="Roboto" panose="02000000000000000000" pitchFamily="2" charset="0"/>
              <a:buChar char="×"/>
            </a:pPr>
            <a:r>
              <a:rPr lang="en-US" dirty="0">
                <a:solidFill>
                  <a:srgbClr val="0B4778"/>
                </a:solidFill>
              </a:rPr>
              <a:t>Require unnecessary experience</a:t>
            </a:r>
          </a:p>
          <a:p>
            <a:pPr>
              <a:lnSpc>
                <a:spcPct val="100000"/>
              </a:lnSpc>
              <a:buClr>
                <a:srgbClr val="FF0000"/>
              </a:buClr>
              <a:buSzPct val="100000"/>
              <a:buFont typeface="Roboto" panose="02000000000000000000" pitchFamily="2" charset="0"/>
              <a:buChar char="×"/>
            </a:pPr>
            <a:r>
              <a:rPr lang="en-US" dirty="0">
                <a:solidFill>
                  <a:srgbClr val="0B4778"/>
                </a:solidFill>
              </a:rPr>
              <a:t>Engage in noncompetitive pricing </a:t>
            </a:r>
          </a:p>
          <a:p>
            <a:pPr>
              <a:lnSpc>
                <a:spcPct val="100000"/>
              </a:lnSpc>
              <a:buClr>
                <a:srgbClr val="FF0000"/>
              </a:buClr>
              <a:buSzPct val="100000"/>
              <a:buFont typeface="Roboto" panose="02000000000000000000" pitchFamily="2" charset="0"/>
              <a:buChar char="×"/>
            </a:pPr>
            <a:r>
              <a:rPr lang="en-US" dirty="0">
                <a:solidFill>
                  <a:srgbClr val="0B4778"/>
                </a:solidFill>
              </a:rPr>
              <a:t>Engage in organizational conflicts of interest </a:t>
            </a:r>
          </a:p>
          <a:p>
            <a:pPr>
              <a:lnSpc>
                <a:spcPct val="100000"/>
              </a:lnSpc>
              <a:buClr>
                <a:srgbClr val="FF0000"/>
              </a:buClr>
              <a:buSzPct val="100000"/>
              <a:buFont typeface="Roboto" panose="02000000000000000000" pitchFamily="2" charset="0"/>
              <a:buChar char="×"/>
            </a:pPr>
            <a:r>
              <a:rPr lang="en-US" dirty="0">
                <a:solidFill>
                  <a:srgbClr val="0B4778"/>
                </a:solidFill>
              </a:rPr>
              <a:t>Require unreasonable timeframe</a:t>
            </a:r>
          </a:p>
          <a:p>
            <a:pPr>
              <a:lnSpc>
                <a:spcPct val="100000"/>
              </a:lnSpc>
              <a:buClr>
                <a:srgbClr val="FF0000"/>
              </a:buClr>
              <a:buSzPct val="100000"/>
              <a:buFont typeface="Roboto" panose="02000000000000000000" pitchFamily="2" charset="0"/>
              <a:buChar char="×"/>
            </a:pPr>
            <a:r>
              <a:rPr lang="en-US" dirty="0">
                <a:solidFill>
                  <a:srgbClr val="0B4778"/>
                </a:solidFill>
              </a:rPr>
              <a:t>Require only “brand name” products</a:t>
            </a:r>
          </a:p>
          <a:p>
            <a:endParaRPr lang="en-US" dirty="0"/>
          </a:p>
        </p:txBody>
      </p:sp>
    </p:spTree>
    <p:extLst>
      <p:ext uri="{BB962C8B-B14F-4D97-AF65-F5344CB8AC3E}">
        <p14:creationId xmlns:p14="http://schemas.microsoft.com/office/powerpoint/2010/main" val="11503232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C02A8-CCE4-D7B5-A674-100564DCCAB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6AC1E2-D22D-EC06-4DA5-56F6B7BA6134}"/>
              </a:ext>
            </a:extLst>
          </p:cNvPr>
          <p:cNvSpPr>
            <a:spLocks noGrp="1"/>
          </p:cNvSpPr>
          <p:nvPr>
            <p:ph type="title"/>
          </p:nvPr>
        </p:nvSpPr>
        <p:spPr>
          <a:xfrm>
            <a:off x="448228" y="773958"/>
            <a:ext cx="6371672" cy="1224963"/>
          </a:xfrm>
        </p:spPr>
        <p:txBody>
          <a:bodyPr anchor="ctr">
            <a:normAutofit/>
          </a:bodyPr>
          <a:lstStyle/>
          <a:p>
            <a:r>
              <a:rPr lang="en-US" sz="3800" dirty="0"/>
              <a:t>Excluded List of Parties</a:t>
            </a:r>
          </a:p>
        </p:txBody>
      </p:sp>
      <p:sp>
        <p:nvSpPr>
          <p:cNvPr id="13" name="Content Placeholder 3">
            <a:extLst>
              <a:ext uri="{FF2B5EF4-FFF2-40B4-BE49-F238E27FC236}">
                <a16:creationId xmlns:a16="http://schemas.microsoft.com/office/drawing/2014/main" id="{424A1929-E374-7475-C35F-488FAC016A47}"/>
              </a:ext>
            </a:extLst>
          </p:cNvPr>
          <p:cNvSpPr txBox="1">
            <a:spLocks noGrp="1"/>
          </p:cNvSpPr>
          <p:nvPr>
            <p:ph type="subTitle" idx="1"/>
          </p:nvPr>
        </p:nvSpPr>
        <p:spPr>
          <a:xfrm>
            <a:off x="447675" y="3116327"/>
            <a:ext cx="5505450" cy="1307891"/>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solidFill>
                  <a:srgbClr val="0B4778"/>
                </a:solidFill>
                <a:latin typeface="Roboto" panose="02000000000000000000" pitchFamily="2" charset="0"/>
                <a:ea typeface="Roboto" panose="02000000000000000000" pitchFamily="2" charset="0"/>
                <a:cs typeface="Roboto" panose="02000000000000000000" pitchFamily="2" charset="0"/>
              </a:rPr>
              <a:t>Frequently Asked Questions: </a:t>
            </a:r>
          </a:p>
          <a:p>
            <a:pPr marL="0" indent="0">
              <a:buFont typeface="Arial" panose="020B0604020202020204" pitchFamily="34" charset="0"/>
              <a:buNone/>
            </a:pPr>
            <a:r>
              <a:rPr lang="en-US" sz="1400" dirty="0">
                <a:solidFill>
                  <a:srgbClr val="0B4778"/>
                </a:solidFill>
                <a:latin typeface="Roboto" panose="02000000000000000000" pitchFamily="2" charset="0"/>
                <a:ea typeface="Roboto" panose="02000000000000000000" pitchFamily="2" charset="0"/>
                <a:cs typeface="Roboto" panose="02000000000000000000" pitchFamily="2" charset="0"/>
              </a:rPr>
              <a:t>Electronic List of Parties/Suspension &amp; Debarment </a:t>
            </a:r>
            <a:br>
              <a:rPr lang="en-US" sz="1400" dirty="0">
                <a:solidFill>
                  <a:srgbClr val="0B4778"/>
                </a:solidFill>
                <a:latin typeface="Roboto" panose="02000000000000000000" pitchFamily="2" charset="0"/>
                <a:ea typeface="Roboto" panose="02000000000000000000" pitchFamily="2" charset="0"/>
                <a:cs typeface="Roboto" panose="02000000000000000000" pitchFamily="2" charset="0"/>
              </a:rPr>
            </a:br>
            <a:r>
              <a:rPr lang="en-US" sz="1400" dirty="0">
                <a:solidFill>
                  <a:srgbClr val="0B4778"/>
                </a:solidFill>
                <a:latin typeface="Roboto" panose="02000000000000000000" pitchFamily="2" charset="0"/>
                <a:ea typeface="Roboto" panose="02000000000000000000" pitchFamily="2" charset="0"/>
                <a:cs typeface="Roboto" panose="02000000000000000000" pitchFamily="2" charset="0"/>
                <a:hlinkClick r:id="rId2" tooltip="http://www.epls.gov/">
                  <a:extLst>
                    <a:ext uri="{A12FA001-AC4F-418D-AE19-62706E023703}">
                      <ahyp:hlinkClr xmlns:ahyp="http://schemas.microsoft.com/office/drawing/2018/hyperlinkcolor" val="tx"/>
                    </a:ext>
                  </a:extLst>
                </a:hlinkClick>
              </a:rPr>
              <a:t>https://www.sam.gov</a:t>
            </a:r>
            <a:r>
              <a:rPr lang="en-US" sz="1400" dirty="0">
                <a:solidFill>
                  <a:srgbClr val="0B4778"/>
                </a:solidFill>
                <a:latin typeface="Roboto" panose="02000000000000000000" pitchFamily="2" charset="0"/>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a:t>
            </a:r>
            <a:endParaRPr lang="en-US" sz="1400" dirty="0">
              <a:solidFill>
                <a:srgbClr val="0B4778"/>
              </a:solidFill>
              <a:latin typeface="Roboto" panose="02000000000000000000" pitchFamily="2" charset="0"/>
              <a:ea typeface="Roboto" panose="02000000000000000000" pitchFamily="2" charset="0"/>
              <a:cs typeface="Roboto" panose="02000000000000000000" pitchFamily="2" charset="0"/>
            </a:endParaRPr>
          </a:p>
          <a:p>
            <a:pPr marL="0" indent="0">
              <a:buFont typeface="Arial" panose="020B0604020202020204" pitchFamily="34" charset="0"/>
              <a:buNone/>
            </a:pPr>
            <a:r>
              <a:rPr lang="en-US" sz="1400" dirty="0">
                <a:solidFill>
                  <a:srgbClr val="0B4778"/>
                </a:solidFill>
                <a:latin typeface="Roboto" panose="02000000000000000000" pitchFamily="2" charset="0"/>
                <a:ea typeface="Roboto" panose="02000000000000000000" pitchFamily="2" charset="0"/>
                <a:cs typeface="Roboto" panose="02000000000000000000" pitchFamily="2" charset="0"/>
              </a:rPr>
              <a:t>Federal Service Desk: </a:t>
            </a:r>
            <a:br>
              <a:rPr lang="en-US" sz="1400" dirty="0">
                <a:solidFill>
                  <a:srgbClr val="0B4778"/>
                </a:solidFill>
                <a:latin typeface="Roboto" panose="02000000000000000000" pitchFamily="2" charset="0"/>
                <a:ea typeface="Roboto" panose="02000000000000000000" pitchFamily="2" charset="0"/>
                <a:cs typeface="Roboto" panose="02000000000000000000" pitchFamily="2" charset="0"/>
              </a:rPr>
            </a:br>
            <a:r>
              <a:rPr lang="en-US" sz="1400" dirty="0">
                <a:solidFill>
                  <a:srgbClr val="0B4778"/>
                </a:solidFill>
                <a:latin typeface="Roboto" panose="02000000000000000000" pitchFamily="2" charset="0"/>
                <a:ea typeface="Roboto" panose="02000000000000000000" pitchFamily="2" charset="0"/>
                <a:cs typeface="Roboto" panose="02000000000000000000" pitchFamily="2" charset="0"/>
              </a:rPr>
              <a:t>1-866-606-8220</a:t>
            </a:r>
          </a:p>
        </p:txBody>
      </p:sp>
      <p:sp>
        <p:nvSpPr>
          <p:cNvPr id="9" name="Text Placeholder 4">
            <a:extLst>
              <a:ext uri="{FF2B5EF4-FFF2-40B4-BE49-F238E27FC236}">
                <a16:creationId xmlns:a16="http://schemas.microsoft.com/office/drawing/2014/main" id="{91637DE4-35CD-EA30-CC91-A4C50644318D}"/>
              </a:ext>
            </a:extLst>
          </p:cNvPr>
          <p:cNvSpPr>
            <a:spLocks noGrp="1"/>
          </p:cNvSpPr>
          <p:nvPr>
            <p:ph type="body" sz="quarter" idx="17"/>
          </p:nvPr>
        </p:nvSpPr>
        <p:spPr>
          <a:xfrm>
            <a:off x="447674" y="2277430"/>
            <a:ext cx="5505449" cy="560387"/>
          </a:xfrm>
        </p:spPr>
        <p:txBody>
          <a:bodyPr>
            <a:noAutofit/>
          </a:bodyPr>
          <a:lstStyle/>
          <a:p>
            <a:r>
              <a:rPr lang="en-US" sz="1800" dirty="0"/>
              <a:t>Excluded From Federal Procurement or Non-Procurement Programs</a:t>
            </a:r>
          </a:p>
        </p:txBody>
      </p:sp>
      <p:pic>
        <p:nvPicPr>
          <p:cNvPr id="17" name="Picture Placeholder 16" descr="A hand replacing the receiver of a landline telephone.">
            <a:extLst>
              <a:ext uri="{FF2B5EF4-FFF2-40B4-BE49-F238E27FC236}">
                <a16:creationId xmlns:a16="http://schemas.microsoft.com/office/drawing/2014/main" id="{6426E1E7-C670-CE61-435C-D6A4A48C9D77}"/>
              </a:ext>
              <a:ext uri="{C183D7F6-B498-43B3-948B-1728B52AA6E4}">
                <adec:decorative xmlns:adec="http://schemas.microsoft.com/office/drawing/2017/decorative" val="0"/>
              </a:ext>
            </a:extLst>
          </p:cNvPr>
          <p:cNvPicPr>
            <a:picLocks noGrp="1" noChangeAspect="1"/>
          </p:cNvPicPr>
          <p:nvPr>
            <p:ph type="pic" sz="quarter" idx="10"/>
          </p:nvPr>
        </p:nvPicPr>
        <p:blipFill>
          <a:blip r:embed="rId4"/>
          <a:srcRect l="8244" r="8244"/>
          <a:stretch/>
        </p:blipFill>
        <p:spPr>
          <a:xfrm>
            <a:off x="6388272" y="0"/>
            <a:ext cx="5830332" cy="5676901"/>
          </a:xfrm>
          <a:prstGeom prst="rect">
            <a:avLst/>
          </a:prstGeom>
        </p:spPr>
      </p:pic>
    </p:spTree>
    <p:extLst>
      <p:ext uri="{BB962C8B-B14F-4D97-AF65-F5344CB8AC3E}">
        <p14:creationId xmlns:p14="http://schemas.microsoft.com/office/powerpoint/2010/main" val="12960948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B706F-2099-153F-9A8B-26214844C969}"/>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7AB77708-73E5-D3DD-92EA-2073FA5F563C}"/>
              </a:ext>
            </a:extLst>
          </p:cNvPr>
          <p:cNvSpPr>
            <a:spLocks noGrp="1"/>
          </p:cNvSpPr>
          <p:nvPr>
            <p:ph type="title"/>
          </p:nvPr>
        </p:nvSpPr>
        <p:spPr>
          <a:xfrm>
            <a:off x="979632" y="1727059"/>
            <a:ext cx="10515600" cy="902104"/>
          </a:xfrm>
        </p:spPr>
        <p:txBody>
          <a:bodyPr>
            <a:normAutofit/>
          </a:bodyPr>
          <a:lstStyle/>
          <a:p>
            <a:r>
              <a:rPr lang="en-US" dirty="0"/>
              <a:t>Indirect Costs Presentation</a:t>
            </a:r>
          </a:p>
        </p:txBody>
      </p:sp>
    </p:spTree>
    <p:extLst>
      <p:ext uri="{BB962C8B-B14F-4D97-AF65-F5344CB8AC3E}">
        <p14:creationId xmlns:p14="http://schemas.microsoft.com/office/powerpoint/2010/main" val="39233970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36FB7-449D-B438-DD4C-747ACA2F22F9}"/>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DB223FB7-1E00-8C7E-9853-087532300C9A}"/>
              </a:ext>
            </a:extLst>
          </p:cNvPr>
          <p:cNvSpPr>
            <a:spLocks noGrp="1"/>
          </p:cNvSpPr>
          <p:nvPr>
            <p:ph type="title"/>
          </p:nvPr>
        </p:nvSpPr>
        <p:spPr>
          <a:xfrm>
            <a:off x="979632" y="630500"/>
            <a:ext cx="10515600" cy="902104"/>
          </a:xfrm>
        </p:spPr>
        <p:txBody>
          <a:bodyPr>
            <a:normAutofit/>
          </a:bodyPr>
          <a:lstStyle/>
          <a:p>
            <a:r>
              <a:rPr lang="en-US" dirty="0"/>
              <a:t>Lunch Break</a:t>
            </a:r>
          </a:p>
        </p:txBody>
      </p:sp>
      <p:pic>
        <p:nvPicPr>
          <p:cNvPr id="10" name="Picture 9" descr="A man sitting at his computer eating lunch">
            <a:extLst>
              <a:ext uri="{FF2B5EF4-FFF2-40B4-BE49-F238E27FC236}">
                <a16:creationId xmlns:a16="http://schemas.microsoft.com/office/drawing/2014/main" id="{1E574ADF-1605-D72F-88AF-66A5C0733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543" y="2480525"/>
            <a:ext cx="4267200" cy="2352675"/>
          </a:xfrm>
          <a:prstGeom prst="rect">
            <a:avLst/>
          </a:prstGeom>
        </p:spPr>
      </p:pic>
      <p:pic>
        <p:nvPicPr>
          <p:cNvPr id="6" name="Picture 5" descr="Cartoon of an &quot;Out to Lunch&quot; sign.">
            <a:extLst>
              <a:ext uri="{FF2B5EF4-FFF2-40B4-BE49-F238E27FC236}">
                <a16:creationId xmlns:a16="http://schemas.microsoft.com/office/drawing/2014/main" id="{6CE89BD1-DD92-BBB8-B812-5D110145F555}"/>
              </a:ext>
            </a:extLst>
          </p:cNvPr>
          <p:cNvPicPr>
            <a:picLocks noChangeAspect="1"/>
          </p:cNvPicPr>
          <p:nvPr/>
        </p:nvPicPr>
        <p:blipFill>
          <a:blip r:embed="rId3"/>
          <a:stretch>
            <a:fillRect/>
          </a:stretch>
        </p:blipFill>
        <p:spPr>
          <a:xfrm>
            <a:off x="6585672" y="1333122"/>
            <a:ext cx="4267570" cy="3712786"/>
          </a:xfrm>
          <a:prstGeom prst="rect">
            <a:avLst/>
          </a:prstGeom>
        </p:spPr>
      </p:pic>
    </p:spTree>
    <p:extLst>
      <p:ext uri="{BB962C8B-B14F-4D97-AF65-F5344CB8AC3E}">
        <p14:creationId xmlns:p14="http://schemas.microsoft.com/office/powerpoint/2010/main" val="23677662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E2E9-AF59-A477-8DE9-444A7A614C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FA4D46-8BF2-C760-2DC5-7E27D9D60C0F}"/>
              </a:ext>
            </a:extLst>
          </p:cNvPr>
          <p:cNvSpPr>
            <a:spLocks noGrp="1"/>
          </p:cNvSpPr>
          <p:nvPr>
            <p:ph type="title"/>
          </p:nvPr>
        </p:nvSpPr>
        <p:spPr>
          <a:xfrm>
            <a:off x="660400" y="1526770"/>
            <a:ext cx="10515600" cy="902104"/>
          </a:xfrm>
        </p:spPr>
        <p:txBody>
          <a:bodyPr anchor="b">
            <a:normAutofit/>
          </a:bodyPr>
          <a:lstStyle/>
          <a:p>
            <a:r>
              <a:rPr lang="en-US" dirty="0"/>
              <a:t>Breakout</a:t>
            </a:r>
            <a:r>
              <a:rPr lang="en-US" sz="3800" dirty="0"/>
              <a:t> </a:t>
            </a:r>
            <a:r>
              <a:rPr lang="en-US" dirty="0"/>
              <a:t>Sessions</a:t>
            </a:r>
            <a:endParaRPr lang="en-US" sz="2000" dirty="0"/>
          </a:p>
        </p:txBody>
      </p:sp>
    </p:spTree>
    <p:extLst>
      <p:ext uri="{BB962C8B-B14F-4D97-AF65-F5344CB8AC3E}">
        <p14:creationId xmlns:p14="http://schemas.microsoft.com/office/powerpoint/2010/main" val="37862745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E0D06-F1CF-5322-B2B4-33ECABDFDEE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299184-1BB8-3F35-44BF-E024B7F5D615}"/>
              </a:ext>
            </a:extLst>
          </p:cNvPr>
          <p:cNvSpPr>
            <a:spLocks noGrp="1"/>
          </p:cNvSpPr>
          <p:nvPr>
            <p:ph type="title"/>
          </p:nvPr>
        </p:nvSpPr>
        <p:spPr/>
        <p:txBody>
          <a:bodyPr anchor="b">
            <a:normAutofit/>
          </a:bodyPr>
          <a:lstStyle/>
          <a:p>
            <a:r>
              <a:rPr lang="en-US" sz="3800" dirty="0"/>
              <a:t>Breakout Session Descriptions</a:t>
            </a:r>
            <a:endParaRPr lang="en-US" sz="2000" dirty="0"/>
          </a:p>
        </p:txBody>
      </p:sp>
      <p:sp>
        <p:nvSpPr>
          <p:cNvPr id="3" name="Content Placeholder 2">
            <a:extLst>
              <a:ext uri="{FF2B5EF4-FFF2-40B4-BE49-F238E27FC236}">
                <a16:creationId xmlns:a16="http://schemas.microsoft.com/office/drawing/2014/main" id="{7AFFC659-2C21-2B22-43ED-7D3976FF590D}"/>
              </a:ext>
            </a:extLst>
          </p:cNvPr>
          <p:cNvSpPr>
            <a:spLocks noGrp="1"/>
          </p:cNvSpPr>
          <p:nvPr>
            <p:ph idx="1"/>
          </p:nvPr>
        </p:nvSpPr>
        <p:spPr>
          <a:xfrm>
            <a:off x="831850" y="1718252"/>
            <a:ext cx="10515600" cy="2787536"/>
          </a:xfrm>
        </p:spPr>
        <p:txBody>
          <a:bodyPr>
            <a:noAutofit/>
          </a:bodyPr>
          <a:lstStyle/>
          <a:p>
            <a:r>
              <a:rPr lang="en-US" sz="1900" dirty="0">
                <a:solidFill>
                  <a:srgbClr val="0B4778"/>
                </a:solidFill>
              </a:rPr>
              <a:t>Sub Recipient Monitoring - This session will emphasize the basic requirements that the pass-through entity must impose on the subrecipient to ensure that the Federal award is used in accordance with Federal statutes, regulations and the terms and conditions of the Federal award.</a:t>
            </a:r>
          </a:p>
          <a:p>
            <a:r>
              <a:rPr lang="en-US" sz="1900" dirty="0">
                <a:solidFill>
                  <a:srgbClr val="0B4778"/>
                </a:solidFill>
              </a:rPr>
              <a:t>Just Grants Training Team - Roles, Federal Financial Reports (FFRs), Monitoring, Closeout, Resources</a:t>
            </a:r>
          </a:p>
          <a:p>
            <a:r>
              <a:rPr lang="en-US" sz="1900" dirty="0">
                <a:solidFill>
                  <a:srgbClr val="0B4778"/>
                </a:solidFill>
              </a:rPr>
              <a:t>Chat with the Experts – Financial and Programmatic representatives - Question and Answer session </a:t>
            </a:r>
          </a:p>
          <a:p>
            <a:r>
              <a:rPr lang="en-US" sz="1900" dirty="0">
                <a:solidFill>
                  <a:srgbClr val="0B4778"/>
                </a:solidFill>
              </a:rPr>
              <a:t>Networking - A networking session allowing grantees the opportunity to share best practices, share knowledge and gain insight on award management from similar grantee types. This session will be facilitated by an OJP representative</a:t>
            </a:r>
          </a:p>
        </p:txBody>
      </p:sp>
    </p:spTree>
    <p:extLst>
      <p:ext uri="{BB962C8B-B14F-4D97-AF65-F5344CB8AC3E}">
        <p14:creationId xmlns:p14="http://schemas.microsoft.com/office/powerpoint/2010/main" val="1831699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5B1C0-BD65-8F63-5CBC-6EE9E08974BA}"/>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9F919878-BA66-9C7B-BF9B-421457E43CF8}"/>
              </a:ext>
            </a:extLst>
          </p:cNvPr>
          <p:cNvSpPr>
            <a:spLocks noGrp="1"/>
          </p:cNvSpPr>
          <p:nvPr>
            <p:ph type="title"/>
          </p:nvPr>
        </p:nvSpPr>
        <p:spPr>
          <a:xfrm>
            <a:off x="979632" y="1727059"/>
            <a:ext cx="10515600" cy="902104"/>
          </a:xfrm>
        </p:spPr>
        <p:txBody>
          <a:bodyPr>
            <a:normAutofit/>
          </a:bodyPr>
          <a:lstStyle/>
          <a:p>
            <a:r>
              <a:rPr lang="en-US" dirty="0"/>
              <a:t>Application Process and Budget Review</a:t>
            </a:r>
          </a:p>
        </p:txBody>
      </p:sp>
    </p:spTree>
    <p:extLst>
      <p:ext uri="{BB962C8B-B14F-4D97-AF65-F5344CB8AC3E}">
        <p14:creationId xmlns:p14="http://schemas.microsoft.com/office/powerpoint/2010/main" val="29205582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27A2-F579-E557-0D63-0BEC090B043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DBC507-739A-DCA4-5B51-0EE5646D303D}"/>
              </a:ext>
            </a:extLst>
          </p:cNvPr>
          <p:cNvSpPr>
            <a:spLocks noGrp="1"/>
          </p:cNvSpPr>
          <p:nvPr>
            <p:ph type="title"/>
          </p:nvPr>
        </p:nvSpPr>
        <p:spPr/>
        <p:txBody>
          <a:bodyPr anchor="b">
            <a:normAutofit/>
          </a:bodyPr>
          <a:lstStyle/>
          <a:p>
            <a:r>
              <a:rPr lang="en-US" sz="3800" dirty="0"/>
              <a:t>Application Process </a:t>
            </a:r>
            <a:r>
              <a:rPr lang="en-US" sz="2000" dirty="0"/>
              <a:t>(1 of 2)</a:t>
            </a:r>
          </a:p>
        </p:txBody>
      </p:sp>
      <p:sp>
        <p:nvSpPr>
          <p:cNvPr id="8" name="Rounded Rectangle 5">
            <a:extLst>
              <a:ext uri="{FF2B5EF4-FFF2-40B4-BE49-F238E27FC236}">
                <a16:creationId xmlns:a16="http://schemas.microsoft.com/office/drawing/2014/main" id="{44C16FE0-0D78-29ED-6C2A-6BC4AFACB94D}"/>
              </a:ext>
              <a:ext uri="{C183D7F6-B498-43B3-948B-1728B52AA6E4}">
                <adec:decorative xmlns:adec="http://schemas.microsoft.com/office/drawing/2017/decorative" val="1"/>
              </a:ext>
            </a:extLst>
          </p:cNvPr>
          <p:cNvSpPr>
            <a:spLocks noGrp="1"/>
          </p:cNvSpPr>
          <p:nvPr>
            <p:ph idx="1"/>
          </p:nvPr>
        </p:nvSpPr>
        <p:spPr>
          <a:xfrm>
            <a:off x="718457" y="2273221"/>
            <a:ext cx="10515600" cy="2787536"/>
          </a:xfrm>
          <a:prstGeom prst="roundRect">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0" name="Content Placeholder 2">
            <a:extLst>
              <a:ext uri="{FF2B5EF4-FFF2-40B4-BE49-F238E27FC236}">
                <a16:creationId xmlns:a16="http://schemas.microsoft.com/office/drawing/2014/main" id="{A6230155-79AB-5957-F4F8-81FF4A20813C}"/>
              </a:ext>
            </a:extLst>
          </p:cNvPr>
          <p:cNvSpPr txBox="1">
            <a:spLocks/>
          </p:cNvSpPr>
          <p:nvPr/>
        </p:nvSpPr>
        <p:spPr>
          <a:xfrm>
            <a:off x="1750707" y="2414575"/>
            <a:ext cx="7871791" cy="29847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b="1" dirty="0">
                <a:solidFill>
                  <a:srgbClr val="C00000"/>
                </a:solidFill>
              </a:rPr>
              <a:t>    </a:t>
            </a:r>
            <a:r>
              <a:rPr lang="en-US" sz="3000" b="1" dirty="0">
                <a:solidFill>
                  <a:srgbClr val="0B4778"/>
                </a:solidFill>
              </a:rPr>
              <a:t>Unique Entity Identifier (UEI) </a:t>
            </a:r>
          </a:p>
          <a:p>
            <a:pPr lvl="1">
              <a:buClr>
                <a:srgbClr val="0B4778"/>
              </a:buClr>
              <a:buFont typeface="Wingdings" panose="05000000000000000000" pitchFamily="2" charset="2"/>
              <a:buChar char="§"/>
            </a:pPr>
            <a:r>
              <a:rPr lang="en-US" sz="2600" dirty="0">
                <a:solidFill>
                  <a:srgbClr val="0B4778"/>
                </a:solidFill>
              </a:rPr>
              <a:t>Universal identifier for Federal recipients and their direct subrecipients. </a:t>
            </a:r>
          </a:p>
          <a:p>
            <a:pPr marL="457200" lvl="1" indent="0">
              <a:buNone/>
            </a:pPr>
            <a:r>
              <a:rPr lang="en-US" sz="3000" b="1" dirty="0">
                <a:solidFill>
                  <a:srgbClr val="0B4778"/>
                </a:solidFill>
              </a:rPr>
              <a:t>System for Award Management (SAM) </a:t>
            </a:r>
          </a:p>
          <a:p>
            <a:pPr lvl="1">
              <a:buClr>
                <a:srgbClr val="0B4778"/>
              </a:buClr>
              <a:buFont typeface="Wingdings" panose="05000000000000000000" pitchFamily="2" charset="2"/>
              <a:buChar char="§"/>
            </a:pPr>
            <a:r>
              <a:rPr lang="en-US" sz="2600" dirty="0">
                <a:solidFill>
                  <a:srgbClr val="0B4778"/>
                </a:solidFill>
              </a:rPr>
              <a:t>Federal Service Desk</a:t>
            </a:r>
          </a:p>
          <a:p>
            <a:pPr lvl="1">
              <a:buClr>
                <a:srgbClr val="0B4778"/>
              </a:buClr>
              <a:buFont typeface="Wingdings" panose="05000000000000000000" pitchFamily="2" charset="2"/>
              <a:buChar char="§"/>
            </a:pPr>
            <a:r>
              <a:rPr lang="en-US" sz="2600" dirty="0">
                <a:hlinkClick r:id="rId2" tooltip="http://www.sam.gov"/>
              </a:rPr>
              <a:t>https://www.sam.gov</a:t>
            </a:r>
            <a:endParaRPr lang="en-US" sz="2600" dirty="0">
              <a:solidFill>
                <a:srgbClr val="C00000"/>
              </a:solidFill>
            </a:endParaRPr>
          </a:p>
        </p:txBody>
      </p:sp>
    </p:spTree>
    <p:extLst>
      <p:ext uri="{BB962C8B-B14F-4D97-AF65-F5344CB8AC3E}">
        <p14:creationId xmlns:p14="http://schemas.microsoft.com/office/powerpoint/2010/main" val="31446864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D7C23-8D0B-2ACA-769B-D11E51E292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E0AA5C-8018-3CE6-DED1-D34538E1CDBC}"/>
              </a:ext>
            </a:extLst>
          </p:cNvPr>
          <p:cNvSpPr>
            <a:spLocks noGrp="1"/>
          </p:cNvSpPr>
          <p:nvPr>
            <p:ph type="title"/>
          </p:nvPr>
        </p:nvSpPr>
        <p:spPr>
          <a:xfrm>
            <a:off x="448228" y="773959"/>
            <a:ext cx="5505451" cy="760928"/>
          </a:xfrm>
        </p:spPr>
        <p:txBody>
          <a:bodyPr anchor="b">
            <a:normAutofit fontScale="90000"/>
          </a:bodyPr>
          <a:lstStyle/>
          <a:p>
            <a:r>
              <a:rPr lang="en-US" sz="3800" dirty="0"/>
              <a:t>Application Process </a:t>
            </a:r>
            <a:r>
              <a:rPr lang="en-US" sz="2200" dirty="0"/>
              <a:t>(2 of 2)</a:t>
            </a:r>
          </a:p>
        </p:txBody>
      </p:sp>
      <p:sp>
        <p:nvSpPr>
          <p:cNvPr id="3" name="Text Placeholder 2">
            <a:extLst>
              <a:ext uri="{FF2B5EF4-FFF2-40B4-BE49-F238E27FC236}">
                <a16:creationId xmlns:a16="http://schemas.microsoft.com/office/drawing/2014/main" id="{7D35AD0A-DEDA-2FF0-3005-900FDD9E5CE6}"/>
              </a:ext>
            </a:extLst>
          </p:cNvPr>
          <p:cNvSpPr>
            <a:spLocks noGrp="1"/>
          </p:cNvSpPr>
          <p:nvPr>
            <p:ph type="body" sz="quarter" idx="17"/>
          </p:nvPr>
        </p:nvSpPr>
        <p:spPr>
          <a:xfrm>
            <a:off x="447676" y="1765219"/>
            <a:ext cx="5505449" cy="560387"/>
          </a:xfrm>
        </p:spPr>
        <p:txBody>
          <a:bodyPr/>
          <a:lstStyle/>
          <a:p>
            <a:r>
              <a:rPr lang="en-US" dirty="0"/>
              <a:t>Financial Integrity</a:t>
            </a:r>
          </a:p>
        </p:txBody>
      </p:sp>
      <p:sp>
        <p:nvSpPr>
          <p:cNvPr id="12" name="TextBox 11">
            <a:extLst>
              <a:ext uri="{FF2B5EF4-FFF2-40B4-BE49-F238E27FC236}">
                <a16:creationId xmlns:a16="http://schemas.microsoft.com/office/drawing/2014/main" id="{8258E2F7-3B7E-6A5D-F011-B956019EFD46}"/>
              </a:ext>
            </a:extLst>
          </p:cNvPr>
          <p:cNvSpPr txBox="1"/>
          <p:nvPr/>
        </p:nvSpPr>
        <p:spPr>
          <a:xfrm>
            <a:off x="447676" y="2555938"/>
            <a:ext cx="5505449" cy="2677656"/>
          </a:xfrm>
          <a:prstGeom prst="rect">
            <a:avLst/>
          </a:prstGeom>
          <a:noFill/>
        </p:spPr>
        <p:txBody>
          <a:bodyPr wrap="square">
            <a:spAutoFit/>
          </a:bodyPr>
          <a:lstStyle/>
          <a:p>
            <a:pPr marL="342900" indent="-342900">
              <a:lnSpc>
                <a:spcPct val="100000"/>
              </a:lnSpc>
              <a:buClr>
                <a:srgbClr val="0B4778"/>
              </a:buClr>
              <a:buSzPct val="80000"/>
              <a:buFont typeface="Wingdings" panose="05000000000000000000" pitchFamily="2" charset="2"/>
              <a:buChar char="§"/>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Type of Applicant   </a:t>
            </a:r>
          </a:p>
          <a:p>
            <a:pPr marL="342900" indent="-342900">
              <a:lnSpc>
                <a:spcPct val="100000"/>
              </a:lnSpc>
              <a:buClr>
                <a:srgbClr val="0B4778"/>
              </a:buClr>
              <a:buSzPct val="80000"/>
              <a:buFont typeface="Wingdings" panose="05000000000000000000" pitchFamily="2" charset="2"/>
              <a:buChar char="§"/>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Financial Management and Internal Controls Questionnaire – (</a:t>
            </a:r>
            <a:r>
              <a:rPr lang="en-US" sz="2400" i="1" dirty="0">
                <a:solidFill>
                  <a:srgbClr val="0B4778"/>
                </a:solidFill>
                <a:latin typeface="Roboto" panose="02000000000000000000" pitchFamily="2" charset="0"/>
                <a:ea typeface="Roboto" panose="02000000000000000000" pitchFamily="2" charset="0"/>
                <a:cs typeface="Roboto" panose="02000000000000000000" pitchFamily="2" charset="0"/>
              </a:rPr>
              <a:t>All OJP applicants</a:t>
            </a: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  </a:t>
            </a:r>
          </a:p>
          <a:p>
            <a:pPr marL="342900" indent="-342900">
              <a:lnSpc>
                <a:spcPct val="100000"/>
              </a:lnSpc>
              <a:buClr>
                <a:srgbClr val="0B4778"/>
              </a:buClr>
              <a:buSzPct val="80000"/>
              <a:buFont typeface="Wingdings" panose="05000000000000000000" pitchFamily="2" charset="2"/>
              <a:buChar char="§"/>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Grantee Audits </a:t>
            </a:r>
          </a:p>
          <a:p>
            <a:pPr marL="342900" indent="-342900">
              <a:lnSpc>
                <a:spcPct val="100000"/>
              </a:lnSpc>
              <a:buClr>
                <a:srgbClr val="0B4778"/>
              </a:buClr>
              <a:buSzPct val="80000"/>
              <a:buFont typeface="Wingdings" panose="05000000000000000000" pitchFamily="2" charset="2"/>
              <a:buChar char="§"/>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Applicants Federal Debt </a:t>
            </a:r>
          </a:p>
          <a:p>
            <a:pPr marL="342900" indent="-342900">
              <a:lnSpc>
                <a:spcPct val="100000"/>
              </a:lnSpc>
              <a:buClr>
                <a:srgbClr val="0B4778"/>
              </a:buClr>
              <a:buSzPct val="80000"/>
              <a:buFont typeface="Wingdings" panose="05000000000000000000" pitchFamily="2" charset="2"/>
              <a:buChar char="§"/>
            </a:pPr>
            <a:r>
              <a:rPr lang="en-US" sz="2400" dirty="0">
                <a:solidFill>
                  <a:srgbClr val="0B4778"/>
                </a:solidFill>
                <a:latin typeface="Roboto" panose="02000000000000000000" pitchFamily="2" charset="0"/>
                <a:ea typeface="Roboto" panose="02000000000000000000" pitchFamily="2" charset="0"/>
                <a:cs typeface="Roboto" panose="02000000000000000000" pitchFamily="2" charset="0"/>
              </a:rPr>
              <a:t>Accuracy of Taxpayer ID</a:t>
            </a:r>
          </a:p>
        </p:txBody>
      </p:sp>
      <p:pic>
        <p:nvPicPr>
          <p:cNvPr id="14" name="Picture Placeholder 13" descr="Outlines of 5 generic people.">
            <a:extLst>
              <a:ext uri="{FF2B5EF4-FFF2-40B4-BE49-F238E27FC236}">
                <a16:creationId xmlns:a16="http://schemas.microsoft.com/office/drawing/2014/main" id="{F858DF58-BFA2-E17F-8F54-64718C484018}"/>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l="9175" r="9175"/>
          <a:stretch/>
        </p:blipFill>
        <p:spPr>
          <a:xfrm>
            <a:off x="6400800" y="1"/>
            <a:ext cx="5791200" cy="5671332"/>
          </a:xfrm>
          <a:prstGeom prst="rect">
            <a:avLst/>
          </a:prstGeom>
        </p:spPr>
      </p:pic>
    </p:spTree>
    <p:extLst>
      <p:ext uri="{BB962C8B-B14F-4D97-AF65-F5344CB8AC3E}">
        <p14:creationId xmlns:p14="http://schemas.microsoft.com/office/powerpoint/2010/main" val="23233500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1E8F9-8E9E-0ABB-6A83-E81104B534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D37B20-EB0F-6457-EF6D-64C93234D6FE}"/>
              </a:ext>
            </a:extLst>
          </p:cNvPr>
          <p:cNvSpPr>
            <a:spLocks noGrp="1"/>
          </p:cNvSpPr>
          <p:nvPr>
            <p:ph type="title"/>
          </p:nvPr>
        </p:nvSpPr>
        <p:spPr>
          <a:xfrm>
            <a:off x="839788" y="763139"/>
            <a:ext cx="6094412" cy="760862"/>
          </a:xfrm>
        </p:spPr>
        <p:txBody>
          <a:bodyPr vert="horz" lIns="91440" tIns="45720" rIns="91440" bIns="45720" rtlCol="0" anchor="b">
            <a:normAutofit/>
          </a:bodyPr>
          <a:lstStyle/>
          <a:p>
            <a:r>
              <a:rPr lang="en-US" sz="3800" b="1" kern="1200" dirty="0">
                <a:latin typeface="Roboto" panose="02000000000000000000" pitchFamily="2" charset="0"/>
                <a:ea typeface="Roboto" panose="02000000000000000000" pitchFamily="2" charset="0"/>
                <a:cs typeface="+mj-cs"/>
              </a:rPr>
              <a:t>High Risk Grantees</a:t>
            </a:r>
          </a:p>
        </p:txBody>
      </p:sp>
      <p:sp>
        <p:nvSpPr>
          <p:cNvPr id="8" name="TextBox 7">
            <a:extLst>
              <a:ext uri="{FF2B5EF4-FFF2-40B4-BE49-F238E27FC236}">
                <a16:creationId xmlns:a16="http://schemas.microsoft.com/office/drawing/2014/main" id="{D57CA236-526C-7123-F892-96B9DB0EDD4A}"/>
              </a:ext>
            </a:extLst>
          </p:cNvPr>
          <p:cNvSpPr txBox="1"/>
          <p:nvPr/>
        </p:nvSpPr>
        <p:spPr>
          <a:xfrm>
            <a:off x="698273" y="1510805"/>
            <a:ext cx="7977641" cy="3722503"/>
          </a:xfrm>
          <a:prstGeom prst="rect">
            <a:avLst/>
          </a:prstGeom>
        </p:spPr>
        <p:txBody>
          <a:bodyPr vert="horz" lIns="91440" tIns="45720" rIns="91440" bIns="45720" rtlCol="0">
            <a:noAutofit/>
          </a:bodyPr>
          <a:lstStyle/>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Have a history of unsatisfactory performance    </a:t>
            </a:r>
          </a:p>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Are not financially stable   </a:t>
            </a:r>
          </a:p>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Have a management system which does not meet the management standards set forth in 2 CFR Part 200.302 (Financial Management)</a:t>
            </a:r>
          </a:p>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Have not conformed to the terms and conditions of previous awards     </a:t>
            </a:r>
          </a:p>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Have open Single Audit or Office of Inspector General (OIG) audit report recommendations    </a:t>
            </a:r>
          </a:p>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Have significant non-compliance issues </a:t>
            </a:r>
          </a:p>
          <a:p>
            <a:pPr marL="342900" indent="-342900">
              <a:lnSpc>
                <a:spcPct val="90000"/>
              </a:lnSpc>
              <a:spcBef>
                <a:spcPts val="1000"/>
              </a:spcBef>
              <a:buClr>
                <a:srgbClr val="0B4778"/>
              </a:buClr>
              <a:buSzPct val="80000"/>
              <a:buFont typeface="Wingdings" panose="05000000000000000000" pitchFamily="2" charset="2"/>
              <a:buChar char="§"/>
            </a:pPr>
            <a:r>
              <a:rPr lang="en-US" sz="2000" dirty="0">
                <a:solidFill>
                  <a:srgbClr val="0B4778"/>
                </a:solidFill>
                <a:latin typeface="Roboto" panose="02000000000000000000" pitchFamily="2" charset="0"/>
                <a:ea typeface="Roboto" panose="02000000000000000000" pitchFamily="2" charset="0"/>
              </a:rPr>
              <a:t>Are otherwise not responsible (e.g., open site visit, </a:t>
            </a:r>
            <a:br>
              <a:rPr lang="en-US" sz="2000" dirty="0">
                <a:solidFill>
                  <a:srgbClr val="0B4778"/>
                </a:solidFill>
                <a:latin typeface="Roboto" panose="02000000000000000000" pitchFamily="2" charset="0"/>
                <a:ea typeface="Roboto" panose="02000000000000000000" pitchFamily="2" charset="0"/>
              </a:rPr>
            </a:br>
            <a:r>
              <a:rPr lang="en-US" sz="2000" dirty="0">
                <a:solidFill>
                  <a:srgbClr val="0B4778"/>
                </a:solidFill>
                <a:latin typeface="Roboto" panose="02000000000000000000" pitchFamily="2" charset="0"/>
                <a:ea typeface="Roboto" panose="02000000000000000000" pitchFamily="2" charset="0"/>
              </a:rPr>
              <a:t>requests for information from DOJ program manager, etc.)</a:t>
            </a:r>
          </a:p>
        </p:txBody>
      </p:sp>
      <p:pic>
        <p:nvPicPr>
          <p:cNvPr id="14" name="Picture Placeholder 13" descr="Outlines of five generic people.">
            <a:extLst>
              <a:ext uri="{FF2B5EF4-FFF2-40B4-BE49-F238E27FC236}">
                <a16:creationId xmlns:a16="http://schemas.microsoft.com/office/drawing/2014/main" id="{88580402-37BF-FD89-9BE5-721C8B381212}"/>
              </a:ext>
            </a:extLst>
          </p:cNvPr>
          <p:cNvPicPr>
            <a:picLocks noGrp="1" noChangeAspect="1"/>
          </p:cNvPicPr>
          <p:nvPr>
            <p:ph type="pic" idx="1"/>
          </p:nvPr>
        </p:nvPicPr>
        <p:blipFill>
          <a:blip r:embed="rId2" cstate="print">
            <a:duotone>
              <a:schemeClr val="accent5">
                <a:shade val="45000"/>
                <a:satMod val="135000"/>
              </a:schemeClr>
              <a:prstClr val="white"/>
            </a:duotone>
            <a:extLst>
              <a:ext uri="{28A0092B-C50C-407E-A947-70E740481C1C}">
                <a14:useLocalDpi xmlns:a14="http://schemas.microsoft.com/office/drawing/2010/main"/>
              </a:ext>
            </a:extLst>
          </a:blip>
          <a:srcRect t="4733" b="4733"/>
          <a:stretch/>
        </p:blipFill>
        <p:spPr>
          <a:xfrm>
            <a:off x="8675914" y="0"/>
            <a:ext cx="2679343" cy="4470170"/>
          </a:xfrm>
          <a:prstGeom prst="rect">
            <a:avLst/>
          </a:prstGeom>
          <a:noFill/>
        </p:spPr>
      </p:pic>
    </p:spTree>
    <p:extLst>
      <p:ext uri="{BB962C8B-B14F-4D97-AF65-F5344CB8AC3E}">
        <p14:creationId xmlns:p14="http://schemas.microsoft.com/office/powerpoint/2010/main" val="32397384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59518-F7F9-C2E3-241A-8DA230A45F51}"/>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9D00529C-8234-BD07-0A50-C30E94BDB4F0}"/>
              </a:ext>
            </a:extLst>
          </p:cNvPr>
          <p:cNvSpPr>
            <a:spLocks noGrp="1"/>
          </p:cNvSpPr>
          <p:nvPr>
            <p:ph type="title"/>
          </p:nvPr>
        </p:nvSpPr>
        <p:spPr>
          <a:xfrm>
            <a:off x="979632" y="630500"/>
            <a:ext cx="10515600" cy="902104"/>
          </a:xfrm>
        </p:spPr>
        <p:txBody>
          <a:bodyPr>
            <a:normAutofit/>
          </a:bodyPr>
          <a:lstStyle/>
          <a:p>
            <a:r>
              <a:rPr lang="en-US" dirty="0"/>
              <a:t>Budget Categories</a:t>
            </a:r>
          </a:p>
        </p:txBody>
      </p:sp>
      <p:grpSp>
        <p:nvGrpSpPr>
          <p:cNvPr id="2" name="Group 1" descr="Personnel icon: three white human icons arranged in a triangular formation connected by dotted lines. ">
            <a:extLst>
              <a:ext uri="{FF2B5EF4-FFF2-40B4-BE49-F238E27FC236}">
                <a16:creationId xmlns:a16="http://schemas.microsoft.com/office/drawing/2014/main" id="{E9B3BC09-19D4-9408-53CD-B689F48CAF87}"/>
              </a:ext>
            </a:extLst>
          </p:cNvPr>
          <p:cNvGrpSpPr/>
          <p:nvPr/>
        </p:nvGrpSpPr>
        <p:grpSpPr>
          <a:xfrm>
            <a:off x="361052" y="1803353"/>
            <a:ext cx="1371600" cy="1371600"/>
            <a:chOff x="152400" y="1337662"/>
            <a:chExt cx="1855515" cy="1855515"/>
          </a:xfrm>
        </p:grpSpPr>
        <p:sp>
          <p:nvSpPr>
            <p:cNvPr id="4" name="Oval 3">
              <a:extLst>
                <a:ext uri="{FF2B5EF4-FFF2-40B4-BE49-F238E27FC236}">
                  <a16:creationId xmlns:a16="http://schemas.microsoft.com/office/drawing/2014/main" id="{D4843C0B-E388-71B4-3F79-514E2F7A0FFC}"/>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 showing three white human icons arranged in a triangular formation connected by dotted lines. ">
              <a:extLst>
                <a:ext uri="{FF2B5EF4-FFF2-40B4-BE49-F238E27FC236}">
                  <a16:creationId xmlns:a16="http://schemas.microsoft.com/office/drawing/2014/main" id="{117ED1C4-91C1-2EB8-410B-E8C1671B0D6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
        <p:nvSpPr>
          <p:cNvPr id="37" name="TextBox 36">
            <a:extLst>
              <a:ext uri="{FF2B5EF4-FFF2-40B4-BE49-F238E27FC236}">
                <a16:creationId xmlns:a16="http://schemas.microsoft.com/office/drawing/2014/main" id="{0237DC88-DEB0-4236-EF5B-44B1C7307923}"/>
              </a:ext>
            </a:extLst>
          </p:cNvPr>
          <p:cNvSpPr txBox="1"/>
          <p:nvPr/>
        </p:nvSpPr>
        <p:spPr>
          <a:xfrm>
            <a:off x="284488" y="3265888"/>
            <a:ext cx="1605786"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PERSONNEL</a:t>
            </a:r>
          </a:p>
        </p:txBody>
      </p:sp>
      <p:grpSp>
        <p:nvGrpSpPr>
          <p:cNvPr id="7" name="Group 6" descr="Fringe benefits icon: Abstract crown">
            <a:extLst>
              <a:ext uri="{FF2B5EF4-FFF2-40B4-BE49-F238E27FC236}">
                <a16:creationId xmlns:a16="http://schemas.microsoft.com/office/drawing/2014/main" id="{390DF024-C918-2E10-FB04-EDFDF88B7EF5}"/>
              </a:ext>
            </a:extLst>
          </p:cNvPr>
          <p:cNvGrpSpPr/>
          <p:nvPr/>
        </p:nvGrpSpPr>
        <p:grpSpPr>
          <a:xfrm>
            <a:off x="2310416" y="1843166"/>
            <a:ext cx="1371600" cy="1371600"/>
            <a:chOff x="2487758" y="1337662"/>
            <a:chExt cx="1855515" cy="1855515"/>
          </a:xfrm>
        </p:grpSpPr>
        <p:sp>
          <p:nvSpPr>
            <p:cNvPr id="8" name="Oval 7">
              <a:extLst>
                <a:ext uri="{FF2B5EF4-FFF2-40B4-BE49-F238E27FC236}">
                  <a16:creationId xmlns:a16="http://schemas.microsoft.com/office/drawing/2014/main" id="{2687225B-B351-C5FD-0F71-7D98C01CABF8}"/>
                </a:ext>
              </a:extLst>
            </p:cNvPr>
            <p:cNvSpPr/>
            <p:nvPr/>
          </p:nvSpPr>
          <p:spPr>
            <a:xfrm>
              <a:off x="2487758"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4C2DD6B-6EB4-B8C5-6BA9-EDDE28CD51B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80061" y="1640448"/>
              <a:ext cx="1357585" cy="1357585"/>
            </a:xfrm>
            <a:prstGeom prst="rect">
              <a:avLst/>
            </a:prstGeom>
          </p:spPr>
        </p:pic>
      </p:grpSp>
      <p:sp>
        <p:nvSpPr>
          <p:cNvPr id="38" name="TextBox 37">
            <a:extLst>
              <a:ext uri="{FF2B5EF4-FFF2-40B4-BE49-F238E27FC236}">
                <a16:creationId xmlns:a16="http://schemas.microsoft.com/office/drawing/2014/main" id="{9C2D8099-1045-EFB3-E38D-C9CB49617EF7}"/>
              </a:ext>
            </a:extLst>
          </p:cNvPr>
          <p:cNvSpPr txBox="1"/>
          <p:nvPr/>
        </p:nvSpPr>
        <p:spPr>
          <a:xfrm>
            <a:off x="1940960" y="3253604"/>
            <a:ext cx="2373910"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FRINGE BENEFITS</a:t>
            </a:r>
          </a:p>
        </p:txBody>
      </p:sp>
      <p:grpSp>
        <p:nvGrpSpPr>
          <p:cNvPr id="17" name="Group 16" descr="Travel icon: two white location markers connected by curved dotted lines.">
            <a:extLst>
              <a:ext uri="{FF2B5EF4-FFF2-40B4-BE49-F238E27FC236}">
                <a16:creationId xmlns:a16="http://schemas.microsoft.com/office/drawing/2014/main" id="{1FBF5B93-4574-E8C0-6718-626C75A5861C}"/>
              </a:ext>
            </a:extLst>
          </p:cNvPr>
          <p:cNvGrpSpPr/>
          <p:nvPr/>
        </p:nvGrpSpPr>
        <p:grpSpPr>
          <a:xfrm>
            <a:off x="4538737" y="1837112"/>
            <a:ext cx="1371600" cy="1371600"/>
            <a:chOff x="4823116" y="1337662"/>
            <a:chExt cx="1855515" cy="1855515"/>
          </a:xfrm>
        </p:grpSpPr>
        <p:sp>
          <p:nvSpPr>
            <p:cNvPr id="18" name="Oval 17">
              <a:extLst>
                <a:ext uri="{FF2B5EF4-FFF2-40B4-BE49-F238E27FC236}">
                  <a16:creationId xmlns:a16="http://schemas.microsoft.com/office/drawing/2014/main" id="{AB8A8C18-9F15-39AC-01BD-091D6ACB1CE7}"/>
                </a:ext>
              </a:extLst>
            </p:cNvPr>
            <p:cNvSpPr/>
            <p:nvPr/>
          </p:nvSpPr>
          <p:spPr>
            <a:xfrm>
              <a:off x="4823116"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Icon-style graphic showing two white location markers connected by a dotted curved path on a transparent checkered background. The design represents navigation or route planning between two points.&#10;&#10;AI-generated content may be incorrect.">
              <a:extLst>
                <a:ext uri="{FF2B5EF4-FFF2-40B4-BE49-F238E27FC236}">
                  <a16:creationId xmlns:a16="http://schemas.microsoft.com/office/drawing/2014/main" id="{4E53419C-CBF1-A68A-2B8B-FECD0F3FD3C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41267" y="1391522"/>
              <a:ext cx="1619211" cy="1619211"/>
            </a:xfrm>
            <a:prstGeom prst="rect">
              <a:avLst/>
            </a:prstGeom>
          </p:spPr>
        </p:pic>
      </p:grpSp>
      <p:sp>
        <p:nvSpPr>
          <p:cNvPr id="39" name="TextBox 38">
            <a:extLst>
              <a:ext uri="{FF2B5EF4-FFF2-40B4-BE49-F238E27FC236}">
                <a16:creationId xmlns:a16="http://schemas.microsoft.com/office/drawing/2014/main" id="{9CD3C0B9-8B69-547D-E1C5-AB78487E2F59}"/>
              </a:ext>
            </a:extLst>
          </p:cNvPr>
          <p:cNvSpPr txBox="1"/>
          <p:nvPr/>
        </p:nvSpPr>
        <p:spPr>
          <a:xfrm>
            <a:off x="4554598" y="3316867"/>
            <a:ext cx="1172217"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TRAVEL</a:t>
            </a:r>
          </a:p>
        </p:txBody>
      </p:sp>
      <p:grpSp>
        <p:nvGrpSpPr>
          <p:cNvPr id="21" name="Group 20" descr="Equipment icon: six white computer monitors arranged in 2 rows.">
            <a:extLst>
              <a:ext uri="{FF2B5EF4-FFF2-40B4-BE49-F238E27FC236}">
                <a16:creationId xmlns:a16="http://schemas.microsoft.com/office/drawing/2014/main" id="{5C240978-ADDF-327F-6D67-D1D2ECA040A4}"/>
              </a:ext>
            </a:extLst>
          </p:cNvPr>
          <p:cNvGrpSpPr/>
          <p:nvPr/>
        </p:nvGrpSpPr>
        <p:grpSpPr>
          <a:xfrm>
            <a:off x="6738947" y="1843166"/>
            <a:ext cx="1371600" cy="1371600"/>
            <a:chOff x="7158474" y="1337662"/>
            <a:chExt cx="1855515" cy="1855515"/>
          </a:xfrm>
        </p:grpSpPr>
        <p:sp>
          <p:nvSpPr>
            <p:cNvPr id="22" name="Oval 21">
              <a:extLst>
                <a:ext uri="{FF2B5EF4-FFF2-40B4-BE49-F238E27FC236}">
                  <a16:creationId xmlns:a16="http://schemas.microsoft.com/office/drawing/2014/main" id="{74AF97E9-0F68-F82F-0C84-DABB940B2046}"/>
                </a:ext>
              </a:extLst>
            </p:cNvPr>
            <p:cNvSpPr/>
            <p:nvPr/>
          </p:nvSpPr>
          <p:spPr>
            <a:xfrm>
              <a:off x="7158474"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F14DCC24-4C57-1200-D178-15397F6AFCA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59653" y="1356188"/>
              <a:ext cx="1828800" cy="1828800"/>
            </a:xfrm>
            <a:prstGeom prst="rect">
              <a:avLst/>
            </a:prstGeom>
          </p:spPr>
        </p:pic>
      </p:grpSp>
      <p:sp>
        <p:nvSpPr>
          <p:cNvPr id="40" name="TextBox 39">
            <a:extLst>
              <a:ext uri="{FF2B5EF4-FFF2-40B4-BE49-F238E27FC236}">
                <a16:creationId xmlns:a16="http://schemas.microsoft.com/office/drawing/2014/main" id="{59AC4503-E087-99BF-6C57-96E52571FE30}"/>
              </a:ext>
            </a:extLst>
          </p:cNvPr>
          <p:cNvSpPr txBox="1"/>
          <p:nvPr/>
        </p:nvSpPr>
        <p:spPr>
          <a:xfrm>
            <a:off x="6550138" y="3305613"/>
            <a:ext cx="1606361" cy="369331"/>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EQUIPMENT</a:t>
            </a:r>
          </a:p>
        </p:txBody>
      </p:sp>
      <p:grpSp>
        <p:nvGrpSpPr>
          <p:cNvPr id="24" name="Group 23" descr="Supplies icon: a file folder, pencil &amp; paperclip.">
            <a:extLst>
              <a:ext uri="{FF2B5EF4-FFF2-40B4-BE49-F238E27FC236}">
                <a16:creationId xmlns:a16="http://schemas.microsoft.com/office/drawing/2014/main" id="{DB570708-07A0-33B8-9DE7-21015264480C}"/>
              </a:ext>
            </a:extLst>
          </p:cNvPr>
          <p:cNvGrpSpPr/>
          <p:nvPr/>
        </p:nvGrpSpPr>
        <p:grpSpPr>
          <a:xfrm>
            <a:off x="8939157" y="1784220"/>
            <a:ext cx="1371600" cy="1371600"/>
            <a:chOff x="9493832" y="1337662"/>
            <a:chExt cx="1912827" cy="1855515"/>
          </a:xfrm>
        </p:grpSpPr>
        <p:sp>
          <p:nvSpPr>
            <p:cNvPr id="25" name="Oval 24">
              <a:extLst>
                <a:ext uri="{FF2B5EF4-FFF2-40B4-BE49-F238E27FC236}">
                  <a16:creationId xmlns:a16="http://schemas.microsoft.com/office/drawing/2014/main" id="{F791A69D-19CD-C4B2-9F3B-2C686E8F86F8}"/>
                </a:ext>
              </a:extLst>
            </p:cNvPr>
            <p:cNvSpPr/>
            <p:nvPr/>
          </p:nvSpPr>
          <p:spPr>
            <a:xfrm>
              <a:off x="9493832"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9E56452A-309A-C4DB-B43C-804D7029BA0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77859" y="1363545"/>
              <a:ext cx="1828800" cy="1828800"/>
            </a:xfrm>
            <a:prstGeom prst="rect">
              <a:avLst/>
            </a:prstGeom>
          </p:spPr>
        </p:pic>
      </p:grpSp>
      <p:sp>
        <p:nvSpPr>
          <p:cNvPr id="41" name="TextBox 40">
            <a:extLst>
              <a:ext uri="{FF2B5EF4-FFF2-40B4-BE49-F238E27FC236}">
                <a16:creationId xmlns:a16="http://schemas.microsoft.com/office/drawing/2014/main" id="{BE5483BC-31E8-0503-1129-37C2D4CC8808}"/>
              </a:ext>
            </a:extLst>
          </p:cNvPr>
          <p:cNvSpPr txBox="1"/>
          <p:nvPr/>
        </p:nvSpPr>
        <p:spPr>
          <a:xfrm>
            <a:off x="8863199" y="3327508"/>
            <a:ext cx="1482419"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SUPPLIES</a:t>
            </a:r>
          </a:p>
        </p:txBody>
      </p:sp>
      <p:grpSp>
        <p:nvGrpSpPr>
          <p:cNvPr id="11" name="Group 10" descr="Construction icon: 3 stacks of blocks with an arrow pointing up.">
            <a:extLst>
              <a:ext uri="{FF2B5EF4-FFF2-40B4-BE49-F238E27FC236}">
                <a16:creationId xmlns:a16="http://schemas.microsoft.com/office/drawing/2014/main" id="{D12F7AC8-9A72-A484-A687-BC5C4123BCF8}"/>
              </a:ext>
            </a:extLst>
          </p:cNvPr>
          <p:cNvGrpSpPr/>
          <p:nvPr/>
        </p:nvGrpSpPr>
        <p:grpSpPr>
          <a:xfrm>
            <a:off x="979632" y="3803779"/>
            <a:ext cx="1371600" cy="1371600"/>
            <a:chOff x="863600" y="3598262"/>
            <a:chExt cx="1855515" cy="1855515"/>
          </a:xfrm>
        </p:grpSpPr>
        <p:sp>
          <p:nvSpPr>
            <p:cNvPr id="12" name="Oval 11">
              <a:extLst>
                <a:ext uri="{FF2B5EF4-FFF2-40B4-BE49-F238E27FC236}">
                  <a16:creationId xmlns:a16="http://schemas.microsoft.com/office/drawing/2014/main" id="{483F93F0-E0B7-9BAA-582E-BDD0EE047F4E}"/>
                </a:ext>
              </a:extLst>
            </p:cNvPr>
            <p:cNvSpPr/>
            <p:nvPr/>
          </p:nvSpPr>
          <p:spPr>
            <a:xfrm>
              <a:off x="863600" y="35982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C22CC0B-E945-D7CB-DA8E-70BF16FFE6B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66800" y="3641840"/>
              <a:ext cx="1394051" cy="1394051"/>
            </a:xfrm>
            <a:prstGeom prst="rect">
              <a:avLst/>
            </a:prstGeom>
          </p:spPr>
        </p:pic>
      </p:grpSp>
      <p:sp>
        <p:nvSpPr>
          <p:cNvPr id="36" name="TextBox 35">
            <a:extLst>
              <a:ext uri="{FF2B5EF4-FFF2-40B4-BE49-F238E27FC236}">
                <a16:creationId xmlns:a16="http://schemas.microsoft.com/office/drawing/2014/main" id="{B6D3C958-8461-D934-BA36-3AF1FDC41BE5}"/>
              </a:ext>
            </a:extLst>
          </p:cNvPr>
          <p:cNvSpPr txBox="1"/>
          <p:nvPr/>
        </p:nvSpPr>
        <p:spPr>
          <a:xfrm>
            <a:off x="684818" y="5341690"/>
            <a:ext cx="2095667"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CONSTRUCTION</a:t>
            </a:r>
          </a:p>
        </p:txBody>
      </p:sp>
      <p:grpSp>
        <p:nvGrpSpPr>
          <p:cNvPr id="14" name="Group 13" descr="Subawards icon: certificates">
            <a:extLst>
              <a:ext uri="{FF2B5EF4-FFF2-40B4-BE49-F238E27FC236}">
                <a16:creationId xmlns:a16="http://schemas.microsoft.com/office/drawing/2014/main" id="{733CA217-F37E-E362-0A8F-C11917388B19}"/>
              </a:ext>
            </a:extLst>
          </p:cNvPr>
          <p:cNvGrpSpPr/>
          <p:nvPr/>
        </p:nvGrpSpPr>
        <p:grpSpPr>
          <a:xfrm>
            <a:off x="3247364" y="3803779"/>
            <a:ext cx="1371600" cy="1371600"/>
            <a:chOff x="3198958" y="3598262"/>
            <a:chExt cx="1855515" cy="1855515"/>
          </a:xfrm>
        </p:grpSpPr>
        <p:sp>
          <p:nvSpPr>
            <p:cNvPr id="15" name="Oval 14">
              <a:extLst>
                <a:ext uri="{FF2B5EF4-FFF2-40B4-BE49-F238E27FC236}">
                  <a16:creationId xmlns:a16="http://schemas.microsoft.com/office/drawing/2014/main" id="{0014B783-8340-6581-7E09-A40E78F09FF5}"/>
                </a:ext>
              </a:extLst>
            </p:cNvPr>
            <p:cNvSpPr/>
            <p:nvPr/>
          </p:nvSpPr>
          <p:spPr>
            <a:xfrm>
              <a:off x="3198958" y="35982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763CD68-0AE0-C1E6-0546-20106251F6A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458055" y="3862057"/>
              <a:ext cx="1337320" cy="1337320"/>
            </a:xfrm>
            <a:prstGeom prst="rect">
              <a:avLst/>
            </a:prstGeom>
          </p:spPr>
        </p:pic>
      </p:grpSp>
      <p:sp>
        <p:nvSpPr>
          <p:cNvPr id="42" name="TextBox 41">
            <a:extLst>
              <a:ext uri="{FF2B5EF4-FFF2-40B4-BE49-F238E27FC236}">
                <a16:creationId xmlns:a16="http://schemas.microsoft.com/office/drawing/2014/main" id="{BA43E86B-E3AC-9140-0967-FEA670A09038}"/>
              </a:ext>
            </a:extLst>
          </p:cNvPr>
          <p:cNvSpPr txBox="1"/>
          <p:nvPr/>
        </p:nvSpPr>
        <p:spPr>
          <a:xfrm>
            <a:off x="3107603" y="5341690"/>
            <a:ext cx="1698780"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SUBAWARDS</a:t>
            </a:r>
          </a:p>
        </p:txBody>
      </p:sp>
      <p:grpSp>
        <p:nvGrpSpPr>
          <p:cNvPr id="27" name="Group 26" descr="Procurement icon: Credit card and dollar sign">
            <a:extLst>
              <a:ext uri="{FF2B5EF4-FFF2-40B4-BE49-F238E27FC236}">
                <a16:creationId xmlns:a16="http://schemas.microsoft.com/office/drawing/2014/main" id="{BF6ABCE9-D050-2D21-BDB4-25F9C0653C53}"/>
              </a:ext>
            </a:extLst>
          </p:cNvPr>
          <p:cNvGrpSpPr/>
          <p:nvPr/>
        </p:nvGrpSpPr>
        <p:grpSpPr>
          <a:xfrm>
            <a:off x="5438615" y="3835992"/>
            <a:ext cx="1371600" cy="1371600"/>
            <a:chOff x="5534316" y="3582910"/>
            <a:chExt cx="1855515" cy="1870867"/>
          </a:xfrm>
        </p:grpSpPr>
        <p:sp>
          <p:nvSpPr>
            <p:cNvPr id="28" name="Oval 27">
              <a:extLst>
                <a:ext uri="{FF2B5EF4-FFF2-40B4-BE49-F238E27FC236}">
                  <a16:creationId xmlns:a16="http://schemas.microsoft.com/office/drawing/2014/main" id="{E8425A0A-D9A1-1933-89C2-62EC9BDA6D67}"/>
                </a:ext>
              </a:extLst>
            </p:cNvPr>
            <p:cNvSpPr/>
            <p:nvPr/>
          </p:nvSpPr>
          <p:spPr>
            <a:xfrm>
              <a:off x="5534316" y="35982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379A3478-A5B1-FE11-54CA-6B7ADED09A6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547672" y="3582910"/>
              <a:ext cx="1828800" cy="1828800"/>
            </a:xfrm>
            <a:prstGeom prst="rect">
              <a:avLst/>
            </a:prstGeom>
          </p:spPr>
        </p:pic>
      </p:grpSp>
      <p:sp>
        <p:nvSpPr>
          <p:cNvPr id="43" name="TextBox 42">
            <a:extLst>
              <a:ext uri="{FF2B5EF4-FFF2-40B4-BE49-F238E27FC236}">
                <a16:creationId xmlns:a16="http://schemas.microsoft.com/office/drawing/2014/main" id="{397AB30D-5FA5-97F8-1616-EAEF661B0083}"/>
              </a:ext>
            </a:extLst>
          </p:cNvPr>
          <p:cNvSpPr txBox="1"/>
          <p:nvPr/>
        </p:nvSpPr>
        <p:spPr>
          <a:xfrm>
            <a:off x="5083151" y="5374818"/>
            <a:ext cx="2025697"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PROCUREMENT</a:t>
            </a:r>
          </a:p>
        </p:txBody>
      </p:sp>
      <p:grpSp>
        <p:nvGrpSpPr>
          <p:cNvPr id="30" name="Group 29" descr="Other icon: 3 dots in an oval">
            <a:extLst>
              <a:ext uri="{FF2B5EF4-FFF2-40B4-BE49-F238E27FC236}">
                <a16:creationId xmlns:a16="http://schemas.microsoft.com/office/drawing/2014/main" id="{9D9EBA89-11A4-522D-D3D7-CD55E576F4E6}"/>
              </a:ext>
            </a:extLst>
          </p:cNvPr>
          <p:cNvGrpSpPr/>
          <p:nvPr/>
        </p:nvGrpSpPr>
        <p:grpSpPr>
          <a:xfrm>
            <a:off x="7693901" y="3847247"/>
            <a:ext cx="1371600" cy="1371600"/>
            <a:chOff x="7869674" y="3598262"/>
            <a:chExt cx="1855515" cy="1855515"/>
          </a:xfrm>
        </p:grpSpPr>
        <p:sp>
          <p:nvSpPr>
            <p:cNvPr id="31" name="Oval 30">
              <a:extLst>
                <a:ext uri="{FF2B5EF4-FFF2-40B4-BE49-F238E27FC236}">
                  <a16:creationId xmlns:a16="http://schemas.microsoft.com/office/drawing/2014/main" id="{E48C1D4B-671A-F197-9BE9-EB696C572BEF}"/>
                </a:ext>
              </a:extLst>
            </p:cNvPr>
            <p:cNvSpPr/>
            <p:nvPr/>
          </p:nvSpPr>
          <p:spPr>
            <a:xfrm>
              <a:off x="7869674" y="35982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0D218CBB-6997-5B1B-7F3D-ADBF7866DCE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131850" y="3857359"/>
              <a:ext cx="1337320" cy="1337320"/>
            </a:xfrm>
            <a:prstGeom prst="rect">
              <a:avLst/>
            </a:prstGeom>
          </p:spPr>
        </p:pic>
      </p:grpSp>
      <p:sp>
        <p:nvSpPr>
          <p:cNvPr id="44" name="TextBox 43">
            <a:extLst>
              <a:ext uri="{FF2B5EF4-FFF2-40B4-BE49-F238E27FC236}">
                <a16:creationId xmlns:a16="http://schemas.microsoft.com/office/drawing/2014/main" id="{823A4FE2-B2C7-D931-12A9-F0DF2DEF7E7D}"/>
              </a:ext>
            </a:extLst>
          </p:cNvPr>
          <p:cNvSpPr txBox="1"/>
          <p:nvPr/>
        </p:nvSpPr>
        <p:spPr>
          <a:xfrm>
            <a:off x="7759574" y="5410372"/>
            <a:ext cx="1179583" cy="369331"/>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OTHER</a:t>
            </a:r>
          </a:p>
        </p:txBody>
      </p:sp>
      <p:grpSp>
        <p:nvGrpSpPr>
          <p:cNvPr id="33" name="Group 32" descr="Indirect icon: 2 curved arrows pointing away from each other.">
            <a:extLst>
              <a:ext uri="{FF2B5EF4-FFF2-40B4-BE49-F238E27FC236}">
                <a16:creationId xmlns:a16="http://schemas.microsoft.com/office/drawing/2014/main" id="{292986A3-DDB2-0766-B054-7B38D647D49A}"/>
              </a:ext>
            </a:extLst>
          </p:cNvPr>
          <p:cNvGrpSpPr/>
          <p:nvPr/>
        </p:nvGrpSpPr>
        <p:grpSpPr>
          <a:xfrm>
            <a:off x="9790813" y="3800727"/>
            <a:ext cx="1371600" cy="1371600"/>
            <a:chOff x="10205032" y="3598262"/>
            <a:chExt cx="1855515" cy="1855515"/>
          </a:xfrm>
        </p:grpSpPr>
        <p:sp>
          <p:nvSpPr>
            <p:cNvPr id="34" name="Oval 33">
              <a:extLst>
                <a:ext uri="{FF2B5EF4-FFF2-40B4-BE49-F238E27FC236}">
                  <a16:creationId xmlns:a16="http://schemas.microsoft.com/office/drawing/2014/main" id="{F78D4125-20D0-9602-8A6C-0961851B62D2}"/>
                </a:ext>
              </a:extLst>
            </p:cNvPr>
            <p:cNvSpPr/>
            <p:nvPr/>
          </p:nvSpPr>
          <p:spPr>
            <a:xfrm>
              <a:off x="10205032" y="35982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3CD9869B-9AA9-DF7D-6B75-2224B543FD6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431269" y="3862057"/>
              <a:ext cx="1463058" cy="1463058"/>
            </a:xfrm>
            <a:prstGeom prst="rect">
              <a:avLst/>
            </a:prstGeom>
          </p:spPr>
        </p:pic>
      </p:grpSp>
      <p:sp>
        <p:nvSpPr>
          <p:cNvPr id="45" name="TextBox 44">
            <a:extLst>
              <a:ext uri="{FF2B5EF4-FFF2-40B4-BE49-F238E27FC236}">
                <a16:creationId xmlns:a16="http://schemas.microsoft.com/office/drawing/2014/main" id="{6005BE17-6B67-5481-E83A-84DED760613F}"/>
              </a:ext>
            </a:extLst>
          </p:cNvPr>
          <p:cNvSpPr txBox="1"/>
          <p:nvPr/>
        </p:nvSpPr>
        <p:spPr>
          <a:xfrm>
            <a:off x="9751326" y="5399895"/>
            <a:ext cx="1599103" cy="369332"/>
          </a:xfrm>
          <a:prstGeom prst="rect">
            <a:avLst/>
          </a:prstGeom>
          <a:noFill/>
        </p:spPr>
        <p:txBody>
          <a:bodyPr wrap="square" rtlCol="0">
            <a:spAutoFit/>
          </a:bodyPr>
          <a:lstStyle/>
          <a:p>
            <a:pPr algn="ctr"/>
            <a:r>
              <a:rPr lang="en-US" b="1" dirty="0">
                <a:solidFill>
                  <a:schemeClr val="bg1"/>
                </a:solidFill>
                <a:latin typeface="Roboto" panose="02000000000000000000" pitchFamily="2" charset="0"/>
                <a:ea typeface="Roboto" panose="02000000000000000000" pitchFamily="2" charset="0"/>
                <a:cs typeface="Roboto" panose="02000000000000000000" pitchFamily="2" charset="0"/>
              </a:rPr>
              <a:t>INDIRECT</a:t>
            </a:r>
          </a:p>
        </p:txBody>
      </p:sp>
    </p:spTree>
    <p:extLst>
      <p:ext uri="{BB962C8B-B14F-4D97-AF65-F5344CB8AC3E}">
        <p14:creationId xmlns:p14="http://schemas.microsoft.com/office/powerpoint/2010/main" val="216572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2588-FF64-61DE-39DD-03CAEC4F7D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ED9E3F-CC5C-3E41-7899-2B50984377F7}"/>
              </a:ext>
            </a:extLst>
          </p:cNvPr>
          <p:cNvSpPr>
            <a:spLocks noGrp="1"/>
          </p:cNvSpPr>
          <p:nvPr>
            <p:ph type="title"/>
          </p:nvPr>
        </p:nvSpPr>
        <p:spPr/>
        <p:txBody>
          <a:bodyPr anchor="b">
            <a:normAutofit/>
          </a:bodyPr>
          <a:lstStyle/>
          <a:p>
            <a:r>
              <a:rPr lang="en-US" sz="3800" dirty="0"/>
              <a:t>Personnel Category </a:t>
            </a:r>
            <a:r>
              <a:rPr lang="en-US" sz="2000" dirty="0"/>
              <a:t>(1 of 5)</a:t>
            </a:r>
          </a:p>
        </p:txBody>
      </p:sp>
      <p:sp>
        <p:nvSpPr>
          <p:cNvPr id="7" name="Content Placeholder 2">
            <a:extLst>
              <a:ext uri="{FF2B5EF4-FFF2-40B4-BE49-F238E27FC236}">
                <a16:creationId xmlns:a16="http://schemas.microsoft.com/office/drawing/2014/main" id="{3D2E9083-C83B-20D8-B76B-CB85241ABCC3}"/>
              </a:ext>
            </a:extLst>
          </p:cNvPr>
          <p:cNvSpPr>
            <a:spLocks noGrp="1"/>
          </p:cNvSpPr>
          <p:nvPr>
            <p:ph idx="1"/>
          </p:nvPr>
        </p:nvSpPr>
        <p:spPr>
          <a:xfrm>
            <a:off x="838200" y="2035969"/>
            <a:ext cx="10515600" cy="2786062"/>
          </a:xfrm>
        </p:spPr>
        <p:txBody>
          <a:bodyPr>
            <a:normAutofit/>
          </a:bodyPr>
          <a:lstStyle/>
          <a:p>
            <a:pPr>
              <a:buClr>
                <a:srgbClr val="0B4778"/>
              </a:buClr>
              <a:buSzPct val="80000"/>
              <a:buFont typeface="Wingdings" panose="05000000000000000000" pitchFamily="2" charset="2"/>
              <a:buChar char="§"/>
              <a:defRPr/>
            </a:pPr>
            <a:r>
              <a:rPr lang="en-US" sz="2800" dirty="0">
                <a:solidFill>
                  <a:srgbClr val="0B4778"/>
                </a:solidFill>
              </a:rPr>
              <a:t>Position – (i.e.,) grant coordinator  </a:t>
            </a:r>
          </a:p>
          <a:p>
            <a:pPr>
              <a:buClr>
                <a:srgbClr val="0B4778"/>
              </a:buClr>
              <a:buSzPct val="80000"/>
              <a:buFont typeface="Wingdings" panose="05000000000000000000" pitchFamily="2" charset="2"/>
              <a:buChar char="§"/>
              <a:defRPr/>
            </a:pPr>
            <a:r>
              <a:rPr lang="en-US" sz="2800" dirty="0">
                <a:solidFill>
                  <a:srgbClr val="0B4778"/>
                </a:solidFill>
              </a:rPr>
              <a:t>Title – (i.e.,) director, sheriff, secretary  </a:t>
            </a:r>
          </a:p>
          <a:p>
            <a:pPr>
              <a:buClr>
                <a:srgbClr val="0B4778"/>
              </a:buClr>
              <a:buSzPct val="80000"/>
              <a:buFont typeface="Wingdings" panose="05000000000000000000" pitchFamily="2" charset="2"/>
              <a:buChar char="§"/>
              <a:defRPr/>
            </a:pPr>
            <a:r>
              <a:rPr lang="en-US" sz="2800" dirty="0">
                <a:solidFill>
                  <a:srgbClr val="0B4778"/>
                </a:solidFill>
              </a:rPr>
              <a:t>Percentage of time – (i.e.,) 50%, 100% </a:t>
            </a:r>
          </a:p>
          <a:p>
            <a:pPr>
              <a:buClr>
                <a:srgbClr val="0B4778"/>
              </a:buClr>
              <a:buSzPct val="80000"/>
              <a:buFont typeface="Wingdings" panose="05000000000000000000" pitchFamily="2" charset="2"/>
              <a:buChar char="§"/>
              <a:defRPr/>
            </a:pPr>
            <a:r>
              <a:rPr lang="en-US" sz="2800" dirty="0">
                <a:solidFill>
                  <a:srgbClr val="0B4778"/>
                </a:solidFill>
              </a:rPr>
              <a:t>Compensation – (i.e., show annual) $60,000 </a:t>
            </a:r>
          </a:p>
          <a:p>
            <a:pPr>
              <a:buClr>
                <a:srgbClr val="0B4778"/>
              </a:buClr>
              <a:buSzPct val="80000"/>
              <a:buFont typeface="Wingdings" panose="05000000000000000000" pitchFamily="2" charset="2"/>
              <a:buChar char="§"/>
              <a:defRPr/>
            </a:pPr>
            <a:r>
              <a:rPr lang="en-US" sz="2800" dirty="0">
                <a:solidFill>
                  <a:srgbClr val="0B4778"/>
                </a:solidFill>
              </a:rPr>
              <a:t>Increases – (i.e.,) raise, cost of living allowance (COLA)</a:t>
            </a:r>
          </a:p>
        </p:txBody>
      </p:sp>
      <p:grpSp>
        <p:nvGrpSpPr>
          <p:cNvPr id="14" name="Group 13">
            <a:extLst>
              <a:ext uri="{FF2B5EF4-FFF2-40B4-BE49-F238E27FC236}">
                <a16:creationId xmlns:a16="http://schemas.microsoft.com/office/drawing/2014/main" id="{F2BC6C2A-CD05-4C3C-14A0-51838C3DEE4E}"/>
              </a:ext>
              <a:ext uri="{C183D7F6-B498-43B3-948B-1728B52AA6E4}">
                <adec:decorative xmlns:adec="http://schemas.microsoft.com/office/drawing/2017/decorative" val="1"/>
              </a:ext>
            </a:extLst>
          </p:cNvPr>
          <p:cNvGrpSpPr/>
          <p:nvPr/>
        </p:nvGrpSpPr>
        <p:grpSpPr>
          <a:xfrm>
            <a:off x="10661650" y="185824"/>
            <a:ext cx="1371600" cy="1371600"/>
            <a:chOff x="152400" y="1337662"/>
            <a:chExt cx="1855515" cy="1855515"/>
          </a:xfrm>
        </p:grpSpPr>
        <p:sp>
          <p:nvSpPr>
            <p:cNvPr id="15" name="Oval 14">
              <a:extLst>
                <a:ext uri="{FF2B5EF4-FFF2-40B4-BE49-F238E27FC236}">
                  <a16:creationId xmlns:a16="http://schemas.microsoft.com/office/drawing/2014/main" id="{D3D19398-E5EF-B22A-DF8B-19663F0F4D08}"/>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2F719C1-2453-31B7-5C98-4E9A1D25B9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9312450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BC945-F61C-5AF9-0D7C-C5AE4DFFF9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CAB8FC-768F-14F3-2E2D-88C12C23E9B9}"/>
              </a:ext>
            </a:extLst>
          </p:cNvPr>
          <p:cNvSpPr>
            <a:spLocks noGrp="1"/>
          </p:cNvSpPr>
          <p:nvPr>
            <p:ph type="title"/>
          </p:nvPr>
        </p:nvSpPr>
        <p:spPr/>
        <p:txBody>
          <a:bodyPr anchor="b">
            <a:normAutofit/>
          </a:bodyPr>
          <a:lstStyle/>
          <a:p>
            <a:r>
              <a:rPr lang="en-US" sz="3800" dirty="0"/>
              <a:t>Personnel Category </a:t>
            </a:r>
            <a:r>
              <a:rPr lang="en-US" sz="2000" dirty="0"/>
              <a:t>(2 of 5)</a:t>
            </a:r>
          </a:p>
        </p:txBody>
      </p:sp>
      <p:sp>
        <p:nvSpPr>
          <p:cNvPr id="7" name="Content Placeholder 2">
            <a:extLst>
              <a:ext uri="{FF2B5EF4-FFF2-40B4-BE49-F238E27FC236}">
                <a16:creationId xmlns:a16="http://schemas.microsoft.com/office/drawing/2014/main" id="{CE188EE9-684A-4499-C471-35C66293054C}"/>
              </a:ext>
            </a:extLst>
          </p:cNvPr>
          <p:cNvSpPr>
            <a:spLocks noGrp="1"/>
          </p:cNvSpPr>
          <p:nvPr>
            <p:ph type="subTitle" idx="1"/>
          </p:nvPr>
        </p:nvSpPr>
        <p:spPr>
          <a:xfrm>
            <a:off x="447675" y="2111829"/>
            <a:ext cx="5505450" cy="3250556"/>
          </a:xfrm>
        </p:spPr>
        <p:txBody>
          <a:bodyPr>
            <a:normAutofit fontScale="77500" lnSpcReduction="20000"/>
          </a:bodyPr>
          <a:lstStyle/>
          <a:p>
            <a:pPr marL="457200" indent="-457200">
              <a:buClr>
                <a:srgbClr val="0B4778"/>
              </a:buClr>
              <a:buSzPct val="80000"/>
              <a:buFont typeface="Arial" panose="020B0604020202020204" pitchFamily="34" charset="0"/>
              <a:buChar char="•"/>
              <a:defRPr/>
            </a:pPr>
            <a:r>
              <a:rPr lang="en-US" sz="2800" dirty="0">
                <a:solidFill>
                  <a:srgbClr val="0B4778"/>
                </a:solidFill>
              </a:rPr>
              <a:t>Only the salaries of direct employees should be in the personnel category</a:t>
            </a:r>
          </a:p>
          <a:p>
            <a:pPr marL="457200" indent="-457200">
              <a:buClr>
                <a:srgbClr val="0B4778"/>
              </a:buClr>
              <a:buSzPct val="80000"/>
              <a:buFont typeface="Arial" panose="020B0604020202020204" pitchFamily="34" charset="0"/>
              <a:buChar char="•"/>
              <a:defRPr/>
            </a:pPr>
            <a:r>
              <a:rPr lang="en-US" sz="2800" dirty="0">
                <a:solidFill>
                  <a:srgbClr val="0B4778"/>
                </a:solidFill>
              </a:rPr>
              <a:t>Non-employee salaries should be in procurement contracts category</a:t>
            </a:r>
          </a:p>
          <a:p>
            <a:pPr marL="457200" indent="-457200">
              <a:buClr>
                <a:srgbClr val="0B4778"/>
              </a:buClr>
              <a:buSzPct val="80000"/>
              <a:buFont typeface="Arial" panose="020B0604020202020204" pitchFamily="34" charset="0"/>
              <a:buChar char="•"/>
              <a:defRPr/>
            </a:pPr>
            <a:r>
              <a:rPr lang="en-US" sz="2800" dirty="0">
                <a:solidFill>
                  <a:srgbClr val="0B4778"/>
                </a:solidFill>
              </a:rPr>
              <a:t>Excessive annual salary limits require a signed waiver (DOJ Financial Guide Pg. 60)</a:t>
            </a:r>
          </a:p>
          <a:p>
            <a:pPr marL="457200" indent="-457200">
              <a:buClr>
                <a:srgbClr val="0B4778"/>
              </a:buClr>
              <a:buSzPct val="80000"/>
              <a:buFont typeface="Arial" panose="020B0604020202020204" pitchFamily="34" charset="0"/>
              <a:buChar char="•"/>
              <a:defRPr/>
            </a:pPr>
            <a:r>
              <a:rPr lang="en-US" sz="2800" dirty="0">
                <a:solidFill>
                  <a:srgbClr val="0B4778"/>
                </a:solidFill>
              </a:rPr>
              <a:t>For 2026, the maximum salary limit is 110% of the SES salary: $228,000 x 110% = $250,800. </a:t>
            </a:r>
          </a:p>
        </p:txBody>
      </p:sp>
      <p:sp>
        <p:nvSpPr>
          <p:cNvPr id="3" name="Text Placeholder 2">
            <a:extLst>
              <a:ext uri="{FF2B5EF4-FFF2-40B4-BE49-F238E27FC236}">
                <a16:creationId xmlns:a16="http://schemas.microsoft.com/office/drawing/2014/main" id="{022C5151-9C34-AF2E-693E-589AA95500F7}"/>
              </a:ext>
            </a:extLst>
          </p:cNvPr>
          <p:cNvSpPr>
            <a:spLocks noGrp="1"/>
          </p:cNvSpPr>
          <p:nvPr>
            <p:ph type="body" sz="quarter" idx="17"/>
          </p:nvPr>
        </p:nvSpPr>
        <p:spPr>
          <a:xfrm>
            <a:off x="7492434" y="950669"/>
            <a:ext cx="3839596" cy="2478331"/>
          </a:xfrm>
        </p:spPr>
        <p:txBody>
          <a:bodyPr>
            <a:normAutofit/>
          </a:bodyPr>
          <a:lstStyle/>
          <a:p>
            <a:r>
              <a:rPr lang="en-US" sz="4000" dirty="0">
                <a:solidFill>
                  <a:schemeClr val="bg1"/>
                </a:solidFill>
              </a:rPr>
              <a:t>Important Things to Know-Personnel</a:t>
            </a:r>
          </a:p>
        </p:txBody>
      </p:sp>
      <p:grpSp>
        <p:nvGrpSpPr>
          <p:cNvPr id="14" name="Group 13">
            <a:extLst>
              <a:ext uri="{FF2B5EF4-FFF2-40B4-BE49-F238E27FC236}">
                <a16:creationId xmlns:a16="http://schemas.microsoft.com/office/drawing/2014/main" id="{DDA3EB72-F6C5-B8EE-EAF0-16953C6BCF8F}"/>
              </a:ext>
              <a:ext uri="{C183D7F6-B498-43B3-948B-1728B52AA6E4}">
                <adec:decorative xmlns:adec="http://schemas.microsoft.com/office/drawing/2017/decorative" val="1"/>
              </a:ext>
            </a:extLst>
          </p:cNvPr>
          <p:cNvGrpSpPr/>
          <p:nvPr/>
        </p:nvGrpSpPr>
        <p:grpSpPr>
          <a:xfrm>
            <a:off x="8234136" y="4201367"/>
            <a:ext cx="1371600" cy="1371600"/>
            <a:chOff x="152400" y="1337662"/>
            <a:chExt cx="1855515" cy="1855515"/>
          </a:xfrm>
        </p:grpSpPr>
        <p:sp>
          <p:nvSpPr>
            <p:cNvPr id="15" name="Oval 14">
              <a:extLst>
                <a:ext uri="{FF2B5EF4-FFF2-40B4-BE49-F238E27FC236}">
                  <a16:creationId xmlns:a16="http://schemas.microsoft.com/office/drawing/2014/main" id="{BBE6AC32-936D-E8D9-7CAE-C60262EB8C75}"/>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04EDC9D-CFDA-0074-3E45-F82C59DAA75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11332601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CF570-EFAB-C71E-12AC-6E39B52FC3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F4258C-16CC-03DD-C641-2E4D30FACF86}"/>
              </a:ext>
            </a:extLst>
          </p:cNvPr>
          <p:cNvSpPr>
            <a:spLocks noGrp="1"/>
          </p:cNvSpPr>
          <p:nvPr>
            <p:ph type="title"/>
          </p:nvPr>
        </p:nvSpPr>
        <p:spPr>
          <a:xfrm>
            <a:off x="831850" y="581750"/>
            <a:ext cx="9392897" cy="902104"/>
          </a:xfrm>
        </p:spPr>
        <p:txBody>
          <a:bodyPr anchor="b">
            <a:normAutofit/>
          </a:bodyPr>
          <a:lstStyle/>
          <a:p>
            <a:r>
              <a:rPr lang="en-US" sz="3800" dirty="0"/>
              <a:t>Personnel Category </a:t>
            </a:r>
            <a:r>
              <a:rPr lang="en-US" sz="2000" dirty="0"/>
              <a:t>(3 of 5)</a:t>
            </a:r>
          </a:p>
        </p:txBody>
      </p:sp>
      <p:sp>
        <p:nvSpPr>
          <p:cNvPr id="9" name="Content Placeholder 4">
            <a:extLst>
              <a:ext uri="{FF2B5EF4-FFF2-40B4-BE49-F238E27FC236}">
                <a16:creationId xmlns:a16="http://schemas.microsoft.com/office/drawing/2014/main" id="{A0BC68D0-1275-653D-0B55-98B62A2B8C11}"/>
              </a:ext>
            </a:extLst>
          </p:cNvPr>
          <p:cNvSpPr txBox="1">
            <a:spLocks/>
          </p:cNvSpPr>
          <p:nvPr/>
        </p:nvSpPr>
        <p:spPr>
          <a:xfrm>
            <a:off x="598713" y="1867536"/>
            <a:ext cx="8229600" cy="399256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Tx/>
              <a:buNone/>
              <a:defRPr/>
            </a:pPr>
            <a:r>
              <a:rPr lang="en-US" sz="2000" dirty="0">
                <a:latin typeface="Roboto" panose="02000000000000000000" pitchFamily="2" charset="0"/>
                <a:ea typeface="Roboto" panose="02000000000000000000" pitchFamily="2" charset="0"/>
                <a:cs typeface="Roboto" panose="02000000000000000000" pitchFamily="2" charset="0"/>
              </a:rPr>
              <a:t>John Smith, Project Director	  ($60,000 x 100% x 1yr)           $60,000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Peter Mayes, Program Manager	  ($45,000 x 100% x 1yr)             45,000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Mary Jones, Assistant Solicitor        ($32,000 x   50% x 1yr)       </a:t>
            </a:r>
            <a:r>
              <a:rPr lang="en-US" sz="2000" u="sng" dirty="0">
                <a:latin typeface="Roboto" panose="02000000000000000000" pitchFamily="2" charset="0"/>
                <a:ea typeface="Roboto" panose="02000000000000000000" pitchFamily="2" charset="0"/>
                <a:cs typeface="Roboto" panose="02000000000000000000" pitchFamily="2" charset="0"/>
              </a:rPr>
              <a:t>      16,000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							     $121,000</a:t>
            </a:r>
            <a:r>
              <a:rPr lang="en-US" sz="2000" u="sng" dirty="0">
                <a:latin typeface="Roboto" panose="02000000000000000000" pitchFamily="2" charset="0"/>
                <a:ea typeface="Roboto" panose="02000000000000000000" pitchFamily="2" charset="0"/>
                <a:cs typeface="Roboto" panose="02000000000000000000" pitchFamily="2" charset="0"/>
              </a:rPr>
              <a:t> </a:t>
            </a:r>
          </a:p>
          <a:p>
            <a:pPr marL="0" indent="0">
              <a:buFontTx/>
              <a:buNone/>
              <a:defRPr/>
            </a:pPr>
            <a:endParaRPr lang="en-US" sz="1800" b="1" dirty="0"/>
          </a:p>
          <a:p>
            <a:pPr marL="0" indent="0">
              <a:buFontTx/>
              <a:buNone/>
              <a:defRPr/>
            </a:pPr>
            <a:r>
              <a:rPr lang="en-US" sz="2000" b="1" dirty="0">
                <a:latin typeface="Roboto" panose="02000000000000000000" pitchFamily="2" charset="0"/>
                <a:ea typeface="Roboto" panose="02000000000000000000" pitchFamily="2" charset="0"/>
                <a:cs typeface="Roboto" panose="02000000000000000000" pitchFamily="2" charset="0"/>
              </a:rPr>
              <a:t>Cost of living increase on second year</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John Smith, Project Director              ($60,000 x 2%)	                        $1,200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Peter Mayes, Program Manager        ($45,000 x 2%)	                             900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Mary Jones, Assistant Solicitor         ($16,000 x 2%)	  	      </a:t>
            </a:r>
            <a:r>
              <a:rPr lang="en-US" sz="2000" u="sng" dirty="0">
                <a:latin typeface="Roboto" panose="02000000000000000000" pitchFamily="2" charset="0"/>
                <a:ea typeface="Roboto" panose="02000000000000000000" pitchFamily="2" charset="0"/>
                <a:cs typeface="Roboto" panose="02000000000000000000" pitchFamily="2" charset="0"/>
              </a:rPr>
              <a:t>        320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                                                                                                                   $2,420</a:t>
            </a:r>
          </a:p>
          <a:p>
            <a:pPr marL="0" indent="0">
              <a:buFontTx/>
              <a:buNone/>
              <a:defRPr/>
            </a:pPr>
            <a:r>
              <a:rPr lang="en-US" sz="2000" dirty="0">
                <a:latin typeface="Roboto" panose="02000000000000000000" pitchFamily="2" charset="0"/>
                <a:ea typeface="Roboto" panose="02000000000000000000" pitchFamily="2" charset="0"/>
                <a:cs typeface="Roboto" panose="02000000000000000000" pitchFamily="2" charset="0"/>
              </a:rPr>
              <a:t>        			</a:t>
            </a:r>
          </a:p>
          <a:p>
            <a:endParaRPr lang="en-US" dirty="0"/>
          </a:p>
        </p:txBody>
      </p:sp>
      <p:grpSp>
        <p:nvGrpSpPr>
          <p:cNvPr id="14" name="Group 13">
            <a:extLst>
              <a:ext uri="{FF2B5EF4-FFF2-40B4-BE49-F238E27FC236}">
                <a16:creationId xmlns:a16="http://schemas.microsoft.com/office/drawing/2014/main" id="{2CB398F6-6071-7134-1FB9-6111462CC6E9}"/>
              </a:ext>
              <a:ext uri="{C183D7F6-B498-43B3-948B-1728B52AA6E4}">
                <adec:decorative xmlns:adec="http://schemas.microsoft.com/office/drawing/2017/decorative" val="1"/>
              </a:ext>
            </a:extLst>
          </p:cNvPr>
          <p:cNvGrpSpPr/>
          <p:nvPr/>
        </p:nvGrpSpPr>
        <p:grpSpPr>
          <a:xfrm>
            <a:off x="10400393" y="347002"/>
            <a:ext cx="1371600" cy="1371600"/>
            <a:chOff x="152400" y="1337662"/>
            <a:chExt cx="1855515" cy="1855515"/>
          </a:xfrm>
        </p:grpSpPr>
        <p:sp>
          <p:nvSpPr>
            <p:cNvPr id="15" name="Oval 14">
              <a:extLst>
                <a:ext uri="{FF2B5EF4-FFF2-40B4-BE49-F238E27FC236}">
                  <a16:creationId xmlns:a16="http://schemas.microsoft.com/office/drawing/2014/main" id="{0ED44D1A-9587-08F5-6E8E-853C4205D597}"/>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EC33298-08F1-4E98-51C3-2BCB11F15C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40468485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1A455-57C1-DEAF-F1D2-8F83320A32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FC1708-2A07-3016-1966-900C4E0203BF}"/>
              </a:ext>
            </a:extLst>
          </p:cNvPr>
          <p:cNvSpPr>
            <a:spLocks noGrp="1"/>
          </p:cNvSpPr>
          <p:nvPr>
            <p:ph type="title"/>
          </p:nvPr>
        </p:nvSpPr>
        <p:spPr/>
        <p:txBody>
          <a:bodyPr anchor="b">
            <a:normAutofit/>
          </a:bodyPr>
          <a:lstStyle/>
          <a:p>
            <a:r>
              <a:rPr lang="en-US" sz="3800" dirty="0"/>
              <a:t>Personnel Category </a:t>
            </a:r>
            <a:r>
              <a:rPr lang="en-US" sz="2000" dirty="0"/>
              <a:t>(4 of 5)</a:t>
            </a:r>
          </a:p>
        </p:txBody>
      </p:sp>
      <p:pic>
        <p:nvPicPr>
          <p:cNvPr id="3" name="Picture 2" descr="Example of a personnel budget data sheet.">
            <a:extLst>
              <a:ext uri="{FF2B5EF4-FFF2-40B4-BE49-F238E27FC236}">
                <a16:creationId xmlns:a16="http://schemas.microsoft.com/office/drawing/2014/main" id="{F53BFBED-3CC0-5E3C-F84E-EE8D9A83ED78}"/>
              </a:ext>
            </a:extLst>
          </p:cNvPr>
          <p:cNvPicPr>
            <a:picLocks noChangeAspect="1"/>
          </p:cNvPicPr>
          <p:nvPr/>
        </p:nvPicPr>
        <p:blipFill>
          <a:blip r:embed="rId2"/>
          <a:stretch>
            <a:fillRect/>
          </a:stretch>
        </p:blipFill>
        <p:spPr>
          <a:xfrm>
            <a:off x="-166255" y="1572984"/>
            <a:ext cx="12192000" cy="3913416"/>
          </a:xfrm>
          <a:prstGeom prst="rect">
            <a:avLst/>
          </a:prstGeom>
        </p:spPr>
      </p:pic>
      <p:grpSp>
        <p:nvGrpSpPr>
          <p:cNvPr id="14" name="Group 13">
            <a:extLst>
              <a:ext uri="{FF2B5EF4-FFF2-40B4-BE49-F238E27FC236}">
                <a16:creationId xmlns:a16="http://schemas.microsoft.com/office/drawing/2014/main" id="{F2942C1B-D193-79E1-C1DD-6A3BB0463CF3}"/>
              </a:ext>
              <a:ext uri="{C183D7F6-B498-43B3-948B-1728B52AA6E4}">
                <adec:decorative xmlns:adec="http://schemas.microsoft.com/office/drawing/2017/decorative" val="1"/>
              </a:ext>
            </a:extLst>
          </p:cNvPr>
          <p:cNvGrpSpPr/>
          <p:nvPr/>
        </p:nvGrpSpPr>
        <p:grpSpPr>
          <a:xfrm>
            <a:off x="10541908" y="201384"/>
            <a:ext cx="1371600" cy="1371600"/>
            <a:chOff x="152400" y="1337662"/>
            <a:chExt cx="1855515" cy="1855515"/>
          </a:xfrm>
        </p:grpSpPr>
        <p:sp>
          <p:nvSpPr>
            <p:cNvPr id="15" name="Oval 14">
              <a:extLst>
                <a:ext uri="{FF2B5EF4-FFF2-40B4-BE49-F238E27FC236}">
                  <a16:creationId xmlns:a16="http://schemas.microsoft.com/office/drawing/2014/main" id="{52A5242A-B974-E69E-6957-3BD685B2C022}"/>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9E336C1-4A55-2B22-A19F-F239F297EEC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1647458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27035-1BA3-999C-934C-6F49E4E1DF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C05218-40C7-5CAD-457D-850581BD4594}"/>
              </a:ext>
            </a:extLst>
          </p:cNvPr>
          <p:cNvSpPr>
            <a:spLocks noGrp="1"/>
          </p:cNvSpPr>
          <p:nvPr>
            <p:ph type="title"/>
          </p:nvPr>
        </p:nvSpPr>
        <p:spPr/>
        <p:txBody>
          <a:bodyPr anchor="b">
            <a:normAutofit/>
          </a:bodyPr>
          <a:lstStyle/>
          <a:p>
            <a:r>
              <a:rPr lang="en-US" sz="3800" dirty="0"/>
              <a:t>Personnel Category </a:t>
            </a:r>
            <a:r>
              <a:rPr lang="en-US" sz="2000" dirty="0"/>
              <a:t>(5 of 5)</a:t>
            </a:r>
          </a:p>
        </p:txBody>
      </p:sp>
      <p:pic>
        <p:nvPicPr>
          <p:cNvPr id="3" name="Picture 2" descr="Example of a personnel data sheet (continued).">
            <a:extLst>
              <a:ext uri="{FF2B5EF4-FFF2-40B4-BE49-F238E27FC236}">
                <a16:creationId xmlns:a16="http://schemas.microsoft.com/office/drawing/2014/main" id="{B60E19E4-2E7A-1314-F039-58791EAA224B}"/>
              </a:ext>
            </a:extLst>
          </p:cNvPr>
          <p:cNvPicPr>
            <a:picLocks noChangeAspect="1"/>
          </p:cNvPicPr>
          <p:nvPr/>
        </p:nvPicPr>
        <p:blipFill>
          <a:blip r:embed="rId2"/>
          <a:stretch>
            <a:fillRect/>
          </a:stretch>
        </p:blipFill>
        <p:spPr>
          <a:xfrm>
            <a:off x="-166255" y="1572984"/>
            <a:ext cx="12192000" cy="3913416"/>
          </a:xfrm>
          <a:prstGeom prst="rect">
            <a:avLst/>
          </a:prstGeom>
        </p:spPr>
      </p:pic>
      <p:grpSp>
        <p:nvGrpSpPr>
          <p:cNvPr id="14" name="Group 13">
            <a:extLst>
              <a:ext uri="{FF2B5EF4-FFF2-40B4-BE49-F238E27FC236}">
                <a16:creationId xmlns:a16="http://schemas.microsoft.com/office/drawing/2014/main" id="{A67E0C61-851A-A17D-5073-A2F45FF8AA38}"/>
              </a:ext>
              <a:ext uri="{C183D7F6-B498-43B3-948B-1728B52AA6E4}">
                <adec:decorative xmlns:adec="http://schemas.microsoft.com/office/drawing/2017/decorative" val="1"/>
              </a:ext>
            </a:extLst>
          </p:cNvPr>
          <p:cNvGrpSpPr/>
          <p:nvPr/>
        </p:nvGrpSpPr>
        <p:grpSpPr>
          <a:xfrm>
            <a:off x="10541908" y="201384"/>
            <a:ext cx="1371600" cy="1371600"/>
            <a:chOff x="152400" y="1337662"/>
            <a:chExt cx="1855515" cy="1855515"/>
          </a:xfrm>
        </p:grpSpPr>
        <p:sp>
          <p:nvSpPr>
            <p:cNvPr id="15" name="Oval 14">
              <a:extLst>
                <a:ext uri="{FF2B5EF4-FFF2-40B4-BE49-F238E27FC236}">
                  <a16:creationId xmlns:a16="http://schemas.microsoft.com/office/drawing/2014/main" id="{DF6281D0-A2CD-ED82-0EB3-CF52F547A240}"/>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4166C9A-C69C-D10F-9A50-58D00DBD51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38047470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7530-0653-3157-A1B3-368EAF29C3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063C9E-87BB-9BED-9384-CE8045DA5086}"/>
              </a:ext>
            </a:extLst>
          </p:cNvPr>
          <p:cNvSpPr>
            <a:spLocks noGrp="1"/>
          </p:cNvSpPr>
          <p:nvPr>
            <p:ph type="title"/>
          </p:nvPr>
        </p:nvSpPr>
        <p:spPr/>
        <p:txBody>
          <a:bodyPr anchor="b">
            <a:normAutofit/>
          </a:bodyPr>
          <a:lstStyle/>
          <a:p>
            <a:r>
              <a:rPr lang="en-US" sz="3800" dirty="0"/>
              <a:t>Fringe Benefits Category </a:t>
            </a:r>
          </a:p>
        </p:txBody>
      </p:sp>
      <p:sp>
        <p:nvSpPr>
          <p:cNvPr id="5" name="Content Placeholder 2">
            <a:extLst>
              <a:ext uri="{FF2B5EF4-FFF2-40B4-BE49-F238E27FC236}">
                <a16:creationId xmlns:a16="http://schemas.microsoft.com/office/drawing/2014/main" id="{6D609EF3-4D13-2A38-DE71-EF83EFD6F2FC}"/>
              </a:ext>
            </a:extLst>
          </p:cNvPr>
          <p:cNvSpPr txBox="1">
            <a:spLocks/>
          </p:cNvSpPr>
          <p:nvPr/>
        </p:nvSpPr>
        <p:spPr>
          <a:xfrm>
            <a:off x="660968" y="2098968"/>
            <a:ext cx="11234737" cy="298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buFont typeface="Wingdings" panose="05000000000000000000" pitchFamily="2" charset="2"/>
              <a:buChar char="§"/>
              <a:defRPr/>
            </a:pPr>
            <a:r>
              <a:rPr lang="en-US" dirty="0">
                <a:solidFill>
                  <a:srgbClr val="0B4778"/>
                </a:solidFill>
              </a:rPr>
              <a:t>What’s included – (i.e., FICA, health, retirement, workman’s comp)   </a:t>
            </a:r>
          </a:p>
          <a:p>
            <a:pPr>
              <a:buClr>
                <a:srgbClr val="0B4778"/>
              </a:buClr>
              <a:buSzPct val="80000"/>
              <a:buFont typeface="Wingdings" panose="05000000000000000000" pitchFamily="2" charset="2"/>
              <a:buChar char="§"/>
              <a:defRPr/>
            </a:pPr>
            <a:r>
              <a:rPr lang="en-US" dirty="0">
                <a:solidFill>
                  <a:srgbClr val="0B4778"/>
                </a:solidFill>
              </a:rPr>
              <a:t>Unallowable – (i.e., excessive fringe for executives)</a:t>
            </a:r>
          </a:p>
          <a:p>
            <a:pPr>
              <a:buClr>
                <a:srgbClr val="0B4778"/>
              </a:buClr>
              <a:buSzPct val="80000"/>
              <a:buFont typeface="Wingdings" panose="05000000000000000000" pitchFamily="2" charset="2"/>
              <a:buChar char="§"/>
              <a:defRPr/>
            </a:pPr>
            <a:r>
              <a:rPr lang="en-US" dirty="0">
                <a:solidFill>
                  <a:srgbClr val="0B4778"/>
                </a:solidFill>
              </a:rPr>
              <a:t>Fringe benefits should be calculated on the actual salary of personnel versus the total costs (unless they are the same) </a:t>
            </a:r>
          </a:p>
          <a:p>
            <a:pPr>
              <a:buClr>
                <a:srgbClr val="0B4778"/>
              </a:buClr>
              <a:buSzPct val="80000"/>
              <a:buFont typeface="Wingdings" panose="05000000000000000000" pitchFamily="2" charset="2"/>
              <a:buChar char="§"/>
              <a:defRPr/>
            </a:pPr>
            <a:r>
              <a:rPr lang="en-US" dirty="0">
                <a:solidFill>
                  <a:srgbClr val="0B4778"/>
                </a:solidFill>
              </a:rPr>
              <a:t>Fringe benefits should be itemized</a:t>
            </a:r>
          </a:p>
          <a:p>
            <a:pPr>
              <a:buClr>
                <a:srgbClr val="C00000"/>
              </a:buClr>
              <a:buSzPct val="80000"/>
              <a:buFont typeface="Courier New" panose="02070309020205020404" pitchFamily="49" charset="0"/>
              <a:buChar char="o"/>
              <a:defRPr/>
            </a:pPr>
            <a:endParaRPr lang="en-US" sz="2400" dirty="0"/>
          </a:p>
        </p:txBody>
      </p:sp>
      <p:pic>
        <p:nvPicPr>
          <p:cNvPr id="8" name="Picture 7">
            <a:extLst>
              <a:ext uri="{FF2B5EF4-FFF2-40B4-BE49-F238E27FC236}">
                <a16:creationId xmlns:a16="http://schemas.microsoft.com/office/drawing/2014/main" id="{942C6732-8774-EE6E-F6AC-2ABC2A17685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523986" y="206768"/>
            <a:ext cx="1371719" cy="1371719"/>
          </a:xfrm>
          <a:prstGeom prst="rect">
            <a:avLst/>
          </a:prstGeom>
        </p:spPr>
      </p:pic>
    </p:spTree>
    <p:extLst>
      <p:ext uri="{BB962C8B-B14F-4D97-AF65-F5344CB8AC3E}">
        <p14:creationId xmlns:p14="http://schemas.microsoft.com/office/powerpoint/2010/main" val="12260513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2B97E-376B-33B8-53A6-F09C88D1F8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180F65-07FC-C49F-B405-9EC60B86803A}"/>
              </a:ext>
            </a:extLst>
          </p:cNvPr>
          <p:cNvSpPr>
            <a:spLocks noGrp="1"/>
          </p:cNvSpPr>
          <p:nvPr>
            <p:ph type="title"/>
          </p:nvPr>
        </p:nvSpPr>
        <p:spPr/>
        <p:txBody>
          <a:bodyPr anchor="b">
            <a:normAutofit/>
          </a:bodyPr>
          <a:lstStyle/>
          <a:p>
            <a:r>
              <a:rPr lang="en-US" sz="3800" dirty="0"/>
              <a:t>Fringe Benefits </a:t>
            </a:r>
            <a:r>
              <a:rPr lang="en-US" sz="2000" dirty="0"/>
              <a:t>(1 of 3)</a:t>
            </a:r>
          </a:p>
        </p:txBody>
      </p:sp>
      <p:sp>
        <p:nvSpPr>
          <p:cNvPr id="7" name="Content Placeholder 2">
            <a:extLst>
              <a:ext uri="{FF2B5EF4-FFF2-40B4-BE49-F238E27FC236}">
                <a16:creationId xmlns:a16="http://schemas.microsoft.com/office/drawing/2014/main" id="{D29C67E3-4348-AFB3-319D-5DAFBA8F5990}"/>
              </a:ext>
            </a:extLst>
          </p:cNvPr>
          <p:cNvSpPr>
            <a:spLocks noGrp="1"/>
          </p:cNvSpPr>
          <p:nvPr>
            <p:ph type="subTitle" idx="1"/>
          </p:nvPr>
        </p:nvSpPr>
        <p:spPr>
          <a:xfrm>
            <a:off x="447675" y="2111829"/>
            <a:ext cx="5505450" cy="3250556"/>
          </a:xfrm>
        </p:spPr>
        <p:txBody>
          <a:bodyPr>
            <a:normAutofit fontScale="85000" lnSpcReduction="20000"/>
          </a:bodyPr>
          <a:lstStyle/>
          <a:p>
            <a:pPr marL="457200" indent="-457200">
              <a:buClr>
                <a:srgbClr val="0B4778"/>
              </a:buClr>
              <a:buSzPct val="80000"/>
              <a:buFont typeface="Arial" panose="020B0604020202020204" pitchFamily="34" charset="0"/>
              <a:buChar char="•"/>
              <a:defRPr/>
            </a:pPr>
            <a:r>
              <a:rPr lang="en-US" sz="2800" dirty="0">
                <a:solidFill>
                  <a:srgbClr val="0B4778"/>
                </a:solidFill>
              </a:rPr>
              <a:t>Non-federal fringe benefits cannot be based on Federal personnel salaries.​</a:t>
            </a:r>
          </a:p>
          <a:p>
            <a:pPr marL="457200" indent="-457200">
              <a:buClr>
                <a:srgbClr val="0B4778"/>
              </a:buClr>
              <a:buSzPct val="80000"/>
              <a:buFont typeface="Arial" panose="020B0604020202020204" pitchFamily="34" charset="0"/>
              <a:buChar char="•"/>
              <a:defRPr/>
            </a:pPr>
            <a:r>
              <a:rPr lang="en-US" sz="2800" dirty="0">
                <a:solidFill>
                  <a:srgbClr val="0B4778"/>
                </a:solidFill>
              </a:rPr>
              <a:t>Ensure fringe benefits are reasonable and not excessive.  Excessive fringe benefits for executives are generally unallowable.</a:t>
            </a:r>
          </a:p>
          <a:p>
            <a:pPr marL="457200" indent="-457200">
              <a:buClr>
                <a:srgbClr val="0B4778"/>
              </a:buClr>
              <a:buSzPct val="80000"/>
              <a:buFont typeface="Arial" panose="020B0604020202020204" pitchFamily="34" charset="0"/>
              <a:buChar char="•"/>
              <a:defRPr/>
            </a:pPr>
            <a:r>
              <a:rPr lang="en-US" sz="2800" dirty="0">
                <a:solidFill>
                  <a:srgbClr val="0B4778"/>
                </a:solidFill>
              </a:rPr>
              <a:t>Consultants/contractors should not be included in fringe benefits.</a:t>
            </a:r>
          </a:p>
        </p:txBody>
      </p:sp>
      <p:sp>
        <p:nvSpPr>
          <p:cNvPr id="3" name="Text Placeholder 2">
            <a:extLst>
              <a:ext uri="{FF2B5EF4-FFF2-40B4-BE49-F238E27FC236}">
                <a16:creationId xmlns:a16="http://schemas.microsoft.com/office/drawing/2014/main" id="{F8D030D9-7B31-3D83-DAE7-C405FA7B32A5}"/>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Know-Fringe Benefits</a:t>
            </a:r>
          </a:p>
        </p:txBody>
      </p:sp>
      <p:pic>
        <p:nvPicPr>
          <p:cNvPr id="5" name="Picture 4">
            <a:extLst>
              <a:ext uri="{FF2B5EF4-FFF2-40B4-BE49-F238E27FC236}">
                <a16:creationId xmlns:a16="http://schemas.microsoft.com/office/drawing/2014/main" id="{372199A5-7155-DCBC-1A96-7DB0489DBE6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38967" y="4368703"/>
            <a:ext cx="1371719" cy="1371719"/>
          </a:xfrm>
          <a:prstGeom prst="rect">
            <a:avLst/>
          </a:prstGeom>
        </p:spPr>
      </p:pic>
    </p:spTree>
    <p:extLst>
      <p:ext uri="{BB962C8B-B14F-4D97-AF65-F5344CB8AC3E}">
        <p14:creationId xmlns:p14="http://schemas.microsoft.com/office/powerpoint/2010/main" val="16999997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09233-6B47-714D-B86B-2AE1BE0A75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0CD050-05DD-4292-5761-506B19ACE417}"/>
              </a:ext>
            </a:extLst>
          </p:cNvPr>
          <p:cNvSpPr>
            <a:spLocks noGrp="1"/>
          </p:cNvSpPr>
          <p:nvPr>
            <p:ph type="title"/>
          </p:nvPr>
        </p:nvSpPr>
        <p:spPr>
          <a:xfrm>
            <a:off x="674913" y="581750"/>
            <a:ext cx="10515600" cy="902104"/>
          </a:xfrm>
        </p:spPr>
        <p:txBody>
          <a:bodyPr anchor="b">
            <a:normAutofit/>
          </a:bodyPr>
          <a:lstStyle/>
          <a:p>
            <a:r>
              <a:rPr lang="en-US" sz="3800" dirty="0"/>
              <a:t>Fringe Benefits </a:t>
            </a:r>
            <a:r>
              <a:rPr lang="en-US" sz="2000" dirty="0"/>
              <a:t>(2 of 3)</a:t>
            </a:r>
          </a:p>
        </p:txBody>
      </p:sp>
      <p:sp>
        <p:nvSpPr>
          <p:cNvPr id="3" name="Content Placeholder 2">
            <a:extLst>
              <a:ext uri="{FF2B5EF4-FFF2-40B4-BE49-F238E27FC236}">
                <a16:creationId xmlns:a16="http://schemas.microsoft.com/office/drawing/2014/main" id="{3B2E674C-49AC-02AE-4C84-40E42E868D27}"/>
              </a:ext>
            </a:extLst>
          </p:cNvPr>
          <p:cNvSpPr txBox="1">
            <a:spLocks/>
          </p:cNvSpPr>
          <p:nvPr/>
        </p:nvSpPr>
        <p:spPr>
          <a:xfrm>
            <a:off x="674913" y="1653638"/>
            <a:ext cx="11241992" cy="4068763"/>
          </a:xfrm>
          <a:prstGeom prst="rect">
            <a:avLst/>
          </a:prstGeom>
        </p:spPr>
        <p:txBody>
          <a:bodyPr vert="horz" lIns="91440" tIns="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FICA			  6.75% </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Retirement		  9.20%</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Workman’s Comp		  3.70%</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Health Insurance		</a:t>
            </a:r>
            <a:r>
              <a:rPr lang="en-US" sz="1800" u="sng" dirty="0">
                <a:solidFill>
                  <a:srgbClr val="0B4778"/>
                </a:solidFill>
                <a:latin typeface="Roboto" panose="02000000000000000000" pitchFamily="2" charset="0"/>
                <a:ea typeface="Roboto" panose="02000000000000000000" pitchFamily="2" charset="0"/>
                <a:cs typeface="Roboto" panose="02000000000000000000" pitchFamily="2" charset="0"/>
              </a:rPr>
              <a:t>  11.0%</a:t>
            </a: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	</a:t>
            </a:r>
          </a:p>
          <a:p>
            <a:pPr marL="0" indent="0">
              <a:buFontTx/>
              <a:buNone/>
              <a:defRPr/>
            </a:pPr>
            <a:r>
              <a:rPr lang="en-US" sz="1800" b="1" dirty="0">
                <a:solidFill>
                  <a:srgbClr val="0B4778"/>
                </a:solidFill>
                <a:latin typeface="Roboto" panose="02000000000000000000" pitchFamily="2" charset="0"/>
                <a:ea typeface="Roboto" panose="02000000000000000000" pitchFamily="2" charset="0"/>
                <a:cs typeface="Roboto" panose="02000000000000000000" pitchFamily="2" charset="0"/>
              </a:rPr>
              <a:t>Fringe Benefit Rate</a:t>
            </a: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	30.65%</a:t>
            </a:r>
          </a:p>
          <a:p>
            <a:pPr marL="0" indent="0">
              <a:spcBef>
                <a:spcPts val="1800"/>
              </a:spcBef>
              <a:buFontTx/>
              <a:buNone/>
              <a:defRPr/>
            </a:pPr>
            <a:r>
              <a:rPr lang="en-US" sz="1800" b="1" dirty="0">
                <a:solidFill>
                  <a:srgbClr val="0B4778"/>
                </a:solidFill>
                <a:latin typeface="Roboto" panose="02000000000000000000" pitchFamily="2" charset="0"/>
                <a:ea typeface="Roboto" panose="02000000000000000000" pitchFamily="2" charset="0"/>
                <a:cs typeface="Roboto" panose="02000000000000000000" pitchFamily="2" charset="0"/>
              </a:rPr>
              <a:t>The fringe benefit for each staff member is estimated at 30.65% of the salaries which is the current cost of fringe benefits for current full-time employees of the Third Judicial Circuit. </a:t>
            </a: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 </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John Smith, Project Director         (30.65% x $121,200)		                $37,148</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Peter Mayes, Program Manager   (30.65% x $90.900)			$27,861</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Assistant Solicitor                          (30.65% x $32,320)			$</a:t>
            </a:r>
            <a:r>
              <a:rPr lang="en-US" sz="1800" u="sng" dirty="0">
                <a:solidFill>
                  <a:srgbClr val="0B4778"/>
                </a:solidFill>
                <a:latin typeface="Roboto" panose="02000000000000000000" pitchFamily="2" charset="0"/>
                <a:ea typeface="Roboto" panose="02000000000000000000" pitchFamily="2" charset="0"/>
                <a:cs typeface="Roboto" panose="02000000000000000000" pitchFamily="2" charset="0"/>
              </a:rPr>
              <a:t>  9,907</a:t>
            </a:r>
          </a:p>
          <a:p>
            <a:pPr marL="0" indent="0">
              <a:buFontTx/>
              <a:buNone/>
              <a:defRPr/>
            </a:pP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 						</a:t>
            </a:r>
            <a:r>
              <a:rPr lang="en-US" sz="1800" b="1" dirty="0">
                <a:solidFill>
                  <a:srgbClr val="0B4778"/>
                </a:solidFill>
                <a:latin typeface="Roboto" panose="02000000000000000000" pitchFamily="2" charset="0"/>
                <a:ea typeface="Roboto" panose="02000000000000000000" pitchFamily="2" charset="0"/>
                <a:cs typeface="Roboto" panose="02000000000000000000" pitchFamily="2" charset="0"/>
              </a:rPr>
              <a:t>Total Fringe</a:t>
            </a:r>
            <a:r>
              <a:rPr lang="en-US" sz="1800" dirty="0">
                <a:solidFill>
                  <a:srgbClr val="0B4778"/>
                </a:solidFill>
                <a:latin typeface="Roboto" panose="02000000000000000000" pitchFamily="2" charset="0"/>
                <a:ea typeface="Roboto" panose="02000000000000000000" pitchFamily="2" charset="0"/>
                <a:cs typeface="Roboto" panose="02000000000000000000" pitchFamily="2" charset="0"/>
              </a:rPr>
              <a:t>	$74,916</a:t>
            </a:r>
          </a:p>
        </p:txBody>
      </p:sp>
      <p:pic>
        <p:nvPicPr>
          <p:cNvPr id="6" name="Picture 5">
            <a:extLst>
              <a:ext uri="{FF2B5EF4-FFF2-40B4-BE49-F238E27FC236}">
                <a16:creationId xmlns:a16="http://schemas.microsoft.com/office/drawing/2014/main" id="{94123D8E-B0C1-6EC7-242F-A4FDF4DCFF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504653" y="346942"/>
            <a:ext cx="1371719" cy="1371719"/>
          </a:xfrm>
          <a:prstGeom prst="rect">
            <a:avLst/>
          </a:prstGeom>
        </p:spPr>
      </p:pic>
    </p:spTree>
    <p:extLst>
      <p:ext uri="{BB962C8B-B14F-4D97-AF65-F5344CB8AC3E}">
        <p14:creationId xmlns:p14="http://schemas.microsoft.com/office/powerpoint/2010/main" val="11230433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F82A1-CCEC-C99D-DD42-8E4380770F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597289-6B5B-F474-5B92-671E4E6300D2}"/>
              </a:ext>
            </a:extLst>
          </p:cNvPr>
          <p:cNvSpPr>
            <a:spLocks noGrp="1"/>
          </p:cNvSpPr>
          <p:nvPr>
            <p:ph type="title"/>
          </p:nvPr>
        </p:nvSpPr>
        <p:spPr>
          <a:xfrm>
            <a:off x="326604" y="67707"/>
            <a:ext cx="10515600" cy="902104"/>
          </a:xfrm>
        </p:spPr>
        <p:txBody>
          <a:bodyPr anchor="b">
            <a:normAutofit/>
          </a:bodyPr>
          <a:lstStyle/>
          <a:p>
            <a:r>
              <a:rPr lang="en-US" sz="3800" dirty="0"/>
              <a:t>Fringe Benefits </a:t>
            </a:r>
            <a:r>
              <a:rPr lang="en-US" sz="2000" dirty="0"/>
              <a:t>(3 of 3)</a:t>
            </a:r>
          </a:p>
        </p:txBody>
      </p:sp>
      <p:pic>
        <p:nvPicPr>
          <p:cNvPr id="7" name="Picture 6" descr="Example of a fringe benefits budget data sheet.">
            <a:extLst>
              <a:ext uri="{FF2B5EF4-FFF2-40B4-BE49-F238E27FC236}">
                <a16:creationId xmlns:a16="http://schemas.microsoft.com/office/drawing/2014/main" id="{316BD8EC-46DC-726D-F9DA-10FF5AAF552B}"/>
              </a:ext>
            </a:extLst>
          </p:cNvPr>
          <p:cNvPicPr>
            <a:picLocks noChangeAspect="1"/>
          </p:cNvPicPr>
          <p:nvPr/>
        </p:nvPicPr>
        <p:blipFill>
          <a:blip r:embed="rId2"/>
          <a:stretch>
            <a:fillRect/>
          </a:stretch>
        </p:blipFill>
        <p:spPr>
          <a:xfrm>
            <a:off x="803065" y="969811"/>
            <a:ext cx="9382125" cy="5629275"/>
          </a:xfrm>
          <a:prstGeom prst="rect">
            <a:avLst/>
          </a:prstGeom>
        </p:spPr>
      </p:pic>
      <p:pic>
        <p:nvPicPr>
          <p:cNvPr id="13" name="Picture 12">
            <a:extLst>
              <a:ext uri="{FF2B5EF4-FFF2-40B4-BE49-F238E27FC236}">
                <a16:creationId xmlns:a16="http://schemas.microsoft.com/office/drawing/2014/main" id="{A7B3EE72-B6E0-98D0-5551-44502F6D9A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20281" y="67707"/>
            <a:ext cx="1371719" cy="1371719"/>
          </a:xfrm>
          <a:prstGeom prst="rect">
            <a:avLst/>
          </a:prstGeom>
        </p:spPr>
      </p:pic>
    </p:spTree>
    <p:extLst>
      <p:ext uri="{BB962C8B-B14F-4D97-AF65-F5344CB8AC3E}">
        <p14:creationId xmlns:p14="http://schemas.microsoft.com/office/powerpoint/2010/main" val="7586279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6819A-F3E3-38ED-9515-E3E06200E8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A271FA-111B-4D31-DC33-EDD43C02FB76}"/>
              </a:ext>
            </a:extLst>
          </p:cNvPr>
          <p:cNvSpPr>
            <a:spLocks noGrp="1"/>
          </p:cNvSpPr>
          <p:nvPr>
            <p:ph type="title"/>
          </p:nvPr>
        </p:nvSpPr>
        <p:spPr>
          <a:xfrm>
            <a:off x="650082" y="370253"/>
            <a:ext cx="10515600" cy="902104"/>
          </a:xfrm>
        </p:spPr>
        <p:txBody>
          <a:bodyPr anchor="b">
            <a:normAutofit/>
          </a:bodyPr>
          <a:lstStyle/>
          <a:p>
            <a:r>
              <a:rPr lang="en-US" sz="3800" dirty="0"/>
              <a:t>Travel Category </a:t>
            </a:r>
          </a:p>
        </p:txBody>
      </p:sp>
      <p:sp>
        <p:nvSpPr>
          <p:cNvPr id="5" name="Content Placeholder 2">
            <a:extLst>
              <a:ext uri="{FF2B5EF4-FFF2-40B4-BE49-F238E27FC236}">
                <a16:creationId xmlns:a16="http://schemas.microsoft.com/office/drawing/2014/main" id="{A84E68C7-2DF4-F154-C3E9-01986B7EC415}"/>
              </a:ext>
            </a:extLst>
          </p:cNvPr>
          <p:cNvSpPr txBox="1">
            <a:spLocks/>
          </p:cNvSpPr>
          <p:nvPr/>
        </p:nvSpPr>
        <p:spPr>
          <a:xfrm>
            <a:off x="650082" y="1368498"/>
            <a:ext cx="11234737" cy="39940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buFont typeface="Wingdings" panose="05000000000000000000" pitchFamily="2" charset="2"/>
              <a:buChar char="§"/>
              <a:defRPr/>
            </a:pPr>
            <a:r>
              <a:rPr lang="en-US" dirty="0">
                <a:solidFill>
                  <a:srgbClr val="0B4778"/>
                </a:solidFill>
              </a:rPr>
              <a:t>Travel Policy    </a:t>
            </a:r>
          </a:p>
          <a:p>
            <a:pPr>
              <a:buClr>
                <a:srgbClr val="0B4778"/>
              </a:buClr>
              <a:buSzPct val="80000"/>
              <a:buFont typeface="Wingdings" panose="05000000000000000000" pitchFamily="2" charset="2"/>
              <a:buChar char="§"/>
              <a:defRPr/>
            </a:pPr>
            <a:r>
              <a:rPr lang="en-US" dirty="0">
                <a:solidFill>
                  <a:srgbClr val="0B4778"/>
                </a:solidFill>
              </a:rPr>
              <a:t>Computation – number of travelers x cost </a:t>
            </a:r>
          </a:p>
          <a:p>
            <a:pPr>
              <a:buClr>
                <a:srgbClr val="0B4778"/>
              </a:buClr>
              <a:buSzPct val="80000"/>
              <a:buFont typeface="Wingdings" panose="05000000000000000000" pitchFamily="2" charset="2"/>
              <a:buChar char="§"/>
              <a:defRPr/>
            </a:pPr>
            <a:r>
              <a:rPr lang="en-US" dirty="0">
                <a:solidFill>
                  <a:srgbClr val="0B4778"/>
                </a:solidFill>
              </a:rPr>
              <a:t>Purpose – grant/program requirements</a:t>
            </a:r>
          </a:p>
          <a:p>
            <a:pPr>
              <a:buClr>
                <a:srgbClr val="0B4778"/>
              </a:buClr>
              <a:buSzPct val="80000"/>
              <a:buFont typeface="Wingdings" panose="05000000000000000000" pitchFamily="2" charset="2"/>
              <a:buChar char="§"/>
              <a:defRPr/>
            </a:pPr>
            <a:r>
              <a:rPr lang="en-US" dirty="0">
                <a:solidFill>
                  <a:srgbClr val="0B4778"/>
                </a:solidFill>
              </a:rPr>
              <a:t>Per Diem – use agency policy and, if no policy, must follow Federal Travel Regulations</a:t>
            </a:r>
          </a:p>
          <a:p>
            <a:pPr>
              <a:buClr>
                <a:srgbClr val="0B4778"/>
              </a:buClr>
              <a:buSzPct val="80000"/>
              <a:buFont typeface="Wingdings" panose="05000000000000000000" pitchFamily="2" charset="2"/>
              <a:buChar char="§"/>
              <a:defRPr/>
            </a:pPr>
            <a:r>
              <a:rPr lang="en-US" dirty="0">
                <a:solidFill>
                  <a:srgbClr val="0B4778"/>
                </a:solidFill>
              </a:rPr>
              <a:t>Transportation – air, taxi (show each separately) </a:t>
            </a:r>
          </a:p>
          <a:p>
            <a:pPr>
              <a:buClr>
                <a:srgbClr val="0B4778"/>
              </a:buClr>
              <a:buSzPct val="80000"/>
              <a:buFont typeface="Wingdings" panose="05000000000000000000" pitchFamily="2" charset="2"/>
              <a:buChar char="§"/>
              <a:defRPr/>
            </a:pPr>
            <a:r>
              <a:rPr lang="en-US" dirty="0">
                <a:solidFill>
                  <a:srgbClr val="0B4778"/>
                </a:solidFill>
              </a:rPr>
              <a:t>Other – parking, tolls, baggage fees</a:t>
            </a:r>
          </a:p>
          <a:p>
            <a:pPr>
              <a:buClr>
                <a:srgbClr val="0B4778"/>
              </a:buClr>
              <a:buSzPct val="80000"/>
              <a:buFont typeface="Wingdings" panose="05000000000000000000" pitchFamily="2" charset="2"/>
              <a:buChar char="§"/>
              <a:defRPr/>
            </a:pPr>
            <a:r>
              <a:rPr lang="en-US" dirty="0">
                <a:solidFill>
                  <a:srgbClr val="0B4778"/>
                </a:solidFill>
              </a:rPr>
              <a:t>Local Travel – mileage, use agency policy and, </a:t>
            </a:r>
            <a:br>
              <a:rPr lang="en-US" dirty="0">
                <a:solidFill>
                  <a:srgbClr val="0B4778"/>
                </a:solidFill>
              </a:rPr>
            </a:br>
            <a:r>
              <a:rPr lang="en-US" dirty="0">
                <a:solidFill>
                  <a:srgbClr val="0B4778"/>
                </a:solidFill>
              </a:rPr>
              <a:t>if no policy, must follow Federal policy</a:t>
            </a:r>
          </a:p>
          <a:p>
            <a:pPr>
              <a:buClr>
                <a:srgbClr val="C00000"/>
              </a:buClr>
              <a:buSzPct val="80000"/>
              <a:buFont typeface="Courier New" panose="02070309020205020404" pitchFamily="49" charset="0"/>
              <a:buChar char="o"/>
              <a:defRPr/>
            </a:pPr>
            <a:endParaRPr lang="en-US" dirty="0"/>
          </a:p>
        </p:txBody>
      </p:sp>
      <p:pic>
        <p:nvPicPr>
          <p:cNvPr id="3" name="Picture 2">
            <a:extLst>
              <a:ext uri="{FF2B5EF4-FFF2-40B4-BE49-F238E27FC236}">
                <a16:creationId xmlns:a16="http://schemas.microsoft.com/office/drawing/2014/main" id="{C682F41E-8672-AD3E-3D9D-AF3B71DBA70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479822" y="282967"/>
            <a:ext cx="1371719" cy="1371719"/>
          </a:xfrm>
          <a:prstGeom prst="rect">
            <a:avLst/>
          </a:prstGeom>
        </p:spPr>
      </p:pic>
    </p:spTree>
    <p:extLst>
      <p:ext uri="{BB962C8B-B14F-4D97-AF65-F5344CB8AC3E}">
        <p14:creationId xmlns:p14="http://schemas.microsoft.com/office/powerpoint/2010/main" val="25322143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6E797-B6C2-FFC7-F0D4-C42896EBE0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89D070-049B-BCD4-ED67-4A6643F3001A}"/>
              </a:ext>
            </a:extLst>
          </p:cNvPr>
          <p:cNvSpPr>
            <a:spLocks noGrp="1"/>
          </p:cNvSpPr>
          <p:nvPr>
            <p:ph type="title"/>
          </p:nvPr>
        </p:nvSpPr>
        <p:spPr/>
        <p:txBody>
          <a:bodyPr anchor="b">
            <a:normAutofit/>
          </a:bodyPr>
          <a:lstStyle/>
          <a:p>
            <a:r>
              <a:rPr lang="en-US" sz="3800" dirty="0"/>
              <a:t>Travel </a:t>
            </a:r>
            <a:r>
              <a:rPr lang="en-US" sz="2000" dirty="0"/>
              <a:t>(1 of 2)</a:t>
            </a:r>
          </a:p>
        </p:txBody>
      </p:sp>
      <p:sp>
        <p:nvSpPr>
          <p:cNvPr id="7" name="Content Placeholder 2">
            <a:extLst>
              <a:ext uri="{FF2B5EF4-FFF2-40B4-BE49-F238E27FC236}">
                <a16:creationId xmlns:a16="http://schemas.microsoft.com/office/drawing/2014/main" id="{05B4888D-F73D-E94F-CD52-F577808A2DC0}"/>
              </a:ext>
            </a:extLst>
          </p:cNvPr>
          <p:cNvSpPr>
            <a:spLocks noGrp="1"/>
          </p:cNvSpPr>
          <p:nvPr>
            <p:ph type="subTitle" idx="1"/>
          </p:nvPr>
        </p:nvSpPr>
        <p:spPr>
          <a:xfrm>
            <a:off x="447675" y="2111829"/>
            <a:ext cx="5505450" cy="3250556"/>
          </a:xfrm>
        </p:spPr>
        <p:txBody>
          <a:bodyPr>
            <a:normAutofit fontScale="85000" lnSpcReduction="20000"/>
          </a:bodyPr>
          <a:lstStyle/>
          <a:p>
            <a:pPr marL="457200" indent="-457200">
              <a:buClr>
                <a:srgbClr val="0B4778"/>
              </a:buClr>
              <a:buSzPct val="80000"/>
              <a:buFont typeface="Arial" panose="020B0604020202020204" pitchFamily="34" charset="0"/>
              <a:buChar char="•"/>
              <a:defRPr/>
            </a:pPr>
            <a:r>
              <a:rPr lang="en-US" sz="2800" dirty="0">
                <a:solidFill>
                  <a:srgbClr val="0B4778"/>
                </a:solidFill>
              </a:rPr>
              <a:t>Registration/Conference fees should be in the “Other Category”</a:t>
            </a:r>
          </a:p>
          <a:p>
            <a:pPr marL="457200" indent="-457200">
              <a:buClr>
                <a:srgbClr val="0B4778"/>
              </a:buClr>
              <a:buSzPct val="80000"/>
              <a:buFont typeface="Arial" panose="020B0604020202020204" pitchFamily="34" charset="0"/>
              <a:buChar char="•"/>
              <a:defRPr/>
            </a:pPr>
            <a:r>
              <a:rPr lang="en-US" sz="2800" dirty="0">
                <a:solidFill>
                  <a:srgbClr val="0B4778"/>
                </a:solidFill>
              </a:rPr>
              <a:t>Please include applicable taxes and fees with lodging rates</a:t>
            </a:r>
          </a:p>
          <a:p>
            <a:pPr marL="457200" indent="-457200">
              <a:buClr>
                <a:srgbClr val="0B4778"/>
              </a:buClr>
              <a:buSzPct val="80000"/>
              <a:buFont typeface="Arial" panose="020B0604020202020204" pitchFamily="34" charset="0"/>
              <a:buChar char="•"/>
              <a:defRPr/>
            </a:pPr>
            <a:r>
              <a:rPr lang="en-US" sz="2800" dirty="0">
                <a:solidFill>
                  <a:srgbClr val="0B4778"/>
                </a:solidFill>
              </a:rPr>
              <a:t>If using Air travel, include a line item for baggage fees</a:t>
            </a:r>
          </a:p>
          <a:p>
            <a:pPr marL="457200" indent="-457200">
              <a:buClr>
                <a:srgbClr val="0B4778"/>
              </a:buClr>
              <a:buSzPct val="80000"/>
              <a:buFont typeface="Arial" panose="020B0604020202020204" pitchFamily="34" charset="0"/>
              <a:buChar char="•"/>
              <a:defRPr/>
            </a:pPr>
            <a:r>
              <a:rPr lang="en-US" sz="2800" dirty="0">
                <a:solidFill>
                  <a:srgbClr val="0B4778"/>
                </a:solidFill>
              </a:rPr>
              <a:t>If the lodging rate per night is more than the GSA rate, the grantees need a justification and state travel policy used</a:t>
            </a:r>
          </a:p>
        </p:txBody>
      </p:sp>
      <p:sp>
        <p:nvSpPr>
          <p:cNvPr id="3" name="Text Placeholder 2">
            <a:extLst>
              <a:ext uri="{FF2B5EF4-FFF2-40B4-BE49-F238E27FC236}">
                <a16:creationId xmlns:a16="http://schemas.microsoft.com/office/drawing/2014/main" id="{29521BE4-C63D-65D2-6CB0-2A2700A2CAAB}"/>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Know-Travel</a:t>
            </a:r>
          </a:p>
        </p:txBody>
      </p:sp>
      <p:pic>
        <p:nvPicPr>
          <p:cNvPr id="5" name="Picture 4">
            <a:extLst>
              <a:ext uri="{FF2B5EF4-FFF2-40B4-BE49-F238E27FC236}">
                <a16:creationId xmlns:a16="http://schemas.microsoft.com/office/drawing/2014/main" id="{082AED0C-6C90-7842-F24F-BFE22EFE21C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520985" y="4267985"/>
            <a:ext cx="1371719" cy="1371719"/>
          </a:xfrm>
          <a:prstGeom prst="rect">
            <a:avLst/>
          </a:prstGeom>
        </p:spPr>
      </p:pic>
    </p:spTree>
    <p:extLst>
      <p:ext uri="{BB962C8B-B14F-4D97-AF65-F5344CB8AC3E}">
        <p14:creationId xmlns:p14="http://schemas.microsoft.com/office/powerpoint/2010/main" val="25222716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E5B9B-DFCE-ABBF-09C5-DEADE3C618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04A20E-614A-B1AA-6DAF-B184784FC7CC}"/>
              </a:ext>
            </a:extLst>
          </p:cNvPr>
          <p:cNvSpPr>
            <a:spLocks noGrp="1"/>
          </p:cNvSpPr>
          <p:nvPr>
            <p:ph type="title"/>
          </p:nvPr>
        </p:nvSpPr>
        <p:spPr>
          <a:xfrm>
            <a:off x="326604" y="67707"/>
            <a:ext cx="10515600" cy="902104"/>
          </a:xfrm>
        </p:spPr>
        <p:txBody>
          <a:bodyPr anchor="b">
            <a:normAutofit/>
          </a:bodyPr>
          <a:lstStyle/>
          <a:p>
            <a:r>
              <a:rPr lang="en-US" sz="3800" dirty="0"/>
              <a:t>Travel </a:t>
            </a:r>
            <a:r>
              <a:rPr lang="en-US" sz="2000" dirty="0"/>
              <a:t>(2 of 2)</a:t>
            </a:r>
          </a:p>
        </p:txBody>
      </p:sp>
      <p:pic>
        <p:nvPicPr>
          <p:cNvPr id="6" name="Picture 5" descr="Example of a travel budget data sheet.">
            <a:extLst>
              <a:ext uri="{FF2B5EF4-FFF2-40B4-BE49-F238E27FC236}">
                <a16:creationId xmlns:a16="http://schemas.microsoft.com/office/drawing/2014/main" id="{AC369840-3AA3-81A3-492E-C2DDCA973E50}"/>
              </a:ext>
            </a:extLst>
          </p:cNvPr>
          <p:cNvPicPr>
            <a:picLocks noChangeAspect="1"/>
          </p:cNvPicPr>
          <p:nvPr/>
        </p:nvPicPr>
        <p:blipFill>
          <a:blip r:embed="rId2"/>
          <a:stretch>
            <a:fillRect/>
          </a:stretch>
        </p:blipFill>
        <p:spPr>
          <a:xfrm>
            <a:off x="0" y="1517218"/>
            <a:ext cx="12192000" cy="4407732"/>
          </a:xfrm>
          <a:prstGeom prst="rect">
            <a:avLst/>
          </a:prstGeom>
        </p:spPr>
      </p:pic>
    </p:spTree>
    <p:extLst>
      <p:ext uri="{BB962C8B-B14F-4D97-AF65-F5344CB8AC3E}">
        <p14:creationId xmlns:p14="http://schemas.microsoft.com/office/powerpoint/2010/main" val="20335398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46934-F7FD-BA79-2431-E927F630DB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D7B07D-B0B7-3313-D5D9-D926F79A6507}"/>
              </a:ext>
            </a:extLst>
          </p:cNvPr>
          <p:cNvSpPr>
            <a:spLocks noGrp="1"/>
          </p:cNvSpPr>
          <p:nvPr>
            <p:ph type="title"/>
          </p:nvPr>
        </p:nvSpPr>
        <p:spPr>
          <a:xfrm>
            <a:off x="650082" y="370253"/>
            <a:ext cx="10515600" cy="902104"/>
          </a:xfrm>
        </p:spPr>
        <p:txBody>
          <a:bodyPr anchor="b">
            <a:normAutofit/>
          </a:bodyPr>
          <a:lstStyle/>
          <a:p>
            <a:r>
              <a:rPr lang="en-US" sz="3800" dirty="0"/>
              <a:t>Lodging Rates at Per Diem </a:t>
            </a:r>
          </a:p>
        </p:txBody>
      </p:sp>
      <p:sp>
        <p:nvSpPr>
          <p:cNvPr id="5" name="Content Placeholder 2">
            <a:extLst>
              <a:ext uri="{FF2B5EF4-FFF2-40B4-BE49-F238E27FC236}">
                <a16:creationId xmlns:a16="http://schemas.microsoft.com/office/drawing/2014/main" id="{52654AD6-EFBF-9D85-AEBA-B6FECAD2F6EB}"/>
              </a:ext>
            </a:extLst>
          </p:cNvPr>
          <p:cNvSpPr txBox="1">
            <a:spLocks/>
          </p:cNvSpPr>
          <p:nvPr/>
        </p:nvSpPr>
        <p:spPr>
          <a:xfrm>
            <a:off x="650082" y="1272357"/>
            <a:ext cx="11234737" cy="4157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buFont typeface="Wingdings" panose="05000000000000000000" pitchFamily="2" charset="2"/>
              <a:buChar char="§"/>
              <a:defRPr/>
            </a:pPr>
            <a:r>
              <a:rPr lang="en-US" sz="2600" dirty="0">
                <a:solidFill>
                  <a:srgbClr val="0B4778"/>
                </a:solidFill>
              </a:rPr>
              <a:t>All OJP funded contracts for events that include 30 or more participants (both Federal and </a:t>
            </a:r>
            <a:r>
              <a:rPr lang="en-US" sz="2600" dirty="0" err="1">
                <a:solidFill>
                  <a:srgbClr val="0B4778"/>
                </a:solidFill>
              </a:rPr>
              <a:t>non-Federal</a:t>
            </a:r>
            <a:r>
              <a:rPr lang="en-US" sz="2600" dirty="0">
                <a:solidFill>
                  <a:srgbClr val="0B4778"/>
                </a:solidFill>
              </a:rPr>
              <a:t>) lodging costs for any number of attendees requiring lodging must not exceed Federal per diem rate for lodging.     </a:t>
            </a:r>
          </a:p>
          <a:p>
            <a:pPr>
              <a:buClr>
                <a:srgbClr val="0B4778"/>
              </a:buClr>
              <a:buSzPct val="80000"/>
              <a:buFont typeface="Wingdings" panose="05000000000000000000" pitchFamily="2" charset="2"/>
              <a:buChar char="§"/>
              <a:defRPr/>
            </a:pPr>
            <a:r>
              <a:rPr lang="en-US" sz="2600" dirty="0">
                <a:solidFill>
                  <a:srgbClr val="0B4778"/>
                </a:solidFill>
              </a:rPr>
              <a:t>Conferences that include less than 30 people are exempt from this requirement.</a:t>
            </a:r>
          </a:p>
          <a:p>
            <a:pPr>
              <a:buClr>
                <a:srgbClr val="0B4778"/>
              </a:buClr>
              <a:buSzPct val="80000"/>
              <a:buFont typeface="Wingdings" panose="05000000000000000000" pitchFamily="2" charset="2"/>
              <a:buChar char="§"/>
              <a:defRPr/>
            </a:pPr>
            <a:r>
              <a:rPr lang="en-US" sz="2600" dirty="0">
                <a:solidFill>
                  <a:srgbClr val="0B4778"/>
                </a:solidFill>
              </a:rPr>
              <a:t>The web-site address for obtaining the current rates is https://www.gsa.gov      </a:t>
            </a:r>
          </a:p>
          <a:p>
            <a:pPr>
              <a:buClr>
                <a:srgbClr val="0B4778"/>
              </a:buClr>
              <a:buSzPct val="80000"/>
              <a:buFont typeface="Wingdings" panose="05000000000000000000" pitchFamily="2" charset="2"/>
              <a:buChar char="§"/>
              <a:defRPr/>
            </a:pPr>
            <a:r>
              <a:rPr lang="en-US" sz="2600" dirty="0">
                <a:solidFill>
                  <a:srgbClr val="0B4778"/>
                </a:solidFill>
              </a:rPr>
              <a:t>DOJ Grants Financial Guide provides further clarification of this </a:t>
            </a:r>
            <a:br>
              <a:rPr lang="en-US" sz="2600" dirty="0">
                <a:solidFill>
                  <a:srgbClr val="0B4778"/>
                </a:solidFill>
              </a:rPr>
            </a:br>
            <a:r>
              <a:rPr lang="en-US" sz="2600" dirty="0">
                <a:solidFill>
                  <a:srgbClr val="0B4778"/>
                </a:solidFill>
              </a:rPr>
              <a:t>requirement at https://www.ojp.gov/funding/financialguidedoj/overview </a:t>
            </a:r>
          </a:p>
          <a:p>
            <a:pPr>
              <a:buClr>
                <a:srgbClr val="C00000"/>
              </a:buClr>
              <a:buSzPct val="80000"/>
              <a:buFont typeface="Courier New" panose="02070309020205020404" pitchFamily="49" charset="0"/>
              <a:buChar char="o"/>
              <a:defRPr/>
            </a:pPr>
            <a:endParaRPr lang="en-US" dirty="0"/>
          </a:p>
        </p:txBody>
      </p:sp>
    </p:spTree>
    <p:extLst>
      <p:ext uri="{BB962C8B-B14F-4D97-AF65-F5344CB8AC3E}">
        <p14:creationId xmlns:p14="http://schemas.microsoft.com/office/powerpoint/2010/main" val="31711946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6DF5E-765E-2066-8CB3-FB5DB12395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78AB91-6A40-54D3-D1CB-F5E55D9C8421}"/>
              </a:ext>
            </a:extLst>
          </p:cNvPr>
          <p:cNvSpPr>
            <a:spLocks noGrp="1"/>
          </p:cNvSpPr>
          <p:nvPr>
            <p:ph type="title"/>
          </p:nvPr>
        </p:nvSpPr>
        <p:spPr/>
        <p:txBody>
          <a:bodyPr>
            <a:normAutofit/>
          </a:bodyPr>
          <a:lstStyle/>
          <a:p>
            <a:r>
              <a:rPr lang="en-US" dirty="0"/>
              <a:t>Knowledge Check #4</a:t>
            </a:r>
          </a:p>
        </p:txBody>
      </p:sp>
      <p:sp>
        <p:nvSpPr>
          <p:cNvPr id="2" name="Text Placeholder 1">
            <a:extLst>
              <a:ext uri="{FF2B5EF4-FFF2-40B4-BE49-F238E27FC236}">
                <a16:creationId xmlns:a16="http://schemas.microsoft.com/office/drawing/2014/main" id="{3191873C-FF9C-C92B-7AC4-CEC466B71381}"/>
              </a:ext>
            </a:extLst>
          </p:cNvPr>
          <p:cNvSpPr>
            <a:spLocks noGrp="1"/>
          </p:cNvSpPr>
          <p:nvPr>
            <p:ph type="body" sz="quarter" idx="10"/>
          </p:nvPr>
        </p:nvSpPr>
        <p:spPr>
          <a:xfrm>
            <a:off x="838200" y="1760538"/>
            <a:ext cx="10363200" cy="827214"/>
          </a:xfrm>
        </p:spPr>
        <p:txBody>
          <a:bodyPr>
            <a:noAutofit/>
          </a:bodyPr>
          <a:lstStyle/>
          <a:p>
            <a:r>
              <a:rPr lang="en-US" sz="3600" dirty="0"/>
              <a:t>Non-employee or contract salaries should go in the Personnel category. </a:t>
            </a:r>
          </a:p>
          <a:p>
            <a:r>
              <a:rPr lang="en-US" sz="3600" dirty="0">
                <a:solidFill>
                  <a:schemeClr val="bg1"/>
                </a:solidFill>
              </a:rPr>
              <a:t>    </a:t>
            </a:r>
          </a:p>
        </p:txBody>
      </p:sp>
      <p:sp>
        <p:nvSpPr>
          <p:cNvPr id="3" name="TextBox 2">
            <a:extLst>
              <a:ext uri="{FF2B5EF4-FFF2-40B4-BE49-F238E27FC236}">
                <a16:creationId xmlns:a16="http://schemas.microsoft.com/office/drawing/2014/main" id="{AE997469-7145-12FB-CB0A-A76ADE1BD82C}"/>
              </a:ext>
            </a:extLst>
          </p:cNvPr>
          <p:cNvSpPr txBox="1"/>
          <p:nvPr/>
        </p:nvSpPr>
        <p:spPr>
          <a:xfrm>
            <a:off x="838200" y="2828835"/>
            <a:ext cx="8988806" cy="1200329"/>
          </a:xfrm>
          <a:prstGeom prst="rect">
            <a:avLst/>
          </a:prstGeom>
          <a:noFill/>
        </p:spPr>
        <p:txBody>
          <a:bodyPr wrap="square" rtlCol="0">
            <a:spAutoFit/>
          </a:bodyPr>
          <a:lstStyle/>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True</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False</a:t>
            </a:r>
          </a:p>
        </p:txBody>
      </p:sp>
    </p:spTree>
    <p:extLst>
      <p:ext uri="{BB962C8B-B14F-4D97-AF65-F5344CB8AC3E}">
        <p14:creationId xmlns:p14="http://schemas.microsoft.com/office/powerpoint/2010/main" val="8838289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5352-B63B-A70C-159E-C19193D0EC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119631-6045-2A7D-FC80-4FD1060508D4}"/>
              </a:ext>
            </a:extLst>
          </p:cNvPr>
          <p:cNvSpPr>
            <a:spLocks noGrp="1"/>
          </p:cNvSpPr>
          <p:nvPr>
            <p:ph type="title"/>
          </p:nvPr>
        </p:nvSpPr>
        <p:spPr/>
        <p:txBody>
          <a:bodyPr>
            <a:normAutofit/>
          </a:bodyPr>
          <a:lstStyle/>
          <a:p>
            <a:r>
              <a:rPr lang="en-US" dirty="0"/>
              <a:t>Knowledge Check #5</a:t>
            </a:r>
          </a:p>
        </p:txBody>
      </p:sp>
      <p:sp>
        <p:nvSpPr>
          <p:cNvPr id="2" name="Text Placeholder 1">
            <a:extLst>
              <a:ext uri="{FF2B5EF4-FFF2-40B4-BE49-F238E27FC236}">
                <a16:creationId xmlns:a16="http://schemas.microsoft.com/office/drawing/2014/main" id="{9545CD91-21D5-9B47-696C-8AABEC410C44}"/>
              </a:ext>
            </a:extLst>
          </p:cNvPr>
          <p:cNvSpPr>
            <a:spLocks noGrp="1"/>
          </p:cNvSpPr>
          <p:nvPr>
            <p:ph type="body" sz="quarter" idx="10"/>
          </p:nvPr>
        </p:nvSpPr>
        <p:spPr>
          <a:xfrm>
            <a:off x="838200" y="1760538"/>
            <a:ext cx="10363200" cy="827214"/>
          </a:xfrm>
        </p:spPr>
        <p:txBody>
          <a:bodyPr>
            <a:noAutofit/>
          </a:bodyPr>
          <a:lstStyle/>
          <a:p>
            <a:pPr>
              <a:lnSpc>
                <a:spcPct val="100000"/>
              </a:lnSpc>
              <a:buClr>
                <a:srgbClr val="C00000"/>
              </a:buClr>
              <a:buSzPct val="80000"/>
              <a:defRPr/>
            </a:pPr>
            <a:r>
              <a:rPr lang="en-US" sz="3600" dirty="0"/>
              <a:t>Which of the following items would not go in the Travel Category.</a:t>
            </a:r>
          </a:p>
          <a:p>
            <a:r>
              <a:rPr lang="en-US" sz="3600" dirty="0"/>
              <a:t> </a:t>
            </a:r>
          </a:p>
          <a:p>
            <a:r>
              <a:rPr lang="en-US" sz="3600" dirty="0">
                <a:solidFill>
                  <a:schemeClr val="bg1"/>
                </a:solidFill>
              </a:rPr>
              <a:t>    </a:t>
            </a:r>
          </a:p>
        </p:txBody>
      </p:sp>
      <p:sp>
        <p:nvSpPr>
          <p:cNvPr id="3" name="TextBox 2">
            <a:extLst>
              <a:ext uri="{FF2B5EF4-FFF2-40B4-BE49-F238E27FC236}">
                <a16:creationId xmlns:a16="http://schemas.microsoft.com/office/drawing/2014/main" id="{0A4ACEE3-3B8C-5169-3398-3C12951E68AD}"/>
              </a:ext>
            </a:extLst>
          </p:cNvPr>
          <p:cNvSpPr txBox="1"/>
          <p:nvPr/>
        </p:nvSpPr>
        <p:spPr>
          <a:xfrm>
            <a:off x="838200" y="3024778"/>
            <a:ext cx="8988806" cy="2862322"/>
          </a:xfrm>
          <a:prstGeom prst="rect">
            <a:avLst/>
          </a:prstGeom>
          <a:noFill/>
        </p:spPr>
        <p:txBody>
          <a:bodyPr wrap="square" rtlCol="0">
            <a:spAutoFit/>
          </a:bodyPr>
          <a:lstStyle/>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Lodging Taxes</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Baggage Fees</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Registration Fees</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All the above items should go in the Travel Category</a:t>
            </a:r>
          </a:p>
        </p:txBody>
      </p:sp>
    </p:spTree>
    <p:extLst>
      <p:ext uri="{BB962C8B-B14F-4D97-AF65-F5344CB8AC3E}">
        <p14:creationId xmlns:p14="http://schemas.microsoft.com/office/powerpoint/2010/main" val="2875467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B0886-5532-250A-5DF8-3B92BD5CA9D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50AF39-D344-7EBC-6069-4632CDD5BB94}"/>
              </a:ext>
            </a:extLst>
          </p:cNvPr>
          <p:cNvSpPr>
            <a:spLocks noGrp="1"/>
          </p:cNvSpPr>
          <p:nvPr>
            <p:ph type="title"/>
          </p:nvPr>
        </p:nvSpPr>
        <p:spPr/>
        <p:txBody>
          <a:bodyPr anchor="b">
            <a:normAutofit/>
          </a:bodyPr>
          <a:lstStyle/>
          <a:p>
            <a:r>
              <a:rPr lang="en-US" sz="3800" dirty="0"/>
              <a:t>Equipment </a:t>
            </a:r>
            <a:r>
              <a:rPr lang="en-US" sz="2000" dirty="0"/>
              <a:t>(1 of 4)</a:t>
            </a:r>
          </a:p>
        </p:txBody>
      </p:sp>
      <p:sp>
        <p:nvSpPr>
          <p:cNvPr id="5" name="Content Placeholder 2">
            <a:extLst>
              <a:ext uri="{FF2B5EF4-FFF2-40B4-BE49-F238E27FC236}">
                <a16:creationId xmlns:a16="http://schemas.microsoft.com/office/drawing/2014/main" id="{CDAFC120-89D7-EEBE-8D4C-E30CEE875251}"/>
              </a:ext>
            </a:extLst>
          </p:cNvPr>
          <p:cNvSpPr txBox="1">
            <a:spLocks/>
          </p:cNvSpPr>
          <p:nvPr/>
        </p:nvSpPr>
        <p:spPr>
          <a:xfrm>
            <a:off x="660968" y="2098968"/>
            <a:ext cx="11234737" cy="298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buFont typeface="Wingdings" panose="05000000000000000000" pitchFamily="2" charset="2"/>
              <a:buChar char="§"/>
              <a:defRPr/>
            </a:pPr>
            <a:r>
              <a:rPr lang="en-US" dirty="0">
                <a:solidFill>
                  <a:srgbClr val="0B4778"/>
                </a:solidFill>
              </a:rPr>
              <a:t>Policy – Recipients should follow their own capitalization policy for equipment.             </a:t>
            </a:r>
            <a:br>
              <a:rPr lang="en-US" dirty="0">
                <a:solidFill>
                  <a:srgbClr val="0B4778"/>
                </a:solidFill>
              </a:rPr>
            </a:br>
            <a:r>
              <a:rPr lang="en-US" dirty="0">
                <a:solidFill>
                  <a:srgbClr val="0B4778"/>
                </a:solidFill>
              </a:rPr>
              <a:t>If no policy exists, must follow Federal policy    </a:t>
            </a:r>
          </a:p>
          <a:p>
            <a:pPr>
              <a:buClr>
                <a:srgbClr val="0B4778"/>
              </a:buClr>
              <a:buSzPct val="80000"/>
              <a:buFont typeface="Wingdings" panose="05000000000000000000" pitchFamily="2" charset="2"/>
              <a:buChar char="§"/>
              <a:defRPr/>
            </a:pPr>
            <a:r>
              <a:rPr lang="en-US" dirty="0">
                <a:solidFill>
                  <a:srgbClr val="0B4778"/>
                </a:solidFill>
              </a:rPr>
              <a:t>Unit &amp; cost – (i.e., 1 computer @ $2,000) </a:t>
            </a:r>
          </a:p>
          <a:p>
            <a:pPr>
              <a:buClr>
                <a:srgbClr val="0B4778"/>
              </a:buClr>
              <a:buSzPct val="80000"/>
              <a:buFont typeface="Wingdings" panose="05000000000000000000" pitchFamily="2" charset="2"/>
              <a:buChar char="§"/>
              <a:defRPr/>
            </a:pPr>
            <a:r>
              <a:rPr lang="en-US" dirty="0">
                <a:solidFill>
                  <a:srgbClr val="0B4778"/>
                </a:solidFill>
              </a:rPr>
              <a:t>Purpose – (i.e., grant/program requirement)</a:t>
            </a:r>
          </a:p>
          <a:p>
            <a:pPr>
              <a:buClr>
                <a:srgbClr val="C00000"/>
              </a:buClr>
              <a:buSzPct val="80000"/>
              <a:buFont typeface="Courier New" panose="02070309020205020404" pitchFamily="49" charset="0"/>
              <a:buChar char="o"/>
              <a:defRPr/>
            </a:pPr>
            <a:endParaRPr lang="en-US" sz="2400" dirty="0"/>
          </a:p>
        </p:txBody>
      </p:sp>
      <p:pic>
        <p:nvPicPr>
          <p:cNvPr id="3" name="Picture 2">
            <a:extLst>
              <a:ext uri="{FF2B5EF4-FFF2-40B4-BE49-F238E27FC236}">
                <a16:creationId xmlns:a16="http://schemas.microsoft.com/office/drawing/2014/main" id="{017B58F0-77E7-54EF-2D20-B1217F4E804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61590" y="112135"/>
            <a:ext cx="1371719" cy="1371719"/>
          </a:xfrm>
          <a:prstGeom prst="rect">
            <a:avLst/>
          </a:prstGeom>
        </p:spPr>
      </p:pic>
    </p:spTree>
    <p:extLst>
      <p:ext uri="{BB962C8B-B14F-4D97-AF65-F5344CB8AC3E}">
        <p14:creationId xmlns:p14="http://schemas.microsoft.com/office/powerpoint/2010/main" val="3084877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4A348-A57D-B35C-75B5-B895842FFC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9FE27C-0CB2-9991-CAC2-09AA716B9B47}"/>
              </a:ext>
            </a:extLst>
          </p:cNvPr>
          <p:cNvSpPr>
            <a:spLocks noGrp="1"/>
          </p:cNvSpPr>
          <p:nvPr>
            <p:ph type="title"/>
          </p:nvPr>
        </p:nvSpPr>
        <p:spPr>
          <a:xfrm>
            <a:off x="831850" y="581750"/>
            <a:ext cx="9672864" cy="902104"/>
          </a:xfrm>
        </p:spPr>
        <p:txBody>
          <a:bodyPr anchor="b">
            <a:normAutofit/>
          </a:bodyPr>
          <a:lstStyle/>
          <a:p>
            <a:r>
              <a:rPr lang="en-US" sz="3800" dirty="0"/>
              <a:t>Equipment </a:t>
            </a:r>
            <a:r>
              <a:rPr lang="en-US" sz="2000" dirty="0"/>
              <a:t>(2 of 4)</a:t>
            </a:r>
          </a:p>
        </p:txBody>
      </p:sp>
      <p:sp>
        <p:nvSpPr>
          <p:cNvPr id="5" name="Content Placeholder 2">
            <a:extLst>
              <a:ext uri="{FF2B5EF4-FFF2-40B4-BE49-F238E27FC236}">
                <a16:creationId xmlns:a16="http://schemas.microsoft.com/office/drawing/2014/main" id="{8B32FED0-DB32-6C2C-7B85-1D9033D02A43}"/>
              </a:ext>
            </a:extLst>
          </p:cNvPr>
          <p:cNvSpPr txBox="1">
            <a:spLocks/>
          </p:cNvSpPr>
          <p:nvPr/>
        </p:nvSpPr>
        <p:spPr>
          <a:xfrm>
            <a:off x="660968" y="2098968"/>
            <a:ext cx="11234737" cy="298291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0B4778"/>
              </a:buClr>
              <a:buSzPct val="80000"/>
              <a:buFont typeface="Wingdings" panose="05000000000000000000" pitchFamily="2" charset="2"/>
              <a:buChar char="§"/>
              <a:defRPr/>
            </a:pPr>
            <a:r>
              <a:rPr lang="en-US" dirty="0">
                <a:solidFill>
                  <a:srgbClr val="0B4778"/>
                </a:solidFill>
              </a:rPr>
              <a:t>Federal Definition – useful life of more than one year with a fair market value (FMV) of $10,000 or more.</a:t>
            </a:r>
          </a:p>
          <a:p>
            <a:pPr>
              <a:lnSpc>
                <a:spcPct val="100000"/>
              </a:lnSpc>
              <a:buClr>
                <a:srgbClr val="0B4778"/>
              </a:buClr>
              <a:buSzPct val="80000"/>
              <a:buFont typeface="Wingdings" panose="05000000000000000000" pitchFamily="2" charset="2"/>
              <a:buChar char="§"/>
              <a:defRPr/>
            </a:pPr>
            <a:r>
              <a:rPr lang="en-US" dirty="0">
                <a:solidFill>
                  <a:srgbClr val="0B4778"/>
                </a:solidFill>
              </a:rPr>
              <a:t>Disposition – when equipment is no longer needed for criminal justice purposes, and its FMV is less than $10,000, the equipment can be retained with no further obligation to the awarding agency.  </a:t>
            </a:r>
          </a:p>
          <a:p>
            <a:pPr>
              <a:lnSpc>
                <a:spcPct val="100000"/>
              </a:lnSpc>
              <a:buClr>
                <a:srgbClr val="0B4778"/>
              </a:buClr>
              <a:buSzPct val="80000"/>
              <a:buFont typeface="Wingdings" panose="05000000000000000000" pitchFamily="2" charset="2"/>
              <a:buChar char="§"/>
              <a:defRPr/>
            </a:pPr>
            <a:r>
              <a:rPr lang="en-US" dirty="0">
                <a:solidFill>
                  <a:srgbClr val="0B4778"/>
                </a:solidFill>
              </a:rPr>
              <a:t>If the FMV is $10,000 or more, the equipment can be retained </a:t>
            </a:r>
            <a:br>
              <a:rPr lang="en-US" dirty="0">
                <a:solidFill>
                  <a:srgbClr val="0B4778"/>
                </a:solidFill>
              </a:rPr>
            </a:br>
            <a:r>
              <a:rPr lang="en-US" dirty="0">
                <a:solidFill>
                  <a:srgbClr val="0B4778"/>
                </a:solidFill>
              </a:rPr>
              <a:t>or sold; however, the proceeds (Federal participation) </a:t>
            </a:r>
            <a:br>
              <a:rPr lang="en-US" dirty="0">
                <a:solidFill>
                  <a:srgbClr val="0B4778"/>
                </a:solidFill>
              </a:rPr>
            </a:br>
            <a:r>
              <a:rPr lang="en-US" dirty="0">
                <a:solidFill>
                  <a:srgbClr val="0B4778"/>
                </a:solidFill>
              </a:rPr>
              <a:t>must be returned to the awarding agency.</a:t>
            </a:r>
          </a:p>
          <a:p>
            <a:pPr>
              <a:buClr>
                <a:srgbClr val="C00000"/>
              </a:buClr>
              <a:buSzPct val="80000"/>
              <a:buFont typeface="Courier New" panose="02070309020205020404" pitchFamily="49" charset="0"/>
              <a:buChar char="o"/>
              <a:defRPr/>
            </a:pPr>
            <a:endParaRPr lang="en-US" sz="2400" dirty="0"/>
          </a:p>
        </p:txBody>
      </p:sp>
      <p:pic>
        <p:nvPicPr>
          <p:cNvPr id="3" name="Picture 2">
            <a:extLst>
              <a:ext uri="{FF2B5EF4-FFF2-40B4-BE49-F238E27FC236}">
                <a16:creationId xmlns:a16="http://schemas.microsoft.com/office/drawing/2014/main" id="{52344A52-0BF3-AE11-26D4-A7726A5F5AE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4290" y="112135"/>
            <a:ext cx="1371719" cy="1371719"/>
          </a:xfrm>
          <a:prstGeom prst="rect">
            <a:avLst/>
          </a:prstGeom>
        </p:spPr>
      </p:pic>
    </p:spTree>
    <p:extLst>
      <p:ext uri="{BB962C8B-B14F-4D97-AF65-F5344CB8AC3E}">
        <p14:creationId xmlns:p14="http://schemas.microsoft.com/office/powerpoint/2010/main" val="26109979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7F078-1BF2-3D82-7E4A-2DF3934217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DB1A13-C11A-0DD0-72AC-B502A9AAB770}"/>
              </a:ext>
            </a:extLst>
          </p:cNvPr>
          <p:cNvSpPr>
            <a:spLocks noGrp="1"/>
          </p:cNvSpPr>
          <p:nvPr>
            <p:ph type="title"/>
          </p:nvPr>
        </p:nvSpPr>
        <p:spPr/>
        <p:txBody>
          <a:bodyPr anchor="b">
            <a:normAutofit/>
          </a:bodyPr>
          <a:lstStyle/>
          <a:p>
            <a:r>
              <a:rPr lang="en-US" sz="3800" dirty="0"/>
              <a:t>Equipment </a:t>
            </a:r>
            <a:r>
              <a:rPr lang="en-US" sz="2000" dirty="0"/>
              <a:t>(3 of 4)</a:t>
            </a:r>
          </a:p>
        </p:txBody>
      </p:sp>
      <p:sp>
        <p:nvSpPr>
          <p:cNvPr id="7" name="Content Placeholder 2">
            <a:extLst>
              <a:ext uri="{FF2B5EF4-FFF2-40B4-BE49-F238E27FC236}">
                <a16:creationId xmlns:a16="http://schemas.microsoft.com/office/drawing/2014/main" id="{44C59A5F-B783-6D82-D11F-2B6615B83171}"/>
              </a:ext>
            </a:extLst>
          </p:cNvPr>
          <p:cNvSpPr>
            <a:spLocks noGrp="1"/>
          </p:cNvSpPr>
          <p:nvPr>
            <p:ph type="subTitle" idx="1"/>
          </p:nvPr>
        </p:nvSpPr>
        <p:spPr>
          <a:xfrm>
            <a:off x="447675" y="2111829"/>
            <a:ext cx="5505450" cy="3250556"/>
          </a:xfrm>
        </p:spPr>
        <p:txBody>
          <a:bodyPr>
            <a:normAutofit/>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Items that do not fit in the guidelines for capitalization, should be in the Supplies category</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Rented or leased equipment should be in the Procurements Contracts category</a:t>
            </a:r>
          </a:p>
        </p:txBody>
      </p:sp>
      <p:sp>
        <p:nvSpPr>
          <p:cNvPr id="3" name="Text Placeholder 2">
            <a:extLst>
              <a:ext uri="{FF2B5EF4-FFF2-40B4-BE49-F238E27FC236}">
                <a16:creationId xmlns:a16="http://schemas.microsoft.com/office/drawing/2014/main" id="{D450C1C7-B805-FBFF-2086-CF7A3A587992}"/>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Know-Equipment</a:t>
            </a:r>
          </a:p>
        </p:txBody>
      </p:sp>
      <p:pic>
        <p:nvPicPr>
          <p:cNvPr id="5" name="Picture 4">
            <a:extLst>
              <a:ext uri="{FF2B5EF4-FFF2-40B4-BE49-F238E27FC236}">
                <a16:creationId xmlns:a16="http://schemas.microsoft.com/office/drawing/2014/main" id="{1F08BA8D-52AF-DBBE-6E2E-19D7D410217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484080" y="4143923"/>
            <a:ext cx="1371719" cy="1371719"/>
          </a:xfrm>
          <a:prstGeom prst="rect">
            <a:avLst/>
          </a:prstGeom>
        </p:spPr>
      </p:pic>
    </p:spTree>
    <p:extLst>
      <p:ext uri="{BB962C8B-B14F-4D97-AF65-F5344CB8AC3E}">
        <p14:creationId xmlns:p14="http://schemas.microsoft.com/office/powerpoint/2010/main" val="8289684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E6D4D-5442-D450-352E-E05C673E87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9A75D8-44FB-FDBA-C25A-9E87D5F27138}"/>
              </a:ext>
            </a:extLst>
          </p:cNvPr>
          <p:cNvSpPr>
            <a:spLocks noGrp="1"/>
          </p:cNvSpPr>
          <p:nvPr>
            <p:ph type="title"/>
          </p:nvPr>
        </p:nvSpPr>
        <p:spPr>
          <a:xfrm>
            <a:off x="326604" y="67707"/>
            <a:ext cx="10515600" cy="902104"/>
          </a:xfrm>
        </p:spPr>
        <p:txBody>
          <a:bodyPr anchor="b">
            <a:normAutofit/>
          </a:bodyPr>
          <a:lstStyle/>
          <a:p>
            <a:r>
              <a:rPr lang="en-US" sz="3800" dirty="0"/>
              <a:t>Equipment </a:t>
            </a:r>
            <a:r>
              <a:rPr lang="en-US" sz="2000" dirty="0"/>
              <a:t>(4 of 4)</a:t>
            </a:r>
          </a:p>
        </p:txBody>
      </p:sp>
      <p:pic>
        <p:nvPicPr>
          <p:cNvPr id="3" name="Picture 2" descr="Example of a equipment budget data sheet.">
            <a:extLst>
              <a:ext uri="{FF2B5EF4-FFF2-40B4-BE49-F238E27FC236}">
                <a16:creationId xmlns:a16="http://schemas.microsoft.com/office/drawing/2014/main" id="{97E68F33-7547-0217-E99C-7FBF4FF1D9A2}"/>
              </a:ext>
            </a:extLst>
          </p:cNvPr>
          <p:cNvPicPr>
            <a:picLocks noChangeAspect="1"/>
          </p:cNvPicPr>
          <p:nvPr/>
        </p:nvPicPr>
        <p:blipFill>
          <a:blip r:embed="rId2"/>
          <a:stretch>
            <a:fillRect/>
          </a:stretch>
        </p:blipFill>
        <p:spPr>
          <a:xfrm>
            <a:off x="326604" y="969811"/>
            <a:ext cx="9829800" cy="4549246"/>
          </a:xfrm>
          <a:prstGeom prst="rect">
            <a:avLst/>
          </a:prstGeom>
        </p:spPr>
      </p:pic>
      <p:pic>
        <p:nvPicPr>
          <p:cNvPr id="5" name="Picture 4">
            <a:extLst>
              <a:ext uri="{FF2B5EF4-FFF2-40B4-BE49-F238E27FC236}">
                <a16:creationId xmlns:a16="http://schemas.microsoft.com/office/drawing/2014/main" id="{C286D90F-716F-069E-4970-17AE7EB463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82532" y="145855"/>
            <a:ext cx="1371719" cy="1371719"/>
          </a:xfrm>
          <a:prstGeom prst="rect">
            <a:avLst/>
          </a:prstGeom>
        </p:spPr>
      </p:pic>
    </p:spTree>
    <p:extLst>
      <p:ext uri="{BB962C8B-B14F-4D97-AF65-F5344CB8AC3E}">
        <p14:creationId xmlns:p14="http://schemas.microsoft.com/office/powerpoint/2010/main" val="7994813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FFC72-9FE1-DD1B-39AA-F9DB480060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050973-82B2-25FF-8707-859FEDE9A59F}"/>
              </a:ext>
            </a:extLst>
          </p:cNvPr>
          <p:cNvSpPr>
            <a:spLocks noGrp="1"/>
          </p:cNvSpPr>
          <p:nvPr>
            <p:ph type="title"/>
          </p:nvPr>
        </p:nvSpPr>
        <p:spPr/>
        <p:txBody>
          <a:bodyPr anchor="b">
            <a:normAutofit/>
          </a:bodyPr>
          <a:lstStyle/>
          <a:p>
            <a:r>
              <a:rPr lang="en-US" sz="3800" dirty="0"/>
              <a:t>Supplies </a:t>
            </a:r>
            <a:r>
              <a:rPr lang="en-US" sz="2000" dirty="0"/>
              <a:t>(1 of 3)</a:t>
            </a:r>
          </a:p>
        </p:txBody>
      </p:sp>
      <p:sp>
        <p:nvSpPr>
          <p:cNvPr id="5" name="Content Placeholder 2">
            <a:extLst>
              <a:ext uri="{FF2B5EF4-FFF2-40B4-BE49-F238E27FC236}">
                <a16:creationId xmlns:a16="http://schemas.microsoft.com/office/drawing/2014/main" id="{49E97933-C36C-DA8C-E049-3EB5A253B9C7}"/>
              </a:ext>
            </a:extLst>
          </p:cNvPr>
          <p:cNvSpPr txBox="1">
            <a:spLocks/>
          </p:cNvSpPr>
          <p:nvPr/>
        </p:nvSpPr>
        <p:spPr>
          <a:xfrm>
            <a:off x="660968" y="2098968"/>
            <a:ext cx="11234737" cy="298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buClr>
                <a:srgbClr val="0B4778"/>
              </a:buClr>
              <a:buSzPct val="80000"/>
              <a:buFont typeface="Wingdings" panose="05000000000000000000" pitchFamily="2" charset="2"/>
              <a:buChar char="§"/>
              <a:defRPr/>
            </a:pPr>
            <a:r>
              <a:rPr lang="en-US" dirty="0">
                <a:solidFill>
                  <a:srgbClr val="0B4778"/>
                </a:solidFill>
              </a:rPr>
              <a:t>Major types – (i.e., office, training, postage)</a:t>
            </a:r>
          </a:p>
          <a:p>
            <a:pPr indent="-457200">
              <a:buClr>
                <a:srgbClr val="0B4778"/>
              </a:buClr>
              <a:buSzPct val="80000"/>
              <a:buFont typeface="Wingdings" panose="05000000000000000000" pitchFamily="2" charset="2"/>
              <a:buChar char="§"/>
              <a:defRPr/>
            </a:pPr>
            <a:r>
              <a:rPr lang="en-US" dirty="0">
                <a:solidFill>
                  <a:srgbClr val="0B4778"/>
                </a:solidFill>
              </a:rPr>
              <a:t>Project benefits – (i.e., how supplies will support efforts)</a:t>
            </a:r>
          </a:p>
          <a:p>
            <a:pPr indent="-457200">
              <a:buClr>
                <a:srgbClr val="0B4778"/>
              </a:buClr>
              <a:buSzPct val="80000"/>
              <a:buFont typeface="Wingdings" panose="05000000000000000000" pitchFamily="2" charset="2"/>
              <a:buChar char="§"/>
              <a:defRPr/>
            </a:pPr>
            <a:r>
              <a:rPr lang="en-US" dirty="0">
                <a:solidFill>
                  <a:srgbClr val="0B4778"/>
                </a:solidFill>
              </a:rPr>
              <a:t>Supplies should be itemized in detail </a:t>
            </a:r>
          </a:p>
          <a:p>
            <a:pPr indent="-457200">
              <a:buClr>
                <a:srgbClr val="0B4778"/>
              </a:buClr>
              <a:buSzPct val="80000"/>
              <a:buFont typeface="Wingdings" panose="05000000000000000000" pitchFamily="2" charset="2"/>
              <a:buChar char="§"/>
              <a:defRPr/>
            </a:pPr>
            <a:r>
              <a:rPr lang="en-US" dirty="0">
                <a:solidFill>
                  <a:srgbClr val="0B4778"/>
                </a:solidFill>
              </a:rPr>
              <a:t>Miscellaneous expense needs to be itemized</a:t>
            </a:r>
          </a:p>
          <a:p>
            <a:pPr>
              <a:buClr>
                <a:srgbClr val="C00000"/>
              </a:buClr>
              <a:buSzPct val="80000"/>
              <a:buFont typeface="Courier New" panose="02070309020205020404" pitchFamily="49" charset="0"/>
              <a:buChar char="o"/>
              <a:defRPr/>
            </a:pPr>
            <a:endParaRPr lang="en-US" sz="2400" dirty="0"/>
          </a:p>
        </p:txBody>
      </p:sp>
      <p:pic>
        <p:nvPicPr>
          <p:cNvPr id="3" name="Picture 2">
            <a:extLst>
              <a:ext uri="{FF2B5EF4-FFF2-40B4-BE49-F238E27FC236}">
                <a16:creationId xmlns:a16="http://schemas.microsoft.com/office/drawing/2014/main" id="{8B358F8F-1592-2131-A660-07CA4A8C1AC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4290" y="112135"/>
            <a:ext cx="1371719" cy="1371719"/>
          </a:xfrm>
          <a:prstGeom prst="rect">
            <a:avLst/>
          </a:prstGeom>
        </p:spPr>
      </p:pic>
    </p:spTree>
    <p:extLst>
      <p:ext uri="{BB962C8B-B14F-4D97-AF65-F5344CB8AC3E}">
        <p14:creationId xmlns:p14="http://schemas.microsoft.com/office/powerpoint/2010/main" val="29416922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4834-107F-D6A2-BD5C-EA9B71B8BA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DEE35C0-7136-DF34-C075-A871FA0916A2}"/>
              </a:ext>
            </a:extLst>
          </p:cNvPr>
          <p:cNvSpPr>
            <a:spLocks noGrp="1"/>
          </p:cNvSpPr>
          <p:nvPr>
            <p:ph type="title"/>
          </p:nvPr>
        </p:nvSpPr>
        <p:spPr/>
        <p:txBody>
          <a:bodyPr anchor="b">
            <a:normAutofit/>
          </a:bodyPr>
          <a:lstStyle/>
          <a:p>
            <a:r>
              <a:rPr lang="en-US" sz="3800" dirty="0"/>
              <a:t>Supplies </a:t>
            </a:r>
            <a:r>
              <a:rPr lang="en-US" sz="2000" dirty="0"/>
              <a:t>(2 of 3)</a:t>
            </a:r>
          </a:p>
        </p:txBody>
      </p:sp>
      <p:sp>
        <p:nvSpPr>
          <p:cNvPr id="7" name="Content Placeholder 2">
            <a:extLst>
              <a:ext uri="{FF2B5EF4-FFF2-40B4-BE49-F238E27FC236}">
                <a16:creationId xmlns:a16="http://schemas.microsoft.com/office/drawing/2014/main" id="{06EB8574-C506-CA09-36F7-2645B2658C5D}"/>
              </a:ext>
            </a:extLst>
          </p:cNvPr>
          <p:cNvSpPr>
            <a:spLocks noGrp="1"/>
          </p:cNvSpPr>
          <p:nvPr>
            <p:ph type="subTitle" idx="1"/>
          </p:nvPr>
        </p:nvSpPr>
        <p:spPr>
          <a:xfrm>
            <a:off x="447675" y="2111829"/>
            <a:ext cx="5505450" cy="3250556"/>
          </a:xfrm>
        </p:spPr>
        <p:txBody>
          <a:bodyPr>
            <a:normAutofit fontScale="77500" lnSpcReduction="20000"/>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Cell phone – device cost without the monthly service cost can be categorized as Supplies.  However, if the cell phone cost has a monthly service fee, like internet or telephone service then it should be categorized in Other Costs category.</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Items that do not fit in the guidelines for capitalization, should be in the Supplies category.</a:t>
            </a:r>
          </a:p>
          <a:p>
            <a:pPr marL="457200" indent="-457200">
              <a:lnSpc>
                <a:spcPct val="100000"/>
              </a:lnSpc>
              <a:buClr>
                <a:srgbClr val="0B4778"/>
              </a:buClr>
              <a:buSzPct val="80000"/>
              <a:buFont typeface="Wingdings" panose="05000000000000000000" pitchFamily="2" charset="2"/>
              <a:buChar char="§"/>
              <a:defRPr/>
            </a:pPr>
            <a:endParaRPr lang="en-US" sz="2800" dirty="0"/>
          </a:p>
        </p:txBody>
      </p:sp>
      <p:sp>
        <p:nvSpPr>
          <p:cNvPr id="3" name="Text Placeholder 2">
            <a:extLst>
              <a:ext uri="{FF2B5EF4-FFF2-40B4-BE49-F238E27FC236}">
                <a16:creationId xmlns:a16="http://schemas.microsoft.com/office/drawing/2014/main" id="{63A71912-111F-FEB4-6D5F-A2D5611E1EFD}"/>
              </a:ext>
            </a:extLst>
          </p:cNvPr>
          <p:cNvSpPr>
            <a:spLocks noGrp="1"/>
          </p:cNvSpPr>
          <p:nvPr>
            <p:ph type="body" sz="quarter" idx="17"/>
          </p:nvPr>
        </p:nvSpPr>
        <p:spPr>
          <a:xfrm>
            <a:off x="7492434" y="950669"/>
            <a:ext cx="3839596" cy="2565417"/>
          </a:xfrm>
        </p:spPr>
        <p:txBody>
          <a:bodyPr>
            <a:normAutofit/>
          </a:bodyPr>
          <a:lstStyle/>
          <a:p>
            <a:r>
              <a:rPr lang="en-US" sz="4000" dirty="0">
                <a:solidFill>
                  <a:schemeClr val="bg1"/>
                </a:solidFill>
              </a:rPr>
              <a:t>Important Things to Know-Supplies</a:t>
            </a:r>
          </a:p>
        </p:txBody>
      </p:sp>
      <p:pic>
        <p:nvPicPr>
          <p:cNvPr id="5" name="Picture 4">
            <a:extLst>
              <a:ext uri="{FF2B5EF4-FFF2-40B4-BE49-F238E27FC236}">
                <a16:creationId xmlns:a16="http://schemas.microsoft.com/office/drawing/2014/main" id="{E95A0503-6573-2E1D-7783-5F2488E103C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34107" y="4260855"/>
            <a:ext cx="1371719" cy="1371719"/>
          </a:xfrm>
          <a:prstGeom prst="rect">
            <a:avLst/>
          </a:prstGeom>
        </p:spPr>
      </p:pic>
    </p:spTree>
    <p:extLst>
      <p:ext uri="{BB962C8B-B14F-4D97-AF65-F5344CB8AC3E}">
        <p14:creationId xmlns:p14="http://schemas.microsoft.com/office/powerpoint/2010/main" val="31103056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AE5D-94C7-92B6-4CC1-62DC38B594D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B51208-30A0-1134-4919-58B6357BE3CD}"/>
              </a:ext>
            </a:extLst>
          </p:cNvPr>
          <p:cNvSpPr>
            <a:spLocks noGrp="1"/>
          </p:cNvSpPr>
          <p:nvPr>
            <p:ph type="title"/>
          </p:nvPr>
        </p:nvSpPr>
        <p:spPr>
          <a:xfrm>
            <a:off x="326604" y="67707"/>
            <a:ext cx="10515600" cy="902104"/>
          </a:xfrm>
        </p:spPr>
        <p:txBody>
          <a:bodyPr anchor="b">
            <a:normAutofit/>
          </a:bodyPr>
          <a:lstStyle/>
          <a:p>
            <a:r>
              <a:rPr lang="en-US" sz="3800" dirty="0"/>
              <a:t>Supplies </a:t>
            </a:r>
            <a:r>
              <a:rPr lang="en-US" sz="2000" dirty="0"/>
              <a:t>(3 of 3)</a:t>
            </a:r>
          </a:p>
        </p:txBody>
      </p:sp>
      <p:pic>
        <p:nvPicPr>
          <p:cNvPr id="5" name="Picture 4" descr="Example of a supplies budget data sheet.">
            <a:extLst>
              <a:ext uri="{FF2B5EF4-FFF2-40B4-BE49-F238E27FC236}">
                <a16:creationId xmlns:a16="http://schemas.microsoft.com/office/drawing/2014/main" id="{E76D8576-9150-7CA0-A326-F7E4E85F8828}"/>
              </a:ext>
            </a:extLst>
          </p:cNvPr>
          <p:cNvPicPr>
            <a:picLocks noChangeAspect="1"/>
          </p:cNvPicPr>
          <p:nvPr/>
        </p:nvPicPr>
        <p:blipFill>
          <a:blip r:embed="rId2"/>
          <a:stretch>
            <a:fillRect/>
          </a:stretch>
        </p:blipFill>
        <p:spPr>
          <a:xfrm>
            <a:off x="138112" y="1189070"/>
            <a:ext cx="11915775" cy="4395302"/>
          </a:xfrm>
          <a:prstGeom prst="rect">
            <a:avLst/>
          </a:prstGeom>
        </p:spPr>
      </p:pic>
      <p:pic>
        <p:nvPicPr>
          <p:cNvPr id="3" name="Picture 2">
            <a:extLst>
              <a:ext uri="{FF2B5EF4-FFF2-40B4-BE49-F238E27FC236}">
                <a16:creationId xmlns:a16="http://schemas.microsoft.com/office/drawing/2014/main" id="{EEADC8A4-80B1-ACA5-C9C3-24179BFD65C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82168" y="93631"/>
            <a:ext cx="1371719" cy="1371719"/>
          </a:xfrm>
          <a:prstGeom prst="rect">
            <a:avLst/>
          </a:prstGeom>
        </p:spPr>
      </p:pic>
    </p:spTree>
    <p:extLst>
      <p:ext uri="{BB962C8B-B14F-4D97-AF65-F5344CB8AC3E}">
        <p14:creationId xmlns:p14="http://schemas.microsoft.com/office/powerpoint/2010/main" val="20763391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71DC-4B00-B934-564D-E1A1CF35A3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8183E0-2096-B390-4EEB-1858EBB720BA}"/>
              </a:ext>
            </a:extLst>
          </p:cNvPr>
          <p:cNvSpPr>
            <a:spLocks noGrp="1"/>
          </p:cNvSpPr>
          <p:nvPr>
            <p:ph type="title"/>
          </p:nvPr>
        </p:nvSpPr>
        <p:spPr/>
        <p:txBody>
          <a:bodyPr anchor="b">
            <a:normAutofit/>
          </a:bodyPr>
          <a:lstStyle/>
          <a:p>
            <a:r>
              <a:rPr lang="en-US" sz="3800" dirty="0"/>
              <a:t>Construction </a:t>
            </a:r>
            <a:r>
              <a:rPr lang="en-US" sz="2000" dirty="0"/>
              <a:t>(1 of 3)</a:t>
            </a:r>
          </a:p>
        </p:txBody>
      </p:sp>
      <p:sp>
        <p:nvSpPr>
          <p:cNvPr id="5" name="Content Placeholder 2">
            <a:extLst>
              <a:ext uri="{FF2B5EF4-FFF2-40B4-BE49-F238E27FC236}">
                <a16:creationId xmlns:a16="http://schemas.microsoft.com/office/drawing/2014/main" id="{37708AE3-58F7-0565-CF57-32A987273832}"/>
              </a:ext>
            </a:extLst>
          </p:cNvPr>
          <p:cNvSpPr txBox="1">
            <a:spLocks/>
          </p:cNvSpPr>
          <p:nvPr/>
        </p:nvSpPr>
        <p:spPr>
          <a:xfrm>
            <a:off x="660968" y="2098968"/>
            <a:ext cx="11234737" cy="298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defRPr/>
            </a:pPr>
            <a:r>
              <a:rPr lang="en-US" dirty="0">
                <a:solidFill>
                  <a:srgbClr val="0B4778"/>
                </a:solidFill>
              </a:rPr>
              <a:t>As a rule, construction costs are generally not allowable. </a:t>
            </a:r>
          </a:p>
          <a:p>
            <a:pPr>
              <a:buClr>
                <a:srgbClr val="0B4778"/>
              </a:buClr>
              <a:buSzPct val="80000"/>
              <a:defRPr/>
            </a:pPr>
            <a:r>
              <a:rPr lang="en-US" dirty="0">
                <a:solidFill>
                  <a:srgbClr val="0B4778"/>
                </a:solidFill>
              </a:rPr>
              <a:t>Minor repairs or renovations may be allowable </a:t>
            </a:r>
          </a:p>
          <a:p>
            <a:pPr>
              <a:buClr>
                <a:srgbClr val="0B4778"/>
              </a:buClr>
              <a:buSzPct val="80000"/>
              <a:defRPr/>
            </a:pPr>
            <a:r>
              <a:rPr lang="en-US" dirty="0">
                <a:solidFill>
                  <a:srgbClr val="0B4778"/>
                </a:solidFill>
              </a:rPr>
              <a:t>Consult with the program office before budgeting funds in this category.</a:t>
            </a:r>
          </a:p>
          <a:p>
            <a:pPr indent="-457200">
              <a:buClr>
                <a:srgbClr val="0B4778"/>
              </a:buClr>
              <a:buSzPct val="80000"/>
              <a:buFont typeface="Wingdings" panose="05000000000000000000" pitchFamily="2" charset="2"/>
              <a:buChar char="§"/>
              <a:defRPr/>
            </a:pPr>
            <a:endParaRPr lang="en-US" dirty="0">
              <a:solidFill>
                <a:srgbClr val="0B4778"/>
              </a:solidFill>
            </a:endParaRPr>
          </a:p>
          <a:p>
            <a:pPr>
              <a:buClr>
                <a:srgbClr val="C00000"/>
              </a:buClr>
              <a:buSzPct val="80000"/>
              <a:buFont typeface="Courier New" panose="02070309020205020404" pitchFamily="49" charset="0"/>
              <a:buChar char="o"/>
              <a:defRPr/>
            </a:pPr>
            <a:endParaRPr lang="en-US" sz="2400" dirty="0"/>
          </a:p>
        </p:txBody>
      </p:sp>
      <p:pic>
        <p:nvPicPr>
          <p:cNvPr id="3" name="Picture 2">
            <a:extLst>
              <a:ext uri="{FF2B5EF4-FFF2-40B4-BE49-F238E27FC236}">
                <a16:creationId xmlns:a16="http://schemas.microsoft.com/office/drawing/2014/main" id="{2910643F-0D88-C424-D40D-2BFEA21E558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4290" y="112135"/>
            <a:ext cx="1371719" cy="1371719"/>
          </a:xfrm>
          <a:prstGeom prst="rect">
            <a:avLst/>
          </a:prstGeom>
        </p:spPr>
      </p:pic>
    </p:spTree>
    <p:extLst>
      <p:ext uri="{BB962C8B-B14F-4D97-AF65-F5344CB8AC3E}">
        <p14:creationId xmlns:p14="http://schemas.microsoft.com/office/powerpoint/2010/main" val="29381327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6385-D791-FB43-CD32-12384AA9E8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A26E568-3A6E-BDDE-60BA-F66C90965C4A}"/>
              </a:ext>
            </a:extLst>
          </p:cNvPr>
          <p:cNvSpPr>
            <a:spLocks noGrp="1"/>
          </p:cNvSpPr>
          <p:nvPr>
            <p:ph type="title"/>
          </p:nvPr>
        </p:nvSpPr>
        <p:spPr/>
        <p:txBody>
          <a:bodyPr anchor="b">
            <a:normAutofit/>
          </a:bodyPr>
          <a:lstStyle/>
          <a:p>
            <a:r>
              <a:rPr lang="en-US" sz="3800" dirty="0"/>
              <a:t>Construction </a:t>
            </a:r>
            <a:r>
              <a:rPr lang="en-US" sz="2000" dirty="0"/>
              <a:t>(2 of 3)</a:t>
            </a:r>
          </a:p>
        </p:txBody>
      </p:sp>
      <p:sp>
        <p:nvSpPr>
          <p:cNvPr id="7" name="Content Placeholder 2">
            <a:extLst>
              <a:ext uri="{FF2B5EF4-FFF2-40B4-BE49-F238E27FC236}">
                <a16:creationId xmlns:a16="http://schemas.microsoft.com/office/drawing/2014/main" id="{10733CFE-81C8-EEB5-0817-96BCB3F07DF8}"/>
              </a:ext>
            </a:extLst>
          </p:cNvPr>
          <p:cNvSpPr>
            <a:spLocks noGrp="1"/>
          </p:cNvSpPr>
          <p:nvPr>
            <p:ph type="subTitle" idx="1"/>
          </p:nvPr>
        </p:nvSpPr>
        <p:spPr>
          <a:xfrm>
            <a:off x="447675" y="2111829"/>
            <a:ext cx="5505450" cy="3250556"/>
          </a:xfrm>
        </p:spPr>
        <p:txBody>
          <a:bodyPr>
            <a:normAutofit fontScale="92500" lnSpcReduction="20000"/>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If construction costs are allowed, a description of the construction project and an estimate of the costs should be provided in the budget narrative.  </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The total cost of a construction project includes the cost of site preparation and demolition of existing structures. </a:t>
            </a:r>
          </a:p>
          <a:p>
            <a:pPr marL="457200" indent="-457200">
              <a:lnSpc>
                <a:spcPct val="100000"/>
              </a:lnSpc>
              <a:buClr>
                <a:srgbClr val="0B4778"/>
              </a:buClr>
              <a:buSzPct val="80000"/>
              <a:buFont typeface="Wingdings" panose="05000000000000000000" pitchFamily="2" charset="2"/>
              <a:buChar char="§"/>
              <a:defRPr/>
            </a:pPr>
            <a:endParaRPr lang="en-US" sz="2800" dirty="0"/>
          </a:p>
        </p:txBody>
      </p:sp>
      <p:sp>
        <p:nvSpPr>
          <p:cNvPr id="3" name="Text Placeholder 2">
            <a:extLst>
              <a:ext uri="{FF2B5EF4-FFF2-40B4-BE49-F238E27FC236}">
                <a16:creationId xmlns:a16="http://schemas.microsoft.com/office/drawing/2014/main" id="{B3C87FE9-B8B8-A51D-B7F3-5B05602D23BB}"/>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Know-Construction</a:t>
            </a:r>
          </a:p>
        </p:txBody>
      </p:sp>
      <p:grpSp>
        <p:nvGrpSpPr>
          <p:cNvPr id="14" name="Group 13">
            <a:extLst>
              <a:ext uri="{FF2B5EF4-FFF2-40B4-BE49-F238E27FC236}">
                <a16:creationId xmlns:a16="http://schemas.microsoft.com/office/drawing/2014/main" id="{22AACAD5-753B-75A4-63FA-9A26A6BCA731}"/>
              </a:ext>
              <a:ext uri="{C183D7F6-B498-43B3-948B-1728B52AA6E4}">
                <adec:decorative xmlns:adec="http://schemas.microsoft.com/office/drawing/2017/decorative" val="1"/>
              </a:ext>
            </a:extLst>
          </p:cNvPr>
          <p:cNvGrpSpPr/>
          <p:nvPr/>
        </p:nvGrpSpPr>
        <p:grpSpPr>
          <a:xfrm>
            <a:off x="8234136" y="4201367"/>
            <a:ext cx="1371600" cy="1371600"/>
            <a:chOff x="152400" y="1337662"/>
            <a:chExt cx="1855515" cy="1855515"/>
          </a:xfrm>
        </p:grpSpPr>
        <p:sp>
          <p:nvSpPr>
            <p:cNvPr id="15" name="Oval 14">
              <a:extLst>
                <a:ext uri="{FF2B5EF4-FFF2-40B4-BE49-F238E27FC236}">
                  <a16:creationId xmlns:a16="http://schemas.microsoft.com/office/drawing/2014/main" id="{58B436F9-D6FB-052B-6A88-56DB1AB0F221}"/>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05F3D48-82DE-1865-3769-21224A984CE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14538209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FAD04-A3A4-F459-E435-6920C6C758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26116C-705E-B1BC-2A29-9B5BCB99114F}"/>
              </a:ext>
            </a:extLst>
          </p:cNvPr>
          <p:cNvSpPr>
            <a:spLocks noGrp="1"/>
          </p:cNvSpPr>
          <p:nvPr>
            <p:ph type="title"/>
          </p:nvPr>
        </p:nvSpPr>
        <p:spPr>
          <a:xfrm>
            <a:off x="326604" y="67707"/>
            <a:ext cx="10515600" cy="902104"/>
          </a:xfrm>
        </p:spPr>
        <p:txBody>
          <a:bodyPr anchor="b">
            <a:normAutofit/>
          </a:bodyPr>
          <a:lstStyle/>
          <a:p>
            <a:r>
              <a:rPr lang="en-US" sz="3800" dirty="0"/>
              <a:t>Construction </a:t>
            </a:r>
            <a:r>
              <a:rPr lang="en-US" sz="2000" dirty="0"/>
              <a:t>(3 of 3)</a:t>
            </a:r>
          </a:p>
        </p:txBody>
      </p:sp>
      <p:pic>
        <p:nvPicPr>
          <p:cNvPr id="3" name="Picture 2" descr="Example of a construction budget data sheet. A note in red text reads, &quot;in general,construction costs are not allowable. Consult with the program office before budgeting funds in this category&quot;.">
            <a:extLst>
              <a:ext uri="{FF2B5EF4-FFF2-40B4-BE49-F238E27FC236}">
                <a16:creationId xmlns:a16="http://schemas.microsoft.com/office/drawing/2014/main" id="{D38BBAFB-3F00-34B3-FA8E-A9FD52100C84}"/>
              </a:ext>
            </a:extLst>
          </p:cNvPr>
          <p:cNvPicPr>
            <a:picLocks noChangeAspect="1"/>
          </p:cNvPicPr>
          <p:nvPr/>
        </p:nvPicPr>
        <p:blipFill>
          <a:blip r:embed="rId2"/>
          <a:stretch>
            <a:fillRect/>
          </a:stretch>
        </p:blipFill>
        <p:spPr>
          <a:xfrm>
            <a:off x="311658" y="1287780"/>
            <a:ext cx="11568684" cy="4282440"/>
          </a:xfrm>
          <a:prstGeom prst="rect">
            <a:avLst/>
          </a:prstGeom>
        </p:spPr>
      </p:pic>
      <p:grpSp>
        <p:nvGrpSpPr>
          <p:cNvPr id="14" name="Group 13">
            <a:extLst>
              <a:ext uri="{FF2B5EF4-FFF2-40B4-BE49-F238E27FC236}">
                <a16:creationId xmlns:a16="http://schemas.microsoft.com/office/drawing/2014/main" id="{7BF0F89F-66F6-87B1-7782-CB54A519F079}"/>
              </a:ext>
              <a:ext uri="{C183D7F6-B498-43B3-948B-1728B52AA6E4}">
                <adec:decorative xmlns:adec="http://schemas.microsoft.com/office/drawing/2017/decorative" val="1"/>
              </a:ext>
            </a:extLst>
          </p:cNvPr>
          <p:cNvGrpSpPr/>
          <p:nvPr/>
        </p:nvGrpSpPr>
        <p:grpSpPr>
          <a:xfrm>
            <a:off x="10661650" y="63500"/>
            <a:ext cx="1371600" cy="1371600"/>
            <a:chOff x="152400" y="1337662"/>
            <a:chExt cx="1855515" cy="1855515"/>
          </a:xfrm>
        </p:grpSpPr>
        <p:sp>
          <p:nvSpPr>
            <p:cNvPr id="15" name="Oval 14">
              <a:extLst>
                <a:ext uri="{FF2B5EF4-FFF2-40B4-BE49-F238E27FC236}">
                  <a16:creationId xmlns:a16="http://schemas.microsoft.com/office/drawing/2014/main" id="{9F890CF3-C4A7-C3B6-4FC5-AE791F349BCE}"/>
                </a:ext>
              </a:extLst>
            </p:cNvPr>
            <p:cNvSpPr/>
            <p:nvPr/>
          </p:nvSpPr>
          <p:spPr>
            <a:xfrm>
              <a:off x="152400" y="1337662"/>
              <a:ext cx="1855515" cy="1855515"/>
            </a:xfrm>
            <a:prstGeom prst="ellipse">
              <a:avLst/>
            </a:prstGeom>
            <a:solidFill>
              <a:srgbClr val="0092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BB94981-6196-765E-7EEF-B2903AFB4E2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655" y="1534656"/>
              <a:ext cx="1373644" cy="1373644"/>
            </a:xfrm>
            <a:prstGeom prst="rect">
              <a:avLst/>
            </a:prstGeom>
          </p:spPr>
        </p:pic>
      </p:grpSp>
    </p:spTree>
    <p:extLst>
      <p:ext uri="{BB962C8B-B14F-4D97-AF65-F5344CB8AC3E}">
        <p14:creationId xmlns:p14="http://schemas.microsoft.com/office/powerpoint/2010/main" val="11420999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3B0AE-0074-ED38-A8F3-B209F95F15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D3AB7A-3E68-8278-8407-8167E8EB01BE}"/>
              </a:ext>
            </a:extLst>
          </p:cNvPr>
          <p:cNvSpPr>
            <a:spLocks noGrp="1"/>
          </p:cNvSpPr>
          <p:nvPr>
            <p:ph type="title"/>
          </p:nvPr>
        </p:nvSpPr>
        <p:spPr/>
        <p:txBody>
          <a:bodyPr>
            <a:normAutofit/>
          </a:bodyPr>
          <a:lstStyle/>
          <a:p>
            <a:r>
              <a:rPr lang="en-US" dirty="0"/>
              <a:t>Knowledge Check #6</a:t>
            </a:r>
          </a:p>
        </p:txBody>
      </p:sp>
      <p:sp>
        <p:nvSpPr>
          <p:cNvPr id="2" name="Text Placeholder 1">
            <a:extLst>
              <a:ext uri="{FF2B5EF4-FFF2-40B4-BE49-F238E27FC236}">
                <a16:creationId xmlns:a16="http://schemas.microsoft.com/office/drawing/2014/main" id="{AAA103B4-ED0E-22BA-2F29-684900543D4A}"/>
              </a:ext>
            </a:extLst>
          </p:cNvPr>
          <p:cNvSpPr>
            <a:spLocks noGrp="1"/>
          </p:cNvSpPr>
          <p:nvPr>
            <p:ph type="body" sz="quarter" idx="10"/>
          </p:nvPr>
        </p:nvSpPr>
        <p:spPr>
          <a:xfrm>
            <a:off x="838200" y="1760538"/>
            <a:ext cx="10363200" cy="827214"/>
          </a:xfrm>
        </p:spPr>
        <p:txBody>
          <a:bodyPr>
            <a:noAutofit/>
          </a:bodyPr>
          <a:lstStyle/>
          <a:p>
            <a:r>
              <a:rPr lang="en-US" sz="3600" dirty="0"/>
              <a:t>The federal threshold for supplies is less than $10,000 per item.</a:t>
            </a:r>
            <a:r>
              <a:rPr lang="en-US" sz="3600" dirty="0">
                <a:solidFill>
                  <a:schemeClr val="bg1"/>
                </a:solidFill>
              </a:rPr>
              <a:t>    </a:t>
            </a:r>
          </a:p>
        </p:txBody>
      </p:sp>
      <p:sp>
        <p:nvSpPr>
          <p:cNvPr id="3" name="TextBox 2">
            <a:extLst>
              <a:ext uri="{FF2B5EF4-FFF2-40B4-BE49-F238E27FC236}">
                <a16:creationId xmlns:a16="http://schemas.microsoft.com/office/drawing/2014/main" id="{F97E3EE4-7534-6585-1272-D28DC844F1FD}"/>
              </a:ext>
            </a:extLst>
          </p:cNvPr>
          <p:cNvSpPr txBox="1"/>
          <p:nvPr/>
        </p:nvSpPr>
        <p:spPr>
          <a:xfrm>
            <a:off x="838200" y="2828835"/>
            <a:ext cx="8988806" cy="1200329"/>
          </a:xfrm>
          <a:prstGeom prst="rect">
            <a:avLst/>
          </a:prstGeom>
          <a:noFill/>
        </p:spPr>
        <p:txBody>
          <a:bodyPr wrap="square" rtlCol="0">
            <a:spAutoFit/>
          </a:bodyPr>
          <a:lstStyle/>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True</a:t>
            </a:r>
          </a:p>
          <a:p>
            <a:pPr marL="742950" indent="-742950">
              <a:buFont typeface="+mj-lt"/>
              <a:buAutoNum type="alphaUcPeriod"/>
            </a:pPr>
            <a:r>
              <a:rPr 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False</a:t>
            </a:r>
          </a:p>
        </p:txBody>
      </p:sp>
    </p:spTree>
    <p:extLst>
      <p:ext uri="{BB962C8B-B14F-4D97-AF65-F5344CB8AC3E}">
        <p14:creationId xmlns:p14="http://schemas.microsoft.com/office/powerpoint/2010/main" val="31555498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CE6D8-C0C1-F83A-3ABC-532109D3C27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21AD68-47CF-0E1E-2424-FB869CF2BC99}"/>
              </a:ext>
            </a:extLst>
          </p:cNvPr>
          <p:cNvSpPr>
            <a:spLocks noGrp="1"/>
          </p:cNvSpPr>
          <p:nvPr>
            <p:ph type="title"/>
          </p:nvPr>
        </p:nvSpPr>
        <p:spPr/>
        <p:txBody>
          <a:bodyPr anchor="b">
            <a:normAutofit/>
          </a:bodyPr>
          <a:lstStyle/>
          <a:p>
            <a:r>
              <a:rPr lang="en-US" sz="3800" dirty="0"/>
              <a:t>Subawards (Subgrants) Category</a:t>
            </a:r>
          </a:p>
        </p:txBody>
      </p:sp>
      <p:sp>
        <p:nvSpPr>
          <p:cNvPr id="5" name="Content Placeholder 2">
            <a:extLst>
              <a:ext uri="{FF2B5EF4-FFF2-40B4-BE49-F238E27FC236}">
                <a16:creationId xmlns:a16="http://schemas.microsoft.com/office/drawing/2014/main" id="{39DE9F02-A399-65D7-F301-6CFA5E88DAA7}"/>
              </a:ext>
            </a:extLst>
          </p:cNvPr>
          <p:cNvSpPr txBox="1">
            <a:spLocks/>
          </p:cNvSpPr>
          <p:nvPr/>
        </p:nvSpPr>
        <p:spPr>
          <a:xfrm>
            <a:off x="660968" y="2098968"/>
            <a:ext cx="11234737" cy="298291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defRPr/>
            </a:pPr>
            <a:r>
              <a:rPr lang="en-US" dirty="0">
                <a:solidFill>
                  <a:srgbClr val="0B4778"/>
                </a:solidFill>
              </a:rPr>
              <a:t>A description of the activities to be carried out by subrecipients. </a:t>
            </a:r>
          </a:p>
          <a:p>
            <a:pPr>
              <a:buClr>
                <a:srgbClr val="0B4778"/>
              </a:buClr>
              <a:buSzPct val="80000"/>
              <a:defRPr/>
            </a:pPr>
            <a:r>
              <a:rPr lang="en-US" dirty="0">
                <a:solidFill>
                  <a:srgbClr val="0B4778"/>
                </a:solidFill>
              </a:rPr>
              <a:t>Describe the purpose of the subaward (subgrant)</a:t>
            </a:r>
          </a:p>
          <a:p>
            <a:pPr>
              <a:buClr>
                <a:srgbClr val="0B4778"/>
              </a:buClr>
              <a:buSzPct val="80000"/>
              <a:defRPr/>
            </a:pPr>
            <a:r>
              <a:rPr lang="en-US" dirty="0">
                <a:solidFill>
                  <a:srgbClr val="0B4778"/>
                </a:solidFill>
              </a:rPr>
              <a:t>Contracts or consultants that are not considered as subaward should be        under procurement contracts category</a:t>
            </a:r>
          </a:p>
          <a:p>
            <a:pPr>
              <a:buClr>
                <a:srgbClr val="0B4778"/>
              </a:buClr>
              <a:buSzPct val="80000"/>
              <a:defRPr/>
            </a:pPr>
            <a:r>
              <a:rPr lang="en-US" dirty="0">
                <a:solidFill>
                  <a:srgbClr val="0B4778"/>
                </a:solidFill>
              </a:rPr>
              <a:t>Grantees must ensure correct calculation when using the de minimis rate</a:t>
            </a:r>
          </a:p>
          <a:p>
            <a:pPr marL="571500" lvl="1" indent="-342900">
              <a:buClr>
                <a:srgbClr val="0B4778"/>
              </a:buClr>
              <a:buSzPct val="80000"/>
              <a:defRPr/>
            </a:pPr>
            <a:r>
              <a:rPr lang="en-US" dirty="0">
                <a:solidFill>
                  <a:srgbClr val="0B4778"/>
                </a:solidFill>
              </a:rPr>
              <a:t>It should be calculated on the first $50,000 and not $50,000 per year for the subaward category</a:t>
            </a:r>
          </a:p>
          <a:p>
            <a:pPr indent="-457200">
              <a:buClr>
                <a:srgbClr val="0B4778"/>
              </a:buClr>
              <a:buSzPct val="80000"/>
              <a:buFont typeface="Wingdings" panose="05000000000000000000" pitchFamily="2" charset="2"/>
              <a:buChar char="§"/>
              <a:defRPr/>
            </a:pPr>
            <a:endParaRPr lang="en-US" dirty="0">
              <a:solidFill>
                <a:srgbClr val="0B4778"/>
              </a:solidFill>
            </a:endParaRPr>
          </a:p>
          <a:p>
            <a:pPr>
              <a:buClr>
                <a:srgbClr val="C00000"/>
              </a:buClr>
              <a:buSzPct val="80000"/>
              <a:buFont typeface="Courier New" panose="02070309020205020404" pitchFamily="49" charset="0"/>
              <a:buChar char="o"/>
              <a:defRPr/>
            </a:pPr>
            <a:endParaRPr lang="en-US" sz="2400" dirty="0"/>
          </a:p>
        </p:txBody>
      </p:sp>
      <p:pic>
        <p:nvPicPr>
          <p:cNvPr id="3" name="Picture 2">
            <a:extLst>
              <a:ext uri="{FF2B5EF4-FFF2-40B4-BE49-F238E27FC236}">
                <a16:creationId xmlns:a16="http://schemas.microsoft.com/office/drawing/2014/main" id="{14059F73-4F1B-84BF-FD2D-257235F2685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4290" y="112135"/>
            <a:ext cx="1371719" cy="1371719"/>
          </a:xfrm>
          <a:prstGeom prst="rect">
            <a:avLst/>
          </a:prstGeom>
        </p:spPr>
      </p:pic>
    </p:spTree>
    <p:extLst>
      <p:ext uri="{BB962C8B-B14F-4D97-AF65-F5344CB8AC3E}">
        <p14:creationId xmlns:p14="http://schemas.microsoft.com/office/powerpoint/2010/main" val="17078138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DD7CE-92B2-ED45-013B-8A84F55E6FB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033868-D57D-5B73-3D38-B859FFA4DAB0}"/>
              </a:ext>
            </a:extLst>
          </p:cNvPr>
          <p:cNvSpPr>
            <a:spLocks noGrp="1"/>
          </p:cNvSpPr>
          <p:nvPr>
            <p:ph type="title"/>
          </p:nvPr>
        </p:nvSpPr>
        <p:spPr/>
        <p:txBody>
          <a:bodyPr anchor="b">
            <a:normAutofit/>
          </a:bodyPr>
          <a:lstStyle/>
          <a:p>
            <a:r>
              <a:rPr lang="en-US" sz="3800" dirty="0"/>
              <a:t>Subawards </a:t>
            </a:r>
            <a:r>
              <a:rPr lang="en-US" sz="2000" dirty="0"/>
              <a:t>(1 of 2)</a:t>
            </a:r>
          </a:p>
        </p:txBody>
      </p:sp>
      <p:sp>
        <p:nvSpPr>
          <p:cNvPr id="7" name="Content Placeholder 2">
            <a:extLst>
              <a:ext uri="{FF2B5EF4-FFF2-40B4-BE49-F238E27FC236}">
                <a16:creationId xmlns:a16="http://schemas.microsoft.com/office/drawing/2014/main" id="{CAD0E2E1-334E-FD8A-AD1A-AC6A589E9253}"/>
              </a:ext>
            </a:extLst>
          </p:cNvPr>
          <p:cNvSpPr>
            <a:spLocks noGrp="1"/>
          </p:cNvSpPr>
          <p:nvPr>
            <p:ph type="subTitle" idx="1"/>
          </p:nvPr>
        </p:nvSpPr>
        <p:spPr>
          <a:xfrm>
            <a:off x="447675" y="2111829"/>
            <a:ext cx="5505450" cy="3250556"/>
          </a:xfrm>
        </p:spPr>
        <p:txBody>
          <a:bodyPr>
            <a:normAutofit fontScale="92500"/>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The name of each sub-awardee should be listed, if known. A description of the purpose should be explained in detail.    </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Subrecipients must follow award terms and special conditions same as the grantee.</a:t>
            </a:r>
          </a:p>
          <a:p>
            <a:pPr marL="457200" indent="-457200">
              <a:lnSpc>
                <a:spcPct val="100000"/>
              </a:lnSpc>
              <a:buClr>
                <a:srgbClr val="0B4778"/>
              </a:buClr>
              <a:buSzPct val="80000"/>
              <a:buFont typeface="Wingdings" panose="05000000000000000000" pitchFamily="2" charset="2"/>
              <a:buChar char="§"/>
              <a:defRPr/>
            </a:pPr>
            <a:endParaRPr lang="en-US" sz="2800" dirty="0"/>
          </a:p>
        </p:txBody>
      </p:sp>
      <p:sp>
        <p:nvSpPr>
          <p:cNvPr id="3" name="Text Placeholder 2">
            <a:extLst>
              <a:ext uri="{FF2B5EF4-FFF2-40B4-BE49-F238E27FC236}">
                <a16:creationId xmlns:a16="http://schemas.microsoft.com/office/drawing/2014/main" id="{2BB0D7CB-227D-6C90-A77A-E32B6FDDD296}"/>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Know-Subawards</a:t>
            </a:r>
          </a:p>
        </p:txBody>
      </p:sp>
      <p:pic>
        <p:nvPicPr>
          <p:cNvPr id="5" name="Picture 4">
            <a:extLst>
              <a:ext uri="{FF2B5EF4-FFF2-40B4-BE49-F238E27FC236}">
                <a16:creationId xmlns:a16="http://schemas.microsoft.com/office/drawing/2014/main" id="{C6D13F17-B9C4-11CE-4980-E12216FDC5C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79583" y="4147734"/>
            <a:ext cx="1371719" cy="1371719"/>
          </a:xfrm>
          <a:prstGeom prst="rect">
            <a:avLst/>
          </a:prstGeom>
        </p:spPr>
      </p:pic>
    </p:spTree>
    <p:extLst>
      <p:ext uri="{BB962C8B-B14F-4D97-AF65-F5344CB8AC3E}">
        <p14:creationId xmlns:p14="http://schemas.microsoft.com/office/powerpoint/2010/main" val="25045188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BCFA2-78DD-BF42-048F-479458BDED4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4267BC-C19A-12A3-034D-44F4BA835B34}"/>
              </a:ext>
            </a:extLst>
          </p:cNvPr>
          <p:cNvSpPr>
            <a:spLocks noGrp="1"/>
          </p:cNvSpPr>
          <p:nvPr>
            <p:ph type="title"/>
          </p:nvPr>
        </p:nvSpPr>
        <p:spPr>
          <a:xfrm>
            <a:off x="326604" y="67707"/>
            <a:ext cx="10515600" cy="902104"/>
          </a:xfrm>
        </p:spPr>
        <p:txBody>
          <a:bodyPr anchor="b">
            <a:normAutofit/>
          </a:bodyPr>
          <a:lstStyle/>
          <a:p>
            <a:r>
              <a:rPr lang="en-US" sz="3800" dirty="0"/>
              <a:t>Subawards </a:t>
            </a:r>
            <a:r>
              <a:rPr lang="en-US" sz="2000" dirty="0"/>
              <a:t>(2 of 2)</a:t>
            </a:r>
          </a:p>
        </p:txBody>
      </p:sp>
      <p:pic>
        <p:nvPicPr>
          <p:cNvPr id="5" name="Picture 4" descr="Example of a subawards budget data sheet.">
            <a:extLst>
              <a:ext uri="{FF2B5EF4-FFF2-40B4-BE49-F238E27FC236}">
                <a16:creationId xmlns:a16="http://schemas.microsoft.com/office/drawing/2014/main" id="{27989BD6-F530-05A7-4456-4D38C1CC780B}"/>
              </a:ext>
            </a:extLst>
          </p:cNvPr>
          <p:cNvPicPr>
            <a:picLocks noChangeAspect="1"/>
          </p:cNvPicPr>
          <p:nvPr/>
        </p:nvPicPr>
        <p:blipFill>
          <a:blip r:embed="rId2"/>
          <a:stretch>
            <a:fillRect/>
          </a:stretch>
        </p:blipFill>
        <p:spPr>
          <a:xfrm>
            <a:off x="-79214" y="1177503"/>
            <a:ext cx="12182475" cy="4319783"/>
          </a:xfrm>
          <a:prstGeom prst="rect">
            <a:avLst/>
          </a:prstGeom>
        </p:spPr>
      </p:pic>
    </p:spTree>
    <p:extLst>
      <p:ext uri="{BB962C8B-B14F-4D97-AF65-F5344CB8AC3E}">
        <p14:creationId xmlns:p14="http://schemas.microsoft.com/office/powerpoint/2010/main" val="7125125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1D476-A0FE-5413-E131-27B614DA57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0EDBBEE-E445-0B7F-63AC-71CC6FB93F51}"/>
              </a:ext>
            </a:extLst>
          </p:cNvPr>
          <p:cNvSpPr>
            <a:spLocks noGrp="1"/>
          </p:cNvSpPr>
          <p:nvPr>
            <p:ph type="title"/>
          </p:nvPr>
        </p:nvSpPr>
        <p:spPr/>
        <p:txBody>
          <a:bodyPr anchor="b">
            <a:normAutofit/>
          </a:bodyPr>
          <a:lstStyle/>
          <a:p>
            <a:r>
              <a:rPr lang="en-US" sz="3800" dirty="0"/>
              <a:t>Procurement Contracts Category</a:t>
            </a:r>
          </a:p>
        </p:txBody>
      </p:sp>
      <p:sp>
        <p:nvSpPr>
          <p:cNvPr id="5" name="Content Placeholder 2">
            <a:extLst>
              <a:ext uri="{FF2B5EF4-FFF2-40B4-BE49-F238E27FC236}">
                <a16:creationId xmlns:a16="http://schemas.microsoft.com/office/drawing/2014/main" id="{C8717420-260A-532E-881D-2005CECA1615}"/>
              </a:ext>
            </a:extLst>
          </p:cNvPr>
          <p:cNvSpPr txBox="1">
            <a:spLocks/>
          </p:cNvSpPr>
          <p:nvPr/>
        </p:nvSpPr>
        <p:spPr>
          <a:xfrm>
            <a:off x="595654" y="1629472"/>
            <a:ext cx="11234737" cy="34857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indent="-457200">
              <a:buClr>
                <a:srgbClr val="0B4778"/>
              </a:buClr>
              <a:buSzPct val="80000"/>
              <a:buFont typeface="Wingdings" panose="05000000000000000000" pitchFamily="2" charset="2"/>
              <a:buChar char="§"/>
              <a:defRPr/>
            </a:pPr>
            <a:r>
              <a:rPr lang="en-US" dirty="0">
                <a:solidFill>
                  <a:srgbClr val="0B4778"/>
                </a:solidFill>
                <a:cs typeface="Roboto" panose="02000000000000000000" pitchFamily="2" charset="0"/>
              </a:rPr>
              <a:t>Procurement for goods or services</a:t>
            </a:r>
          </a:p>
          <a:p>
            <a:pPr marL="685800" indent="-457200">
              <a:buClr>
                <a:srgbClr val="0B4778"/>
              </a:buClr>
              <a:buSzPct val="80000"/>
              <a:buFont typeface="Wingdings" panose="05000000000000000000" pitchFamily="2" charset="2"/>
              <a:buChar char="§"/>
              <a:defRPr/>
            </a:pPr>
            <a:r>
              <a:rPr lang="en-US" dirty="0">
                <a:solidFill>
                  <a:srgbClr val="0B4778"/>
                </a:solidFill>
                <a:cs typeface="Roboto" panose="02000000000000000000" pitchFamily="2" charset="0"/>
              </a:rPr>
              <a:t>Consultant rates – (i.e., $650 threshold)</a:t>
            </a:r>
          </a:p>
          <a:p>
            <a:pPr marL="685800" indent="-457200">
              <a:lnSpc>
                <a:spcPct val="120000"/>
              </a:lnSpc>
              <a:buClr>
                <a:srgbClr val="0B4778"/>
              </a:buClr>
              <a:buSzPct val="80000"/>
              <a:buFont typeface="Wingdings" panose="05000000000000000000" pitchFamily="2" charset="2"/>
              <a:buChar char="§"/>
              <a:defRPr/>
            </a:pPr>
            <a:r>
              <a:rPr lang="en-US" dirty="0">
                <a:solidFill>
                  <a:srgbClr val="0B4778"/>
                </a:solidFill>
                <a:cs typeface="Roboto" panose="02000000000000000000" pitchFamily="2" charset="0"/>
              </a:rPr>
              <a:t>Sole Source – over $350K  </a:t>
            </a:r>
          </a:p>
          <a:p>
            <a:pPr marL="685800" indent="-457200">
              <a:lnSpc>
                <a:spcPct val="120000"/>
              </a:lnSpc>
              <a:buClr>
                <a:srgbClr val="0B4778"/>
              </a:buClr>
              <a:buSzPct val="80000"/>
              <a:buFont typeface="Wingdings" panose="05000000000000000000" pitchFamily="2" charset="2"/>
              <a:buChar char="§"/>
              <a:defRPr/>
            </a:pPr>
            <a:r>
              <a:rPr lang="en-US" dirty="0">
                <a:solidFill>
                  <a:srgbClr val="0B4778"/>
                </a:solidFill>
                <a:cs typeface="Roboto" panose="02000000000000000000" pitchFamily="2" charset="0"/>
              </a:rPr>
              <a:t>Procurement Standards—General Guidance for Open Competition  (Uniform Guidance at 2 C.F.R. § 200.317 through 2 C.F.R. § 200.327)</a:t>
            </a:r>
          </a:p>
          <a:p>
            <a:pPr marL="685800" indent="-457200">
              <a:lnSpc>
                <a:spcPct val="120000"/>
              </a:lnSpc>
              <a:buClr>
                <a:srgbClr val="0B4778"/>
              </a:buClr>
              <a:buSzPct val="80000"/>
              <a:buFont typeface="Wingdings" panose="05000000000000000000" pitchFamily="2" charset="2"/>
              <a:buChar char="§"/>
              <a:defRPr/>
            </a:pPr>
            <a:r>
              <a:rPr lang="en-US" dirty="0">
                <a:solidFill>
                  <a:srgbClr val="0B4778"/>
                </a:solidFill>
                <a:cs typeface="Roboto" panose="02000000000000000000" pitchFamily="2" charset="0"/>
              </a:rPr>
              <a:t>Please describe services being provided</a:t>
            </a:r>
          </a:p>
          <a:p>
            <a:pPr marL="685800" indent="-457200">
              <a:lnSpc>
                <a:spcPct val="120000"/>
              </a:lnSpc>
              <a:buClr>
                <a:srgbClr val="0B4778"/>
              </a:buClr>
              <a:buSzPct val="80000"/>
              <a:buFont typeface="Wingdings" panose="05000000000000000000" pitchFamily="2" charset="2"/>
              <a:buChar char="§"/>
              <a:defRPr/>
            </a:pPr>
            <a:r>
              <a:rPr lang="en-US" dirty="0">
                <a:solidFill>
                  <a:srgbClr val="0B4778"/>
                </a:solidFill>
                <a:cs typeface="Roboto" panose="02000000000000000000" pitchFamily="2" charset="0"/>
              </a:rPr>
              <a:t>Indicate whether the applicant’s formal written procurement policy or federal acquisition regulations is followed</a:t>
            </a:r>
          </a:p>
          <a:p>
            <a:pPr indent="-457200">
              <a:buClr>
                <a:srgbClr val="0B4778"/>
              </a:buClr>
              <a:buSzPct val="80000"/>
              <a:buFont typeface="Wingdings" panose="05000000000000000000" pitchFamily="2" charset="2"/>
              <a:buChar char="§"/>
              <a:defRPr/>
            </a:pPr>
            <a:endParaRPr lang="en-US" dirty="0">
              <a:solidFill>
                <a:srgbClr val="0B4778"/>
              </a:solidFill>
            </a:endParaRPr>
          </a:p>
          <a:p>
            <a:pPr>
              <a:buClr>
                <a:srgbClr val="C00000"/>
              </a:buClr>
              <a:buSzPct val="80000"/>
              <a:buFont typeface="Courier New" panose="02070309020205020404" pitchFamily="49" charset="0"/>
              <a:buChar char="o"/>
              <a:defRPr/>
            </a:pPr>
            <a:endParaRPr lang="en-US" dirty="0"/>
          </a:p>
        </p:txBody>
      </p:sp>
      <p:pic>
        <p:nvPicPr>
          <p:cNvPr id="3" name="Picture 2">
            <a:extLst>
              <a:ext uri="{FF2B5EF4-FFF2-40B4-BE49-F238E27FC236}">
                <a16:creationId xmlns:a16="http://schemas.microsoft.com/office/drawing/2014/main" id="{7D2CEF87-58C2-5FD3-C983-3015476A8D5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4290" y="184944"/>
            <a:ext cx="1371719" cy="1371719"/>
          </a:xfrm>
          <a:prstGeom prst="rect">
            <a:avLst/>
          </a:prstGeom>
        </p:spPr>
      </p:pic>
    </p:spTree>
    <p:extLst>
      <p:ext uri="{BB962C8B-B14F-4D97-AF65-F5344CB8AC3E}">
        <p14:creationId xmlns:p14="http://schemas.microsoft.com/office/powerpoint/2010/main" val="28406111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54FBA-FF60-5C21-2191-DB22848EAA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5984D4-ED12-1F99-3D80-9D6A1023B192}"/>
              </a:ext>
            </a:extLst>
          </p:cNvPr>
          <p:cNvSpPr>
            <a:spLocks noGrp="1"/>
          </p:cNvSpPr>
          <p:nvPr>
            <p:ph type="title"/>
          </p:nvPr>
        </p:nvSpPr>
        <p:spPr/>
        <p:txBody>
          <a:bodyPr anchor="b">
            <a:normAutofit/>
          </a:bodyPr>
          <a:lstStyle/>
          <a:p>
            <a:r>
              <a:rPr lang="en-US" sz="3800" dirty="0"/>
              <a:t>Procurement Contracts </a:t>
            </a:r>
            <a:r>
              <a:rPr lang="en-US" sz="2000" dirty="0"/>
              <a:t>(1 of 3)</a:t>
            </a:r>
          </a:p>
        </p:txBody>
      </p:sp>
      <p:sp>
        <p:nvSpPr>
          <p:cNvPr id="7" name="Content Placeholder 2">
            <a:extLst>
              <a:ext uri="{FF2B5EF4-FFF2-40B4-BE49-F238E27FC236}">
                <a16:creationId xmlns:a16="http://schemas.microsoft.com/office/drawing/2014/main" id="{0367BEB6-BEF2-8210-5D18-0D84899D3268}"/>
              </a:ext>
            </a:extLst>
          </p:cNvPr>
          <p:cNvSpPr>
            <a:spLocks noGrp="1"/>
          </p:cNvSpPr>
          <p:nvPr>
            <p:ph type="subTitle" idx="1"/>
          </p:nvPr>
        </p:nvSpPr>
        <p:spPr>
          <a:xfrm>
            <a:off x="447675" y="2111829"/>
            <a:ext cx="5505450" cy="3250556"/>
          </a:xfrm>
        </p:spPr>
        <p:txBody>
          <a:bodyPr>
            <a:normAutofit fontScale="77500" lnSpcReduction="20000"/>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Indicate whether the applicant’s formal written procurement policy or federal acquisition regulations is followed</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Sole Source Contracts over $350k requires approval from the Program Manager and OCFO. See -Procurement Standards—General Guidance for Open Competition  (Uniform Guidance at 2 C.F.R. § 200.317 through 2 C.F.R. § 200.327)</a:t>
            </a:r>
          </a:p>
          <a:p>
            <a:pPr marL="457200" indent="-457200">
              <a:lnSpc>
                <a:spcPct val="100000"/>
              </a:lnSpc>
              <a:buClr>
                <a:srgbClr val="0B4778"/>
              </a:buClr>
              <a:buSzPct val="80000"/>
              <a:buFont typeface="Wingdings" panose="05000000000000000000" pitchFamily="2" charset="2"/>
              <a:buChar char="§"/>
              <a:defRPr/>
            </a:pPr>
            <a:endParaRPr lang="en-US" sz="2800" dirty="0"/>
          </a:p>
        </p:txBody>
      </p:sp>
      <p:sp>
        <p:nvSpPr>
          <p:cNvPr id="3" name="Text Placeholder 2">
            <a:extLst>
              <a:ext uri="{FF2B5EF4-FFF2-40B4-BE49-F238E27FC236}">
                <a16:creationId xmlns:a16="http://schemas.microsoft.com/office/drawing/2014/main" id="{1DB59BDC-CB4C-7AD0-5167-23D84639DF6B}"/>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Know-Procurement</a:t>
            </a:r>
          </a:p>
        </p:txBody>
      </p:sp>
      <p:pic>
        <p:nvPicPr>
          <p:cNvPr id="5" name="Picture 4">
            <a:extLst>
              <a:ext uri="{FF2B5EF4-FFF2-40B4-BE49-F238E27FC236}">
                <a16:creationId xmlns:a16="http://schemas.microsoft.com/office/drawing/2014/main" id="{7DAF1446-16B1-13AA-5904-553519F8932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549266" y="4223148"/>
            <a:ext cx="1371719" cy="1371719"/>
          </a:xfrm>
          <a:prstGeom prst="rect">
            <a:avLst/>
          </a:prstGeom>
        </p:spPr>
      </p:pic>
    </p:spTree>
    <p:extLst>
      <p:ext uri="{BB962C8B-B14F-4D97-AF65-F5344CB8AC3E}">
        <p14:creationId xmlns:p14="http://schemas.microsoft.com/office/powerpoint/2010/main" val="33679710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BBA97-7AA9-6422-49BA-F8A996B91F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42EDF3-70DC-2154-0B44-D4A4E2234D4C}"/>
              </a:ext>
            </a:extLst>
          </p:cNvPr>
          <p:cNvSpPr>
            <a:spLocks noGrp="1"/>
          </p:cNvSpPr>
          <p:nvPr>
            <p:ph type="title"/>
          </p:nvPr>
        </p:nvSpPr>
        <p:spPr>
          <a:xfrm>
            <a:off x="326604" y="67707"/>
            <a:ext cx="10515600" cy="902104"/>
          </a:xfrm>
        </p:spPr>
        <p:txBody>
          <a:bodyPr anchor="b">
            <a:normAutofit/>
          </a:bodyPr>
          <a:lstStyle/>
          <a:p>
            <a:r>
              <a:rPr lang="en-US" sz="3800" dirty="0"/>
              <a:t>Procurement Contracts </a:t>
            </a:r>
            <a:r>
              <a:rPr lang="en-US" sz="2000" dirty="0"/>
              <a:t>(2 of 3)</a:t>
            </a:r>
          </a:p>
        </p:txBody>
      </p:sp>
      <p:pic>
        <p:nvPicPr>
          <p:cNvPr id="3" name="Picture 2" descr="Example of a procurement contract budget.">
            <a:extLst>
              <a:ext uri="{FF2B5EF4-FFF2-40B4-BE49-F238E27FC236}">
                <a16:creationId xmlns:a16="http://schemas.microsoft.com/office/drawing/2014/main" id="{D9BAABAD-A9F8-736A-437B-B42B7B0060AE}"/>
              </a:ext>
            </a:extLst>
          </p:cNvPr>
          <p:cNvPicPr>
            <a:picLocks noChangeAspect="1"/>
          </p:cNvPicPr>
          <p:nvPr/>
        </p:nvPicPr>
        <p:blipFill>
          <a:blip r:embed="rId2"/>
          <a:stretch>
            <a:fillRect/>
          </a:stretch>
        </p:blipFill>
        <p:spPr>
          <a:xfrm>
            <a:off x="0" y="1276063"/>
            <a:ext cx="12192000" cy="4305873"/>
          </a:xfrm>
          <a:prstGeom prst="rect">
            <a:avLst/>
          </a:prstGeom>
        </p:spPr>
      </p:pic>
    </p:spTree>
    <p:extLst>
      <p:ext uri="{BB962C8B-B14F-4D97-AF65-F5344CB8AC3E}">
        <p14:creationId xmlns:p14="http://schemas.microsoft.com/office/powerpoint/2010/main" val="12146859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05CFC-DDD8-2619-D24D-D5364308F7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9BDD6A-32BC-04B7-C177-AE4AF5C44E3C}"/>
              </a:ext>
            </a:extLst>
          </p:cNvPr>
          <p:cNvSpPr>
            <a:spLocks noGrp="1"/>
          </p:cNvSpPr>
          <p:nvPr>
            <p:ph type="title"/>
          </p:nvPr>
        </p:nvSpPr>
        <p:spPr>
          <a:xfrm>
            <a:off x="326604" y="67707"/>
            <a:ext cx="10515600" cy="902104"/>
          </a:xfrm>
        </p:spPr>
        <p:txBody>
          <a:bodyPr anchor="b">
            <a:normAutofit/>
          </a:bodyPr>
          <a:lstStyle/>
          <a:p>
            <a:r>
              <a:rPr lang="en-US" sz="3800" dirty="0"/>
              <a:t>Procurement Contracts </a:t>
            </a:r>
            <a:r>
              <a:rPr lang="en-US" sz="2000" dirty="0"/>
              <a:t>(3 of 3)</a:t>
            </a:r>
          </a:p>
        </p:txBody>
      </p:sp>
      <p:pic>
        <p:nvPicPr>
          <p:cNvPr id="5" name="Picture 4" descr="Example of a procurement contract budget (continued).">
            <a:extLst>
              <a:ext uri="{FF2B5EF4-FFF2-40B4-BE49-F238E27FC236}">
                <a16:creationId xmlns:a16="http://schemas.microsoft.com/office/drawing/2014/main" id="{1E994D38-0B5D-AD6D-87DE-3672EEA8B214}"/>
              </a:ext>
            </a:extLst>
          </p:cNvPr>
          <p:cNvPicPr>
            <a:picLocks noChangeAspect="1"/>
          </p:cNvPicPr>
          <p:nvPr/>
        </p:nvPicPr>
        <p:blipFill>
          <a:blip r:embed="rId2"/>
          <a:stretch>
            <a:fillRect/>
          </a:stretch>
        </p:blipFill>
        <p:spPr>
          <a:xfrm>
            <a:off x="0" y="1287052"/>
            <a:ext cx="12192000" cy="4283896"/>
          </a:xfrm>
          <a:prstGeom prst="rect">
            <a:avLst/>
          </a:prstGeom>
        </p:spPr>
      </p:pic>
    </p:spTree>
    <p:extLst>
      <p:ext uri="{BB962C8B-B14F-4D97-AF65-F5344CB8AC3E}">
        <p14:creationId xmlns:p14="http://schemas.microsoft.com/office/powerpoint/2010/main" val="39062391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11C49-CF8E-C2D6-6F4A-D26FEC0204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D7F24B-022E-ECFE-90E0-45154E4E3893}"/>
              </a:ext>
            </a:extLst>
          </p:cNvPr>
          <p:cNvSpPr>
            <a:spLocks noGrp="1"/>
          </p:cNvSpPr>
          <p:nvPr>
            <p:ph type="title"/>
          </p:nvPr>
        </p:nvSpPr>
        <p:spPr/>
        <p:txBody>
          <a:bodyPr anchor="b">
            <a:normAutofit/>
          </a:bodyPr>
          <a:lstStyle/>
          <a:p>
            <a:r>
              <a:rPr lang="en-US" sz="3800" dirty="0"/>
              <a:t>Other Category</a:t>
            </a:r>
          </a:p>
        </p:txBody>
      </p:sp>
      <p:sp>
        <p:nvSpPr>
          <p:cNvPr id="5" name="Content Placeholder 2">
            <a:extLst>
              <a:ext uri="{FF2B5EF4-FFF2-40B4-BE49-F238E27FC236}">
                <a16:creationId xmlns:a16="http://schemas.microsoft.com/office/drawing/2014/main" id="{2468730A-BBC0-CA4A-05E1-2507CB75DB1A}"/>
              </a:ext>
            </a:extLst>
          </p:cNvPr>
          <p:cNvSpPr txBox="1">
            <a:spLocks/>
          </p:cNvSpPr>
          <p:nvPr/>
        </p:nvSpPr>
        <p:spPr>
          <a:xfrm>
            <a:off x="595654" y="1629472"/>
            <a:ext cx="11234737" cy="34857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buClr>
                <a:srgbClr val="0B4778"/>
              </a:buClr>
              <a:buSzPct val="80000"/>
              <a:buFont typeface="Wingdings" panose="05000000000000000000" pitchFamily="2" charset="2"/>
              <a:buChar char="§"/>
              <a:defRPr/>
            </a:pPr>
            <a:r>
              <a:rPr lang="en-US" dirty="0">
                <a:solidFill>
                  <a:srgbClr val="0B4778"/>
                </a:solidFill>
              </a:rPr>
              <a:t>Major types – (i.e., rent, utilities)</a:t>
            </a:r>
          </a:p>
          <a:p>
            <a:pPr indent="-457200">
              <a:buClr>
                <a:srgbClr val="0B4778"/>
              </a:buClr>
              <a:buSzPct val="80000"/>
              <a:buFont typeface="Wingdings" panose="05000000000000000000" pitchFamily="2" charset="2"/>
              <a:buChar char="§"/>
              <a:defRPr/>
            </a:pPr>
            <a:r>
              <a:rPr lang="en-US" dirty="0">
                <a:solidFill>
                  <a:srgbClr val="0B4778"/>
                </a:solidFill>
              </a:rPr>
              <a:t>Basis – (i.e., 1200 sq ft @ $22 per sq ft)</a:t>
            </a:r>
          </a:p>
          <a:p>
            <a:pPr indent="-457200">
              <a:buClr>
                <a:srgbClr val="0B4778"/>
              </a:buClr>
              <a:buSzPct val="80000"/>
              <a:buFont typeface="Wingdings" panose="05000000000000000000" pitchFamily="2" charset="2"/>
              <a:buChar char="§"/>
              <a:defRPr/>
            </a:pPr>
            <a:r>
              <a:rPr lang="en-US" dirty="0">
                <a:solidFill>
                  <a:srgbClr val="0B4778"/>
                </a:solidFill>
              </a:rPr>
              <a:t>Please list out each item type</a:t>
            </a:r>
          </a:p>
          <a:p>
            <a:pPr indent="-457200">
              <a:buClr>
                <a:srgbClr val="0B4778"/>
              </a:buClr>
              <a:buSzPct val="80000"/>
              <a:buFont typeface="Wingdings" panose="05000000000000000000" pitchFamily="2" charset="2"/>
              <a:buChar char="§"/>
              <a:defRPr/>
            </a:pPr>
            <a:r>
              <a:rPr lang="en-US" dirty="0">
                <a:solidFill>
                  <a:srgbClr val="0B4778"/>
                </a:solidFill>
              </a:rPr>
              <a:t>Examples of Other: registration fees, rent, software, </a:t>
            </a:r>
            <a:r>
              <a:rPr lang="en-US" dirty="0" err="1">
                <a:solidFill>
                  <a:srgbClr val="0B4778"/>
                </a:solidFill>
              </a:rPr>
              <a:t>etc</a:t>
            </a:r>
            <a:endParaRPr lang="en-US" dirty="0">
              <a:solidFill>
                <a:srgbClr val="0B4778"/>
              </a:solidFill>
            </a:endParaRPr>
          </a:p>
          <a:p>
            <a:pPr indent="-457200">
              <a:buClr>
                <a:srgbClr val="0B4778"/>
              </a:buClr>
              <a:buSzPct val="80000"/>
              <a:buFont typeface="Wingdings" panose="05000000000000000000" pitchFamily="2" charset="2"/>
              <a:buChar char="§"/>
              <a:defRPr/>
            </a:pPr>
            <a:endParaRPr lang="en-US" dirty="0">
              <a:solidFill>
                <a:srgbClr val="0B4778"/>
              </a:solidFill>
            </a:endParaRPr>
          </a:p>
          <a:p>
            <a:pPr>
              <a:buClr>
                <a:srgbClr val="C00000"/>
              </a:buClr>
              <a:buSzPct val="80000"/>
              <a:buFont typeface="Courier New" panose="02070309020205020404" pitchFamily="49" charset="0"/>
              <a:buChar char="o"/>
              <a:defRPr/>
            </a:pPr>
            <a:endParaRPr lang="en-US" dirty="0"/>
          </a:p>
        </p:txBody>
      </p:sp>
      <p:pic>
        <p:nvPicPr>
          <p:cNvPr id="3" name="Picture 2">
            <a:extLst>
              <a:ext uri="{FF2B5EF4-FFF2-40B4-BE49-F238E27FC236}">
                <a16:creationId xmlns:a16="http://schemas.microsoft.com/office/drawing/2014/main" id="{04437644-BBAD-4DE6-6130-86786C72B46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61590" y="112135"/>
            <a:ext cx="1371719" cy="1371719"/>
          </a:xfrm>
          <a:prstGeom prst="rect">
            <a:avLst/>
          </a:prstGeom>
        </p:spPr>
      </p:pic>
    </p:spTree>
    <p:extLst>
      <p:ext uri="{BB962C8B-B14F-4D97-AF65-F5344CB8AC3E}">
        <p14:creationId xmlns:p14="http://schemas.microsoft.com/office/powerpoint/2010/main" val="2630994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5095F-D275-68FF-8A0C-372F876D90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5C4307-F6AF-DE25-6297-3A4E0E863C2F}"/>
              </a:ext>
            </a:extLst>
          </p:cNvPr>
          <p:cNvSpPr>
            <a:spLocks noGrp="1"/>
          </p:cNvSpPr>
          <p:nvPr>
            <p:ph type="title"/>
          </p:nvPr>
        </p:nvSpPr>
        <p:spPr/>
        <p:txBody>
          <a:bodyPr anchor="b">
            <a:normAutofit/>
          </a:bodyPr>
          <a:lstStyle/>
          <a:p>
            <a:r>
              <a:rPr lang="en-US" sz="3800" dirty="0"/>
              <a:t>Other </a:t>
            </a:r>
            <a:r>
              <a:rPr lang="en-US" sz="2000" dirty="0"/>
              <a:t>(1 of 2)</a:t>
            </a:r>
          </a:p>
        </p:txBody>
      </p:sp>
      <p:sp>
        <p:nvSpPr>
          <p:cNvPr id="7" name="Content Placeholder 2">
            <a:extLst>
              <a:ext uri="{FF2B5EF4-FFF2-40B4-BE49-F238E27FC236}">
                <a16:creationId xmlns:a16="http://schemas.microsoft.com/office/drawing/2014/main" id="{C8BC0810-D501-3FCD-FD9D-156B03C49A21}"/>
              </a:ext>
            </a:extLst>
          </p:cNvPr>
          <p:cNvSpPr>
            <a:spLocks noGrp="1"/>
          </p:cNvSpPr>
          <p:nvPr>
            <p:ph type="subTitle" idx="1"/>
          </p:nvPr>
        </p:nvSpPr>
        <p:spPr>
          <a:xfrm>
            <a:off x="447675" y="2111829"/>
            <a:ext cx="5505450" cy="3250556"/>
          </a:xfrm>
        </p:spPr>
        <p:txBody>
          <a:bodyPr>
            <a:normAutofit fontScale="77500" lnSpcReduction="20000"/>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Other costs generally includes registration fees, rent, software, subscriptions, etc.</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Each item must be detailed and listed separately, and an explanation should be included in the narrative. </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Food and beverage for meetings (generally unallowable). There are exceptions for some programs. Prior approval is required.</a:t>
            </a:r>
          </a:p>
          <a:p>
            <a:pPr marL="457200" indent="-457200">
              <a:lnSpc>
                <a:spcPct val="100000"/>
              </a:lnSpc>
              <a:buClr>
                <a:srgbClr val="0B4778"/>
              </a:buClr>
              <a:buSzPct val="80000"/>
              <a:buFont typeface="Wingdings" panose="05000000000000000000" pitchFamily="2" charset="2"/>
              <a:buChar char="§"/>
              <a:defRPr/>
            </a:pPr>
            <a:endParaRPr lang="en-US" sz="2800" dirty="0"/>
          </a:p>
        </p:txBody>
      </p:sp>
      <p:sp>
        <p:nvSpPr>
          <p:cNvPr id="3" name="Text Placeholder 2">
            <a:extLst>
              <a:ext uri="{FF2B5EF4-FFF2-40B4-BE49-F238E27FC236}">
                <a16:creationId xmlns:a16="http://schemas.microsoft.com/office/drawing/2014/main" id="{430747DA-2C60-704C-EC69-F0111E34954C}"/>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Know-Other</a:t>
            </a:r>
          </a:p>
        </p:txBody>
      </p:sp>
      <p:pic>
        <p:nvPicPr>
          <p:cNvPr id="5" name="Picture 4">
            <a:extLst>
              <a:ext uri="{FF2B5EF4-FFF2-40B4-BE49-F238E27FC236}">
                <a16:creationId xmlns:a16="http://schemas.microsoft.com/office/drawing/2014/main" id="{9418FC8E-0CBB-5DFB-E871-0C3EE2D2A3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94742" y="4194868"/>
            <a:ext cx="1371719" cy="1371719"/>
          </a:xfrm>
          <a:prstGeom prst="rect">
            <a:avLst/>
          </a:prstGeom>
        </p:spPr>
      </p:pic>
    </p:spTree>
    <p:extLst>
      <p:ext uri="{BB962C8B-B14F-4D97-AF65-F5344CB8AC3E}">
        <p14:creationId xmlns:p14="http://schemas.microsoft.com/office/powerpoint/2010/main" val="30070916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7E29D-97DA-DEF5-DD7D-04C1CC60B7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CA4688-D2F5-AEF8-8592-04299B959A89}"/>
              </a:ext>
            </a:extLst>
          </p:cNvPr>
          <p:cNvSpPr>
            <a:spLocks noGrp="1"/>
          </p:cNvSpPr>
          <p:nvPr>
            <p:ph type="title"/>
          </p:nvPr>
        </p:nvSpPr>
        <p:spPr>
          <a:xfrm>
            <a:off x="326604" y="67707"/>
            <a:ext cx="10515600" cy="902104"/>
          </a:xfrm>
        </p:spPr>
        <p:txBody>
          <a:bodyPr anchor="b">
            <a:normAutofit/>
          </a:bodyPr>
          <a:lstStyle/>
          <a:p>
            <a:r>
              <a:rPr lang="en-US" sz="3800" dirty="0"/>
              <a:t>Other </a:t>
            </a:r>
            <a:r>
              <a:rPr lang="en-US" sz="2000" dirty="0"/>
              <a:t>(2 of 2)</a:t>
            </a:r>
          </a:p>
        </p:txBody>
      </p:sp>
      <p:pic>
        <p:nvPicPr>
          <p:cNvPr id="7" name="Picture 6" descr="Example of data for &quot;other&quot; budget items.">
            <a:extLst>
              <a:ext uri="{FF2B5EF4-FFF2-40B4-BE49-F238E27FC236}">
                <a16:creationId xmlns:a16="http://schemas.microsoft.com/office/drawing/2014/main" id="{837C7949-0F2D-7C29-54AB-CC74CE96BBED}"/>
              </a:ext>
            </a:extLst>
          </p:cNvPr>
          <p:cNvPicPr>
            <a:picLocks noChangeAspect="1"/>
          </p:cNvPicPr>
          <p:nvPr/>
        </p:nvPicPr>
        <p:blipFill>
          <a:blip r:embed="rId2"/>
          <a:stretch>
            <a:fillRect/>
          </a:stretch>
        </p:blipFill>
        <p:spPr>
          <a:xfrm>
            <a:off x="74645" y="1344409"/>
            <a:ext cx="12192000" cy="3590683"/>
          </a:xfrm>
          <a:prstGeom prst="rect">
            <a:avLst/>
          </a:prstGeom>
        </p:spPr>
      </p:pic>
    </p:spTree>
    <p:extLst>
      <p:ext uri="{BB962C8B-B14F-4D97-AF65-F5344CB8AC3E}">
        <p14:creationId xmlns:p14="http://schemas.microsoft.com/office/powerpoint/2010/main" val="433586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60DC2-2456-8881-B28A-72D2AE7AB2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7A948D-10B6-0691-90B1-95B6EE19DA19}"/>
              </a:ext>
            </a:extLst>
          </p:cNvPr>
          <p:cNvSpPr>
            <a:spLocks noGrp="1"/>
          </p:cNvSpPr>
          <p:nvPr>
            <p:ph type="title"/>
          </p:nvPr>
        </p:nvSpPr>
        <p:spPr/>
        <p:txBody>
          <a:bodyPr anchor="b">
            <a:normAutofit/>
          </a:bodyPr>
          <a:lstStyle/>
          <a:p>
            <a:r>
              <a:rPr lang="en-US" sz="3800" dirty="0"/>
              <a:t>Indirect Costs Category</a:t>
            </a:r>
          </a:p>
        </p:txBody>
      </p:sp>
      <p:sp>
        <p:nvSpPr>
          <p:cNvPr id="5" name="Content Placeholder 2">
            <a:extLst>
              <a:ext uri="{FF2B5EF4-FFF2-40B4-BE49-F238E27FC236}">
                <a16:creationId xmlns:a16="http://schemas.microsoft.com/office/drawing/2014/main" id="{0662E2F4-E39E-8202-0310-1F7393EEE294}"/>
              </a:ext>
            </a:extLst>
          </p:cNvPr>
          <p:cNvSpPr txBox="1">
            <a:spLocks/>
          </p:cNvSpPr>
          <p:nvPr/>
        </p:nvSpPr>
        <p:spPr>
          <a:xfrm>
            <a:off x="595654" y="1629472"/>
            <a:ext cx="11234737" cy="34857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defRPr/>
            </a:pPr>
            <a:r>
              <a:rPr lang="en-US" dirty="0">
                <a:solidFill>
                  <a:srgbClr val="0B4778"/>
                </a:solidFill>
              </a:rPr>
              <a:t>Approved rate – (i.e., by cognizant Federal agency)</a:t>
            </a:r>
          </a:p>
          <a:p>
            <a:pPr>
              <a:buClr>
                <a:srgbClr val="0B4778"/>
              </a:buClr>
              <a:buSzPct val="80000"/>
              <a:defRPr/>
            </a:pPr>
            <a:r>
              <a:rPr lang="en-US" dirty="0">
                <a:solidFill>
                  <a:srgbClr val="0B4778"/>
                </a:solidFill>
              </a:rPr>
              <a:t>Current negotiated agreement – (i.e., provisional, fixed, final)</a:t>
            </a:r>
          </a:p>
          <a:p>
            <a:pPr>
              <a:buClr>
                <a:srgbClr val="0B4778"/>
              </a:buClr>
              <a:buSzPct val="80000"/>
              <a:defRPr/>
            </a:pPr>
            <a:r>
              <a:rPr lang="en-US" dirty="0">
                <a:solidFill>
                  <a:srgbClr val="0B4778"/>
                </a:solidFill>
              </a:rPr>
              <a:t>De Minimis rate – must specify in application the amount to be claimed</a:t>
            </a:r>
          </a:p>
          <a:p>
            <a:pPr>
              <a:buClr>
                <a:srgbClr val="0B4778"/>
              </a:buClr>
              <a:buSzPct val="80000"/>
              <a:defRPr/>
            </a:pPr>
            <a:r>
              <a:rPr lang="en-US" dirty="0">
                <a:solidFill>
                  <a:srgbClr val="0B4778"/>
                </a:solidFill>
              </a:rPr>
              <a:t>Grantee should calculate indirect costs on federal share only</a:t>
            </a:r>
          </a:p>
          <a:p>
            <a:pPr>
              <a:buClr>
                <a:srgbClr val="0B4778"/>
              </a:buClr>
              <a:buSzPct val="80000"/>
              <a:defRPr/>
            </a:pPr>
            <a:r>
              <a:rPr lang="en-US" dirty="0">
                <a:solidFill>
                  <a:srgbClr val="0B4778"/>
                </a:solidFill>
              </a:rPr>
              <a:t>The correct indirect cost base should be used </a:t>
            </a:r>
          </a:p>
          <a:p>
            <a:pPr>
              <a:buClr>
                <a:srgbClr val="0B4778"/>
              </a:buClr>
              <a:buSzPct val="80000"/>
              <a:defRPr/>
            </a:pPr>
            <a:r>
              <a:rPr lang="en-US" dirty="0">
                <a:solidFill>
                  <a:srgbClr val="0B4778"/>
                </a:solidFill>
              </a:rPr>
              <a:t>If using MTDC as your base, please show what you have included in your   base for the calculation.</a:t>
            </a:r>
          </a:p>
          <a:p>
            <a:pPr>
              <a:buClr>
                <a:srgbClr val="C00000"/>
              </a:buClr>
              <a:buSzPct val="80000"/>
              <a:buFont typeface="Courier New" panose="02070309020205020404" pitchFamily="49" charset="0"/>
              <a:buChar char="o"/>
              <a:defRPr/>
            </a:pPr>
            <a:endParaRPr lang="en-US" dirty="0"/>
          </a:p>
        </p:txBody>
      </p:sp>
      <p:pic>
        <p:nvPicPr>
          <p:cNvPr id="3" name="Picture 2">
            <a:extLst>
              <a:ext uri="{FF2B5EF4-FFF2-40B4-BE49-F238E27FC236}">
                <a16:creationId xmlns:a16="http://schemas.microsoft.com/office/drawing/2014/main" id="{35FE4833-5832-A4D3-2595-9D6AF6342D3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4290" y="63230"/>
            <a:ext cx="1371719" cy="1371719"/>
          </a:xfrm>
          <a:prstGeom prst="rect">
            <a:avLst/>
          </a:prstGeom>
        </p:spPr>
      </p:pic>
    </p:spTree>
    <p:extLst>
      <p:ext uri="{BB962C8B-B14F-4D97-AF65-F5344CB8AC3E}">
        <p14:creationId xmlns:p14="http://schemas.microsoft.com/office/powerpoint/2010/main" val="12812995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A8213-9BD2-2B4C-E5AB-038F9D1A8E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BA92DA-06C1-AAE2-057A-9F5DF6FFE268}"/>
              </a:ext>
            </a:extLst>
          </p:cNvPr>
          <p:cNvSpPr>
            <a:spLocks noGrp="1"/>
          </p:cNvSpPr>
          <p:nvPr>
            <p:ph type="title"/>
          </p:nvPr>
        </p:nvSpPr>
        <p:spPr/>
        <p:txBody>
          <a:bodyPr anchor="b">
            <a:normAutofit/>
          </a:bodyPr>
          <a:lstStyle/>
          <a:p>
            <a:r>
              <a:rPr lang="en-US" sz="3800" dirty="0"/>
              <a:t>Indirect Costs </a:t>
            </a:r>
            <a:r>
              <a:rPr lang="en-US" sz="2000" dirty="0"/>
              <a:t>(1 of 2)</a:t>
            </a:r>
          </a:p>
        </p:txBody>
      </p:sp>
      <p:sp>
        <p:nvSpPr>
          <p:cNvPr id="7" name="Content Placeholder 2">
            <a:extLst>
              <a:ext uri="{FF2B5EF4-FFF2-40B4-BE49-F238E27FC236}">
                <a16:creationId xmlns:a16="http://schemas.microsoft.com/office/drawing/2014/main" id="{1560F81F-153C-51CB-F973-45C45CA253AB}"/>
              </a:ext>
            </a:extLst>
          </p:cNvPr>
          <p:cNvSpPr>
            <a:spLocks noGrp="1"/>
          </p:cNvSpPr>
          <p:nvPr>
            <p:ph type="subTitle" idx="1"/>
          </p:nvPr>
        </p:nvSpPr>
        <p:spPr>
          <a:xfrm>
            <a:off x="447675" y="2111829"/>
            <a:ext cx="5505450" cy="3250556"/>
          </a:xfrm>
        </p:spPr>
        <p:txBody>
          <a:bodyPr>
            <a:normAutofit fontScale="70000" lnSpcReduction="20000"/>
          </a:bodyPr>
          <a:lstStyle/>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A current negotiated agreement should be attached if the De Minimis rate is not being use.</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Grantee can opt to use the De Minimis rate of 15% when applicable.  No agreement or certificate is required.  However, it should be stated in the budget narrative.</a:t>
            </a:r>
          </a:p>
          <a:p>
            <a:pPr marL="457200" indent="-457200">
              <a:lnSpc>
                <a:spcPct val="100000"/>
              </a:lnSpc>
              <a:buClr>
                <a:srgbClr val="0B4778"/>
              </a:buClr>
              <a:buSzPct val="80000"/>
              <a:buFont typeface="Wingdings" panose="05000000000000000000" pitchFamily="2" charset="2"/>
              <a:buChar char="§"/>
              <a:defRPr/>
            </a:pPr>
            <a:r>
              <a:rPr lang="en-US" sz="2800" dirty="0">
                <a:solidFill>
                  <a:srgbClr val="0B4778"/>
                </a:solidFill>
              </a:rPr>
              <a:t>If an IDC agreement has expired, that portion of funds will be held until a new agreement is received.</a:t>
            </a:r>
          </a:p>
          <a:p>
            <a:pPr marL="457200" indent="-457200">
              <a:lnSpc>
                <a:spcPct val="100000"/>
              </a:lnSpc>
              <a:buClr>
                <a:srgbClr val="0B4778"/>
              </a:buClr>
              <a:buSzPct val="80000"/>
              <a:buFont typeface="Wingdings" panose="05000000000000000000" pitchFamily="2" charset="2"/>
              <a:buChar char="§"/>
              <a:defRPr/>
            </a:pPr>
            <a:endParaRPr lang="en-US" sz="2800" dirty="0"/>
          </a:p>
        </p:txBody>
      </p:sp>
      <p:sp>
        <p:nvSpPr>
          <p:cNvPr id="3" name="Text Placeholder 2">
            <a:extLst>
              <a:ext uri="{FF2B5EF4-FFF2-40B4-BE49-F238E27FC236}">
                <a16:creationId xmlns:a16="http://schemas.microsoft.com/office/drawing/2014/main" id="{88AC911D-56A4-3CD0-AB51-1BF90E9A6174}"/>
              </a:ext>
            </a:extLst>
          </p:cNvPr>
          <p:cNvSpPr>
            <a:spLocks noGrp="1"/>
          </p:cNvSpPr>
          <p:nvPr>
            <p:ph type="body" sz="quarter" idx="17"/>
          </p:nvPr>
        </p:nvSpPr>
        <p:spPr>
          <a:xfrm>
            <a:off x="7492434" y="950669"/>
            <a:ext cx="3839596" cy="4331315"/>
          </a:xfrm>
        </p:spPr>
        <p:txBody>
          <a:bodyPr>
            <a:normAutofit/>
          </a:bodyPr>
          <a:lstStyle/>
          <a:p>
            <a:r>
              <a:rPr lang="en-US" sz="4000" dirty="0">
                <a:solidFill>
                  <a:schemeClr val="bg1"/>
                </a:solidFill>
              </a:rPr>
              <a:t>Important Things to Know-Indirect Costs</a:t>
            </a:r>
          </a:p>
        </p:txBody>
      </p:sp>
      <p:pic>
        <p:nvPicPr>
          <p:cNvPr id="5" name="Picture 4">
            <a:extLst>
              <a:ext uri="{FF2B5EF4-FFF2-40B4-BE49-F238E27FC236}">
                <a16:creationId xmlns:a16="http://schemas.microsoft.com/office/drawing/2014/main" id="{D02D7A3D-90F9-D2E7-3E60-F5661747580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13596" y="4223149"/>
            <a:ext cx="1371719" cy="1371719"/>
          </a:xfrm>
          <a:prstGeom prst="rect">
            <a:avLst/>
          </a:prstGeom>
        </p:spPr>
      </p:pic>
    </p:spTree>
    <p:extLst>
      <p:ext uri="{BB962C8B-B14F-4D97-AF65-F5344CB8AC3E}">
        <p14:creationId xmlns:p14="http://schemas.microsoft.com/office/powerpoint/2010/main" val="32697426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4E3BE-8511-9D5E-0D5D-627837DC75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238B3C-CB6F-AE53-F132-3F052B518AA4}"/>
              </a:ext>
            </a:extLst>
          </p:cNvPr>
          <p:cNvSpPr>
            <a:spLocks noGrp="1"/>
          </p:cNvSpPr>
          <p:nvPr>
            <p:ph type="title"/>
          </p:nvPr>
        </p:nvSpPr>
        <p:spPr>
          <a:xfrm>
            <a:off x="326604" y="67707"/>
            <a:ext cx="10515600" cy="902104"/>
          </a:xfrm>
        </p:spPr>
        <p:txBody>
          <a:bodyPr anchor="b">
            <a:normAutofit/>
          </a:bodyPr>
          <a:lstStyle/>
          <a:p>
            <a:r>
              <a:rPr lang="en-US" sz="3800" dirty="0"/>
              <a:t>Indirect Costs </a:t>
            </a:r>
            <a:r>
              <a:rPr lang="en-US" sz="2000" dirty="0"/>
              <a:t>(2 of 2)</a:t>
            </a:r>
          </a:p>
        </p:txBody>
      </p:sp>
      <p:pic>
        <p:nvPicPr>
          <p:cNvPr id="3" name="Picture 2" descr="Example of indirect costs data.">
            <a:extLst>
              <a:ext uri="{FF2B5EF4-FFF2-40B4-BE49-F238E27FC236}">
                <a16:creationId xmlns:a16="http://schemas.microsoft.com/office/drawing/2014/main" id="{D0034563-B897-B175-1AC7-3D8C46691366}"/>
              </a:ext>
            </a:extLst>
          </p:cNvPr>
          <p:cNvPicPr>
            <a:picLocks noChangeAspect="1"/>
          </p:cNvPicPr>
          <p:nvPr/>
        </p:nvPicPr>
        <p:blipFill>
          <a:blip r:embed="rId2"/>
          <a:stretch>
            <a:fillRect/>
          </a:stretch>
        </p:blipFill>
        <p:spPr>
          <a:xfrm>
            <a:off x="457200" y="1547812"/>
            <a:ext cx="11277600" cy="3762375"/>
          </a:xfrm>
          <a:prstGeom prst="rect">
            <a:avLst/>
          </a:prstGeom>
        </p:spPr>
      </p:pic>
    </p:spTree>
    <p:extLst>
      <p:ext uri="{BB962C8B-B14F-4D97-AF65-F5344CB8AC3E}">
        <p14:creationId xmlns:p14="http://schemas.microsoft.com/office/powerpoint/2010/main" val="2922719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8872-3FB7-9F26-1AB0-C804D4342D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408D39-3D68-7975-99DF-EFA2938874E0}"/>
              </a:ext>
            </a:extLst>
          </p:cNvPr>
          <p:cNvSpPr>
            <a:spLocks noGrp="1"/>
          </p:cNvSpPr>
          <p:nvPr>
            <p:ph type="title"/>
          </p:nvPr>
        </p:nvSpPr>
        <p:spPr>
          <a:xfrm>
            <a:off x="419173" y="132751"/>
            <a:ext cx="5505451" cy="465964"/>
          </a:xfrm>
        </p:spPr>
        <p:txBody>
          <a:bodyPr anchor="b">
            <a:normAutofit fontScale="90000"/>
          </a:bodyPr>
          <a:lstStyle/>
          <a:p>
            <a:r>
              <a:rPr lang="en-US" sz="3200" dirty="0"/>
              <a:t>Budget Summary</a:t>
            </a:r>
          </a:p>
        </p:txBody>
      </p:sp>
      <p:sp>
        <p:nvSpPr>
          <p:cNvPr id="8" name="Content Placeholder 2">
            <a:extLst>
              <a:ext uri="{FF2B5EF4-FFF2-40B4-BE49-F238E27FC236}">
                <a16:creationId xmlns:a16="http://schemas.microsoft.com/office/drawing/2014/main" id="{44C00034-EEA1-28B6-BE33-02CFDC94DAE2}"/>
              </a:ext>
            </a:extLst>
          </p:cNvPr>
          <p:cNvSpPr txBox="1">
            <a:spLocks/>
          </p:cNvSpPr>
          <p:nvPr/>
        </p:nvSpPr>
        <p:spPr>
          <a:xfrm>
            <a:off x="419173" y="598715"/>
            <a:ext cx="5676827" cy="44843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US" altLang="en-US" sz="1700" b="1" dirty="0">
                <a:solidFill>
                  <a:srgbClr val="0B4778"/>
                </a:solidFill>
                <a:latin typeface="Roboto" panose="02000000000000000000" pitchFamily="2" charset="0"/>
                <a:ea typeface="Roboto" panose="02000000000000000000" pitchFamily="2" charset="0"/>
                <a:cs typeface="Roboto" panose="02000000000000000000" pitchFamily="2" charset="0"/>
              </a:rPr>
              <a:t>Budget Categories</a:t>
            </a: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			                  </a:t>
            </a:r>
            <a:r>
              <a:rPr lang="en-US" altLang="en-US" sz="1700" b="1" dirty="0">
                <a:solidFill>
                  <a:srgbClr val="0B4778"/>
                </a:solidFill>
                <a:latin typeface="Roboto" panose="02000000000000000000" pitchFamily="2" charset="0"/>
                <a:ea typeface="Roboto" panose="02000000000000000000" pitchFamily="2" charset="0"/>
                <a:cs typeface="Roboto" panose="02000000000000000000" pitchFamily="2" charset="0"/>
              </a:rPr>
              <a:t>Amount</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Personnel				$121,000</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Fringe Benefits			        	  $37,087</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Travel					    $4,715</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Equipment				    $7,000</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Supplies					    $1,395</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Construction				  $15,000</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Subawards (Subgrants)/			$450,000</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Procurement Contracts			</a:t>
            </a:r>
          </a:p>
          <a:p>
            <a:pPr marL="0" indent="0">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Other Costs				</a:t>
            </a:r>
            <a:r>
              <a:rPr lang="en-US" altLang="en-US" sz="1700" u="sng" dirty="0">
                <a:solidFill>
                  <a:srgbClr val="0B4778"/>
                </a:solidFill>
                <a:latin typeface="Roboto" panose="02000000000000000000" pitchFamily="2" charset="0"/>
                <a:ea typeface="Roboto" panose="02000000000000000000" pitchFamily="2" charset="0"/>
                <a:cs typeface="Roboto" panose="02000000000000000000" pitchFamily="2" charset="0"/>
              </a:rPr>
              <a:t>  $54,240  </a:t>
            </a:r>
          </a:p>
          <a:p>
            <a:pPr marL="0" indent="0">
              <a:buFontTx/>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Total Direct Costs				$690,437</a:t>
            </a:r>
          </a:p>
          <a:p>
            <a:pPr marL="0" indent="0">
              <a:buFontTx/>
              <a:buNone/>
            </a:pPr>
            <a:endPar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endParaRPr>
          </a:p>
          <a:p>
            <a:pPr marL="0" indent="0">
              <a:buFontTx/>
              <a:buNone/>
            </a:pPr>
            <a:r>
              <a:rPr lang="en-US" altLang="en-US" sz="1700" dirty="0">
                <a:solidFill>
                  <a:srgbClr val="0B4778"/>
                </a:solidFill>
                <a:latin typeface="Roboto" panose="02000000000000000000" pitchFamily="2" charset="0"/>
                <a:ea typeface="Roboto" panose="02000000000000000000" pitchFamily="2" charset="0"/>
                <a:cs typeface="Roboto" panose="02000000000000000000" pitchFamily="2" charset="0"/>
              </a:rPr>
              <a:t>Indirect Costs				</a:t>
            </a:r>
            <a:r>
              <a:rPr lang="en-US" altLang="en-US" sz="1700" u="sng" dirty="0">
                <a:solidFill>
                  <a:srgbClr val="0B4778"/>
                </a:solidFill>
                <a:latin typeface="Roboto" panose="02000000000000000000" pitchFamily="2" charset="0"/>
                <a:ea typeface="Roboto" panose="02000000000000000000" pitchFamily="2" charset="0"/>
                <a:cs typeface="Roboto" panose="02000000000000000000" pitchFamily="2" charset="0"/>
              </a:rPr>
              <a:t>  $28,891</a:t>
            </a:r>
          </a:p>
          <a:p>
            <a:pPr marL="0" indent="0" algn="r">
              <a:buFontTx/>
              <a:buNone/>
            </a:pPr>
            <a:r>
              <a:rPr lang="en-US" altLang="en-US" sz="1700" b="1" dirty="0">
                <a:solidFill>
                  <a:srgbClr val="0B4778"/>
                </a:solidFill>
                <a:latin typeface="Roboto" panose="02000000000000000000" pitchFamily="2" charset="0"/>
                <a:ea typeface="Roboto" panose="02000000000000000000" pitchFamily="2" charset="0"/>
                <a:cs typeface="Roboto" panose="02000000000000000000" pitchFamily="2" charset="0"/>
              </a:rPr>
              <a:t>Total Project Costs	$719,328</a:t>
            </a:r>
          </a:p>
        </p:txBody>
      </p:sp>
      <p:pic>
        <p:nvPicPr>
          <p:cNvPr id="12" name="Picture 11" descr="3 business people (2 men and a woman) sitting around a table looking at pie chart data.">
            <a:extLst>
              <a:ext uri="{FF2B5EF4-FFF2-40B4-BE49-F238E27FC236}">
                <a16:creationId xmlns:a16="http://schemas.microsoft.com/office/drawing/2014/main" id="{B73890B3-DAA9-DBBC-6D0C-3F998B3A54AE}"/>
              </a:ext>
            </a:extLst>
          </p:cNvPr>
          <p:cNvPicPr>
            <a:picLocks noChangeAspect="1"/>
          </p:cNvPicPr>
          <p:nvPr/>
        </p:nvPicPr>
        <p:blipFill>
          <a:blip r:embed="rId2"/>
          <a:stretch>
            <a:fillRect/>
          </a:stretch>
        </p:blipFill>
        <p:spPr>
          <a:xfrm>
            <a:off x="6382266" y="0"/>
            <a:ext cx="5809734" cy="5660571"/>
          </a:xfrm>
          <a:prstGeom prst="rect">
            <a:avLst/>
          </a:prstGeom>
        </p:spPr>
      </p:pic>
    </p:spTree>
    <p:extLst>
      <p:ext uri="{BB962C8B-B14F-4D97-AF65-F5344CB8AC3E}">
        <p14:creationId xmlns:p14="http://schemas.microsoft.com/office/powerpoint/2010/main" val="42563977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C00B0-2502-40D9-A21B-5866D2F06D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A3C0E6E-594E-C7E8-57E9-3D15274B101D}"/>
              </a:ext>
            </a:extLst>
          </p:cNvPr>
          <p:cNvSpPr>
            <a:spLocks noGrp="1"/>
          </p:cNvSpPr>
          <p:nvPr>
            <p:ph type="title"/>
          </p:nvPr>
        </p:nvSpPr>
        <p:spPr>
          <a:xfrm>
            <a:off x="628650" y="581750"/>
            <a:ext cx="10515600" cy="902104"/>
          </a:xfrm>
        </p:spPr>
        <p:txBody>
          <a:bodyPr anchor="b">
            <a:normAutofit/>
          </a:bodyPr>
          <a:lstStyle/>
          <a:p>
            <a:r>
              <a:rPr lang="en-US" sz="3800" dirty="0"/>
              <a:t>Top Ten Reasons Budgets Don’t Clear </a:t>
            </a:r>
            <a:r>
              <a:rPr lang="en-US" sz="2000" dirty="0"/>
              <a:t>(1 of 3)</a:t>
            </a:r>
          </a:p>
        </p:txBody>
      </p:sp>
      <p:sp>
        <p:nvSpPr>
          <p:cNvPr id="5" name="Content Placeholder 2">
            <a:extLst>
              <a:ext uri="{FF2B5EF4-FFF2-40B4-BE49-F238E27FC236}">
                <a16:creationId xmlns:a16="http://schemas.microsoft.com/office/drawing/2014/main" id="{9877C989-5726-8419-59D5-0AABF1B5E829}"/>
              </a:ext>
            </a:extLst>
          </p:cNvPr>
          <p:cNvSpPr txBox="1">
            <a:spLocks/>
          </p:cNvSpPr>
          <p:nvPr/>
        </p:nvSpPr>
        <p:spPr>
          <a:xfrm>
            <a:off x="392454" y="1629472"/>
            <a:ext cx="10649289" cy="34857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defRPr/>
            </a:pPr>
            <a:r>
              <a:rPr lang="en-US" dirty="0">
                <a:solidFill>
                  <a:srgbClr val="0B4778"/>
                </a:solidFill>
              </a:rPr>
              <a:t>The budget detail narrative amounts and descriptions do not match the budget line item.</a:t>
            </a:r>
          </a:p>
          <a:p>
            <a:pPr>
              <a:buClr>
                <a:srgbClr val="0B4778"/>
              </a:buClr>
              <a:buSzPct val="80000"/>
              <a:defRPr/>
            </a:pPr>
            <a:r>
              <a:rPr lang="en-US" dirty="0">
                <a:solidFill>
                  <a:srgbClr val="0B4778"/>
                </a:solidFill>
              </a:rPr>
              <a:t>Costs are allocated to the wrong category (i.e. fringe benefits in personnel; registration in travel; contracts listed in other, etc.)</a:t>
            </a:r>
          </a:p>
          <a:p>
            <a:pPr>
              <a:buClr>
                <a:srgbClr val="0B4778"/>
              </a:buClr>
              <a:buSzPct val="80000"/>
              <a:defRPr/>
            </a:pPr>
            <a:r>
              <a:rPr lang="en-US" dirty="0">
                <a:solidFill>
                  <a:srgbClr val="0B4778"/>
                </a:solidFill>
              </a:rPr>
              <a:t>The required match percentage has not been met or source identified, and/or the match is calculated incorrectly.</a:t>
            </a:r>
          </a:p>
          <a:p>
            <a:pPr>
              <a:buClr>
                <a:srgbClr val="0B4778"/>
              </a:buClr>
              <a:buSzPct val="80000"/>
              <a:defRPr/>
            </a:pPr>
            <a:r>
              <a:rPr lang="en-US" dirty="0">
                <a:solidFill>
                  <a:srgbClr val="0B4778"/>
                </a:solidFill>
              </a:rPr>
              <a:t>Unallowable costs are included in the budget detail.</a:t>
            </a:r>
          </a:p>
          <a:p>
            <a:pPr>
              <a:buClr>
                <a:srgbClr val="0B4778"/>
              </a:buClr>
              <a:buSzPct val="80000"/>
              <a:defRPr/>
            </a:pPr>
            <a:r>
              <a:rPr lang="en-US" dirty="0">
                <a:solidFill>
                  <a:srgbClr val="0B4778"/>
                </a:solidFill>
              </a:rPr>
              <a:t> Incomplete Budget – budget narrative is missing.</a:t>
            </a:r>
          </a:p>
          <a:p>
            <a:pPr>
              <a:buClr>
                <a:srgbClr val="C00000"/>
              </a:buClr>
              <a:buSzPct val="80000"/>
              <a:buFont typeface="Courier New" panose="02070309020205020404" pitchFamily="49" charset="0"/>
              <a:buChar char="o"/>
              <a:defRPr/>
            </a:pPr>
            <a:endParaRPr lang="en-US" dirty="0"/>
          </a:p>
        </p:txBody>
      </p:sp>
      <p:pic>
        <p:nvPicPr>
          <p:cNvPr id="3" name="Picture 2" descr="Badge graphic displaying &quot;Top 10 Reasons&quot; text with a blue circular background and a green ribbon across the center. ">
            <a:extLst>
              <a:ext uri="{FF2B5EF4-FFF2-40B4-BE49-F238E27FC236}">
                <a16:creationId xmlns:a16="http://schemas.microsoft.com/office/drawing/2014/main" id="{8693E453-1066-9E61-6033-DC16F83932FD}"/>
              </a:ext>
            </a:extLst>
          </p:cNvPr>
          <p:cNvPicPr>
            <a:picLocks noChangeAspect="1"/>
          </p:cNvPicPr>
          <p:nvPr/>
        </p:nvPicPr>
        <p:blipFill>
          <a:blip r:embed="rId2"/>
          <a:stretch>
            <a:fillRect/>
          </a:stretch>
        </p:blipFill>
        <p:spPr>
          <a:xfrm>
            <a:off x="9829800" y="-258979"/>
            <a:ext cx="2614877" cy="2583562"/>
          </a:xfrm>
          <a:prstGeom prst="rect">
            <a:avLst/>
          </a:prstGeom>
        </p:spPr>
      </p:pic>
    </p:spTree>
    <p:extLst>
      <p:ext uri="{BB962C8B-B14F-4D97-AF65-F5344CB8AC3E}">
        <p14:creationId xmlns:p14="http://schemas.microsoft.com/office/powerpoint/2010/main" val="5668722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6FFB0-613F-C84C-3666-C68C589F01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46734E-2558-DBE2-C896-FA6176BD8A4A}"/>
              </a:ext>
            </a:extLst>
          </p:cNvPr>
          <p:cNvSpPr>
            <a:spLocks noGrp="1"/>
          </p:cNvSpPr>
          <p:nvPr>
            <p:ph type="title"/>
          </p:nvPr>
        </p:nvSpPr>
        <p:spPr>
          <a:xfrm>
            <a:off x="628650" y="581750"/>
            <a:ext cx="10515600" cy="902104"/>
          </a:xfrm>
        </p:spPr>
        <p:txBody>
          <a:bodyPr anchor="b">
            <a:normAutofit/>
          </a:bodyPr>
          <a:lstStyle/>
          <a:p>
            <a:r>
              <a:rPr lang="en-US" sz="3800" dirty="0"/>
              <a:t>Top Ten Reasons Budgets Don’t Clear </a:t>
            </a:r>
            <a:r>
              <a:rPr lang="en-US" sz="2000" dirty="0"/>
              <a:t>(2 of 3)</a:t>
            </a:r>
          </a:p>
        </p:txBody>
      </p:sp>
      <p:sp>
        <p:nvSpPr>
          <p:cNvPr id="5" name="Content Placeholder 2">
            <a:extLst>
              <a:ext uri="{FF2B5EF4-FFF2-40B4-BE49-F238E27FC236}">
                <a16:creationId xmlns:a16="http://schemas.microsoft.com/office/drawing/2014/main" id="{73A49CFD-524D-8E7B-E9EB-782300950A47}"/>
              </a:ext>
            </a:extLst>
          </p:cNvPr>
          <p:cNvSpPr txBox="1">
            <a:spLocks/>
          </p:cNvSpPr>
          <p:nvPr/>
        </p:nvSpPr>
        <p:spPr>
          <a:xfrm>
            <a:off x="392454" y="1629472"/>
            <a:ext cx="11234737" cy="34857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4778"/>
              </a:buClr>
              <a:buSzPct val="80000"/>
              <a:defRPr/>
            </a:pPr>
            <a:r>
              <a:rPr lang="en-US" dirty="0">
                <a:solidFill>
                  <a:srgbClr val="0B4778"/>
                </a:solidFill>
              </a:rPr>
              <a:t>IDC rate used in computation is calculated incorrectly.</a:t>
            </a:r>
          </a:p>
          <a:p>
            <a:pPr>
              <a:buClr>
                <a:srgbClr val="0B4778"/>
              </a:buClr>
              <a:buSzPct val="80000"/>
              <a:defRPr/>
            </a:pPr>
            <a:r>
              <a:rPr lang="en-US" dirty="0">
                <a:solidFill>
                  <a:srgbClr val="0B4778"/>
                </a:solidFill>
              </a:rPr>
              <a:t>Prior budget did not clear, or pending budget modification not approved (applies to supplemental awards).</a:t>
            </a:r>
          </a:p>
          <a:p>
            <a:pPr>
              <a:buClr>
                <a:srgbClr val="0B4778"/>
              </a:buClr>
              <a:buSzPct val="80000"/>
              <a:defRPr/>
            </a:pPr>
            <a:r>
              <a:rPr lang="en-US" dirty="0">
                <a:solidFill>
                  <a:srgbClr val="0B4778"/>
                </a:solidFill>
              </a:rPr>
              <a:t>Fringe Benefits Base is different from the calculated salaries in Personnel category.</a:t>
            </a:r>
          </a:p>
          <a:p>
            <a:pPr>
              <a:buClr>
                <a:srgbClr val="0B4778"/>
              </a:buClr>
              <a:buSzPct val="80000"/>
              <a:defRPr/>
            </a:pPr>
            <a:r>
              <a:rPr lang="en-US" dirty="0">
                <a:solidFill>
                  <a:srgbClr val="0B4778"/>
                </a:solidFill>
              </a:rPr>
              <a:t>Responses to the initial budget financial review memo were insufficient.</a:t>
            </a:r>
          </a:p>
          <a:p>
            <a:pPr>
              <a:buClr>
                <a:srgbClr val="0B4778"/>
              </a:buClr>
              <a:buSzPct val="80000"/>
              <a:defRPr/>
            </a:pPr>
            <a:r>
              <a:rPr lang="en-US" dirty="0">
                <a:solidFill>
                  <a:srgbClr val="0B4778"/>
                </a:solidFill>
              </a:rPr>
              <a:t>Total Project Costs do not equal the Federal Funds and Match amount.  </a:t>
            </a:r>
          </a:p>
          <a:p>
            <a:pPr>
              <a:buClr>
                <a:srgbClr val="C00000"/>
              </a:buClr>
              <a:buSzPct val="80000"/>
              <a:buFont typeface="Courier New" panose="02070309020205020404" pitchFamily="49" charset="0"/>
              <a:buChar char="o"/>
              <a:defRPr/>
            </a:pPr>
            <a:endParaRPr lang="en-US" dirty="0"/>
          </a:p>
        </p:txBody>
      </p:sp>
      <p:pic>
        <p:nvPicPr>
          <p:cNvPr id="3" name="Picture 2" descr="Badge graphic displaying &quot;Top 10 Reasons&quot; text with a blue circular background and a green ribbon across the center. ">
            <a:extLst>
              <a:ext uri="{FF2B5EF4-FFF2-40B4-BE49-F238E27FC236}">
                <a16:creationId xmlns:a16="http://schemas.microsoft.com/office/drawing/2014/main" id="{B8658FEF-4180-553E-A7B8-9767B6E1E05F}"/>
              </a:ext>
            </a:extLst>
          </p:cNvPr>
          <p:cNvPicPr>
            <a:picLocks noChangeAspect="1"/>
          </p:cNvPicPr>
          <p:nvPr/>
        </p:nvPicPr>
        <p:blipFill>
          <a:blip r:embed="rId2"/>
          <a:stretch>
            <a:fillRect/>
          </a:stretch>
        </p:blipFill>
        <p:spPr>
          <a:xfrm>
            <a:off x="9511807" y="-361535"/>
            <a:ext cx="2987299" cy="2987299"/>
          </a:xfrm>
          <a:prstGeom prst="rect">
            <a:avLst/>
          </a:prstGeom>
        </p:spPr>
      </p:pic>
    </p:spTree>
    <p:extLst>
      <p:ext uri="{BB962C8B-B14F-4D97-AF65-F5344CB8AC3E}">
        <p14:creationId xmlns:p14="http://schemas.microsoft.com/office/powerpoint/2010/main" val="18325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E197B-BC21-A809-F917-DDAEB57DE2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7DFBD9-0275-3B23-A97D-CF09B93BD2F7}"/>
              </a:ext>
            </a:extLst>
          </p:cNvPr>
          <p:cNvSpPr>
            <a:spLocks noGrp="1"/>
          </p:cNvSpPr>
          <p:nvPr>
            <p:ph type="title"/>
          </p:nvPr>
        </p:nvSpPr>
        <p:spPr>
          <a:xfrm>
            <a:off x="808245" y="130698"/>
            <a:ext cx="10515600" cy="902104"/>
          </a:xfrm>
        </p:spPr>
        <p:txBody>
          <a:bodyPr anchor="b">
            <a:normAutofit/>
          </a:bodyPr>
          <a:lstStyle/>
          <a:p>
            <a:r>
              <a:rPr lang="en-US" sz="3800" dirty="0"/>
              <a:t>Top Ten Reasons Budgets Don’t Clear </a:t>
            </a:r>
            <a:r>
              <a:rPr lang="en-US" sz="2000" dirty="0"/>
              <a:t>(3 of 3)</a:t>
            </a:r>
          </a:p>
        </p:txBody>
      </p:sp>
      <p:sp>
        <p:nvSpPr>
          <p:cNvPr id="2" name="TextBox 1">
            <a:extLst>
              <a:ext uri="{FF2B5EF4-FFF2-40B4-BE49-F238E27FC236}">
                <a16:creationId xmlns:a16="http://schemas.microsoft.com/office/drawing/2014/main" id="{40488850-CE6A-A43F-2190-205E25E2EC0D}"/>
              </a:ext>
            </a:extLst>
          </p:cNvPr>
          <p:cNvSpPr txBox="1"/>
          <p:nvPr/>
        </p:nvSpPr>
        <p:spPr>
          <a:xfrm>
            <a:off x="808245" y="1031870"/>
            <a:ext cx="9790770" cy="338554"/>
          </a:xfrm>
          <a:prstGeom prst="rect">
            <a:avLst/>
          </a:prstGeom>
          <a:noFill/>
        </p:spPr>
        <p:txBody>
          <a:bodyPr wrap="square" rtlCol="0">
            <a:spAutoFit/>
          </a:bodyPr>
          <a:lstStyle/>
          <a:p>
            <a:r>
              <a:rPr lang="en-US" sz="1600" i="1" dirty="0">
                <a:latin typeface="Roboto" panose="02000000000000000000" pitchFamily="2" charset="0"/>
                <a:ea typeface="Roboto" panose="02000000000000000000" pitchFamily="2" charset="0"/>
                <a:cs typeface="Roboto" panose="02000000000000000000" pitchFamily="2" charset="0"/>
              </a:rPr>
              <a:t>Example: </a:t>
            </a:r>
            <a:r>
              <a:rPr lang="en-US" sz="1600" dirty="0">
                <a:latin typeface="Roboto" panose="02000000000000000000" pitchFamily="2" charset="0"/>
                <a:ea typeface="Roboto" panose="02000000000000000000" pitchFamily="2" charset="0"/>
                <a:cs typeface="Roboto" panose="02000000000000000000" pitchFamily="2" charset="0"/>
              </a:rPr>
              <a:t>The budget detail narrative amounts and descriptions do not match the budget line item.</a:t>
            </a:r>
          </a:p>
        </p:txBody>
      </p:sp>
      <p:grpSp>
        <p:nvGrpSpPr>
          <p:cNvPr id="3" name="Group 2" descr="Example of a budget with faulty data. The budget detail narrative amounts and descriptions do not match the budget line item.">
            <a:extLst>
              <a:ext uri="{FF2B5EF4-FFF2-40B4-BE49-F238E27FC236}">
                <a16:creationId xmlns:a16="http://schemas.microsoft.com/office/drawing/2014/main" id="{2BA1FF69-5BB9-90EF-8558-4ED01830BA0E}"/>
              </a:ext>
            </a:extLst>
          </p:cNvPr>
          <p:cNvGrpSpPr/>
          <p:nvPr/>
        </p:nvGrpSpPr>
        <p:grpSpPr>
          <a:xfrm>
            <a:off x="-1" y="1414097"/>
            <a:ext cx="11817593" cy="4029805"/>
            <a:chOff x="-1" y="1414097"/>
            <a:chExt cx="11817593" cy="4029805"/>
          </a:xfrm>
        </p:grpSpPr>
        <p:pic>
          <p:nvPicPr>
            <p:cNvPr id="8" name="Picture 7" descr="Example budget showing mis-matched narrative amounts and descriptions">
              <a:extLst>
                <a:ext uri="{FF2B5EF4-FFF2-40B4-BE49-F238E27FC236}">
                  <a16:creationId xmlns:a16="http://schemas.microsoft.com/office/drawing/2014/main" id="{AC91B822-382C-1628-BE09-B47910FCCD5C}"/>
                </a:ext>
              </a:extLst>
            </p:cNvPr>
            <p:cNvPicPr>
              <a:picLocks noChangeAspect="1"/>
            </p:cNvPicPr>
            <p:nvPr/>
          </p:nvPicPr>
          <p:blipFill>
            <a:blip r:embed="rId2"/>
            <a:stretch>
              <a:fillRect/>
            </a:stretch>
          </p:blipFill>
          <p:spPr>
            <a:xfrm>
              <a:off x="374408" y="1414097"/>
              <a:ext cx="11443184" cy="4029805"/>
            </a:xfrm>
            <a:prstGeom prst="rect">
              <a:avLst/>
            </a:prstGeom>
          </p:spPr>
        </p:pic>
        <p:sp>
          <p:nvSpPr>
            <p:cNvPr id="9" name="Oval 8">
              <a:extLst>
                <a:ext uri="{FF2B5EF4-FFF2-40B4-BE49-F238E27FC236}">
                  <a16:creationId xmlns:a16="http://schemas.microsoft.com/office/drawing/2014/main" id="{885D91BF-E244-342F-71C4-9980C0AEC151}"/>
                </a:ext>
              </a:extLst>
            </p:cNvPr>
            <p:cNvSpPr/>
            <p:nvPr/>
          </p:nvSpPr>
          <p:spPr>
            <a:xfrm>
              <a:off x="-1" y="2889222"/>
              <a:ext cx="5170715" cy="48985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7F36219-6F78-F66D-6BC4-333E3C898EA8}"/>
                </a:ext>
              </a:extLst>
            </p:cNvPr>
            <p:cNvPicPr>
              <a:picLocks noChangeAspect="1"/>
            </p:cNvPicPr>
            <p:nvPr/>
          </p:nvPicPr>
          <p:blipFill>
            <a:blip r:embed="rId3"/>
            <a:stretch>
              <a:fillRect/>
            </a:stretch>
          </p:blipFill>
          <p:spPr>
            <a:xfrm>
              <a:off x="-1" y="3814655"/>
              <a:ext cx="5212532" cy="524301"/>
            </a:xfrm>
            <a:prstGeom prst="rect">
              <a:avLst/>
            </a:prstGeom>
          </p:spPr>
        </p:pic>
      </p:grpSp>
    </p:spTree>
    <p:extLst>
      <p:ext uri="{BB962C8B-B14F-4D97-AF65-F5344CB8AC3E}">
        <p14:creationId xmlns:p14="http://schemas.microsoft.com/office/powerpoint/2010/main" val="1859124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76093-FBA9-01C5-1A65-C0DCA5E215F3}"/>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E5632FB3-B68F-85D7-EBC3-7BAEC957BED2}"/>
              </a:ext>
            </a:extLst>
          </p:cNvPr>
          <p:cNvSpPr>
            <a:spLocks noGrp="1"/>
          </p:cNvSpPr>
          <p:nvPr>
            <p:ph type="title"/>
          </p:nvPr>
        </p:nvSpPr>
        <p:spPr>
          <a:xfrm>
            <a:off x="979632" y="1727059"/>
            <a:ext cx="10515600" cy="902104"/>
          </a:xfrm>
        </p:spPr>
        <p:txBody>
          <a:bodyPr>
            <a:normAutofit/>
          </a:bodyPr>
          <a:lstStyle/>
          <a:p>
            <a:r>
              <a:rPr lang="en-US" dirty="0"/>
              <a:t>Budget Exercise-Group Activity</a:t>
            </a:r>
          </a:p>
        </p:txBody>
      </p:sp>
      <p:sp>
        <p:nvSpPr>
          <p:cNvPr id="4" name="TextBox 3">
            <a:extLst>
              <a:ext uri="{FF2B5EF4-FFF2-40B4-BE49-F238E27FC236}">
                <a16:creationId xmlns:a16="http://schemas.microsoft.com/office/drawing/2014/main" id="{ABE46F6D-47EA-6A12-52A5-2AC1A89F4C43}"/>
              </a:ext>
            </a:extLst>
          </p:cNvPr>
          <p:cNvSpPr txBox="1"/>
          <p:nvPr/>
        </p:nvSpPr>
        <p:spPr>
          <a:xfrm>
            <a:off x="1123950" y="3127335"/>
            <a:ext cx="6343650" cy="830997"/>
          </a:xfrm>
          <a:prstGeom prst="rect">
            <a:avLst/>
          </a:prstGeom>
          <a:noFill/>
        </p:spPr>
        <p:txBody>
          <a:bodyPr wrap="square">
            <a:spAutoFit/>
          </a:bodyPr>
          <a:lstStyle/>
          <a:p>
            <a:r>
              <a:rPr lang="en-US" sz="2400" b="1" dirty="0">
                <a:solidFill>
                  <a:srgbClr val="FACE00"/>
                </a:solidFill>
                <a:latin typeface="Roboto" panose="02000000000000000000" pitchFamily="2" charset="0"/>
                <a:ea typeface="Roboto" panose="02000000000000000000" pitchFamily="2" charset="0"/>
                <a:cs typeface="Roboto" panose="02000000000000000000" pitchFamily="2" charset="0"/>
              </a:rPr>
              <a:t>For the Budget Exercise- Please refer to the zip file you received by email. </a:t>
            </a:r>
          </a:p>
        </p:txBody>
      </p:sp>
    </p:spTree>
    <p:extLst>
      <p:ext uri="{BB962C8B-B14F-4D97-AF65-F5344CB8AC3E}">
        <p14:creationId xmlns:p14="http://schemas.microsoft.com/office/powerpoint/2010/main" val="14653215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7993D-49E4-6F1F-3375-7C87D7C2CDF6}"/>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B0F83BA2-7833-48F6-E597-B4C07CA94D41}"/>
              </a:ext>
            </a:extLst>
          </p:cNvPr>
          <p:cNvSpPr>
            <a:spLocks noGrp="1"/>
          </p:cNvSpPr>
          <p:nvPr>
            <p:ph type="title"/>
          </p:nvPr>
        </p:nvSpPr>
        <p:spPr/>
        <p:txBody>
          <a:bodyPr>
            <a:normAutofit/>
          </a:bodyPr>
          <a:lstStyle/>
          <a:p>
            <a:r>
              <a:rPr lang="en-US" dirty="0"/>
              <a:t>In Zip File</a:t>
            </a:r>
          </a:p>
        </p:txBody>
      </p:sp>
      <p:pic>
        <p:nvPicPr>
          <p:cNvPr id="10" name="Picture 9" descr="Image of a sample budget exercise labeled &quot;discretionary grant&quot;.">
            <a:extLst>
              <a:ext uri="{FF2B5EF4-FFF2-40B4-BE49-F238E27FC236}">
                <a16:creationId xmlns:a16="http://schemas.microsoft.com/office/drawing/2014/main" id="{243F6A45-77D2-2C0E-3901-0402D7DCE98F}"/>
              </a:ext>
            </a:extLst>
          </p:cNvPr>
          <p:cNvPicPr>
            <a:picLocks noChangeAspect="1"/>
          </p:cNvPicPr>
          <p:nvPr/>
        </p:nvPicPr>
        <p:blipFill>
          <a:blip r:embed="rId2"/>
          <a:stretch>
            <a:fillRect/>
          </a:stretch>
        </p:blipFill>
        <p:spPr>
          <a:xfrm>
            <a:off x="6368143" y="0"/>
            <a:ext cx="5823857" cy="5693229"/>
          </a:xfrm>
          <a:prstGeom prst="rect">
            <a:avLst/>
          </a:prstGeom>
        </p:spPr>
      </p:pic>
    </p:spTree>
    <p:extLst>
      <p:ext uri="{BB962C8B-B14F-4D97-AF65-F5344CB8AC3E}">
        <p14:creationId xmlns:p14="http://schemas.microsoft.com/office/powerpoint/2010/main" val="4497422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355AC-AA4A-E633-5DDA-1489EB22BFD2}"/>
            </a:ext>
          </a:extLst>
        </p:cNvPr>
        <p:cNvGrpSpPr/>
        <p:nvPr/>
      </p:nvGrpSpPr>
      <p:grpSpPr>
        <a:xfrm>
          <a:off x="0" y="0"/>
          <a:ext cx="0" cy="0"/>
          <a:chOff x="0" y="0"/>
          <a:chExt cx="0" cy="0"/>
        </a:xfrm>
      </p:grpSpPr>
      <p:sp>
        <p:nvSpPr>
          <p:cNvPr id="20" name="Title 3">
            <a:extLst>
              <a:ext uri="{FF2B5EF4-FFF2-40B4-BE49-F238E27FC236}">
                <a16:creationId xmlns:a16="http://schemas.microsoft.com/office/drawing/2014/main" id="{55B0A2BC-5825-CC9C-9919-BFB3A8E054EF}"/>
              </a:ext>
            </a:extLst>
          </p:cNvPr>
          <p:cNvSpPr>
            <a:spLocks noGrp="1"/>
          </p:cNvSpPr>
          <p:nvPr>
            <p:ph type="title"/>
          </p:nvPr>
        </p:nvSpPr>
        <p:spPr>
          <a:xfrm>
            <a:off x="979632" y="1727059"/>
            <a:ext cx="10515600" cy="902104"/>
          </a:xfrm>
        </p:spPr>
        <p:txBody>
          <a:bodyPr>
            <a:normAutofit/>
          </a:bodyPr>
          <a:lstStyle/>
          <a:p>
            <a:r>
              <a:rPr lang="en-US" dirty="0"/>
              <a:t>To Be Continued:</a:t>
            </a:r>
          </a:p>
        </p:txBody>
      </p:sp>
      <p:sp>
        <p:nvSpPr>
          <p:cNvPr id="4" name="TextBox 3">
            <a:extLst>
              <a:ext uri="{FF2B5EF4-FFF2-40B4-BE49-F238E27FC236}">
                <a16:creationId xmlns:a16="http://schemas.microsoft.com/office/drawing/2014/main" id="{EA33431B-3919-D18D-5E02-0DB7218FC7D0}"/>
              </a:ext>
            </a:extLst>
          </p:cNvPr>
          <p:cNvSpPr txBox="1"/>
          <p:nvPr/>
        </p:nvSpPr>
        <p:spPr>
          <a:xfrm>
            <a:off x="1123950" y="3127335"/>
            <a:ext cx="6101442" cy="707886"/>
          </a:xfrm>
          <a:prstGeom prst="rect">
            <a:avLst/>
          </a:prstGeom>
          <a:noFill/>
        </p:spPr>
        <p:txBody>
          <a:bodyPr wrap="square">
            <a:spAutoFit/>
          </a:bodyPr>
          <a:lstStyle/>
          <a:p>
            <a:r>
              <a:rPr lang="en-US" sz="4000" dirty="0">
                <a:solidFill>
                  <a:srgbClr val="FACE00"/>
                </a:solidFill>
                <a:latin typeface="Roboto" panose="02000000000000000000" pitchFamily="2" charset="0"/>
                <a:ea typeface="Roboto" panose="02000000000000000000" pitchFamily="2" charset="0"/>
                <a:cs typeface="Roboto" panose="02000000000000000000" pitchFamily="2" charset="0"/>
              </a:rPr>
              <a:t>See you tomorrow </a:t>
            </a:r>
            <a:r>
              <a:rPr lang="en-US" sz="4000" dirty="0">
                <a:solidFill>
                  <a:srgbClr val="FACE00"/>
                </a:solidFill>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endParaRPr lang="en-US" sz="4000" dirty="0">
              <a:solidFill>
                <a:srgbClr val="FACE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12924326"/>
      </p:ext>
    </p:extLst>
  </p:cSld>
  <p:clrMapOvr>
    <a:masterClrMapping/>
  </p:clrMapOvr>
</p:sld>
</file>

<file path=ppt/theme/theme1.xml><?xml version="1.0" encoding="utf-8"?>
<a:theme xmlns:a="http://schemas.openxmlformats.org/drawingml/2006/main" name="OJP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JP theme" id="{69E7E2B7-7CE2-46CC-A1D3-ED7F2F7E178F}" vid="{4771FBBC-E6A5-4CF0-AE65-43D3E35743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56D33EBF56344D8FE9C3F326BC75D5" ma:contentTypeVersion="18" ma:contentTypeDescription="Create a new document." ma:contentTypeScope="" ma:versionID="763a29aa7bca0a6067768d835835e5e3">
  <xsd:schema xmlns:xsd="http://www.w3.org/2001/XMLSchema" xmlns:xs="http://www.w3.org/2001/XMLSchema" xmlns:p="http://schemas.microsoft.com/office/2006/metadata/properties" xmlns:ns2="b650d615-40f1-4efd-a0d9-a67c523d2910" xmlns:ns3="981eba89-ebe6-46b1-b510-c869187c4eb2" targetNamespace="http://schemas.microsoft.com/office/2006/metadata/properties" ma:root="true" ma:fieldsID="35954da4a96e132bad7368c04b96e3e2" ns2:_="" ns3:_="">
    <xsd:import namespace="b650d615-40f1-4efd-a0d9-a67c523d2910"/>
    <xsd:import namespace="981eba89-ebe6-46b1-b510-c869187c4e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ObjectDetectorVersions" minOccurs="0"/>
                <xsd:element ref="ns2:MediaServiceLocation" minOccurs="0"/>
                <xsd:element ref="ns2:MediaServiceSearchProperties" minOccurs="0"/>
                <xsd:element ref="ns2:Link" minOccurs="0"/>
                <xsd:element ref="ns2: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50d615-40f1-4efd-a0d9-a67c523d2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88edfbe-2eab-456a-af99-6bea05d804c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Link" ma:index="23" nillable="true" ma:displayName="Link" ma:description="Request for Reallocation of Byrne JAG Grant Funds&#10;https://smart.ojp.gov/sites/smart/files/media/document/2023%20Byrne%20JAG%20Reallocation%20Form_508.pdf"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24" nillable="true" ma:displayName="Notes" ma:description="Removed PDF per SMART task &gt; SMART Removal of Reallocation language  [CSID-6231]" ma:format="Dropdown" ma:internalName="Notes">
      <xsd:simpleType>
        <xsd:restriction base="dms:Note">
          <xsd:maxLength value="255"/>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1eba89-ebe6-46b1-b510-c869187c4e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65b203b-1280-4471-8315-c2f8271cc92f}" ma:internalName="TaxCatchAll" ma:showField="CatchAllData" ma:web="981eba89-ebe6-46b1-b510-c869187c4e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 xmlns="b650d615-40f1-4efd-a0d9-a67c523d2910" xsi:nil="true"/>
    <lcf76f155ced4ddcb4097134ff3c332f xmlns="b650d615-40f1-4efd-a0d9-a67c523d2910">
      <Terms xmlns="http://schemas.microsoft.com/office/infopath/2007/PartnerControls"/>
    </lcf76f155ced4ddcb4097134ff3c332f>
    <TaxCatchAll xmlns="981eba89-ebe6-46b1-b510-c869187c4eb2" xsi:nil="true"/>
    <Link xmlns="b650d615-40f1-4efd-a0d9-a67c523d2910">
      <Url xsi:nil="true"/>
      <Description xsi:nil="true"/>
    </Link>
  </documentManagement>
</p:properties>
</file>

<file path=customXml/itemProps1.xml><?xml version="1.0" encoding="utf-8"?>
<ds:datastoreItem xmlns:ds="http://schemas.openxmlformats.org/officeDocument/2006/customXml" ds:itemID="{8A5E0ECB-165E-4C13-B32F-52E936F668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50d615-40f1-4efd-a0d9-a67c523d2910"/>
    <ds:schemaRef ds:uri="981eba89-ebe6-46b1-b510-c869187c4e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8CD46A-E9D0-4A76-8610-D041CD211DA4}">
  <ds:schemaRefs>
    <ds:schemaRef ds:uri="http://schemas.microsoft.com/sharepoint/v3/contenttype/forms"/>
  </ds:schemaRefs>
</ds:datastoreItem>
</file>

<file path=customXml/itemProps3.xml><?xml version="1.0" encoding="utf-8"?>
<ds:datastoreItem xmlns:ds="http://schemas.openxmlformats.org/officeDocument/2006/customXml" ds:itemID="{4D399AED-6509-462E-A47F-3B8A191599AE}">
  <ds:schemaRefs>
    <ds:schemaRef ds:uri="http://schemas.microsoft.com/office/2006/metadata/properties"/>
    <ds:schemaRef ds:uri="http://schemas.microsoft.com/office/infopath/2007/PartnerControls"/>
    <ds:schemaRef ds:uri="b650d615-40f1-4efd-a0d9-a67c523d2910"/>
    <ds:schemaRef ds:uri="981eba89-ebe6-46b1-b510-c869187c4eb2"/>
  </ds:schemaRefs>
</ds:datastoreItem>
</file>

<file path=docMetadata/LabelInfo.xml><?xml version="1.0" encoding="utf-8"?>
<clbl:labelList xmlns:clbl="http://schemas.microsoft.com/office/2020/mipLabelMetadata">
  <clbl:label id="{15ef12a1-af58-44c4-b029-712fc0605570}" enabled="0" method="" siteId="{15ef12a1-af58-44c4-b029-712fc0605570}" removed="1"/>
</clbl:labelList>
</file>

<file path=docProps/app.xml><?xml version="1.0" encoding="utf-8"?>
<Properties xmlns="http://schemas.openxmlformats.org/officeDocument/2006/extended-properties" xmlns:vt="http://schemas.openxmlformats.org/officeDocument/2006/docPropsVTypes">
  <Template>OJP theme</Template>
  <TotalTime>2783</TotalTime>
  <Words>4317</Words>
  <Application>Microsoft Office PowerPoint</Application>
  <PresentationFormat>Widescreen</PresentationFormat>
  <Paragraphs>573</Paragraphs>
  <Slides>117</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117</vt:i4>
      </vt:variant>
    </vt:vector>
  </HeadingPairs>
  <TitlesOfParts>
    <vt:vector size="127" baseType="lpstr">
      <vt:lpstr>Aptos</vt:lpstr>
      <vt:lpstr>Arial</vt:lpstr>
      <vt:lpstr>Book Antiqua</vt:lpstr>
      <vt:lpstr>Courier New</vt:lpstr>
      <vt:lpstr>Georgia</vt:lpstr>
      <vt:lpstr>Roboto</vt:lpstr>
      <vt:lpstr>Roboto Black</vt:lpstr>
      <vt:lpstr>Tahoma</vt:lpstr>
      <vt:lpstr>Wingdings</vt:lpstr>
      <vt:lpstr>OJP theme</vt:lpstr>
      <vt:lpstr>Financial Management Seminar</vt:lpstr>
      <vt:lpstr>Opening Remarks and Overview of the Course</vt:lpstr>
      <vt:lpstr>Financial Life Cycle of Grants</vt:lpstr>
      <vt:lpstr>No  Question</vt:lpstr>
      <vt:lpstr>U.S. Department of Justice</vt:lpstr>
      <vt:lpstr>Office of Justice Programs</vt:lpstr>
      <vt:lpstr>Office of the Chief Financial Officer</vt:lpstr>
      <vt:lpstr>Where Do Federal Grants Come From?</vt:lpstr>
      <vt:lpstr>Federal Budget Process (1 of 7)</vt:lpstr>
      <vt:lpstr>Federal Budget Process (2 of 7)</vt:lpstr>
      <vt:lpstr>Federal Budget Process (3 of 7)</vt:lpstr>
      <vt:lpstr>Federal Budget Process (4 of 7)</vt:lpstr>
      <vt:lpstr>Federal Budget Process (5 of 7)</vt:lpstr>
      <vt:lpstr>Federal Budget Process (6 of 7)</vt:lpstr>
      <vt:lpstr>Federal Budget Process (7 of 7)</vt:lpstr>
      <vt:lpstr>Agency Requirements When Applying for Federal Grant Funds</vt:lpstr>
      <vt:lpstr>Financial Management Systems</vt:lpstr>
      <vt:lpstr>Segregation of Awards and Activities</vt:lpstr>
      <vt:lpstr>Policies and Procedures</vt:lpstr>
      <vt:lpstr>Accounting and Internal Controls</vt:lpstr>
      <vt:lpstr>Internal Controls and Segregation of Duties</vt:lpstr>
      <vt:lpstr>Internal Controls</vt:lpstr>
      <vt:lpstr>Adequate Accounting System (1 of 3)</vt:lpstr>
      <vt:lpstr>Adequate Accounting System (2 of 3)</vt:lpstr>
      <vt:lpstr>Adequate Accounting System (3 of 3)</vt:lpstr>
      <vt:lpstr>Requirements of Periodic Reports</vt:lpstr>
      <vt:lpstr>Financial Management Systems-Summary</vt:lpstr>
      <vt:lpstr>Knowledge Check #1</vt:lpstr>
      <vt:lpstr>Applicable Laws and Regulations Affecting Federal Grant Funds</vt:lpstr>
      <vt:lpstr>Order of Precedence</vt:lpstr>
      <vt:lpstr>The Code of Regulations (CFR)</vt:lpstr>
      <vt:lpstr>2 CFR Part 200</vt:lpstr>
      <vt:lpstr>Break Time</vt:lpstr>
      <vt:lpstr>Government-wide Common Rules (1 of 2)</vt:lpstr>
      <vt:lpstr>Government-wide Common Rules (2 of 2)</vt:lpstr>
      <vt:lpstr>Lobbying Restrictions</vt:lpstr>
      <vt:lpstr>How to Search for See if a Vendor is Debarred or Suspended      Go to www.sam.gov. You do not need to enter a username or password. </vt:lpstr>
      <vt:lpstr>Code of Federal Regulations (2 CFR/Part-200) Cost Standards</vt:lpstr>
      <vt:lpstr>Classification of Costs –Direct Costs</vt:lpstr>
      <vt:lpstr>Classification of Costs – Example #1</vt:lpstr>
      <vt:lpstr>Classification of Costs – Indirect Costs</vt:lpstr>
      <vt:lpstr>Indirect Cost Rates</vt:lpstr>
      <vt:lpstr>Classification of Costs – Example #2</vt:lpstr>
      <vt:lpstr>Classification of Costs –De Minimis Rate</vt:lpstr>
      <vt:lpstr>Code of Federal Regulations Does Not:</vt:lpstr>
      <vt:lpstr>Selective Items of Costs</vt:lpstr>
      <vt:lpstr>Knowledge Check #2</vt:lpstr>
      <vt:lpstr>Knowledge Check #3</vt:lpstr>
      <vt:lpstr>Supplanting</vt:lpstr>
      <vt:lpstr>Program Requirements  Applicable to Some Federal Grants</vt:lpstr>
      <vt:lpstr>Cost Sharing (Match) Requirements (1 of 3)</vt:lpstr>
      <vt:lpstr>Cost Sharing (Match) Requirements (2 of 3)</vt:lpstr>
      <vt:lpstr>Cost Sharing (Match) Requirements (3 of 3)</vt:lpstr>
      <vt:lpstr>Procurement </vt:lpstr>
      <vt:lpstr>Procurement Procedures and General Guidance</vt:lpstr>
      <vt:lpstr>General Guidance and Competition</vt:lpstr>
      <vt:lpstr>Sole Source Contract</vt:lpstr>
      <vt:lpstr>Sole Source Justification/Sample Outline (1 of 3)</vt:lpstr>
      <vt:lpstr>Sole Source Justification/Sample Outline (2 of 3)</vt:lpstr>
      <vt:lpstr>Sole Source Justification/Sample Outline (3 of 3)</vt:lpstr>
      <vt:lpstr>Contracting Dos &amp; Don’ts</vt:lpstr>
      <vt:lpstr>Excluded List of Parties</vt:lpstr>
      <vt:lpstr>Indirect Costs Presentation</vt:lpstr>
      <vt:lpstr>Lunch Break</vt:lpstr>
      <vt:lpstr>Breakout Sessions</vt:lpstr>
      <vt:lpstr>Breakout Session Descriptions</vt:lpstr>
      <vt:lpstr>Application Process and Budget Review</vt:lpstr>
      <vt:lpstr>Application Process (1 of 2)</vt:lpstr>
      <vt:lpstr>Application Process (2 of 2)</vt:lpstr>
      <vt:lpstr>High Risk Grantees</vt:lpstr>
      <vt:lpstr>Budget Categories</vt:lpstr>
      <vt:lpstr>Personnel Category (1 of 5)</vt:lpstr>
      <vt:lpstr>Personnel Category (2 of 5)</vt:lpstr>
      <vt:lpstr>Personnel Category (3 of 5)</vt:lpstr>
      <vt:lpstr>Personnel Category (4 of 5)</vt:lpstr>
      <vt:lpstr>Personnel Category (5 of 5)</vt:lpstr>
      <vt:lpstr>Fringe Benefits Category </vt:lpstr>
      <vt:lpstr>Fringe Benefits (1 of 3)</vt:lpstr>
      <vt:lpstr>Fringe Benefits (2 of 3)</vt:lpstr>
      <vt:lpstr>Fringe Benefits (3 of 3)</vt:lpstr>
      <vt:lpstr>Travel Category </vt:lpstr>
      <vt:lpstr>Travel (1 of 2)</vt:lpstr>
      <vt:lpstr>Travel (2 of 2)</vt:lpstr>
      <vt:lpstr>Lodging Rates at Per Diem </vt:lpstr>
      <vt:lpstr>Knowledge Check #4</vt:lpstr>
      <vt:lpstr>Knowledge Check #5</vt:lpstr>
      <vt:lpstr>Equipment (1 of 4)</vt:lpstr>
      <vt:lpstr>Equipment (2 of 4)</vt:lpstr>
      <vt:lpstr>Equipment (3 of 4)</vt:lpstr>
      <vt:lpstr>Equipment (4 of 4)</vt:lpstr>
      <vt:lpstr>Supplies (1 of 3)</vt:lpstr>
      <vt:lpstr>Supplies (2 of 3)</vt:lpstr>
      <vt:lpstr>Supplies (3 of 3)</vt:lpstr>
      <vt:lpstr>Construction (1 of 3)</vt:lpstr>
      <vt:lpstr>Construction (2 of 3)</vt:lpstr>
      <vt:lpstr>Construction (3 of 3)</vt:lpstr>
      <vt:lpstr>Knowledge Check #6</vt:lpstr>
      <vt:lpstr>Subawards (Subgrants) Category</vt:lpstr>
      <vt:lpstr>Subawards (1 of 2)</vt:lpstr>
      <vt:lpstr>Subawards (2 of 2)</vt:lpstr>
      <vt:lpstr>Procurement Contracts Category</vt:lpstr>
      <vt:lpstr>Procurement Contracts (1 of 3)</vt:lpstr>
      <vt:lpstr>Procurement Contracts (2 of 3)</vt:lpstr>
      <vt:lpstr>Procurement Contracts (3 of 3)</vt:lpstr>
      <vt:lpstr>Other Category</vt:lpstr>
      <vt:lpstr>Other (1 of 2)</vt:lpstr>
      <vt:lpstr>Other (2 of 2)</vt:lpstr>
      <vt:lpstr>Indirect Costs Category</vt:lpstr>
      <vt:lpstr>Indirect Costs (1 of 2)</vt:lpstr>
      <vt:lpstr>Indirect Costs (2 of 2)</vt:lpstr>
      <vt:lpstr>Budget Summary</vt:lpstr>
      <vt:lpstr>Top Ten Reasons Budgets Don’t Clear (1 of 3)</vt:lpstr>
      <vt:lpstr>Top Ten Reasons Budgets Don’t Clear (2 of 3)</vt:lpstr>
      <vt:lpstr>Top Ten Reasons Budgets Don’t Clear (3 of 3)</vt:lpstr>
      <vt:lpstr>Budget Exercise-Group Activity</vt:lpstr>
      <vt:lpstr>In Zip File</vt:lpstr>
      <vt:lpstr>To Be Continued:</vt:lpstr>
    </vt:vector>
  </TitlesOfParts>
  <Company>Office of Justice Programs - Department of Justice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Wade, Angela (OJP)</dc:creator>
  <cp:lastModifiedBy>Mix, Kathryn (OJP)</cp:lastModifiedBy>
  <cp:revision>10</cp:revision>
  <dcterms:created xsi:type="dcterms:W3CDTF">2026-09-11T18:11:33Z</dcterms:created>
  <dcterms:modified xsi:type="dcterms:W3CDTF">2026-09-30T17:47:01Z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0x0101002256D33EBF56344D8FE9C3F326BC75D5</vt:lpwstr>
  </property>
</Properties>
</file>