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 id="2147483720" r:id="rId11"/>
  </p:sldMasterIdLst>
  <p:notesMasterIdLst>
    <p:notesMasterId r:id="rId132"/>
  </p:notesMasterIdLst>
  <p:sldIdLst>
    <p:sldId id="256" r:id="rId12"/>
    <p:sldId id="334" r:id="rId13"/>
    <p:sldId id="335" r:id="rId14"/>
    <p:sldId id="336" r:id="rId15"/>
    <p:sldId id="337" r:id="rId16"/>
    <p:sldId id="338" r:id="rId17"/>
    <p:sldId id="339" r:id="rId18"/>
    <p:sldId id="340" r:id="rId19"/>
    <p:sldId id="341" r:id="rId20"/>
    <p:sldId id="342" r:id="rId21"/>
    <p:sldId id="343" r:id="rId22"/>
    <p:sldId id="344" r:id="rId23"/>
    <p:sldId id="265" r:id="rId24"/>
    <p:sldId id="266" r:id="rId25"/>
    <p:sldId id="267" r:id="rId26"/>
    <p:sldId id="268" r:id="rId27"/>
    <p:sldId id="269" r:id="rId28"/>
    <p:sldId id="270" r:id="rId29"/>
    <p:sldId id="274" r:id="rId30"/>
    <p:sldId id="271" r:id="rId31"/>
    <p:sldId id="272"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1718" r:id="rId49"/>
    <p:sldId id="1717" r:id="rId50"/>
    <p:sldId id="1676" r:id="rId51"/>
    <p:sldId id="294" r:id="rId52"/>
    <p:sldId id="295" r:id="rId53"/>
    <p:sldId id="1707" r:id="rId54"/>
    <p:sldId id="1710" r:id="rId55"/>
    <p:sldId id="1711" r:id="rId56"/>
    <p:sldId id="1712" r:id="rId57"/>
    <p:sldId id="1713" r:id="rId58"/>
    <p:sldId id="1714" r:id="rId59"/>
    <p:sldId id="1715" r:id="rId60"/>
    <p:sldId id="1716" r:id="rId61"/>
    <p:sldId id="551" r:id="rId62"/>
    <p:sldId id="552" r:id="rId63"/>
    <p:sldId id="1668" r:id="rId64"/>
    <p:sldId id="320" r:id="rId65"/>
    <p:sldId id="1671"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10" r:id="rId79"/>
    <p:sldId id="312" r:id="rId80"/>
    <p:sldId id="313" r:id="rId81"/>
    <p:sldId id="314" r:id="rId82"/>
    <p:sldId id="1719" r:id="rId83"/>
    <p:sldId id="315" r:id="rId84"/>
    <p:sldId id="316" r:id="rId85"/>
    <p:sldId id="317" r:id="rId86"/>
    <p:sldId id="318" r:id="rId87"/>
    <p:sldId id="322" r:id="rId88"/>
    <p:sldId id="445" r:id="rId89"/>
    <p:sldId id="446" r:id="rId90"/>
    <p:sldId id="448" r:id="rId91"/>
    <p:sldId id="451" r:id="rId92"/>
    <p:sldId id="452" r:id="rId93"/>
    <p:sldId id="1695" r:id="rId94"/>
    <p:sldId id="1701" r:id="rId95"/>
    <p:sldId id="513" r:id="rId96"/>
    <p:sldId id="515" r:id="rId97"/>
    <p:sldId id="514" r:id="rId98"/>
    <p:sldId id="516" r:id="rId99"/>
    <p:sldId id="1705" r:id="rId100"/>
    <p:sldId id="1704" r:id="rId101"/>
    <p:sldId id="319" r:id="rId102"/>
    <p:sldId id="553" r:id="rId103"/>
    <p:sldId id="481" r:id="rId104"/>
    <p:sldId id="510" r:id="rId105"/>
    <p:sldId id="1665" r:id="rId106"/>
    <p:sldId id="469" r:id="rId107"/>
    <p:sldId id="471" r:id="rId108"/>
    <p:sldId id="472" r:id="rId109"/>
    <p:sldId id="473" r:id="rId110"/>
    <p:sldId id="474" r:id="rId111"/>
    <p:sldId id="476" r:id="rId112"/>
    <p:sldId id="477" r:id="rId113"/>
    <p:sldId id="464" r:id="rId114"/>
    <p:sldId id="465" r:id="rId115"/>
    <p:sldId id="660" r:id="rId116"/>
    <p:sldId id="1667" r:id="rId117"/>
    <p:sldId id="537" r:id="rId118"/>
    <p:sldId id="538" r:id="rId119"/>
    <p:sldId id="539" r:id="rId120"/>
    <p:sldId id="1677" r:id="rId121"/>
    <p:sldId id="541" r:id="rId122"/>
    <p:sldId id="1673" r:id="rId123"/>
    <p:sldId id="543" r:id="rId124"/>
    <p:sldId id="544" r:id="rId125"/>
    <p:sldId id="548" r:id="rId126"/>
    <p:sldId id="546" r:id="rId127"/>
    <p:sldId id="547" r:id="rId128"/>
    <p:sldId id="545" r:id="rId129"/>
    <p:sldId id="549" r:id="rId130"/>
    <p:sldId id="55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6603D-6AE3-4627-AA9F-4D1A4E9DBABF}" v="2" dt="2026-03-26T20:33:15.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2881" autoAdjust="0"/>
  </p:normalViewPr>
  <p:slideViewPr>
    <p:cSldViewPr snapToGrid="0">
      <p:cViewPr varScale="1">
        <p:scale>
          <a:sx n="67" d="100"/>
          <a:sy n="67" d="100"/>
        </p:scale>
        <p:origin x="442" y="278"/>
      </p:cViewPr>
      <p:guideLst/>
    </p:cSldViewPr>
  </p:slideViewPr>
  <p:outlineViewPr>
    <p:cViewPr>
      <p:scale>
        <a:sx n="33" d="100"/>
        <a:sy n="33" d="100"/>
      </p:scale>
      <p:origin x="0" y="-2224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microsoft.com/office/2015/10/relationships/revisionInfo" Target="revisionInfo.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viewProps" Target="viewProps.xml"/><Relationship Id="rId139" Type="http://schemas.microsoft.com/office/2018/10/relationships/authors" Target="author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notesMaster" Target="notesMasters/notes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Kaiser" userId="55424308-38d8-4d2e-a881-d55c8a8e4b52" providerId="ADAL" clId="{43EFCCEA-794B-4F4C-9DBF-9A1C96913453}"/>
    <pc:docChg chg="modSld">
      <pc:chgData name="Heather Kaiser" userId="55424308-38d8-4d2e-a881-d55c8a8e4b52" providerId="ADAL" clId="{43EFCCEA-794B-4F4C-9DBF-9A1C96913453}" dt="2026-03-26T20:36:30.397" v="35" actId="13244"/>
      <pc:docMkLst>
        <pc:docMk/>
      </pc:docMkLst>
      <pc:sldChg chg="modSp mod">
        <pc:chgData name="Heather Kaiser" userId="55424308-38d8-4d2e-a881-d55c8a8e4b52" providerId="ADAL" clId="{43EFCCEA-794B-4F4C-9DBF-9A1C96913453}" dt="2026-03-26T20:31:52.337" v="4" actId="962"/>
        <pc:sldMkLst>
          <pc:docMk/>
          <pc:sldMk cId="1915232019" sldId="265"/>
        </pc:sldMkLst>
        <pc:picChg chg="mod">
          <ac:chgData name="Heather Kaiser" userId="55424308-38d8-4d2e-a881-d55c8a8e4b52" providerId="ADAL" clId="{43EFCCEA-794B-4F4C-9DBF-9A1C96913453}" dt="2026-03-26T20:31:52.337" v="4" actId="962"/>
          <ac:picMkLst>
            <pc:docMk/>
            <pc:sldMk cId="1915232019" sldId="265"/>
            <ac:picMk id="8" creationId="{AAF48E41-2FA3-D2ED-B279-C6EDC28DC8F4}"/>
          </ac:picMkLst>
        </pc:picChg>
      </pc:sldChg>
      <pc:sldChg chg="modSp mod">
        <pc:chgData name="Heather Kaiser" userId="55424308-38d8-4d2e-a881-d55c8a8e4b52" providerId="ADAL" clId="{43EFCCEA-794B-4F4C-9DBF-9A1C96913453}" dt="2026-03-26T20:33:00.074" v="18" actId="962"/>
        <pc:sldMkLst>
          <pc:docMk/>
          <pc:sldMk cId="2169748402" sldId="516"/>
        </pc:sldMkLst>
        <pc:picChg chg="mod">
          <ac:chgData name="Heather Kaiser" userId="55424308-38d8-4d2e-a881-d55c8a8e4b52" providerId="ADAL" clId="{43EFCCEA-794B-4F4C-9DBF-9A1C96913453}" dt="2026-03-26T20:33:00.074" v="18" actId="962"/>
          <ac:picMkLst>
            <pc:docMk/>
            <pc:sldMk cId="2169748402" sldId="516"/>
            <ac:picMk id="5" creationId="{DBEEB2FD-B465-76B8-E608-D5733B6A5FB1}"/>
          </ac:picMkLst>
        </pc:picChg>
      </pc:sldChg>
      <pc:sldChg chg="modSp mod">
        <pc:chgData name="Heather Kaiser" userId="55424308-38d8-4d2e-a881-d55c8a8e4b52" providerId="ADAL" clId="{43EFCCEA-794B-4F4C-9DBF-9A1C96913453}" dt="2026-03-26T20:36:30.397" v="35" actId="13244"/>
        <pc:sldMkLst>
          <pc:docMk/>
          <pc:sldMk cId="1835629613" sldId="548"/>
        </pc:sldMkLst>
        <pc:picChg chg="ord">
          <ac:chgData name="Heather Kaiser" userId="55424308-38d8-4d2e-a881-d55c8a8e4b52" providerId="ADAL" clId="{43EFCCEA-794B-4F4C-9DBF-9A1C96913453}" dt="2026-03-26T20:36:30.397" v="35" actId="13244"/>
          <ac:picMkLst>
            <pc:docMk/>
            <pc:sldMk cId="1835629613" sldId="548"/>
            <ac:picMk id="7" creationId="{221D3447-BF2C-921F-4881-4683F9D92521}"/>
          </ac:picMkLst>
        </pc:picChg>
      </pc:sldChg>
      <pc:sldChg chg="modSp">
        <pc:chgData name="Heather Kaiser" userId="55424308-38d8-4d2e-a881-d55c8a8e4b52" providerId="ADAL" clId="{43EFCCEA-794B-4F4C-9DBF-9A1C96913453}" dt="2026-03-26T20:33:15.086" v="20" actId="962"/>
        <pc:sldMkLst>
          <pc:docMk/>
          <pc:sldMk cId="4072134466" sldId="1704"/>
        </pc:sldMkLst>
        <pc:picChg chg="mod">
          <ac:chgData name="Heather Kaiser" userId="55424308-38d8-4d2e-a881-d55c8a8e4b52" providerId="ADAL" clId="{43EFCCEA-794B-4F4C-9DBF-9A1C96913453}" dt="2026-03-26T20:33:15.086" v="20" actId="962"/>
          <ac:picMkLst>
            <pc:docMk/>
            <pc:sldMk cId="4072134466" sldId="1704"/>
            <ac:picMk id="1026" creationId="{EF742745-8EB1-1B9A-483D-924447583D63}"/>
          </ac:picMkLst>
        </pc:picChg>
      </pc:sldChg>
      <pc:sldChg chg="modSp mod">
        <pc:chgData name="Heather Kaiser" userId="55424308-38d8-4d2e-a881-d55c8a8e4b52" providerId="ADAL" clId="{43EFCCEA-794B-4F4C-9DBF-9A1C96913453}" dt="2026-03-26T20:34:49.359" v="25" actId="33553"/>
        <pc:sldMkLst>
          <pc:docMk/>
          <pc:sldMk cId="1428243476" sldId="1707"/>
        </pc:sldMkLst>
        <pc:spChg chg="mod">
          <ac:chgData name="Heather Kaiser" userId="55424308-38d8-4d2e-a881-d55c8a8e4b52" providerId="ADAL" clId="{43EFCCEA-794B-4F4C-9DBF-9A1C96913453}" dt="2026-03-26T20:34:49.359" v="25" actId="33553"/>
          <ac:spMkLst>
            <pc:docMk/>
            <pc:sldMk cId="1428243476" sldId="1707"/>
            <ac:spMk id="10" creationId="{B6191031-DFF8-39D3-3396-F21069D99C04}"/>
          </ac:spMkLst>
        </pc:spChg>
        <pc:picChg chg="mod">
          <ac:chgData name="Heather Kaiser" userId="55424308-38d8-4d2e-a881-d55c8a8e4b52" providerId="ADAL" clId="{43EFCCEA-794B-4F4C-9DBF-9A1C96913453}" dt="2026-03-26T20:32:06" v="6" actId="962"/>
          <ac:picMkLst>
            <pc:docMk/>
            <pc:sldMk cId="1428243476" sldId="1707"/>
            <ac:picMk id="4" creationId="{D996D06C-B912-9445-AB55-BB9193C6AB80}"/>
          </ac:picMkLst>
        </pc:picChg>
      </pc:sldChg>
      <pc:sldChg chg="modSp mod">
        <pc:chgData name="Heather Kaiser" userId="55424308-38d8-4d2e-a881-d55c8a8e4b52" providerId="ADAL" clId="{43EFCCEA-794B-4F4C-9DBF-9A1C96913453}" dt="2026-03-26T20:35:57.382" v="32" actId="13244"/>
        <pc:sldMkLst>
          <pc:docMk/>
          <pc:sldMk cId="732799594" sldId="1710"/>
        </pc:sldMkLst>
        <pc:spChg chg="mod">
          <ac:chgData name="Heather Kaiser" userId="55424308-38d8-4d2e-a881-d55c8a8e4b52" providerId="ADAL" clId="{43EFCCEA-794B-4F4C-9DBF-9A1C96913453}" dt="2026-03-26T20:31:21.109" v="0" actId="962"/>
          <ac:spMkLst>
            <pc:docMk/>
            <pc:sldMk cId="732799594" sldId="1710"/>
            <ac:spMk id="5" creationId="{BF5A243B-1B87-64C6-5692-D791A544975F}"/>
          </ac:spMkLst>
        </pc:spChg>
        <pc:graphicFrameChg chg="ord modGraphic">
          <ac:chgData name="Heather Kaiser" userId="55424308-38d8-4d2e-a881-d55c8a8e4b52" providerId="ADAL" clId="{43EFCCEA-794B-4F4C-9DBF-9A1C96913453}" dt="2026-03-26T20:35:57.382" v="32" actId="13244"/>
          <ac:graphicFrameMkLst>
            <pc:docMk/>
            <pc:sldMk cId="732799594" sldId="1710"/>
            <ac:graphicFrameMk id="9" creationId="{6AA2B0FD-3756-0C71-681A-787397BDC882}"/>
          </ac:graphicFrameMkLst>
        </pc:graphicFrameChg>
      </pc:sldChg>
      <pc:sldChg chg="modSp mod">
        <pc:chgData name="Heather Kaiser" userId="55424308-38d8-4d2e-a881-d55c8a8e4b52" providerId="ADAL" clId="{43EFCCEA-794B-4F4C-9DBF-9A1C96913453}" dt="2026-03-26T20:36:11.419" v="33" actId="13244"/>
        <pc:sldMkLst>
          <pc:docMk/>
          <pc:sldMk cId="769711519" sldId="1711"/>
        </pc:sldMkLst>
        <pc:spChg chg="mod">
          <ac:chgData name="Heather Kaiser" userId="55424308-38d8-4d2e-a881-d55c8a8e4b52" providerId="ADAL" clId="{43EFCCEA-794B-4F4C-9DBF-9A1C96913453}" dt="2026-03-26T20:31:21.125" v="1" actId="962"/>
          <ac:spMkLst>
            <pc:docMk/>
            <pc:sldMk cId="769711519" sldId="1711"/>
            <ac:spMk id="5" creationId="{4B754122-F4D8-7AC3-C031-E23F188C7950}"/>
          </ac:spMkLst>
        </pc:spChg>
        <pc:spChg chg="mod">
          <ac:chgData name="Heather Kaiser" userId="55424308-38d8-4d2e-a881-d55c8a8e4b52" providerId="ADAL" clId="{43EFCCEA-794B-4F4C-9DBF-9A1C96913453}" dt="2026-03-26T20:31:21.125" v="2" actId="962"/>
          <ac:spMkLst>
            <pc:docMk/>
            <pc:sldMk cId="769711519" sldId="1711"/>
            <ac:spMk id="7" creationId="{573F1627-7A7F-6DF2-86E9-B5357F0697E8}"/>
          </ac:spMkLst>
        </pc:spChg>
        <pc:graphicFrameChg chg="ord modGraphic">
          <ac:chgData name="Heather Kaiser" userId="55424308-38d8-4d2e-a881-d55c8a8e4b52" providerId="ADAL" clId="{43EFCCEA-794B-4F4C-9DBF-9A1C96913453}" dt="2026-03-26T20:36:11.419" v="33" actId="13244"/>
          <ac:graphicFrameMkLst>
            <pc:docMk/>
            <pc:sldMk cId="769711519" sldId="1711"/>
            <ac:graphicFrameMk id="4" creationId="{D1A6BC6C-74FE-510D-A171-15B8397EBA7B}"/>
          </ac:graphicFrameMkLst>
        </pc:graphicFrameChg>
      </pc:sldChg>
      <pc:sldChg chg="modSp mod">
        <pc:chgData name="Heather Kaiser" userId="55424308-38d8-4d2e-a881-d55c8a8e4b52" providerId="ADAL" clId="{43EFCCEA-794B-4F4C-9DBF-9A1C96913453}" dt="2026-03-26T20:34:53.102" v="26" actId="33553"/>
        <pc:sldMkLst>
          <pc:docMk/>
          <pc:sldMk cId="293583607" sldId="1712"/>
        </pc:sldMkLst>
        <pc:spChg chg="mod">
          <ac:chgData name="Heather Kaiser" userId="55424308-38d8-4d2e-a881-d55c8a8e4b52" providerId="ADAL" clId="{43EFCCEA-794B-4F4C-9DBF-9A1C96913453}" dt="2026-03-26T20:34:53.102" v="26" actId="33553"/>
          <ac:spMkLst>
            <pc:docMk/>
            <pc:sldMk cId="293583607" sldId="1712"/>
            <ac:spMk id="10" creationId="{114D1A7E-FFAB-7434-11DA-9CD270709868}"/>
          </ac:spMkLst>
        </pc:spChg>
        <pc:picChg chg="mod">
          <ac:chgData name="Heather Kaiser" userId="55424308-38d8-4d2e-a881-d55c8a8e4b52" providerId="ADAL" clId="{43EFCCEA-794B-4F4C-9DBF-9A1C96913453}" dt="2026-03-26T20:32:36.159" v="8" actId="962"/>
          <ac:picMkLst>
            <pc:docMk/>
            <pc:sldMk cId="293583607" sldId="1712"/>
            <ac:picMk id="4" creationId="{6E4483A6-B400-9CB7-AC1B-2C283F36E5E6}"/>
          </ac:picMkLst>
        </pc:picChg>
      </pc:sldChg>
      <pc:sldChg chg="modSp mod">
        <pc:chgData name="Heather Kaiser" userId="55424308-38d8-4d2e-a881-d55c8a8e4b52" providerId="ADAL" clId="{43EFCCEA-794B-4F4C-9DBF-9A1C96913453}" dt="2026-03-26T20:34:55.088" v="27" actId="33553"/>
        <pc:sldMkLst>
          <pc:docMk/>
          <pc:sldMk cId="3549651617" sldId="1713"/>
        </pc:sldMkLst>
        <pc:spChg chg="mod">
          <ac:chgData name="Heather Kaiser" userId="55424308-38d8-4d2e-a881-d55c8a8e4b52" providerId="ADAL" clId="{43EFCCEA-794B-4F4C-9DBF-9A1C96913453}" dt="2026-03-26T20:34:55.088" v="27" actId="33553"/>
          <ac:spMkLst>
            <pc:docMk/>
            <pc:sldMk cId="3549651617" sldId="1713"/>
            <ac:spMk id="10" creationId="{AE26B534-C545-4FFD-0E0F-B7B343B39615}"/>
          </ac:spMkLst>
        </pc:spChg>
        <pc:picChg chg="mod">
          <ac:chgData name="Heather Kaiser" userId="55424308-38d8-4d2e-a881-d55c8a8e4b52" providerId="ADAL" clId="{43EFCCEA-794B-4F4C-9DBF-9A1C96913453}" dt="2026-03-26T20:32:38.789" v="10" actId="962"/>
          <ac:picMkLst>
            <pc:docMk/>
            <pc:sldMk cId="3549651617" sldId="1713"/>
            <ac:picMk id="4" creationId="{6A5355EB-A203-E570-8E60-B15C2842C1F2}"/>
          </ac:picMkLst>
        </pc:picChg>
      </pc:sldChg>
      <pc:sldChg chg="modSp mod">
        <pc:chgData name="Heather Kaiser" userId="55424308-38d8-4d2e-a881-d55c8a8e4b52" providerId="ADAL" clId="{43EFCCEA-794B-4F4C-9DBF-9A1C96913453}" dt="2026-03-26T20:34:57.303" v="28" actId="33553"/>
        <pc:sldMkLst>
          <pc:docMk/>
          <pc:sldMk cId="3645037174" sldId="1714"/>
        </pc:sldMkLst>
        <pc:spChg chg="mod">
          <ac:chgData name="Heather Kaiser" userId="55424308-38d8-4d2e-a881-d55c8a8e4b52" providerId="ADAL" clId="{43EFCCEA-794B-4F4C-9DBF-9A1C96913453}" dt="2026-03-26T20:34:57.303" v="28" actId="33553"/>
          <ac:spMkLst>
            <pc:docMk/>
            <pc:sldMk cId="3645037174" sldId="1714"/>
            <ac:spMk id="10" creationId="{264E9B4A-E27A-E9C8-B0A5-F993B1AAAEBE}"/>
          </ac:spMkLst>
        </pc:spChg>
        <pc:picChg chg="mod">
          <ac:chgData name="Heather Kaiser" userId="55424308-38d8-4d2e-a881-d55c8a8e4b52" providerId="ADAL" clId="{43EFCCEA-794B-4F4C-9DBF-9A1C96913453}" dt="2026-03-26T20:32:41.322" v="12" actId="962"/>
          <ac:picMkLst>
            <pc:docMk/>
            <pc:sldMk cId="3645037174" sldId="1714"/>
            <ac:picMk id="4" creationId="{D66183BE-9A41-6A2E-2C37-EE659F208D44}"/>
          </ac:picMkLst>
        </pc:picChg>
      </pc:sldChg>
      <pc:sldChg chg="modSp mod">
        <pc:chgData name="Heather Kaiser" userId="55424308-38d8-4d2e-a881-d55c8a8e4b52" providerId="ADAL" clId="{43EFCCEA-794B-4F4C-9DBF-9A1C96913453}" dt="2026-03-26T20:34:59.323" v="29" actId="33553"/>
        <pc:sldMkLst>
          <pc:docMk/>
          <pc:sldMk cId="503726945" sldId="1715"/>
        </pc:sldMkLst>
        <pc:spChg chg="mod">
          <ac:chgData name="Heather Kaiser" userId="55424308-38d8-4d2e-a881-d55c8a8e4b52" providerId="ADAL" clId="{43EFCCEA-794B-4F4C-9DBF-9A1C96913453}" dt="2026-03-26T20:34:59.323" v="29" actId="33553"/>
          <ac:spMkLst>
            <pc:docMk/>
            <pc:sldMk cId="503726945" sldId="1715"/>
            <ac:spMk id="10" creationId="{EFF308E8-6435-EB52-59B5-253416B10BD9}"/>
          </ac:spMkLst>
        </pc:spChg>
        <pc:picChg chg="mod">
          <ac:chgData name="Heather Kaiser" userId="55424308-38d8-4d2e-a881-d55c8a8e4b52" providerId="ADAL" clId="{43EFCCEA-794B-4F4C-9DBF-9A1C96913453}" dt="2026-03-26T20:32:43.367" v="14" actId="962"/>
          <ac:picMkLst>
            <pc:docMk/>
            <pc:sldMk cId="503726945" sldId="1715"/>
            <ac:picMk id="4" creationId="{37E6AF78-17AA-9252-5C18-6ED17F67EA2C}"/>
          </ac:picMkLst>
        </pc:picChg>
      </pc:sldChg>
      <pc:sldChg chg="modSp mod">
        <pc:chgData name="Heather Kaiser" userId="55424308-38d8-4d2e-a881-d55c8a8e4b52" providerId="ADAL" clId="{43EFCCEA-794B-4F4C-9DBF-9A1C96913453}" dt="2026-03-26T20:35:01.369" v="30" actId="33553"/>
        <pc:sldMkLst>
          <pc:docMk/>
          <pc:sldMk cId="2114790714" sldId="1716"/>
        </pc:sldMkLst>
        <pc:spChg chg="mod">
          <ac:chgData name="Heather Kaiser" userId="55424308-38d8-4d2e-a881-d55c8a8e4b52" providerId="ADAL" clId="{43EFCCEA-794B-4F4C-9DBF-9A1C96913453}" dt="2026-03-26T20:35:01.369" v="30" actId="33553"/>
          <ac:spMkLst>
            <pc:docMk/>
            <pc:sldMk cId="2114790714" sldId="1716"/>
            <ac:spMk id="10" creationId="{8495ECBB-423F-3684-1BED-6E7C5A5AF08F}"/>
          </ac:spMkLst>
        </pc:spChg>
        <pc:picChg chg="mod">
          <ac:chgData name="Heather Kaiser" userId="55424308-38d8-4d2e-a881-d55c8a8e4b52" providerId="ADAL" clId="{43EFCCEA-794B-4F4C-9DBF-9A1C96913453}" dt="2026-03-26T20:32:46.668" v="16" actId="962"/>
          <ac:picMkLst>
            <pc:docMk/>
            <pc:sldMk cId="2114790714" sldId="1716"/>
            <ac:picMk id="4" creationId="{6818FE5D-C75C-E193-9C3D-45848F57485E}"/>
          </ac:picMkLst>
        </pc:picChg>
      </pc:sldChg>
      <pc:sldChg chg="modSp mod">
        <pc:chgData name="Heather Kaiser" userId="55424308-38d8-4d2e-a881-d55c8a8e4b52" providerId="ADAL" clId="{43EFCCEA-794B-4F4C-9DBF-9A1C96913453}" dt="2026-03-26T20:34:45.225" v="24" actId="33553"/>
        <pc:sldMkLst>
          <pc:docMk/>
          <pc:sldMk cId="4272877713" sldId="1717"/>
        </pc:sldMkLst>
        <pc:spChg chg="mod">
          <ac:chgData name="Heather Kaiser" userId="55424308-38d8-4d2e-a881-d55c8a8e4b52" providerId="ADAL" clId="{43EFCCEA-794B-4F4C-9DBF-9A1C96913453}" dt="2026-03-26T20:34:45.225" v="24" actId="33553"/>
          <ac:spMkLst>
            <pc:docMk/>
            <pc:sldMk cId="4272877713" sldId="1717"/>
            <ac:spMk id="10" creationId="{9ACE514F-58DE-FD0B-ADCA-E8DF9581C372}"/>
          </ac:spMkLst>
        </pc:spChg>
      </pc:sldChg>
      <pc:sldChg chg="modSp mod">
        <pc:chgData name="Heather Kaiser" userId="55424308-38d8-4d2e-a881-d55c8a8e4b52" providerId="ADAL" clId="{43EFCCEA-794B-4F4C-9DBF-9A1C96913453}" dt="2026-03-26T20:33:52.194" v="23" actId="33553"/>
        <pc:sldMkLst>
          <pc:docMk/>
          <pc:sldMk cId="417217735" sldId="1718"/>
        </pc:sldMkLst>
        <pc:spChg chg="mod">
          <ac:chgData name="Heather Kaiser" userId="55424308-38d8-4d2e-a881-d55c8a8e4b52" providerId="ADAL" clId="{43EFCCEA-794B-4F4C-9DBF-9A1C96913453}" dt="2026-03-26T20:33:52.194" v="23" actId="33553"/>
          <ac:spMkLst>
            <pc:docMk/>
            <pc:sldMk cId="417217735" sldId="1718"/>
            <ac:spMk id="10" creationId="{15E78F0A-BE49-8B94-57F0-668023D8BB70}"/>
          </ac:spMkLst>
        </pc:spChg>
      </pc:sldChg>
      <pc:sldChg chg="modSp mod">
        <pc:chgData name="Heather Kaiser" userId="55424308-38d8-4d2e-a881-d55c8a8e4b52" providerId="ADAL" clId="{43EFCCEA-794B-4F4C-9DBF-9A1C96913453}" dt="2026-03-26T20:36:18.577" v="34" actId="13244"/>
        <pc:sldMkLst>
          <pc:docMk/>
          <pc:sldMk cId="2390006683" sldId="1719"/>
        </pc:sldMkLst>
        <pc:spChg chg="mod ord">
          <ac:chgData name="Heather Kaiser" userId="55424308-38d8-4d2e-a881-d55c8a8e4b52" providerId="ADAL" clId="{43EFCCEA-794B-4F4C-9DBF-9A1C96913453}" dt="2026-03-26T20:36:18.577" v="34" actId="13244"/>
          <ac:spMkLst>
            <pc:docMk/>
            <pc:sldMk cId="2390006683" sldId="1719"/>
            <ac:spMk id="10" creationId="{B207E5AE-08DC-8EB1-6845-06A7D4CE60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95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52</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52</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52</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280864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94</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94</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94</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384892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3/26/2026</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3/26/2026</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a:p>
        </p:txBody>
      </p:sp>
    </p:spTree>
    <p:extLst>
      <p:ext uri="{BB962C8B-B14F-4D97-AF65-F5344CB8AC3E}">
        <p14:creationId xmlns:p14="http://schemas.microsoft.com/office/powerpoint/2010/main" val="347895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3/26/2026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3/26/2026</a:t>
            </a:fld>
            <a:endParaRPr lang="en-US"/>
          </a:p>
        </p:txBody>
      </p:sp>
      <p:pic>
        <p:nvPicPr>
          <p:cNvPr id="3" name="Picture 2">
            <a:extLst>
              <a:ext uri="{FF2B5EF4-FFF2-40B4-BE49-F238E27FC236}">
                <a16:creationId xmlns:a16="http://schemas.microsoft.com/office/drawing/2014/main" id="{ABA26977-7E0A-D841-84FD-74F36A09C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1901259979"/>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hyperlink" Target="https://www.ecfr.gov/current/title-2/subtitle-A/chapter-II/part-200" TargetMode="External"/><Relationship Id="rId2" Type="http://schemas.openxmlformats.org/officeDocument/2006/relationships/image" Target="../media/image97.jfif"/><Relationship Id="rId1" Type="http://schemas.openxmlformats.org/officeDocument/2006/relationships/slideLayout" Target="../slideLayouts/slideLayout18.xml"/><Relationship Id="rId4" Type="http://schemas.openxmlformats.org/officeDocument/2006/relationships/hyperlink" Target="https://www.ojp.gov/training/financial-management-training-webinars"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5" Type="http://schemas.openxmlformats.org/officeDocument/2006/relationships/image" Target="../media/image103.gif"/><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32.gif"/><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47.png"/><Relationship Id="rId20" Type="http://schemas.openxmlformats.org/officeDocument/2006/relationships/image" Target="../media/image33.gif"/><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69.jfif"/><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8.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8.xml"/><Relationship Id="rId1" Type="http://schemas.openxmlformats.org/officeDocument/2006/relationships/video" Target="https://www.youtube.com/embed/r4aIjInTTGY?feature=oembed" TargetMode="External"/><Relationship Id="rId4" Type="http://schemas.openxmlformats.org/officeDocument/2006/relationships/hyperlink" Target="https://www.youtube.com/watch?v=r4aIjInTTG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49.png"/><Relationship Id="rId21" Type="http://schemas.openxmlformats.org/officeDocument/2006/relationships/image" Target="../media/image32.gif"/><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33.gif"/><Relationship Id="rId1" Type="http://schemas.openxmlformats.org/officeDocument/2006/relationships/slideLayout" Target="../slideLayouts/slideLayout2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47B23-B5B9-46AA-B870-D9D62964266A}"/>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
        <p:nvSpPr>
          <p:cNvPr id="2" name="TextBox 1">
            <a:extLst>
              <a:ext uri="{FF2B5EF4-FFF2-40B4-BE49-F238E27FC236}">
                <a16:creationId xmlns:a16="http://schemas.microsoft.com/office/drawing/2014/main" id="{5E91BA73-1CCD-ED5A-D953-AA050B99F130}"/>
              </a:ext>
            </a:extLst>
          </p:cNvPr>
          <p:cNvSpPr txBox="1"/>
          <p:nvPr/>
        </p:nvSpPr>
        <p:spPr>
          <a:xfrm>
            <a:off x="9316527" y="6074434"/>
            <a:ext cx="2875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April 14-15, 2026</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A3C4FF65-69BE-2D4B-B077-172995724A83}"/>
              </a:ext>
            </a:extLst>
          </p:cNvPr>
          <p:cNvSpPr txBox="1">
            <a:spLocks/>
          </p:cNvSpPr>
          <p:nvPr/>
        </p:nvSpPr>
        <p:spPr>
          <a:xfrm>
            <a:off x="598712" y="1402596"/>
            <a:ext cx="9072229" cy="24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startAt="8"/>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Under Government wide common rules, Indian Tribal Governments are exempt from lobbying.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True</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False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61210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5" name="Picture 4">
            <a:extLst>
              <a:ext uri="{FF2B5EF4-FFF2-40B4-BE49-F238E27FC236}">
                <a16:creationId xmlns:a16="http://schemas.microsoft.com/office/drawing/2014/main" id="{424A6C75-6A0E-E927-30A1-29A6B0802A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8215" y="2755183"/>
            <a:ext cx="3353268" cy="2219635"/>
          </a:xfrm>
          <a:prstGeom prst="rect">
            <a:avLst/>
          </a:prstGeom>
        </p:spPr>
      </p:pic>
      <p:pic>
        <p:nvPicPr>
          <p:cNvPr id="7" name="Picture 6" descr="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11" name="Picture 10" descr="Corrective Action Plan">
            <a:extLst>
              <a:ext uri="{FF2B5EF4-FFF2-40B4-BE49-F238E27FC236}">
                <a16:creationId xmlns:a16="http://schemas.microsoft.com/office/drawing/2014/main" id="{99C188A6-F48D-988A-B784-2348232E07E7}"/>
              </a:ext>
            </a:extLst>
          </p:cNvPr>
          <p:cNvPicPr>
            <a:picLocks noChangeAspect="1"/>
          </p:cNvPicPr>
          <p:nvPr/>
        </p:nvPicPr>
        <p:blipFill>
          <a:blip r:embed="rId4"/>
          <a:stretch>
            <a:fillRect/>
          </a:stretch>
        </p:blipFill>
        <p:spPr>
          <a:xfrm>
            <a:off x="7873584" y="2743625"/>
            <a:ext cx="2715004" cy="2229161"/>
          </a:xfrm>
          <a:prstGeom prst="rect">
            <a:avLst/>
          </a:prstGeom>
        </p:spPr>
      </p:pic>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Tree>
    <p:extLst>
      <p:ext uri="{BB962C8B-B14F-4D97-AF65-F5344CB8AC3E}">
        <p14:creationId xmlns:p14="http://schemas.microsoft.com/office/powerpoint/2010/main" val="3712429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6979" name="Group 6" descr="1">
            <a:extLst>
              <a:ext uri="{FF2B5EF4-FFF2-40B4-BE49-F238E27FC236}">
                <a16:creationId xmlns:a16="http://schemas.microsoft.com/office/drawing/2014/main" id="{2C766F74-13EE-D24F-9DBB-D1533C279D90}"/>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26980" name="Group 9" descr="2">
            <a:extLst>
              <a:ext uri="{FF2B5EF4-FFF2-40B4-BE49-F238E27FC236}">
                <a16:creationId xmlns:a16="http://schemas.microsoft.com/office/drawing/2014/main" id="{F04E484D-D909-3F4E-A6F2-E86885F4204F}"/>
              </a:ext>
            </a:extLst>
          </p:cNvPr>
          <p:cNvGrpSpPr>
            <a:grpSpLocks/>
          </p:cNvGrpSpPr>
          <p:nvPr/>
        </p:nvGrpSpPr>
        <p:grpSpPr bwMode="auto">
          <a:xfrm>
            <a:off x="1084263" y="2683161"/>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26981" name="Group 12" descr="3">
            <a:extLst>
              <a:ext uri="{FF2B5EF4-FFF2-40B4-BE49-F238E27FC236}">
                <a16:creationId xmlns:a16="http://schemas.microsoft.com/office/drawing/2014/main" id="{6B57E4B7-DAF9-5340-A6A7-25D1F63643E3}"/>
              </a:ext>
            </a:extLst>
          </p:cNvPr>
          <p:cNvGrpSpPr>
            <a:grpSpLocks/>
          </p:cNvGrpSpPr>
          <p:nvPr/>
        </p:nvGrpSpPr>
        <p:grpSpPr bwMode="auto">
          <a:xfrm>
            <a:off x="1084263" y="3772288"/>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26982" name="Group 15" descr="4">
            <a:extLst>
              <a:ext uri="{FF2B5EF4-FFF2-40B4-BE49-F238E27FC236}">
                <a16:creationId xmlns:a16="http://schemas.microsoft.com/office/drawing/2014/main" id="{460C99C5-18BB-8E4B-B843-82E8705D2E39}"/>
              </a:ext>
            </a:extLst>
          </p:cNvPr>
          <p:cNvGrpSpPr>
            <a:grpSpLocks/>
          </p:cNvGrpSpPr>
          <p:nvPr/>
        </p:nvGrpSpPr>
        <p:grpSpPr bwMode="auto">
          <a:xfrm>
            <a:off x="1084263" y="486300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5165725"/>
          </a:xfrm>
        </p:spPr>
        <p:txBody>
          <a:bodyPr>
            <a:normAutofit/>
          </a:bodyPr>
          <a:lstStyle/>
          <a:p>
            <a:pPr marL="0" indent="0">
              <a:lnSpc>
                <a:spcPct val="250000"/>
              </a:lnSpc>
              <a:spcBef>
                <a:spcPts val="1800"/>
              </a:spcBef>
              <a:buNone/>
            </a:pPr>
            <a:r>
              <a:rPr lang="en-US" altLang="en-US" sz="2600" dirty="0"/>
              <a:t>Procedures not documented or need improvement     </a:t>
            </a:r>
          </a:p>
          <a:p>
            <a:pPr marL="0" indent="0">
              <a:lnSpc>
                <a:spcPct val="100000"/>
              </a:lnSpc>
              <a:spcBef>
                <a:spcPts val="1800"/>
              </a:spcBef>
              <a:buNone/>
            </a:pPr>
            <a:endParaRPr lang="en-US" altLang="en-US" sz="900" dirty="0"/>
          </a:p>
          <a:p>
            <a:pPr marL="0" indent="0">
              <a:lnSpc>
                <a:spcPct val="100000"/>
              </a:lnSpc>
              <a:spcBef>
                <a:spcPts val="1800"/>
              </a:spcBef>
              <a:buNone/>
            </a:pPr>
            <a:r>
              <a:rPr lang="en-US" altLang="en-US" sz="2600" dirty="0"/>
              <a:t>Internal Control Weakness – Procedures not followed</a:t>
            </a:r>
          </a:p>
          <a:p>
            <a:pPr marL="0" indent="0">
              <a:lnSpc>
                <a:spcPct val="250000"/>
              </a:lnSpc>
              <a:spcBef>
                <a:spcPts val="1800"/>
              </a:spcBef>
              <a:buNone/>
            </a:pPr>
            <a:r>
              <a:rPr lang="en-US" altLang="en-US" sz="2600" dirty="0"/>
              <a:t>FFRs do not reconcile with grantee’s accounting records     </a:t>
            </a:r>
          </a:p>
          <a:p>
            <a:pPr marL="0" indent="0">
              <a:lnSpc>
                <a:spcPct val="110000"/>
              </a:lnSpc>
              <a:spcBef>
                <a:spcPts val="1800"/>
              </a:spcBef>
              <a:buNone/>
            </a:pPr>
            <a:endParaRPr lang="en-US" altLang="en-US" sz="300" dirty="0"/>
          </a:p>
          <a:p>
            <a:pPr marL="0" indent="0">
              <a:lnSpc>
                <a:spcPct val="110000"/>
              </a:lnSpc>
              <a:spcBef>
                <a:spcPts val="1800"/>
              </a:spcBef>
              <a:buNone/>
            </a:pPr>
            <a:r>
              <a:rPr lang="en-US" altLang="en-US" sz="2600" dirty="0"/>
              <a:t>FFATA reporting requirements not met</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1000"/>
                                        <p:tgtEl>
                                          <p:spTgt spid="126977">
                                            <p:txEl>
                                              <p:pRg st="0" end="0"/>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6977">
                                            <p:txEl>
                                              <p:pRg st="2" end="2"/>
                                            </p:txEl>
                                          </p:spTgt>
                                        </p:tgtEl>
                                        <p:attrNameLst>
                                          <p:attrName>style.visibility</p:attrName>
                                        </p:attrNameLst>
                                      </p:cBhvr>
                                      <p:to>
                                        <p:strVal val="visible"/>
                                      </p:to>
                                    </p:set>
                                    <p:animEffect transition="in" filter="fade">
                                      <p:cBhvr>
                                        <p:cTn id="23" dur="1000"/>
                                        <p:tgtEl>
                                          <p:spTgt spid="126977">
                                            <p:txEl>
                                              <p:pRg st="2" end="2"/>
                                            </p:txEl>
                                          </p:spTgt>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26977">
                                            <p:txEl>
                                              <p:pRg st="3" end="3"/>
                                            </p:txEl>
                                          </p:spTgt>
                                        </p:tgtEl>
                                        <p:attrNameLst>
                                          <p:attrName>style.visibility</p:attrName>
                                        </p:attrNameLst>
                                      </p:cBhvr>
                                      <p:to>
                                        <p:strVal val="visible"/>
                                      </p:to>
                                    </p:set>
                                    <p:animEffect transition="in" filter="fade">
                                      <p:cBhvr>
                                        <p:cTn id="27" dur="1000"/>
                                        <p:tgtEl>
                                          <p:spTgt spid="126977">
                                            <p:txEl>
                                              <p:pRg st="3" end="3"/>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26977">
                                            <p:txEl>
                                              <p:pRg st="5" end="5"/>
                                            </p:txEl>
                                          </p:spTgt>
                                        </p:tgtEl>
                                        <p:attrNameLst>
                                          <p:attrName>style.visibility</p:attrName>
                                        </p:attrNameLst>
                                      </p:cBhvr>
                                      <p:to>
                                        <p:strVal val="visible"/>
                                      </p:to>
                                    </p:set>
                                    <p:animEffect transition="in" filter="fade">
                                      <p:cBhvr>
                                        <p:cTn id="31" dur="1000"/>
                                        <p:tgtEl>
                                          <p:spTgt spid="126977">
                                            <p:txEl>
                                              <p:pRg st="5" end="5"/>
                                            </p:txEl>
                                          </p:spTgt>
                                        </p:tgtEl>
                                      </p:cBhvr>
                                    </p:animEffect>
                                  </p:childTnLst>
                                </p:cTn>
                              </p:par>
                            </p:childTnLst>
                          </p:cTn>
                        </p:par>
                        <p:par>
                          <p:cTn id="32" fill="hold" nodeType="withGroup">
                            <p:stCondLst>
                              <p:cond delay="5500"/>
                            </p:stCondLst>
                            <p:childTnLst>
                              <p:par>
                                <p:cTn id="33" presetID="23" presetClass="entr" presetSubtype="16" fill="hold" nodeType="afterEffect">
                                  <p:stCondLst>
                                    <p:cond delay="0"/>
                                  </p:stCondLst>
                                  <p:childTnLst>
                                    <p:set>
                                      <p:cBhvr>
                                        <p:cTn id="34" dur="1" fill="hold">
                                          <p:stCondLst>
                                            <p:cond delay="0"/>
                                          </p:stCondLst>
                                        </p:cTn>
                                        <p:tgtEl>
                                          <p:spTgt spid="126980"/>
                                        </p:tgtEl>
                                        <p:attrNameLst>
                                          <p:attrName>style.visibility</p:attrName>
                                        </p:attrNameLst>
                                      </p:cBhvr>
                                      <p:to>
                                        <p:strVal val="visible"/>
                                      </p:to>
                                    </p:set>
                                    <p:anim calcmode="lin" valueType="num">
                                      <p:cBhvr>
                                        <p:cTn id="35" dur="500" fill="hold"/>
                                        <p:tgtEl>
                                          <p:spTgt spid="126980"/>
                                        </p:tgtEl>
                                        <p:attrNameLst>
                                          <p:attrName>ppt_w</p:attrName>
                                        </p:attrNameLst>
                                      </p:cBhvr>
                                      <p:tavLst>
                                        <p:tav tm="0">
                                          <p:val>
                                            <p:fltVal val="0"/>
                                          </p:val>
                                        </p:tav>
                                        <p:tav tm="100000">
                                          <p:val>
                                            <p:strVal val="#ppt_w"/>
                                          </p:val>
                                        </p:tav>
                                      </p:tavLst>
                                    </p:anim>
                                    <p:anim calcmode="lin" valueType="num">
                                      <p:cBhvr>
                                        <p:cTn id="36" dur="500" fill="hold"/>
                                        <p:tgtEl>
                                          <p:spTgt spid="126980"/>
                                        </p:tgtEl>
                                        <p:attrNameLst>
                                          <p:attrName>ppt_h</p:attrName>
                                        </p:attrNameLst>
                                      </p:cBhvr>
                                      <p:tavLst>
                                        <p:tav tm="0">
                                          <p:val>
                                            <p:fltVal val="0"/>
                                          </p:val>
                                        </p:tav>
                                        <p:tav tm="100000">
                                          <p:val>
                                            <p:strVal val="#ppt_h"/>
                                          </p:val>
                                        </p:tav>
                                      </p:tavLst>
                                    </p:anim>
                                  </p:childTnLst>
                                </p:cTn>
                              </p:par>
                            </p:childTnLst>
                          </p:cTn>
                        </p:par>
                        <p:par>
                          <p:cTn id="37" fill="hold" nodeType="withGroup">
                            <p:stCondLst>
                              <p:cond delay="6000"/>
                            </p:stCondLst>
                            <p:childTnLst>
                              <p:par>
                                <p:cTn id="38" presetID="23" presetClass="entr" presetSubtype="16" fill="hold" nodeType="afterEffect">
                                  <p:stCondLst>
                                    <p:cond delay="0"/>
                                  </p:stCondLst>
                                  <p:childTnLst>
                                    <p:set>
                                      <p:cBhvr>
                                        <p:cTn id="39" dur="1" fill="hold">
                                          <p:stCondLst>
                                            <p:cond delay="0"/>
                                          </p:stCondLst>
                                        </p:cTn>
                                        <p:tgtEl>
                                          <p:spTgt spid="126981"/>
                                        </p:tgtEl>
                                        <p:attrNameLst>
                                          <p:attrName>style.visibility</p:attrName>
                                        </p:attrNameLst>
                                      </p:cBhvr>
                                      <p:to>
                                        <p:strVal val="visible"/>
                                      </p:to>
                                    </p:set>
                                    <p:anim calcmode="lin" valueType="num">
                                      <p:cBhvr>
                                        <p:cTn id="40" dur="500" fill="hold"/>
                                        <p:tgtEl>
                                          <p:spTgt spid="126981"/>
                                        </p:tgtEl>
                                        <p:attrNameLst>
                                          <p:attrName>ppt_w</p:attrName>
                                        </p:attrNameLst>
                                      </p:cBhvr>
                                      <p:tavLst>
                                        <p:tav tm="0">
                                          <p:val>
                                            <p:fltVal val="0"/>
                                          </p:val>
                                        </p:tav>
                                        <p:tav tm="100000">
                                          <p:val>
                                            <p:strVal val="#ppt_w"/>
                                          </p:val>
                                        </p:tav>
                                      </p:tavLst>
                                    </p:anim>
                                    <p:anim calcmode="lin" valueType="num">
                                      <p:cBhvr>
                                        <p:cTn id="41" dur="500" fill="hold"/>
                                        <p:tgtEl>
                                          <p:spTgt spid="126981"/>
                                        </p:tgtEl>
                                        <p:attrNameLst>
                                          <p:attrName>ppt_h</p:attrName>
                                        </p:attrNameLst>
                                      </p:cBhvr>
                                      <p:tavLst>
                                        <p:tav tm="0">
                                          <p:val>
                                            <p:fltVal val="0"/>
                                          </p:val>
                                        </p:tav>
                                        <p:tav tm="100000">
                                          <p:val>
                                            <p:strVal val="#ppt_h"/>
                                          </p:val>
                                        </p:tav>
                                      </p:tavLst>
                                    </p:anim>
                                  </p:childTnLst>
                                </p:cTn>
                              </p:par>
                            </p:childTnLst>
                          </p:cTn>
                        </p:par>
                        <p:par>
                          <p:cTn id="42" fill="hold">
                            <p:stCondLst>
                              <p:cond delay="6500"/>
                            </p:stCondLst>
                            <p:childTnLst>
                              <p:par>
                                <p:cTn id="43" presetID="23" presetClass="entr" presetSubtype="16" fill="hold" nodeType="afterEffect">
                                  <p:stCondLst>
                                    <p:cond delay="0"/>
                                  </p:stCondLst>
                                  <p:childTnLst>
                                    <p:set>
                                      <p:cBhvr>
                                        <p:cTn id="44" dur="1" fill="hold">
                                          <p:stCondLst>
                                            <p:cond delay="0"/>
                                          </p:stCondLst>
                                        </p:cTn>
                                        <p:tgtEl>
                                          <p:spTgt spid="126982"/>
                                        </p:tgtEl>
                                        <p:attrNameLst>
                                          <p:attrName>style.visibility</p:attrName>
                                        </p:attrNameLst>
                                      </p:cBhvr>
                                      <p:to>
                                        <p:strVal val="visible"/>
                                      </p:to>
                                    </p:set>
                                    <p:anim calcmode="lin" valueType="num">
                                      <p:cBhvr>
                                        <p:cTn id="45" dur="500" fill="hold"/>
                                        <p:tgtEl>
                                          <p:spTgt spid="126982"/>
                                        </p:tgtEl>
                                        <p:attrNameLst>
                                          <p:attrName>ppt_w</p:attrName>
                                        </p:attrNameLst>
                                      </p:cBhvr>
                                      <p:tavLst>
                                        <p:tav tm="0">
                                          <p:val>
                                            <p:fltVal val="0"/>
                                          </p:val>
                                        </p:tav>
                                        <p:tav tm="100000">
                                          <p:val>
                                            <p:strVal val="#ppt_w"/>
                                          </p:val>
                                        </p:tav>
                                      </p:tavLst>
                                    </p:anim>
                                    <p:anim calcmode="lin" valueType="num">
                                      <p:cBhvr>
                                        <p:cTn id="46" dur="500" fill="hold"/>
                                        <p:tgtEl>
                                          <p:spTgt spid="1269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70197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72575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4" y="3830136"/>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918847"/>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pic>
        <p:nvPicPr>
          <p:cNvPr id="142344" name="Picture 20" descr="Top 10 Monitoring Findings Badge image">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90950"/>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a:p>
            <a:pPr>
              <a:lnSpc>
                <a:spcPct val="250000"/>
              </a:lnSpc>
              <a:spcBef>
                <a:spcPts val="800"/>
              </a:spcBef>
              <a:buNone/>
            </a:pPr>
            <a:r>
              <a:rPr lang="en-US" altLang="en-US" sz="2600" dirty="0"/>
              <a:t>Inadequate Subrecipient Files/Documentation</a:t>
            </a:r>
          </a:p>
          <a:p>
            <a:pPr>
              <a:lnSpc>
                <a:spcPct val="250000"/>
              </a:lnSpc>
              <a:spcBef>
                <a:spcPts val="800"/>
              </a:spcBef>
              <a:buNone/>
            </a:pPr>
            <a:r>
              <a:rPr lang="en-US" altLang="en-US" sz="2600" dirty="0"/>
              <a:t>Unsupported Costs - Personnel</a:t>
            </a:r>
          </a:p>
          <a:p>
            <a:pPr>
              <a:lnSpc>
                <a:spcPct val="100000"/>
              </a:lnSpc>
              <a:spcBef>
                <a:spcPts val="2400"/>
              </a:spcBef>
              <a:buNone/>
            </a:pPr>
            <a:r>
              <a:rPr lang="en-US" altLang="en-US" sz="2600" dirty="0"/>
              <a:t>Indirect costs not properly reported on the FFR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1000"/>
                                        <p:tgtEl>
                                          <p:spTgt spid="128001">
                                            <p:txEl>
                                              <p:pRg st="0" end="0"/>
                                            </p:txEl>
                                          </p:spTgt>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8001">
                                            <p:txEl>
                                              <p:pRg st="1" end="1"/>
                                            </p:txEl>
                                          </p:spTgt>
                                        </p:tgtEl>
                                        <p:attrNameLst>
                                          <p:attrName>style.visibility</p:attrName>
                                        </p:attrNameLst>
                                      </p:cBhvr>
                                      <p:to>
                                        <p:strVal val="visible"/>
                                      </p:to>
                                    </p:set>
                                    <p:animEffect transition="in" filter="fade">
                                      <p:cBhvr>
                                        <p:cTn id="16" dur="1000"/>
                                        <p:tgtEl>
                                          <p:spTgt spid="128001">
                                            <p:txEl>
                                              <p:pRg st="1" end="1"/>
                                            </p:txEl>
                                          </p:spTgt>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28001">
                                            <p:txEl>
                                              <p:pRg st="2" end="2"/>
                                            </p:txEl>
                                          </p:spTgt>
                                        </p:tgtEl>
                                        <p:attrNameLst>
                                          <p:attrName>style.visibility</p:attrName>
                                        </p:attrNameLst>
                                      </p:cBhvr>
                                      <p:to>
                                        <p:strVal val="visible"/>
                                      </p:to>
                                    </p:set>
                                    <p:animEffect transition="in" filter="fade">
                                      <p:cBhvr>
                                        <p:cTn id="20" dur="1000"/>
                                        <p:tgtEl>
                                          <p:spTgt spid="128001">
                                            <p:txEl>
                                              <p:pRg st="2" end="2"/>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28001">
                                            <p:txEl>
                                              <p:pRg st="3" end="3"/>
                                            </p:txEl>
                                          </p:spTgt>
                                        </p:tgtEl>
                                        <p:attrNameLst>
                                          <p:attrName>style.visibility</p:attrName>
                                        </p:attrNameLst>
                                      </p:cBhvr>
                                      <p:to>
                                        <p:strVal val="visible"/>
                                      </p:to>
                                    </p:set>
                                    <p:animEffect transition="in" filter="fade">
                                      <p:cBhvr>
                                        <p:cTn id="24" dur="1000"/>
                                        <p:tgtEl>
                                          <p:spTgt spid="128001">
                                            <p:txEl>
                                              <p:pRg st="3" end="3"/>
                                            </p:txEl>
                                          </p:spTgt>
                                        </p:tgtEl>
                                      </p:cBhvr>
                                    </p:animEffect>
                                  </p:childTnLst>
                                </p:cTn>
                              </p:par>
                            </p:childTnLst>
                          </p:cTn>
                        </p:par>
                        <p:par>
                          <p:cTn id="25" fill="hold" nodeType="withGroup">
                            <p:stCondLst>
                              <p:cond delay="4500"/>
                            </p:stCondLst>
                            <p:childTnLst>
                              <p:par>
                                <p:cTn id="26" presetID="23" presetClass="entr" presetSubtype="16" fill="hold" nodeType="afterEffect">
                                  <p:stCondLst>
                                    <p:cond delay="0"/>
                                  </p:stCondLst>
                                  <p:childTnLst>
                                    <p:set>
                                      <p:cBhvr>
                                        <p:cTn id="27" dur="1" fill="hold">
                                          <p:stCondLst>
                                            <p:cond delay="0"/>
                                          </p:stCondLst>
                                        </p:cTn>
                                        <p:tgtEl>
                                          <p:spTgt spid="128004"/>
                                        </p:tgtEl>
                                        <p:attrNameLst>
                                          <p:attrName>style.visibility</p:attrName>
                                        </p:attrNameLst>
                                      </p:cBhvr>
                                      <p:to>
                                        <p:strVal val="visible"/>
                                      </p:to>
                                    </p:set>
                                    <p:anim calcmode="lin" valueType="num">
                                      <p:cBhvr>
                                        <p:cTn id="28" dur="500" fill="hold"/>
                                        <p:tgtEl>
                                          <p:spTgt spid="128004"/>
                                        </p:tgtEl>
                                        <p:attrNameLst>
                                          <p:attrName>ppt_w</p:attrName>
                                        </p:attrNameLst>
                                      </p:cBhvr>
                                      <p:tavLst>
                                        <p:tav tm="0">
                                          <p:val>
                                            <p:fltVal val="0"/>
                                          </p:val>
                                        </p:tav>
                                        <p:tav tm="100000">
                                          <p:val>
                                            <p:strVal val="#ppt_w"/>
                                          </p:val>
                                        </p:tav>
                                      </p:tavLst>
                                    </p:anim>
                                    <p:anim calcmode="lin" valueType="num">
                                      <p:cBhvr>
                                        <p:cTn id="29" dur="500" fill="hold"/>
                                        <p:tgtEl>
                                          <p:spTgt spid="128004"/>
                                        </p:tgtEl>
                                        <p:attrNameLst>
                                          <p:attrName>ppt_h</p:attrName>
                                        </p:attrNameLst>
                                      </p:cBhvr>
                                      <p:tavLst>
                                        <p:tav tm="0">
                                          <p:val>
                                            <p:fltVal val="0"/>
                                          </p:val>
                                        </p:tav>
                                        <p:tav tm="100000">
                                          <p:val>
                                            <p:strVal val="#ppt_h"/>
                                          </p:val>
                                        </p:tav>
                                      </p:tavLst>
                                    </p:anim>
                                  </p:childTnLst>
                                </p:cTn>
                              </p:par>
                            </p:childTnLst>
                          </p:cTn>
                        </p:par>
                        <p:par>
                          <p:cTn id="30" fill="hold">
                            <p:stCondLst>
                              <p:cond delay="5000"/>
                            </p:stCondLst>
                            <p:childTnLst>
                              <p:par>
                                <p:cTn id="31" presetID="23" presetClass="entr" presetSubtype="16" fill="hold" nodeType="afterEffect">
                                  <p:stCondLst>
                                    <p:cond delay="0"/>
                                  </p:stCondLst>
                                  <p:childTnLst>
                                    <p:set>
                                      <p:cBhvr>
                                        <p:cTn id="32" dur="1" fill="hold">
                                          <p:stCondLst>
                                            <p:cond delay="0"/>
                                          </p:stCondLst>
                                        </p:cTn>
                                        <p:tgtEl>
                                          <p:spTgt spid="128005"/>
                                        </p:tgtEl>
                                        <p:attrNameLst>
                                          <p:attrName>style.visibility</p:attrName>
                                        </p:attrNameLst>
                                      </p:cBhvr>
                                      <p:to>
                                        <p:strVal val="visible"/>
                                      </p:to>
                                    </p:set>
                                    <p:anim calcmode="lin" valueType="num">
                                      <p:cBhvr>
                                        <p:cTn id="33" dur="500" fill="hold"/>
                                        <p:tgtEl>
                                          <p:spTgt spid="128005"/>
                                        </p:tgtEl>
                                        <p:attrNameLst>
                                          <p:attrName>ppt_w</p:attrName>
                                        </p:attrNameLst>
                                      </p:cBhvr>
                                      <p:tavLst>
                                        <p:tav tm="0">
                                          <p:val>
                                            <p:fltVal val="0"/>
                                          </p:val>
                                        </p:tav>
                                        <p:tav tm="100000">
                                          <p:val>
                                            <p:strVal val="#ppt_w"/>
                                          </p:val>
                                        </p:tav>
                                      </p:tavLst>
                                    </p:anim>
                                    <p:anim calcmode="lin" valueType="num">
                                      <p:cBhvr>
                                        <p:cTn id="34" dur="500" fill="hold"/>
                                        <p:tgtEl>
                                          <p:spTgt spid="128005"/>
                                        </p:tgtEl>
                                        <p:attrNameLst>
                                          <p:attrName>ppt_h</p:attrName>
                                        </p:attrNameLst>
                                      </p:cBhvr>
                                      <p:tavLst>
                                        <p:tav tm="0">
                                          <p:val>
                                            <p:fltVal val="0"/>
                                          </p:val>
                                        </p:tav>
                                        <p:tav tm="100000">
                                          <p:val>
                                            <p:strVal val="#ppt_h"/>
                                          </p:val>
                                        </p:tav>
                                      </p:tavLst>
                                    </p:anim>
                                  </p:childTnLst>
                                </p:cTn>
                              </p:par>
                            </p:childTnLst>
                          </p:cTn>
                        </p:par>
                        <p:par>
                          <p:cTn id="35" fill="hold">
                            <p:stCondLst>
                              <p:cond delay="5500"/>
                            </p:stCondLst>
                            <p:childTnLst>
                              <p:par>
                                <p:cTn id="36" presetID="23" presetClass="entr" presetSubtype="16" fill="hold" nodeType="afterEffect">
                                  <p:stCondLst>
                                    <p:cond delay="0"/>
                                  </p:stCondLst>
                                  <p:childTnLst>
                                    <p:set>
                                      <p:cBhvr>
                                        <p:cTn id="37" dur="1" fill="hold">
                                          <p:stCondLst>
                                            <p:cond delay="0"/>
                                          </p:stCondLst>
                                        </p:cTn>
                                        <p:tgtEl>
                                          <p:spTgt spid="128006"/>
                                        </p:tgtEl>
                                        <p:attrNameLst>
                                          <p:attrName>style.visibility</p:attrName>
                                        </p:attrNameLst>
                                      </p:cBhvr>
                                      <p:to>
                                        <p:strVal val="visible"/>
                                      </p:to>
                                    </p:set>
                                    <p:anim calcmode="lin" valueType="num">
                                      <p:cBhvr>
                                        <p:cTn id="38" dur="500" fill="hold"/>
                                        <p:tgtEl>
                                          <p:spTgt spid="128006"/>
                                        </p:tgtEl>
                                        <p:attrNameLst>
                                          <p:attrName>ppt_w</p:attrName>
                                        </p:attrNameLst>
                                      </p:cBhvr>
                                      <p:tavLst>
                                        <p:tav tm="0">
                                          <p:val>
                                            <p:fltVal val="0"/>
                                          </p:val>
                                        </p:tav>
                                        <p:tav tm="100000">
                                          <p:val>
                                            <p:strVal val="#ppt_w"/>
                                          </p:val>
                                        </p:tav>
                                      </p:tavLst>
                                    </p:anim>
                                    <p:anim calcmode="lin" valueType="num">
                                      <p:cBhvr>
                                        <p:cTn id="39" dur="500" fill="hold"/>
                                        <p:tgtEl>
                                          <p:spTgt spid="1280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8006" name="Group 15" descr="9">
            <a:extLst>
              <a:ext uri="{FF2B5EF4-FFF2-40B4-BE49-F238E27FC236}">
                <a16:creationId xmlns:a16="http://schemas.microsoft.com/office/drawing/2014/main" id="{74180BF0-ADA5-C443-A006-4AA98694A958}"/>
              </a:ext>
            </a:extLst>
          </p:cNvPr>
          <p:cNvGrpSpPr>
            <a:grpSpLocks/>
          </p:cNvGrpSpPr>
          <p:nvPr/>
        </p:nvGrpSpPr>
        <p:grpSpPr bwMode="auto">
          <a:xfrm>
            <a:off x="587374" y="1673892"/>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28007" name="Group 18" descr="10">
            <a:extLst>
              <a:ext uri="{FF2B5EF4-FFF2-40B4-BE49-F238E27FC236}">
                <a16:creationId xmlns:a16="http://schemas.microsoft.com/office/drawing/2014/main" id="{62E1D07D-9434-5345-A7B5-AEC0B687AEC7}"/>
              </a:ext>
            </a:extLst>
          </p:cNvPr>
          <p:cNvGrpSpPr>
            <a:grpSpLocks/>
          </p:cNvGrpSpPr>
          <p:nvPr/>
        </p:nvGrpSpPr>
        <p:grpSpPr bwMode="auto">
          <a:xfrm>
            <a:off x="587375" y="3074987"/>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800"/>
              </a:spcBef>
              <a:spcAft>
                <a:spcPts val="0"/>
              </a:spcAft>
              <a:buClrTx/>
              <a:buSzTx/>
              <a:buFont typeface="Arial" panose="020B0604020202020204" pitchFamily="34" charset="0"/>
              <a:buNone/>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800"/>
              </a:spcBef>
              <a:buNone/>
            </a:pPr>
            <a:r>
              <a:rPr lang="en-US" altLang="en-US" sz="2600" dirty="0"/>
              <a:t>Single Audit Report delinquent</a:t>
            </a:r>
          </a:p>
          <a:p>
            <a:pPr>
              <a:lnSpc>
                <a:spcPct val="150000"/>
              </a:lnSpc>
              <a:spcBef>
                <a:spcPts val="800"/>
              </a:spcBef>
              <a:buNone/>
            </a:pPr>
            <a:endParaRPr lang="en-US" altLang="en-US" sz="2600" dirty="0"/>
          </a:p>
          <a:p>
            <a:pPr>
              <a:lnSpc>
                <a:spcPct val="100000"/>
              </a:lnSpc>
              <a:spcBef>
                <a:spcPts val="800"/>
              </a:spcBef>
              <a:buNone/>
            </a:pPr>
            <a:r>
              <a:rPr lang="en-US" altLang="en-US" sz="2600" dirty="0"/>
              <a:t>Non-compliance with Award Special Condition – Unauthorized Expenditures/Drawdowns</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8007"/>
                                        </p:tgtEl>
                                        <p:attrNameLst>
                                          <p:attrName>style.visibility</p:attrName>
                                        </p:attrNameLst>
                                      </p:cBhvr>
                                      <p:to>
                                        <p:strVal val="visible"/>
                                      </p:to>
                                    </p:set>
                                    <p:anim calcmode="lin" valueType="num">
                                      <p:cBhvr>
                                        <p:cTn id="12" dur="500" fill="hold"/>
                                        <p:tgtEl>
                                          <p:spTgt spid="128007"/>
                                        </p:tgtEl>
                                        <p:attrNameLst>
                                          <p:attrName>ppt_w</p:attrName>
                                        </p:attrNameLst>
                                      </p:cBhvr>
                                      <p:tavLst>
                                        <p:tav tm="0">
                                          <p:val>
                                            <p:fltVal val="0"/>
                                          </p:val>
                                        </p:tav>
                                        <p:tav tm="100000">
                                          <p:val>
                                            <p:strVal val="#ppt_w"/>
                                          </p:val>
                                        </p:tav>
                                      </p:tavLst>
                                    </p:anim>
                                    <p:anim calcmode="lin" valueType="num">
                                      <p:cBhvr>
                                        <p:cTn id="13" dur="500" fill="hold"/>
                                        <p:tgtEl>
                                          <p:spTgt spid="1280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C7F58434-6732-0C4E-96C2-E32BE77E538A}"/>
              </a:ext>
            </a:extLst>
          </p:cNvPr>
          <p:cNvSpPr txBox="1">
            <a:spLocks/>
          </p:cNvSpPr>
          <p:nvPr/>
        </p:nvSpPr>
        <p:spPr>
          <a:xfrm>
            <a:off x="598713" y="1392999"/>
            <a:ext cx="10017626" cy="2517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9.  To deliberately reduce State or local funds because of the existence of Federal funds.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Indirect Costs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Supplanting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Supplement</a:t>
            </a:r>
          </a:p>
        </p:txBody>
      </p:sp>
    </p:spTree>
    <p:extLst>
      <p:ext uri="{BB962C8B-B14F-4D97-AF65-F5344CB8AC3E}">
        <p14:creationId xmlns:p14="http://schemas.microsoft.com/office/powerpoint/2010/main" val="680999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1773053" y="2644681"/>
            <a:ext cx="8645893" cy="2308324"/>
          </a:xfrm>
          <a:prstGeom prst="rect">
            <a:avLst/>
          </a:prstGeom>
          <a:noFill/>
        </p:spPr>
        <p:txBody>
          <a:bodyPr wrap="square">
            <a:spAutoFit/>
          </a:bodyPr>
          <a:lstStyle/>
          <a:p>
            <a:pPr marL="0" indent="0" algn="ctr">
              <a:buNone/>
            </a:pPr>
            <a:r>
              <a:rPr lang="en-US" sz="3600" b="1" dirty="0">
                <a:latin typeface="Arial (Body)"/>
              </a:rPr>
              <a:t>For The OIG Grant Fraud slides- </a:t>
            </a:r>
          </a:p>
          <a:p>
            <a:pPr marL="0" indent="0" algn="ctr">
              <a:buNone/>
            </a:pPr>
            <a:r>
              <a:rPr lang="en-US" sz="3600" b="1"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indoor, chessman">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DOJ Grants Financial Guide cover page imag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dirty="0">
                <a:hlinkClick r:id="rId3"/>
              </a:rPr>
              <a:t>DOJ Grants Financial Guide 2022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a:ln>
                  <a:noFill/>
                </a:ln>
                <a:solidFill>
                  <a:srgbClr val="0000FF"/>
                </a:solidFill>
                <a:effectLst/>
                <a:uLnTx/>
                <a:uFillTx/>
                <a:latin typeface="Arial"/>
                <a:ea typeface="+mj-ea"/>
                <a:cs typeface="+mj-cs"/>
              </a:rPr>
              <a:t>   </a:t>
            </a:r>
            <a:endParaRPr kumimoji="0" lang="en-US" sz="3600" b="1" i="0" u="none" strike="noStrike" kern="1200" cap="none" spc="0" normalizeH="0" baseline="0" noProof="0" dirty="0">
              <a:ln>
                <a:noFill/>
              </a:ln>
              <a:solidFill>
                <a:srgbClr val="0000FF"/>
              </a:solidFill>
              <a:effectLst/>
              <a:uLnTx/>
              <a:uFillTx/>
              <a:latin typeface="Arial"/>
              <a:ea typeface="+mj-ea"/>
              <a:cs typeface="+mj-cs"/>
            </a:endParaRP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Picture 6" descr="CFR Code of Federal Regulations Cover Page image">
            <a:extLst>
              <a:ext uri="{FF2B5EF4-FFF2-40B4-BE49-F238E27FC236}">
                <a16:creationId xmlns:a16="http://schemas.microsoft.com/office/drawing/2014/main" id="{221D3447-BF2C-921F-4881-4683F9D9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
        <p:nvSpPr>
          <p:cNvPr id="5" name="TextBox 4">
            <a:extLst>
              <a:ext uri="{FF2B5EF4-FFF2-40B4-BE49-F238E27FC236}">
                <a16:creationId xmlns:a16="http://schemas.microsoft.com/office/drawing/2014/main" id="{BA0B66E5-8DFF-5E24-6A8A-A071192545AA}"/>
              </a:ext>
            </a:extLst>
          </p:cNvPr>
          <p:cNvSpPr txBox="1"/>
          <p:nvPr/>
        </p:nvSpPr>
        <p:spPr>
          <a:xfrm>
            <a:off x="1166283" y="4586604"/>
            <a:ext cx="10191749" cy="707886"/>
          </a:xfrm>
          <a:prstGeom prst="rect">
            <a:avLst/>
          </a:prstGeom>
          <a:noFill/>
        </p:spPr>
        <p:txBody>
          <a:bodyPr wrap="square">
            <a:spAutoFit/>
          </a:bodyPr>
          <a:lstStyle/>
          <a:p>
            <a:r>
              <a:rPr lang="en-US" sz="2000" dirty="0" err="1">
                <a:latin typeface="Arial (Body)"/>
                <a:hlinkClick r:id="rId3"/>
              </a:rPr>
              <a:t>eCFR</a:t>
            </a:r>
            <a:r>
              <a:rPr lang="en-US" sz="2000" dirty="0">
                <a:latin typeface="Arial (Body)"/>
                <a:hlinkClick r:id="rId3"/>
              </a:rPr>
              <a:t> :: 2 CFR Part 200 -- Uniform Administrative Requirements, Cost Principles, and Audit Requirements for Federal Awards</a:t>
            </a:r>
            <a:endParaRPr lang="en-US" sz="2000" dirty="0">
              <a:latin typeface="Arial (Body)"/>
            </a:endParaRPr>
          </a:p>
        </p:txBody>
      </p:sp>
      <p:sp>
        <p:nvSpPr>
          <p:cNvPr id="3" name="TextBox 2">
            <a:extLst>
              <a:ext uri="{FF2B5EF4-FFF2-40B4-BE49-F238E27FC236}">
                <a16:creationId xmlns:a16="http://schemas.microsoft.com/office/drawing/2014/main" id="{6F50B2CC-1577-6951-77DF-7BB48A5CACCC}"/>
              </a:ext>
            </a:extLst>
          </p:cNvPr>
          <p:cNvSpPr txBox="1"/>
          <p:nvPr/>
        </p:nvSpPr>
        <p:spPr>
          <a:xfrm>
            <a:off x="1171223" y="5559778"/>
            <a:ext cx="10188221" cy="7412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lnSpc>
                <a:spcPts val="1721"/>
              </a:lnSpc>
            </a:pPr>
            <a:r>
              <a:rPr lang="en-US" b="1">
                <a:latin typeface="Arial"/>
                <a:ea typeface="Segoe UI"/>
                <a:cs typeface="Segoe UI"/>
              </a:rPr>
              <a:t>Previous Webinar Recordings and PowerPoints  </a:t>
            </a:r>
            <a:r>
              <a:rPr lang="en-US" b="1" dirty="0">
                <a:solidFill>
                  <a:srgbClr val="00B0F0"/>
                </a:solidFill>
                <a:latin typeface="Arial"/>
                <a:ea typeface="Segoe UI"/>
                <a:cs typeface="Segoe UI"/>
              </a:rPr>
              <a:t>  </a:t>
            </a:r>
            <a:r>
              <a:rPr lang="en-US" b="1">
                <a:latin typeface="Arial"/>
                <a:ea typeface="Segoe UI"/>
                <a:cs typeface="Segoe UI"/>
              </a:rPr>
              <a:t>​​</a:t>
            </a:r>
          </a:p>
          <a:p>
            <a:pPr algn="ctr" rtl="0">
              <a:lnSpc>
                <a:spcPts val="1164"/>
              </a:lnSpc>
            </a:pPr>
            <a:r>
              <a:rPr lang="en-US" u="sng" strike="noStrike" dirty="0">
                <a:solidFill>
                  <a:srgbClr val="0563C1"/>
                </a:solidFill>
                <a:latin typeface="Arial"/>
                <a:ea typeface="Segoe UI"/>
                <a:cs typeface="Segoe UI"/>
                <a:hlinkClick r:id="rId4"/>
              </a:rPr>
              <a:t>https://www.ojp.gov/training/financial-management-training-webinars</a:t>
            </a:r>
          </a:p>
          <a:p>
            <a:pPr algn="ctr"/>
            <a:endParaRPr lang="en-US"/>
          </a:p>
        </p:txBody>
      </p:sp>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3278416" y="1107934"/>
            <a:ext cx="6702552" cy="682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How to Access Grant $$</a:t>
            </a:r>
          </a:p>
        </p:txBody>
      </p:sp>
      <p:pic>
        <p:nvPicPr>
          <p:cNvPr id="8" name="Picture 7" descr="2022 Annual Publication of Assistance Listings Coverpage image">
            <a:extLst>
              <a:ext uri="{FF2B5EF4-FFF2-40B4-BE49-F238E27FC236}">
                <a16:creationId xmlns:a16="http://schemas.microsoft.com/office/drawing/2014/main" id="{530FA514-661A-C78B-180D-2D0927AC8C0C}"/>
              </a:ext>
            </a:extLst>
          </p:cNvPr>
          <p:cNvPicPr>
            <a:picLocks noChangeAspect="1"/>
          </p:cNvPicPr>
          <p:nvPr/>
        </p:nvPicPr>
        <p:blipFill>
          <a:blip r:embed="rId2"/>
          <a:stretch>
            <a:fillRect/>
          </a:stretch>
        </p:blipFill>
        <p:spPr>
          <a:xfrm>
            <a:off x="1118875" y="1790686"/>
            <a:ext cx="4065968" cy="4637429"/>
          </a:xfrm>
          <a:prstGeom prst="rect">
            <a:avLst/>
          </a:prstGeom>
        </p:spPr>
      </p:pic>
      <p:sp>
        <p:nvSpPr>
          <p:cNvPr id="4" name="TextBox 3">
            <a:extLst>
              <a:ext uri="{FF2B5EF4-FFF2-40B4-BE49-F238E27FC236}">
                <a16:creationId xmlns:a16="http://schemas.microsoft.com/office/drawing/2014/main" id="{067F3765-9DB8-18F8-9F36-15C54C7619C2}"/>
              </a:ext>
            </a:extLst>
          </p:cNvPr>
          <p:cNvSpPr txBox="1"/>
          <p:nvPr/>
        </p:nvSpPr>
        <p:spPr>
          <a:xfrm>
            <a:off x="6527260" y="2666974"/>
            <a:ext cx="4545865" cy="1815882"/>
          </a:xfrm>
          <a:prstGeom prst="rect">
            <a:avLst/>
          </a:prstGeom>
          <a:noFill/>
        </p:spPr>
        <p:txBody>
          <a:bodyPr wrap="square" rtlCol="0">
            <a:spAutoFit/>
          </a:bodyPr>
          <a:lstStyle/>
          <a:p>
            <a:r>
              <a:rPr lang="en-US" sz="2400" dirty="0">
                <a:latin typeface="Arial (Body)"/>
              </a:rPr>
              <a:t>Assistance Listings (</a:t>
            </a:r>
            <a:r>
              <a:rPr lang="en-US" sz="2400" i="1" dirty="0">
                <a:latin typeface="Arial (Body)"/>
              </a:rPr>
              <a:t>formerly Catalogue of Federal Domestic Assistance CFDA)</a:t>
            </a:r>
          </a:p>
          <a:p>
            <a:pPr marL="342900" indent="-342900">
              <a:buClr>
                <a:srgbClr val="C00000"/>
              </a:buClr>
              <a:buFont typeface="Wingdings" panose="05000000000000000000" pitchFamily="2" charset="2"/>
              <a:buChar char="ü"/>
            </a:pPr>
            <a:r>
              <a:rPr lang="en-US" sz="2000" i="1" dirty="0">
                <a:latin typeface="Arial (Body)"/>
              </a:rPr>
              <a:t>Over 2,500 Programs</a:t>
            </a:r>
          </a:p>
          <a:p>
            <a:pPr marL="342900" indent="-342900">
              <a:buClr>
                <a:srgbClr val="C00000"/>
              </a:buClr>
              <a:buFont typeface="Wingdings" panose="05000000000000000000" pitchFamily="2" charset="2"/>
              <a:buChar char="ü"/>
            </a:pPr>
            <a:r>
              <a:rPr lang="en-US" sz="2000" i="1" dirty="0">
                <a:latin typeface="Arial (Body)"/>
              </a:rPr>
              <a:t>Available at www.sam.gov</a:t>
            </a:r>
          </a:p>
        </p:txBody>
      </p:sp>
    </p:spTree>
    <p:extLst>
      <p:ext uri="{BB962C8B-B14F-4D97-AF65-F5344CB8AC3E}">
        <p14:creationId xmlns:p14="http://schemas.microsoft.com/office/powerpoint/2010/main" val="4490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a:extLst>
              <a:ext uri="{FF2B5EF4-FFF2-40B4-BE49-F238E27FC236}">
                <a16:creationId xmlns:a16="http://schemas.microsoft.com/office/drawing/2014/main" id="{A32BC2D1-22AE-68C0-3B9D-C25BAD84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95669" y="3308349"/>
            <a:ext cx="920415" cy="855089"/>
          </a:xfrm>
          <a:prstGeom prst="rect">
            <a:avLst/>
          </a:prstGeom>
        </p:spPr>
      </p:pic>
      <p:pic>
        <p:nvPicPr>
          <p:cNvPr id="12" name="Picture 9" descr="Thank you">
            <a:extLst>
              <a:ext uri="{FF2B5EF4-FFF2-40B4-BE49-F238E27FC236}">
                <a16:creationId xmlns:a16="http://schemas.microsoft.com/office/drawing/2014/main" id="{2E6CE884-3F42-EE4D-41BE-B2F7D3B6741A}"/>
              </a:ext>
            </a:extLst>
          </p:cNvPr>
          <p:cNvPicPr>
            <a:picLocks noChangeAspect="1" noChangeArrowheads="1" noCrop="1"/>
          </p:cNvPicPr>
          <p:nvPr/>
        </p:nvPicPr>
        <p:blipFill>
          <a:blip r:embed="rId5" cstate="print"/>
          <a:srcRect/>
          <a:stretch>
            <a:fillRect/>
          </a:stretch>
        </p:blipFill>
        <p:spPr bwMode="auto">
          <a:xfrm>
            <a:off x="6995669" y="4180930"/>
            <a:ext cx="1119425" cy="926565"/>
          </a:xfrm>
          <a:prstGeom prst="rect">
            <a:avLst/>
          </a:prstGeom>
          <a:noFill/>
          <a:ln w="9525">
            <a:noFill/>
            <a:miter lim="800000"/>
            <a:headEnd/>
            <a:tailEnd/>
          </a:ln>
        </p:spPr>
      </p:pic>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8"/>
            <a:ext cx="8901748" cy="404164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startAt="10"/>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Federal awarding agency’s approval of sole source is required for procurements over</a:t>
            </a: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20,000</a:t>
            </a:r>
          </a:p>
          <a:p>
            <a:pPr marL="822960"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$ 350,000</a:t>
            </a:r>
            <a:endParaRPr kumimoji="0" lang="en-US" sz="28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50,000</a:t>
            </a:r>
          </a:p>
        </p:txBody>
      </p:sp>
    </p:spTree>
    <p:extLst>
      <p:ext uri="{BB962C8B-B14F-4D97-AF65-F5344CB8AC3E}">
        <p14:creationId xmlns:p14="http://schemas.microsoft.com/office/powerpoint/2010/main" val="26031693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red, curtain, cable">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pic>
        <p:nvPicPr>
          <p:cNvPr id="8" name="Picture 7" descr="Card tacked to a white board that reads Time for Recap">
            <a:extLst>
              <a:ext uri="{FF2B5EF4-FFF2-40B4-BE49-F238E27FC236}">
                <a16:creationId xmlns:a16="http://schemas.microsoft.com/office/drawing/2014/main" id="{AAF48E41-2FA3-D2ED-B279-C6EDC28DC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886" y="1425533"/>
            <a:ext cx="9646227" cy="4634345"/>
          </a:xfrm>
          <a:prstGeom prst="rect">
            <a:avLst/>
          </a:prstGeom>
        </p:spPr>
      </p:pic>
    </p:spTree>
    <p:extLst>
      <p:ext uri="{BB962C8B-B14F-4D97-AF65-F5344CB8AC3E}">
        <p14:creationId xmlns:p14="http://schemas.microsoft.com/office/powerpoint/2010/main" val="191523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3" name="Rectangle 3">
            <a:extLst>
              <a:ext uri="{FF2B5EF4-FFF2-40B4-BE49-F238E27FC236}">
                <a16:creationId xmlns:a16="http://schemas.microsoft.com/office/drawing/2014/main" id="{8A5D29BA-4CEB-5FC3-7230-BF39067EF1F2}"/>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306954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7" name="Rectangle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vert="horz" wrap="square" lIns="91440" tIns="45720" rIns="91440" bIns="45720" rtlCol="0" anchor="t">
            <a:spAutoFit/>
          </a:bodyPr>
          <a:lstStyle/>
          <a:p>
            <a:pPr>
              <a:buClr>
                <a:srgbClr val="C00000"/>
              </a:buClr>
              <a:buFont typeface="Wingdings" panose="05000000000000000000" pitchFamily="2" charset="2"/>
              <a:buChar char="ü"/>
            </a:pPr>
            <a:r>
              <a:rPr lang="en-US" sz="2600" dirty="0">
                <a:latin typeface="Arial"/>
                <a:cs typeface="Arial"/>
              </a:rPr>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latin typeface="Arial"/>
                <a:cs typeface="Arial"/>
              </a:rPr>
              <a:t> Supplementing-Good/Supplanting-BAD!</a:t>
            </a:r>
          </a:p>
          <a:p>
            <a:pPr eaLnBrk="1" hangingPunct="1">
              <a:buClr>
                <a:srgbClr val="C00000"/>
              </a:buClr>
              <a:buFont typeface="Wingdings" panose="05000000000000000000" pitchFamily="2" charset="2"/>
              <a:buChar char="ü"/>
            </a:pPr>
            <a:r>
              <a:rPr lang="en-US" sz="2600" dirty="0">
                <a:latin typeface="Arial"/>
                <a:cs typeface="Arial"/>
              </a:rPr>
              <a:t>Approved budget categories &amp; items</a:t>
            </a:r>
          </a:p>
          <a:p>
            <a:pPr eaLnBrk="1" hangingPunct="1">
              <a:buClr>
                <a:srgbClr val="C00000"/>
              </a:buClr>
              <a:buFont typeface="Wingdings" panose="05000000000000000000" pitchFamily="2" charset="2"/>
              <a:buChar char="ü"/>
            </a:pPr>
            <a:r>
              <a:rPr lang="en-US" sz="2600" dirty="0">
                <a:latin typeface="Arial"/>
                <a:cs typeface="Arial"/>
              </a:rPr>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latin typeface="Arial"/>
                <a:cs typeface="Arial"/>
              </a:rPr>
              <a:t>Sole source (non-competitive ^ $350K)</a:t>
            </a:r>
          </a:p>
          <a:p>
            <a:pPr lvl="1" eaLnBrk="1" hangingPunct="1">
              <a:buClr>
                <a:srgbClr val="C00000"/>
              </a:buClr>
              <a:buFont typeface="Wingdings" pitchFamily="2" charset="2"/>
              <a:buChar char="ü"/>
            </a:pPr>
            <a:r>
              <a:rPr lang="en-US" dirty="0"/>
              <a:t>DOCUMENTATION</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80352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a:t>U.S. Department of Justice</a:t>
            </a:r>
            <a:endParaRPr lang="en-US" dirty="0"/>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1123496" y="2546058"/>
            <a:ext cx="11234057" cy="4805363"/>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a:ea typeface="+mj-ea"/>
                <a:cs typeface="+mj-cs"/>
              </a:rPr>
              <a:t>Memorable Moments-Day One</a:t>
            </a:r>
            <a:endParaRPr kumimoji="0" lang="en-US" sz="3600" b="1" i="0" u="none" strike="noStrike" kern="1200" cap="none" spc="0" normalizeH="0" baseline="0" noProof="0" dirty="0">
              <a:ln>
                <a:noFill/>
              </a:ln>
              <a:solidFill>
                <a:srgbClr val="C00000"/>
              </a:solidFill>
              <a:effectLst/>
              <a:uLnTx/>
              <a:uFillTx/>
              <a:latin typeface="Arial"/>
              <a:ea typeface="+mj-ea"/>
              <a:cs typeface="+mj-cs"/>
            </a:endParaRPr>
          </a:p>
        </p:txBody>
      </p:sp>
    </p:spTree>
    <p:extLst>
      <p:ext uri="{BB962C8B-B14F-4D97-AF65-F5344CB8AC3E}">
        <p14:creationId xmlns:p14="http://schemas.microsoft.com/office/powerpoint/2010/main" val="258337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a:extLst>
              <a:ext uri="{FF2B5EF4-FFF2-40B4-BE49-F238E27FC236}">
                <a16:creationId xmlns:a16="http://schemas.microsoft.com/office/drawing/2014/main" id="{5B06C460-F800-AE31-A4D8-0B0721842E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5" name="Picture 2">
            <a:extLst>
              <a:ext uri="{FF2B5EF4-FFF2-40B4-BE49-F238E27FC236}">
                <a16:creationId xmlns:a16="http://schemas.microsoft.com/office/drawing/2014/main" id="{8633C940-FAB9-ADFD-329F-43C8842DD418}"/>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2436814" y="1589033"/>
            <a:ext cx="6702552" cy="4874583"/>
          </a:xfrm>
          <a:prstGeom prst="rect">
            <a:avLst/>
          </a:prstGeom>
          <a:ln>
            <a:noFill/>
          </a:ln>
          <a:effectLst>
            <a:softEdge rad="112500"/>
          </a:effectLst>
        </p:spPr>
      </p:pic>
    </p:spTree>
    <p:extLst>
      <p:ext uri="{BB962C8B-B14F-4D97-AF65-F5344CB8AC3E}">
        <p14:creationId xmlns:p14="http://schemas.microsoft.com/office/powerpoint/2010/main" val="83482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p:txBody>
          <a:bodyPr/>
          <a:lstStyle/>
          <a:p>
            <a:r>
              <a:rPr lang="en-US"/>
              <a:t>Pre-award Exercise</a:t>
            </a:r>
          </a:p>
        </p:txBody>
      </p:sp>
    </p:spTree>
    <p:extLst>
      <p:ext uri="{BB962C8B-B14F-4D97-AF65-F5344CB8AC3E}">
        <p14:creationId xmlns:p14="http://schemas.microsoft.com/office/powerpoint/2010/main" val="363619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400" y="1751012"/>
            <a:ext cx="411480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5400" b="1" i="0" u="none" strike="noStrike" kern="1200" cap="none" spc="0" normalizeH="0" baseline="0" noProof="0" dirty="0">
                <a:ln>
                  <a:noFill/>
                </a:ln>
                <a:solidFill>
                  <a:schemeClr val="bg1"/>
                </a:solidFill>
                <a:effectLst/>
                <a:uLnTx/>
                <a:uFillTx/>
                <a:latin typeface="Arial"/>
                <a:ea typeface="+mj-ea"/>
                <a:cs typeface="+mj-cs"/>
              </a:rPr>
            </a:br>
            <a:r>
              <a:rPr kumimoji="0" lang="en-US" sz="5400" b="1" i="0" u="none" strike="noStrike" kern="1200" cap="none" spc="0" normalizeH="0" baseline="0" noProof="0" dirty="0">
                <a:ln>
                  <a:noFill/>
                </a:ln>
                <a:solidFill>
                  <a:schemeClr val="bg1"/>
                </a:solidFill>
                <a:effectLst/>
                <a:uLnTx/>
                <a:uFillTx/>
                <a:latin typeface="Arial"/>
                <a:ea typeface="+mj-ea"/>
                <a:cs typeface="+mj-cs"/>
              </a:rPr>
              <a:t>and Acceptance</a:t>
            </a:r>
          </a:p>
        </p:txBody>
      </p:sp>
      <p:pic>
        <p:nvPicPr>
          <p:cNvPr id="7" name="Picture 6">
            <a:extLst>
              <a:ext uri="{FF2B5EF4-FFF2-40B4-BE49-F238E27FC236}">
                <a16:creationId xmlns:a16="http://schemas.microsoft.com/office/drawing/2014/main" id="{E0894C8B-7BC4-3401-D4A4-D97DCF945D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65520" y="1686301"/>
            <a:ext cx="3810000" cy="3810000"/>
          </a:xfrm>
          <a:prstGeom prst="rect">
            <a:avLst/>
          </a:prstGeom>
        </p:spPr>
      </p:pic>
    </p:spTree>
    <p:extLst>
      <p:ext uri="{BB962C8B-B14F-4D97-AF65-F5344CB8AC3E}">
        <p14:creationId xmlns:p14="http://schemas.microsoft.com/office/powerpoint/2010/main" val="53124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1017585" y="1407548"/>
            <a:ext cx="9695156" cy="4741582"/>
          </a:xfrm>
        </p:spPr>
        <p:txBody>
          <a:bodyPr vert="horz" lIns="91440" tIns="45720" rIns="91440" bIns="45720" rtlCol="0" anchor="b">
            <a:normAutofit/>
          </a:bodyPr>
          <a:lstStyle/>
          <a:p>
            <a:r>
              <a:rPr lang="en-US" sz="5000" kern="1200" dirty="0">
                <a:latin typeface="+mj-lt"/>
                <a:ea typeface="+mj-ea"/>
                <a:cs typeface="+mj-cs"/>
              </a:rPr>
              <a:t>U.S. Department of Justice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8948" y="2313883"/>
            <a:ext cx="3523793" cy="2790754"/>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pic>
        <p:nvPicPr>
          <p:cNvPr id="13" name="Picture 12">
            <a:extLst>
              <a:ext uri="{FF2B5EF4-FFF2-40B4-BE49-F238E27FC236}">
                <a16:creationId xmlns:a16="http://schemas.microsoft.com/office/drawing/2014/main" id="{ECCC4BF4-B61D-D289-3A27-C487D2DEC7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8507" y="2313883"/>
            <a:ext cx="2025937" cy="1439957"/>
          </a:xfrm>
          <a:prstGeom prst="rect">
            <a:avLst/>
          </a:prstGeom>
        </p:spPr>
      </p:pic>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Tree>
    <p:extLst>
      <p:ext uri="{BB962C8B-B14F-4D97-AF65-F5344CB8AC3E}">
        <p14:creationId xmlns:p14="http://schemas.microsoft.com/office/powerpoint/2010/main" val="1642835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TextBox 4">
            <a:extLst>
              <a:ext uri="{FF2B5EF4-FFF2-40B4-BE49-F238E27FC236}">
                <a16:creationId xmlns:a16="http://schemas.microsoft.com/office/drawing/2014/main" id="{92FCF336-AE76-0AD3-F1F3-48CB4FE99C65}"/>
              </a:ext>
            </a:extLst>
          </p:cNvPr>
          <p:cNvSpPr txBox="1"/>
          <p:nvPr/>
        </p:nvSpPr>
        <p:spPr>
          <a:xfrm>
            <a:off x="1444653" y="1841550"/>
            <a:ext cx="8556770" cy="2554545"/>
          </a:xfrm>
          <a:prstGeom prst="rect">
            <a:avLst/>
          </a:prstGeom>
          <a:noFill/>
        </p:spPr>
        <p:txBody>
          <a:bodyPr wrap="square">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Tree>
    <p:extLst>
      <p:ext uri="{BB962C8B-B14F-4D97-AF65-F5344CB8AC3E}">
        <p14:creationId xmlns:p14="http://schemas.microsoft.com/office/powerpoint/2010/main" val="174712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 collage of peopl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6" name="Picture 5">
            <a:extLst>
              <a:ext uri="{FF2B5EF4-FFF2-40B4-BE49-F238E27FC236}">
                <a16:creationId xmlns:a16="http://schemas.microsoft.com/office/drawing/2014/main" id="{FB0A670E-40F9-3348-6BE8-407625134C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F7139024-807B-89A2-1FF7-2B5F504B79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a:extLst>
              <a:ext uri="{FF2B5EF4-FFF2-40B4-BE49-F238E27FC236}">
                <a16:creationId xmlns:a16="http://schemas.microsoft.com/office/drawing/2014/main" id="{68D468A6-79CB-2BC4-8360-AC430E28D0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3" name="Rectangle 2">
            <a:extLst>
              <a:ext uri="{FF2B5EF4-FFF2-40B4-BE49-F238E27FC236}">
                <a16:creationId xmlns:a16="http://schemas.microsoft.com/office/drawing/2014/main" id="{AF6DC09E-E6F5-CE44-8788-FFC79483F24D}"/>
              </a:ext>
            </a:extLst>
          </p:cNvPr>
          <p:cNvSpPr/>
          <p:nvPr/>
        </p:nvSpPr>
        <p:spPr>
          <a:xfrm>
            <a:off x="598713" y="1371600"/>
            <a:ext cx="1040576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1.  Strong internal controls can ensure effective and efficient operations, reliable financial reporting, and compliance with applicable laws and regulations.</a:t>
            </a:r>
          </a:p>
          <a:p>
            <a:pPr marL="914400" marR="0" lvl="1" indent="-457200" algn="l" defTabSz="914400" rtl="0" eaLnBrk="1" fontAlgn="auto" latinLnBrk="0" hangingPunct="1">
              <a:lnSpc>
                <a:spcPct val="100000"/>
              </a:lnSpc>
              <a:spcBef>
                <a:spcPts val="12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True</a:t>
            </a:r>
          </a:p>
          <a:p>
            <a:pPr marL="914400" marR="0" lvl="1" indent="-4572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False</a:t>
            </a:r>
          </a:p>
        </p:txBody>
      </p:sp>
    </p:spTree>
    <p:extLst>
      <p:ext uri="{BB962C8B-B14F-4D97-AF65-F5344CB8AC3E}">
        <p14:creationId xmlns:p14="http://schemas.microsoft.com/office/powerpoint/2010/main" val="357243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$350,000). </a:t>
            </a:r>
          </a:p>
        </p:txBody>
      </p:sp>
      <p:pic>
        <p:nvPicPr>
          <p:cNvPr id="6" name="Picture 5">
            <a:extLst>
              <a:ext uri="{FF2B5EF4-FFF2-40B4-BE49-F238E27FC236}">
                <a16:creationId xmlns:a16="http://schemas.microsoft.com/office/drawing/2014/main" id="{9C3483BA-629B-00CF-F95D-0FBE556238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a:extLst>
              <a:ext uri="{FF2B5EF4-FFF2-40B4-BE49-F238E27FC236}">
                <a16:creationId xmlns:a16="http://schemas.microsoft.com/office/drawing/2014/main" id="{D159A04E-510B-EA70-FAD7-3A5106812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 12/1/2023 (Federal books)</a:t>
            </a:r>
            <a:endParaRPr lang="en-US" sz="3000" b="0" i="0" u="none" strike="noStrike" kern="1200" cap="none" spc="0" normalizeH="0" baseline="0" noProof="0" dirty="0">
              <a:ln>
                <a:noFill/>
              </a:ln>
              <a:solidFill>
                <a:sysClr val="windowText" lastClr="000000"/>
              </a:solidFill>
              <a:effectLst/>
              <a:uLnTx/>
              <a:uFillTx/>
              <a:latin typeface="Arial"/>
              <a:cs typeface="Arial"/>
            </a:endParaRP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a:t>
            </a:r>
            <a:r>
              <a:rPr lang="en-US" sz="3000" dirty="0">
                <a:solidFill>
                  <a:sysClr val="windowText" lastClr="000000"/>
                </a:solidFill>
                <a:latin typeface="Arial"/>
              </a:rPr>
              <a:t>10/01/2026</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- 01/28/2027</a:t>
            </a:r>
            <a:endParaRPr lang="en-US" sz="3000" b="0" i="0" u="none" strike="noStrike" kern="1200" cap="none" spc="0" normalizeH="0" baseline="0" noProof="0" dirty="0">
              <a:ln>
                <a:noFill/>
              </a:ln>
              <a:solidFill>
                <a:sysClr val="windowText" lastClr="000000"/>
              </a:solidFill>
              <a:effectLst/>
              <a:uLnTx/>
              <a:uFillTx/>
              <a:latin typeface="Arial"/>
              <a:cs typeface="Arial"/>
            </a:endParaRPr>
          </a:p>
        </p:txBody>
      </p:sp>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pic>
        <p:nvPicPr>
          <p:cNvPr id="2" name="Picture 1">
            <a:extLst>
              <a:ext uri="{FF2B5EF4-FFF2-40B4-BE49-F238E27FC236}">
                <a16:creationId xmlns:a16="http://schemas.microsoft.com/office/drawing/2014/main" id="{258518A6-D326-E78C-4FBB-C46E8AA066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27856" y="4226557"/>
            <a:ext cx="1964144" cy="1409133"/>
          </a:xfrm>
          <a:prstGeom prst="rect">
            <a:avLst/>
          </a:prstGeom>
        </p:spPr>
      </p:pic>
    </p:spTree>
    <p:extLst>
      <p:ext uri="{BB962C8B-B14F-4D97-AF65-F5344CB8AC3E}">
        <p14:creationId xmlns:p14="http://schemas.microsoft.com/office/powerpoint/2010/main" val="351564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Tree>
    <p:extLst>
      <p:ext uri="{BB962C8B-B14F-4D97-AF65-F5344CB8AC3E}">
        <p14:creationId xmlns:p14="http://schemas.microsoft.com/office/powerpoint/2010/main" val="1425219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2F45-7AAC-113E-1539-73F85D42EA7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5E78F0A-BE49-8B94-57F0-668023D8BB70}"/>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pic>
        <p:nvPicPr>
          <p:cNvPr id="6" name="Picture 6" descr="hand flipping through money bills">
            <a:extLst>
              <a:ext uri="{FF2B5EF4-FFF2-40B4-BE49-F238E27FC236}">
                <a16:creationId xmlns:a16="http://schemas.microsoft.com/office/drawing/2014/main" id="{F346E0B6-7975-B9F4-679B-FDF5B51541A0}"/>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BF21D836-A043-8BEA-8D1A-1E82C6D18D5E}"/>
              </a:ext>
            </a:extLst>
          </p:cNvPr>
          <p:cNvSpPr txBox="1">
            <a:spLocks/>
          </p:cNvSpPr>
          <p:nvPr/>
        </p:nvSpPr>
        <p:spPr>
          <a:xfrm>
            <a:off x="544286" y="1432718"/>
            <a:ext cx="1089025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Completing the Advanced training satisfies the training requirement for your Grant Award Administrator and all the Financial Managers.</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True or False?</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lang="en-US" sz="2800" dirty="0">
              <a:solidFill>
                <a:sysClr val="windowText" lastClr="000000"/>
              </a:solidFill>
              <a:latin typeface="Arial"/>
            </a:endParaRP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lang="en-US" sz="2800" dirty="0">
              <a:solidFill>
                <a:sysClr val="windowText" lastClr="000000"/>
              </a:solidFill>
              <a:latin typeface="Arial"/>
            </a:endParaRPr>
          </a:p>
        </p:txBody>
      </p:sp>
    </p:spTree>
    <p:extLst>
      <p:ext uri="{BB962C8B-B14F-4D97-AF65-F5344CB8AC3E}">
        <p14:creationId xmlns:p14="http://schemas.microsoft.com/office/powerpoint/2010/main" val="41721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C42CF-5BE0-39DF-00FD-6D4BECA6429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ACE514F-58DE-FD0B-ADCA-E8DF9581C37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pic>
        <p:nvPicPr>
          <p:cNvPr id="6" name="Picture 6" descr="hand flipping through money bills">
            <a:extLst>
              <a:ext uri="{FF2B5EF4-FFF2-40B4-BE49-F238E27FC236}">
                <a16:creationId xmlns:a16="http://schemas.microsoft.com/office/drawing/2014/main" id="{0C5E9414-61A2-2986-584F-672938A41516}"/>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BF38C03-DF12-ADF9-C3B6-9FFA8DD77DF3}"/>
              </a:ext>
            </a:extLst>
          </p:cNvPr>
          <p:cNvSpPr txBox="1">
            <a:spLocks/>
          </p:cNvSpPr>
          <p:nvPr/>
        </p:nvSpPr>
        <p:spPr>
          <a:xfrm>
            <a:off x="544286" y="1432718"/>
            <a:ext cx="1089025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How long is the liquidation period after your award ends.   </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kumimoji="0" lang="en-US" sz="3200" b="0" i="0" u="none" strike="noStrike" kern="1200" cap="none" spc="0" normalizeH="0" baseline="0" noProof="0" dirty="0">
              <a:ln>
                <a:noFill/>
              </a:ln>
              <a:solidFill>
                <a:srgbClr val="C00000"/>
              </a:solidFill>
              <a:effectLst/>
              <a:uLnTx/>
              <a:uFillTx/>
              <a:latin typeface="Arial"/>
              <a:ea typeface="+mn-ea"/>
              <a:cs typeface="+mn-cs"/>
            </a:endParaRP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90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kumimoji="0" lang="en-US" sz="3200" b="0" i="0" u="none" strike="noStrike" kern="1200" cap="none" spc="0" normalizeH="0" baseline="0" noProof="0" dirty="0">
                <a:ln>
                  <a:noFill/>
                </a:ln>
                <a:effectLst/>
                <a:uLnTx/>
                <a:uFillTx/>
                <a:latin typeface="Arial"/>
                <a:ea typeface="+mn-ea"/>
                <a:cs typeface="+mn-cs"/>
              </a:rPr>
              <a:t>160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120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180 days</a:t>
            </a:r>
            <a:endParaRPr kumimoji="0" lang="en-US" sz="3200" b="0" i="0" u="none" strike="noStrike" kern="1200" cap="none" spc="0" normalizeH="0" baseline="0" noProof="0" dirty="0">
              <a:ln>
                <a:noFill/>
              </a:ln>
              <a:effectLst/>
              <a:uLnTx/>
              <a:uFillTx/>
              <a:latin typeface="Arial"/>
            </a:endParaRPr>
          </a:p>
        </p:txBody>
      </p:sp>
    </p:spTree>
    <p:extLst>
      <p:ext uri="{BB962C8B-B14F-4D97-AF65-F5344CB8AC3E}">
        <p14:creationId xmlns:p14="http://schemas.microsoft.com/office/powerpoint/2010/main" val="4272877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DC76C5F3-955F-744F-8CB0-3EFF9699C6BA}"/>
              </a:ext>
            </a:extLst>
          </p:cNvPr>
          <p:cNvSpPr txBox="1">
            <a:spLocks/>
          </p:cNvSpPr>
          <p:nvPr/>
        </p:nvSpPr>
        <p:spPr>
          <a:xfrm>
            <a:off x="598712" y="1402596"/>
            <a:ext cx="10327593" cy="5214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2.  An adequate accounting system:</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Meets requirements for periodic reporting.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Provides financial data for planning, control, measurement, and evaluation of direct and indirect costs.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Presents and classifies costs, as required for budgetary and evaluation purposes.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All of the above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None of the above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832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four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Reduction;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13F3-31B9-D04A-6353-B36366381B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6191031-DFF8-39D3-3396-F21069D99C0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 Financial</a:t>
            </a:r>
          </a:p>
        </p:txBody>
      </p:sp>
      <p:pic>
        <p:nvPicPr>
          <p:cNvPr id="4" name="Picture 3" descr="Three buisness professional in a meeting">
            <a:extLst>
              <a:ext uri="{FF2B5EF4-FFF2-40B4-BE49-F238E27FC236}">
                <a16:creationId xmlns:a16="http://schemas.microsoft.com/office/drawing/2014/main" id="{D996D06C-B912-9445-AB55-BB9193C6AB80}"/>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64785585-79AF-FC36-20C4-BC256AD4A8CF}"/>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nSpc>
                <a:spcPct val="107000"/>
              </a:lnSpc>
              <a:spcAft>
                <a:spcPts val="800"/>
              </a:spcAft>
              <a:buNone/>
            </a:pPr>
            <a:r>
              <a:rPr lang="en-US" sz="2400" dirty="0">
                <a:solidFill>
                  <a:srgbClr val="1B1B1B"/>
                </a:solidFill>
              </a:rPr>
              <a:t>Budget Modification GAM is initiated to modify an approved budget when:</a:t>
            </a:r>
          </a:p>
          <a:p>
            <a:pPr>
              <a:lnSpc>
                <a:spcPct val="107000"/>
              </a:lnSpc>
              <a:spcAft>
                <a:spcPts val="800"/>
              </a:spcAft>
              <a:buClr>
                <a:srgbClr val="C00000"/>
              </a:buClr>
              <a:buFont typeface="Wingdings" panose="05000000000000000000" pitchFamily="2" charset="2"/>
              <a:buChar char="Ø"/>
            </a:pPr>
            <a:r>
              <a:rPr lang="en-US" sz="2400" dirty="0">
                <a:ea typeface="Calibri"/>
              </a:rPr>
              <a:t>A proposed budget change affects a category that was not in the original budget</a:t>
            </a:r>
          </a:p>
          <a:p>
            <a:pPr>
              <a:lnSpc>
                <a:spcPct val="107000"/>
              </a:lnSpc>
              <a:spcAft>
                <a:spcPts val="800"/>
              </a:spcAft>
              <a:buClr>
                <a:srgbClr val="C00000"/>
              </a:buClr>
              <a:buFont typeface="Wingdings" panose="05000000000000000000" pitchFamily="2" charset="2"/>
              <a:buChar char="Ø"/>
            </a:pPr>
            <a:r>
              <a:rPr lang="en-US" sz="2400" dirty="0">
                <a:ea typeface="Calibri"/>
              </a:rPr>
              <a:t>The Indirect cost category is increased or decreased.</a:t>
            </a:r>
          </a:p>
          <a:p>
            <a:pPr>
              <a:lnSpc>
                <a:spcPct val="107000"/>
              </a:lnSpc>
              <a:spcAft>
                <a:spcPts val="800"/>
              </a:spcAft>
              <a:buClr>
                <a:srgbClr val="C00000"/>
              </a:buClr>
              <a:buFont typeface="Wingdings" panose="05000000000000000000" pitchFamily="2" charset="2"/>
              <a:buChar char="Ø"/>
            </a:pPr>
            <a:r>
              <a:rPr lang="en-US" sz="2400" dirty="0">
                <a:ea typeface="Calibri"/>
              </a:rPr>
              <a:t>Cumulative change is greater than 10% of the Total Award.  This does not apply to awards less than $250,000</a:t>
            </a:r>
          </a:p>
          <a:p>
            <a:pPr>
              <a:lnSpc>
                <a:spcPct val="107000"/>
              </a:lnSpc>
              <a:spcAft>
                <a:spcPts val="800"/>
              </a:spcAft>
              <a:buClr>
                <a:srgbClr val="C00000"/>
              </a:buClr>
              <a:buFont typeface="Wingdings" panose="05000000000000000000" pitchFamily="2" charset="2"/>
              <a:buChar char="Ø"/>
            </a:pPr>
            <a:endParaRPr lang="en-US" sz="2400" dirty="0">
              <a:ea typeface="Calibri"/>
            </a:endParaRP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14282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B809-5F0A-72BA-2CAC-431F262A6A8F}"/>
              </a:ext>
            </a:extLst>
          </p:cNvPr>
          <p:cNvSpPr>
            <a:spLocks noGrp="1"/>
          </p:cNvSpPr>
          <p:nvPr>
            <p:ph type="title"/>
          </p:nvPr>
        </p:nvSpPr>
        <p:spPr>
          <a:xfrm>
            <a:off x="1295400" y="163286"/>
            <a:ext cx="10890250" cy="785737"/>
          </a:xfrm>
        </p:spPr>
        <p:txBody>
          <a:bodyPr anchor="t">
            <a:normAutofit fontScale="90000"/>
          </a:bodyPr>
          <a:lstStyle/>
          <a:p>
            <a:r>
              <a:rPr lang="en-US" sz="3100" dirty="0"/>
              <a:t>Grant</a:t>
            </a:r>
            <a:r>
              <a:rPr lang="en-US" dirty="0"/>
              <a:t> </a:t>
            </a:r>
            <a:r>
              <a:rPr lang="en-US" sz="3100" dirty="0"/>
              <a:t>Award</a:t>
            </a:r>
            <a:r>
              <a:rPr lang="en-US" dirty="0"/>
              <a:t> Modification-Financial</a:t>
            </a:r>
            <a:br>
              <a:rPr lang="en-US" dirty="0"/>
            </a:br>
            <a:endParaRPr lang="en-US" dirty="0"/>
          </a:p>
        </p:txBody>
      </p:sp>
      <p:sp>
        <p:nvSpPr>
          <p:cNvPr id="3" name="Content Placeholder 2">
            <a:extLst>
              <a:ext uri="{FF2B5EF4-FFF2-40B4-BE49-F238E27FC236}">
                <a16:creationId xmlns:a16="http://schemas.microsoft.com/office/drawing/2014/main" id="{96B020A5-B003-F0C3-EF42-50F4DD52A1AA}"/>
              </a:ext>
            </a:extLst>
          </p:cNvPr>
          <p:cNvSpPr>
            <a:spLocks noGrp="1"/>
          </p:cNvSpPr>
          <p:nvPr>
            <p:ph idx="1"/>
          </p:nvPr>
        </p:nvSpPr>
        <p:spPr>
          <a:xfrm>
            <a:off x="598713" y="1023258"/>
            <a:ext cx="11234057" cy="5153706"/>
          </a:xfrm>
        </p:spPr>
        <p:txBody>
          <a:bodyPr/>
          <a:lstStyle/>
          <a:p>
            <a:pPr marL="0" indent="0" algn="ctr">
              <a:buNone/>
            </a:pPr>
            <a:r>
              <a:rPr lang="en-US" dirty="0"/>
              <a:t>Budget Modification (Cumulative Change)</a:t>
            </a:r>
          </a:p>
          <a:p>
            <a:pPr marL="0" indent="0" algn="ctr">
              <a:buNone/>
            </a:pPr>
            <a:r>
              <a:rPr lang="en-US" sz="2400" dirty="0">
                <a:solidFill>
                  <a:srgbClr val="FF0000"/>
                </a:solidFill>
              </a:rPr>
              <a:t>ABC Company has a total award amount of $500,000. 10% of the total award amount = $50,000</a:t>
            </a:r>
          </a:p>
          <a:p>
            <a:pPr marL="0" indent="0" algn="ctr">
              <a:buNone/>
            </a:pPr>
            <a:endParaRPr lang="en-US" sz="2400" dirty="0"/>
          </a:p>
          <a:p>
            <a:endParaRPr lang="en-US" dirty="0"/>
          </a:p>
        </p:txBody>
      </p:sp>
      <p:sp>
        <p:nvSpPr>
          <p:cNvPr id="5" name="Rectangle 4">
            <a:extLst>
              <a:ext uri="{FF2B5EF4-FFF2-40B4-BE49-F238E27FC236}">
                <a16:creationId xmlns:a16="http://schemas.microsoft.com/office/drawing/2014/main" id="{BF5A243B-1B87-64C6-5692-D791A544975F}"/>
              </a:ext>
              <a:ext uri="{C183D7F6-B498-43B3-948B-1728B52AA6E4}">
                <adec:decorative xmlns:adec="http://schemas.microsoft.com/office/drawing/2017/decorative" val="1"/>
              </a:ext>
            </a:extLst>
          </p:cNvPr>
          <p:cNvSpPr/>
          <p:nvPr/>
        </p:nvSpPr>
        <p:spPr>
          <a:xfrm>
            <a:off x="7611534" y="2792527"/>
            <a:ext cx="4064000" cy="15409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6AA2B0FD-3756-0C71-681A-787397BDC882}"/>
              </a:ext>
            </a:extLst>
          </p:cNvPr>
          <p:cNvGraphicFramePr>
            <a:graphicFrameLocks noGrp="1"/>
          </p:cNvGraphicFramePr>
          <p:nvPr>
            <p:extLst>
              <p:ext uri="{D42A27DB-BD31-4B8C-83A1-F6EECF244321}">
                <p14:modId xmlns:p14="http://schemas.microsoft.com/office/powerpoint/2010/main" val="3265046483"/>
              </p:ext>
            </p:extLst>
          </p:nvPr>
        </p:nvGraphicFramePr>
        <p:xfrm>
          <a:off x="936466" y="2395729"/>
          <a:ext cx="6104413" cy="3781231"/>
        </p:xfrm>
        <a:graphic>
          <a:graphicData uri="http://schemas.openxmlformats.org/drawingml/2006/table">
            <a:tbl>
              <a:tblPr firstRow="1"/>
              <a:tblGrid>
                <a:gridCol w="1918530">
                  <a:extLst>
                    <a:ext uri="{9D8B030D-6E8A-4147-A177-3AD203B41FA5}">
                      <a16:colId xmlns:a16="http://schemas.microsoft.com/office/drawing/2014/main" val="1452640812"/>
                    </a:ext>
                  </a:extLst>
                </a:gridCol>
                <a:gridCol w="1474572">
                  <a:extLst>
                    <a:ext uri="{9D8B030D-6E8A-4147-A177-3AD203B41FA5}">
                      <a16:colId xmlns:a16="http://schemas.microsoft.com/office/drawing/2014/main" val="246113998"/>
                    </a:ext>
                  </a:extLst>
                </a:gridCol>
                <a:gridCol w="1157460">
                  <a:extLst>
                    <a:ext uri="{9D8B030D-6E8A-4147-A177-3AD203B41FA5}">
                      <a16:colId xmlns:a16="http://schemas.microsoft.com/office/drawing/2014/main" val="1713922091"/>
                    </a:ext>
                  </a:extLst>
                </a:gridCol>
                <a:gridCol w="1553851">
                  <a:extLst>
                    <a:ext uri="{9D8B030D-6E8A-4147-A177-3AD203B41FA5}">
                      <a16:colId xmlns:a16="http://schemas.microsoft.com/office/drawing/2014/main" val="1679284635"/>
                    </a:ext>
                  </a:extLst>
                </a:gridCol>
              </a:tblGrid>
              <a:tr h="309283">
                <a:tc>
                  <a:txBody>
                    <a:bodyPr/>
                    <a:lstStyle/>
                    <a:p>
                      <a:pPr algn="l" fontAlgn="b">
                        <a:buNone/>
                      </a:pPr>
                      <a:r>
                        <a:rPr lang="en-US" sz="1200" b="0" i="0" u="none" strike="noStrike">
                          <a:solidFill>
                            <a:srgbClr val="000000"/>
                          </a:solidFill>
                          <a:effectLst/>
                          <a:latin typeface="Arial" panose="020B0604020202020204" pitchFamily="34" charset="0"/>
                        </a:rPr>
                        <a:t>Categories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Current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Modification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Revised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937857379"/>
                  </a:ext>
                </a:extLst>
              </a:tr>
              <a:tr h="289329">
                <a:tc>
                  <a:txBody>
                    <a:bodyPr/>
                    <a:lstStyle/>
                    <a:p>
                      <a:pPr algn="l" fontAlgn="b">
                        <a:buNone/>
                      </a:pPr>
                      <a:r>
                        <a:rPr lang="en-US" sz="1100" b="0" i="0" u="none" strike="noStrike">
                          <a:solidFill>
                            <a:srgbClr val="000000"/>
                          </a:solidFill>
                          <a:effectLst/>
                          <a:latin typeface="Arial" panose="020B0604020202020204" pitchFamily="34" charset="0"/>
                        </a:rPr>
                        <a:t>Personnel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48221"/>
                  </a:ext>
                </a:extLst>
              </a:tr>
              <a:tr h="289329">
                <a:tc>
                  <a:txBody>
                    <a:bodyPr/>
                    <a:lstStyle/>
                    <a:p>
                      <a:pPr algn="l" fontAlgn="b">
                        <a:buNone/>
                      </a:pPr>
                      <a:r>
                        <a:rPr lang="en-US" sz="1100" b="0" i="0" u="none" strike="noStrike">
                          <a:solidFill>
                            <a:srgbClr val="000000"/>
                          </a:solidFill>
                          <a:effectLst/>
                          <a:latin typeface="Arial" panose="020B0604020202020204" pitchFamily="34" charset="0"/>
                        </a:rPr>
                        <a:t>Fringe Benefits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5118605"/>
                  </a:ext>
                </a:extLst>
              </a:tr>
              <a:tr h="289329">
                <a:tc>
                  <a:txBody>
                    <a:bodyPr/>
                    <a:lstStyle/>
                    <a:p>
                      <a:pPr algn="l" fontAlgn="b">
                        <a:buNone/>
                      </a:pPr>
                      <a:r>
                        <a:rPr lang="en-US" sz="1100" b="0" i="0" u="none" strike="noStrike" dirty="0">
                          <a:solidFill>
                            <a:srgbClr val="000000"/>
                          </a:solidFill>
                          <a:effectLst/>
                          <a:latin typeface="Arial" panose="020B0604020202020204" pitchFamily="34" charset="0"/>
                        </a:rPr>
                        <a:t>Travel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919488"/>
                  </a:ext>
                </a:extLst>
              </a:tr>
              <a:tr h="289329">
                <a:tc>
                  <a:txBody>
                    <a:bodyPr/>
                    <a:lstStyle/>
                    <a:p>
                      <a:pPr algn="l" fontAlgn="b">
                        <a:buNone/>
                      </a:pPr>
                      <a:r>
                        <a:rPr lang="en-US" sz="1100" b="0" i="0" u="none" strike="noStrike">
                          <a:solidFill>
                            <a:srgbClr val="000000"/>
                          </a:solidFill>
                          <a:effectLst/>
                          <a:latin typeface="Arial" panose="020B0604020202020204" pitchFamily="34" charset="0"/>
                        </a:rPr>
                        <a:t>Equipment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185,000.00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6646330"/>
                  </a:ext>
                </a:extLst>
              </a:tr>
              <a:tr h="289329">
                <a:tc>
                  <a:txBody>
                    <a:bodyPr/>
                    <a:lstStyle/>
                    <a:p>
                      <a:pPr algn="l" fontAlgn="b">
                        <a:buNone/>
                      </a:pPr>
                      <a:r>
                        <a:rPr lang="en-US" sz="1100" b="0" i="0" u="none" strike="noStrike">
                          <a:solidFill>
                            <a:srgbClr val="000000"/>
                          </a:solidFill>
                          <a:effectLst/>
                          <a:latin typeface="Arial" panose="020B06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5745469"/>
                  </a:ext>
                </a:extLst>
              </a:tr>
              <a:tr h="289329">
                <a:tc>
                  <a:txBody>
                    <a:bodyPr/>
                    <a:lstStyle/>
                    <a:p>
                      <a:pPr algn="l" fontAlgn="b">
                        <a:buNone/>
                      </a:pPr>
                      <a:r>
                        <a:rPr lang="en-US" sz="1100" b="0" i="0" u="none" strike="noStrike">
                          <a:solidFill>
                            <a:srgbClr val="000000"/>
                          </a:solidFill>
                          <a:effectLst/>
                          <a:latin typeface="Arial" panose="020B0604020202020204" pitchFamily="34" charset="0"/>
                        </a:rPr>
                        <a:t>Constructions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4092980"/>
                  </a:ext>
                </a:extLst>
              </a:tr>
              <a:tr h="289329">
                <a:tc>
                  <a:txBody>
                    <a:bodyPr/>
                    <a:lstStyle/>
                    <a:p>
                      <a:pPr algn="l" fontAlgn="b">
                        <a:buNone/>
                      </a:pPr>
                      <a:r>
                        <a:rPr lang="en-US" sz="1100" b="0" i="0" u="none" strike="noStrike">
                          <a:solidFill>
                            <a:srgbClr val="000000"/>
                          </a:solidFill>
                          <a:effectLst/>
                          <a:latin typeface="Arial" panose="020B0604020202020204" pitchFamily="34" charset="0"/>
                        </a:rPr>
                        <a:t>SubAward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752908"/>
                  </a:ext>
                </a:extLst>
              </a:tr>
              <a:tr h="289329">
                <a:tc>
                  <a:txBody>
                    <a:bodyPr/>
                    <a:lstStyle/>
                    <a:p>
                      <a:pPr algn="l" fontAlgn="b">
                        <a:buNone/>
                      </a:pPr>
                      <a:r>
                        <a:rPr lang="en-US" sz="1100" b="0" i="0" u="none" strike="noStrike">
                          <a:solidFill>
                            <a:srgbClr val="000000"/>
                          </a:solidFill>
                          <a:effectLst/>
                          <a:latin typeface="Arial" panose="020B0604020202020204" pitchFamily="34" charset="0"/>
                        </a:rPr>
                        <a:t>Procurement Contracts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085342"/>
                  </a:ext>
                </a:extLst>
              </a:tr>
              <a:tr h="289329">
                <a:tc>
                  <a:txBody>
                    <a:bodyPr/>
                    <a:lstStyle/>
                    <a:p>
                      <a:pPr algn="l" fontAlgn="b">
                        <a:buNone/>
                      </a:pPr>
                      <a:r>
                        <a:rPr lang="en-US" sz="1100" b="0" i="0" u="none" strike="noStrike">
                          <a:solidFill>
                            <a:srgbClr val="000000"/>
                          </a:solidFill>
                          <a:effectLst/>
                          <a:latin typeface="Arial" panose="020B0604020202020204" pitchFamily="34" charset="0"/>
                        </a:rPr>
                        <a:t>Other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4182306"/>
                  </a:ext>
                </a:extLst>
              </a:tr>
              <a:tr h="289329">
                <a:tc>
                  <a:txBody>
                    <a:bodyPr/>
                    <a:lstStyle/>
                    <a:p>
                      <a:pPr algn="l" fontAlgn="b">
                        <a:buNone/>
                      </a:pPr>
                      <a:r>
                        <a:rPr lang="en-US" sz="1100" b="0" i="0" u="none" strike="noStrike">
                          <a:solidFill>
                            <a:srgbClr val="000000"/>
                          </a:solidFill>
                          <a:effectLst/>
                          <a:latin typeface="Arial" panose="020B0604020202020204" pitchFamily="34" charset="0"/>
                        </a:rPr>
                        <a:t>Total 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998281"/>
                  </a:ext>
                </a:extLst>
              </a:tr>
              <a:tr h="289329">
                <a:tc>
                  <a:txBody>
                    <a:bodyPr/>
                    <a:lstStyle/>
                    <a:p>
                      <a:pPr algn="l" fontAlgn="b">
                        <a:buNone/>
                      </a:pPr>
                      <a:r>
                        <a:rPr lang="en-US" sz="1100" b="0" i="0" u="none" strike="noStrike">
                          <a:solidFill>
                            <a:srgbClr val="000000"/>
                          </a:solidFill>
                          <a:effectLst/>
                          <a:latin typeface="Arial" panose="020B0604020202020204" pitchFamily="34" charset="0"/>
                        </a:rPr>
                        <a:t>Indirect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767081"/>
                  </a:ext>
                </a:extLst>
              </a:tr>
              <a:tr h="289329">
                <a:tc>
                  <a:txBody>
                    <a:bodyPr/>
                    <a:lstStyle/>
                    <a:p>
                      <a:pPr algn="l" fontAlgn="b">
                        <a:buNone/>
                      </a:pPr>
                      <a:r>
                        <a:rPr lang="en-US" sz="1100" b="0" i="0" u="none" strike="noStrike">
                          <a:solidFill>
                            <a:srgbClr val="000000"/>
                          </a:solidFill>
                          <a:effectLst/>
                          <a:latin typeface="Arial" panose="020B0604020202020204" pitchFamily="34" charset="0"/>
                        </a:rPr>
                        <a:t>Total Projects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3520823"/>
                  </a:ext>
                </a:extLst>
              </a:tr>
            </a:tbl>
          </a:graphicData>
        </a:graphic>
      </p:graphicFrame>
      <p:sp>
        <p:nvSpPr>
          <p:cNvPr id="6" name="TextBox 5">
            <a:extLst>
              <a:ext uri="{FF2B5EF4-FFF2-40B4-BE49-F238E27FC236}">
                <a16:creationId xmlns:a16="http://schemas.microsoft.com/office/drawing/2014/main" id="{C3A32A14-1157-2F95-EEE2-440CD420172C}"/>
              </a:ext>
            </a:extLst>
          </p:cNvPr>
          <p:cNvSpPr txBox="1"/>
          <p:nvPr/>
        </p:nvSpPr>
        <p:spPr>
          <a:xfrm>
            <a:off x="7679267" y="2936211"/>
            <a:ext cx="3996267" cy="1200329"/>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Grantee is adding $15,000 to the Travel category.  The cumulative change amount is $15,000.  A Budget Modification is not required.</a:t>
            </a:r>
          </a:p>
        </p:txBody>
      </p:sp>
    </p:spTree>
    <p:extLst>
      <p:ext uri="{BB962C8B-B14F-4D97-AF65-F5344CB8AC3E}">
        <p14:creationId xmlns:p14="http://schemas.microsoft.com/office/powerpoint/2010/main" val="73279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86B8-8069-2096-783B-C3F53B625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9BBDB-CE7C-6A83-832A-025CC32300AB}"/>
              </a:ext>
            </a:extLst>
          </p:cNvPr>
          <p:cNvSpPr>
            <a:spLocks noGrp="1"/>
          </p:cNvSpPr>
          <p:nvPr>
            <p:ph type="title"/>
          </p:nvPr>
        </p:nvSpPr>
        <p:spPr>
          <a:xfrm>
            <a:off x="1295400" y="261258"/>
            <a:ext cx="10890250" cy="653142"/>
          </a:xfrm>
        </p:spPr>
        <p:txBody>
          <a:bodyPr anchor="t">
            <a:noAutofit/>
          </a:bodyPr>
          <a:lstStyle/>
          <a:p>
            <a:r>
              <a:rPr lang="en-US" dirty="0"/>
              <a:t>Grant Award Modification-Financial</a:t>
            </a:r>
            <a:br>
              <a:rPr lang="en-US" dirty="0"/>
            </a:br>
            <a:endParaRPr lang="en-US" dirty="0"/>
          </a:p>
        </p:txBody>
      </p:sp>
      <p:sp>
        <p:nvSpPr>
          <p:cNvPr id="3" name="Content Placeholder 2">
            <a:extLst>
              <a:ext uri="{FF2B5EF4-FFF2-40B4-BE49-F238E27FC236}">
                <a16:creationId xmlns:a16="http://schemas.microsoft.com/office/drawing/2014/main" id="{DFAD2841-9B75-9E73-D169-A7D08214508F}"/>
              </a:ext>
            </a:extLst>
          </p:cNvPr>
          <p:cNvSpPr>
            <a:spLocks noGrp="1"/>
          </p:cNvSpPr>
          <p:nvPr>
            <p:ph idx="1"/>
          </p:nvPr>
        </p:nvSpPr>
        <p:spPr>
          <a:xfrm>
            <a:off x="598713" y="1164772"/>
            <a:ext cx="11234057" cy="5012192"/>
          </a:xfrm>
        </p:spPr>
        <p:txBody>
          <a:bodyPr/>
          <a:lstStyle/>
          <a:p>
            <a:pPr marL="0" indent="0" algn="ctr">
              <a:buNone/>
            </a:pPr>
            <a:r>
              <a:rPr lang="en-US" dirty="0"/>
              <a:t>Budget Modification (Cumulative Change)</a:t>
            </a:r>
          </a:p>
          <a:p>
            <a:pPr marL="0" indent="0" algn="ctr">
              <a:buNone/>
            </a:pPr>
            <a:r>
              <a:rPr lang="en-US" sz="2400" dirty="0">
                <a:solidFill>
                  <a:srgbClr val="FF0000"/>
                </a:solidFill>
              </a:rPr>
              <a:t>ABC Company has a total award amount of $500,000. 10% of the total award amount = $50,000</a:t>
            </a:r>
          </a:p>
          <a:p>
            <a:pPr marL="0" indent="0" algn="ctr">
              <a:buNone/>
            </a:pPr>
            <a:endParaRPr lang="en-US" sz="2400" dirty="0"/>
          </a:p>
          <a:p>
            <a:endParaRPr lang="en-US" dirty="0"/>
          </a:p>
        </p:txBody>
      </p:sp>
      <p:sp>
        <p:nvSpPr>
          <p:cNvPr id="5" name="Rectangle 4">
            <a:extLst>
              <a:ext uri="{FF2B5EF4-FFF2-40B4-BE49-F238E27FC236}">
                <a16:creationId xmlns:a16="http://schemas.microsoft.com/office/drawing/2014/main" id="{4B754122-F4D8-7AC3-C031-E23F188C7950}"/>
              </a:ext>
              <a:ext uri="{C183D7F6-B498-43B3-948B-1728B52AA6E4}">
                <adec:decorative xmlns:adec="http://schemas.microsoft.com/office/drawing/2017/decorative" val="1"/>
              </a:ext>
            </a:extLst>
          </p:cNvPr>
          <p:cNvSpPr/>
          <p:nvPr/>
        </p:nvSpPr>
        <p:spPr>
          <a:xfrm>
            <a:off x="7529287" y="2645637"/>
            <a:ext cx="4064000" cy="22207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D1A6BC6C-74FE-510D-A171-15B8397EBA7B}"/>
              </a:ext>
            </a:extLst>
          </p:cNvPr>
          <p:cNvGraphicFramePr>
            <a:graphicFrameLocks noGrp="1"/>
          </p:cNvGraphicFramePr>
          <p:nvPr>
            <p:extLst>
              <p:ext uri="{D42A27DB-BD31-4B8C-83A1-F6EECF244321}">
                <p14:modId xmlns:p14="http://schemas.microsoft.com/office/powerpoint/2010/main" val="3700828530"/>
              </p:ext>
            </p:extLst>
          </p:nvPr>
        </p:nvGraphicFramePr>
        <p:xfrm>
          <a:off x="954754" y="2386584"/>
          <a:ext cx="6076981" cy="3790379"/>
        </p:xfrm>
        <a:graphic>
          <a:graphicData uri="http://schemas.openxmlformats.org/drawingml/2006/table">
            <a:tbl>
              <a:tblPr firstRow="1"/>
              <a:tblGrid>
                <a:gridCol w="1909909">
                  <a:extLst>
                    <a:ext uri="{9D8B030D-6E8A-4147-A177-3AD203B41FA5}">
                      <a16:colId xmlns:a16="http://schemas.microsoft.com/office/drawing/2014/main" val="960768491"/>
                    </a:ext>
                  </a:extLst>
                </a:gridCol>
                <a:gridCol w="1467947">
                  <a:extLst>
                    <a:ext uri="{9D8B030D-6E8A-4147-A177-3AD203B41FA5}">
                      <a16:colId xmlns:a16="http://schemas.microsoft.com/office/drawing/2014/main" val="1054220510"/>
                    </a:ext>
                  </a:extLst>
                </a:gridCol>
                <a:gridCol w="1152258">
                  <a:extLst>
                    <a:ext uri="{9D8B030D-6E8A-4147-A177-3AD203B41FA5}">
                      <a16:colId xmlns:a16="http://schemas.microsoft.com/office/drawing/2014/main" val="3101693525"/>
                    </a:ext>
                  </a:extLst>
                </a:gridCol>
                <a:gridCol w="1546867">
                  <a:extLst>
                    <a:ext uri="{9D8B030D-6E8A-4147-A177-3AD203B41FA5}">
                      <a16:colId xmlns:a16="http://schemas.microsoft.com/office/drawing/2014/main" val="3494627825"/>
                    </a:ext>
                  </a:extLst>
                </a:gridCol>
              </a:tblGrid>
              <a:tr h="310031">
                <a:tc>
                  <a:txBody>
                    <a:bodyPr/>
                    <a:lstStyle/>
                    <a:p>
                      <a:pPr algn="l" fontAlgn="b">
                        <a:buNone/>
                      </a:pPr>
                      <a:r>
                        <a:rPr lang="en-US" sz="1200" b="0" i="0" u="none" strike="noStrike">
                          <a:solidFill>
                            <a:srgbClr val="000000"/>
                          </a:solidFill>
                          <a:effectLst/>
                          <a:latin typeface="Arial" panose="020B0604020202020204" pitchFamily="34" charset="0"/>
                        </a:rPr>
                        <a:t>Categories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dirty="0">
                          <a:solidFill>
                            <a:srgbClr val="000000"/>
                          </a:solidFill>
                          <a:effectLst/>
                          <a:latin typeface="Arial" panose="020B0604020202020204" pitchFamily="34" charset="0"/>
                        </a:rPr>
                        <a:t>Current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Modification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Revised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1264311123"/>
                  </a:ext>
                </a:extLst>
              </a:tr>
              <a:tr h="290029">
                <a:tc>
                  <a:txBody>
                    <a:bodyPr/>
                    <a:lstStyle/>
                    <a:p>
                      <a:pPr algn="l" fontAlgn="b">
                        <a:buNone/>
                      </a:pPr>
                      <a:r>
                        <a:rPr lang="en-US" sz="1100" b="0" i="0" u="none" strike="noStrike">
                          <a:solidFill>
                            <a:srgbClr val="000000"/>
                          </a:solidFill>
                          <a:effectLst/>
                          <a:latin typeface="Arial" panose="020B0604020202020204" pitchFamily="34" charset="0"/>
                        </a:rPr>
                        <a:t>Personnel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71269"/>
                  </a:ext>
                </a:extLst>
              </a:tr>
              <a:tr h="290029">
                <a:tc>
                  <a:txBody>
                    <a:bodyPr/>
                    <a:lstStyle/>
                    <a:p>
                      <a:pPr algn="l" fontAlgn="b">
                        <a:buNone/>
                      </a:pPr>
                      <a:r>
                        <a:rPr lang="en-US" sz="1100" b="0" i="0" u="none" strike="noStrike">
                          <a:solidFill>
                            <a:srgbClr val="000000"/>
                          </a:solidFill>
                          <a:effectLst/>
                          <a:latin typeface="Arial" panose="020B0604020202020204" pitchFamily="34" charset="0"/>
                        </a:rPr>
                        <a:t>Fringe Benefits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2,700.00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32,700.00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7150048"/>
                  </a:ext>
                </a:extLst>
              </a:tr>
              <a:tr h="290029">
                <a:tc>
                  <a:txBody>
                    <a:bodyPr/>
                    <a:lstStyle/>
                    <a:p>
                      <a:pPr algn="l" fontAlgn="b">
                        <a:buNone/>
                      </a:pPr>
                      <a:r>
                        <a:rPr lang="en-US" sz="1100" b="0" i="0" u="none" strike="noStrike">
                          <a:solidFill>
                            <a:srgbClr val="000000"/>
                          </a:solidFill>
                          <a:effectLst/>
                          <a:latin typeface="Arial" panose="020B0604020202020204" pitchFamily="34" charset="0"/>
                        </a:rPr>
                        <a:t>Travel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611276"/>
                  </a:ext>
                </a:extLst>
              </a:tr>
              <a:tr h="290029">
                <a:tc>
                  <a:txBody>
                    <a:bodyPr/>
                    <a:lstStyle/>
                    <a:p>
                      <a:pPr algn="l" fontAlgn="b">
                        <a:buNone/>
                      </a:pPr>
                      <a:r>
                        <a:rPr lang="en-US" sz="1100" b="0" i="0" u="none" strike="noStrike">
                          <a:solidFill>
                            <a:srgbClr val="000000"/>
                          </a:solidFill>
                          <a:effectLst/>
                          <a:latin typeface="Arial" panose="020B0604020202020204" pitchFamily="34" charset="0"/>
                        </a:rPr>
                        <a:t>Equipment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8322409"/>
                  </a:ext>
                </a:extLst>
              </a:tr>
              <a:tr h="290029">
                <a:tc>
                  <a:txBody>
                    <a:bodyPr/>
                    <a:lstStyle/>
                    <a:p>
                      <a:pPr algn="l" fontAlgn="b">
                        <a:buNone/>
                      </a:pPr>
                      <a:r>
                        <a:rPr lang="en-US" sz="1100" b="0" i="0" u="none" strike="noStrike">
                          <a:solidFill>
                            <a:srgbClr val="000000"/>
                          </a:solidFill>
                          <a:effectLst/>
                          <a:latin typeface="Arial" panose="020B06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0279119"/>
                  </a:ext>
                </a:extLst>
              </a:tr>
              <a:tr h="290029">
                <a:tc>
                  <a:txBody>
                    <a:bodyPr/>
                    <a:lstStyle/>
                    <a:p>
                      <a:pPr algn="l" fontAlgn="b">
                        <a:buNone/>
                      </a:pPr>
                      <a:r>
                        <a:rPr lang="en-US" sz="1100" b="0" i="0" u="none" strike="noStrike">
                          <a:solidFill>
                            <a:srgbClr val="000000"/>
                          </a:solidFill>
                          <a:effectLst/>
                          <a:latin typeface="Arial" panose="020B0604020202020204" pitchFamily="34" charset="0"/>
                        </a:rPr>
                        <a:t>Constructions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348410"/>
                  </a:ext>
                </a:extLst>
              </a:tr>
              <a:tr h="290029">
                <a:tc>
                  <a:txBody>
                    <a:bodyPr/>
                    <a:lstStyle/>
                    <a:p>
                      <a:pPr algn="l" fontAlgn="b">
                        <a:buNone/>
                      </a:pPr>
                      <a:r>
                        <a:rPr lang="en-US" sz="1100" b="0" i="0" u="none" strike="noStrike">
                          <a:solidFill>
                            <a:srgbClr val="000000"/>
                          </a:solidFill>
                          <a:effectLst/>
                          <a:latin typeface="Arial" panose="020B0604020202020204" pitchFamily="34" charset="0"/>
                        </a:rPr>
                        <a:t>SubAward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814657"/>
                  </a:ext>
                </a:extLst>
              </a:tr>
              <a:tr h="290029">
                <a:tc>
                  <a:txBody>
                    <a:bodyPr/>
                    <a:lstStyle/>
                    <a:p>
                      <a:pPr algn="l" fontAlgn="b">
                        <a:buNone/>
                      </a:pPr>
                      <a:r>
                        <a:rPr lang="en-US" sz="1100" b="0" i="0" u="none" strike="noStrike">
                          <a:solidFill>
                            <a:srgbClr val="000000"/>
                          </a:solidFill>
                          <a:effectLst/>
                          <a:latin typeface="Arial" panose="020B0604020202020204" pitchFamily="34" charset="0"/>
                        </a:rPr>
                        <a:t>Procurement Contracts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(36,700.00)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93,300.00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521891"/>
                  </a:ext>
                </a:extLst>
              </a:tr>
              <a:tr h="290029">
                <a:tc>
                  <a:txBody>
                    <a:bodyPr/>
                    <a:lstStyle/>
                    <a:p>
                      <a:pPr algn="l" fontAlgn="b">
                        <a:buNone/>
                      </a:pPr>
                      <a:r>
                        <a:rPr lang="en-US" sz="1100" b="0" i="0" u="none" strike="noStrike">
                          <a:solidFill>
                            <a:srgbClr val="000000"/>
                          </a:solidFill>
                          <a:effectLst/>
                          <a:latin typeface="Arial" panose="020B0604020202020204" pitchFamily="34" charset="0"/>
                        </a:rPr>
                        <a:t>Other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4,000.00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11,500.00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287430"/>
                  </a:ext>
                </a:extLst>
              </a:tr>
              <a:tr h="290029">
                <a:tc>
                  <a:txBody>
                    <a:bodyPr/>
                    <a:lstStyle/>
                    <a:p>
                      <a:pPr algn="l" fontAlgn="b">
                        <a:buNone/>
                      </a:pPr>
                      <a:r>
                        <a:rPr lang="en-US" sz="1100" b="0" i="0" u="none" strike="noStrike">
                          <a:solidFill>
                            <a:srgbClr val="000000"/>
                          </a:solidFill>
                          <a:effectLst/>
                          <a:latin typeface="Arial" panose="020B0604020202020204" pitchFamily="34" charset="0"/>
                        </a:rPr>
                        <a:t>Total 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079480"/>
                  </a:ext>
                </a:extLst>
              </a:tr>
              <a:tr h="290029">
                <a:tc>
                  <a:txBody>
                    <a:bodyPr/>
                    <a:lstStyle/>
                    <a:p>
                      <a:pPr algn="l" fontAlgn="b">
                        <a:buNone/>
                      </a:pPr>
                      <a:r>
                        <a:rPr lang="en-US" sz="1100" b="0" i="0" u="none" strike="noStrike">
                          <a:solidFill>
                            <a:srgbClr val="000000"/>
                          </a:solidFill>
                          <a:effectLst/>
                          <a:latin typeface="Arial" panose="020B0604020202020204" pitchFamily="34" charset="0"/>
                        </a:rPr>
                        <a:t>Indirect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445727"/>
                  </a:ext>
                </a:extLst>
              </a:tr>
              <a:tr h="290029">
                <a:tc>
                  <a:txBody>
                    <a:bodyPr/>
                    <a:lstStyle/>
                    <a:p>
                      <a:pPr algn="l" fontAlgn="b">
                        <a:buNone/>
                      </a:pPr>
                      <a:r>
                        <a:rPr lang="en-US" sz="1100" b="0" i="0" u="none" strike="noStrike">
                          <a:solidFill>
                            <a:srgbClr val="000000"/>
                          </a:solidFill>
                          <a:effectLst/>
                          <a:latin typeface="Arial" panose="020B0604020202020204" pitchFamily="34" charset="0"/>
                        </a:rPr>
                        <a:t>Total Projects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17728"/>
                  </a:ext>
                </a:extLst>
              </a:tr>
            </a:tbl>
          </a:graphicData>
        </a:graphic>
      </p:graphicFrame>
      <p:sp>
        <p:nvSpPr>
          <p:cNvPr id="6" name="TextBox 5">
            <a:extLst>
              <a:ext uri="{FF2B5EF4-FFF2-40B4-BE49-F238E27FC236}">
                <a16:creationId xmlns:a16="http://schemas.microsoft.com/office/drawing/2014/main" id="{323399B9-567E-7A76-1D1B-FFFA62979B0D}"/>
              </a:ext>
            </a:extLst>
          </p:cNvPr>
          <p:cNvSpPr txBox="1"/>
          <p:nvPr/>
        </p:nvSpPr>
        <p:spPr>
          <a:xfrm>
            <a:off x="7747000" y="2601840"/>
            <a:ext cx="3996267" cy="2308324"/>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Grantee is  making a second budget modification.  They are adding $30,000 to the Personnel category, $2,700 to the Fringe Benefits category, and $4,000 to the “Other” Category.  The cumulative change amount is $36,700.  A Budget Modification GAM is now required.</a:t>
            </a:r>
          </a:p>
        </p:txBody>
      </p:sp>
      <p:sp>
        <p:nvSpPr>
          <p:cNvPr id="7" name="Oval 6">
            <a:extLst>
              <a:ext uri="{FF2B5EF4-FFF2-40B4-BE49-F238E27FC236}">
                <a16:creationId xmlns:a16="http://schemas.microsoft.com/office/drawing/2014/main" id="{573F1627-7A7F-6DF2-86E9-B5357F0697E8}"/>
              </a:ext>
              <a:ext uri="{C183D7F6-B498-43B3-948B-1728B52AA6E4}">
                <adec:decorative xmlns:adec="http://schemas.microsoft.com/office/drawing/2017/decorative" val="1"/>
              </a:ext>
            </a:extLst>
          </p:cNvPr>
          <p:cNvSpPr/>
          <p:nvPr/>
        </p:nvSpPr>
        <p:spPr>
          <a:xfrm>
            <a:off x="756557" y="5850391"/>
            <a:ext cx="6473373" cy="6531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71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C325-D61C-375A-1D04-D4E78980451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4D1A7E-FFAB-7434-11DA-9CD270709868}"/>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6E4483A6-B400-9CB7-AC1B-2C283F36E5E6}"/>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0D4E14A0-C5A8-95AD-2FB0-C0CBC02EAE1A}"/>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Budget Modification Reminders</a:t>
            </a:r>
            <a:endParaRPr lang="en-US" sz="2400" dirty="0">
              <a:ea typeface="Calibri"/>
            </a:endParaRPr>
          </a:p>
          <a:p>
            <a:pPr>
              <a:lnSpc>
                <a:spcPct val="107000"/>
              </a:lnSpc>
              <a:spcAft>
                <a:spcPts val="800"/>
              </a:spcAft>
              <a:buClr>
                <a:srgbClr val="C00000"/>
              </a:buClr>
              <a:buFont typeface="Wingdings" panose="05000000000000000000" pitchFamily="2" charset="2"/>
              <a:buChar char="ü"/>
            </a:pPr>
            <a:r>
              <a:rPr lang="en-US" sz="2000" dirty="0">
                <a:solidFill>
                  <a:srgbClr val="1B1B1B"/>
                </a:solidFill>
              </a:rPr>
              <a:t>Federal Funds Amount + Match Amount + Program Income Amount must equal Total Project Costs.</a:t>
            </a:r>
          </a:p>
          <a:p>
            <a:pPr>
              <a:lnSpc>
                <a:spcPct val="107000"/>
              </a:lnSpc>
              <a:spcAft>
                <a:spcPts val="800"/>
              </a:spcAft>
              <a:buClr>
                <a:srgbClr val="C00000"/>
              </a:buClr>
              <a:buFont typeface="Wingdings" panose="05000000000000000000" pitchFamily="2" charset="2"/>
              <a:buChar char="ü"/>
            </a:pPr>
            <a:r>
              <a:rPr lang="en-US" sz="2000" kern="100" dirty="0">
                <a:ea typeface="Aptos" panose="020B0004020202020204" pitchFamily="34" charset="0"/>
                <a:cs typeface="Times New Roman"/>
              </a:rPr>
              <a:t>For manual budgets, an updated budget detail worksheet should be attached to JustGrants and should total the original Total Project Costs and Federal Award Amount.  The manual budget should include all details from prior years.</a:t>
            </a:r>
          </a:p>
          <a:p>
            <a:pPr>
              <a:lnSpc>
                <a:spcPct val="107000"/>
              </a:lnSpc>
              <a:spcAft>
                <a:spcPts val="800"/>
              </a:spcAft>
              <a:buClr>
                <a:srgbClr val="C00000"/>
              </a:buClr>
              <a:buFont typeface="Wingdings" panose="05000000000000000000" pitchFamily="2" charset="2"/>
              <a:buChar char="ü"/>
            </a:pPr>
            <a:r>
              <a:rPr lang="en-US" sz="2000" dirty="0">
                <a:solidFill>
                  <a:srgbClr val="1B1B1B"/>
                </a:solidFill>
              </a:rPr>
              <a:t>Changes to your budget may affect your indirect cost calculation.</a:t>
            </a: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29358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D666-B2F0-5E49-C374-8CD8E178347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E26B534-C545-4FFD-0E0F-B7B343B39615}"/>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6A5355EB-A203-E570-8E60-B15C2842C1F2}"/>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803AE73A-476C-08D3-D887-8CE02AB4A90C}"/>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Sole Source</a:t>
            </a:r>
            <a:endParaRPr lang="en-US" sz="2400" dirty="0">
              <a:ea typeface="Calibri"/>
            </a:endParaRPr>
          </a:p>
          <a:p>
            <a:pPr marL="0" indent="0">
              <a:lnSpc>
                <a:spcPct val="107000"/>
              </a:lnSpc>
              <a:spcAft>
                <a:spcPts val="800"/>
              </a:spcAft>
              <a:buClr>
                <a:srgbClr val="C00000"/>
              </a:buClr>
              <a:buNone/>
            </a:pPr>
            <a:r>
              <a:rPr lang="en-US" sz="2400" dirty="0">
                <a:solidFill>
                  <a:srgbClr val="1B1B1B"/>
                </a:solidFill>
              </a:rPr>
              <a:t>Sole Source GAM is required for noncompetitive procurement contracts over $350K.</a:t>
            </a:r>
          </a:p>
          <a:p>
            <a:pPr marL="0" indent="0">
              <a:buNone/>
            </a:pPr>
            <a:r>
              <a:rPr lang="en-US" sz="2400" dirty="0">
                <a:latin typeface="Arial"/>
                <a:cs typeface="Arial"/>
              </a:rPr>
              <a:t>Use when:</a:t>
            </a:r>
          </a:p>
          <a:p>
            <a:pPr>
              <a:buClr>
                <a:srgbClr val="C00000"/>
              </a:buClr>
              <a:buSzPct val="80000"/>
              <a:buFont typeface="Wingdings" pitchFamily="2" charset="2"/>
              <a:buChar char="Ø"/>
            </a:pPr>
            <a:r>
              <a:rPr lang="en-US" sz="2400" dirty="0">
                <a:latin typeface="Arial"/>
                <a:cs typeface="Arial"/>
              </a:rPr>
              <a:t>The item or service is available only from a single source.</a:t>
            </a:r>
          </a:p>
          <a:p>
            <a:pPr>
              <a:buClr>
                <a:srgbClr val="C00000"/>
              </a:buClr>
              <a:buSzPct val="80000"/>
              <a:buFont typeface="Wingdings" pitchFamily="2" charset="2"/>
              <a:buChar char="Ø"/>
            </a:pPr>
            <a:r>
              <a:rPr lang="en-US" sz="2400" dirty="0">
                <a:latin typeface="Arial"/>
                <a:cs typeface="Arial"/>
              </a:rPr>
              <a:t>A true public exigency or emergency exists.</a:t>
            </a:r>
          </a:p>
          <a:p>
            <a:pPr>
              <a:buClr>
                <a:srgbClr val="C00000"/>
              </a:buClr>
              <a:buSzPct val="80000"/>
              <a:buFont typeface="Wingdings" pitchFamily="2" charset="2"/>
              <a:buChar char="Ø"/>
            </a:pPr>
            <a:r>
              <a:rPr lang="en-US" sz="2400" dirty="0">
                <a:latin typeface="Arial"/>
                <a:cs typeface="Arial"/>
              </a:rPr>
              <a:t>After competitive solicitation, competition is considered inadequate. </a:t>
            </a:r>
          </a:p>
          <a:p>
            <a:pPr marL="0" indent="0">
              <a:buClr>
                <a:srgbClr val="C00000"/>
              </a:buClr>
              <a:buSzPct val="80000"/>
              <a:buNone/>
            </a:pPr>
            <a:r>
              <a:rPr lang="en-US" sz="2400" dirty="0">
                <a:latin typeface="Arial"/>
                <a:cs typeface="Arial"/>
              </a:rPr>
              <a:t>A justification is required when requesting a prior approval for Sole Source.</a:t>
            </a:r>
          </a:p>
          <a:p>
            <a:pPr marL="0" indent="0">
              <a:buNone/>
            </a:pPr>
            <a:endParaRPr lang="en-US" sz="1000" dirty="0"/>
          </a:p>
          <a:p>
            <a:pPr marL="0" indent="0">
              <a:lnSpc>
                <a:spcPct val="107000"/>
              </a:lnSpc>
              <a:spcAft>
                <a:spcPts val="800"/>
              </a:spcAft>
              <a:buClr>
                <a:srgbClr val="C00000"/>
              </a:buClr>
              <a:buNone/>
            </a:pPr>
            <a:endParaRPr lang="en-US" sz="2400" dirty="0">
              <a:solidFill>
                <a:srgbClr val="1B1B1B"/>
              </a:solidFill>
            </a:endParaRPr>
          </a:p>
          <a:p>
            <a:pPr marL="0" indent="0">
              <a:lnSpc>
                <a:spcPct val="107000"/>
              </a:lnSpc>
              <a:spcAft>
                <a:spcPts val="800"/>
              </a:spcAft>
              <a:buClr>
                <a:srgbClr val="C00000"/>
              </a:buClr>
              <a:buNone/>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35496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752EC-2614-779E-F690-49325B593ED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64E9B4A-E27A-E9C8-B0A5-F993B1AAAEBE}"/>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D66183BE-9A41-6A2E-2C37-EE659F208D44}"/>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9BC023C-627D-E0BF-1205-597434E981D2}"/>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Budget Clearance </a:t>
            </a:r>
            <a:endParaRPr lang="en-US" sz="2400" dirty="0">
              <a:ea typeface="Calibri"/>
            </a:endParaRPr>
          </a:p>
          <a:p>
            <a:pPr marL="0" indent="0">
              <a:lnSpc>
                <a:spcPct val="107000"/>
              </a:lnSpc>
              <a:spcAft>
                <a:spcPts val="800"/>
              </a:spcAft>
              <a:buClr>
                <a:srgbClr val="C00000"/>
              </a:buClr>
              <a:buNone/>
            </a:pPr>
            <a:r>
              <a:rPr lang="en-US" sz="2400" dirty="0">
                <a:solidFill>
                  <a:srgbClr val="1B1B1B"/>
                </a:solidFill>
              </a:rPr>
              <a:t>Budget Clearance GAM is initiated by OCFO after the grantee has been an approved for an award that has received a conditional clearance.</a:t>
            </a:r>
          </a:p>
          <a:p>
            <a:pPr>
              <a:buClr>
                <a:srgbClr val="C00000"/>
              </a:buClr>
              <a:buSzPct val="80000"/>
              <a:buFont typeface="Wingdings" panose="05000000000000000000" pitchFamily="2" charset="2"/>
              <a:buChar char="ü"/>
            </a:pPr>
            <a:r>
              <a:rPr lang="en-US" sz="2400" dirty="0">
                <a:latin typeface="Arial"/>
                <a:cs typeface="Arial"/>
              </a:rPr>
              <a:t>Once the GAM has been created, OCFO will begin reviewing the budget.</a:t>
            </a:r>
          </a:p>
          <a:p>
            <a:pPr>
              <a:buClr>
                <a:srgbClr val="C00000"/>
              </a:buClr>
              <a:buSzPct val="80000"/>
              <a:buFont typeface="Wingdings" panose="05000000000000000000" pitchFamily="2" charset="2"/>
              <a:buChar char="ü"/>
            </a:pPr>
            <a:r>
              <a:rPr lang="en-US" sz="2400" dirty="0">
                <a:solidFill>
                  <a:srgbClr val="1B1B1B"/>
                </a:solidFill>
                <a:latin typeface="Arial"/>
                <a:cs typeface="Arial"/>
              </a:rPr>
              <a:t>If they have questions during the review they will change request it to the grantee in Just Grants.</a:t>
            </a:r>
            <a:endParaRPr lang="en-US" sz="2400" dirty="0">
              <a:solidFill>
                <a:srgbClr val="1B1B1B"/>
              </a:solidFill>
            </a:endParaRPr>
          </a:p>
          <a:p>
            <a:pPr marL="0" indent="0">
              <a:lnSpc>
                <a:spcPct val="107000"/>
              </a:lnSpc>
              <a:spcAft>
                <a:spcPts val="800"/>
              </a:spcAft>
              <a:buClr>
                <a:srgbClr val="C00000"/>
              </a:buClr>
              <a:buNone/>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36450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826D-C2A7-96AC-7733-46C2BF54A23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FF308E8-6435-EB52-59B5-253416B10BD9}"/>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37E6AF78-17AA-9252-5C18-6ED17F67EA2C}"/>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4FD11034-F5F0-A7B9-4EE5-7CAD6F37F180}"/>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Project Period Extension</a:t>
            </a:r>
            <a:endParaRPr lang="en-US" sz="2400" dirty="0">
              <a:ea typeface="Calibri"/>
            </a:endParaRPr>
          </a:p>
          <a:p>
            <a:pPr marL="0" indent="0">
              <a:buNone/>
            </a:pPr>
            <a:r>
              <a:rPr lang="en-US" sz="2400" dirty="0"/>
              <a:t>A Project Period Extension (PPE) Grant Award Modification (GAM) is used to extend the length of the period of performance that does not require the obligation of additional Federal funds.</a:t>
            </a:r>
          </a:p>
          <a:p>
            <a:pPr>
              <a:lnSpc>
                <a:spcPct val="107000"/>
              </a:lnSpc>
              <a:spcAft>
                <a:spcPts val="800"/>
              </a:spcAft>
              <a:buClr>
                <a:srgbClr val="C00000"/>
              </a:buClr>
              <a:buFont typeface="Wingdings" panose="05000000000000000000" pitchFamily="2" charset="2"/>
              <a:buChar char="ü"/>
            </a:pPr>
            <a:r>
              <a:rPr lang="en-US" sz="2400" dirty="0"/>
              <a:t>Extension request does not exceed 12 months (individually).</a:t>
            </a:r>
          </a:p>
          <a:p>
            <a:pPr>
              <a:lnSpc>
                <a:spcPct val="107000"/>
              </a:lnSpc>
              <a:spcAft>
                <a:spcPts val="800"/>
              </a:spcAft>
              <a:buClr>
                <a:srgbClr val="C00000"/>
              </a:buClr>
              <a:buFont typeface="Wingdings" panose="05000000000000000000" pitchFamily="2" charset="2"/>
              <a:buChar char="ü"/>
            </a:pPr>
            <a:r>
              <a:rPr lang="en-US" sz="2400" dirty="0"/>
              <a:t>Extension request is not made after the period of performance has expired.</a:t>
            </a:r>
          </a:p>
          <a:p>
            <a:pPr>
              <a:lnSpc>
                <a:spcPct val="107000"/>
              </a:lnSpc>
              <a:spcAft>
                <a:spcPts val="800"/>
              </a:spcAft>
              <a:buClr>
                <a:srgbClr val="C00000"/>
              </a:buClr>
              <a:buFont typeface="Wingdings" panose="05000000000000000000" pitchFamily="2" charset="2"/>
              <a:buChar char="ü"/>
            </a:pPr>
            <a:r>
              <a:rPr lang="en-US" sz="2400" dirty="0"/>
              <a:t>Extension request does not extend the period of performance beyond 5 years/60 </a:t>
            </a:r>
            <a:r>
              <a:rPr lang="en-US" dirty="0"/>
              <a:t>months</a:t>
            </a:r>
          </a:p>
          <a:p>
            <a:pPr>
              <a:lnSpc>
                <a:spcPct val="107000"/>
              </a:lnSpc>
              <a:spcAft>
                <a:spcPts val="800"/>
              </a:spcAft>
              <a:buClr>
                <a:srgbClr val="C00000"/>
              </a:buClr>
              <a:buFont typeface="Wingdings" panose="05000000000000000000" pitchFamily="2" charset="2"/>
              <a:buChar char="ü"/>
            </a:pPr>
            <a:endParaRPr lang="en-US" sz="2400" dirty="0"/>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5037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35531896-90C1-C942-BB11-56A325D391C6}"/>
              </a:ext>
            </a:extLst>
          </p:cNvPr>
          <p:cNvSpPr txBox="1">
            <a:spLocks/>
          </p:cNvSpPr>
          <p:nvPr/>
        </p:nvSpPr>
        <p:spPr>
          <a:xfrm>
            <a:off x="598712" y="1402597"/>
            <a:ext cx="10498073" cy="310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3.  Per 2 CFR/Part 200 (Uniform Administrative Requirements, Cost Principles, and Audit Requirements) accounting, advertising, rental costs, and audit services:</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are allowable costs </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are unallowable costs</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can be allowable costs</a:t>
            </a:r>
            <a:r>
              <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8808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3D12-4C2F-C152-57F6-04474005EA4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495ECBB-423F-3684-1BED-6E7C5A5AF08F}"/>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Modification-Programmatic</a:t>
            </a:r>
          </a:p>
        </p:txBody>
      </p:sp>
      <p:pic>
        <p:nvPicPr>
          <p:cNvPr id="4" name="Picture 3" descr="Image of three business professionals in a meeting">
            <a:extLst>
              <a:ext uri="{FF2B5EF4-FFF2-40B4-BE49-F238E27FC236}">
                <a16:creationId xmlns:a16="http://schemas.microsoft.com/office/drawing/2014/main" id="{6818FE5D-C75C-E193-9C3D-45848F57485E}"/>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92722664-A788-5C24-E25B-6EA071185DAA}"/>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Programmatic GAM</a:t>
            </a:r>
            <a:endParaRPr lang="en-US" sz="2400" dirty="0">
              <a:ea typeface="Calibri"/>
            </a:endParaRPr>
          </a:p>
          <a:p>
            <a:pPr marL="0" indent="0">
              <a:buNone/>
            </a:pPr>
            <a:r>
              <a:rPr lang="en-US" sz="2400" dirty="0"/>
              <a:t>Programmatic Cost GAM is used to gain prior approval for changes with programmatic costs and activities.</a:t>
            </a:r>
          </a:p>
          <a:p>
            <a:pPr marL="0" indent="0">
              <a:buNone/>
            </a:pPr>
            <a:r>
              <a:rPr lang="en-US" sz="2400" dirty="0"/>
              <a:t>Some of these costs include:</a:t>
            </a:r>
          </a:p>
          <a:p>
            <a:pPr>
              <a:buClr>
                <a:srgbClr val="C00000"/>
              </a:buClr>
              <a:buFont typeface="Wingdings" panose="05000000000000000000" pitchFamily="2" charset="2"/>
              <a:buChar char="Ø"/>
            </a:pPr>
            <a:r>
              <a:rPr lang="en-US" sz="2400" dirty="0"/>
              <a:t>Consultant Rates</a:t>
            </a:r>
          </a:p>
          <a:p>
            <a:pPr>
              <a:buClr>
                <a:srgbClr val="C00000"/>
              </a:buClr>
              <a:buFont typeface="Wingdings" panose="05000000000000000000" pitchFamily="2" charset="2"/>
              <a:buChar char="Ø"/>
            </a:pPr>
            <a:r>
              <a:rPr lang="en-US" sz="2400" dirty="0"/>
              <a:t>Pre-award Costs</a:t>
            </a:r>
          </a:p>
          <a:p>
            <a:pPr>
              <a:buClr>
                <a:srgbClr val="C00000"/>
              </a:buClr>
              <a:buFont typeface="Wingdings" panose="05000000000000000000" pitchFamily="2" charset="2"/>
              <a:buChar char="Ø"/>
            </a:pPr>
            <a:r>
              <a:rPr lang="en-US" sz="2400" dirty="0"/>
              <a:t>Proposal Costs</a:t>
            </a:r>
          </a:p>
          <a:p>
            <a:pPr>
              <a:buClr>
                <a:srgbClr val="C00000"/>
              </a:buClr>
              <a:buFont typeface="Wingdings" panose="05000000000000000000" pitchFamily="2" charset="2"/>
              <a:buChar char="Ø"/>
            </a:pPr>
            <a:r>
              <a:rPr lang="en-US" sz="2400" dirty="0"/>
              <a:t>Other Costs that may require prior approval</a:t>
            </a:r>
          </a:p>
          <a:p>
            <a:pPr>
              <a:buClr>
                <a:srgbClr val="C00000"/>
              </a:buClr>
              <a:buFont typeface="Wingdings" panose="05000000000000000000" pitchFamily="2" charset="2"/>
              <a:buChar char="Ø"/>
            </a:pPr>
            <a:endParaRPr lang="en-US" sz="2400" dirty="0"/>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21147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2950936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17418-350F-BF90-1216-A16945E745DB}"/>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04950" y="914399"/>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77506" name="Picture 36" descr="15"/>
          <p:cNvPicPr>
            <a:picLocks noChangeAspect="1" noChangeArrowheads="1"/>
          </p:cNvPicPr>
          <p:nvPr/>
        </p:nvPicPr>
        <p:blipFill>
          <a:blip r:embed="rId3"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8"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3"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7" cstate="print"/>
          <a:srcRect/>
          <a:stretch>
            <a:fillRect/>
          </a:stretch>
        </p:blipFill>
        <p:spPr bwMode="auto">
          <a:xfrm>
            <a:off x="4457701" y="1"/>
            <a:ext cx="6208713" cy="3973513"/>
          </a:xfrm>
          <a:prstGeom prst="rect">
            <a:avLst/>
          </a:prstGeom>
          <a:noFill/>
          <a:ln w="9525">
            <a:noFill/>
            <a:miter lim="800000"/>
            <a:headEnd/>
            <a:tailEnd/>
          </a:ln>
        </p:spPr>
      </p:pic>
      <p:pic>
        <p:nvPicPr>
          <p:cNvPr id="2070" name="Picture 22">
            <a:extLst>
              <a:ext uri="{C183D7F6-B498-43B3-948B-1728B52AA6E4}">
                <adec:decorative xmlns:adec="http://schemas.microsoft.com/office/drawing/2017/decorative" val="1"/>
              </a:ext>
            </a:extLst>
          </p:cNvPr>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a:extLst>
              <a:ext uri="{C183D7F6-B498-43B3-948B-1728B52AA6E4}">
                <adec:decorative xmlns:adec="http://schemas.microsoft.com/office/drawing/2017/decorative" val="1"/>
              </a:ext>
            </a:extLst>
          </p:cNvPr>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54009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Federal Financial Report (SF-425) Form Image">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pic>
        <p:nvPicPr>
          <p:cNvPr id="6" name="Picture 5">
            <a:extLst>
              <a:ext uri="{FF2B5EF4-FFF2-40B4-BE49-F238E27FC236}">
                <a16:creationId xmlns:a16="http://schemas.microsoft.com/office/drawing/2014/main" id="{CCCBF4FD-A81B-BEB2-E5EF-A5E5387B61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a:extLst>
              <a:ext uri="{FF2B5EF4-FFF2-40B4-BE49-F238E27FC236}">
                <a16:creationId xmlns:a16="http://schemas.microsoft.com/office/drawing/2014/main" id="{23650389-4E57-5CDB-61AF-6879032B9A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a:extLst>
              <a:ext uri="{FF2B5EF4-FFF2-40B4-BE49-F238E27FC236}">
                <a16:creationId xmlns:a16="http://schemas.microsoft.com/office/drawing/2014/main" id="{90A91131-CDDD-FB89-983A-C0BDDA950B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Financial Reports Important Dates">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A23BE507-BA6E-DF49-84B8-2CE16EC79853}"/>
              </a:ext>
            </a:extLst>
          </p:cNvPr>
          <p:cNvSpPr txBox="1">
            <a:spLocks/>
          </p:cNvSpPr>
          <p:nvPr/>
        </p:nvSpPr>
        <p:spPr>
          <a:xfrm>
            <a:off x="598712" y="1370984"/>
            <a:ext cx="10358589"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4.  OJP funding can be used to purchase food and/or beverages</a:t>
            </a:r>
            <a:b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b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for any meeting, conference, training or other event.</a:t>
            </a:r>
          </a:p>
          <a:p>
            <a:pPr marL="685800"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True</a:t>
            </a:r>
          </a:p>
          <a:p>
            <a:pPr marL="685800"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False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19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Home Screen of Just Reports to submit Federal Financial Report SF425">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Image of recipient info page of the Federal Financial Report portal">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7923781" cy="5439205"/>
          </a:xfrm>
          <a:prstGeom prst="rect">
            <a:avLst/>
          </a:prstGeom>
        </p:spPr>
      </p:pic>
      <p:pic>
        <p:nvPicPr>
          <p:cNvPr id="6" name="Picture 5" descr="Image of the continue button at the bottom of the recipient info page">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174929" y="4629327"/>
            <a:ext cx="2086181" cy="1810003"/>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Image of the Report Information page">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Federal Cash page image for the Federal Financial Report portal">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7" name="TextBox 6">
            <a:extLst>
              <a:ext uri="{FF2B5EF4-FFF2-40B4-BE49-F238E27FC236}">
                <a16:creationId xmlns:a16="http://schemas.microsoft.com/office/drawing/2014/main" id="{9E4F3022-2DE8-BB0B-880F-48B2F6F30C17}"/>
              </a:ext>
            </a:extLst>
          </p:cNvPr>
          <p:cNvSpPr txBox="1"/>
          <p:nvPr/>
        </p:nvSpPr>
        <p:spPr>
          <a:xfrm>
            <a:off x="840828" y="1652708"/>
            <a:ext cx="1082565" cy="1323439"/>
          </a:xfrm>
          <a:prstGeom prst="rect">
            <a:avLst/>
          </a:prstGeom>
          <a:noFill/>
        </p:spPr>
        <p:txBody>
          <a:bodyPr wrap="square" rtlCol="0">
            <a:spAutoFit/>
          </a:bodyPr>
          <a:lstStyle/>
          <a:p>
            <a:r>
              <a:rPr lang="en-US" sz="8000" dirty="0"/>
              <a:t>9</a:t>
            </a:r>
          </a:p>
        </p:txBody>
      </p:sp>
      <p:pic>
        <p:nvPicPr>
          <p:cNvPr id="4" name="Picture 3" descr="Federal Expenditures and Unobligated Balance page of the Federal Financial Report portal">
            <a:extLst>
              <a:ext uri="{FF2B5EF4-FFF2-40B4-BE49-F238E27FC236}">
                <a16:creationId xmlns:a16="http://schemas.microsoft.com/office/drawing/2014/main" id="{6999378B-330A-9F73-58BB-7C1B636AD91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489481" y="1652708"/>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Total Federal Share, Unobligated balance of Federal Funds and Total Recipient share page on the Federal Financial Report submission portal">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Image of the Federal Financial Report submission portal fields">
            <a:extLst>
              <a:ext uri="{FF2B5EF4-FFF2-40B4-BE49-F238E27FC236}">
                <a16:creationId xmlns:a16="http://schemas.microsoft.com/office/drawing/2014/main" id="{45E7930A-D4BF-F9D8-170B-3A48F9F1A8FC}"/>
              </a:ext>
            </a:extLst>
          </p:cNvPr>
          <p:cNvPicPr>
            <a:picLocks noChangeAspect="1"/>
          </p:cNvPicPr>
          <p:nvPr/>
        </p:nvPicPr>
        <p:blipFill>
          <a:blip r:embed="rId2"/>
          <a:stretch>
            <a:fillRect/>
          </a:stretch>
        </p:blipFill>
        <p:spPr>
          <a:xfrm>
            <a:off x="4152900" y="914399"/>
            <a:ext cx="8140826" cy="5556070"/>
          </a:xfrm>
          <a:prstGeom prst="rect">
            <a:avLst/>
          </a:prstGeom>
        </p:spPr>
      </p:pic>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9477" y="2392231"/>
            <a:ext cx="1560623" cy="146488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Indirect Expense page">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Additional Information page">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Certification page">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2B982323-D014-DF47-9115-E36D85E6BF83}"/>
              </a:ext>
            </a:extLst>
          </p:cNvPr>
          <p:cNvSpPr txBox="1">
            <a:spLocks/>
          </p:cNvSpPr>
          <p:nvPr/>
        </p:nvSpPr>
        <p:spPr>
          <a:xfrm>
            <a:off x="598712" y="1394460"/>
            <a:ext cx="10064121" cy="205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5.  The value of something received or provided that does not have a cost associated with it.</a:t>
            </a:r>
          </a:p>
          <a:p>
            <a:pPr marL="685800" marR="0" lvl="1" indent="-2286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Cash match</a:t>
            </a:r>
          </a:p>
          <a:p>
            <a:pPr marL="685800" marR="0" lvl="1" indent="-2286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In-kind match</a:t>
            </a:r>
          </a:p>
        </p:txBody>
      </p:sp>
    </p:spTree>
    <p:extLst>
      <p:ext uri="{BB962C8B-B14F-4D97-AF65-F5344CB8AC3E}">
        <p14:creationId xmlns:p14="http://schemas.microsoft.com/office/powerpoint/2010/main" val="3678304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3843" y="3102951"/>
            <a:ext cx="2987299" cy="1396105"/>
          </a:xfrm>
          <a:prstGeom prst="rect">
            <a:avLst/>
          </a:prstGeom>
        </p:spPr>
      </p:pic>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pic>
        <p:nvPicPr>
          <p:cNvPr id="22" name="Picture 21" descr="FFR-2 Reporting Period: 10/1/22 to 12/31/22 Due Date of Report: 1/30/23 (direct previous FFR)">
            <a:extLst>
              <a:ext uri="{FF2B5EF4-FFF2-40B4-BE49-F238E27FC236}">
                <a16:creationId xmlns:a16="http://schemas.microsoft.com/office/drawing/2014/main" id="{E9B3CF34-DD09-C013-EF0A-6F106F8F3725}"/>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60314" y="3057180"/>
            <a:ext cx="2769327" cy="1396105"/>
          </a:xfrm>
          <a:prstGeom prst="rect">
            <a:avLst/>
          </a:prstGeom>
        </p:spPr>
      </p:pic>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E7D2-F41C-8DAA-5EB0-0596B0438C6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207E5AE-08DC-8EB1-6845-06A7D4CE606C}"/>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sp>
        <p:nvSpPr>
          <p:cNvPr id="4" name="Content Placeholder 3">
            <a:extLst>
              <a:ext uri="{FF2B5EF4-FFF2-40B4-BE49-F238E27FC236}">
                <a16:creationId xmlns:a16="http://schemas.microsoft.com/office/drawing/2014/main" id="{7F1D8DBD-8C68-A14A-C47A-92A069F6ACBA}"/>
              </a:ext>
            </a:extLst>
          </p:cNvPr>
          <p:cNvSpPr>
            <a:spLocks noGrp="1"/>
          </p:cNvSpPr>
          <p:nvPr>
            <p:ph idx="1"/>
          </p:nvPr>
        </p:nvSpPr>
        <p:spPr>
          <a:xfrm>
            <a:off x="566057" y="1564549"/>
            <a:ext cx="10809514" cy="4422594"/>
          </a:xfrm>
        </p:spPr>
        <p:txBody>
          <a:bodyPr>
            <a:normAutofit/>
          </a:bodyPr>
          <a:lstStyle/>
          <a:p>
            <a:pPr marL="0" indent="0">
              <a:spcBef>
                <a:spcPct val="0"/>
              </a:spcBef>
              <a:spcAft>
                <a:spcPts val="600"/>
              </a:spcAft>
              <a:buNone/>
            </a:pPr>
            <a:r>
              <a:rPr lang="en-US" sz="2800" dirty="0"/>
              <a:t>All of the expenditures on the Federal Financial Report are cumulative except for:</a:t>
            </a:r>
          </a:p>
          <a:p>
            <a:pPr marL="0" indent="0">
              <a:spcBef>
                <a:spcPct val="0"/>
              </a:spcBef>
              <a:spcAft>
                <a:spcPts val="600"/>
              </a:spcAft>
              <a:buNone/>
            </a:pPr>
            <a:endParaRPr lang="en-US" dirty="0"/>
          </a:p>
          <a:p>
            <a:pPr marL="514350" indent="-514350">
              <a:spcBef>
                <a:spcPct val="0"/>
              </a:spcBef>
              <a:spcAft>
                <a:spcPts val="600"/>
              </a:spcAft>
              <a:buFont typeface="+mj-lt"/>
              <a:buAutoNum type="alphaUcPeriod"/>
            </a:pPr>
            <a:r>
              <a:rPr lang="en-US" sz="2800" dirty="0"/>
              <a:t>Federal Expenditures</a:t>
            </a:r>
          </a:p>
          <a:p>
            <a:pPr marL="514350" indent="-514350">
              <a:spcBef>
                <a:spcPct val="0"/>
              </a:spcBef>
              <a:spcAft>
                <a:spcPts val="600"/>
              </a:spcAft>
              <a:buFont typeface="+mj-lt"/>
              <a:buAutoNum type="alphaUcPeriod"/>
            </a:pPr>
            <a:r>
              <a:rPr lang="en-US" dirty="0"/>
              <a:t>Cost Sharing (Match)</a:t>
            </a:r>
          </a:p>
          <a:p>
            <a:pPr marL="514350" indent="-514350">
              <a:spcBef>
                <a:spcPct val="0"/>
              </a:spcBef>
              <a:spcAft>
                <a:spcPts val="600"/>
              </a:spcAft>
              <a:buFont typeface="+mj-lt"/>
              <a:buAutoNum type="alphaUcPeriod"/>
            </a:pPr>
            <a:r>
              <a:rPr lang="en-US" sz="2800" dirty="0"/>
              <a:t>Indirect Expenses</a:t>
            </a:r>
          </a:p>
          <a:p>
            <a:pPr marL="514350" indent="-514350">
              <a:spcBef>
                <a:spcPct val="0"/>
              </a:spcBef>
              <a:spcAft>
                <a:spcPts val="600"/>
              </a:spcAft>
              <a:buFont typeface="+mj-lt"/>
              <a:buAutoNum type="alphaUcPeriod"/>
            </a:pPr>
            <a:r>
              <a:rPr lang="en-US" dirty="0"/>
              <a:t>Program Income</a:t>
            </a:r>
            <a:endParaRPr lang="en-US" sz="2800" dirty="0"/>
          </a:p>
          <a:p>
            <a:pPr marL="0" indent="0">
              <a:spcBef>
                <a:spcPct val="0"/>
              </a:spcBef>
              <a:spcAft>
                <a:spcPts val="600"/>
              </a:spcAft>
              <a:buNone/>
            </a:pPr>
            <a:endParaRPr lang="en-US" dirty="0"/>
          </a:p>
          <a:p>
            <a:pPr marL="514350" indent="-514350">
              <a:spcBef>
                <a:spcPct val="0"/>
              </a:spcBef>
              <a:spcAft>
                <a:spcPts val="600"/>
              </a:spcAft>
              <a:buFont typeface="+mj-lt"/>
              <a:buAutoNum type="alphaUcPeriod"/>
            </a:pPr>
            <a:endParaRPr lang="en-US" sz="2800" dirty="0"/>
          </a:p>
        </p:txBody>
      </p:sp>
    </p:spTree>
    <p:extLst>
      <p:ext uri="{BB962C8B-B14F-4D97-AF65-F5344CB8AC3E}">
        <p14:creationId xmlns:p14="http://schemas.microsoft.com/office/powerpoint/2010/main" val="2390006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426243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FFR </a:t>
            </a:r>
            <a:r>
              <a:rPr lang="en-US" sz="3200" b="1" dirty="0">
                <a:latin typeface="Arial" panose="020B0604020202020204" pitchFamily="34" charset="0"/>
                <a:cs typeface="Arial" panose="020B0604020202020204" pitchFamily="34" charset="0"/>
              </a:rPr>
              <a:t>Helpful</a:t>
            </a:r>
            <a:r>
              <a:rPr lang="en-US" sz="3600" b="1" dirty="0">
                <a:latin typeface="Arial" panose="020B0604020202020204" pitchFamily="34" charset="0"/>
                <a:cs typeface="Arial" panose="020B0604020202020204" pitchFamily="34" charset="0"/>
              </a:rPr>
              <a:t> Tips</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600789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9" name="Picture 8">
            <a:extLst>
              <a:ext uri="{FF2B5EF4-FFF2-40B4-BE49-F238E27FC236}">
                <a16:creationId xmlns:a16="http://schemas.microsoft.com/office/drawing/2014/main" id="{82BC5B2A-CC29-0BD3-8EF4-48D8481A404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descr="2 CFR Subpart F">
            <a:extLst>
              <a:ext uri="{FF2B5EF4-FFF2-40B4-BE49-F238E27FC236}">
                <a16:creationId xmlns:a16="http://schemas.microsoft.com/office/drawing/2014/main" id="{8F981535-5346-BA4B-8F3C-6D6E5B6249D1}"/>
              </a:ext>
            </a:extLst>
          </p:cNvPr>
          <p:cNvGrpSpPr/>
          <p:nvPr/>
        </p:nvGrpSpPr>
        <p:grpSpPr>
          <a:xfrm>
            <a:off x="432811" y="4207286"/>
            <a:ext cx="1964963" cy="1964964"/>
            <a:chOff x="8663188" y="2540000"/>
            <a:chExt cx="1964963" cy="1964964"/>
          </a:xfrm>
        </p:grpSpPr>
        <p:sp>
          <p:nvSpPr>
            <p:cNvPr id="21" name="Oval 20">
              <a:extLst>
                <a:ext uri="{FF2B5EF4-FFF2-40B4-BE49-F238E27FC236}">
                  <a16:creationId xmlns:a16="http://schemas.microsoft.com/office/drawing/2014/main" id="{C566DA16-6698-8844-914D-9D995F2A49D2}"/>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grpSp>
      <p:grpSp>
        <p:nvGrpSpPr>
          <p:cNvPr id="24" name="Group 23" descr="$1 million Thresholds">
            <a:extLst>
              <a:ext uri="{FF2B5EF4-FFF2-40B4-BE49-F238E27FC236}">
                <a16:creationId xmlns:a16="http://schemas.microsoft.com/office/drawing/2014/main" id="{E2A5ABF3-0EAD-F745-AB26-EE1279661130}"/>
              </a:ext>
            </a:extLst>
          </p:cNvPr>
          <p:cNvGrpSpPr/>
          <p:nvPr/>
        </p:nvGrpSpPr>
        <p:grpSpPr>
          <a:xfrm>
            <a:off x="2857958" y="4207286"/>
            <a:ext cx="1964963" cy="1964964"/>
            <a:chOff x="8663188" y="2540000"/>
            <a:chExt cx="1964963" cy="1964964"/>
          </a:xfrm>
        </p:grpSpPr>
        <p:sp>
          <p:nvSpPr>
            <p:cNvPr id="25" name="Oval 24">
              <a:extLst>
                <a:ext uri="{FF2B5EF4-FFF2-40B4-BE49-F238E27FC236}">
                  <a16:creationId xmlns:a16="http://schemas.microsoft.com/office/drawing/2014/main" id="{550C47F0-696B-5742-AE49-0C29D400545A}"/>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grpSp>
      <p:grpSp>
        <p:nvGrpSpPr>
          <p:cNvPr id="27" name="Group 26" descr="Due 9 Months after end of FY">
            <a:extLst>
              <a:ext uri="{FF2B5EF4-FFF2-40B4-BE49-F238E27FC236}">
                <a16:creationId xmlns:a16="http://schemas.microsoft.com/office/drawing/2014/main" id="{6945EB0F-5373-DD41-B87A-60B44E186381}"/>
              </a:ext>
            </a:extLst>
          </p:cNvPr>
          <p:cNvGrpSpPr/>
          <p:nvPr/>
        </p:nvGrpSpPr>
        <p:grpSpPr>
          <a:xfrm>
            <a:off x="5230098" y="4207286"/>
            <a:ext cx="1964963" cy="1964964"/>
            <a:chOff x="8663188" y="2540000"/>
            <a:chExt cx="1964963" cy="1964964"/>
          </a:xfrm>
        </p:grpSpPr>
        <p:sp>
          <p:nvSpPr>
            <p:cNvPr id="28" name="Oval 27">
              <a:extLst>
                <a:ext uri="{FF2B5EF4-FFF2-40B4-BE49-F238E27FC236}">
                  <a16:creationId xmlns:a16="http://schemas.microsoft.com/office/drawing/2014/main" id="{16646AE1-A8BA-C54A-A360-66022B9C8CBC}"/>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8786968" y="2737734"/>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grpSp>
      <p:grpSp>
        <p:nvGrpSpPr>
          <p:cNvPr id="30" name="Group 29" descr="Submit online to FAC">
            <a:extLst>
              <a:ext uri="{FF2B5EF4-FFF2-40B4-BE49-F238E27FC236}">
                <a16:creationId xmlns:a16="http://schemas.microsoft.com/office/drawing/2014/main" id="{89557CE7-E635-9F4F-AD59-DC9EA77A70D0}"/>
              </a:ext>
            </a:extLst>
          </p:cNvPr>
          <p:cNvGrpSpPr/>
          <p:nvPr/>
        </p:nvGrpSpPr>
        <p:grpSpPr>
          <a:xfrm>
            <a:off x="7655245" y="4207286"/>
            <a:ext cx="1964963" cy="1964964"/>
            <a:chOff x="8663188" y="2540000"/>
            <a:chExt cx="1964963" cy="1964964"/>
          </a:xfrm>
        </p:grpSpPr>
        <p:sp>
          <p:nvSpPr>
            <p:cNvPr id="31" name="Oval 30">
              <a:extLst>
                <a:ext uri="{FF2B5EF4-FFF2-40B4-BE49-F238E27FC236}">
                  <a16:creationId xmlns:a16="http://schemas.microsoft.com/office/drawing/2014/main" id="{5C0E93C2-A784-9349-A4FE-F04C9E627224}"/>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8786968" y="2949771"/>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grpSp>
      <p:grpSp>
        <p:nvGrpSpPr>
          <p:cNvPr id="33" name="Group 32" descr="$25K Questioned Costs">
            <a:extLst>
              <a:ext uri="{FF2B5EF4-FFF2-40B4-BE49-F238E27FC236}">
                <a16:creationId xmlns:a16="http://schemas.microsoft.com/office/drawing/2014/main" id="{B79FE50B-9EB5-384F-9469-A6F3A63AFF72}"/>
              </a:ext>
            </a:extLst>
          </p:cNvPr>
          <p:cNvGrpSpPr/>
          <p:nvPr/>
        </p:nvGrpSpPr>
        <p:grpSpPr>
          <a:xfrm>
            <a:off x="10000880" y="4207286"/>
            <a:ext cx="1964963" cy="1964964"/>
            <a:chOff x="8663188" y="2540000"/>
            <a:chExt cx="1964963" cy="1964964"/>
          </a:xfrm>
        </p:grpSpPr>
        <p:sp>
          <p:nvSpPr>
            <p:cNvPr id="34" name="Oval 33">
              <a:extLst>
                <a:ext uri="{FF2B5EF4-FFF2-40B4-BE49-F238E27FC236}">
                  <a16:creationId xmlns:a16="http://schemas.microsoft.com/office/drawing/2014/main" id="{306ECB88-69CA-F44E-B0C8-8242D558DA3D}"/>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8786968" y="292326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$25K</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gr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2">
                                            <p:txEl>
                                              <p:pRg st="0" end="0"/>
                                            </p:txEl>
                                          </p:spTgt>
                                        </p:tgtEl>
                                        <p:attrNameLst>
                                          <p:attrName>style.visibility</p:attrName>
                                        </p:attrNameLst>
                                      </p:cBhvr>
                                      <p:to>
                                        <p:strVal val="visible"/>
                                      </p:to>
                                    </p:set>
                                    <p:animEffect transition="in" filter="fade">
                                      <p:cBhvr>
                                        <p:cTn id="10" dur="1000"/>
                                        <p:tgtEl>
                                          <p:spTgt spid="1075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p:bldP spid="8" grpId="0" animBg="1"/>
      <p:bldP spid="10" grpId="0"/>
      <p:bldP spid="11" grpId="0"/>
      <p:bldP spid="12" grpId="0"/>
      <p:bldP spid="13" grpId="0"/>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a:t>Audit Trail</a:t>
            </a:r>
          </a:p>
        </p:txBody>
      </p:sp>
      <p:pic>
        <p:nvPicPr>
          <p:cNvPr id="3" name="Picture 2" descr="Audit Trail Step by Step chart">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Tree>
    <p:extLst>
      <p:ext uri="{BB962C8B-B14F-4D97-AF65-F5344CB8AC3E}">
        <p14:creationId xmlns:p14="http://schemas.microsoft.com/office/powerpoint/2010/main" val="142977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CA446484-B6E3-E140-A584-E8F59A5A926D}"/>
              </a:ext>
            </a:extLst>
          </p:cNvPr>
          <p:cNvSpPr txBox="1">
            <a:spLocks/>
          </p:cNvSpPr>
          <p:nvPr/>
        </p:nvSpPr>
        <p:spPr>
          <a:xfrm>
            <a:off x="598713" y="1402596"/>
            <a:ext cx="9893640" cy="358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6.  Which of the following is first in the order of precedence?</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Terms and Conditions of the Award </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Authorizing Legislation</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Federal Agency Regulation</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Federal Agency Policies</a:t>
            </a:r>
          </a:p>
        </p:txBody>
      </p:sp>
    </p:spTree>
    <p:extLst>
      <p:ext uri="{BB962C8B-B14F-4D97-AF65-F5344CB8AC3E}">
        <p14:creationId xmlns:p14="http://schemas.microsoft.com/office/powerpoint/2010/main" val="991761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a:t>Single Audit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grpSp>
        <p:nvGrpSpPr>
          <p:cNvPr id="12" name="Group 11" descr="If Audit Report is delinquent, funds may be withheld">
            <a:extLst>
              <a:ext uri="{FF2B5EF4-FFF2-40B4-BE49-F238E27FC236}">
                <a16:creationId xmlns:a16="http://schemas.microsoft.com/office/drawing/2014/main" id="{8E334B74-FFAE-D742-AACB-BDBC7A07E3F6}"/>
              </a:ext>
            </a:extLst>
          </p:cNvPr>
          <p:cNvGrpSpPr/>
          <p:nvPr/>
        </p:nvGrpSpPr>
        <p:grpSpPr>
          <a:xfrm>
            <a:off x="6106858" y="4638625"/>
            <a:ext cx="4447889" cy="1245840"/>
            <a:chOff x="6208597" y="4496147"/>
            <a:chExt cx="4447889" cy="1245840"/>
          </a:xfrm>
        </p:grpSpPr>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7012139" y="4716200"/>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7" name="Picture 6">
              <a:extLst>
                <a:ext uri="{FF2B5EF4-FFF2-40B4-BE49-F238E27FC236}">
                  <a16:creationId xmlns:a16="http://schemas.microsoft.com/office/drawing/2014/main" id="{3FEAB0E4-9B1C-DF46-9913-B6BEC162AD2A}"/>
                </a:ext>
              </a:extLst>
            </p:cNvPr>
            <p:cNvPicPr>
              <a:picLocks noChangeAspect="1"/>
            </p:cNvPicPr>
            <p:nvPr/>
          </p:nvPicPr>
          <p:blipFill>
            <a:blip r:embed="rId2"/>
            <a:stretch>
              <a:fillRect/>
            </a:stretch>
          </p:blipFill>
          <p:spPr>
            <a:xfrm>
              <a:off x="6208597" y="4496147"/>
              <a:ext cx="1245840" cy="1245840"/>
            </a:xfrm>
            <a:prstGeom prst="rect">
              <a:avLst/>
            </a:prstGeom>
          </p:spPr>
        </p:pic>
      </p:gr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8196065" y="106349"/>
            <a:ext cx="4230591" cy="3863198"/>
          </a:xfrm>
          <a:prstGeom prst="rect">
            <a:avLst/>
          </a:prstGeom>
        </p:spPr>
      </p:pic>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53400" y="2346291"/>
            <a:ext cx="1828800" cy="1828800"/>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grpSp>
        <p:nvGrpSpPr>
          <p:cNvPr id="11" name="Group 10">
            <a:extLst>
              <a:ext uri="{FF2B5EF4-FFF2-40B4-BE49-F238E27FC236}">
                <a16:creationId xmlns:a16="http://schemas.microsoft.com/office/drawing/2014/main" id="{B68593D0-FA88-AD46-BEEA-F8AB6F4731CF}"/>
              </a:ext>
              <a:ext uri="{C183D7F6-B498-43B3-948B-1728B52AA6E4}">
                <adec:decorative xmlns:adec="http://schemas.microsoft.com/office/drawing/2017/decorative" val="1"/>
              </a:ext>
            </a:extLst>
          </p:cNvPr>
          <p:cNvGrpSpPr/>
          <p:nvPr/>
        </p:nvGrpSpPr>
        <p:grpSpPr>
          <a:xfrm>
            <a:off x="5849349" y="4140605"/>
            <a:ext cx="2305166" cy="2305166"/>
            <a:chOff x="5985284" y="3990703"/>
            <a:chExt cx="2305166" cy="2305166"/>
          </a:xfrm>
        </p:grpSpPr>
        <p:sp>
          <p:nvSpPr>
            <p:cNvPr id="7" name="Oval 6">
              <a:extLst>
                <a:ext uri="{FF2B5EF4-FFF2-40B4-BE49-F238E27FC236}">
                  <a16:creationId xmlns:a16="http://schemas.microsoft.com/office/drawing/2014/main" id="{349DBC9A-AC27-FA4B-B792-B70C2A1CA167}"/>
                </a:ext>
              </a:extLst>
            </p:cNvPr>
            <p:cNvSpPr/>
            <p:nvPr/>
          </p:nvSpPr>
          <p:spPr>
            <a:xfrm>
              <a:off x="6129073"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E88F980-F8D7-6D47-A4AD-D6DEAC84AEEA}"/>
                </a:ext>
              </a:extLst>
            </p:cNvPr>
            <p:cNvPicPr>
              <a:picLocks noChangeAspect="1"/>
            </p:cNvPicPr>
            <p:nvPr/>
          </p:nvPicPr>
          <p:blipFill>
            <a:blip r:embed="rId2"/>
            <a:stretch>
              <a:fillRect/>
            </a:stretch>
          </p:blipFill>
          <p:spPr>
            <a:xfrm>
              <a:off x="5985284" y="3990703"/>
              <a:ext cx="2305166" cy="2305166"/>
            </a:xfrm>
            <a:prstGeom prst="rect">
              <a:avLst/>
            </a:prstGeom>
          </p:spPr>
        </p:pic>
      </p:gr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1001C2C-921C-DA45-B3BA-4380DA8FA829}"/>
              </a:ext>
              <a:ext uri="{C183D7F6-B498-43B3-948B-1728B52AA6E4}">
                <adec:decorative xmlns:adec="http://schemas.microsoft.com/office/drawing/2017/decorative" val="1"/>
              </a:ext>
            </a:extLst>
          </p:cNvPr>
          <p:cNvGrpSpPr/>
          <p:nvPr/>
        </p:nvGrpSpPr>
        <p:grpSpPr>
          <a:xfrm>
            <a:off x="5945022" y="2047995"/>
            <a:ext cx="5162690" cy="3129909"/>
            <a:chOff x="6397697" y="2392200"/>
            <a:chExt cx="4401554" cy="2524589"/>
          </a:xfrm>
        </p:grpSpPr>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581748" y="2611624"/>
              <a:ext cx="4076259" cy="2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17" name="Snip Single Corner Rectangle 16">
              <a:extLst>
                <a:ext uri="{FF2B5EF4-FFF2-40B4-BE49-F238E27FC236}">
                  <a16:creationId xmlns:a16="http://schemas.microsoft.com/office/drawing/2014/main" id="{986DB201-ED78-2946-B203-9D5017DBE7C4}"/>
                </a:ext>
              </a:extLst>
            </p:cNvPr>
            <p:cNvSpPr/>
            <p:nvPr/>
          </p:nvSpPr>
          <p:spPr>
            <a:xfrm flipV="1">
              <a:off x="6397697" y="2392200"/>
              <a:ext cx="4401554" cy="208985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E81C261-79F1-8246-9F8A-5C5D1DA3D5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08213">
            <a:off x="7549726" y="4314364"/>
            <a:ext cx="1359988" cy="1359988"/>
          </a:xfrm>
          <a:prstGeom prst="rect">
            <a:avLst/>
          </a:prstGeom>
        </p:spPr>
      </p:pic>
      <p:pic>
        <p:nvPicPr>
          <p:cNvPr id="21" name="Picture 20">
            <a:extLst>
              <a:ext uri="{FF2B5EF4-FFF2-40B4-BE49-F238E27FC236}">
                <a16:creationId xmlns:a16="http://schemas.microsoft.com/office/drawing/2014/main" id="{C6223FB2-DABD-834F-AF88-883E043F48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09512" y="3369420"/>
            <a:ext cx="1987212" cy="1987212"/>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000" fill="hold"/>
                                        <p:tgtEl>
                                          <p:spTgt spid="19"/>
                                        </p:tgtEl>
                                        <p:attrNameLst>
                                          <p:attrName>ppt_x</p:attrName>
                                        </p:attrNameLst>
                                      </p:cBhvr>
                                      <p:tavLst>
                                        <p:tav tm="0">
                                          <p:val>
                                            <p:strVal val="#ppt_x"/>
                                          </p:val>
                                        </p:tav>
                                        <p:tav tm="100000">
                                          <p:val>
                                            <p:strVal val="#ppt_x"/>
                                          </p:val>
                                        </p:tav>
                                      </p:tavLst>
                                    </p:anim>
                                    <p:anim calcmode="lin" valueType="num">
                                      <p:cBhvr additive="base">
                                        <p:cTn id="3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pic>
        <p:nvPicPr>
          <p:cNvPr id="4" name="Picture 3" descr="Corrective Action Plan Badge image">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79" name="Group 6" descr="1">
            <a:extLst>
              <a:ext uri="{FF2B5EF4-FFF2-40B4-BE49-F238E27FC236}">
                <a16:creationId xmlns:a16="http://schemas.microsoft.com/office/drawing/2014/main" id="{2C766F74-13EE-D24F-9DBB-D1533C279D90}"/>
              </a:ext>
            </a:extLst>
          </p:cNvPr>
          <p:cNvGrpSpPr>
            <a:grpSpLocks/>
          </p:cNvGrpSpPr>
          <p:nvPr/>
        </p:nvGrpSpPr>
        <p:grpSpPr bwMode="auto">
          <a:xfrm>
            <a:off x="1371914" y="1849980"/>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26980" name="Group 9" descr="2">
            <a:extLst>
              <a:ext uri="{FF2B5EF4-FFF2-40B4-BE49-F238E27FC236}">
                <a16:creationId xmlns:a16="http://schemas.microsoft.com/office/drawing/2014/main" id="{F04E484D-D909-3F4E-A6F2-E86885F4204F}"/>
              </a:ext>
            </a:extLst>
          </p:cNvPr>
          <p:cNvGrpSpPr>
            <a:grpSpLocks/>
          </p:cNvGrpSpPr>
          <p:nvPr/>
        </p:nvGrpSpPr>
        <p:grpSpPr bwMode="auto">
          <a:xfrm>
            <a:off x="1385913" y="264737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26981" name="Group 12" descr="3">
            <a:extLst>
              <a:ext uri="{FF2B5EF4-FFF2-40B4-BE49-F238E27FC236}">
                <a16:creationId xmlns:a16="http://schemas.microsoft.com/office/drawing/2014/main" id="{6B57E4B7-DAF9-5340-A6A7-25D1F63643E3}"/>
              </a:ext>
            </a:extLst>
          </p:cNvPr>
          <p:cNvGrpSpPr>
            <a:grpSpLocks/>
          </p:cNvGrpSpPr>
          <p:nvPr/>
        </p:nvGrpSpPr>
        <p:grpSpPr bwMode="auto">
          <a:xfrm>
            <a:off x="1385913" y="3435213"/>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26982" name="Group 15" descr="4">
            <a:extLst>
              <a:ext uri="{FF2B5EF4-FFF2-40B4-BE49-F238E27FC236}">
                <a16:creationId xmlns:a16="http://schemas.microsoft.com/office/drawing/2014/main" id="{460C99C5-18BB-8E4B-B843-82E8705D2E39}"/>
              </a:ext>
            </a:extLst>
          </p:cNvPr>
          <p:cNvGrpSpPr>
            <a:grpSpLocks/>
          </p:cNvGrpSpPr>
          <p:nvPr/>
        </p:nvGrpSpPr>
        <p:grpSpPr bwMode="auto">
          <a:xfrm>
            <a:off x="1385913" y="421406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grpSp>
        <p:nvGrpSpPr>
          <p:cNvPr id="12" name="Group 15" descr="5">
            <a:extLst>
              <a:ext uri="{FF2B5EF4-FFF2-40B4-BE49-F238E27FC236}">
                <a16:creationId xmlns:a16="http://schemas.microsoft.com/office/drawing/2014/main" id="{2201EE94-0D56-8B34-4E6C-64225BC9C62F}"/>
              </a:ext>
            </a:extLst>
          </p:cNvPr>
          <p:cNvGrpSpPr>
            <a:grpSpLocks/>
          </p:cNvGrpSpPr>
          <p:nvPr/>
        </p:nvGrpSpPr>
        <p:grpSpPr bwMode="auto">
          <a:xfrm>
            <a:off x="1385913" y="5307509"/>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grpSp>
        <p:nvGrpSpPr>
          <p:cNvPr id="126979" name="Group 6" descr="6">
            <a:extLst>
              <a:ext uri="{FF2B5EF4-FFF2-40B4-BE49-F238E27FC236}">
                <a16:creationId xmlns:a16="http://schemas.microsoft.com/office/drawing/2014/main" id="{2C766F74-13EE-D24F-9DBB-D1533C279D90}"/>
              </a:ext>
            </a:extLst>
          </p:cNvPr>
          <p:cNvGrpSpPr>
            <a:grpSpLocks/>
          </p:cNvGrpSpPr>
          <p:nvPr/>
        </p:nvGrpSpPr>
        <p:grpSpPr bwMode="auto">
          <a:xfrm>
            <a:off x="1388012" y="1618403"/>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26980" name="Group 9" descr="7">
            <a:extLst>
              <a:ext uri="{FF2B5EF4-FFF2-40B4-BE49-F238E27FC236}">
                <a16:creationId xmlns:a16="http://schemas.microsoft.com/office/drawing/2014/main" id="{F04E484D-D909-3F4E-A6F2-E86885F4204F}"/>
              </a:ext>
            </a:extLst>
          </p:cNvPr>
          <p:cNvGrpSpPr>
            <a:grpSpLocks/>
          </p:cNvGrpSpPr>
          <p:nvPr/>
        </p:nvGrpSpPr>
        <p:grpSpPr bwMode="auto">
          <a:xfrm>
            <a:off x="1385913" y="2722563"/>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26981" name="Group 12" descr="8">
            <a:extLst>
              <a:ext uri="{FF2B5EF4-FFF2-40B4-BE49-F238E27FC236}">
                <a16:creationId xmlns:a16="http://schemas.microsoft.com/office/drawing/2014/main" id="{6B57E4B7-DAF9-5340-A6A7-25D1F63643E3}"/>
              </a:ext>
            </a:extLst>
          </p:cNvPr>
          <p:cNvGrpSpPr>
            <a:grpSpLocks/>
          </p:cNvGrpSpPr>
          <p:nvPr/>
        </p:nvGrpSpPr>
        <p:grpSpPr bwMode="auto">
          <a:xfrm>
            <a:off x="1385913" y="3741914"/>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grpSp>
        <p:nvGrpSpPr>
          <p:cNvPr id="126982" name="Group 15" descr="9">
            <a:extLst>
              <a:ext uri="{FF2B5EF4-FFF2-40B4-BE49-F238E27FC236}">
                <a16:creationId xmlns:a16="http://schemas.microsoft.com/office/drawing/2014/main" id="{460C99C5-18BB-8E4B-B843-82E8705D2E39}"/>
              </a:ext>
            </a:extLst>
          </p:cNvPr>
          <p:cNvGrpSpPr>
            <a:grpSpLocks/>
          </p:cNvGrpSpPr>
          <p:nvPr/>
        </p:nvGrpSpPr>
        <p:grpSpPr bwMode="auto">
          <a:xfrm>
            <a:off x="1385913" y="4769301"/>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2" name="Group 15" descr="10">
            <a:extLst>
              <a:ext uri="{FF2B5EF4-FFF2-40B4-BE49-F238E27FC236}">
                <a16:creationId xmlns:a16="http://schemas.microsoft.com/office/drawing/2014/main" id="{2201EE94-0D56-8B34-4E6C-64225BC9C62F}"/>
              </a:ext>
            </a:extLst>
          </p:cNvPr>
          <p:cNvGrpSpPr>
            <a:grpSpLocks/>
          </p:cNvGrpSpPr>
          <p:nvPr/>
        </p:nvGrpSpPr>
        <p:grpSpPr bwMode="auto">
          <a:xfrm>
            <a:off x="1385913" y="5615234"/>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192322" y="1534564"/>
              <a:ext cx="641082" cy="5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079555" y="-141805"/>
            <a:ext cx="2191786" cy="219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FSRS the following month after the obligation is made.</a:t>
            </a: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a:latin typeface="Arial (Body)"/>
              </a:rPr>
              <a:t>Prime recipients must report FFATA requirements in the System for Award Management (SAM) https://www.sam.gov/fsrs.</a:t>
            </a:r>
          </a:p>
        </p:txBody>
      </p:sp>
      <p:pic>
        <p:nvPicPr>
          <p:cNvPr id="5" name="Picture 4" descr="image of hands as they type on the keyboard of a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3" name="Online Media 2" descr="Two bussiness people working at a table">
            <a:hlinkClick r:id="" action="ppaction://media"/>
            <a:extLst>
              <a:ext uri="{FF2B5EF4-FFF2-40B4-BE49-F238E27FC236}">
                <a16:creationId xmlns:a16="http://schemas.microsoft.com/office/drawing/2014/main" id="{7671EFB4-1A69-079E-7E25-B6BAF488C33C}"/>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3109548" y="1436896"/>
            <a:ext cx="5982657" cy="3990969"/>
          </a:xfrm>
          <a:prstGeom prst="rect">
            <a:avLst/>
          </a:prstGeom>
        </p:spPr>
      </p:pic>
      <p:sp>
        <p:nvSpPr>
          <p:cNvPr id="4" name="TextBox 3">
            <a:extLst>
              <a:ext uri="{FF2B5EF4-FFF2-40B4-BE49-F238E27FC236}">
                <a16:creationId xmlns:a16="http://schemas.microsoft.com/office/drawing/2014/main" id="{C12C78AD-6B02-DA08-78B3-0E968435997C}"/>
              </a:ext>
            </a:extLst>
          </p:cNvPr>
          <p:cNvSpPr txBox="1"/>
          <p:nvPr/>
        </p:nvSpPr>
        <p:spPr>
          <a:xfrm>
            <a:off x="3393743" y="5702490"/>
            <a:ext cx="54045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https://www.youtube.com/watch?v=r4aIjInTTGY</a:t>
            </a:r>
          </a:p>
        </p:txBody>
      </p:sp>
    </p:spTree>
    <p:extLst>
      <p:ext uri="{BB962C8B-B14F-4D97-AF65-F5344CB8AC3E}">
        <p14:creationId xmlns:p14="http://schemas.microsoft.com/office/powerpoint/2010/main" val="39050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7B2EFB65-9B0C-CF45-B39D-5105F06E15D4}"/>
              </a:ext>
            </a:extLst>
          </p:cNvPr>
          <p:cNvSpPr txBox="1">
            <a:spLocks/>
          </p:cNvSpPr>
          <p:nvPr/>
        </p:nvSpPr>
        <p:spPr>
          <a:xfrm>
            <a:off x="598713" y="1401980"/>
            <a:ext cx="761695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7.  Indirect costs are:</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identified specifically with an activity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not readily identifiable with a particular grant or contract</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that generally include employee fringe benefits allocable to direct labor employees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280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a:t>FFATA - Subaward and Executive Compensation</a:t>
            </a:r>
          </a:p>
        </p:txBody>
      </p:sp>
      <p:pic>
        <p:nvPicPr>
          <p:cNvPr id="1026" name="Picture 1" descr="Five tips for Accurate FFATA subaward reporting text box">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96DC-14C9-C746-EF1F-9879C53ECB3F}"/>
              </a:ext>
            </a:extLst>
          </p:cNvPr>
          <p:cNvSpPr>
            <a:spLocks noGrp="1"/>
          </p:cNvSpPr>
          <p:nvPr>
            <p:ph type="title"/>
          </p:nvPr>
        </p:nvSpPr>
        <p:spPr>
          <a:xfrm>
            <a:off x="1295400" y="-642257"/>
            <a:ext cx="10890250" cy="642257"/>
          </a:xfrm>
        </p:spPr>
        <p:txBody>
          <a:bodyPr vert="horz" lIns="91440" tIns="45720" rIns="91440" bIns="45720" rtlCol="0" anchor="b">
            <a:normAutofit/>
          </a:bodyPr>
          <a:lstStyle/>
          <a:p>
            <a:r>
              <a:rPr lang="en-US" dirty="0"/>
              <a:t>BREAK TIME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4" name="Picture 3">
            <a:extLst>
              <a:ext uri="{FF2B5EF4-FFF2-40B4-BE49-F238E27FC236}">
                <a16:creationId xmlns:a16="http://schemas.microsoft.com/office/drawing/2014/main" id="{16CEF85B-FBF7-E538-5CD4-70DC311DA3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31548" y="4083053"/>
            <a:ext cx="3974937" cy="2347163"/>
          </a:xfrm>
          <a:prstGeom prst="rect">
            <a:avLst/>
          </a:prstGeom>
        </p:spPr>
      </p:pic>
      <p:pic>
        <p:nvPicPr>
          <p:cNvPr id="5" name="Picture 4" descr="Out to lunch sign">
            <a:extLst>
              <a:ext uri="{FF2B5EF4-FFF2-40B4-BE49-F238E27FC236}">
                <a16:creationId xmlns:a16="http://schemas.microsoft.com/office/drawing/2014/main" id="{1EE51E97-B4B8-F3AF-50EE-C615B0D8A5F8}"/>
              </a:ext>
            </a:extLst>
          </p:cNvPr>
          <p:cNvPicPr>
            <a:picLocks noChangeAspect="1" noChangeArrowheads="1"/>
          </p:cNvPicPr>
          <p:nvPr/>
        </p:nvPicPr>
        <p:blipFill>
          <a:blip r:embed="rId3" cstate="print"/>
          <a:srcRect/>
          <a:stretch>
            <a:fillRect/>
          </a:stretch>
        </p:blipFill>
        <p:spPr bwMode="auto">
          <a:xfrm>
            <a:off x="7057417" y="1061432"/>
            <a:ext cx="4267200" cy="3711575"/>
          </a:xfrm>
          <a:prstGeom prst="rect">
            <a:avLst/>
          </a:prstGeom>
          <a:noFill/>
          <a:ln w="9525">
            <a:noFill/>
            <a:miter lim="800000"/>
            <a:headEnd/>
            <a:tailEnd/>
          </a:ln>
        </p:spPr>
      </p:pic>
      <p:pic>
        <p:nvPicPr>
          <p:cNvPr id="7" name="Picture 6">
            <a:extLst>
              <a:ext uri="{FF2B5EF4-FFF2-40B4-BE49-F238E27FC236}">
                <a16:creationId xmlns:a16="http://schemas.microsoft.com/office/drawing/2014/main" id="{77347E7E-DFF7-B634-29A0-629843396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54" y="1231544"/>
            <a:ext cx="4267199" cy="2347163"/>
          </a:xfrm>
          <a:prstGeom prst="rect">
            <a:avLst/>
          </a:prstGeom>
        </p:spPr>
      </p:pic>
    </p:spTree>
    <p:extLst>
      <p:ext uri="{BB962C8B-B14F-4D97-AF65-F5344CB8AC3E}">
        <p14:creationId xmlns:p14="http://schemas.microsoft.com/office/powerpoint/2010/main" val="2209914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0779-3E49-400F-639F-1792D909F481}"/>
              </a:ext>
            </a:extLst>
          </p:cNvPr>
          <p:cNvSpPr>
            <a:spLocks noGrp="1"/>
          </p:cNvSpPr>
          <p:nvPr>
            <p:ph type="title"/>
          </p:nvPr>
        </p:nvSpPr>
        <p:spPr/>
        <p:txBody>
          <a:bodyPr/>
          <a:lstStyle/>
          <a:p>
            <a:r>
              <a:rPr lang="en-US" dirty="0"/>
              <a:t>Break Out Sessions</a:t>
            </a:r>
          </a:p>
        </p:txBody>
      </p:sp>
      <p:sp>
        <p:nvSpPr>
          <p:cNvPr id="3" name="Content Placeholder 2">
            <a:extLst>
              <a:ext uri="{FF2B5EF4-FFF2-40B4-BE49-F238E27FC236}">
                <a16:creationId xmlns:a16="http://schemas.microsoft.com/office/drawing/2014/main" id="{01F81388-02F0-BB5E-EC75-6CFCFA94CFC2}"/>
              </a:ext>
            </a:extLst>
          </p:cNvPr>
          <p:cNvSpPr>
            <a:spLocks noGrp="1"/>
          </p:cNvSpPr>
          <p:nvPr>
            <p:ph idx="1"/>
          </p:nvPr>
        </p:nvSpPr>
        <p:spPr>
          <a:xfrm>
            <a:off x="1905000" y="2654559"/>
            <a:ext cx="7901474" cy="774441"/>
          </a:xfrm>
        </p:spPr>
        <p:txBody>
          <a:bodyPr>
            <a:normAutofit/>
          </a:bodyPr>
          <a:lstStyle/>
          <a:p>
            <a:pPr marL="0" indent="0" algn="ctr">
              <a:buNone/>
            </a:pPr>
            <a:r>
              <a:rPr lang="en-US" sz="3600" dirty="0"/>
              <a:t>Break Out Sessions</a:t>
            </a:r>
          </a:p>
        </p:txBody>
      </p:sp>
    </p:spTree>
    <p:extLst>
      <p:ext uri="{BB962C8B-B14F-4D97-AF65-F5344CB8AC3E}">
        <p14:creationId xmlns:p14="http://schemas.microsoft.com/office/powerpoint/2010/main" val="816625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3924494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6D5C2-4F5F-59AB-626A-FC33328DAB6D}"/>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070" name="Picture 22" descr="30seconds"/>
          <p:cNvPicPr>
            <a:picLocks noChangeAspect="1" noChangeArrowheads="1"/>
          </p:cNvPicPr>
          <p:nvPr/>
        </p:nvPicPr>
        <p:blipFill>
          <a:blip r:embed="rId3" cstate="print"/>
          <a:srcRect/>
          <a:stretch>
            <a:fillRect/>
          </a:stretch>
        </p:blipFill>
        <p:spPr bwMode="auto">
          <a:xfrm>
            <a:off x="4457701" y="1"/>
            <a:ext cx="6208713" cy="3973513"/>
          </a:xfrm>
          <a:prstGeom prst="rect">
            <a:avLst/>
          </a:prstGeom>
          <a:noFill/>
          <a:ln w="9525">
            <a:noFill/>
            <a:miter lim="800000"/>
            <a:headEnd/>
            <a:tailEnd/>
          </a:ln>
        </p:spPr>
      </p:pic>
      <p:pic>
        <p:nvPicPr>
          <p:cNvPr id="277506" name="Picture 36" descr="15"/>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8"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3"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7"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descr="00seconds"/>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1305101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pic>
        <p:nvPicPr>
          <p:cNvPr id="4" name="Picture 4" descr="accountant working on an audit">
            <a:extLst>
              <a:ext uri="{FF2B5EF4-FFF2-40B4-BE49-F238E27FC236}">
                <a16:creationId xmlns:a16="http://schemas.microsoft.com/office/drawing/2014/main" id="{3923D538-5A12-DAD2-63BD-E820A0B21038}"/>
              </a:ext>
            </a:extLst>
          </p:cNvPr>
          <p:cNvPicPr>
            <a:picLocks noChangeAspect="1" noChangeArrowheads="1" noCrop="1"/>
          </p:cNvPicPr>
          <p:nvPr/>
        </p:nvPicPr>
        <p:blipFill>
          <a:blip r:embed="rId2" cstate="print"/>
          <a:srcRect/>
          <a:stretch>
            <a:fillRect/>
          </a:stretch>
        </p:blipFill>
        <p:spPr bwMode="auto">
          <a:xfrm>
            <a:off x="9059378" y="943736"/>
            <a:ext cx="2888990" cy="2112264"/>
          </a:xfrm>
          <a:prstGeom prst="rect">
            <a:avLst/>
          </a:prstGeom>
          <a:noFill/>
          <a:ln w="9525">
            <a:noFill/>
            <a:miter lim="800000"/>
            <a:headEnd/>
            <a:tailEnd/>
          </a:ln>
        </p:spPr>
      </p:pic>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1990" y="1430849"/>
            <a:ext cx="932769" cy="670618"/>
          </a:xfrm>
          <a:prstGeom prst="rect">
            <a:avLst/>
          </a:prstGeom>
        </p:spPr>
      </p:pic>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ollar Amount of Award">
            <a:extLst>
              <a:ext uri="{FF2B5EF4-FFF2-40B4-BE49-F238E27FC236}">
                <a16:creationId xmlns:a16="http://schemas.microsoft.com/office/drawing/2014/main" id="{7A9B8846-1456-983A-294F-19697F56D780}"/>
              </a:ext>
            </a:extLst>
          </p:cNvPr>
          <p:cNvPicPr>
            <a:picLocks noChangeAspect="1"/>
          </p:cNvPicPr>
          <p:nvPr/>
        </p:nvPicPr>
        <p:blipFill>
          <a:blip r:embed="rId2"/>
          <a:stretch>
            <a:fillRect/>
          </a:stretch>
        </p:blipFill>
        <p:spPr>
          <a:xfrm>
            <a:off x="1633309" y="3991880"/>
            <a:ext cx="2347163" cy="1603387"/>
          </a:xfrm>
          <a:prstGeom prst="rect">
            <a:avLst/>
          </a:prstGeom>
        </p:spPr>
      </p:pic>
      <p:pic>
        <p:nvPicPr>
          <p:cNvPr id="9" name="Picture 8" descr="New Grant or Grantee">
            <a:extLst>
              <a:ext uri="{FF2B5EF4-FFF2-40B4-BE49-F238E27FC236}">
                <a16:creationId xmlns:a16="http://schemas.microsoft.com/office/drawing/2014/main" id="{839B0B00-FF3B-FD56-013C-1DE836C3ED2D}"/>
              </a:ext>
            </a:extLst>
          </p:cNvPr>
          <p:cNvPicPr>
            <a:picLocks noChangeAspect="1"/>
          </p:cNvPicPr>
          <p:nvPr/>
        </p:nvPicPr>
        <p:blipFill>
          <a:blip r:embed="rId2"/>
          <a:stretch>
            <a:fillRect/>
          </a:stretch>
        </p:blipFill>
        <p:spPr>
          <a:xfrm>
            <a:off x="3719869" y="2069763"/>
            <a:ext cx="2347163" cy="1603387"/>
          </a:xfrm>
          <a:prstGeom prst="rect">
            <a:avLst/>
          </a:prstGeom>
        </p:spPr>
      </p:pic>
      <p:pic>
        <p:nvPicPr>
          <p:cNvPr id="10" name="Picture 9" descr="Grantee's Request for Technical Assistance">
            <a:extLst>
              <a:ext uri="{FF2B5EF4-FFF2-40B4-BE49-F238E27FC236}">
                <a16:creationId xmlns:a16="http://schemas.microsoft.com/office/drawing/2014/main" id="{8741E732-E86E-541A-B5AD-6D47B0E90A3B}"/>
              </a:ext>
            </a:extLst>
          </p:cNvPr>
          <p:cNvPicPr>
            <a:picLocks noChangeAspect="1"/>
          </p:cNvPicPr>
          <p:nvPr/>
        </p:nvPicPr>
        <p:blipFill>
          <a:blip r:embed="rId2"/>
          <a:stretch>
            <a:fillRect/>
          </a:stretch>
        </p:blipFill>
        <p:spPr>
          <a:xfrm>
            <a:off x="6481862" y="2045090"/>
            <a:ext cx="2347163" cy="1603387"/>
          </a:xfrm>
          <a:prstGeom prst="rect">
            <a:avLst/>
          </a:prstGeom>
        </p:spPr>
      </p:pic>
      <p:pic>
        <p:nvPicPr>
          <p:cNvPr id="11" name="Picture 10" descr="Program Office Request">
            <a:extLst>
              <a:ext uri="{FF2B5EF4-FFF2-40B4-BE49-F238E27FC236}">
                <a16:creationId xmlns:a16="http://schemas.microsoft.com/office/drawing/2014/main" id="{5F3F6E93-80F8-D1EA-CA1B-D70115EDBF2B}"/>
              </a:ext>
            </a:extLst>
          </p:cNvPr>
          <p:cNvPicPr>
            <a:picLocks noChangeAspect="1"/>
          </p:cNvPicPr>
          <p:nvPr/>
        </p:nvPicPr>
        <p:blipFill>
          <a:blip r:embed="rId2"/>
          <a:stretch>
            <a:fillRect/>
          </a:stretch>
        </p:blipFill>
        <p:spPr>
          <a:xfrm>
            <a:off x="4916318" y="4032332"/>
            <a:ext cx="2347163" cy="1603387"/>
          </a:xfrm>
          <a:prstGeom prst="rect">
            <a:avLst/>
          </a:prstGeom>
        </p:spPr>
      </p:pic>
      <p:pic>
        <p:nvPicPr>
          <p:cNvPr id="12" name="Picture 11" descr="Problems Identified from OCFO Desk Review">
            <a:extLst>
              <a:ext uri="{FF2B5EF4-FFF2-40B4-BE49-F238E27FC236}">
                <a16:creationId xmlns:a16="http://schemas.microsoft.com/office/drawing/2014/main" id="{7C11E760-D50B-EFC1-9DEC-9AB27C70A28E}"/>
              </a:ext>
            </a:extLst>
          </p:cNvPr>
          <p:cNvPicPr>
            <a:picLocks noChangeAspect="1"/>
          </p:cNvPicPr>
          <p:nvPr/>
        </p:nvPicPr>
        <p:blipFill>
          <a:blip r:embed="rId2"/>
          <a:stretch>
            <a:fillRect/>
          </a:stretch>
        </p:blipFill>
        <p:spPr>
          <a:xfrm>
            <a:off x="7998282" y="3953050"/>
            <a:ext cx="2347163" cy="1603387"/>
          </a:xfrm>
          <a:prstGeom prst="rect">
            <a:avLst/>
          </a:prstGeom>
        </p:spPr>
      </p:pic>
      <p:pic>
        <p:nvPicPr>
          <p:cNvPr id="13" name="Picture 12" descr="Random Sample">
            <a:extLst>
              <a:ext uri="{FF2B5EF4-FFF2-40B4-BE49-F238E27FC236}">
                <a16:creationId xmlns:a16="http://schemas.microsoft.com/office/drawing/2014/main" id="{4D4BE546-BC46-86AE-7027-107F97E15B99}"/>
              </a:ext>
            </a:extLst>
          </p:cNvPr>
          <p:cNvPicPr>
            <a:picLocks noChangeAspect="1"/>
          </p:cNvPicPr>
          <p:nvPr/>
        </p:nvPicPr>
        <p:blipFill>
          <a:blip r:embed="rId2"/>
          <a:stretch>
            <a:fillRect/>
          </a:stretch>
        </p:blipFill>
        <p:spPr>
          <a:xfrm>
            <a:off x="9073362" y="1989422"/>
            <a:ext cx="2347163" cy="1648266"/>
          </a:xfrm>
          <a:prstGeom prst="rect">
            <a:avLst/>
          </a:prstGeom>
        </p:spPr>
      </p:pic>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18" grpId="0"/>
      <p:bldP spid="20" grpId="0"/>
      <p:bldP spid="24" grpId="0"/>
      <p:bldP spid="25" grpId="0"/>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pic>
        <p:nvPicPr>
          <p:cNvPr id="28" name="Picture 27">
            <a:extLst>
              <a:ext uri="{FF2B5EF4-FFF2-40B4-BE49-F238E27FC236}">
                <a16:creationId xmlns:a16="http://schemas.microsoft.com/office/drawing/2014/main" id="{40B12434-85EF-19F8-F302-47551B911D6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104f831b62817239fb6eada576b7a920">
  <xsd:schema xmlns:xsd="http://www.w3.org/2001/XMLSchema" xmlns:xs="http://www.w3.org/2001/XMLSchema" xmlns:p="http://schemas.microsoft.com/office/2006/metadata/properties" xmlns:ns2="fc670a6c-c638-482b-9524-a69206c51e9a" targetNamespace="http://schemas.microsoft.com/office/2006/metadata/properties" ma:root="true" ma:fieldsID="94526f520ceff7eb6363bbfa5e10efd6"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2.xml><?xml version="1.0" encoding="utf-8"?>
<ds:datastoreItem xmlns:ds="http://schemas.openxmlformats.org/officeDocument/2006/customXml" ds:itemID="{383C6C62-A65B-4C29-BBF7-AC205CC98372}">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purl.org/dc/elements/1.1/"/>
    <ds:schemaRef ds:uri="fc670a6c-c638-482b-9524-a69206c51e9a"/>
    <ds:schemaRef ds:uri="http://www.w3.org/XML/1998/namespace"/>
  </ds:schemaRefs>
</ds:datastoreItem>
</file>

<file path=customXml/itemProps3.xml><?xml version="1.0" encoding="utf-8"?>
<ds:datastoreItem xmlns:ds="http://schemas.openxmlformats.org/officeDocument/2006/customXml" ds:itemID="{D235CC05-8A72-47A7-B678-3E3644410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
  <TotalTime>45</TotalTime>
  <Words>5267</Words>
  <Application>Microsoft Office PowerPoint</Application>
  <PresentationFormat>Widescreen</PresentationFormat>
  <Paragraphs>746</Paragraphs>
  <Slides>120</Slides>
  <Notes>4</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120</vt:i4>
      </vt:variant>
    </vt:vector>
  </HeadingPairs>
  <TitlesOfParts>
    <vt:vector size="139" baseType="lpstr">
      <vt:lpstr>Aptos</vt: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5_Custom Design</vt:lpstr>
      <vt:lpstr>Financial Management Seminar</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U.S. Department of Justice</vt:lpstr>
      <vt:lpstr>U.S. Department of Justice</vt:lpstr>
      <vt:lpstr>U.S. Department of Justice</vt:lpstr>
      <vt:lpstr>U.S. Department of Justice</vt:lpstr>
      <vt:lpstr>U.S. Department of Justice</vt:lpstr>
      <vt:lpstr>Evaluation &amp; Sign In</vt:lpstr>
      <vt:lpstr>Post Award Activities</vt:lpstr>
      <vt:lpstr>Award Notification  and Acceptance</vt:lpstr>
      <vt:lpstr>U.S. Department of Justice</vt:lpstr>
      <vt:lpstr>Award Notification and Acceptance</vt:lpstr>
      <vt:lpstr>Award Notification and Acceptance</vt:lpstr>
      <vt:lpstr>Conditions of Award</vt:lpstr>
      <vt:lpstr>Conditions of Award</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Knowledge Check</vt:lpstr>
      <vt:lpstr>Knowledge Check</vt:lpstr>
      <vt:lpstr>Grant Award Modification (GAM)</vt:lpstr>
      <vt:lpstr>Grant Award Modification</vt:lpstr>
      <vt:lpstr>Grant Award Modification</vt:lpstr>
      <vt:lpstr>Grant Award Modification- Financial</vt:lpstr>
      <vt:lpstr>Grant Award Modification-Financial </vt:lpstr>
      <vt:lpstr>Grant Award Modification-Financial </vt:lpstr>
      <vt:lpstr>Grant Award Modification-Financial</vt:lpstr>
      <vt:lpstr>Grant Award Modification-Financial</vt:lpstr>
      <vt:lpstr>Grant Award Modification-Financial</vt:lpstr>
      <vt:lpstr>Grant Award Modification-Financial</vt:lpstr>
      <vt:lpstr>Grant Award Modification-Programmatic</vt:lpstr>
      <vt:lpstr>BREAK TIME</vt:lpstr>
      <vt:lpstr>BREAK TIME</vt:lpstr>
      <vt:lpstr>Payment of Grant Funds</vt:lpstr>
      <vt:lpstr>Payment of Grant Funds</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Knowledge Check</vt:lpstr>
      <vt:lpstr>Federal Financial Reports (SF425)</vt:lpstr>
      <vt:lpstr>Performance Reports</vt:lpstr>
      <vt:lpstr>Performance Reports</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FFATA - Subaward and Executive Compensation</vt:lpstr>
      <vt:lpstr>FFATA - Subaward and Executive Compensation</vt:lpstr>
      <vt:lpstr>BREAK TIME</vt:lpstr>
      <vt:lpstr>Break Out Sessions</vt:lpstr>
      <vt:lpstr>BREAK TIME</vt:lpstr>
      <vt:lpstr>BREAK TIME</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Closeout </vt:lpstr>
      <vt:lpstr>Closeout </vt:lpstr>
      <vt:lpstr>Closeout </vt:lpstr>
      <vt:lpstr>Closeout</vt:lpstr>
      <vt:lpstr>U.S. Department of Justice</vt:lpstr>
      <vt:lpstr>Resources</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Heather Kaiser</cp:lastModifiedBy>
  <cp:revision>39</cp:revision>
  <dcterms:created xsi:type="dcterms:W3CDTF">2024-02-21T15:57:30Z</dcterms:created>
  <dcterms:modified xsi:type="dcterms:W3CDTF">2026-03-26T20:36:36Z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