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0" r:id="rId5"/>
    <p:sldMasterId id="2147483660" r:id="rId6"/>
    <p:sldMasterId id="2147483692" r:id="rId7"/>
  </p:sldMasterIdLst>
  <p:notesMasterIdLst>
    <p:notesMasterId r:id="rId121"/>
  </p:notesMasterIdLst>
  <p:sldIdLst>
    <p:sldId id="256" r:id="rId8"/>
    <p:sldId id="262" r:id="rId9"/>
    <p:sldId id="257" r:id="rId10"/>
    <p:sldId id="382" r:id="rId11"/>
    <p:sldId id="260" r:id="rId12"/>
    <p:sldId id="263" r:id="rId13"/>
    <p:sldId id="560" r:id="rId14"/>
    <p:sldId id="265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511" r:id="rId30"/>
    <p:sldId id="275" r:id="rId31"/>
    <p:sldId id="276" r:id="rId32"/>
    <p:sldId id="277" r:id="rId33"/>
    <p:sldId id="278" r:id="rId34"/>
    <p:sldId id="280" r:id="rId35"/>
    <p:sldId id="561" r:id="rId36"/>
    <p:sldId id="299" r:id="rId37"/>
    <p:sldId id="300" r:id="rId38"/>
    <p:sldId id="301" r:id="rId39"/>
    <p:sldId id="481" r:id="rId40"/>
    <p:sldId id="510" r:id="rId41"/>
    <p:sldId id="302" r:id="rId42"/>
    <p:sldId id="307" r:id="rId43"/>
    <p:sldId id="308" r:id="rId44"/>
    <p:sldId id="309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20" r:id="rId53"/>
    <p:sldId id="322" r:id="rId54"/>
    <p:sldId id="556" r:id="rId55"/>
    <p:sldId id="558" r:id="rId56"/>
    <p:sldId id="324" r:id="rId57"/>
    <p:sldId id="325" r:id="rId58"/>
    <p:sldId id="559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19" r:id="rId79"/>
    <p:sldId id="553" r:id="rId80"/>
    <p:sldId id="346" r:id="rId81"/>
    <p:sldId id="347" r:id="rId82"/>
    <p:sldId id="348" r:id="rId83"/>
    <p:sldId id="349" r:id="rId84"/>
    <p:sldId id="351" r:id="rId85"/>
    <p:sldId id="352" r:id="rId86"/>
    <p:sldId id="353" r:id="rId87"/>
    <p:sldId id="386" r:id="rId88"/>
    <p:sldId id="354" r:id="rId89"/>
    <p:sldId id="383" r:id="rId90"/>
    <p:sldId id="384" r:id="rId91"/>
    <p:sldId id="356" r:id="rId92"/>
    <p:sldId id="357" r:id="rId93"/>
    <p:sldId id="358" r:id="rId94"/>
    <p:sldId id="359" r:id="rId95"/>
    <p:sldId id="387" r:id="rId96"/>
    <p:sldId id="360" r:id="rId97"/>
    <p:sldId id="361" r:id="rId98"/>
    <p:sldId id="362" r:id="rId99"/>
    <p:sldId id="363" r:id="rId100"/>
    <p:sldId id="388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85" r:id="rId111"/>
    <p:sldId id="373" r:id="rId112"/>
    <p:sldId id="374" r:id="rId113"/>
    <p:sldId id="375" r:id="rId114"/>
    <p:sldId id="376" r:id="rId115"/>
    <p:sldId id="377" r:id="rId116"/>
    <p:sldId id="378" r:id="rId117"/>
    <p:sldId id="554" r:id="rId118"/>
    <p:sldId id="555" r:id="rId119"/>
    <p:sldId id="381" r:id="rId1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58313"/>
    <a:srgbClr val="00929E"/>
    <a:srgbClr val="78AB41"/>
    <a:srgbClr val="8AC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37"/>
    <p:restoredTop sz="90638" autoAdjust="0"/>
  </p:normalViewPr>
  <p:slideViewPr>
    <p:cSldViewPr snapToGrid="0" snapToObjects="1">
      <p:cViewPr varScale="1">
        <p:scale>
          <a:sx n="90" d="100"/>
          <a:sy n="90" d="100"/>
        </p:scale>
        <p:origin x="224" y="752"/>
      </p:cViewPr>
      <p:guideLst/>
    </p:cSldViewPr>
  </p:slideViewPr>
  <p:outlineViewPr>
    <p:cViewPr>
      <p:scale>
        <a:sx n="33" d="100"/>
        <a:sy n="33" d="100"/>
      </p:scale>
      <p:origin x="0" y="-6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theme" Target="theme/theme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microsoft.com/office/2018/10/relationships/authors" Target="author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AB50-65A7-C24B-9A58-270EE2333BD0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00535-71D0-6244-BB41-530F95841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6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9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1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7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38C8B-9E26-4F9B-B62A-1265E5236F9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9043" name="Rectangle 7"/>
          <p:cNvSpPr txBox="1">
            <a:spLocks noGrp="1" noChangeArrowheads="1"/>
          </p:cNvSpPr>
          <p:nvPr/>
        </p:nvSpPr>
        <p:spPr bwMode="auto">
          <a:xfrm>
            <a:off x="3884259" y="8684790"/>
            <a:ext cx="2972209" cy="4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60" tIns="45280" rIns="90560" bIns="4528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FDBEC9E-A90D-48A1-803D-090A7365D7E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9044" name="Rectangle 7"/>
          <p:cNvSpPr txBox="1">
            <a:spLocks noGrp="1" noChangeArrowheads="1"/>
          </p:cNvSpPr>
          <p:nvPr/>
        </p:nvSpPr>
        <p:spPr bwMode="auto">
          <a:xfrm>
            <a:off x="3884259" y="8684790"/>
            <a:ext cx="2972209" cy="4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60" tIns="45280" rIns="90560" bIns="4528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1178E6B-2FAA-4CE5-8E92-E7DCD97AB71C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9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6000" cy="3430587"/>
          </a:xfrm>
          <a:ln/>
        </p:spPr>
      </p:sp>
      <p:sp>
        <p:nvSpPr>
          <p:cNvPr id="599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344714"/>
            <a:ext cx="5487626" cy="4114337"/>
          </a:xfrm>
          <a:noFill/>
          <a:ln/>
        </p:spPr>
        <p:txBody>
          <a:bodyPr/>
          <a:lstStyle/>
          <a:p>
            <a:pPr marL="223351" indent="-223351">
              <a:lnSpc>
                <a:spcPct val="8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27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0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29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55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95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7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3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9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3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5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58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9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A3EF6E8-465D-2042-9272-DE7DDDE48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5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6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4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DOJ logo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692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2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0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55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0F6CE-0B56-8548-87C1-A0CF8850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D6DC-0D43-DB48-AD7E-3ADA06C5B9FA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3CB5-0E85-1447-B543-33A8BEC1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586A7-DEB5-3F48-9B22-ECE89C26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5218-749D-3849-AF21-6D4FF00E9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8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5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10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83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8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1CFCE2-9AD5-CD4E-A426-96C8A264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10890250" cy="279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FFD506-8203-BF49-A598-528F6C21F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9F52ECA-D414-CE4A-B015-46CA3662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6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7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4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8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7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54A5E-2E69-B04E-BA2A-929B08D358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1" y="-74680"/>
            <a:ext cx="12283071" cy="70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6061C-5C30-014D-BC12-FA11EA7EA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DC3EE463-5192-D14D-8CB8-73D2B1B5C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26977-7E0A-D841-84FD-74F36A09C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4" y="-74681"/>
            <a:ext cx="12263781" cy="70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2/4/25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7.png"/><Relationship Id="rId20" Type="http://schemas.openxmlformats.org/officeDocument/2006/relationships/image" Target="../media/image42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43.gif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png"/><Relationship Id="rId5" Type="http://schemas.openxmlformats.org/officeDocument/2006/relationships/hyperlink" Target="http://www.epls.gov/" TargetMode="External"/><Relationship Id="rId4" Type="http://schemas.openxmlformats.org/officeDocument/2006/relationships/hyperlink" Target="http://www.sam.gov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4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hyperlink" Target="http://www.sam.gov/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ojp.gov/funding/financialguidedoj/overview" TargetMode="External"/><Relationship Id="rId4" Type="http://schemas.openxmlformats.org/officeDocument/2006/relationships/hyperlink" Target="https://www.gsa.gov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7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grpSp>
        <p:nvGrpSpPr>
          <p:cNvPr id="3" name="Group 2" descr="Authorization icon">
            <a:extLst>
              <a:ext uri="{FF2B5EF4-FFF2-40B4-BE49-F238E27FC236}">
                <a16:creationId xmlns:a16="http://schemas.microsoft.com/office/drawing/2014/main" id="{25757896-C445-37F6-31E5-1E1B219FF04B}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5" name="Group 4" descr="Appropriation icon">
            <a:extLst>
              <a:ext uri="{FF2B5EF4-FFF2-40B4-BE49-F238E27FC236}">
                <a16:creationId xmlns:a16="http://schemas.microsoft.com/office/drawing/2014/main" id="{EA85B0CD-2E55-A284-1C93-24387783B079}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Budget Process</a:t>
            </a:r>
          </a:p>
        </p:txBody>
      </p:sp>
    </p:spTree>
    <p:extLst>
      <p:ext uri="{BB962C8B-B14F-4D97-AF65-F5344CB8AC3E}">
        <p14:creationId xmlns:p14="http://schemas.microsoft.com/office/powerpoint/2010/main" val="6397970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759651D-689E-8B49-B041-BD658A7AB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44392" y="4782259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ubawards icon">
            <a:extLst>
              <a:ext uri="{FF2B5EF4-FFF2-40B4-BE49-F238E27FC236}">
                <a16:creationId xmlns:a16="http://schemas.microsoft.com/office/drawing/2014/main" id="{FC9DC036-E90B-084D-B9BB-214DE1D95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785" y="5006159"/>
            <a:ext cx="1337320" cy="1337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4FEF5190-B746-2B40-9457-7F3F6BA31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Subaward (Subgrants)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A description of the activities to be carried out by subrecipients.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Describe the purpose of the subaward (subgrant)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Contracts or consultants that are not considered as subaward should be under procurement contracts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Grantees must ensure correct calculation when using the de minimis rate</a:t>
            </a:r>
          </a:p>
          <a:p>
            <a:pPr marL="687387" lvl="1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It should be calculated on the first $50,000 and not $50,000 per year for the subaward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34707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dget table displays Washington State Hospital's project to enhance prescriber report distribution, totaling $295,000 in federal funding.">
            <a:extLst>
              <a:ext uri="{FF2B5EF4-FFF2-40B4-BE49-F238E27FC236}">
                <a16:creationId xmlns:a16="http://schemas.microsoft.com/office/drawing/2014/main" id="{BEB598D4-9B6F-ED8A-7B89-BF266B85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14" y="1177503"/>
            <a:ext cx="12182475" cy="5305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6761909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46D054D-685F-E140-9305-35FC694EE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26059" y="1089762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procurement icon">
            <a:extLst>
              <a:ext uri="{FF2B5EF4-FFF2-40B4-BE49-F238E27FC236}">
                <a16:creationId xmlns:a16="http://schemas.microsoft.com/office/drawing/2014/main" id="{4BCCB7C5-757B-3E47-8CC7-3B76DB68F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712" y="806792"/>
            <a:ext cx="18288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bfo icon">
            <a:extLst>
              <a:ext uri="{FF2B5EF4-FFF2-40B4-BE49-F238E27FC236}">
                <a16:creationId xmlns:a16="http://schemas.microsoft.com/office/drawing/2014/main" id="{49F203D4-1983-F743-B2E4-785F14683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Procurement/Contracts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Procurement for goods or services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Consultant rates – (i.e., $650 threshold)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Sole Source – over $250K  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Procurement Standards—General Guidance for Open Competition  (Uniform Guidance at 2 C.F.R. § 200.317 through 2 C.F.R. § 200.327)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Please describe services being provided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Indicate whether the applicant’s formal written procurement policy or federal acquisition regulations is followed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16239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 summarizing procurement contracts for recovery services and behavioral health consulting in Bozeman, Montana.">
            <a:extLst>
              <a:ext uri="{FF2B5EF4-FFF2-40B4-BE49-F238E27FC236}">
                <a16:creationId xmlns:a16="http://schemas.microsoft.com/office/drawing/2014/main" id="{ED824C9D-95CE-11BD-2DDA-ADAA733B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063"/>
            <a:ext cx="12192000" cy="430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18540899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 displaying budget data for consultant travel, including costs, location, duration, and federal/non-federal amounts.">
            <a:extLst>
              <a:ext uri="{FF2B5EF4-FFF2-40B4-BE49-F238E27FC236}">
                <a16:creationId xmlns:a16="http://schemas.microsoft.com/office/drawing/2014/main" id="{25C024BE-4505-F87B-0595-672DE292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052"/>
            <a:ext cx="12192000" cy="4283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11728678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DE06AA38-C13C-1D4F-BB67-6210A2391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dot icon">
            <a:extLst>
              <a:ext uri="{FF2B5EF4-FFF2-40B4-BE49-F238E27FC236}">
                <a16:creationId xmlns:a16="http://schemas.microsoft.com/office/drawing/2014/main" id="{6D5AE8A7-5368-7940-A902-9D7AF6049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92" y="4539868"/>
            <a:ext cx="1337320" cy="1337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FCDE42BD-253A-9949-BD1E-EC52B9366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Other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 marL="571500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Major types – (i.e., rent, utilities)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Basis – (i.e., 1200 sq ft @ $22 per sq ft)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Please list out each item type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Examples of Other: registration fees, rent, software, </a:t>
            </a:r>
            <a:r>
              <a:rPr lang="en-US" sz="2400" dirty="0" err="1"/>
              <a:t>etc</a:t>
            </a: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9989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readsheet summarizing budget year 1 for other costs, including rent and telephone expenses with quantities and total costs.">
            <a:extLst>
              <a:ext uri="{FF2B5EF4-FFF2-40B4-BE49-F238E27FC236}">
                <a16:creationId xmlns:a16="http://schemas.microsoft.com/office/drawing/2014/main" id="{155E729E-ACC1-B783-EF02-7BF13C70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1344409"/>
            <a:ext cx="12192000" cy="3590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30299062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B6A3163-099A-1147-AE1A-8B715D74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direction icon">
            <a:extLst>
              <a:ext uri="{FF2B5EF4-FFF2-40B4-BE49-F238E27FC236}">
                <a16:creationId xmlns:a16="http://schemas.microsoft.com/office/drawing/2014/main" id="{D5E6BD87-04BF-5A44-96E0-549F49766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23" y="4476999"/>
            <a:ext cx="1463058" cy="1463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AAE6BF37-728B-BB44-BD5F-EDA1248BA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Indirect Costs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Approved rate – (i.e., by cognizant Federal agency)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Current negotiated agreement – (i.e., provisional, fixed, final)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De Minimis rate – must specify in application the amount to be claimed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Grantee should calculate indirect costs on federal share only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The correct indirect cost base should be used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5006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dget table showing indirect costs for Year 1, with totals, rates, and amounts for federal and non-federal funding.">
            <a:extLst>
              <a:ext uri="{FF2B5EF4-FFF2-40B4-BE49-F238E27FC236}">
                <a16:creationId xmlns:a16="http://schemas.microsoft.com/office/drawing/2014/main" id="{0CF1895F-8B1A-DF7D-FC81-9D8C6983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7812"/>
            <a:ext cx="11277600" cy="3762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5328270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oup conferance">
            <a:extLst>
              <a:ext uri="{FF2B5EF4-FFF2-40B4-BE49-F238E27FC236}">
                <a16:creationId xmlns:a16="http://schemas.microsoft.com/office/drawing/2014/main" id="{D2C5D3F8-44DF-AD44-8D70-BFB886E52F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649" y="1010652"/>
            <a:ext cx="5676827" cy="54159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32108C-85EF-0E45-919B-BEC35C3F6260}"/>
              </a:ext>
            </a:extLst>
          </p:cNvPr>
          <p:cNvSpPr txBox="1">
            <a:spLocks/>
          </p:cNvSpPr>
          <p:nvPr/>
        </p:nvSpPr>
        <p:spPr>
          <a:xfrm>
            <a:off x="598713" y="1371601"/>
            <a:ext cx="5676827" cy="5054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700" b="1" dirty="0">
                <a:solidFill>
                  <a:srgbClr val="C00000"/>
                </a:solidFill>
              </a:rPr>
              <a:t>Budget Categories</a:t>
            </a:r>
            <a:r>
              <a:rPr lang="en-US" altLang="en-US" sz="1700" dirty="0">
                <a:solidFill>
                  <a:srgbClr val="C00000"/>
                </a:solidFill>
              </a:rPr>
              <a:t>			</a:t>
            </a:r>
            <a:r>
              <a:rPr lang="en-US" altLang="en-US" sz="1700" b="1" dirty="0">
                <a:solidFill>
                  <a:srgbClr val="C00000"/>
                </a:solidFill>
              </a:rPr>
              <a:t>Amount</a:t>
            </a:r>
          </a:p>
          <a:p>
            <a:pPr marL="0" indent="0">
              <a:buNone/>
            </a:pPr>
            <a:r>
              <a:rPr lang="en-US" altLang="en-US" sz="1700" dirty="0"/>
              <a:t>Personnel				$121,000</a:t>
            </a:r>
          </a:p>
          <a:p>
            <a:pPr marL="0" indent="0">
              <a:buNone/>
            </a:pPr>
            <a:r>
              <a:rPr lang="en-US" altLang="en-US" sz="1700" dirty="0"/>
              <a:t>Fringe Benefits			        	  $37,087</a:t>
            </a:r>
          </a:p>
          <a:p>
            <a:pPr marL="0" indent="0">
              <a:buNone/>
            </a:pPr>
            <a:r>
              <a:rPr lang="en-US" altLang="en-US" sz="1700" dirty="0"/>
              <a:t>Travel					    $4,715</a:t>
            </a:r>
          </a:p>
          <a:p>
            <a:pPr marL="0" indent="0">
              <a:buNone/>
            </a:pPr>
            <a:r>
              <a:rPr lang="en-US" altLang="en-US" sz="1700" dirty="0"/>
              <a:t>Equipment				    $7,000</a:t>
            </a:r>
          </a:p>
          <a:p>
            <a:pPr marL="0" indent="0">
              <a:buNone/>
            </a:pPr>
            <a:r>
              <a:rPr lang="en-US" altLang="en-US" sz="1700" dirty="0"/>
              <a:t>Supplies					    $1,395</a:t>
            </a:r>
          </a:p>
          <a:p>
            <a:pPr marL="0" indent="0">
              <a:buNone/>
            </a:pPr>
            <a:r>
              <a:rPr lang="en-US" altLang="en-US" sz="1700" dirty="0"/>
              <a:t>Construction				  $15,000</a:t>
            </a:r>
          </a:p>
          <a:p>
            <a:pPr marL="0" indent="0">
              <a:buNone/>
            </a:pPr>
            <a:r>
              <a:rPr lang="en-US" altLang="en-US" sz="1700" dirty="0"/>
              <a:t>Subawards (Subgrants)			$295,000</a:t>
            </a:r>
          </a:p>
          <a:p>
            <a:pPr marL="0" indent="0">
              <a:buNone/>
            </a:pPr>
            <a:r>
              <a:rPr lang="en-US" altLang="en-US" sz="1700" dirty="0"/>
              <a:t>Procurement Contracts			  $68,105</a:t>
            </a:r>
          </a:p>
          <a:p>
            <a:pPr marL="0" indent="0">
              <a:buNone/>
            </a:pPr>
            <a:r>
              <a:rPr lang="en-US" altLang="en-US" sz="1700" dirty="0"/>
              <a:t>Other Costs				</a:t>
            </a:r>
            <a:r>
              <a:rPr lang="en-US" altLang="en-US" sz="1700" u="sng" dirty="0"/>
              <a:t>  $54,240  </a:t>
            </a:r>
          </a:p>
          <a:p>
            <a:pPr marL="0" indent="0">
              <a:buFontTx/>
              <a:buNone/>
            </a:pPr>
            <a:r>
              <a:rPr lang="en-US" altLang="en-US" sz="1700" dirty="0"/>
              <a:t>Total Direct Costs				$603,542</a:t>
            </a:r>
          </a:p>
          <a:p>
            <a:pPr marL="0" indent="0">
              <a:buFontTx/>
              <a:buNone/>
            </a:pPr>
            <a:endParaRPr lang="en-US" altLang="en-US" sz="1700" dirty="0"/>
          </a:p>
          <a:p>
            <a:pPr marL="0" indent="0">
              <a:buFontTx/>
              <a:buNone/>
            </a:pPr>
            <a:r>
              <a:rPr lang="en-US" altLang="en-US" sz="1700" dirty="0"/>
              <a:t>Indirect Costs				</a:t>
            </a:r>
            <a:r>
              <a:rPr lang="en-US" altLang="en-US" sz="1700" u="sng" dirty="0"/>
              <a:t>  $28,891</a:t>
            </a:r>
          </a:p>
          <a:p>
            <a:pPr marL="0" indent="0" algn="r">
              <a:buFontTx/>
              <a:buNone/>
            </a:pPr>
            <a:r>
              <a:rPr lang="en-US" altLang="en-US" sz="1700" b="1" dirty="0"/>
              <a:t>Total Project Costs	$632,433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Summary</a:t>
            </a:r>
          </a:p>
        </p:txBody>
      </p:sp>
    </p:spTree>
    <p:extLst>
      <p:ext uri="{BB962C8B-B14F-4D97-AF65-F5344CB8AC3E}">
        <p14:creationId xmlns:p14="http://schemas.microsoft.com/office/powerpoint/2010/main" val="910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grpSp>
        <p:nvGrpSpPr>
          <p:cNvPr id="7" name="Group 6" descr="APPORTIONMENT icon">
            <a:extLst>
              <a:ext uri="{FF2B5EF4-FFF2-40B4-BE49-F238E27FC236}">
                <a16:creationId xmlns:a16="http://schemas.microsoft.com/office/drawing/2014/main" id="{C4A439E3-882B-7EE3-AF4D-CF917A67BD99}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grpSp>
        <p:nvGrpSpPr>
          <p:cNvPr id="5" name="Group 4" descr="Appropriation icon">
            <a:extLst>
              <a:ext uri="{FF2B5EF4-FFF2-40B4-BE49-F238E27FC236}">
                <a16:creationId xmlns:a16="http://schemas.microsoft.com/office/drawing/2014/main" id="{8D414DB1-9068-4028-DBE3-85FF20C6A89F}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3" name="Group 2" descr="Authorization icon">
            <a:extLst>
              <a:ext uri="{FF2B5EF4-FFF2-40B4-BE49-F238E27FC236}">
                <a16:creationId xmlns:a16="http://schemas.microsoft.com/office/drawing/2014/main" id="{50C13BC5-1078-BA30-FFDA-40B1274620D4}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Budget Process</a:t>
            </a:r>
          </a:p>
        </p:txBody>
      </p:sp>
    </p:spTree>
    <p:extLst>
      <p:ext uri="{BB962C8B-B14F-4D97-AF65-F5344CB8AC3E}">
        <p14:creationId xmlns:p14="http://schemas.microsoft.com/office/powerpoint/2010/main" val="26529895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An image of clock with 00:00 seconds">
            <a:extLst>
              <a:ext uri="{FF2B5EF4-FFF2-40B4-BE49-F238E27FC236}">
                <a16:creationId xmlns:a16="http://schemas.microsoft.com/office/drawing/2014/main" id="{86FA6BBC-ED1E-A049-9624-990DA685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004" y="1233408"/>
            <a:ext cx="6210300" cy="397351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337027-33C7-E94C-B2F8-B07C0E49917A}"/>
              </a:ext>
            </a:extLst>
          </p:cNvPr>
          <p:cNvSpPr txBox="1"/>
          <p:nvPr/>
        </p:nvSpPr>
        <p:spPr>
          <a:xfrm>
            <a:off x="885444" y="5288666"/>
            <a:ext cx="10697092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the Budget Exercise- Please refer to the zip file you received by email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62FCF-F431-4C40-B988-61B04C43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Exercise</a:t>
            </a:r>
          </a:p>
        </p:txBody>
      </p:sp>
    </p:spTree>
    <p:extLst>
      <p:ext uri="{BB962C8B-B14F-4D97-AF65-F5344CB8AC3E}">
        <p14:creationId xmlns:p14="http://schemas.microsoft.com/office/powerpoint/2010/main" val="67166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6D3B124-3BBC-164C-B26F-F063D5EC9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502" y="1190120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E8E392-25C2-A84E-A917-5DE058F4C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7630" y="2406380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EEE2EE-BD6E-4D4D-9D5D-7107E5209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501" y="3568852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9054A3-89D7-4340-A0E5-087C9B572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7629" y="4742892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C26BC4-B9B6-AD4D-BC4A-8357F4732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500" y="5667880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892517" y="1243908"/>
            <a:ext cx="10406965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3200" b="1" dirty="0">
                <a:solidFill>
                  <a:srgbClr val="C00000"/>
                </a:solidFill>
              </a:rPr>
              <a:t>1</a:t>
            </a:r>
            <a:r>
              <a:rPr lang="en-US" sz="2600" dirty="0">
                <a:solidFill>
                  <a:srgbClr val="000000"/>
                </a:solidFill>
              </a:rPr>
              <a:t> 				The budget detail narrative amounts and descriptions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 dirty="0">
                <a:solidFill>
                  <a:srgbClr val="000000"/>
                </a:solidFill>
              </a:rPr>
              <a:t>    				do not match the budget line item</a:t>
            </a:r>
            <a:endParaRPr lang="en-U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sz="2600" dirty="0"/>
              <a:t>Costs are allocated to the wrong category (i.e. fringe benefits in    </a:t>
            </a:r>
            <a:br>
              <a:rPr lang="en-US" sz="2600" dirty="0"/>
            </a:br>
            <a:r>
              <a:rPr lang="en-US" sz="2600" dirty="0"/>
              <a:t>    	personnel; registration in travel; contracts listed in other, etc.)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endParaRPr lang="en-US" sz="2600" dirty="0">
              <a:solidFill>
                <a:srgbClr val="000000"/>
              </a:solidFill>
            </a:endParaRPr>
          </a:p>
          <a:p>
            <a:pPr marL="0" indent="0" fontAlgn="base">
              <a:lnSpc>
                <a:spcPts val="2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b="1" dirty="0">
                <a:solidFill>
                  <a:srgbClr val="C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 				</a:t>
            </a:r>
            <a:r>
              <a:rPr lang="en-US" sz="2600" dirty="0">
                <a:solidFill>
                  <a:srgbClr val="000000"/>
                </a:solidFill>
              </a:rPr>
              <a:t>The required match percentage has not been met </a:t>
            </a:r>
          </a:p>
          <a:p>
            <a:pPr marL="0" indent="0" fontAlgn="base">
              <a:lnSpc>
                <a:spcPts val="2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 dirty="0">
                <a:solidFill>
                  <a:srgbClr val="000000"/>
                </a:solidFill>
              </a:rPr>
              <a:t>     		or source identified, and/or the match is calculated incorrectly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endParaRPr lang="en-US" sz="2600" dirty="0">
              <a:solidFill>
                <a:srgbClr val="000000"/>
              </a:solidFill>
            </a:endParaRP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b="1" dirty="0">
                <a:solidFill>
                  <a:srgbClr val="C00000"/>
                </a:solidFill>
              </a:rPr>
              <a:t>4</a:t>
            </a:r>
            <a:r>
              <a:rPr lang="en-US" sz="2400" dirty="0">
                <a:solidFill>
                  <a:srgbClr val="000000"/>
                </a:solidFill>
              </a:rPr>
              <a:t> 				</a:t>
            </a:r>
            <a:r>
              <a:rPr lang="en-US" sz="2600" dirty="0">
                <a:solidFill>
                  <a:srgbClr val="000000"/>
                </a:solidFill>
              </a:rPr>
              <a:t>Unallowable costs are included in the budget detail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 dirty="0">
                <a:solidFill>
                  <a:srgbClr val="000000"/>
                </a:solidFill>
              </a:rPr>
              <a:t> 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b="1" dirty="0">
                <a:solidFill>
                  <a:srgbClr val="C00000"/>
                </a:solidFill>
              </a:rPr>
              <a:t>5</a:t>
            </a:r>
            <a:r>
              <a:rPr lang="en-US" sz="2400" dirty="0">
                <a:solidFill>
                  <a:srgbClr val="000000"/>
                </a:solidFill>
              </a:rPr>
              <a:t> 				</a:t>
            </a:r>
            <a:r>
              <a:rPr lang="en-US" sz="2600" dirty="0">
                <a:solidFill>
                  <a:srgbClr val="000000"/>
                </a:solidFill>
              </a:rPr>
              <a:t>Incomplete Budget – missing budget narrative</a:t>
            </a:r>
          </a:p>
        </p:txBody>
      </p:sp>
      <p:pic>
        <p:nvPicPr>
          <p:cNvPr id="4" name="Picture 3" descr="Top 10 reasons image">
            <a:extLst>
              <a:ext uri="{FF2B5EF4-FFF2-40B4-BE49-F238E27FC236}">
                <a16:creationId xmlns:a16="http://schemas.microsoft.com/office/drawing/2014/main" id="{4F352555-4CAD-1145-B5EC-6A87B73DD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5F7761D1-0716-C946-8C07-9ED4CDD1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 Ten Reasons Budgets Don’t Clear</a:t>
            </a:r>
          </a:p>
        </p:txBody>
      </p:sp>
    </p:spTree>
    <p:extLst>
      <p:ext uri="{BB962C8B-B14F-4D97-AF65-F5344CB8AC3E}">
        <p14:creationId xmlns:p14="http://schemas.microsoft.com/office/powerpoint/2010/main" val="211172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6D3B124-3BBC-164C-B26F-F063D5EC9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0548" y="1259998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E8E392-25C2-A84E-A917-5DE058F4C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215" y="2055400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EEE2EE-BD6E-4D4D-9D5D-7107E5209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621" y="3127019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9054A3-89D7-4340-A0E5-087C9B572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0547" y="4182413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AD1262-FFCA-4340-9279-840018872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215" y="5405258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1067450" y="1337678"/>
            <a:ext cx="10406965" cy="5917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3220"/>
              </a:lnSpc>
              <a:spcBef>
                <a:spcPts val="0"/>
              </a:spcBef>
              <a:buNone/>
              <a:tabLst>
                <a:tab pos="457200" algn="l"/>
                <a:tab pos="628650" algn="l"/>
              </a:tabLst>
            </a:pPr>
            <a:r>
              <a:rPr lang="en-US" b="1" dirty="0">
                <a:solidFill>
                  <a:srgbClr val="C00000"/>
                </a:solidFill>
              </a:rPr>
              <a:t> 6 		  </a:t>
            </a:r>
            <a:r>
              <a:rPr lang="en-US" sz="2600" dirty="0"/>
              <a:t>IDC rate used in computation is calculated incorrectly</a:t>
            </a:r>
            <a:endParaRPr lang="en-US" sz="2600" dirty="0">
              <a:solidFill>
                <a:srgbClr val="000000"/>
              </a:solidFill>
            </a:endParaRPr>
          </a:p>
          <a:p>
            <a:pPr marL="0" indent="0" fontAlgn="base">
              <a:lnSpc>
                <a:spcPts val="3220"/>
              </a:lnSpc>
              <a:spcBef>
                <a:spcPts val="0"/>
              </a:spcBef>
              <a:buNone/>
              <a:tabLst>
                <a:tab pos="457200" algn="l"/>
                <a:tab pos="628650" algn="l"/>
              </a:tabLst>
            </a:pPr>
            <a:endParaRPr lang="en-US" sz="2600" dirty="0">
              <a:solidFill>
                <a:srgbClr val="000000"/>
              </a:solidFill>
            </a:endParaRPr>
          </a:p>
          <a:p>
            <a:pPr marL="0" indent="0" fontAlgn="base">
              <a:lnSpc>
                <a:spcPts val="3220"/>
              </a:lnSpc>
              <a:spcBef>
                <a:spcPts val="0"/>
              </a:spcBef>
              <a:buNone/>
              <a:tabLst>
                <a:tab pos="457200" algn="l"/>
                <a:tab pos="628650" algn="l"/>
              </a:tabLst>
            </a:pPr>
            <a:r>
              <a:rPr lang="en-US" b="1" dirty="0">
                <a:solidFill>
                  <a:srgbClr val="C00000"/>
                </a:solidFill>
              </a:rPr>
              <a:t> 7 		  </a:t>
            </a:r>
            <a:r>
              <a:rPr lang="en-US" sz="2600" dirty="0">
                <a:solidFill>
                  <a:srgbClr val="000000"/>
                </a:solidFill>
              </a:rPr>
              <a:t>Prior budget did not clear, or pending budget modification not  			  approved (applies to supplemental awards)</a:t>
            </a:r>
            <a:endParaRPr lang="en-US" sz="8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US" sz="4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 8     </a:t>
            </a:r>
            <a:r>
              <a:rPr lang="en-US" sz="2600" dirty="0"/>
              <a:t>Fringe Benefits Base is different from the calculated salaries in    </a:t>
            </a:r>
            <a:br>
              <a:rPr lang="en-US" sz="2600" dirty="0"/>
            </a:br>
            <a:r>
              <a:rPr lang="en-US" sz="2600" dirty="0"/>
              <a:t>         Personnel category</a:t>
            </a:r>
          </a:p>
          <a:p>
            <a:pPr marL="0" indent="0" fontAlgn="base">
              <a:lnSpc>
                <a:spcPts val="3220"/>
              </a:lnSpc>
              <a:spcBef>
                <a:spcPts val="0"/>
              </a:spcBef>
              <a:buNone/>
              <a:tabLst>
                <a:tab pos="457200" algn="l"/>
                <a:tab pos="628650" algn="l"/>
              </a:tabLst>
            </a:pPr>
            <a:endParaRPr lang="en-US" sz="2600" dirty="0">
              <a:solidFill>
                <a:srgbClr val="000000"/>
              </a:solidFill>
            </a:endParaRPr>
          </a:p>
          <a:p>
            <a:pPr marL="0" indent="0" fontAlgn="base">
              <a:lnSpc>
                <a:spcPts val="2020"/>
              </a:lnSpc>
              <a:spcBef>
                <a:spcPts val="0"/>
              </a:spcBef>
              <a:buNone/>
              <a:tabLst>
                <a:tab pos="457200" algn="l"/>
                <a:tab pos="628650" algn="l"/>
              </a:tabLst>
            </a:pPr>
            <a:r>
              <a:rPr lang="en-US" b="1" dirty="0">
                <a:solidFill>
                  <a:srgbClr val="C00000"/>
                </a:solidFill>
              </a:rPr>
              <a:t> 9		  </a:t>
            </a:r>
            <a:r>
              <a:rPr lang="en-US" sz="2600" dirty="0">
                <a:solidFill>
                  <a:srgbClr val="000000"/>
                </a:solidFill>
              </a:rPr>
              <a:t>Responses to the initial budget financial review memo were 	</a:t>
            </a:r>
            <a:br>
              <a:rPr lang="en-US" sz="2600" dirty="0">
                <a:solidFill>
                  <a:srgbClr val="000000"/>
                </a:solidFill>
              </a:rPr>
            </a:br>
            <a:br>
              <a:rPr lang="en-US" sz="2600" dirty="0">
                <a:solidFill>
                  <a:srgbClr val="000000"/>
                </a:solidFill>
              </a:rPr>
            </a:br>
            <a:r>
              <a:rPr lang="en-US" sz="2600" dirty="0">
                <a:solidFill>
                  <a:srgbClr val="000000"/>
                </a:solidFill>
              </a:rPr>
              <a:t>	    insufficient</a:t>
            </a:r>
            <a:endParaRPr lang="en-US" sz="900" dirty="0">
              <a:solidFill>
                <a:srgbClr val="000000"/>
              </a:solidFill>
            </a:endParaRPr>
          </a:p>
          <a:p>
            <a:pPr marL="0" indent="0" fontAlgn="base">
              <a:buNone/>
            </a:pPr>
            <a:endParaRPr lang="en-US" sz="800" dirty="0"/>
          </a:p>
          <a:p>
            <a:pPr marL="0" indent="0" fontAlgn="base">
              <a:buNone/>
            </a:pPr>
            <a:r>
              <a:rPr lang="en-US" b="1" dirty="0">
                <a:solidFill>
                  <a:srgbClr val="C00000"/>
                </a:solidFill>
              </a:rPr>
              <a:t>10    </a:t>
            </a:r>
            <a:r>
              <a:rPr lang="en-US" sz="2600" dirty="0"/>
              <a:t>Total Project Costs do not equal the Federal Funds and Match      </a:t>
            </a:r>
            <a:br>
              <a:rPr lang="en-US" sz="2600" dirty="0"/>
            </a:br>
            <a:r>
              <a:rPr lang="en-US" sz="2600" dirty="0"/>
              <a:t>         amount  </a:t>
            </a:r>
          </a:p>
        </p:txBody>
      </p:sp>
      <p:pic>
        <p:nvPicPr>
          <p:cNvPr id="25" name="Picture 24" descr="Top 10 reasons image">
            <a:extLst>
              <a:ext uri="{FF2B5EF4-FFF2-40B4-BE49-F238E27FC236}">
                <a16:creationId xmlns:a16="http://schemas.microsoft.com/office/drawing/2014/main" id="{0766B4E0-5934-A646-A5A0-C7FC75EBA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7BC9B-E1E7-7B44-B26F-201132EF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016" y="-2314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Top Ten Reasons Budgets Don’t Clear</a:t>
            </a:r>
          </a:p>
        </p:txBody>
      </p:sp>
    </p:spTree>
    <p:extLst>
      <p:ext uri="{BB962C8B-B14F-4D97-AF65-F5344CB8AC3E}">
        <p14:creationId xmlns:p14="http://schemas.microsoft.com/office/powerpoint/2010/main" val="169095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74D0E-DF64-5F43-A8B7-F42618C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33759">
            <a:off x="1295400" y="1295400"/>
            <a:ext cx="10890250" cy="2797629"/>
          </a:xfrm>
        </p:spPr>
        <p:txBody>
          <a:bodyPr>
            <a:normAutofit/>
          </a:bodyPr>
          <a:lstStyle/>
          <a:p>
            <a:r>
              <a:rPr lang="en-US" sz="6000" i="1" spc="300" dirty="0">
                <a:latin typeface="Trebuchet MS" panose="020B0703020202090204" pitchFamily="34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To Be Continued …</a:t>
            </a:r>
          </a:p>
        </p:txBody>
      </p:sp>
    </p:spTree>
    <p:extLst>
      <p:ext uri="{BB962C8B-B14F-4D97-AF65-F5344CB8AC3E}">
        <p14:creationId xmlns:p14="http://schemas.microsoft.com/office/powerpoint/2010/main" val="68003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grpSp>
        <p:nvGrpSpPr>
          <p:cNvPr id="8" name="Group 7" descr="Allotment icon">
            <a:extLst>
              <a:ext uri="{FF2B5EF4-FFF2-40B4-BE49-F238E27FC236}">
                <a16:creationId xmlns:a16="http://schemas.microsoft.com/office/drawing/2014/main" id="{A515DC24-1AFD-5B15-51EA-C3AE5D904623}"/>
              </a:ext>
            </a:extLst>
          </p:cNvPr>
          <p:cNvGrpSpPr/>
          <p:nvPr/>
        </p:nvGrpSpPr>
        <p:grpSpPr>
          <a:xfrm>
            <a:off x="5128982" y="2496947"/>
            <a:ext cx="1950643" cy="1950643"/>
            <a:chOff x="5128982" y="2496947"/>
            <a:chExt cx="1950643" cy="19506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C598D-12C9-8D40-A92D-7835670BC5BC}"/>
                </a:ext>
              </a:extLst>
            </p:cNvPr>
            <p:cNvSpPr/>
            <p:nvPr/>
          </p:nvSpPr>
          <p:spPr>
            <a:xfrm>
              <a:off x="5128982" y="2496947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A276818-2390-CD4A-BFBC-3A88F95A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619" y="2875492"/>
              <a:ext cx="951069" cy="1107996"/>
            </a:xfrm>
            <a:prstGeom prst="rect">
              <a:avLst/>
            </a:prstGeom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C41B16D-712C-334C-BE77-3DA1882C1C53}"/>
                </a:ext>
              </a:extLst>
            </p:cNvPr>
            <p:cNvSpPr/>
            <p:nvPr/>
          </p:nvSpPr>
          <p:spPr>
            <a:xfrm>
              <a:off x="6231540" y="3623585"/>
              <a:ext cx="483475" cy="483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74A9E0D-5864-4540-80E3-C2839EF78E19}"/>
                </a:ext>
              </a:extLst>
            </p:cNvPr>
            <p:cNvSpPr txBox="1"/>
            <p:nvPr/>
          </p:nvSpPr>
          <p:spPr>
            <a:xfrm>
              <a:off x="6277124" y="3565441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grpSp>
        <p:nvGrpSpPr>
          <p:cNvPr id="6" name="Group 5" descr="APPORTIONMENT icon">
            <a:extLst>
              <a:ext uri="{FF2B5EF4-FFF2-40B4-BE49-F238E27FC236}">
                <a16:creationId xmlns:a16="http://schemas.microsoft.com/office/drawing/2014/main" id="{6355D6B1-D7FB-7088-46C5-78DDF6930311}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grpSp>
        <p:nvGrpSpPr>
          <p:cNvPr id="5" name="Group 4" descr="Appropriation icon">
            <a:extLst>
              <a:ext uri="{FF2B5EF4-FFF2-40B4-BE49-F238E27FC236}">
                <a16:creationId xmlns:a16="http://schemas.microsoft.com/office/drawing/2014/main" id="{B976D467-07FA-E2A0-3C30-0074D5982BFA}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3" name="Group 2" descr="Authorization icon">
            <a:extLst>
              <a:ext uri="{FF2B5EF4-FFF2-40B4-BE49-F238E27FC236}">
                <a16:creationId xmlns:a16="http://schemas.microsoft.com/office/drawing/2014/main" id="{8D7856BB-BE8F-C1C0-C81A-1E99E367833E}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Budget Process</a:t>
            </a:r>
          </a:p>
        </p:txBody>
      </p:sp>
    </p:spTree>
    <p:extLst>
      <p:ext uri="{BB962C8B-B14F-4D97-AF65-F5344CB8AC3E}">
        <p14:creationId xmlns:p14="http://schemas.microsoft.com/office/powerpoint/2010/main" val="288593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grpSp>
        <p:nvGrpSpPr>
          <p:cNvPr id="17" name="Group 16" descr="Obligation icon">
            <a:extLst>
              <a:ext uri="{FF2B5EF4-FFF2-40B4-BE49-F238E27FC236}">
                <a16:creationId xmlns:a16="http://schemas.microsoft.com/office/drawing/2014/main" id="{BBF2E2A5-70BC-0B5C-3F4D-94D6054931D9}"/>
              </a:ext>
            </a:extLst>
          </p:cNvPr>
          <p:cNvGrpSpPr/>
          <p:nvPr/>
        </p:nvGrpSpPr>
        <p:grpSpPr>
          <a:xfrm>
            <a:off x="6824717" y="2208818"/>
            <a:ext cx="1950643" cy="1950643"/>
            <a:chOff x="6824717" y="2208818"/>
            <a:chExt cx="1950643" cy="195064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4B5B25-C8DC-1E41-9547-D67B7B11678A}"/>
                </a:ext>
              </a:extLst>
            </p:cNvPr>
            <p:cNvSpPr/>
            <p:nvPr/>
          </p:nvSpPr>
          <p:spPr>
            <a:xfrm>
              <a:off x="6824717" y="2208818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E73FCC-6A59-4E46-809D-C296B582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846" y="2239186"/>
              <a:ext cx="1828800" cy="18288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696E43-67A4-4F45-B06D-38AC85961ACC}"/>
                </a:ext>
              </a:extLst>
            </p:cNvPr>
            <p:cNvSpPr txBox="1"/>
            <p:nvPr/>
          </p:nvSpPr>
          <p:spPr>
            <a:xfrm>
              <a:off x="7592993" y="2893908"/>
              <a:ext cx="474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grpSp>
        <p:nvGrpSpPr>
          <p:cNvPr id="19" name="Group 18" descr="Allotment icon">
            <a:extLst>
              <a:ext uri="{FF2B5EF4-FFF2-40B4-BE49-F238E27FC236}">
                <a16:creationId xmlns:a16="http://schemas.microsoft.com/office/drawing/2014/main" id="{CBA6E0F3-D39A-1A89-8CE0-E890CD9F211A}"/>
              </a:ext>
            </a:extLst>
          </p:cNvPr>
          <p:cNvGrpSpPr/>
          <p:nvPr/>
        </p:nvGrpSpPr>
        <p:grpSpPr>
          <a:xfrm>
            <a:off x="5128982" y="2496947"/>
            <a:ext cx="1950643" cy="1950643"/>
            <a:chOff x="5128982" y="2496947"/>
            <a:chExt cx="1950643" cy="19506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C598D-12C9-8D40-A92D-7835670BC5BC}"/>
                </a:ext>
              </a:extLst>
            </p:cNvPr>
            <p:cNvSpPr/>
            <p:nvPr/>
          </p:nvSpPr>
          <p:spPr>
            <a:xfrm>
              <a:off x="5128982" y="2496947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A276818-2390-CD4A-BFBC-3A88F95A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619" y="2875492"/>
              <a:ext cx="951069" cy="1107996"/>
            </a:xfrm>
            <a:prstGeom prst="rect">
              <a:avLst/>
            </a:prstGeom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C41B16D-712C-334C-BE77-3DA1882C1C53}"/>
                </a:ext>
              </a:extLst>
            </p:cNvPr>
            <p:cNvSpPr/>
            <p:nvPr/>
          </p:nvSpPr>
          <p:spPr>
            <a:xfrm>
              <a:off x="6231540" y="3623585"/>
              <a:ext cx="483475" cy="483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74A9E0D-5864-4540-80E3-C2839EF78E19}"/>
                </a:ext>
              </a:extLst>
            </p:cNvPr>
            <p:cNvSpPr txBox="1"/>
            <p:nvPr/>
          </p:nvSpPr>
          <p:spPr>
            <a:xfrm>
              <a:off x="6277124" y="3565441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grpSp>
        <p:nvGrpSpPr>
          <p:cNvPr id="8" name="Group 7" descr="APPORTIONMENT icon">
            <a:extLst>
              <a:ext uri="{FF2B5EF4-FFF2-40B4-BE49-F238E27FC236}">
                <a16:creationId xmlns:a16="http://schemas.microsoft.com/office/drawing/2014/main" id="{A9CF4F41-B31B-2A59-3637-BB08A9D72A4D}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grpSp>
        <p:nvGrpSpPr>
          <p:cNvPr id="7" name="Group 6" descr="Appropriation icon">
            <a:extLst>
              <a:ext uri="{FF2B5EF4-FFF2-40B4-BE49-F238E27FC236}">
                <a16:creationId xmlns:a16="http://schemas.microsoft.com/office/drawing/2014/main" id="{20E8BEAB-DB13-C8A5-43C1-9FE5A2210ECE}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6" name="Group 5" descr="Authorization icon">
            <a:extLst>
              <a:ext uri="{FF2B5EF4-FFF2-40B4-BE49-F238E27FC236}">
                <a16:creationId xmlns:a16="http://schemas.microsoft.com/office/drawing/2014/main" id="{05302AA5-85B6-8A52-0E0A-68C773A3145F}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Budget Process</a:t>
            </a:r>
          </a:p>
        </p:txBody>
      </p:sp>
    </p:spTree>
    <p:extLst>
      <p:ext uri="{BB962C8B-B14F-4D97-AF65-F5344CB8AC3E}">
        <p14:creationId xmlns:p14="http://schemas.microsoft.com/office/powerpoint/2010/main" val="91828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 descr="EXPENDITURES icon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grpSp>
        <p:nvGrpSpPr>
          <p:cNvPr id="9" name="Group 8" descr="Expenditures icon">
            <a:extLst>
              <a:ext uri="{FF2B5EF4-FFF2-40B4-BE49-F238E27FC236}">
                <a16:creationId xmlns:a16="http://schemas.microsoft.com/office/drawing/2014/main" id="{A891D75F-F2DA-B651-E1B4-32F463D48859}"/>
              </a:ext>
            </a:extLst>
          </p:cNvPr>
          <p:cNvGrpSpPr/>
          <p:nvPr/>
        </p:nvGrpSpPr>
        <p:grpSpPr>
          <a:xfrm>
            <a:off x="8353953" y="2371415"/>
            <a:ext cx="2146248" cy="2146248"/>
            <a:chOff x="8353953" y="2371415"/>
            <a:chExt cx="2146248" cy="214624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8DFD3A-EE9E-9242-B8EF-B2E76F27C55F}"/>
                </a:ext>
              </a:extLst>
            </p:cNvPr>
            <p:cNvSpPr/>
            <p:nvPr/>
          </p:nvSpPr>
          <p:spPr>
            <a:xfrm>
              <a:off x="8528321" y="2493818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81806B-CF41-8E4F-876A-84D6E445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3953" y="2371415"/>
              <a:ext cx="2146248" cy="214624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010FC0E-68A6-8543-8BBA-728E6FA3913E}"/>
                </a:ext>
              </a:extLst>
            </p:cNvPr>
            <p:cNvSpPr txBox="1"/>
            <p:nvPr/>
          </p:nvSpPr>
          <p:spPr>
            <a:xfrm>
              <a:off x="9074550" y="3148551"/>
              <a:ext cx="474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grpSp>
        <p:nvGrpSpPr>
          <p:cNvPr id="8" name="Group 7" descr="Obligation icon">
            <a:extLst>
              <a:ext uri="{FF2B5EF4-FFF2-40B4-BE49-F238E27FC236}">
                <a16:creationId xmlns:a16="http://schemas.microsoft.com/office/drawing/2014/main" id="{8462FC56-B030-2BA6-15B0-91DE52237A4E}"/>
              </a:ext>
            </a:extLst>
          </p:cNvPr>
          <p:cNvGrpSpPr/>
          <p:nvPr/>
        </p:nvGrpSpPr>
        <p:grpSpPr>
          <a:xfrm>
            <a:off x="6824717" y="2208818"/>
            <a:ext cx="1950643" cy="1950643"/>
            <a:chOff x="6824717" y="2208818"/>
            <a:chExt cx="1950643" cy="195064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4B5B25-C8DC-1E41-9547-D67B7B11678A}"/>
                </a:ext>
              </a:extLst>
            </p:cNvPr>
            <p:cNvSpPr/>
            <p:nvPr/>
          </p:nvSpPr>
          <p:spPr>
            <a:xfrm>
              <a:off x="68247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B74B82D-32D9-CF4C-AC7F-D5F39F077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846" y="2239186"/>
              <a:ext cx="1828800" cy="18288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38F073-5876-C342-ABA7-140058E9E073}"/>
                </a:ext>
              </a:extLst>
            </p:cNvPr>
            <p:cNvSpPr txBox="1"/>
            <p:nvPr/>
          </p:nvSpPr>
          <p:spPr>
            <a:xfrm>
              <a:off x="7592993" y="2893908"/>
              <a:ext cx="474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grpSp>
        <p:nvGrpSpPr>
          <p:cNvPr id="17" name="Group 16" descr="Allotment icon">
            <a:extLst>
              <a:ext uri="{FF2B5EF4-FFF2-40B4-BE49-F238E27FC236}">
                <a16:creationId xmlns:a16="http://schemas.microsoft.com/office/drawing/2014/main" id="{4AC25EFF-E132-C40B-85CC-62DEAF3337A6}"/>
              </a:ext>
            </a:extLst>
          </p:cNvPr>
          <p:cNvGrpSpPr/>
          <p:nvPr/>
        </p:nvGrpSpPr>
        <p:grpSpPr>
          <a:xfrm>
            <a:off x="5128982" y="2496947"/>
            <a:ext cx="1950643" cy="1950643"/>
            <a:chOff x="5128982" y="2496947"/>
            <a:chExt cx="1950643" cy="19506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C598D-12C9-8D40-A92D-7835670BC5BC}"/>
                </a:ext>
              </a:extLst>
            </p:cNvPr>
            <p:cNvSpPr/>
            <p:nvPr/>
          </p:nvSpPr>
          <p:spPr>
            <a:xfrm>
              <a:off x="5128982" y="2496947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A276818-2390-CD4A-BFBC-3A88F95A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619" y="2875492"/>
              <a:ext cx="951069" cy="1107996"/>
            </a:xfrm>
            <a:prstGeom prst="rect">
              <a:avLst/>
            </a:prstGeom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C41B16D-712C-334C-BE77-3DA1882C1C53}"/>
                </a:ext>
              </a:extLst>
            </p:cNvPr>
            <p:cNvSpPr/>
            <p:nvPr/>
          </p:nvSpPr>
          <p:spPr>
            <a:xfrm>
              <a:off x="6231540" y="3623585"/>
              <a:ext cx="483475" cy="483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74A9E0D-5864-4540-80E3-C2839EF78E19}"/>
                </a:ext>
              </a:extLst>
            </p:cNvPr>
            <p:cNvSpPr txBox="1"/>
            <p:nvPr/>
          </p:nvSpPr>
          <p:spPr>
            <a:xfrm>
              <a:off x="6277124" y="3565441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grpSp>
        <p:nvGrpSpPr>
          <p:cNvPr id="6" name="Group 5" descr="APPORTIONMENT icon">
            <a:extLst>
              <a:ext uri="{FF2B5EF4-FFF2-40B4-BE49-F238E27FC236}">
                <a16:creationId xmlns:a16="http://schemas.microsoft.com/office/drawing/2014/main" id="{06DA1C9C-CB7B-4C27-982F-6FAAA62ABDCE}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grpSp>
        <p:nvGrpSpPr>
          <p:cNvPr id="5" name="Group 4" descr="Appropriation icon">
            <a:extLst>
              <a:ext uri="{FF2B5EF4-FFF2-40B4-BE49-F238E27FC236}">
                <a16:creationId xmlns:a16="http://schemas.microsoft.com/office/drawing/2014/main" id="{733C3AB8-8043-0E80-9492-65F2C107D22D}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 descr="Appropriiation icon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3" name="Group 2" descr="Authorization icon">
            <a:extLst>
              <a:ext uri="{FF2B5EF4-FFF2-40B4-BE49-F238E27FC236}">
                <a16:creationId xmlns:a16="http://schemas.microsoft.com/office/drawing/2014/main" id="{12D91FDE-F5A5-DE2B-DA0E-1E6C75068027}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Budget Process</a:t>
            </a:r>
          </a:p>
        </p:txBody>
      </p:sp>
    </p:spTree>
    <p:extLst>
      <p:ext uri="{BB962C8B-B14F-4D97-AF65-F5344CB8AC3E}">
        <p14:creationId xmlns:p14="http://schemas.microsoft.com/office/powerpoint/2010/main" val="409673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70C1BEB0-6C42-7E40-BCEA-915AF8683FBB}"/>
              </a:ext>
            </a:extLst>
          </p:cNvPr>
          <p:cNvSpPr txBox="1"/>
          <p:nvPr/>
        </p:nvSpPr>
        <p:spPr>
          <a:xfrm>
            <a:off x="10240161" y="433971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DISBURSEMENTS</a:t>
            </a:r>
          </a:p>
        </p:txBody>
      </p:sp>
      <p:grpSp>
        <p:nvGrpSpPr>
          <p:cNvPr id="25" name="Group 24" descr="DISBURSEMENTS icon">
            <a:extLst>
              <a:ext uri="{FF2B5EF4-FFF2-40B4-BE49-F238E27FC236}">
                <a16:creationId xmlns:a16="http://schemas.microsoft.com/office/drawing/2014/main" id="{ED334D6B-4CAE-0E49-B76C-9D2359220B19}"/>
              </a:ext>
            </a:extLst>
          </p:cNvPr>
          <p:cNvGrpSpPr/>
          <p:nvPr/>
        </p:nvGrpSpPr>
        <p:grpSpPr>
          <a:xfrm>
            <a:off x="10222953" y="2210507"/>
            <a:ext cx="1950643" cy="1950643"/>
            <a:chOff x="10222953" y="2210507"/>
            <a:chExt cx="1950643" cy="195064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B2F8D9E-D1B7-9C4D-8187-098660A0A414}"/>
                </a:ext>
              </a:extLst>
            </p:cNvPr>
            <p:cNvSpPr/>
            <p:nvPr/>
          </p:nvSpPr>
          <p:spPr>
            <a:xfrm>
              <a:off x="10222953" y="2210507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C9F177D-3689-FE48-BC79-314971BE1F1C}"/>
                </a:ext>
              </a:extLst>
            </p:cNvPr>
            <p:cNvGrpSpPr/>
            <p:nvPr/>
          </p:nvGrpSpPr>
          <p:grpSpPr>
            <a:xfrm>
              <a:off x="10594640" y="2480689"/>
              <a:ext cx="1368402" cy="1462430"/>
              <a:chOff x="10556642" y="2844031"/>
              <a:chExt cx="1563061" cy="1670465"/>
            </a:xfrm>
          </p:grpSpPr>
          <p:pic>
            <p:nvPicPr>
              <p:cNvPr id="82" name="Picture 8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EBDFAC2-340F-3644-AD50-18929B416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6642" y="3043296"/>
                <a:ext cx="1311494" cy="1129025"/>
              </a:xfrm>
              <a:prstGeom prst="rect">
                <a:avLst/>
              </a:prstGeom>
            </p:spPr>
          </p:pic>
          <p:sp>
            <p:nvSpPr>
              <p:cNvPr id="100" name="Right Arrow 99">
                <a:extLst>
                  <a:ext uri="{FF2B5EF4-FFF2-40B4-BE49-F238E27FC236}">
                    <a16:creationId xmlns:a16="http://schemas.microsoft.com/office/drawing/2014/main" id="{7BF8AF36-3603-C243-801B-7389C511210D}"/>
                  </a:ext>
                </a:extLst>
              </p:cNvPr>
              <p:cNvSpPr/>
              <p:nvPr/>
            </p:nvSpPr>
            <p:spPr>
              <a:xfrm>
                <a:off x="11673468" y="3536125"/>
                <a:ext cx="446235" cy="265471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ight Arrow 100">
                <a:extLst>
                  <a:ext uri="{FF2B5EF4-FFF2-40B4-BE49-F238E27FC236}">
                    <a16:creationId xmlns:a16="http://schemas.microsoft.com/office/drawing/2014/main" id="{F266A142-DFD1-0741-8106-B2A4A60CC5C6}"/>
                  </a:ext>
                </a:extLst>
              </p:cNvPr>
              <p:cNvSpPr/>
              <p:nvPr/>
            </p:nvSpPr>
            <p:spPr>
              <a:xfrm rot="17781609">
                <a:off x="11347697" y="2901913"/>
                <a:ext cx="380841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ight Arrow 101">
                <a:extLst>
                  <a:ext uri="{FF2B5EF4-FFF2-40B4-BE49-F238E27FC236}">
                    <a16:creationId xmlns:a16="http://schemas.microsoft.com/office/drawing/2014/main" id="{B334AF47-4E8A-4945-BB59-FC6599CB11A7}"/>
                  </a:ext>
                </a:extLst>
              </p:cNvPr>
              <p:cNvSpPr/>
              <p:nvPr/>
            </p:nvSpPr>
            <p:spPr>
              <a:xfrm rot="3436578">
                <a:off x="10949391" y="4171109"/>
                <a:ext cx="421697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grpSp>
        <p:nvGrpSpPr>
          <p:cNvPr id="24" name="Group 23" descr="EXPENDITURES icon">
            <a:extLst>
              <a:ext uri="{FF2B5EF4-FFF2-40B4-BE49-F238E27FC236}">
                <a16:creationId xmlns:a16="http://schemas.microsoft.com/office/drawing/2014/main" id="{DC3A1C53-8A42-B44B-9ABC-CC9A0347FB44}"/>
              </a:ext>
            </a:extLst>
          </p:cNvPr>
          <p:cNvGrpSpPr/>
          <p:nvPr/>
        </p:nvGrpSpPr>
        <p:grpSpPr>
          <a:xfrm>
            <a:off x="8358723" y="2371415"/>
            <a:ext cx="2146248" cy="2146248"/>
            <a:chOff x="8358723" y="2371415"/>
            <a:chExt cx="2146248" cy="214624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8DFD3A-EE9E-9242-B8EF-B2E76F27C55F}"/>
                </a:ext>
              </a:extLst>
            </p:cNvPr>
            <p:cNvSpPr/>
            <p:nvPr/>
          </p:nvSpPr>
          <p:spPr>
            <a:xfrm>
              <a:off x="852832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C2674F-D627-9A48-824C-9507E783B0AB}"/>
                </a:ext>
              </a:extLst>
            </p:cNvPr>
            <p:cNvGrpSpPr/>
            <p:nvPr/>
          </p:nvGrpSpPr>
          <p:grpSpPr>
            <a:xfrm>
              <a:off x="8358723" y="2371415"/>
              <a:ext cx="2146248" cy="2146248"/>
              <a:chOff x="7396466" y="2371415"/>
              <a:chExt cx="2146248" cy="21462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F47B90B-0D3C-264F-96E2-6441A6C7B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6466" y="2371415"/>
                <a:ext cx="2146248" cy="2146248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8E1EC4-C0F8-AE46-B37A-DD5ECE544A9B}"/>
                  </a:ext>
                </a:extLst>
              </p:cNvPr>
              <p:cNvSpPr txBox="1"/>
              <p:nvPr/>
            </p:nvSpPr>
            <p:spPr>
              <a:xfrm>
                <a:off x="8107977" y="3148551"/>
                <a:ext cx="4745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grpSp>
        <p:nvGrpSpPr>
          <p:cNvPr id="22" name="Group 21" descr="OBLIGATION icon">
            <a:extLst>
              <a:ext uri="{FF2B5EF4-FFF2-40B4-BE49-F238E27FC236}">
                <a16:creationId xmlns:a16="http://schemas.microsoft.com/office/drawing/2014/main" id="{D61148CE-FBA4-2B45-AD7E-F69AD0B1A09D}"/>
              </a:ext>
            </a:extLst>
          </p:cNvPr>
          <p:cNvGrpSpPr/>
          <p:nvPr/>
        </p:nvGrpSpPr>
        <p:grpSpPr>
          <a:xfrm>
            <a:off x="6824717" y="2208818"/>
            <a:ext cx="1950643" cy="1950643"/>
            <a:chOff x="6824717" y="2208818"/>
            <a:chExt cx="1950643" cy="195064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4B5B25-C8DC-1E41-9547-D67B7B11678A}"/>
                </a:ext>
              </a:extLst>
            </p:cNvPr>
            <p:cNvSpPr/>
            <p:nvPr/>
          </p:nvSpPr>
          <p:spPr>
            <a:xfrm>
              <a:off x="68247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6160336-E366-C545-B1E8-D174393DC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846" y="2239186"/>
              <a:ext cx="1828800" cy="18288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16DDA0-172F-4D40-8287-E05437D5E6A2}"/>
                </a:ext>
              </a:extLst>
            </p:cNvPr>
            <p:cNvSpPr txBox="1"/>
            <p:nvPr/>
          </p:nvSpPr>
          <p:spPr>
            <a:xfrm>
              <a:off x="7592993" y="2893908"/>
              <a:ext cx="474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grpSp>
        <p:nvGrpSpPr>
          <p:cNvPr id="21" name="Group 20" descr="ALLOTMENT icon">
            <a:extLst>
              <a:ext uri="{FF2B5EF4-FFF2-40B4-BE49-F238E27FC236}">
                <a16:creationId xmlns:a16="http://schemas.microsoft.com/office/drawing/2014/main" id="{B6182C3E-1CF4-194C-A59A-0AD8AC211699}"/>
              </a:ext>
            </a:extLst>
          </p:cNvPr>
          <p:cNvGrpSpPr/>
          <p:nvPr/>
        </p:nvGrpSpPr>
        <p:grpSpPr>
          <a:xfrm>
            <a:off x="5128982" y="2496947"/>
            <a:ext cx="1950643" cy="1950643"/>
            <a:chOff x="5128982" y="2496947"/>
            <a:chExt cx="1950643" cy="19506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C598D-12C9-8D40-A92D-7835670BC5BC}"/>
                </a:ext>
              </a:extLst>
            </p:cNvPr>
            <p:cNvSpPr/>
            <p:nvPr/>
          </p:nvSpPr>
          <p:spPr>
            <a:xfrm>
              <a:off x="5128982" y="2496947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28C5C81-A339-BB40-BFA2-75BCF6E60AA5}"/>
                </a:ext>
              </a:extLst>
            </p:cNvPr>
            <p:cNvGrpSpPr/>
            <p:nvPr/>
          </p:nvGrpSpPr>
          <p:grpSpPr>
            <a:xfrm>
              <a:off x="5620619" y="2875492"/>
              <a:ext cx="1210550" cy="1357289"/>
              <a:chOff x="5620619" y="2875492"/>
              <a:chExt cx="1210550" cy="1357289"/>
            </a:xfrm>
          </p:grpSpPr>
          <p:pic>
            <p:nvPicPr>
              <p:cNvPr id="67" name="Picture 6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A276818-2390-CD4A-BFBC-3A88F95A1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0619" y="2875492"/>
                <a:ext cx="951069" cy="1107996"/>
              </a:xfrm>
              <a:prstGeom prst="rect">
                <a:avLst/>
              </a:prstGeom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C41B16D-712C-334C-BE77-3DA1882C1C53}"/>
                  </a:ext>
                </a:extLst>
              </p:cNvPr>
              <p:cNvSpPr/>
              <p:nvPr/>
            </p:nvSpPr>
            <p:spPr>
              <a:xfrm>
                <a:off x="6231540" y="3623585"/>
                <a:ext cx="483475" cy="483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74A9E0D-5864-4540-80E3-C2839EF78E19}"/>
                  </a:ext>
                </a:extLst>
              </p:cNvPr>
              <p:cNvSpPr txBox="1"/>
              <p:nvPr/>
            </p:nvSpPr>
            <p:spPr>
              <a:xfrm>
                <a:off x="6277692" y="3578941"/>
                <a:ext cx="553477" cy="65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grpSp>
        <p:nvGrpSpPr>
          <p:cNvPr id="17" name="Group 16" descr="APPORTIONMENT icon">
            <a:extLst>
              <a:ext uri="{FF2B5EF4-FFF2-40B4-BE49-F238E27FC236}">
                <a16:creationId xmlns:a16="http://schemas.microsoft.com/office/drawing/2014/main" id="{5215C147-E311-F94D-B63C-49869BD159EA}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grpSp>
        <p:nvGrpSpPr>
          <p:cNvPr id="7" name="Group 6" descr="APPROPRIATION icon">
            <a:extLst>
              <a:ext uri="{FF2B5EF4-FFF2-40B4-BE49-F238E27FC236}">
                <a16:creationId xmlns:a16="http://schemas.microsoft.com/office/drawing/2014/main" id="{E4D2B825-D155-2D80-EDFA-4841CFE810EE}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3" name="Group 2" descr="AUTHORIZATION icon">
            <a:extLst>
              <a:ext uri="{FF2B5EF4-FFF2-40B4-BE49-F238E27FC236}">
                <a16:creationId xmlns:a16="http://schemas.microsoft.com/office/drawing/2014/main" id="{67A6916C-ADD2-2BF2-1C6B-4CE2F9C4CAFE}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Budget Process</a:t>
            </a:r>
          </a:p>
        </p:txBody>
      </p:sp>
    </p:spTree>
    <p:extLst>
      <p:ext uri="{BB962C8B-B14F-4D97-AF65-F5344CB8AC3E}">
        <p14:creationId xmlns:p14="http://schemas.microsoft.com/office/powerpoint/2010/main" val="187954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656A-550F-FF47-8D55-37E087B6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Agency Requirements When Applying for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71654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AACF5F6-6940-BA4F-8C45-6DC37E6ED3DD}"/>
              </a:ext>
            </a:extLst>
          </p:cNvPr>
          <p:cNvSpPr txBox="1">
            <a:spLocks/>
          </p:cNvSpPr>
          <p:nvPr/>
        </p:nvSpPr>
        <p:spPr>
          <a:xfrm>
            <a:off x="453667" y="5561096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 dirty="0"/>
              <a:t>Records shall include Federal, cost sharing, and program income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CC56A9-521F-784E-8D64-8127B540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31E53A-A90B-7C4F-AD61-6A66E97418C4}"/>
              </a:ext>
            </a:extLst>
          </p:cNvPr>
          <p:cNvSpPr txBox="1"/>
          <p:nvPr/>
        </p:nvSpPr>
        <p:spPr>
          <a:xfrm>
            <a:off x="8241566" y="2106585"/>
            <a:ext cx="306811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Funds for each award must be accounted for 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separately from other grants and other funding sources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3CCAE6C-5AD6-3446-9102-0EC8B865A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and pie graph icon">
            <a:extLst>
              <a:ext uri="{FF2B5EF4-FFF2-40B4-BE49-F238E27FC236}">
                <a16:creationId xmlns:a16="http://schemas.microsoft.com/office/drawing/2014/main" id="{6C3055A5-0053-C843-A36C-D18D29A54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477" y="3498421"/>
            <a:ext cx="1646211" cy="164621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01D6FF-8934-544A-BB6C-24B3851D571A}"/>
              </a:ext>
            </a:extLst>
          </p:cNvPr>
          <p:cNvSpPr txBox="1"/>
          <p:nvPr/>
        </p:nvSpPr>
        <p:spPr>
          <a:xfrm>
            <a:off x="4398435" y="2094864"/>
            <a:ext cx="3109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Accurately account for funds awarded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CF0752-63EB-0F43-80E7-5D89C1E38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Magnifying and line graph icon">
            <a:extLst>
              <a:ext uri="{FF2B5EF4-FFF2-40B4-BE49-F238E27FC236}">
                <a16:creationId xmlns:a16="http://schemas.microsoft.com/office/drawing/2014/main" id="{913A572C-E12D-694F-A86C-39480E6FF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901" y="3498421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B308AA-EE6F-914C-BD34-06A208B8573E}"/>
              </a:ext>
            </a:extLst>
          </p:cNvPr>
          <p:cNvSpPr txBox="1"/>
          <p:nvPr/>
        </p:nvSpPr>
        <p:spPr>
          <a:xfrm>
            <a:off x="566878" y="2106585"/>
            <a:ext cx="32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Establish/maintain auditable accounting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3DFA6-88D1-CE45-A2D9-51059371B5EB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 dirty="0"/>
              <a:t>All recipients are required to: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7953EE-DA21-ED46-BE5E-AAAC88A2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3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 animBg="1"/>
      <p:bldP spid="34" grpId="0"/>
      <p:bldP spid="30" grpId="0" animBg="1"/>
      <p:bldP spid="33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nancial ledger displaying grant revenue and expenditures with subtotals for direct labor and fringe costs, labeled with charge codes.">
            <a:extLst>
              <a:ext uri="{FF2B5EF4-FFF2-40B4-BE49-F238E27FC236}">
                <a16:creationId xmlns:a16="http://schemas.microsoft.com/office/drawing/2014/main" id="{E00D02D2-5E53-C348-A1E9-3BBD77D89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25"/>
          <a:stretch/>
        </p:blipFill>
        <p:spPr>
          <a:xfrm>
            <a:off x="6350" y="1992572"/>
            <a:ext cx="12179300" cy="44559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4F966-27A3-B245-BE64-2E813D2C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5890" y="1992572"/>
            <a:ext cx="3530990" cy="1622825"/>
            <a:chOff x="5795890" y="1992572"/>
            <a:chExt cx="3530990" cy="16228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D5BE7FA-D30F-F94D-9C56-17A63F23674F}"/>
                </a:ext>
              </a:extLst>
            </p:cNvPr>
            <p:cNvSpPr/>
            <p:nvPr/>
          </p:nvSpPr>
          <p:spPr>
            <a:xfrm>
              <a:off x="6414868" y="1992572"/>
              <a:ext cx="2912012" cy="7787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37A985E-B014-8248-A596-F431DFB50BE1}"/>
                </a:ext>
              </a:extLst>
            </p:cNvPr>
            <p:cNvCxnSpPr/>
            <p:nvPr/>
          </p:nvCxnSpPr>
          <p:spPr>
            <a:xfrm flipV="1">
              <a:off x="5795890" y="2653097"/>
              <a:ext cx="717452" cy="39389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2599DA-10B0-AB43-A179-76DEF7FCD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flipV="1">
              <a:off x="7870874" y="2556067"/>
              <a:ext cx="0" cy="105933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B99F162-3F1D-BB4B-983E-5827F21B844E}"/>
              </a:ext>
            </a:extLst>
          </p:cNvPr>
          <p:cNvSpPr txBox="1">
            <a:spLocks/>
          </p:cNvSpPr>
          <p:nvPr/>
        </p:nvSpPr>
        <p:spPr>
          <a:xfrm>
            <a:off x="1295400" y="951450"/>
            <a:ext cx="10890250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C00000"/>
                </a:solidFill>
              </a:rPr>
              <a:t>Segregation of Awards and Activities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Separately Funded Federal Awards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19132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gulations and terms image">
            <a:extLst>
              <a:ext uri="{FF2B5EF4-FFF2-40B4-BE49-F238E27FC236}">
                <a16:creationId xmlns:a16="http://schemas.microsoft.com/office/drawing/2014/main" id="{2B5D6CF2-CD58-B34A-A022-3085C43DF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100" y="1365661"/>
            <a:ext cx="4927600" cy="484513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CA2AE-7255-534C-A77A-E01793478F0B}"/>
              </a:ext>
            </a:extLst>
          </p:cNvPr>
          <p:cNvSpPr txBox="1">
            <a:spLocks/>
          </p:cNvSpPr>
          <p:nvPr/>
        </p:nvSpPr>
        <p:spPr>
          <a:xfrm>
            <a:off x="546265" y="1365661"/>
            <a:ext cx="6097603" cy="4845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sz="2600" dirty="0"/>
              <a:t>States, Indian Tribes, and recipients or subrecipients must expend/account for grant funds per their own policies and procedures, applicable Federal statutes, regulations, and terms and conditions of the award. </a:t>
            </a:r>
            <a:r>
              <a:rPr lang="en-US" sz="2600" i="1" dirty="0"/>
              <a:t>(whichever are more restrictive)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42038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2EA8BB32-5785-B842-86ED-BC690DD2B672}"/>
              </a:ext>
            </a:extLst>
          </p:cNvPr>
          <p:cNvSpPr txBox="1"/>
          <p:nvPr/>
        </p:nvSpPr>
        <p:spPr>
          <a:xfrm>
            <a:off x="9722856" y="468912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CLOSEOUT</a:t>
            </a:r>
          </a:p>
        </p:txBody>
      </p:sp>
      <p:grpSp>
        <p:nvGrpSpPr>
          <p:cNvPr id="8" name="Group 7" descr="Closeout Icon">
            <a:extLst>
              <a:ext uri="{FF2B5EF4-FFF2-40B4-BE49-F238E27FC236}">
                <a16:creationId xmlns:a16="http://schemas.microsoft.com/office/drawing/2014/main" id="{105EC12A-638E-2447-A607-BD0024562B47}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2082F9-D03E-3F4A-8F0D-F941888B0562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C36BC9B-B730-8C4B-BDB1-1CDDFD809A2A}"/>
                </a:ext>
              </a:extLst>
            </p:cNvPr>
            <p:cNvSpPr/>
            <p:nvPr/>
          </p:nvSpPr>
          <p:spPr>
            <a:xfrm>
              <a:off x="10276211" y="2711622"/>
              <a:ext cx="1106906" cy="13459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-Shape 33">
              <a:extLst>
                <a:ext uri="{FF2B5EF4-FFF2-40B4-BE49-F238E27FC236}">
                  <a16:creationId xmlns:a16="http://schemas.microsoft.com/office/drawing/2014/main" id="{C5C68CAE-5D09-904F-9162-9208339B2679}"/>
                </a:ext>
              </a:extLst>
            </p:cNvPr>
            <p:cNvSpPr/>
            <p:nvPr/>
          </p:nvSpPr>
          <p:spPr>
            <a:xfrm rot="2301851" flipH="1">
              <a:off x="10699620" y="2973410"/>
              <a:ext cx="260089" cy="677429"/>
            </a:xfrm>
            <a:prstGeom prst="corner">
              <a:avLst/>
            </a:prstGeom>
            <a:solidFill>
              <a:srgbClr val="C000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63B59A8-A7FD-2340-B2E5-38011FEDA1C8}"/>
              </a:ext>
            </a:extLst>
          </p:cNvPr>
          <p:cNvSpPr txBox="1"/>
          <p:nvPr/>
        </p:nvSpPr>
        <p:spPr>
          <a:xfrm>
            <a:off x="7283245" y="4689129"/>
            <a:ext cx="2373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ADMINITRATION</a:t>
            </a:r>
          </a:p>
        </p:txBody>
      </p:sp>
      <p:grpSp>
        <p:nvGrpSpPr>
          <p:cNvPr id="7" name="Group 6" descr="GRANT ADMINITRATION&#13;&#10;">
            <a:extLst>
              <a:ext uri="{FF2B5EF4-FFF2-40B4-BE49-F238E27FC236}">
                <a16:creationId xmlns:a16="http://schemas.microsoft.com/office/drawing/2014/main" id="{42B034E4-97B9-714F-9D7B-0C0F10815522}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39BF1E-3151-1B47-AB47-D6EB1A0AF516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DBDE3C4-F155-814E-AACA-EB09716D047F}"/>
                </a:ext>
              </a:extLst>
            </p:cNvPr>
            <p:cNvSpPr/>
            <p:nvPr/>
          </p:nvSpPr>
          <p:spPr>
            <a:xfrm>
              <a:off x="7753155" y="2752737"/>
              <a:ext cx="1398598" cy="11866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0BBF9F8-219E-E447-99D9-3F66D42523F7}"/>
                </a:ext>
              </a:extLst>
            </p:cNvPr>
            <p:cNvGrpSpPr/>
            <p:nvPr/>
          </p:nvGrpSpPr>
          <p:grpSpPr>
            <a:xfrm>
              <a:off x="8090078" y="2953529"/>
              <a:ext cx="890763" cy="617363"/>
              <a:chOff x="8090078" y="2953529"/>
              <a:chExt cx="890763" cy="617363"/>
            </a:xfrm>
            <a:solidFill>
              <a:srgbClr val="C00000"/>
            </a:solidFill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951E85-8B91-F144-B75F-9C49800AFE49}"/>
                  </a:ext>
                </a:extLst>
              </p:cNvPr>
              <p:cNvCxnSpPr/>
              <p:nvPr/>
            </p:nvCxnSpPr>
            <p:spPr>
              <a:xfrm>
                <a:off x="8470202" y="3120300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00710CA-7D05-B248-8661-F829CA3F5FD4}"/>
                  </a:ext>
                </a:extLst>
              </p:cNvPr>
              <p:cNvCxnSpPr/>
              <p:nvPr/>
            </p:nvCxnSpPr>
            <p:spPr>
              <a:xfrm>
                <a:off x="8470201" y="334604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7FCFE2F-B57F-A543-B650-4560DC0EE0CE}"/>
                  </a:ext>
                </a:extLst>
              </p:cNvPr>
              <p:cNvCxnSpPr/>
              <p:nvPr/>
            </p:nvCxnSpPr>
            <p:spPr>
              <a:xfrm>
                <a:off x="8470201" y="357089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L-Shape 30">
                <a:extLst>
                  <a:ext uri="{FF2B5EF4-FFF2-40B4-BE49-F238E27FC236}">
                    <a16:creationId xmlns:a16="http://schemas.microsoft.com/office/drawing/2014/main" id="{7455F2AD-42D9-9944-81A1-E632D46373B6}"/>
                  </a:ext>
                </a:extLst>
              </p:cNvPr>
              <p:cNvSpPr/>
              <p:nvPr/>
            </p:nvSpPr>
            <p:spPr>
              <a:xfrm rot="2301851" flipH="1">
                <a:off x="8112562" y="2953529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E675A9CD-7014-C54B-BD23-F3AE7005255E}"/>
                  </a:ext>
                </a:extLst>
              </p:cNvPr>
              <p:cNvSpPr/>
              <p:nvPr/>
            </p:nvSpPr>
            <p:spPr>
              <a:xfrm rot="2301851" flipH="1">
                <a:off x="8090078" y="3178381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56A6B94-17FC-3D44-8712-C797219DC6EA}"/>
              </a:ext>
            </a:extLst>
          </p:cNvPr>
          <p:cNvSpPr txBox="1"/>
          <p:nvPr/>
        </p:nvSpPr>
        <p:spPr>
          <a:xfrm>
            <a:off x="5158996" y="4675019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</a:p>
        </p:txBody>
      </p:sp>
      <p:grpSp>
        <p:nvGrpSpPr>
          <p:cNvPr id="5" name="Group 4" descr="Award icon">
            <a:extLst>
              <a:ext uri="{FF2B5EF4-FFF2-40B4-BE49-F238E27FC236}">
                <a16:creationId xmlns:a16="http://schemas.microsoft.com/office/drawing/2014/main" id="{CA6B7CBC-A274-5E4A-8DA8-EC09118B183B}"/>
              </a:ext>
            </a:extLst>
          </p:cNvPr>
          <p:cNvGrpSpPr/>
          <p:nvPr/>
        </p:nvGrpSpPr>
        <p:grpSpPr>
          <a:xfrm>
            <a:off x="4828607" y="2032699"/>
            <a:ext cx="2634841" cy="2634841"/>
            <a:chOff x="4828607" y="2032699"/>
            <a:chExt cx="2634841" cy="26348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B04B52-950C-9943-BAD5-692E36B48AB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D6B452-7D98-6440-A5DC-67C57707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8607" y="2032699"/>
              <a:ext cx="2634841" cy="2634841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F25D988-2FB7-1E41-8208-8480BF1B8CA5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REVIEW</a:t>
            </a:r>
          </a:p>
        </p:txBody>
      </p:sp>
      <p:grpSp>
        <p:nvGrpSpPr>
          <p:cNvPr id="3" name="Group 2" descr="Budget revciew icon">
            <a:extLst>
              <a:ext uri="{FF2B5EF4-FFF2-40B4-BE49-F238E27FC236}">
                <a16:creationId xmlns:a16="http://schemas.microsoft.com/office/drawing/2014/main" id="{34B79F77-5D39-0840-8000-B45AB07F4183}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D8E2641-FD1C-1E44-AD8C-6B7A66B2A5C0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4DB1F1-C96C-F14A-A898-88B630849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045" y="2368239"/>
              <a:ext cx="2072300" cy="2072300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633A3EE-1F94-0B48-87E3-2466FF783F99}"/>
              </a:ext>
            </a:extLst>
          </p:cNvPr>
          <p:cNvSpPr txBox="1"/>
          <p:nvPr/>
        </p:nvSpPr>
        <p:spPr>
          <a:xfrm>
            <a:off x="285007" y="4642962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grpSp>
        <p:nvGrpSpPr>
          <p:cNvPr id="2" name="Group 1" descr="Application icon">
            <a:extLst>
              <a:ext uri="{FF2B5EF4-FFF2-40B4-BE49-F238E27FC236}">
                <a16:creationId xmlns:a16="http://schemas.microsoft.com/office/drawing/2014/main" id="{E373F85B-5D9C-E54E-957B-66EB5C3972F4}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FD36C8-0909-E441-8EB6-65B37BD7A5CA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677C75A-A39C-D644-99D4-1A57DCAECF05}"/>
                </a:ext>
              </a:extLst>
            </p:cNvPr>
            <p:cNvSpPr/>
            <p:nvPr/>
          </p:nvSpPr>
          <p:spPr>
            <a:xfrm>
              <a:off x="907622" y="2542356"/>
              <a:ext cx="945001" cy="15395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C615D46-CEF7-1247-B50E-437A47FCA5F5}"/>
                </a:ext>
              </a:extLst>
            </p:cNvPr>
            <p:cNvGrpSpPr/>
            <p:nvPr/>
          </p:nvGrpSpPr>
          <p:grpSpPr>
            <a:xfrm>
              <a:off x="1136497" y="2801326"/>
              <a:ext cx="752679" cy="901215"/>
              <a:chOff x="1136497" y="2801326"/>
              <a:chExt cx="752679" cy="901215"/>
            </a:xfrm>
            <a:solidFill>
              <a:srgbClr val="C00000"/>
            </a:solidFill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6810BA2-2446-E74D-832E-D10A605597C4}"/>
                  </a:ext>
                </a:extLst>
              </p:cNvPr>
              <p:cNvGrpSpPr/>
              <p:nvPr/>
            </p:nvGrpSpPr>
            <p:grpSpPr>
              <a:xfrm>
                <a:off x="1136497" y="3239585"/>
                <a:ext cx="510640" cy="450592"/>
                <a:chOff x="1143125" y="2870925"/>
                <a:chExt cx="510640" cy="450592"/>
              </a:xfrm>
              <a:grpFill/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70924F9-DE4F-7D4D-90C4-C0FCF40FADEC}"/>
                    </a:ext>
                  </a:extLst>
                </p:cNvPr>
                <p:cNvCxnSpPr/>
                <p:nvPr/>
              </p:nvCxnSpPr>
              <p:spPr>
                <a:xfrm>
                  <a:off x="1143126" y="2870925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4907263-FE4B-CE48-8A47-6200F33C63C1}"/>
                    </a:ext>
                  </a:extLst>
                </p:cNvPr>
                <p:cNvCxnSpPr/>
                <p:nvPr/>
              </p:nvCxnSpPr>
              <p:spPr>
                <a:xfrm>
                  <a:off x="1143125" y="309666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0206552-CDAC-4948-9393-1E4E96452F1B}"/>
                    </a:ext>
                  </a:extLst>
                </p:cNvPr>
                <p:cNvCxnSpPr/>
                <p:nvPr/>
              </p:nvCxnSpPr>
              <p:spPr>
                <a:xfrm>
                  <a:off x="1143125" y="332151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1E9536-D1D2-984F-8B51-AF62EAA8B191}"/>
                  </a:ext>
                </a:extLst>
              </p:cNvPr>
              <p:cNvSpPr/>
              <p:nvPr/>
            </p:nvSpPr>
            <p:spPr>
              <a:xfrm>
                <a:off x="1264156" y="2801326"/>
                <a:ext cx="255319" cy="2553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Pentagon 42">
                <a:extLst>
                  <a:ext uri="{FF2B5EF4-FFF2-40B4-BE49-F238E27FC236}">
                    <a16:creationId xmlns:a16="http://schemas.microsoft.com/office/drawing/2014/main" id="{EB5406C1-3B07-094D-B349-857F619B41DC}"/>
                  </a:ext>
                </a:extLst>
              </p:cNvPr>
              <p:cNvSpPr/>
              <p:nvPr/>
            </p:nvSpPr>
            <p:spPr>
              <a:xfrm rot="7684927">
                <a:off x="1566552" y="3379916"/>
                <a:ext cx="522496" cy="122753"/>
              </a:xfrm>
              <a:prstGeom prst="homePlat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20C3524-7621-9041-BCEE-6C844B4B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Life Cycle of Grants</a:t>
            </a:r>
          </a:p>
        </p:txBody>
      </p:sp>
    </p:spTree>
    <p:extLst>
      <p:ext uri="{BB962C8B-B14F-4D97-AF65-F5344CB8AC3E}">
        <p14:creationId xmlns:p14="http://schemas.microsoft.com/office/powerpoint/2010/main" val="32454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3" grpId="0"/>
      <p:bldP spid="62" grpId="0"/>
      <p:bldP spid="61" grpId="0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C11BB1-B5B6-3B4B-A017-26853430A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60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6E2A6-AE19-7E43-A267-42D694DD5CC0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Grantees must ensure that Federal programs and resources are used efficiently and effectively to achieve desired objectives.</a:t>
            </a:r>
          </a:p>
        </p:txBody>
      </p:sp>
      <p:pic>
        <p:nvPicPr>
          <p:cNvPr id="13" name="Picture 12" descr="Picture of a hand hoilding money sign">
            <a:extLst>
              <a:ext uri="{FF2B5EF4-FFF2-40B4-BE49-F238E27FC236}">
                <a16:creationId xmlns:a16="http://schemas.microsoft.com/office/drawing/2014/main" id="{9E30F3D7-E39A-EF4C-973F-43509845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63" y="3030691"/>
            <a:ext cx="3110292" cy="311029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518264-A387-AF43-92C9-964769BF3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28859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CD123-2443-8542-AFEC-AFB9786538FE}"/>
              </a:ext>
            </a:extLst>
          </p:cNvPr>
          <p:cNvSpPr txBox="1"/>
          <p:nvPr/>
        </p:nvSpPr>
        <p:spPr>
          <a:xfrm>
            <a:off x="566878" y="2106585"/>
            <a:ext cx="43580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Proper stewardship of federal resources is an essential responsibility of the grantee organization.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and Internal Controls</a:t>
            </a:r>
          </a:p>
        </p:txBody>
      </p:sp>
    </p:spTree>
    <p:extLst>
      <p:ext uri="{BB962C8B-B14F-4D97-AF65-F5344CB8AC3E}">
        <p14:creationId xmlns:p14="http://schemas.microsoft.com/office/powerpoint/2010/main" val="33372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EBAFE58-FC4F-F549-9B11-7D38B1FA8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9E8BD-66D4-D949-A811-FA8CAC4D407C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Proper segregation of duties should ensure that no individual has the ability to either conceal or misdirect funds within the agency.</a:t>
            </a:r>
          </a:p>
        </p:txBody>
      </p:sp>
      <p:pic>
        <p:nvPicPr>
          <p:cNvPr id="6" name="Picture 5" descr="Gear icon">
            <a:extLst>
              <a:ext uri="{FF2B5EF4-FFF2-40B4-BE49-F238E27FC236}">
                <a16:creationId xmlns:a16="http://schemas.microsoft.com/office/drawing/2014/main" id="{70DBC9FD-A247-1142-84D7-E5A612733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89" y="2622884"/>
            <a:ext cx="4043184" cy="40431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6ECE65-2376-2546-B8B8-7961321B7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F1EA3-BA70-814C-B72B-1090C00BC97E}"/>
              </a:ext>
            </a:extLst>
          </p:cNvPr>
          <p:cNvSpPr txBox="1"/>
          <p:nvPr/>
        </p:nvSpPr>
        <p:spPr>
          <a:xfrm>
            <a:off x="566878" y="2106585"/>
            <a:ext cx="4358048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Strong internal controls allow for effective and efficient operations, reliable financial reporting, and compliance with applicable laws and regulations.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Controls and Segregation of Duties</a:t>
            </a:r>
          </a:p>
        </p:txBody>
      </p:sp>
    </p:spTree>
    <p:extLst>
      <p:ext uri="{BB962C8B-B14F-4D97-AF65-F5344CB8AC3E}">
        <p14:creationId xmlns:p14="http://schemas.microsoft.com/office/powerpoint/2010/main" val="1775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2">
            <a:extLst>
              <a:ext uri="{FF2B5EF4-FFF2-40B4-BE49-F238E27FC236}">
                <a16:creationId xmlns:a16="http://schemas.microsoft.com/office/drawing/2014/main" id="{FE66E552-CDB6-F61E-0949-93DF59A96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85467" y="3673854"/>
            <a:ext cx="3864077" cy="2750574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675282-6984-D01E-AF98-5521A4011254}"/>
              </a:ext>
            </a:extLst>
          </p:cNvPr>
          <p:cNvSpPr txBox="1"/>
          <p:nvPr/>
        </p:nvSpPr>
        <p:spPr>
          <a:xfrm>
            <a:off x="7136630" y="4432825"/>
            <a:ext cx="35129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Internal Control Integrated Framework / (Committee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Sponsoring Organizations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Treadway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Commission – COSO).</a:t>
            </a:r>
          </a:p>
        </p:txBody>
      </p:sp>
      <p:pic>
        <p:nvPicPr>
          <p:cNvPr id="4" name="Picture 3" descr="Cover image of Internal Control Integrated Framework / (Committee of Sponsoring Organizations of the Treadway Commission – COSO">
            <a:extLst>
              <a:ext uri="{FF2B5EF4-FFF2-40B4-BE49-F238E27FC236}">
                <a16:creationId xmlns:a16="http://schemas.microsoft.com/office/drawing/2014/main" id="{DF2A13A2-F0AB-FD6E-A0A8-D4BA2164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753" y="1058418"/>
            <a:ext cx="2621507" cy="3414056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F30734F8-E53A-A505-0D0B-166662C59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61715" y="3953255"/>
            <a:ext cx="3363117" cy="2391519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8FB3F-30BD-3453-EF60-DE9704FDA543}"/>
              </a:ext>
            </a:extLst>
          </p:cNvPr>
          <p:cNvSpPr txBox="1"/>
          <p:nvPr/>
        </p:nvSpPr>
        <p:spPr>
          <a:xfrm>
            <a:off x="2344199" y="4472474"/>
            <a:ext cx="2248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Standards for Internal Controls in the Federal Government – (Green Book).</a:t>
            </a:r>
          </a:p>
        </p:txBody>
      </p:sp>
      <p:pic>
        <p:nvPicPr>
          <p:cNvPr id="3" name="Picture 2" descr="Cover image of Standards for Internal Controls in the Federal Government – (Green Book">
            <a:extLst>
              <a:ext uri="{FF2B5EF4-FFF2-40B4-BE49-F238E27FC236}">
                <a16:creationId xmlns:a16="http://schemas.microsoft.com/office/drawing/2014/main" id="{7874EAD4-BDDE-8730-BE44-8A3470445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376" y="1058418"/>
            <a:ext cx="2639797" cy="341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Controls</a:t>
            </a:r>
          </a:p>
        </p:txBody>
      </p:sp>
    </p:spTree>
    <p:extLst>
      <p:ext uri="{BB962C8B-B14F-4D97-AF65-F5344CB8AC3E}">
        <p14:creationId xmlns:p14="http://schemas.microsoft.com/office/powerpoint/2010/main" val="1557388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 of a person typing on a laptop">
            <a:extLst>
              <a:ext uri="{FF2B5EF4-FFF2-40B4-BE49-F238E27FC236}">
                <a16:creationId xmlns:a16="http://schemas.microsoft.com/office/drawing/2014/main" id="{7EE40893-F7A5-F642-8385-5315D94DDF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351" y="2400028"/>
            <a:ext cx="5108225" cy="4534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E707-0139-EC49-B0E3-E27FB55C4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360345" y="104550"/>
            <a:ext cx="3030537" cy="2689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5AD7B-626D-D94E-8358-F8DC465A9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5575" y="3917895"/>
            <a:ext cx="2776174" cy="2464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6EA809-DD23-E64B-9E24-72A416A0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10442508" y="3167146"/>
            <a:ext cx="199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9B1AA-3608-2B46-9F77-FAFB07D32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1189" y="5643563"/>
            <a:ext cx="246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AED1F7-EB65-F24A-A586-1E3759F16FE5}"/>
              </a:ext>
            </a:extLst>
          </p:cNvPr>
          <p:cNvSpPr txBox="1"/>
          <p:nvPr/>
        </p:nvSpPr>
        <p:spPr>
          <a:xfrm rot="16200000">
            <a:off x="5482439" y="5155405"/>
            <a:ext cx="125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-  -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28BC84-D6BF-4B4B-909F-34F2386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00299" y="4872037"/>
            <a:ext cx="368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D1831E-CFC5-BC48-AE19-F78A946B2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2"/>
            <a:ext cx="8205156" cy="21801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548F62-FA1D-1E4F-A811-3D4E9ACF9487}"/>
              </a:ext>
            </a:extLst>
          </p:cNvPr>
          <p:cNvSpPr txBox="1"/>
          <p:nvPr/>
        </p:nvSpPr>
        <p:spPr>
          <a:xfrm>
            <a:off x="566877" y="2106585"/>
            <a:ext cx="8416702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Grantee must maintain an adequate system of accounting and internal controls and ensure that an adequate system exists for each of its subrecipients.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F6DCA9-C74C-FB4E-B218-434A1708D1D9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 dirty="0"/>
              <a:t>Adequate Accounting System: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33528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5" grpId="0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B62FD5-916A-664B-B0C0-4059E922D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5E256-1725-BE46-88F7-7CBD3A6358F7}"/>
              </a:ext>
            </a:extLst>
          </p:cNvPr>
          <p:cNvSpPr txBox="1"/>
          <p:nvPr/>
        </p:nvSpPr>
        <p:spPr>
          <a:xfrm>
            <a:off x="8241566" y="2106585"/>
            <a:ext cx="3298398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Controls funds/resources to assure conformance with general or special conditions. 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6ADF1E-0068-6741-ABBF-D053FE1DF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2534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Picture of arrows pointing to a money symbol">
            <a:extLst>
              <a:ext uri="{FF2B5EF4-FFF2-40B4-BE49-F238E27FC236}">
                <a16:creationId xmlns:a16="http://schemas.microsoft.com/office/drawing/2014/main" id="{5235DB9C-41A1-404E-8350-F9A3B5C29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695" y="4149346"/>
            <a:ext cx="2042907" cy="20429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B3D87C-ADAB-CC40-B5CF-CD739F0CE872}"/>
              </a:ext>
            </a:extLst>
          </p:cNvPr>
          <p:cNvSpPr txBox="1"/>
          <p:nvPr/>
        </p:nvSpPr>
        <p:spPr>
          <a:xfrm>
            <a:off x="4398435" y="2094864"/>
            <a:ext cx="3109270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Provides cost and property control to ensure optimal use of funds.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44C251-5D62-FF49-A204-0A0608E85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2303D-62E5-AC40-B251-355A594FBA95}"/>
              </a:ext>
            </a:extLst>
          </p:cNvPr>
          <p:cNvSpPr txBox="1"/>
          <p:nvPr/>
        </p:nvSpPr>
        <p:spPr>
          <a:xfrm>
            <a:off x="566878" y="2106585"/>
            <a:ext cx="3333122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Present and classifies costs, 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 required for budgetary and evaluation purposes.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9505C1-F5AD-9E46-B40A-D7D735B8D614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 dirty="0"/>
              <a:t>Adequate Accounting System: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41599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7" grpId="0" animBg="1"/>
      <p:bldP spid="10" grpId="0"/>
      <p:bldP spid="6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E4BF33D-1A01-CE49-83FC-56DC4E382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3030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FC699-FA29-6843-ADA0-D87C093177E5}"/>
              </a:ext>
            </a:extLst>
          </p:cNvPr>
          <p:cNvSpPr txBox="1"/>
          <p:nvPr/>
        </p:nvSpPr>
        <p:spPr>
          <a:xfrm>
            <a:off x="7565531" y="2106585"/>
            <a:ext cx="3812616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Provides financial data for planning, control, measurement, and evaluation of direct and indirect costs.  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4EA511-EDDE-6948-B08F-C040C8AC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1602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owth graph icon">
            <a:extLst>
              <a:ext uri="{FF2B5EF4-FFF2-40B4-BE49-F238E27FC236}">
                <a16:creationId xmlns:a16="http://schemas.microsoft.com/office/drawing/2014/main" id="{D819ED05-42DA-D54A-A1DE-DCF7D42B4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4" y="2925643"/>
            <a:ext cx="2871537" cy="2871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13FF0D-7C0A-CB43-B475-D6DEE5AA952C}"/>
              </a:ext>
            </a:extLst>
          </p:cNvPr>
          <p:cNvSpPr txBox="1"/>
          <p:nvPr/>
        </p:nvSpPr>
        <p:spPr>
          <a:xfrm>
            <a:off x="566878" y="2106585"/>
            <a:ext cx="4358048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Meets requirements for periodic reporting.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690ADF-6976-934C-9921-EA2D8EE8247F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 dirty="0"/>
              <a:t>Adequate Accounting System: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132542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nancial report summarizing BJA #101, detailing revenue, expenses, and financial statements for different time periods.">
            <a:extLst>
              <a:ext uri="{FF2B5EF4-FFF2-40B4-BE49-F238E27FC236}">
                <a16:creationId xmlns:a16="http://schemas.microsoft.com/office/drawing/2014/main" id="{5254BF17-100C-4C48-8837-DBFAC42B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" t="29452" r="882"/>
          <a:stretch/>
        </p:blipFill>
        <p:spPr>
          <a:xfrm>
            <a:off x="204716" y="1624081"/>
            <a:ext cx="11873553" cy="48381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B2EACFE-738C-3E44-B15C-401C3FDC3978}"/>
              </a:ext>
            </a:extLst>
          </p:cNvPr>
          <p:cNvSpPr txBox="1">
            <a:spLocks/>
          </p:cNvSpPr>
          <p:nvPr/>
        </p:nvSpPr>
        <p:spPr>
          <a:xfrm>
            <a:off x="1295400" y="1106213"/>
            <a:ext cx="11639385" cy="504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C00000"/>
                </a:solidFill>
              </a:rPr>
              <a:t>Requirements of Periodic Reports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867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D79A0B04-FC07-1F45-8B72-B293D1CB69F9}"/>
              </a:ext>
            </a:extLst>
          </p:cNvPr>
          <p:cNvSpPr txBox="1"/>
          <p:nvPr/>
        </p:nvSpPr>
        <p:spPr>
          <a:xfrm>
            <a:off x="3414714" y="3443205"/>
            <a:ext cx="40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 - </a:t>
            </a:r>
          </a:p>
        </p:txBody>
      </p:sp>
      <p:pic>
        <p:nvPicPr>
          <p:cNvPr id="28" name="Picture 27" descr="Image of person typing on laptop">
            <a:extLst>
              <a:ext uri="{FF2B5EF4-FFF2-40B4-BE49-F238E27FC236}">
                <a16:creationId xmlns:a16="http://schemas.microsoft.com/office/drawing/2014/main" id="{8FA4A8F5-194F-664E-A45A-553AD3C7AF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26964" y="110475"/>
            <a:ext cx="4618381" cy="4397421"/>
          </a:xfrm>
          <a:prstGeom prst="rect">
            <a:avLst/>
          </a:prstGeom>
        </p:spPr>
      </p:pic>
      <p:pic>
        <p:nvPicPr>
          <p:cNvPr id="4" name="Picture 3" descr="Pie grapgh for EXPENDITURES">
            <a:extLst>
              <a:ext uri="{FF2B5EF4-FFF2-40B4-BE49-F238E27FC236}">
                <a16:creationId xmlns:a16="http://schemas.microsoft.com/office/drawing/2014/main" id="{EEC25A73-7446-B444-AA1A-0750A383A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44" y="2583691"/>
            <a:ext cx="2228359" cy="22283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64D34C-7102-B440-89BD-365A956F1C68}"/>
              </a:ext>
            </a:extLst>
          </p:cNvPr>
          <p:cNvSpPr txBox="1"/>
          <p:nvPr/>
        </p:nvSpPr>
        <p:spPr>
          <a:xfrm>
            <a:off x="43235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E95A22-64C8-2442-8776-805B9B8273DD}"/>
              </a:ext>
            </a:extLst>
          </p:cNvPr>
          <p:cNvSpPr txBox="1"/>
          <p:nvPr/>
        </p:nvSpPr>
        <p:spPr>
          <a:xfrm>
            <a:off x="73824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C8636E-DA8A-8E4C-B23E-9E0EECEAF5B0}"/>
              </a:ext>
            </a:extLst>
          </p:cNvPr>
          <p:cNvSpPr txBox="1">
            <a:spLocks/>
          </p:cNvSpPr>
          <p:nvPr/>
        </p:nvSpPr>
        <p:spPr>
          <a:xfrm>
            <a:off x="1295399" y="1330036"/>
            <a:ext cx="10579925" cy="909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b="1" spc="300" dirty="0">
                <a:solidFill>
                  <a:srgbClr val="C00000"/>
                </a:solidFill>
              </a:rPr>
              <a:t>IN SUMMARY</a:t>
            </a:r>
          </a:p>
          <a:p>
            <a:pPr marL="0" indent="0">
              <a:buFontTx/>
              <a:buNone/>
            </a:pPr>
            <a:r>
              <a:rPr lang="en-US" sz="3000" dirty="0"/>
              <a:t>Record and Report on: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97F9B2-5CC4-B242-A4E9-4711AFBDF726}"/>
              </a:ext>
            </a:extLst>
          </p:cNvPr>
          <p:cNvSpPr txBox="1">
            <a:spLocks/>
          </p:cNvSpPr>
          <p:nvPr/>
        </p:nvSpPr>
        <p:spPr>
          <a:xfrm>
            <a:off x="534391" y="5477923"/>
            <a:ext cx="11340934" cy="36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3000" dirty="0"/>
              <a:t>of Grant Funds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DC34C8-EB1E-284E-B5D6-2C385167BC96}"/>
              </a:ext>
            </a:extLst>
          </p:cNvPr>
          <p:cNvSpPr txBox="1"/>
          <p:nvPr/>
        </p:nvSpPr>
        <p:spPr>
          <a:xfrm>
            <a:off x="1450412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</a:t>
            </a:r>
          </a:p>
        </p:txBody>
      </p:sp>
      <p:pic>
        <p:nvPicPr>
          <p:cNvPr id="22" name="Picture 21" descr="Money icon for OBLIGATION">
            <a:extLst>
              <a:ext uri="{FF2B5EF4-FFF2-40B4-BE49-F238E27FC236}">
                <a16:creationId xmlns:a16="http://schemas.microsoft.com/office/drawing/2014/main" id="{6CFF60D3-D96A-9245-B78E-B37625CB2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69" y="2591062"/>
            <a:ext cx="2213615" cy="2213615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8D79B0E3-172A-DA42-B750-A9CBA9BE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Management Systems</a:t>
            </a:r>
          </a:p>
        </p:txBody>
      </p:sp>
      <p:pic>
        <p:nvPicPr>
          <p:cNvPr id="32" name="Picture 31" descr="Hand icon for RECEIPT">
            <a:extLst>
              <a:ext uri="{FF2B5EF4-FFF2-40B4-BE49-F238E27FC236}">
                <a16:creationId xmlns:a16="http://schemas.microsoft.com/office/drawing/2014/main" id="{41B16440-59D8-CA43-8349-4C17E7B61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28" y="2598436"/>
            <a:ext cx="2213614" cy="22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5" grpId="0"/>
      <p:bldP spid="38" grpId="0"/>
      <p:bldP spid="20" grpId="0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AEB3-E814-8C43-A9D6-867D4811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Applicable Laws and Regulations Affecting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3040482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F8D1-8697-3000-C48D-8450D1915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29A6-2688-F9CD-B6C1-E8F3D6FF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Precedence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4F25-2213-DCC5-6E28-269EDBFFF01C}"/>
              </a:ext>
            </a:extLst>
          </p:cNvPr>
          <p:cNvSpPr txBox="1">
            <a:spLocks/>
          </p:cNvSpPr>
          <p:nvPr/>
        </p:nvSpPr>
        <p:spPr>
          <a:xfrm>
            <a:off x="2661519" y="1406768"/>
            <a:ext cx="8452076" cy="49530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1</a:t>
            </a:r>
            <a:r>
              <a:rPr lang="en-US" sz="2600" b="1" dirty="0">
                <a:solidFill>
                  <a:srgbClr val="C00000"/>
                </a:solidFill>
              </a:rPr>
              <a:t>	AUTHORIZING LEGISLATION </a:t>
            </a:r>
          </a:p>
          <a:p>
            <a:pPr marL="457200" lvl="1" indent="0">
              <a:buNone/>
            </a:pPr>
            <a:r>
              <a:rPr lang="en-US" dirty="0"/>
              <a:t>	    Congress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b="1" dirty="0"/>
              <a:t>2</a:t>
            </a:r>
            <a:r>
              <a:rPr lang="en-US" b="1" dirty="0"/>
              <a:t> </a:t>
            </a:r>
            <a:r>
              <a:rPr lang="en-US" sz="2600" b="1" dirty="0">
                <a:solidFill>
                  <a:srgbClr val="C00000"/>
                </a:solidFill>
              </a:rPr>
              <a:t>	FEDERAL AGENCY REGULATION </a:t>
            </a:r>
          </a:p>
          <a:p>
            <a:pPr marL="457200" lvl="1" indent="0">
              <a:buNone/>
            </a:pPr>
            <a:r>
              <a:rPr lang="en-US" dirty="0"/>
              <a:t>	    Code of Federal Regulation (CFR)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b="1" dirty="0"/>
              <a:t>3</a:t>
            </a:r>
            <a:r>
              <a:rPr lang="en-US" b="1" dirty="0"/>
              <a:t> </a:t>
            </a:r>
            <a:r>
              <a:rPr lang="en-US" sz="2600" b="1" dirty="0">
                <a:solidFill>
                  <a:srgbClr val="C00000"/>
                </a:solidFill>
              </a:rPr>
              <a:t>	TERMS AND CONDITIONS OF THE AWARD  </a:t>
            </a:r>
          </a:p>
          <a:p>
            <a:pPr marL="457200" lvl="1" indent="0">
              <a:buNone/>
            </a:pPr>
            <a:r>
              <a:rPr lang="en-US" dirty="0"/>
              <a:t>	    Grant Award Document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3200" b="1" dirty="0"/>
              <a:t>4</a:t>
            </a:r>
            <a:r>
              <a:rPr lang="en-US" sz="2600" b="1" dirty="0">
                <a:solidFill>
                  <a:srgbClr val="C00000"/>
                </a:solidFill>
              </a:rPr>
              <a:t>	FEDERAL AGENCY POLICIES  </a:t>
            </a:r>
          </a:p>
          <a:p>
            <a:pPr marL="457200" lvl="1" indent="0">
              <a:buNone/>
            </a:pPr>
            <a:r>
              <a:rPr lang="en-US" dirty="0"/>
              <a:t>	     DOJ Grants Financial Guide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rgbClr val="800000"/>
                </a:solidFill>
              </a:rPr>
              <a:t> </a:t>
            </a:r>
          </a:p>
        </p:txBody>
      </p:sp>
      <p:grpSp>
        <p:nvGrpSpPr>
          <p:cNvPr id="4" name="Group 3" descr="AUTHORIZING LEGISLATION icon&#13;&#10;">
            <a:extLst>
              <a:ext uri="{FF2B5EF4-FFF2-40B4-BE49-F238E27FC236}">
                <a16:creationId xmlns:a16="http://schemas.microsoft.com/office/drawing/2014/main" id="{91579EDD-A467-53DA-586E-9B480E113FCC}"/>
              </a:ext>
            </a:extLst>
          </p:cNvPr>
          <p:cNvGrpSpPr/>
          <p:nvPr/>
        </p:nvGrpSpPr>
        <p:grpSpPr>
          <a:xfrm>
            <a:off x="1081088" y="1130109"/>
            <a:ext cx="1120503" cy="1120504"/>
            <a:chOff x="1295400" y="1994171"/>
            <a:chExt cx="1950643" cy="195064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CD96BCA-081C-EA07-D3EB-CC75ECFA5E33}"/>
                </a:ext>
              </a:extLst>
            </p:cNvPr>
            <p:cNvSpPr/>
            <p:nvPr/>
          </p:nvSpPr>
          <p:spPr>
            <a:xfrm>
              <a:off x="1295400" y="1994171"/>
              <a:ext cx="1950643" cy="195064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7782BF7C-FEB7-2D03-EA62-A444B3466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287" y="2279171"/>
              <a:ext cx="866867" cy="1303132"/>
            </a:xfrm>
            <a:prstGeom prst="rect">
              <a:avLst/>
            </a:prstGeom>
          </p:spPr>
        </p:pic>
      </p:grpSp>
      <p:grpSp>
        <p:nvGrpSpPr>
          <p:cNvPr id="26" name="Group 25" descr="FEDERAL AGENCY REGULATION icon">
            <a:extLst>
              <a:ext uri="{FF2B5EF4-FFF2-40B4-BE49-F238E27FC236}">
                <a16:creationId xmlns:a16="http://schemas.microsoft.com/office/drawing/2014/main" id="{99E5AA78-20A3-AD0A-7734-463CC4C55431}"/>
              </a:ext>
            </a:extLst>
          </p:cNvPr>
          <p:cNvGrpSpPr/>
          <p:nvPr/>
        </p:nvGrpSpPr>
        <p:grpSpPr>
          <a:xfrm>
            <a:off x="1081088" y="2374569"/>
            <a:ext cx="1120503" cy="1120504"/>
            <a:chOff x="1081088" y="2374569"/>
            <a:chExt cx="1120503" cy="112050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B6F3F48-894A-43CC-0E4C-6C1840FCFB02}"/>
                </a:ext>
              </a:extLst>
            </p:cNvPr>
            <p:cNvSpPr/>
            <p:nvPr/>
          </p:nvSpPr>
          <p:spPr>
            <a:xfrm>
              <a:off x="1081088" y="2374569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0D4669-9DD3-C929-60B0-E9BB7A2A2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57" y="2425139"/>
              <a:ext cx="1019363" cy="1019363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72E57E2-6033-1B72-9AF3-B65D48559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0514" y="1312579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DA20C2-BF1F-1802-BFD1-1B0615517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0514" y="2566948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1A221D-A374-61E3-7979-DEBAEF093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0514" y="3868212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D8AB68-49AB-3AF6-63A1-719DB8792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0514" y="5128444"/>
            <a:ext cx="707795" cy="707795"/>
          </a:xfrm>
          <a:prstGeom prst="ellipse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 descr="FEDERAL AGENCY POLICIES  icon">
            <a:extLst>
              <a:ext uri="{FF2B5EF4-FFF2-40B4-BE49-F238E27FC236}">
                <a16:creationId xmlns:a16="http://schemas.microsoft.com/office/drawing/2014/main" id="{2FC516B1-EB02-CBCE-71CA-E85BC6C87145}"/>
              </a:ext>
            </a:extLst>
          </p:cNvPr>
          <p:cNvGrpSpPr/>
          <p:nvPr/>
        </p:nvGrpSpPr>
        <p:grpSpPr>
          <a:xfrm>
            <a:off x="1068479" y="4867246"/>
            <a:ext cx="1192693" cy="1192693"/>
            <a:chOff x="1068479" y="4796906"/>
            <a:chExt cx="1192693" cy="119269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D05B31-D258-3E2C-1AC2-B351BBB0E530}"/>
                </a:ext>
              </a:extLst>
            </p:cNvPr>
            <p:cNvSpPr/>
            <p:nvPr/>
          </p:nvSpPr>
          <p:spPr>
            <a:xfrm>
              <a:off x="1081088" y="4836983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453466C-1A53-EFD7-4EA3-0FEED84AF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479" y="4796906"/>
              <a:ext cx="1192693" cy="1192693"/>
            </a:xfrm>
            <a:prstGeom prst="rect">
              <a:avLst/>
            </a:prstGeom>
          </p:spPr>
        </p:pic>
      </p:grpSp>
      <p:grpSp>
        <p:nvGrpSpPr>
          <p:cNvPr id="27" name="Group 26" descr="TERMS AND CONDITIONS OF THE AWARD  icon">
            <a:extLst>
              <a:ext uri="{FF2B5EF4-FFF2-40B4-BE49-F238E27FC236}">
                <a16:creationId xmlns:a16="http://schemas.microsoft.com/office/drawing/2014/main" id="{276F5BA0-5AE7-5F22-9F3C-4B40572455C4}"/>
              </a:ext>
            </a:extLst>
          </p:cNvPr>
          <p:cNvGrpSpPr/>
          <p:nvPr/>
        </p:nvGrpSpPr>
        <p:grpSpPr>
          <a:xfrm>
            <a:off x="1030305" y="3519817"/>
            <a:ext cx="1269039" cy="1269039"/>
            <a:chOff x="1030305" y="3519817"/>
            <a:chExt cx="1269039" cy="12690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C8D887C-FFBB-0C70-0170-B8D6B2346E3C}"/>
                </a:ext>
              </a:extLst>
            </p:cNvPr>
            <p:cNvSpPr/>
            <p:nvPr/>
          </p:nvSpPr>
          <p:spPr>
            <a:xfrm>
              <a:off x="1081088" y="3603531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6EE10B-BC23-95A0-C01F-311286973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305" y="3519817"/>
              <a:ext cx="1269039" cy="1269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4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C4EE-F7C0-4E40-9DC3-2209E2E6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and 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D4D70-FE56-D84D-AA7E-D164ED699FE4}"/>
              </a:ext>
            </a:extLst>
          </p:cNvPr>
          <p:cNvSpPr txBox="1"/>
          <p:nvPr/>
        </p:nvSpPr>
        <p:spPr>
          <a:xfrm>
            <a:off x="1488558" y="3429000"/>
            <a:ext cx="10697092" cy="2597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Jurisdiction/Organization represented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 in grants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of grants</a:t>
            </a:r>
          </a:p>
        </p:txBody>
      </p:sp>
    </p:spTree>
    <p:extLst>
      <p:ext uri="{BB962C8B-B14F-4D97-AF65-F5344CB8AC3E}">
        <p14:creationId xmlns:p14="http://schemas.microsoft.com/office/powerpoint/2010/main" val="4144972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0398A-43DD-CA42-A8AA-6809D3ED4A7D}"/>
              </a:ext>
            </a:extLst>
          </p:cNvPr>
          <p:cNvSpPr txBox="1">
            <a:spLocks/>
          </p:cNvSpPr>
          <p:nvPr/>
        </p:nvSpPr>
        <p:spPr>
          <a:xfrm>
            <a:off x="5037194" y="1891176"/>
            <a:ext cx="6355736" cy="3669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Code of Federal Regulations (CFR)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/>
              <a:t>is the codification of the general and permanent rules published in the Federal Register by the executive departments and agencies of the Federal Government.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D0ACCE-E5BC-CA48-BAE1-513D1FC36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899" y="1383957"/>
            <a:ext cx="3657600" cy="4522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over of The Code of Federal Regulations (CFR)&#10;">
            <a:extLst>
              <a:ext uri="{FF2B5EF4-FFF2-40B4-BE49-F238E27FC236}">
                <a16:creationId xmlns:a16="http://schemas.microsoft.com/office/drawing/2014/main" id="{E9748056-3960-614E-922A-5091A08D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94" y="1693468"/>
            <a:ext cx="2920557" cy="397769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6012AA9-4A96-C046-BD15-8BE6ED08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Code of Federal Regulations</a:t>
            </a:r>
          </a:p>
        </p:txBody>
      </p:sp>
    </p:spTree>
    <p:extLst>
      <p:ext uri="{BB962C8B-B14F-4D97-AF65-F5344CB8AC3E}">
        <p14:creationId xmlns:p14="http://schemas.microsoft.com/office/powerpoint/2010/main" val="23228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D8B5F13-1D52-FD47-913A-9FE1DC4D4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123716DC-CA80-9D44-9A5F-5F82FF712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2973822"/>
            <a:ext cx="10890249" cy="6625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6EC36EAE-0C72-864D-AB26-5481AE445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6388" y="4807711"/>
            <a:ext cx="10890250" cy="7228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0">
            <a:extLst>
              <a:ext uri="{FF2B5EF4-FFF2-40B4-BE49-F238E27FC236}">
                <a16:creationId xmlns:a16="http://schemas.microsoft.com/office/drawing/2014/main" id="{7AA4DBD5-C496-AB42-ACB3-AAC33FED9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6577384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7540D008-7CDD-9F4C-A523-5C809890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9716826" y="909652"/>
            <a:ext cx="13721" cy="5589871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3">
            <a:extLst>
              <a:ext uri="{FF2B5EF4-FFF2-40B4-BE49-F238E27FC236}">
                <a16:creationId xmlns:a16="http://schemas.microsoft.com/office/drawing/2014/main" id="{D57DA9C8-5CC6-3247-BEAA-629EF64D2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2E50465B-CF26-9048-828A-FF8A987B0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820" y="5279528"/>
            <a:ext cx="1605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  Included as reference in CFR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9ED6B9F3-574B-884F-8851-41FE5A45A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5289" y="3536040"/>
            <a:ext cx="159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 Included as reference in CFR</a:t>
            </a: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C6D7B4A8-120B-284B-8790-1C35F1894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2503636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28 CFR 66</a:t>
            </a: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97E53406-BF54-404A-9F26-6CDDA5D1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1899519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28 CFR 70</a:t>
            </a: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D7F1CB34-CF35-4B48-AC2A-4A3E1AE6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133" y="955822"/>
            <a:ext cx="14287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DOJ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65C267-48C8-2F45-8953-1A4997A9F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280" y="5421328"/>
            <a:ext cx="1222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OMB A-133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DA154F7-A44D-3446-9655-9D3DB434A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292" y="4300358"/>
            <a:ext cx="2800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500" b="1" dirty="0">
                <a:ea typeface="ＭＳ Ｐゴシック" panose="020B0600070205080204" pitchFamily="34" charset="-128"/>
              </a:rPr>
              <a:t>2 CFR, Part 230 </a:t>
            </a:r>
            <a:r>
              <a:rPr lang="en-US" altLang="en-US" sz="1350" dirty="0">
                <a:ea typeface="ＭＳ Ｐゴシック" panose="020B0600070205080204" pitchFamily="34" charset="-128"/>
              </a:rPr>
              <a:t>(OMB A-122)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B779049-56FE-8B4B-934D-3ACF475B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017" y="3803666"/>
            <a:ext cx="26289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500" b="1" dirty="0">
                <a:ea typeface="ＭＳ Ｐゴシック" panose="020B0600070205080204" pitchFamily="34" charset="-128"/>
              </a:rPr>
              <a:t>2 CFR, Part 225 </a:t>
            </a:r>
            <a:r>
              <a:rPr lang="en-US" altLang="en-US" sz="1350" dirty="0">
                <a:ea typeface="ＭＳ Ｐゴシック" panose="020B0600070205080204" pitchFamily="34" charset="-128"/>
              </a:rPr>
              <a:t>(OMB A-87)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812E481-EBB1-B848-877A-9C839391F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167" y="3303831"/>
            <a:ext cx="2514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500" b="1" dirty="0">
                <a:ea typeface="ＭＳ Ｐゴシック" panose="020B0600070205080204" pitchFamily="34" charset="-128"/>
              </a:rPr>
              <a:t>2 CFR, Part 220 </a:t>
            </a:r>
            <a:r>
              <a:rPr lang="en-US" altLang="en-US" sz="1350" dirty="0">
                <a:ea typeface="ＭＳ Ｐゴシック" panose="020B0600070205080204" pitchFamily="34" charset="-128"/>
              </a:rPr>
              <a:t>(OMB A-21)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2AF07A95-FFE1-854C-B0E6-55FEED8A2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717" y="2504023"/>
            <a:ext cx="234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     OMB A-102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38346A-3B4B-C942-AB7C-4F9C44E0B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405" y="1760999"/>
            <a:ext cx="20161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     2 CFR, Part 215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    OMB A-110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A25283-1693-5E41-BFEE-7D3D08E7E2AF}"/>
              </a:ext>
            </a:extLst>
          </p:cNvPr>
          <p:cNvSpPr txBox="1">
            <a:spLocks noChangeArrowheads="1"/>
          </p:cNvSpPr>
          <p:nvPr/>
        </p:nvSpPr>
        <p:spPr>
          <a:xfrm>
            <a:off x="7053112" y="930474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B69AFE65-7004-7D46-ABE6-4ACAEEBC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67" y="6043998"/>
            <a:ext cx="30962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3" name="Rectangle 35">
            <a:extLst>
              <a:ext uri="{FF2B5EF4-FFF2-40B4-BE49-F238E27FC236}">
                <a16:creationId xmlns:a16="http://schemas.microsoft.com/office/drawing/2014/main" id="{E4BF2F6F-0823-F745-9C2A-378BF0D2C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144" y="5550111"/>
            <a:ext cx="27749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BC4B5846-2662-5342-8FA8-D69316B14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953" y="5056573"/>
            <a:ext cx="2793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F6F0BEA6-5C73-7247-A3E0-5BFC4E9C5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991" y="4315101"/>
            <a:ext cx="26992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F15AF0D0-3F0C-1F48-B18C-4A84AB4CC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671" y="3803666"/>
            <a:ext cx="29758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7EC2E0BE-8507-6549-BB18-179381E40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41" y="3303831"/>
            <a:ext cx="27373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CB505254-A27C-B847-8FB6-17D9508D7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534413"/>
            <a:ext cx="30317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561981C2-1A2C-4449-80A8-A17797FFC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715" y="1826422"/>
            <a:ext cx="278379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z="135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C7489413-BBA9-4942-86D5-895089D9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579" y="981222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B10B9E02-14EF-5F40-8394-8A51FBFDB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8BF648-3E4D-BB4D-A7C6-37918B9C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130A0F-856D-E644-8B83-4D5CCEBF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D08BC39C-9C07-4B42-B05A-5D21445B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Grants Awarded prior to December 26, 2014</a:t>
            </a:r>
          </a:p>
        </p:txBody>
      </p:sp>
    </p:spTree>
    <p:extLst>
      <p:ext uri="{BB962C8B-B14F-4D97-AF65-F5344CB8AC3E}">
        <p14:creationId xmlns:p14="http://schemas.microsoft.com/office/powerpoint/2010/main" val="19400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C14B89F-149B-784A-B31F-C347E034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43D87731-7711-0C40-99C4-ACB5DFCE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018" y="3014810"/>
            <a:ext cx="4810153" cy="2526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4">
            <a:extLst>
              <a:ext uri="{FF2B5EF4-FFF2-40B4-BE49-F238E27FC236}">
                <a16:creationId xmlns:a16="http://schemas.microsoft.com/office/drawing/2014/main" id="{64A8291C-60C4-5047-A6FD-3D24380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385" y="4833137"/>
            <a:ext cx="4810153" cy="4685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0">
            <a:extLst>
              <a:ext uri="{FF2B5EF4-FFF2-40B4-BE49-F238E27FC236}">
                <a16:creationId xmlns:a16="http://schemas.microsoft.com/office/drawing/2014/main" id="{3E3521E6-AEF1-6D47-B24A-F68FCAC56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7561062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2BC91734-11E2-154A-9A6F-66505ADB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12" y="2235906"/>
            <a:ext cx="3424159" cy="32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2400" dirty="0"/>
              <a:t>OMB 2 CFR Part 200 Uniform Administrative Requirements, Cost Principles and Audit Requirements for Federal Awards </a:t>
            </a:r>
            <a:endParaRPr lang="en-US" altLang="en-US" sz="2400" b="1" dirty="0">
              <a:ea typeface="ＭＳ Ｐゴシック" panose="020B0600070205080204" pitchFamily="34" charset="-128"/>
            </a:endParaRP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F22B0E01-B441-7D49-86BC-9AE952C62E97}"/>
              </a:ext>
            </a:extLst>
          </p:cNvPr>
          <p:cNvSpPr txBox="1">
            <a:spLocks noChangeArrowheads="1"/>
          </p:cNvSpPr>
          <p:nvPr/>
        </p:nvSpPr>
        <p:spPr>
          <a:xfrm>
            <a:off x="8823728" y="941563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64" name="Rectangle 34">
            <a:extLst>
              <a:ext uri="{FF2B5EF4-FFF2-40B4-BE49-F238E27FC236}">
                <a16:creationId xmlns:a16="http://schemas.microsoft.com/office/drawing/2014/main" id="{8A32CD7F-E0A6-7846-9591-086D481BA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496" y="5513777"/>
            <a:ext cx="2987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62" name="Rectangle 32">
            <a:extLst>
              <a:ext uri="{FF2B5EF4-FFF2-40B4-BE49-F238E27FC236}">
                <a16:creationId xmlns:a16="http://schemas.microsoft.com/office/drawing/2014/main" id="{544F2014-F9BC-0546-B9DD-752649AE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589" y="3871748"/>
            <a:ext cx="36830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Non/For-Profit Organizations</a:t>
            </a:r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230B0FEA-993A-4241-AAEC-4636BF624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312738"/>
            <a:ext cx="4024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9F8DD86B-04B5-F54A-8E92-293B6EC1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343" y="966718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46" name="Rectangle 11">
            <a:extLst>
              <a:ext uri="{FF2B5EF4-FFF2-40B4-BE49-F238E27FC236}">
                <a16:creationId xmlns:a16="http://schemas.microsoft.com/office/drawing/2014/main" id="{88D35F12-EFC6-BB4D-A7DD-B0624273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E97F78CA-5B91-BE4B-8F62-60B83617B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1B3B3931-EB96-3546-B532-F214A39AE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67" name="Line 13">
            <a:extLst>
              <a:ext uri="{FF2B5EF4-FFF2-40B4-BE49-F238E27FC236}">
                <a16:creationId xmlns:a16="http://schemas.microsoft.com/office/drawing/2014/main" id="{BB40A433-C03A-A046-997A-D0FB6A0B1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7C5E3-028C-3946-892B-235767EB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Grants Awarded on or After December 26, 2014</a:t>
            </a:r>
          </a:p>
        </p:txBody>
      </p:sp>
    </p:spTree>
    <p:extLst>
      <p:ext uri="{BB962C8B-B14F-4D97-AF65-F5344CB8AC3E}">
        <p14:creationId xmlns:p14="http://schemas.microsoft.com/office/powerpoint/2010/main" val="1342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2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An image of a student taking a study break">
            <a:extLst>
              <a:ext uri="{FF2B5EF4-FFF2-40B4-BE49-F238E27FC236}">
                <a16:creationId xmlns:a16="http://schemas.microsoft.com/office/drawing/2014/main" id="{8FC30B45-5141-56FC-0A76-1F0BD5C15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166" y="1817452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6" descr="An image of a break snack of coffee and cookies">
            <a:extLst>
              <a:ext uri="{FF2B5EF4-FFF2-40B4-BE49-F238E27FC236}">
                <a16:creationId xmlns:a16="http://schemas.microsoft.com/office/drawing/2014/main" id="{3ADBAD10-FB91-40CE-6CCD-2F3B733E0F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438400"/>
            <a:ext cx="3333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1DB78-47A8-D61B-F5CE-DE12D8D4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TIME</a:t>
            </a:r>
          </a:p>
        </p:txBody>
      </p:sp>
    </p:spTree>
    <p:extLst>
      <p:ext uri="{BB962C8B-B14F-4D97-AF65-F5344CB8AC3E}">
        <p14:creationId xmlns:p14="http://schemas.microsoft.com/office/powerpoint/2010/main" val="3924494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36" descr="15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 descr="14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 descr="13" hidden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 descr="12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5" name="Picture 37" descr="11" hidden="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31" descr="10" hidden="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35" descr="09" hidden="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34" descr="08" hidden="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07" hidden="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 descr="06" hidden="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 descr="05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28" descr="04" hidden="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 descr="03" hidden="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6" descr="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 descr="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57701" y="1"/>
            <a:ext cx="6208713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2" descr="30second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57701" y="1"/>
            <a:ext cx="6208713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5" name="Picture 16" descr="An image of a break snack of coffee and cookies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781800" y="4038601"/>
            <a:ext cx="3333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4" name="Picture 15" descr="An image of a student taking a study break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3276600"/>
            <a:ext cx="3733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 descr="An image of clock with 00:00 seconds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457700" y="1"/>
            <a:ext cx="62103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23" name="Text Box 41" descr="15 minutes"/>
          <p:cNvSpPr txBox="1">
            <a:spLocks noChangeArrowheads="1"/>
          </p:cNvSpPr>
          <p:nvPr/>
        </p:nvSpPr>
        <p:spPr bwMode="auto">
          <a:xfrm>
            <a:off x="1524000" y="1"/>
            <a:ext cx="2971800" cy="1762125"/>
          </a:xfrm>
          <a:prstGeom prst="rect">
            <a:avLst/>
          </a:prstGeom>
          <a:solidFill>
            <a:schemeClr val="bg1"/>
          </a:solidFill>
          <a:ln w="25400">
            <a:solidFill>
              <a:srgbClr val="80808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400" dirty="0">
                <a:solidFill>
                  <a:srgbClr val="000099"/>
                </a:solidFill>
              </a:rPr>
              <a:t>15 Minutes</a:t>
            </a:r>
          </a:p>
        </p:txBody>
      </p:sp>
    </p:spTree>
    <p:extLst>
      <p:ext uri="{BB962C8B-B14F-4D97-AF65-F5344CB8AC3E}">
        <p14:creationId xmlns:p14="http://schemas.microsoft.com/office/powerpoint/2010/main" val="13051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1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1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1A1A50-A36D-AC4C-9F57-BECE595E9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6872" y="1990842"/>
            <a:ext cx="2859088" cy="33832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White house icon">
            <a:extLst>
              <a:ext uri="{FF2B5EF4-FFF2-40B4-BE49-F238E27FC236}">
                <a16:creationId xmlns:a16="http://schemas.microsoft.com/office/drawing/2014/main" id="{6B9A406F-1DB6-344D-8616-36FE16AFABAC}"/>
              </a:ext>
            </a:extLst>
          </p:cNvPr>
          <p:cNvGrpSpPr/>
          <p:nvPr/>
        </p:nvGrpSpPr>
        <p:grpSpPr>
          <a:xfrm>
            <a:off x="9577752" y="4397684"/>
            <a:ext cx="1828800" cy="1907430"/>
            <a:chOff x="9577752" y="4397684"/>
            <a:chExt cx="1828800" cy="190743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2D4D0F-DAEE-FF40-AB91-26D6484200C7}"/>
                </a:ext>
              </a:extLst>
            </p:cNvPr>
            <p:cNvSpPr/>
            <p:nvPr/>
          </p:nvSpPr>
          <p:spPr>
            <a:xfrm>
              <a:off x="9614079" y="452493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EE0029-A3B3-5140-B900-CBFC0D6A5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752" y="4397684"/>
              <a:ext cx="1828800" cy="18288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8E8F727-3010-DF4A-8BFC-1ABE79B874DB}"/>
              </a:ext>
            </a:extLst>
          </p:cNvPr>
          <p:cNvSpPr txBox="1"/>
          <p:nvPr/>
        </p:nvSpPr>
        <p:spPr>
          <a:xfrm>
            <a:off x="9344892" y="2106130"/>
            <a:ext cx="1967731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exceptions 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granted by OMB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748D49-10D9-A74E-9006-70222C798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1" y="1979277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 descr="Signature icon">
            <a:extLst>
              <a:ext uri="{FF2B5EF4-FFF2-40B4-BE49-F238E27FC236}">
                <a16:creationId xmlns:a16="http://schemas.microsoft.com/office/drawing/2014/main" id="{CA3B4530-D5FE-024D-986C-D7F92ED4E4CF}"/>
              </a:ext>
            </a:extLst>
          </p:cNvPr>
          <p:cNvGrpSpPr/>
          <p:nvPr/>
        </p:nvGrpSpPr>
        <p:grpSpPr>
          <a:xfrm>
            <a:off x="6721022" y="4513324"/>
            <a:ext cx="1780178" cy="1780180"/>
            <a:chOff x="6721022" y="4513324"/>
            <a:chExt cx="1780178" cy="17801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73EB5C0-8C6C-8249-A9D1-EBF7F949E7B6}"/>
                </a:ext>
              </a:extLst>
            </p:cNvPr>
            <p:cNvSpPr/>
            <p:nvPr/>
          </p:nvSpPr>
          <p:spPr>
            <a:xfrm>
              <a:off x="672102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5FE07B1-DBDE-F84F-B04C-105B2134B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934" y="4580344"/>
              <a:ext cx="1646140" cy="164614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A0840B9-D117-C54D-BA53-D6A4613F0FBA}"/>
              </a:ext>
            </a:extLst>
          </p:cNvPr>
          <p:cNvSpPr txBox="1"/>
          <p:nvPr/>
        </p:nvSpPr>
        <p:spPr>
          <a:xfrm>
            <a:off x="6373487" y="2106130"/>
            <a:ext cx="2483231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Signed by 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Federal agencies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A9A4EF-B4F3-5B47-BF35-3791E0DEC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1054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 descr="Money grapgh icon">
            <a:extLst>
              <a:ext uri="{FF2B5EF4-FFF2-40B4-BE49-F238E27FC236}">
                <a16:creationId xmlns:a16="http://schemas.microsoft.com/office/drawing/2014/main" id="{53A3A89C-87DA-9F4C-A58F-53AD3A2F1172}"/>
              </a:ext>
            </a:extLst>
          </p:cNvPr>
          <p:cNvGrpSpPr/>
          <p:nvPr/>
        </p:nvGrpSpPr>
        <p:grpSpPr>
          <a:xfrm>
            <a:off x="3638245" y="4513324"/>
            <a:ext cx="1797691" cy="1780180"/>
            <a:chOff x="3638245" y="4513324"/>
            <a:chExt cx="1797691" cy="17801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00501D5-3C5C-D84B-8062-9950B555C2A5}"/>
                </a:ext>
              </a:extLst>
            </p:cNvPr>
            <p:cNvSpPr/>
            <p:nvPr/>
          </p:nvSpPr>
          <p:spPr>
            <a:xfrm>
              <a:off x="3638245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4ED2BDF-AF4C-1044-9022-106B123D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7811" y="4708127"/>
              <a:ext cx="1458125" cy="145812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6E5917-38E3-6E4F-B489-170292FE592B}"/>
              </a:ext>
            </a:extLst>
          </p:cNvPr>
          <p:cNvSpPr txBox="1"/>
          <p:nvPr/>
        </p:nvSpPr>
        <p:spPr>
          <a:xfrm>
            <a:off x="3451103" y="2106585"/>
            <a:ext cx="3109270" cy="121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“Uniform” requirements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27AFA9-9508-4741-9B11-29B8C0B43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9653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 descr="Group icon">
            <a:extLst>
              <a:ext uri="{FF2B5EF4-FFF2-40B4-BE49-F238E27FC236}">
                <a16:creationId xmlns:a16="http://schemas.microsoft.com/office/drawing/2014/main" id="{3C433615-B0AB-E944-9609-5D927FB2CF4E}"/>
              </a:ext>
            </a:extLst>
          </p:cNvPr>
          <p:cNvGrpSpPr/>
          <p:nvPr/>
        </p:nvGrpSpPr>
        <p:grpSpPr>
          <a:xfrm>
            <a:off x="605110" y="4277693"/>
            <a:ext cx="2251442" cy="2251442"/>
            <a:chOff x="605110" y="4277693"/>
            <a:chExt cx="2251442" cy="22514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4ADC86-3B9B-B245-9066-C9D05CC4F440}"/>
                </a:ext>
              </a:extLst>
            </p:cNvPr>
            <p:cNvSpPr/>
            <p:nvPr/>
          </p:nvSpPr>
          <p:spPr>
            <a:xfrm>
              <a:off x="84074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19D2B6-2EFA-204D-A17E-ACDB5496C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10" y="4277693"/>
              <a:ext cx="2251442" cy="225144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459AC4C-B74B-2347-BEFA-C9A8D20326E2}"/>
              </a:ext>
            </a:extLst>
          </p:cNvPr>
          <p:cNvSpPr txBox="1"/>
          <p:nvPr/>
        </p:nvSpPr>
        <p:spPr>
          <a:xfrm>
            <a:off x="517450" y="2106585"/>
            <a:ext cx="2471268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Committee of Federal agency representatives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AA8554-15DA-054C-9EAB-F73CD6482B96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 dirty="0"/>
              <a:t>Common Rules: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50AE41E2-C5E3-834A-83CB-F9B835B3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Government-wide Common Rules</a:t>
            </a:r>
          </a:p>
        </p:txBody>
      </p:sp>
    </p:spTree>
    <p:extLst>
      <p:ext uri="{BB962C8B-B14F-4D97-AF65-F5344CB8AC3E}">
        <p14:creationId xmlns:p14="http://schemas.microsoft.com/office/powerpoint/2010/main" val="24486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7" grpId="0" animBg="1"/>
      <p:bldP spid="10" grpId="0"/>
      <p:bldP spid="6" grpId="0" animBg="1"/>
      <p:bldP spid="9" grpId="0"/>
      <p:bldP spid="5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CE77186E-F6BC-054A-B783-12716C51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6807" y="1312579"/>
            <a:ext cx="707795" cy="70779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6DECC57-5696-7140-AB30-F1B8261B6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6807" y="2580200"/>
            <a:ext cx="707795" cy="70779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29E33D7-DBA2-2748-B323-71930F635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6807" y="3837628"/>
            <a:ext cx="707795" cy="70779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07675B-EC7A-264E-A018-7937E603A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6807" y="5084861"/>
            <a:ext cx="707795" cy="70779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olicies and rules icon">
            <a:extLst>
              <a:ext uri="{FF2B5EF4-FFF2-40B4-BE49-F238E27FC236}">
                <a16:creationId xmlns:a16="http://schemas.microsoft.com/office/drawing/2014/main" id="{9896C09C-0B9D-8C41-B758-CBA17B3AF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08" t="20107" r="4119" b="11111"/>
          <a:stretch/>
        </p:blipFill>
        <p:spPr>
          <a:xfrm>
            <a:off x="7264400" y="1251980"/>
            <a:ext cx="4673600" cy="471702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E210FF-F2C9-6A43-83D0-9A82FFF9E000}"/>
              </a:ext>
            </a:extLst>
          </p:cNvPr>
          <p:cNvSpPr txBox="1">
            <a:spLocks/>
          </p:cNvSpPr>
          <p:nvPr/>
        </p:nvSpPr>
        <p:spPr>
          <a:xfrm>
            <a:off x="1198260" y="1312579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	</a:t>
            </a:r>
            <a:r>
              <a:rPr lang="en-US" sz="36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 CFR Part 200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latin typeface="Arial Narrow" panose="020B0604020202020204" pitchFamily="34" charset="0"/>
                <a:cs typeface="Arial Narrow" panose="020B0604020202020204" pitchFamily="34" charset="0"/>
              </a:rPr>
              <a:t>   </a:t>
            </a:r>
            <a:endParaRPr lang="en-US" sz="3000" dirty="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36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Suspension &amp; Debarment (S&amp;D)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  <a:r>
              <a:rPr lang="en-US" sz="36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Drug-free Workplace (DFW)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4</a:t>
            </a:r>
            <a:r>
              <a:rPr lang="en-US" sz="36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Lobbying</a:t>
            </a:r>
            <a:endParaRPr lang="en-US" sz="3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CE6967AF-36FA-3645-BE03-284CE6D8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Government-wide Common Rules</a:t>
            </a:r>
          </a:p>
        </p:txBody>
      </p:sp>
    </p:spTree>
    <p:extLst>
      <p:ext uri="{BB962C8B-B14F-4D97-AF65-F5344CB8AC3E}">
        <p14:creationId xmlns:p14="http://schemas.microsoft.com/office/powerpoint/2010/main" val="4871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2D97C27B-1B63-0642-916C-1A5C6804BDD5}"/>
              </a:ext>
            </a:extLst>
          </p:cNvPr>
          <p:cNvSpPr txBox="1"/>
          <p:nvPr/>
        </p:nvSpPr>
        <p:spPr>
          <a:xfrm>
            <a:off x="9738567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Individuals </a:t>
            </a:r>
            <a:br>
              <a:rPr lang="en-US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(direct or indirect)</a:t>
            </a:r>
          </a:p>
        </p:txBody>
      </p:sp>
      <p:grpSp>
        <p:nvGrpSpPr>
          <p:cNvPr id="9" name="Group 8" descr="Individuals (direct or indirect) icon">
            <a:extLst>
              <a:ext uri="{FF2B5EF4-FFF2-40B4-BE49-F238E27FC236}">
                <a16:creationId xmlns:a16="http://schemas.microsoft.com/office/drawing/2014/main" id="{E046C2DB-84EA-A445-A740-E60ED0A8444D}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125937F-5674-674C-BDBB-1C787D74616C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CB692E-7616-3A4B-B470-0E9BF3A1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0975" y="2434390"/>
              <a:ext cx="1828800" cy="182880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D21CA1E-6CB1-954B-ADB8-D7708914199A}"/>
              </a:ext>
            </a:extLst>
          </p:cNvPr>
          <p:cNvSpPr txBox="1"/>
          <p:nvPr/>
        </p:nvSpPr>
        <p:spPr>
          <a:xfrm>
            <a:off x="7460588" y="4655876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Commercial Entities</a:t>
            </a:r>
          </a:p>
        </p:txBody>
      </p:sp>
      <p:grpSp>
        <p:nvGrpSpPr>
          <p:cNvPr id="8" name="Group 7" descr="Commercial Entities icon">
            <a:extLst>
              <a:ext uri="{FF2B5EF4-FFF2-40B4-BE49-F238E27FC236}">
                <a16:creationId xmlns:a16="http://schemas.microsoft.com/office/drawing/2014/main" id="{5B9AEE72-0DE5-7E45-9477-D1BF8797FD33}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E36A51-0B85-454B-9822-8ABBC2004AA8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E2FD71-95EF-7240-8F95-6A0EF9744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493" y="2514600"/>
              <a:ext cx="1828800" cy="182880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1364184-5631-064B-888A-683A3B59D60C}"/>
              </a:ext>
            </a:extLst>
          </p:cNvPr>
          <p:cNvSpPr txBox="1"/>
          <p:nvPr/>
        </p:nvSpPr>
        <p:spPr>
          <a:xfrm>
            <a:off x="4974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Indian Tribes and Tribal Organizations</a:t>
            </a:r>
          </a:p>
        </p:txBody>
      </p:sp>
      <p:grpSp>
        <p:nvGrpSpPr>
          <p:cNvPr id="7" name="Group 6" descr="Indian Tribes and Tribal Organizations icon">
            <a:extLst>
              <a:ext uri="{FF2B5EF4-FFF2-40B4-BE49-F238E27FC236}">
                <a16:creationId xmlns:a16="http://schemas.microsoft.com/office/drawing/2014/main" id="{B36E7E7B-5838-F94B-BCA2-D874CEC355F3}"/>
              </a:ext>
            </a:extLst>
          </p:cNvPr>
          <p:cNvGrpSpPr/>
          <p:nvPr/>
        </p:nvGrpSpPr>
        <p:grpSpPr>
          <a:xfrm>
            <a:off x="4985402" y="2237571"/>
            <a:ext cx="2246214" cy="2246214"/>
            <a:chOff x="4985402" y="2237571"/>
            <a:chExt cx="2246214" cy="22462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A65270-1D5E-FE43-9A21-2652B689B3C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092DF1-70AF-F34A-9360-AE36D893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5402" y="2237571"/>
              <a:ext cx="2246214" cy="224621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F77B07D-E785-F44F-B75A-CB359C8E8B1A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Non-Profit Organizations   </a:t>
            </a:r>
          </a:p>
        </p:txBody>
      </p:sp>
      <p:grpSp>
        <p:nvGrpSpPr>
          <p:cNvPr id="5" name="Group 4" descr="Non-Profit Organizations icon">
            <a:extLst>
              <a:ext uri="{FF2B5EF4-FFF2-40B4-BE49-F238E27FC236}">
                <a16:creationId xmlns:a16="http://schemas.microsoft.com/office/drawing/2014/main" id="{80EBC33F-20D7-F54F-88AC-924F02C7E3D9}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54DAFC-2047-E344-A8B3-52A1BC199BE1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EDE3D7-E45B-4441-B0DE-2D379EEC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3707" y="2438400"/>
              <a:ext cx="1828800" cy="18288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B80B00-31A8-324D-8990-6C98F977A8D4}"/>
              </a:ext>
            </a:extLst>
          </p:cNvPr>
          <p:cNvSpPr txBox="1"/>
          <p:nvPr/>
        </p:nvSpPr>
        <p:spPr>
          <a:xfrm>
            <a:off x="402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State &amp; Local Units of Government</a:t>
            </a:r>
          </a:p>
        </p:txBody>
      </p:sp>
      <p:grpSp>
        <p:nvGrpSpPr>
          <p:cNvPr id="3" name="Group 2" descr="State &amp; Local Units of Government icon">
            <a:extLst>
              <a:ext uri="{FF2B5EF4-FFF2-40B4-BE49-F238E27FC236}">
                <a16:creationId xmlns:a16="http://schemas.microsoft.com/office/drawing/2014/main" id="{8120FA6A-B332-1E45-AB88-B10358B14936}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C6CE11-116A-7140-A99C-D4C24738C11F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83E5D2-142E-AF41-B248-BD325B73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217" y="2467662"/>
              <a:ext cx="1219200" cy="1636295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39896C-45B9-B545-B4A7-40B816BA1BB2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 dirty="0"/>
              <a:t>Applicable to: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BB67A7ED-B426-5E4A-9E2E-F8325EC0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Lobbying Restrictions</a:t>
            </a:r>
          </a:p>
        </p:txBody>
      </p:sp>
    </p:spTree>
    <p:extLst>
      <p:ext uri="{BB962C8B-B14F-4D97-AF65-F5344CB8AC3E}">
        <p14:creationId xmlns:p14="http://schemas.microsoft.com/office/powerpoint/2010/main" val="42393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5" grpId="0"/>
      <p:bldP spid="30" grpId="0"/>
      <p:bldP spid="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D84A3BC-08B8-8549-A97B-52449327FCEE}"/>
              </a:ext>
            </a:extLst>
          </p:cNvPr>
          <p:cNvSpPr txBox="1">
            <a:spLocks/>
          </p:cNvSpPr>
          <p:nvPr/>
        </p:nvSpPr>
        <p:spPr>
          <a:xfrm>
            <a:off x="2376915" y="2248950"/>
            <a:ext cx="9114570" cy="4609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0" dirty="0">
                <a:solidFill>
                  <a:schemeClr val="tx1"/>
                </a:solidFill>
              </a:rPr>
              <a:t>Standards for Costs Requires: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Allowable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Necessary to the performance of a project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Reasonable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Allocable to the project and consistently treated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Non-profitable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Claimed against only one award, and 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 dirty="0">
                <a:solidFill>
                  <a:schemeClr val="tx1"/>
                </a:solidFill>
              </a:rPr>
              <a:t>Permissible under State &amp; Federal laws and regulations.</a:t>
            </a:r>
            <a:r>
              <a:rPr lang="en-US" sz="2600" b="0" dirty="0">
                <a:solidFill>
                  <a:schemeClr val="tx1"/>
                </a:solidFill>
              </a:rPr>
              <a:t>    </a:t>
            </a:r>
          </a:p>
          <a:p>
            <a:pPr>
              <a:lnSpc>
                <a:spcPct val="100000"/>
              </a:lnSpc>
            </a:pPr>
            <a:endParaRPr lang="en-US" sz="3000" b="0" dirty="0">
              <a:solidFill>
                <a:schemeClr val="tx1"/>
              </a:solidFill>
            </a:endParaRPr>
          </a:p>
        </p:txBody>
      </p:sp>
      <p:grpSp>
        <p:nvGrpSpPr>
          <p:cNvPr id="23" name="Group 22" descr="Clipboard and money icon">
            <a:extLst>
              <a:ext uri="{FF2B5EF4-FFF2-40B4-BE49-F238E27FC236}">
                <a16:creationId xmlns:a16="http://schemas.microsoft.com/office/drawing/2014/main" id="{CD8CF164-934B-1946-B818-0A003AF71306}"/>
              </a:ext>
            </a:extLst>
          </p:cNvPr>
          <p:cNvGrpSpPr/>
          <p:nvPr/>
        </p:nvGrpSpPr>
        <p:grpSpPr>
          <a:xfrm>
            <a:off x="381000" y="1991439"/>
            <a:ext cx="1891448" cy="1891448"/>
            <a:chOff x="9024730" y="2461592"/>
            <a:chExt cx="1828800" cy="18288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A17467-1F2C-F247-9AEE-C87F8F0FA19C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72307-7ABB-174F-A506-1995D435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07516-E95D-F545-A753-E65312EBD414}"/>
              </a:ext>
            </a:extLst>
          </p:cNvPr>
          <p:cNvSpPr txBox="1">
            <a:spLocks/>
          </p:cNvSpPr>
          <p:nvPr/>
        </p:nvSpPr>
        <p:spPr>
          <a:xfrm>
            <a:off x="1295400" y="1115588"/>
            <a:ext cx="10896600" cy="932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Uniform Administrative Requirements, Cost Principles </a:t>
            </a:r>
            <a:br>
              <a:rPr lang="en-US" sz="3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000" b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Audit Requirements for Federal Awards 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48875A6-EC6F-7149-9447-A1F5048F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Code of Federal Regulations (2 CFR/Part – 200)</a:t>
            </a:r>
          </a:p>
        </p:txBody>
      </p:sp>
    </p:spTree>
    <p:extLst>
      <p:ext uri="{BB962C8B-B14F-4D97-AF65-F5344CB8AC3E}">
        <p14:creationId xmlns:p14="http://schemas.microsoft.com/office/powerpoint/2010/main" val="34150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image of two employees having a meeeting">
            <a:extLst>
              <a:ext uri="{FF2B5EF4-FFF2-40B4-BE49-F238E27FC236}">
                <a16:creationId xmlns:a16="http://schemas.microsoft.com/office/drawing/2014/main" id="{F0DEA4E6-6FE0-1D4E-9DE7-709E74E3A3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968140"/>
            <a:ext cx="5191644" cy="549615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2157FC-E693-4F44-82E5-D27AFB276D0D}"/>
              </a:ext>
            </a:extLst>
          </p:cNvPr>
          <p:cNvSpPr txBox="1">
            <a:spLocks/>
          </p:cNvSpPr>
          <p:nvPr/>
        </p:nvSpPr>
        <p:spPr>
          <a:xfrm>
            <a:off x="553626" y="1311963"/>
            <a:ext cx="6682061" cy="4929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 dirty="0"/>
              <a:t>Direct Costs: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Costs identified specifically with an activity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Salaries and wages (including holidays, sick leave, etc.) for direct labor employees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Other employee fringe benefits allocable </a:t>
            </a:r>
            <a:br>
              <a:rPr lang="en-US" sz="2400" dirty="0"/>
            </a:br>
            <a:r>
              <a:rPr lang="en-US" sz="2400" dirty="0"/>
              <a:t>to direct labor employees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Consultant services contracted to </a:t>
            </a:r>
            <a:br>
              <a:rPr lang="en-US" sz="2400" dirty="0"/>
            </a:br>
            <a:r>
              <a:rPr lang="en-US" sz="2400" dirty="0"/>
              <a:t>accomplish specific project objectives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Travel of direct labor employees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Materials/supplies purchased directly </a:t>
            </a:r>
            <a:br>
              <a:rPr lang="en-US" sz="2400" dirty="0"/>
            </a:br>
            <a:r>
              <a:rPr lang="en-US" sz="2400" dirty="0"/>
              <a:t>for use on a specific project </a:t>
            </a:r>
            <a:r>
              <a:rPr lang="en-US" dirty="0"/>
              <a:t> 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23427BD0-B460-CD42-84DB-4243229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Classification of Costs</a:t>
            </a:r>
          </a:p>
        </p:txBody>
      </p:sp>
    </p:spTree>
    <p:extLst>
      <p:ext uri="{BB962C8B-B14F-4D97-AF65-F5344CB8AC3E}">
        <p14:creationId xmlns:p14="http://schemas.microsoft.com/office/powerpoint/2010/main" val="14328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uestion marl conversation bubbles">
            <a:extLst>
              <a:ext uri="{FF2B5EF4-FFF2-40B4-BE49-F238E27FC236}">
                <a16:creationId xmlns:a16="http://schemas.microsoft.com/office/drawing/2014/main" id="{06852D67-EA9E-9741-A898-026E4B5F1C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734" y="1111348"/>
            <a:ext cx="7695029" cy="521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A6A2B9-9867-2247-8E80-DAAEDEA2EF35}"/>
              </a:ext>
            </a:extLst>
          </p:cNvPr>
          <p:cNvSpPr txBox="1"/>
          <p:nvPr/>
        </p:nvSpPr>
        <p:spPr>
          <a:xfrm>
            <a:off x="6602435" y="1477108"/>
            <a:ext cx="787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75ECB-BAAC-9A44-A51D-B16CC3D86527}"/>
              </a:ext>
            </a:extLst>
          </p:cNvPr>
          <p:cNvSpPr txBox="1"/>
          <p:nvPr/>
        </p:nvSpPr>
        <p:spPr>
          <a:xfrm>
            <a:off x="7952935" y="2110154"/>
            <a:ext cx="68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47285-883C-D34D-AD45-1AE02183B323}"/>
              </a:ext>
            </a:extLst>
          </p:cNvPr>
          <p:cNvSpPr txBox="1"/>
          <p:nvPr/>
        </p:nvSpPr>
        <p:spPr>
          <a:xfrm>
            <a:off x="8506265" y="1242240"/>
            <a:ext cx="58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BDF5A-D03C-B141-B1EC-3249D59C2A89}"/>
              </a:ext>
            </a:extLst>
          </p:cNvPr>
          <p:cNvSpPr txBox="1"/>
          <p:nvPr/>
        </p:nvSpPr>
        <p:spPr>
          <a:xfrm>
            <a:off x="9298744" y="1927275"/>
            <a:ext cx="586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14461-7D4A-D54F-AEE8-835EC1B8DAA1}"/>
              </a:ext>
            </a:extLst>
          </p:cNvPr>
          <p:cNvSpPr txBox="1"/>
          <p:nvPr/>
        </p:nvSpPr>
        <p:spPr>
          <a:xfrm>
            <a:off x="5209735" y="2527439"/>
            <a:ext cx="46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08-177A-9E4E-8A0A-1CD0B8377CB6}"/>
              </a:ext>
            </a:extLst>
          </p:cNvPr>
          <p:cNvSpPr txBox="1"/>
          <p:nvPr/>
        </p:nvSpPr>
        <p:spPr>
          <a:xfrm>
            <a:off x="5631766" y="1848544"/>
            <a:ext cx="40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97EDF-14C1-4D48-89BA-74CDA9346DC9}"/>
              </a:ext>
            </a:extLst>
          </p:cNvPr>
          <p:cNvSpPr txBox="1"/>
          <p:nvPr/>
        </p:nvSpPr>
        <p:spPr>
          <a:xfrm>
            <a:off x="1014998" y="3812513"/>
            <a:ext cx="246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Dumb </a:t>
            </a:r>
            <a:br>
              <a:rPr lang="en-US" sz="3600" b="1" dirty="0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80CCFCA-E005-B549-88BF-D6BF2E087665}"/>
              </a:ext>
            </a:extLst>
          </p:cNvPr>
          <p:cNvSpPr txBox="1">
            <a:spLocks/>
          </p:cNvSpPr>
          <p:nvPr/>
        </p:nvSpPr>
        <p:spPr>
          <a:xfrm>
            <a:off x="958726" y="1168006"/>
            <a:ext cx="3655477" cy="3403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solidFill>
                  <a:srgbClr val="00929E"/>
                </a:solidFill>
              </a:rPr>
              <a:t>No </a:t>
            </a:r>
            <a:br>
              <a:rPr lang="en-US" sz="6000" dirty="0">
                <a:solidFill>
                  <a:srgbClr val="00929E"/>
                </a:solidFill>
              </a:rPr>
            </a:br>
            <a:r>
              <a:rPr lang="en-US" sz="6000" dirty="0">
                <a:solidFill>
                  <a:srgbClr val="00929E"/>
                </a:solidFill>
              </a:rPr>
              <a:t>Question</a:t>
            </a:r>
            <a:endParaRPr lang="en-US" dirty="0">
              <a:solidFill>
                <a:srgbClr val="0092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etailed budget report showing costs for labor, travel, equipment, and supplies, including variances for a project labeled BJA #101.">
            <a:extLst>
              <a:ext uri="{FF2B5EF4-FFF2-40B4-BE49-F238E27FC236}">
                <a16:creationId xmlns:a16="http://schemas.microsoft.com/office/drawing/2014/main" id="{A17B9186-98B3-4245-BFA4-EBDFB67BA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1" t="14175" r="2942" b="5283"/>
          <a:stretch/>
        </p:blipFill>
        <p:spPr>
          <a:xfrm>
            <a:off x="785611" y="967284"/>
            <a:ext cx="10890250" cy="547215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2B7AD1E-81FD-BD4A-A9E7-D2882FCE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Classification of Costs</a:t>
            </a:r>
          </a:p>
        </p:txBody>
      </p:sp>
    </p:spTree>
    <p:extLst>
      <p:ext uri="{BB962C8B-B14F-4D97-AF65-F5344CB8AC3E}">
        <p14:creationId xmlns:p14="http://schemas.microsoft.com/office/powerpoint/2010/main" val="15885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image of a conference room">
            <a:extLst>
              <a:ext uri="{FF2B5EF4-FFF2-40B4-BE49-F238E27FC236}">
                <a16:creationId xmlns:a16="http://schemas.microsoft.com/office/drawing/2014/main" id="{ECA8415D-D77D-354A-B39C-84E4FBCA3A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882" y="958215"/>
            <a:ext cx="7498217" cy="550608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43A9D8-F6D9-304A-93E5-9CB138DC38A2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3817483" cy="5033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 dirty="0"/>
              <a:t>Indirect costs generally are not readily identifiable with a particular grant or contract such as: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Maintenance of buildings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Telephone expense 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Supplies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Depreciation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Rental expense </a:t>
            </a:r>
            <a:r>
              <a:rPr lang="en-US" sz="3000" dirty="0"/>
              <a:t>   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F602F21B-FF3B-1149-9BCB-8572E43B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Classification of Costs</a:t>
            </a:r>
          </a:p>
        </p:txBody>
      </p:sp>
    </p:spTree>
    <p:extLst>
      <p:ext uri="{BB962C8B-B14F-4D97-AF65-F5344CB8AC3E}">
        <p14:creationId xmlns:p14="http://schemas.microsoft.com/office/powerpoint/2010/main" val="15961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image of employee looking over charts">
            <a:extLst>
              <a:ext uri="{FF2B5EF4-FFF2-40B4-BE49-F238E27FC236}">
                <a16:creationId xmlns:a16="http://schemas.microsoft.com/office/drawing/2014/main" id="{383388D9-061D-F145-864C-78631EF68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545" y="977899"/>
            <a:ext cx="6008255" cy="5461002"/>
          </a:xfrm>
          <a:prstGeom prst="rect">
            <a:avLst/>
          </a:prstGeom>
        </p:spPr>
      </p:pic>
      <p:pic>
        <p:nvPicPr>
          <p:cNvPr id="15" name="Picture 14" descr="Indirect cost icon">
            <a:extLst>
              <a:ext uri="{FF2B5EF4-FFF2-40B4-BE49-F238E27FC236}">
                <a16:creationId xmlns:a16="http://schemas.microsoft.com/office/drawing/2014/main" id="{81E665A1-6E15-9441-83EA-F80CF63C0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38CB72-1D22-8346-BEDD-3EE888EAAC7A}"/>
              </a:ext>
            </a:extLst>
          </p:cNvPr>
          <p:cNvSpPr txBox="1">
            <a:spLocks/>
          </p:cNvSpPr>
          <p:nvPr/>
        </p:nvSpPr>
        <p:spPr>
          <a:xfrm>
            <a:off x="518990" y="1311963"/>
            <a:ext cx="6908505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buFontTx/>
              <a:buNone/>
            </a:pPr>
            <a:r>
              <a:rPr lang="en-US" sz="3000" dirty="0"/>
              <a:t>Indirect Costs Rates: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Provisional indirect costs rates adjusted </a:t>
            </a:r>
            <a:br>
              <a:rPr lang="en-US" sz="2400" dirty="0"/>
            </a:br>
            <a:r>
              <a:rPr lang="en-US" sz="2400" dirty="0"/>
              <a:t>to actual (retroactive adjustment)  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Predetermined rates (not normally </a:t>
            </a:r>
            <a:br>
              <a:rPr lang="en-US" sz="2400" dirty="0"/>
            </a:br>
            <a:r>
              <a:rPr lang="en-US" sz="2400" dirty="0"/>
              <a:t>subject to adjustment)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Fixed rates (with roll or carry forward</a:t>
            </a:r>
            <a:br>
              <a:rPr lang="en-US" sz="2400" dirty="0"/>
            </a:br>
            <a:r>
              <a:rPr lang="en-US" sz="2400" dirty="0"/>
              <a:t>adjustment in future period)</a:t>
            </a:r>
          </a:p>
          <a:p>
            <a:pPr marL="0" indent="0">
              <a:lnSpc>
                <a:spcPts val="3800"/>
              </a:lnSpc>
              <a:buClr>
                <a:srgbClr val="C00000"/>
              </a:buClr>
              <a:buSzPct val="80000"/>
              <a:buNone/>
            </a:pPr>
            <a:r>
              <a:rPr lang="en-US" dirty="0"/>
              <a:t>Implements cognizant Federal </a:t>
            </a:r>
            <a:br>
              <a:rPr lang="en-US" dirty="0"/>
            </a:br>
            <a:r>
              <a:rPr lang="en-US" dirty="0"/>
              <a:t>agency concept</a:t>
            </a:r>
            <a:r>
              <a:rPr lang="en-US" sz="2400" dirty="0"/>
              <a:t> </a:t>
            </a:r>
            <a:r>
              <a:rPr lang="en-US" sz="3000" dirty="0"/>
              <a:t> 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DC11C48-D213-3F43-81E6-026BAD60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Classification of Costs</a:t>
            </a:r>
          </a:p>
        </p:txBody>
      </p:sp>
    </p:spTree>
    <p:extLst>
      <p:ext uri="{BB962C8B-B14F-4D97-AF65-F5344CB8AC3E}">
        <p14:creationId xmlns:p14="http://schemas.microsoft.com/office/powerpoint/2010/main" val="576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st ledger titled &quot;BJA #101&quot; detailing direct and indirect expenses with corresponding values for labor, travel, equipment, and more.">
            <a:extLst>
              <a:ext uri="{FF2B5EF4-FFF2-40B4-BE49-F238E27FC236}">
                <a16:creationId xmlns:a16="http://schemas.microsoft.com/office/drawing/2014/main" id="{8709A9AD-7F7A-A540-80E6-EC2353DF13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24"/>
          <a:stretch/>
        </p:blipFill>
        <p:spPr>
          <a:xfrm>
            <a:off x="33646" y="1050878"/>
            <a:ext cx="11271250" cy="5386792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B186AC1-6244-7D4D-8568-7DB6D0C6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Classification of Costs</a:t>
            </a:r>
          </a:p>
        </p:txBody>
      </p:sp>
    </p:spTree>
    <p:extLst>
      <p:ext uri="{BB962C8B-B14F-4D97-AF65-F5344CB8AC3E}">
        <p14:creationId xmlns:p14="http://schemas.microsoft.com/office/powerpoint/2010/main" val="9688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9B931E-92CA-8848-AA16-85E4EF9E1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700" y="969433"/>
            <a:ext cx="4851400" cy="5503334"/>
          </a:xfrm>
          <a:prstGeom prst="rect">
            <a:avLst/>
          </a:prstGeom>
        </p:spPr>
      </p:pic>
      <p:pic>
        <p:nvPicPr>
          <p:cNvPr id="9" name="Picture 8" descr="Indirect cost icon">
            <a:extLst>
              <a:ext uri="{FF2B5EF4-FFF2-40B4-BE49-F238E27FC236}">
                <a16:creationId xmlns:a16="http://schemas.microsoft.com/office/drawing/2014/main" id="{B048385A-E006-D34A-9A66-3EAA775887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E573BB-4AAD-8745-9B20-83B412176CDA}"/>
              </a:ext>
            </a:extLst>
          </p:cNvPr>
          <p:cNvSpPr txBox="1">
            <a:spLocks/>
          </p:cNvSpPr>
          <p:nvPr/>
        </p:nvSpPr>
        <p:spPr>
          <a:xfrm>
            <a:off x="518989" y="1311963"/>
            <a:ext cx="6859711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 dirty="0"/>
              <a:t>De Minimis Rate:</a:t>
            </a:r>
            <a:endParaRPr lang="en-US" sz="2000" dirty="0"/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Any non-Federal entity that does not have a negotiated indirect cost rate may elect to charge a de minimis rate of up to 15% of modified total direct costs (MTDC)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Rate may be used indefinitely or until entity elect to negotiate for a rate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Costs must be consistently charged </a:t>
            </a:r>
            <a:br>
              <a:rPr lang="en-US" sz="2400" dirty="0"/>
            </a:br>
            <a:r>
              <a:rPr lang="en-US" sz="2400" dirty="0"/>
              <a:t>as either indirect or direct – (not both)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Subrecipients use the same guidelines </a:t>
            </a:r>
            <a:br>
              <a:rPr lang="en-US" sz="2400" dirty="0"/>
            </a:br>
            <a:r>
              <a:rPr lang="en-US" sz="2400" dirty="0"/>
              <a:t>as recipients.</a:t>
            </a:r>
            <a:r>
              <a:rPr lang="en-US" sz="3000" dirty="0"/>
              <a:t>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D179B0-F8AA-8F42-8028-9B0974D0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Classification of Costs</a:t>
            </a:r>
          </a:p>
        </p:txBody>
      </p:sp>
    </p:spTree>
    <p:extLst>
      <p:ext uri="{BB962C8B-B14F-4D97-AF65-F5344CB8AC3E}">
        <p14:creationId xmlns:p14="http://schemas.microsoft.com/office/powerpoint/2010/main" val="15976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of man">
            <a:extLst>
              <a:ext uri="{FF2B5EF4-FFF2-40B4-BE49-F238E27FC236}">
                <a16:creationId xmlns:a16="http://schemas.microsoft.com/office/drawing/2014/main" id="{C4DF89CD-9CBA-D340-9D27-1AC89A299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pic>
        <p:nvPicPr>
          <p:cNvPr id="13" name="Picture 12" descr="Indirect cost icon">
            <a:extLst>
              <a:ext uri="{FF2B5EF4-FFF2-40B4-BE49-F238E27FC236}">
                <a16:creationId xmlns:a16="http://schemas.microsoft.com/office/drawing/2014/main" id="{5F03ED56-16CB-1947-82B9-65E2686CD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E087E-DE81-D54C-9BDB-127B9E010013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7419666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 dirty="0"/>
              <a:t>The regulation DOES NOT: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Supersede limitation imposed by law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Dictate extent of Federal funds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Provide additional Federal funds for indirect costs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Dictate how a government should use funds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Relieve State &amp; local governments of stewardship responsibilities for Federal funds </a:t>
            </a:r>
            <a:r>
              <a:rPr lang="en-US" sz="30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0997D7-6F05-AA4A-82E3-03978772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Code of Federal Regulation Standards for Costs</a:t>
            </a:r>
          </a:p>
        </p:txBody>
      </p:sp>
    </p:spTree>
    <p:extLst>
      <p:ext uri="{BB962C8B-B14F-4D97-AF65-F5344CB8AC3E}">
        <p14:creationId xmlns:p14="http://schemas.microsoft.com/office/powerpoint/2010/main" val="65445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of ipad">
            <a:extLst>
              <a:ext uri="{FF2B5EF4-FFF2-40B4-BE49-F238E27FC236}">
                <a16:creationId xmlns:a16="http://schemas.microsoft.com/office/drawing/2014/main" id="{7D64E700-4A86-6C47-B79E-0701E9661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1228584"/>
            <a:ext cx="4756150" cy="45787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F21CC-012A-4E47-B888-C4FB23EC027F}"/>
              </a:ext>
            </a:extLst>
          </p:cNvPr>
          <p:cNvSpPr txBox="1">
            <a:spLocks/>
          </p:cNvSpPr>
          <p:nvPr/>
        </p:nvSpPr>
        <p:spPr>
          <a:xfrm>
            <a:off x="4042057" y="1371600"/>
            <a:ext cx="6717042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Contributions &amp; Donations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Entertainment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Fines/Penalties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Fund Raising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Rental Costs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7134F-6DC7-C64D-8326-2EEE3863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3601328" cy="4805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Accounting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Advertising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Alcoholic Beverages 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Audit Services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Bad Debts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Contingencies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EA43E-D8D0-7C45-B5F4-E515401D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Items of Cost</a:t>
            </a:r>
          </a:p>
        </p:txBody>
      </p:sp>
    </p:spTree>
    <p:extLst>
      <p:ext uri="{BB962C8B-B14F-4D97-AF65-F5344CB8AC3E}">
        <p14:creationId xmlns:p14="http://schemas.microsoft.com/office/powerpoint/2010/main" val="21318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of group">
            <a:extLst>
              <a:ext uri="{FF2B5EF4-FFF2-40B4-BE49-F238E27FC236}">
                <a16:creationId xmlns:a16="http://schemas.microsoft.com/office/drawing/2014/main" id="{86E65421-C272-3E4A-A5E7-1067C9922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399" y="990600"/>
            <a:ext cx="5994401" cy="5440468"/>
          </a:xfrm>
          <a:prstGeom prst="rect">
            <a:avLst/>
          </a:prstGeom>
        </p:spPr>
      </p:pic>
      <p:pic>
        <p:nvPicPr>
          <p:cNvPr id="5" name="Picture 4" descr="Funds icon">
            <a:extLst>
              <a:ext uri="{FF2B5EF4-FFF2-40B4-BE49-F238E27FC236}">
                <a16:creationId xmlns:a16="http://schemas.microsoft.com/office/drawing/2014/main" id="{00E1423A-584A-E041-A9AE-3FD9876E6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01" y="3438930"/>
            <a:ext cx="2676041" cy="26760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1F9D-5142-A642-B488-37EC22C0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5080191" cy="48053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 dirty="0"/>
              <a:t>DOJ funds must be used to supplement existing funds for program activities and may not replace (supplant) non-federal funds that have been appropriated for the same purpose.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832E0-0A74-7C44-AD12-05676924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Supplanting</a:t>
            </a:r>
          </a:p>
        </p:txBody>
      </p:sp>
    </p:spTree>
    <p:extLst>
      <p:ext uri="{BB962C8B-B14F-4D97-AF65-F5344CB8AC3E}">
        <p14:creationId xmlns:p14="http://schemas.microsoft.com/office/powerpoint/2010/main" val="20240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Requirements </a:t>
            </a:r>
            <a:br>
              <a:rPr lang="en-US" dirty="0"/>
            </a:br>
            <a:r>
              <a:rPr lang="en-US" dirty="0"/>
              <a:t>Applicable to Some Federal Grants</a:t>
            </a:r>
          </a:p>
        </p:txBody>
      </p:sp>
    </p:spTree>
    <p:extLst>
      <p:ext uri="{BB962C8B-B14F-4D97-AF65-F5344CB8AC3E}">
        <p14:creationId xmlns:p14="http://schemas.microsoft.com/office/powerpoint/2010/main" val="1186873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Cost Sharing (Match)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926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rganizational chart displaying the structure under the Attorney General, including various divisions and offices.">
            <a:extLst>
              <a:ext uri="{FF2B5EF4-FFF2-40B4-BE49-F238E27FC236}">
                <a16:creationId xmlns:a16="http://schemas.microsoft.com/office/drawing/2014/main" id="{9B8E2CEC-BBF2-B34E-8AF4-69A85B249B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30" b="3566"/>
          <a:stretch/>
        </p:blipFill>
        <p:spPr>
          <a:xfrm>
            <a:off x="152400" y="914399"/>
            <a:ext cx="11849100" cy="5671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Department of Justice</a:t>
            </a:r>
          </a:p>
        </p:txBody>
      </p:sp>
    </p:spTree>
    <p:extLst>
      <p:ext uri="{BB962C8B-B14F-4D97-AF65-F5344CB8AC3E}">
        <p14:creationId xmlns:p14="http://schemas.microsoft.com/office/powerpoint/2010/main" val="1902389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st sharing icon">
            <a:extLst>
              <a:ext uri="{FF2B5EF4-FFF2-40B4-BE49-F238E27FC236}">
                <a16:creationId xmlns:a16="http://schemas.microsoft.com/office/drawing/2014/main" id="{A464250C-4809-5146-9A42-788995D8D1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956732"/>
            <a:ext cx="6096000" cy="5476827"/>
          </a:xfrm>
          <a:prstGeom prst="rect">
            <a:avLst/>
          </a:prstGeom>
        </p:spPr>
      </p:pic>
      <p:pic>
        <p:nvPicPr>
          <p:cNvPr id="4" name="Picture 3" descr="Cash icon">
            <a:extLst>
              <a:ext uri="{FF2B5EF4-FFF2-40B4-BE49-F238E27FC236}">
                <a16:creationId xmlns:a16="http://schemas.microsoft.com/office/drawing/2014/main" id="{E54CB731-38C3-DD4B-B372-4E1E4A62A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6733"/>
            <a:ext cx="6096000" cy="55118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BA2D75-D014-C34C-936E-1A1ADE7D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92" y="2892353"/>
            <a:ext cx="2213616" cy="2213616"/>
          </a:xfrm>
          <a:prstGeom prst="ellipse">
            <a:avLst/>
          </a:prstGeom>
          <a:solidFill>
            <a:srgbClr val="00929E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7158C-45DC-8648-8D15-86A5021E50DF}"/>
              </a:ext>
            </a:extLst>
          </p:cNvPr>
          <p:cNvSpPr txBox="1"/>
          <p:nvPr/>
        </p:nvSpPr>
        <p:spPr>
          <a:xfrm>
            <a:off x="5454315" y="3443204"/>
            <a:ext cx="1572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 dirty="0">
                <a:solidFill>
                  <a:schemeClr val="bg1"/>
                </a:solidFill>
                <a:latin typeface="Impact" panose="020B0806030902050204" pitchFamily="34" charset="0"/>
              </a:rPr>
              <a:t>vs.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Cash vs. In-kind Cost Sharing</a:t>
            </a:r>
          </a:p>
        </p:txBody>
      </p:sp>
    </p:spTree>
    <p:extLst>
      <p:ext uri="{BB962C8B-B14F-4D97-AF65-F5344CB8AC3E}">
        <p14:creationId xmlns:p14="http://schemas.microsoft.com/office/powerpoint/2010/main" val="26704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B6381B3-77CC-BD4C-A4A0-21D9DC8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623865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09C68-9C04-394F-A97B-5AE558E4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327065" y="1875307"/>
            <a:ext cx="355765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5E82D2-B456-0F41-8214-F2AB1AE0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36685" y="5036656"/>
            <a:ext cx="11138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259295-7C17-B342-A8A7-C0FBD3087E7C}"/>
              </a:ext>
            </a:extLst>
          </p:cNvPr>
          <p:cNvSpPr txBox="1">
            <a:spLocks/>
          </p:cNvSpPr>
          <p:nvPr/>
        </p:nvSpPr>
        <p:spPr>
          <a:xfrm>
            <a:off x="2928002" y="4041214"/>
            <a:ext cx="6834753" cy="225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/>
              <a:t>Ex: Federal Amount = $80,000 with 80/20 Match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/>
              <a:t>$80,000  =  $100,000  Adjusted Project Cost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/>
              <a:t>   80%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/>
              <a:t>$100,000  x  20%  =  $20,000 Required Match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0A2E4C-234C-8048-A867-310DC9ADB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09" y="2821129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E9E774-4AD5-3E41-AF6B-8427D0D59DE1}"/>
              </a:ext>
            </a:extLst>
          </p:cNvPr>
          <p:cNvSpPr txBox="1">
            <a:spLocks/>
          </p:cNvSpPr>
          <p:nvPr/>
        </p:nvSpPr>
        <p:spPr>
          <a:xfrm>
            <a:off x="8672947" y="2821129"/>
            <a:ext cx="3214257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Required Match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B2F95-19C3-4A44-947C-BD8E9A057C54}"/>
              </a:ext>
            </a:extLst>
          </p:cNvPr>
          <p:cNvSpPr txBox="1"/>
          <p:nvPr/>
        </p:nvSpPr>
        <p:spPr>
          <a:xfrm>
            <a:off x="8160331" y="2861389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E802182-0913-AA4F-94B2-01D1770B5D81}"/>
              </a:ext>
            </a:extLst>
          </p:cNvPr>
          <p:cNvSpPr txBox="1">
            <a:spLocks/>
          </p:cNvSpPr>
          <p:nvPr/>
        </p:nvSpPr>
        <p:spPr>
          <a:xfrm>
            <a:off x="4765957" y="2821129"/>
            <a:ext cx="3158845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Recipient’s Share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86617-C0C2-274F-9F87-B88B0EE3F688}"/>
              </a:ext>
            </a:extLst>
          </p:cNvPr>
          <p:cNvSpPr txBox="1"/>
          <p:nvPr/>
        </p:nvSpPr>
        <p:spPr>
          <a:xfrm>
            <a:off x="4150493" y="2836213"/>
            <a:ext cx="4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A3F284-14FA-B049-8575-25C1E11E3BA4}"/>
              </a:ext>
            </a:extLst>
          </p:cNvPr>
          <p:cNvSpPr txBox="1">
            <a:spLocks/>
          </p:cNvSpPr>
          <p:nvPr/>
        </p:nvSpPr>
        <p:spPr>
          <a:xfrm>
            <a:off x="249382" y="2821129"/>
            <a:ext cx="3713018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Adjusted Project Cost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13935-BBA5-7944-B566-6E87114C67A2}"/>
              </a:ext>
            </a:extLst>
          </p:cNvPr>
          <p:cNvSpPr txBox="1">
            <a:spLocks/>
          </p:cNvSpPr>
          <p:nvPr/>
        </p:nvSpPr>
        <p:spPr>
          <a:xfrm>
            <a:off x="4879520" y="1463308"/>
            <a:ext cx="4458196" cy="74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Adjusted Project Cost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9D1FC-B63D-5C45-A86B-E58253602FFD}"/>
              </a:ext>
            </a:extLst>
          </p:cNvPr>
          <p:cNvSpPr txBox="1"/>
          <p:nvPr/>
        </p:nvSpPr>
        <p:spPr>
          <a:xfrm>
            <a:off x="4380756" y="1521363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5" y="1127161"/>
            <a:ext cx="3557651" cy="1496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Award Amount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% of Federal Share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Calculate Cost Sharing</a:t>
            </a:r>
          </a:p>
        </p:txBody>
      </p:sp>
    </p:spTree>
    <p:extLst>
      <p:ext uri="{BB962C8B-B14F-4D97-AF65-F5344CB8AC3E}">
        <p14:creationId xmlns:p14="http://schemas.microsoft.com/office/powerpoint/2010/main" val="14720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17" grpId="0"/>
      <p:bldP spid="14" grpId="0"/>
      <p:bldP spid="16" grpId="0"/>
      <p:bldP spid="15" grpId="0"/>
      <p:bldP spid="13" grpId="0"/>
      <p:bldP spid="10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Procurement</a:t>
            </a:r>
          </a:p>
        </p:txBody>
      </p:sp>
    </p:spTree>
    <p:extLst>
      <p:ext uri="{BB962C8B-B14F-4D97-AF65-F5344CB8AC3E}">
        <p14:creationId xmlns:p14="http://schemas.microsoft.com/office/powerpoint/2010/main" val="1355546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of person typing on laptop">
            <a:extLst>
              <a:ext uri="{FF2B5EF4-FFF2-40B4-BE49-F238E27FC236}">
                <a16:creationId xmlns:a16="http://schemas.microsoft.com/office/drawing/2014/main" id="{E34F94B9-A4E1-014F-A081-F5352E4BA0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130" y="2937939"/>
            <a:ext cx="4393954" cy="4406900"/>
          </a:xfrm>
          <a:prstGeom prst="rect">
            <a:avLst/>
          </a:prstGeom>
        </p:spPr>
      </p:pic>
      <p:grpSp>
        <p:nvGrpSpPr>
          <p:cNvPr id="18" name="Group 17" descr="Document folder group">
            <a:extLst>
              <a:ext uri="{FF2B5EF4-FFF2-40B4-BE49-F238E27FC236}">
                <a16:creationId xmlns:a16="http://schemas.microsoft.com/office/drawing/2014/main" id="{1DAB2827-41C3-5447-ACD8-CCF118800BA5}"/>
              </a:ext>
            </a:extLst>
          </p:cNvPr>
          <p:cNvGrpSpPr/>
          <p:nvPr/>
        </p:nvGrpSpPr>
        <p:grpSpPr>
          <a:xfrm>
            <a:off x="16042" y="4981826"/>
            <a:ext cx="9224211" cy="1828800"/>
            <a:chOff x="0" y="4805364"/>
            <a:chExt cx="9224211" cy="1828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4E6DD2-27CF-B14D-9747-15AABFC7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193" y="4805364"/>
              <a:ext cx="1828800" cy="1828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15EE8C-B2FC-EA43-BDDC-4004A8D40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5705" y="4805364"/>
              <a:ext cx="1828800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C5F88C-CC2E-B449-A8D7-0ECDDCB9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216" y="4805364"/>
              <a:ext cx="1828800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CE0358-60F8-CB42-AFE3-009BE26A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2727" y="4805364"/>
              <a:ext cx="1828800" cy="1828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A586CC-38B2-144A-99CC-2035BDAD303B}"/>
                </a:ext>
              </a:extLst>
            </p:cNvPr>
            <p:cNvSpPr txBox="1"/>
            <p:nvPr/>
          </p:nvSpPr>
          <p:spPr>
            <a:xfrm>
              <a:off x="4699216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91E24-DDA1-1641-BB68-039359F9868F}"/>
                </a:ext>
              </a:extLst>
            </p:cNvPr>
            <p:cNvSpPr txBox="1"/>
            <p:nvPr/>
          </p:nvSpPr>
          <p:spPr>
            <a:xfrm>
              <a:off x="5886332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2A694B-F2CE-524F-8F0B-AAB7AB5F81F7}"/>
                </a:ext>
              </a:extLst>
            </p:cNvPr>
            <p:cNvSpPr txBox="1"/>
            <p:nvPr/>
          </p:nvSpPr>
          <p:spPr>
            <a:xfrm>
              <a:off x="7089490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0E5C2-3776-4A43-B34F-30F25BEF4DA1}"/>
                </a:ext>
              </a:extLst>
            </p:cNvPr>
            <p:cNvSpPr txBox="1"/>
            <p:nvPr/>
          </p:nvSpPr>
          <p:spPr>
            <a:xfrm>
              <a:off x="8308690" y="5414964"/>
              <a:ext cx="915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780DA7-FA1E-CF41-AD2B-4B47A880AEBD}"/>
                </a:ext>
              </a:extLst>
            </p:cNvPr>
            <p:cNvSpPr txBox="1"/>
            <p:nvPr/>
          </p:nvSpPr>
          <p:spPr>
            <a:xfrm>
              <a:off x="0" y="5414964"/>
              <a:ext cx="3978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 - - - - - - - - - - - - - - - - -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/>
              <a:t>States and Indian Tribes must follow the same policies and procedures it uses for procurements with non-Federal funds.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/>
              <a:t>All other recipients and subrecipients must follow 2 CFR 200.318 – 200.327.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</a:rPr>
              <a:t>Documentation is very important!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Contract files must establish an audit trail.  </a:t>
            </a:r>
            <a:br>
              <a:rPr lang="en-US" sz="2400" dirty="0"/>
            </a:br>
            <a:r>
              <a:rPr lang="en-US" sz="2400" dirty="0"/>
              <a:t>Documentation should be sufficient enough</a:t>
            </a:r>
            <a:br>
              <a:rPr lang="en-US" sz="2400" dirty="0"/>
            </a:br>
            <a:r>
              <a:rPr lang="en-US" sz="2400" dirty="0"/>
              <a:t>to stand on its own.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Procedures and General Guidance</a:t>
            </a:r>
          </a:p>
        </p:txBody>
      </p:sp>
    </p:spTree>
    <p:extLst>
      <p:ext uri="{BB962C8B-B14F-4D97-AF65-F5344CB8AC3E}">
        <p14:creationId xmlns:p14="http://schemas.microsoft.com/office/powerpoint/2010/main" val="20463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image of a man">
            <a:extLst>
              <a:ext uri="{FF2B5EF4-FFF2-40B4-BE49-F238E27FC236}">
                <a16:creationId xmlns:a16="http://schemas.microsoft.com/office/drawing/2014/main" id="{51523EB3-3BA2-DC43-A790-1DA342728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7823391" cy="48053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/>
              <a:t>2 CFR 200.319 requires all procurement transactions be conducted in a manner that provides full and open competition.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/>
              <a:t>Examples of situations that may restrict competition include, but are not limited to: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 dirty="0"/>
              <a:t>Unreasonable requirements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 dirty="0"/>
              <a:t>Unnecessary experience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 dirty="0"/>
              <a:t>Conflicts of interest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 dirty="0"/>
              <a:t>Specifying only a “brand name” product</a:t>
            </a:r>
            <a:r>
              <a:rPr lang="en-US" sz="2400" dirty="0"/>
              <a:t>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/>
              <a:t>Bidders’ lists should be continually updated.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/>
              <a:t>Newspaper/other advertising of contract requirement is very important.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Guidance and Competition</a:t>
            </a:r>
          </a:p>
        </p:txBody>
      </p:sp>
    </p:spTree>
    <p:extLst>
      <p:ext uri="{BB962C8B-B14F-4D97-AF65-F5344CB8AC3E}">
        <p14:creationId xmlns:p14="http://schemas.microsoft.com/office/powerpoint/2010/main" val="473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D29CFD-E564-024F-B051-335BB286F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32" y="965199"/>
            <a:ext cx="12221232" cy="54864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11234057" cy="491665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Federal awarding agency’s approval of sole source is required for procurements over $250K. 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Use when: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/>
              <a:t>The item or service is available only from a single source.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/>
              <a:t>A true public exigency or emergency exists.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/>
              <a:t>After competitive solicitation, competition is considered inadequate.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A for-profit entity not eligible to be a direct recipient may not be awarded a sole source contract.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 Source Contract</a:t>
            </a:r>
          </a:p>
        </p:txBody>
      </p:sp>
    </p:spTree>
    <p:extLst>
      <p:ext uri="{BB962C8B-B14F-4D97-AF65-F5344CB8AC3E}">
        <p14:creationId xmlns:p14="http://schemas.microsoft.com/office/powerpoint/2010/main" val="20790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 descr="Sole source justification/sample outline">
            <a:extLst>
              <a:ext uri="{FF2B5EF4-FFF2-40B4-BE49-F238E27FC236}">
                <a16:creationId xmlns:a16="http://schemas.microsoft.com/office/drawing/2014/main" id="{5B8189D5-5AFA-1B49-8AFF-284FD3A41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461657"/>
              </p:ext>
            </p:extLst>
          </p:nvPr>
        </p:nvGraphicFramePr>
        <p:xfrm>
          <a:off x="719378" y="1371600"/>
          <a:ext cx="10890251" cy="506019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20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9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Brief description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program and what product or service is being contracted for: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4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Explanation of why it is necessary to contract non-competitively,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include: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Organizational expertise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 of the program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Responsiveness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Expertise of personnel 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 Source Justification/Sample Outline</a:t>
            </a:r>
          </a:p>
        </p:txBody>
      </p:sp>
    </p:spTree>
    <p:extLst>
      <p:ext uri="{BB962C8B-B14F-4D97-AF65-F5344CB8AC3E}">
        <p14:creationId xmlns:p14="http://schemas.microsoft.com/office/powerpoint/2010/main" val="429460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 descr="Sole Source Justification/Sample Outline">
            <a:extLst>
              <a:ext uri="{FF2B5EF4-FFF2-40B4-BE49-F238E27FC236}">
                <a16:creationId xmlns:a16="http://schemas.microsoft.com/office/drawing/2014/main" id="{5016A075-1093-C445-9B95-335E89056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305191"/>
              </p:ext>
            </p:extLst>
          </p:nvPr>
        </p:nvGraphicFramePr>
        <p:xfrm>
          <a:off x="719378" y="1371599"/>
          <a:ext cx="10890249" cy="492732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93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T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and the results of any market survey or research conducted.  If no survey or research conducted, explain why not.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98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82880" marT="1828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Statement of when contractual coverage is required and if dates are not met, what impact on the program.  Example: how long it would take another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contractor to reach the same level of competence (equate in $$).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 Source Justification/Sample Outline</a:t>
            </a:r>
          </a:p>
        </p:txBody>
      </p:sp>
    </p:spTree>
    <p:extLst>
      <p:ext uri="{BB962C8B-B14F-4D97-AF65-F5344CB8AC3E}">
        <p14:creationId xmlns:p14="http://schemas.microsoft.com/office/powerpoint/2010/main" val="30778310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7" descr="Sole source justification/sample outline">
            <a:extLst>
              <a:ext uri="{FF2B5EF4-FFF2-40B4-BE49-F238E27FC236}">
                <a16:creationId xmlns:a16="http://schemas.microsoft.com/office/drawing/2014/main" id="{B65A18E9-6E9C-634F-8DA8-DABADD585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9985225"/>
              </p:ext>
            </p:extLst>
          </p:nvPr>
        </p:nvGraphicFramePr>
        <p:xfrm>
          <a:off x="719379" y="1371600"/>
          <a:ext cx="10890250" cy="499165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40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marR="1828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marR="1828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6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points to 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“sell the case.”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1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declaration that this action is in the “best interest” of the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grantor agency and/or the Federal government.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74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Note: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of Interest review. 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constraints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will not be considered a factor if the grantee has not sought competitive bids in a timely manner thereby creating a time constraint situation.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Noncompetitive Procurement Justification (Sole Source) Sample Outline</a:t>
            </a:r>
          </a:p>
        </p:txBody>
      </p:sp>
    </p:spTree>
    <p:extLst>
      <p:ext uri="{BB962C8B-B14F-4D97-AF65-F5344CB8AC3E}">
        <p14:creationId xmlns:p14="http://schemas.microsoft.com/office/powerpoint/2010/main" val="30765256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0DC8A4-3CB3-C245-B3C4-5064D813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23659" y="1572930"/>
            <a:ext cx="4386834" cy="4386834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842483B1-267E-0E42-B04E-FDF6E3C81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862" y="1530674"/>
            <a:ext cx="4429090" cy="4429090"/>
          </a:xfrm>
          <a:prstGeom prst="noSmoking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F40AC1-6383-C049-8F19-47757A87808D}"/>
              </a:ext>
            </a:extLst>
          </p:cNvPr>
          <p:cNvSpPr txBox="1">
            <a:spLocks/>
          </p:cNvSpPr>
          <p:nvPr/>
        </p:nvSpPr>
        <p:spPr>
          <a:xfrm>
            <a:off x="4959458" y="2138767"/>
            <a:ext cx="7232542" cy="272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 dirty="0"/>
              <a:t>Place unreasonable requirements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 dirty="0"/>
              <a:t>Require unnecessary experience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 dirty="0"/>
              <a:t>Engage in noncompetitive pricing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 dirty="0"/>
              <a:t>Engage in organizational conflicts of interest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 dirty="0"/>
              <a:t>Require unreasonable timeframe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 dirty="0"/>
              <a:t>Require only “brand name” products   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22AD9-E54D-5548-885E-69F8F81F5149}"/>
              </a:ext>
            </a:extLst>
          </p:cNvPr>
          <p:cNvSpPr txBox="1">
            <a:spLocks/>
          </p:cNvSpPr>
          <p:nvPr/>
        </p:nvSpPr>
        <p:spPr>
          <a:xfrm>
            <a:off x="4935909" y="1330036"/>
            <a:ext cx="2038327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 dirty="0">
                <a:solidFill>
                  <a:srgbClr val="C00000"/>
                </a:solidFill>
              </a:rPr>
              <a:t>DON’Ts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69A911-7EBB-EE4E-9C07-BC9262CD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56502" y="914399"/>
            <a:ext cx="0" cy="564138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3CC1-1059-8A4D-A934-94D87B63E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2138767"/>
            <a:ext cx="4360743" cy="361974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 dirty="0"/>
              <a:t>Compete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 dirty="0"/>
              <a:t>Prepare IFB/RFP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 dirty="0"/>
              <a:t>Maintain bidders list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 dirty="0"/>
              <a:t>Conduct interviews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 dirty="0"/>
              <a:t>Obtain prior approval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 dirty="0"/>
              <a:t>Make documentation available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1839FB-66F2-EF4C-B1E6-B4E368C66207}"/>
              </a:ext>
            </a:extLst>
          </p:cNvPr>
          <p:cNvSpPr txBox="1">
            <a:spLocks/>
          </p:cNvSpPr>
          <p:nvPr/>
        </p:nvSpPr>
        <p:spPr>
          <a:xfrm>
            <a:off x="534391" y="1330036"/>
            <a:ext cx="1526884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 dirty="0">
                <a:solidFill>
                  <a:srgbClr val="C00000"/>
                </a:solidFill>
              </a:rPr>
              <a:t>DOs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E5601-39CB-A244-B087-33B2D004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Contracting Dos &amp; Don’ts</a:t>
            </a:r>
          </a:p>
        </p:txBody>
      </p:sp>
    </p:spTree>
    <p:extLst>
      <p:ext uri="{BB962C8B-B14F-4D97-AF65-F5344CB8AC3E}">
        <p14:creationId xmlns:p14="http://schemas.microsoft.com/office/powerpoint/2010/main" val="13179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ational chart showing various offices within a justice-related framework.">
            <a:extLst>
              <a:ext uri="{FF2B5EF4-FFF2-40B4-BE49-F238E27FC236}">
                <a16:creationId xmlns:a16="http://schemas.microsoft.com/office/drawing/2014/main" id="{10FA448C-5C82-BA40-ACD2-305338AF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79" r="10697" b="16860"/>
          <a:stretch/>
        </p:blipFill>
        <p:spPr>
          <a:xfrm>
            <a:off x="6349" y="914399"/>
            <a:ext cx="12185651" cy="5575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Justice Programs</a:t>
            </a:r>
          </a:p>
        </p:txBody>
      </p:sp>
    </p:spTree>
    <p:extLst>
      <p:ext uri="{BB962C8B-B14F-4D97-AF65-F5344CB8AC3E}">
        <p14:creationId xmlns:p14="http://schemas.microsoft.com/office/powerpoint/2010/main" val="3402306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D10340-3544-3C48-9E35-CC19447C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154" y="3860800"/>
            <a:ext cx="4196945" cy="2617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810F4-074A-9949-91C1-EA26EA77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6038"/>
            <a:ext cx="3644900" cy="29787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FAA02-43C4-634D-9796-2104C557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6608" y="1759986"/>
            <a:ext cx="7543800" cy="3420326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0829C60-9FA8-D84E-AF41-B062B49BDE6A}"/>
              </a:ext>
            </a:extLst>
          </p:cNvPr>
          <p:cNvSpPr txBox="1">
            <a:spLocks/>
          </p:cNvSpPr>
          <p:nvPr/>
        </p:nvSpPr>
        <p:spPr>
          <a:xfrm>
            <a:off x="2324100" y="2026406"/>
            <a:ext cx="7543800" cy="3200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C00000"/>
                </a:solidFill>
              </a:rPr>
              <a:t>Frequently Asked Questions: </a:t>
            </a:r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 dirty="0"/>
              <a:t>Electronic List of Parties </a:t>
            </a:r>
            <a:br>
              <a:rPr lang="en-US" dirty="0"/>
            </a:br>
            <a:r>
              <a:rPr lang="en-US" dirty="0">
                <a:hlinkClick r:id="rId4" tooltip="http://www.epls.gov/"/>
              </a:rPr>
              <a:t>https://www.sam.gov</a:t>
            </a:r>
            <a:r>
              <a:rPr lang="en-US" dirty="0">
                <a:hlinkClick r:id="rId5"/>
              </a:rPr>
              <a:t>/</a:t>
            </a:r>
            <a:endParaRPr lang="en-US" dirty="0"/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 dirty="0"/>
              <a:t>Federal Service Desk: </a:t>
            </a:r>
            <a:br>
              <a:rPr lang="en-US" dirty="0"/>
            </a:br>
            <a:r>
              <a:rPr lang="en-US" dirty="0"/>
              <a:t>1-866-606-8220</a:t>
            </a:r>
          </a:p>
        </p:txBody>
      </p:sp>
      <p:pic>
        <p:nvPicPr>
          <p:cNvPr id="7" name="Picture 6" descr="Question icon">
            <a:extLst>
              <a:ext uri="{FF2B5EF4-FFF2-40B4-BE49-F238E27FC236}">
                <a16:creationId xmlns:a16="http://schemas.microsoft.com/office/drawing/2014/main" id="{B3B6FA9F-90C7-DF4F-A998-9863258C1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50" y="1369455"/>
            <a:ext cx="1828800" cy="18288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0A0380-5C9B-CC4A-8202-439942F8B8DA}"/>
              </a:ext>
            </a:extLst>
          </p:cNvPr>
          <p:cNvSpPr txBox="1">
            <a:spLocks/>
          </p:cNvSpPr>
          <p:nvPr/>
        </p:nvSpPr>
        <p:spPr>
          <a:xfrm>
            <a:off x="1295400" y="1016064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Excluded From Federal Procurement or Non-Procurement Programs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D0762-FE0B-984D-886A-41F266D2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Parties</a:t>
            </a:r>
          </a:p>
        </p:txBody>
      </p:sp>
    </p:spTree>
    <p:extLst>
      <p:ext uri="{BB962C8B-B14F-4D97-AF65-F5344CB8AC3E}">
        <p14:creationId xmlns:p14="http://schemas.microsoft.com/office/powerpoint/2010/main" val="11381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70A1-B34C-C843-B34E-1DC7949F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3636198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charset="0"/>
              </a:rPr>
              <a:t>1.  Strong internal controls can ensure effective and efficient operations, reliable financial reporting, and compliance with applicable laws and regulations.</a:t>
            </a:r>
          </a:p>
          <a:p>
            <a:pPr marL="914400" lvl="1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True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False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35724372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76C5F3-955F-744F-8CB0-3EFF9699C6BA}"/>
              </a:ext>
            </a:extLst>
          </p:cNvPr>
          <p:cNvSpPr txBox="1">
            <a:spLocks/>
          </p:cNvSpPr>
          <p:nvPr/>
        </p:nvSpPr>
        <p:spPr>
          <a:xfrm>
            <a:off x="598712" y="1402596"/>
            <a:ext cx="10327593" cy="52142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charset="0"/>
              </a:rPr>
              <a:t>2.  An adequate accounting system: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Meets requirements for periodic reporting.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Provides financial data for planning, control, measurement, and evaluation of direct and indirect costs.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Presents and classifies costs, as required for budgetary and evaluation purposes.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All of the above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None of the above </a:t>
            </a: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35483238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531896-90C1-C942-BB11-56A325D391C6}"/>
              </a:ext>
            </a:extLst>
          </p:cNvPr>
          <p:cNvSpPr txBox="1">
            <a:spLocks/>
          </p:cNvSpPr>
          <p:nvPr/>
        </p:nvSpPr>
        <p:spPr>
          <a:xfrm>
            <a:off x="598712" y="1402597"/>
            <a:ext cx="10498073" cy="31074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>
                <a:latin typeface="Arial" charset="0"/>
              </a:rPr>
              <a:t>3.  Per 2 CFR/Part 200 (Uniform Administrative Requirements, </a:t>
            </a:r>
            <a:r>
              <a:rPr lang="en-US" sz="2800" dirty="0">
                <a:latin typeface="Arial" charset="0"/>
              </a:rPr>
              <a:t>Cost Principles, and Audit Requirements) accounting, advertising, rental costs, and audit services: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 are allowable costs 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 are unallowable costs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 can be allowable costs</a:t>
            </a:r>
            <a:r>
              <a:rPr lang="en-US" dirty="0">
                <a:latin typeface="Arial" charset="0"/>
              </a:rPr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26888084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3BE507-BA6E-DF49-84B8-2CE16EC79853}"/>
              </a:ext>
            </a:extLst>
          </p:cNvPr>
          <p:cNvSpPr txBox="1">
            <a:spLocks/>
          </p:cNvSpPr>
          <p:nvPr/>
        </p:nvSpPr>
        <p:spPr>
          <a:xfrm>
            <a:off x="598712" y="1370984"/>
            <a:ext cx="10358589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latin typeface="Arial" charset="0"/>
              </a:rPr>
              <a:t>4.  OJP funding can be used to purchase food and/or beverages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for any meeting, conference, training or other event.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True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False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336196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982323-D014-DF47-9115-E36D85E6BF83}"/>
              </a:ext>
            </a:extLst>
          </p:cNvPr>
          <p:cNvSpPr txBox="1">
            <a:spLocks/>
          </p:cNvSpPr>
          <p:nvPr/>
        </p:nvSpPr>
        <p:spPr>
          <a:xfrm>
            <a:off x="598712" y="1394460"/>
            <a:ext cx="10064121" cy="2057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latin typeface="Arial" charset="0"/>
              </a:rPr>
              <a:t>5.  The value of something received or provided that does not have a cost associated with it.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/>
              <a:t>Cash match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/>
              <a:t>In-kind match</a:t>
            </a:r>
          </a:p>
        </p:txBody>
      </p:sp>
    </p:spTree>
    <p:extLst>
      <p:ext uri="{BB962C8B-B14F-4D97-AF65-F5344CB8AC3E}">
        <p14:creationId xmlns:p14="http://schemas.microsoft.com/office/powerpoint/2010/main" val="36783040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446484-B6E3-E140-A584-E8F59A5A926D}"/>
              </a:ext>
            </a:extLst>
          </p:cNvPr>
          <p:cNvSpPr txBox="1">
            <a:spLocks/>
          </p:cNvSpPr>
          <p:nvPr/>
        </p:nvSpPr>
        <p:spPr>
          <a:xfrm>
            <a:off x="598713" y="1402596"/>
            <a:ext cx="9893640" cy="3581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charset="0"/>
              </a:rPr>
              <a:t>6.  Which of the following is first in the order of precedence?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 Terms and Conditions of the Award 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/>
              <a:t> Authorizing Legislation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/>
              <a:t> Federal Agency Regulation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/>
              <a:t> Federal Agency Policies</a:t>
            </a:r>
          </a:p>
        </p:txBody>
      </p:sp>
    </p:spTree>
    <p:extLst>
      <p:ext uri="{BB962C8B-B14F-4D97-AF65-F5344CB8AC3E}">
        <p14:creationId xmlns:p14="http://schemas.microsoft.com/office/powerpoint/2010/main" val="9917613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2EFB65-9B0C-CF45-B39D-5105F06E15D4}"/>
              </a:ext>
            </a:extLst>
          </p:cNvPr>
          <p:cNvSpPr txBox="1">
            <a:spLocks/>
          </p:cNvSpPr>
          <p:nvPr/>
        </p:nvSpPr>
        <p:spPr>
          <a:xfrm>
            <a:off x="598713" y="1401980"/>
            <a:ext cx="7616952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charset="0"/>
              </a:rPr>
              <a:t>7.  Indirect costs are: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costs identified specifically with an activity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costs not readily identifiable with a particular grant or contract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costs that generally include employee fringe benefits allocable to direct labor employees</a:t>
            </a: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41262803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C4FF65-69BE-2D4B-B077-172995724A83}"/>
              </a:ext>
            </a:extLst>
          </p:cNvPr>
          <p:cNvSpPr txBox="1">
            <a:spLocks/>
          </p:cNvSpPr>
          <p:nvPr/>
        </p:nvSpPr>
        <p:spPr>
          <a:xfrm>
            <a:off x="598712" y="1402596"/>
            <a:ext cx="9072229" cy="243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AutoNum type="arabicPeriod" startAt="8"/>
            </a:pPr>
            <a:r>
              <a:rPr lang="en-US" dirty="0">
                <a:latin typeface="Arial" charset="0"/>
              </a:rPr>
              <a:t>  Under Government wide common rules, Indian Tribal Governments are exempt from lobbying.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True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False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21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Organizational chart showing CFO Rachel Johnson and divisions under her leadership.">
            <a:extLst>
              <a:ext uri="{FF2B5EF4-FFF2-40B4-BE49-F238E27FC236}">
                <a16:creationId xmlns:a16="http://schemas.microsoft.com/office/drawing/2014/main" id="{A0E5521D-4930-36D4-F294-06D5143AEBD2}"/>
              </a:ext>
            </a:extLst>
          </p:cNvPr>
          <p:cNvGrpSpPr/>
          <p:nvPr/>
        </p:nvGrpSpPr>
        <p:grpSpPr>
          <a:xfrm>
            <a:off x="0" y="0"/>
            <a:ext cx="12179300" cy="6858000"/>
            <a:chOff x="0" y="0"/>
            <a:chExt cx="121793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8670FF-7E50-A549-B2D4-0885C81CC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9300" cy="6858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6EE023-65FA-5649-B8C5-E904DB13B762}"/>
                </a:ext>
              </a:extLst>
            </p:cNvPr>
            <p:cNvSpPr txBox="1"/>
            <p:nvPr/>
          </p:nvSpPr>
          <p:spPr>
            <a:xfrm>
              <a:off x="7772400" y="2806700"/>
              <a:ext cx="2933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Brian Horn</a:t>
              </a:r>
            </a:p>
          </p:txBody>
        </p:sp>
        <p:sp>
          <p:nvSpPr>
            <p:cNvPr id="28" name="TextBox 27" descr="Organizational chart showing CFO Rachel Johnson and divisions under her leadership as well as DCFO Brian Horn">
              <a:extLst>
                <a:ext uri="{FF2B5EF4-FFF2-40B4-BE49-F238E27FC236}">
                  <a16:creationId xmlns:a16="http://schemas.microsoft.com/office/drawing/2014/main" id="{7F6CEEBE-6A19-6940-AC9C-CC037FD44253}"/>
                </a:ext>
              </a:extLst>
            </p:cNvPr>
            <p:cNvSpPr txBox="1"/>
            <p:nvPr/>
          </p:nvSpPr>
          <p:spPr>
            <a:xfrm>
              <a:off x="4673600" y="1358900"/>
              <a:ext cx="2933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Rachel Johnson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the Chief Financial Officer</a:t>
            </a:r>
          </a:p>
        </p:txBody>
      </p:sp>
    </p:spTree>
    <p:extLst>
      <p:ext uri="{BB962C8B-B14F-4D97-AF65-F5344CB8AC3E}">
        <p14:creationId xmlns:p14="http://schemas.microsoft.com/office/powerpoint/2010/main" val="2593598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F58434-6732-0C4E-96C2-E32BE77E538A}"/>
              </a:ext>
            </a:extLst>
          </p:cNvPr>
          <p:cNvSpPr txBox="1">
            <a:spLocks/>
          </p:cNvSpPr>
          <p:nvPr/>
        </p:nvSpPr>
        <p:spPr>
          <a:xfrm>
            <a:off x="598713" y="1392999"/>
            <a:ext cx="10017626" cy="2517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charset="0"/>
              </a:rPr>
              <a:t>9.  To deliberately reduce State or local funds because of the existence of Federal funds.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/>
              <a:t>Indirect Costs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/>
              <a:t>Supplanting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/>
              <a:t>Supplement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6809999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FEB389-0AC4-514E-8A7D-D86E4B5224D6}"/>
              </a:ext>
            </a:extLst>
          </p:cNvPr>
          <p:cNvSpPr txBox="1">
            <a:spLocks/>
          </p:cNvSpPr>
          <p:nvPr/>
        </p:nvSpPr>
        <p:spPr>
          <a:xfrm>
            <a:off x="598713" y="1392678"/>
            <a:ext cx="8901748" cy="4041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AutoNum type="arabicPeriod" startAt="10"/>
            </a:pPr>
            <a:r>
              <a:rPr lang="en-US" dirty="0">
                <a:latin typeface="Arial" charset="0"/>
              </a:rPr>
              <a:t>  Federal awarding agency’s approval of sole source is required for procurements over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$   20,000</a:t>
            </a:r>
          </a:p>
          <a:p>
            <a:pPr marL="822960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$ 250,000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 charset="0"/>
              </a:rPr>
              <a:t>$   50,000</a:t>
            </a:r>
          </a:p>
        </p:txBody>
      </p:sp>
    </p:spTree>
    <p:extLst>
      <p:ext uri="{BB962C8B-B14F-4D97-AF65-F5344CB8AC3E}">
        <p14:creationId xmlns:p14="http://schemas.microsoft.com/office/powerpoint/2010/main" val="26031693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unch Break sign">
            <a:extLst>
              <a:ext uri="{FF2B5EF4-FFF2-40B4-BE49-F238E27FC236}">
                <a16:creationId xmlns:a16="http://schemas.microsoft.com/office/drawing/2014/main" id="{16CEF85B-FBF7-E538-5CD4-70DC311DA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548" y="4083053"/>
            <a:ext cx="3974937" cy="2347163"/>
          </a:xfrm>
          <a:prstGeom prst="rect">
            <a:avLst/>
          </a:prstGeom>
        </p:spPr>
      </p:pic>
      <p:pic>
        <p:nvPicPr>
          <p:cNvPr id="5" name="Picture 4" descr="Out to lunch sign">
            <a:extLst>
              <a:ext uri="{FF2B5EF4-FFF2-40B4-BE49-F238E27FC236}">
                <a16:creationId xmlns:a16="http://schemas.microsoft.com/office/drawing/2014/main" id="{1EE51E97-B4B8-F3AF-50EE-C615B0D8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7417" y="1061432"/>
            <a:ext cx="42672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person sitting at a desk with a computer and a plate of food">
            <a:extLst>
              <a:ext uri="{FF2B5EF4-FFF2-40B4-BE49-F238E27FC236}">
                <a16:creationId xmlns:a16="http://schemas.microsoft.com/office/drawing/2014/main" id="{77347E7E-DFF7-B634-29A0-629843396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4" y="1231544"/>
            <a:ext cx="4267199" cy="23471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8C6E80B-E255-BECA-C107-9262229ACFC3}"/>
              </a:ext>
            </a:extLst>
          </p:cNvPr>
          <p:cNvSpPr txBox="1">
            <a:spLocks/>
          </p:cNvSpPr>
          <p:nvPr/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Department of Justice</a:t>
            </a:r>
          </a:p>
        </p:txBody>
      </p:sp>
    </p:spTree>
    <p:extLst>
      <p:ext uri="{BB962C8B-B14F-4D97-AF65-F5344CB8AC3E}">
        <p14:creationId xmlns:p14="http://schemas.microsoft.com/office/powerpoint/2010/main" val="22099143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81388-02F0-BB5E-EC75-6CFCFA94C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654559"/>
            <a:ext cx="7901474" cy="774441"/>
          </a:xfrm>
        </p:spPr>
        <p:txBody>
          <a:bodyPr>
            <a:normAutofit/>
          </a:bodyPr>
          <a:lstStyle/>
          <a:p>
            <a:r>
              <a:rPr lang="en-US" sz="3600" dirty="0"/>
              <a:t>Break Out Sessions – Place 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00779-3E49-400F-639F-1792D90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Out Sessions</a:t>
            </a:r>
          </a:p>
        </p:txBody>
      </p:sp>
    </p:spTree>
    <p:extLst>
      <p:ext uri="{BB962C8B-B14F-4D97-AF65-F5344CB8AC3E}">
        <p14:creationId xmlns:p14="http://schemas.microsoft.com/office/powerpoint/2010/main" val="8166253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51FC-2306-5D48-A723-0F2F7A6C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6600054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F8A258-3DDC-754B-ACDD-7AA01C3AD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13" y="3626248"/>
            <a:ext cx="4530586" cy="2825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95814-73E7-5848-B598-F5671FAEE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1165"/>
            <a:ext cx="2855495" cy="233360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FDD340-BB78-1544-B690-C944FB62D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5374" y="1425852"/>
            <a:ext cx="10668000" cy="3719590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B42B9-26BC-8A47-9683-50E141AFC0A2}"/>
              </a:ext>
            </a:extLst>
          </p:cNvPr>
          <p:cNvSpPr txBox="1">
            <a:spLocks/>
          </p:cNvSpPr>
          <p:nvPr/>
        </p:nvSpPr>
        <p:spPr>
          <a:xfrm>
            <a:off x="2153478" y="1587260"/>
            <a:ext cx="7871791" cy="3552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</a:rPr>
              <a:t>    Unique </a:t>
            </a:r>
            <a:r>
              <a:rPr lang="en-US" sz="3000" b="1" dirty="0">
                <a:solidFill>
                  <a:srgbClr val="C00000"/>
                </a:solidFill>
              </a:rPr>
              <a:t>Entity Identifier (UEI)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Universal identifier for Federal recipients and their direct subrecipients. </a:t>
            </a:r>
          </a:p>
          <a:p>
            <a:pPr marL="457200" lvl="1" indent="0">
              <a:buNone/>
            </a:pPr>
            <a:r>
              <a:rPr lang="en-US" sz="3000" b="1" dirty="0">
                <a:solidFill>
                  <a:srgbClr val="C00000"/>
                </a:solidFill>
              </a:rPr>
              <a:t>System for Award Management (SAM)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Federal Service Desk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hlinkClick r:id="rId4" tooltip="http://www.sam.gov"/>
              </a:rPr>
              <a:t>https://www.sam.gov</a:t>
            </a:r>
            <a:endParaRPr lang="en-US" sz="2600" dirty="0"/>
          </a:p>
          <a:p>
            <a:pPr lvl="1"/>
            <a:endParaRPr lang="en-US" sz="2600" dirty="0">
              <a:solidFill>
                <a:srgbClr val="C00000"/>
              </a:solidFill>
            </a:endParaRPr>
          </a:p>
        </p:txBody>
      </p:sp>
      <p:pic>
        <p:nvPicPr>
          <p:cNvPr id="5" name="Picture 4" descr="Question icon">
            <a:extLst>
              <a:ext uri="{FF2B5EF4-FFF2-40B4-BE49-F238E27FC236}">
                <a16:creationId xmlns:a16="http://schemas.microsoft.com/office/drawing/2014/main" id="{9860E17B-7B39-1943-870B-E3DEB8BAC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0" y="1050005"/>
            <a:ext cx="18288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14821-E0B9-E748-92FA-0357C4F7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Review</a:t>
            </a:r>
          </a:p>
        </p:txBody>
      </p:sp>
    </p:spTree>
    <p:extLst>
      <p:ext uri="{BB962C8B-B14F-4D97-AF65-F5344CB8AC3E}">
        <p14:creationId xmlns:p14="http://schemas.microsoft.com/office/powerpoint/2010/main" val="22343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up of people icon">
            <a:extLst>
              <a:ext uri="{FF2B5EF4-FFF2-40B4-BE49-F238E27FC236}">
                <a16:creationId xmlns:a16="http://schemas.microsoft.com/office/drawing/2014/main" id="{F68F7702-74DD-9A46-974D-204580AEA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304" y="3898900"/>
            <a:ext cx="3153295" cy="25209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69CE7-CDDA-5749-B049-2AA93579F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8758228" cy="48053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Type of Applicant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Financial Management and Internal Controls Questionnaire – (</a:t>
            </a:r>
            <a:r>
              <a:rPr lang="en-US" sz="2400" i="1" dirty="0"/>
              <a:t>All OJP applicants</a:t>
            </a:r>
            <a:r>
              <a:rPr lang="en-US" sz="2400" dirty="0"/>
              <a:t>)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Grantee Audits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Applicants Federal Debt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Accuracy of Taxpayer ID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01449-96B7-DF40-83C7-2E794FB5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Integrity</a:t>
            </a:r>
          </a:p>
        </p:txBody>
      </p:sp>
    </p:spTree>
    <p:extLst>
      <p:ext uri="{BB962C8B-B14F-4D97-AF65-F5344CB8AC3E}">
        <p14:creationId xmlns:p14="http://schemas.microsoft.com/office/powerpoint/2010/main" val="8202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oup of people icon">
            <a:extLst>
              <a:ext uri="{FF2B5EF4-FFF2-40B4-BE49-F238E27FC236}">
                <a16:creationId xmlns:a16="http://schemas.microsoft.com/office/drawing/2014/main" id="{35978B58-851B-FE4E-92B6-9E796CBA3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222" y="3898900"/>
            <a:ext cx="3161727" cy="25209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89CA-DFA0-5B43-99B4-4FE2F049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9573987" cy="52142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Have a history of unsatisfactory performance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Are not financially stable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Have a management system which does not meet the management standards set forth in 2 CFR Part 200.302 (Financial Management)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Have not conformed to the terms and conditions of previous awards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Have open Single Audit or Office of Inspector General (OIG) audit report recommendations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Have significant non-compliance issues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dirty="0"/>
              <a:t>Are otherwise not responsible (e.g., open site visit, </a:t>
            </a:r>
            <a:br>
              <a:rPr lang="en-US" sz="2400" dirty="0"/>
            </a:br>
            <a:r>
              <a:rPr lang="en-US" sz="2400" dirty="0"/>
              <a:t>requests for information from DOJ program manager, etc.)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37A12-93FD-2249-B6A3-9884CA49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Risk Grantees</a:t>
            </a:r>
          </a:p>
        </p:txBody>
      </p:sp>
    </p:spTree>
    <p:extLst>
      <p:ext uri="{BB962C8B-B14F-4D97-AF65-F5344CB8AC3E}">
        <p14:creationId xmlns:p14="http://schemas.microsoft.com/office/powerpoint/2010/main" val="14340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3044-3975-EA45-B379-CD7EB7D7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Process</a:t>
            </a:r>
          </a:p>
        </p:txBody>
      </p:sp>
    </p:spTree>
    <p:extLst>
      <p:ext uri="{BB962C8B-B14F-4D97-AF65-F5344CB8AC3E}">
        <p14:creationId xmlns:p14="http://schemas.microsoft.com/office/powerpoint/2010/main" val="4630159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7455685-7363-4C4F-B13F-61EA3FC700B2}"/>
              </a:ext>
            </a:extLst>
          </p:cNvPr>
          <p:cNvSpPr txBox="1"/>
          <p:nvPr/>
        </p:nvSpPr>
        <p:spPr>
          <a:xfrm>
            <a:off x="10363246" y="5471958"/>
            <a:ext cx="159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</a:p>
        </p:txBody>
      </p:sp>
      <p:grpSp>
        <p:nvGrpSpPr>
          <p:cNvPr id="35" name="Group 34" descr="Indirect icon">
            <a:extLst>
              <a:ext uri="{FF2B5EF4-FFF2-40B4-BE49-F238E27FC236}">
                <a16:creationId xmlns:a16="http://schemas.microsoft.com/office/drawing/2014/main" id="{2667FFA4-ED79-9342-A620-9994B32443AC}"/>
              </a:ext>
            </a:extLst>
          </p:cNvPr>
          <p:cNvGrpSpPr/>
          <p:nvPr/>
        </p:nvGrpSpPr>
        <p:grpSpPr>
          <a:xfrm>
            <a:off x="10205032" y="3598262"/>
            <a:ext cx="1855515" cy="1855515"/>
            <a:chOff x="10205032" y="3598262"/>
            <a:chExt cx="1855515" cy="185551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5181A9-4A28-FF42-8E46-8A61802B6C7D}"/>
                </a:ext>
              </a:extLst>
            </p:cNvPr>
            <p:cNvSpPr/>
            <p:nvPr/>
          </p:nvSpPr>
          <p:spPr>
            <a:xfrm>
              <a:off x="10205032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37F4777-596A-894E-A591-3A74E47C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1269" y="3862057"/>
              <a:ext cx="1463058" cy="146305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5BAAF2-1429-E344-9986-B6A83E8897B3}"/>
              </a:ext>
            </a:extLst>
          </p:cNvPr>
          <p:cNvSpPr txBox="1"/>
          <p:nvPr/>
        </p:nvSpPr>
        <p:spPr>
          <a:xfrm>
            <a:off x="8299619" y="5471959"/>
            <a:ext cx="117958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grpSp>
        <p:nvGrpSpPr>
          <p:cNvPr id="34" name="Group 33" descr="Other icon">
            <a:extLst>
              <a:ext uri="{FF2B5EF4-FFF2-40B4-BE49-F238E27FC236}">
                <a16:creationId xmlns:a16="http://schemas.microsoft.com/office/drawing/2014/main" id="{5CFD0D46-DCB0-8B4E-A1FF-707AB2E14CF5}"/>
              </a:ext>
            </a:extLst>
          </p:cNvPr>
          <p:cNvGrpSpPr/>
          <p:nvPr/>
        </p:nvGrpSpPr>
        <p:grpSpPr>
          <a:xfrm>
            <a:off x="7869674" y="3598262"/>
            <a:ext cx="1855515" cy="1855515"/>
            <a:chOff x="7869674" y="3598262"/>
            <a:chExt cx="1855515" cy="18555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58BE54-C1F3-7B45-A369-6B99C8DC16E4}"/>
                </a:ext>
              </a:extLst>
            </p:cNvPr>
            <p:cNvSpPr/>
            <p:nvPr/>
          </p:nvSpPr>
          <p:spPr>
            <a:xfrm>
              <a:off x="7869674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7E6B90-039C-7744-AB4F-C8F38346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850" y="3857359"/>
              <a:ext cx="1337320" cy="133732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4910D77-2B27-2346-A203-87A31D1CC608}"/>
              </a:ext>
            </a:extLst>
          </p:cNvPr>
          <p:cNvSpPr txBox="1"/>
          <p:nvPr/>
        </p:nvSpPr>
        <p:spPr>
          <a:xfrm>
            <a:off x="5449224" y="5471958"/>
            <a:ext cx="202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</a:t>
            </a:r>
          </a:p>
        </p:txBody>
      </p:sp>
      <p:grpSp>
        <p:nvGrpSpPr>
          <p:cNvPr id="32" name="Group 31" descr="PROCUREMENT icon">
            <a:extLst>
              <a:ext uri="{FF2B5EF4-FFF2-40B4-BE49-F238E27FC236}">
                <a16:creationId xmlns:a16="http://schemas.microsoft.com/office/drawing/2014/main" id="{31BB8F9D-8590-E543-AA9A-4E8F504A363E}"/>
              </a:ext>
            </a:extLst>
          </p:cNvPr>
          <p:cNvGrpSpPr/>
          <p:nvPr/>
        </p:nvGrpSpPr>
        <p:grpSpPr>
          <a:xfrm>
            <a:off x="5534316" y="3582910"/>
            <a:ext cx="1855515" cy="1870867"/>
            <a:chOff x="5534316" y="3582910"/>
            <a:chExt cx="1855515" cy="187086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E69AEE-BFBB-7742-AF13-085AB76D5306}"/>
                </a:ext>
              </a:extLst>
            </p:cNvPr>
            <p:cNvSpPr/>
            <p:nvPr/>
          </p:nvSpPr>
          <p:spPr>
            <a:xfrm>
              <a:off x="5534316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A638B29-4A0D-9146-A7D3-CD5AB02A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672" y="3582910"/>
              <a:ext cx="1828800" cy="1828800"/>
            </a:xfrm>
            <a:prstGeom prst="rect">
              <a:avLst/>
            </a:prstGeom>
          </p:spPr>
        </p:pic>
      </p:grpSp>
      <p:sp>
        <p:nvSpPr>
          <p:cNvPr id="6" name="TextBox 5" descr="SUBAWARDS icon">
            <a:extLst>
              <a:ext uri="{FF2B5EF4-FFF2-40B4-BE49-F238E27FC236}">
                <a16:creationId xmlns:a16="http://schemas.microsoft.com/office/drawing/2014/main" id="{F9BF0217-1902-E348-9FA5-FF1DD562B509}"/>
              </a:ext>
            </a:extLst>
          </p:cNvPr>
          <p:cNvSpPr txBox="1"/>
          <p:nvPr/>
        </p:nvSpPr>
        <p:spPr>
          <a:xfrm>
            <a:off x="3277325" y="5471958"/>
            <a:ext cx="16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SUBAWARDS</a:t>
            </a:r>
          </a:p>
        </p:txBody>
      </p:sp>
      <p:grpSp>
        <p:nvGrpSpPr>
          <p:cNvPr id="30" name="Group 29" descr="Subawards icon">
            <a:extLst>
              <a:ext uri="{FF2B5EF4-FFF2-40B4-BE49-F238E27FC236}">
                <a16:creationId xmlns:a16="http://schemas.microsoft.com/office/drawing/2014/main" id="{0BF68ED8-10D6-B340-86BA-BF12D14B93E9}"/>
              </a:ext>
            </a:extLst>
          </p:cNvPr>
          <p:cNvGrpSpPr/>
          <p:nvPr/>
        </p:nvGrpSpPr>
        <p:grpSpPr>
          <a:xfrm>
            <a:off x="3198958" y="3598262"/>
            <a:ext cx="1855515" cy="1855515"/>
            <a:chOff x="3198958" y="3598262"/>
            <a:chExt cx="1855515" cy="18555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662BAD-C3E0-224B-B05B-88C27762E068}"/>
                </a:ext>
              </a:extLst>
            </p:cNvPr>
            <p:cNvSpPr/>
            <p:nvPr/>
          </p:nvSpPr>
          <p:spPr>
            <a:xfrm>
              <a:off x="3198958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Subawards icon">
              <a:extLst>
                <a:ext uri="{FF2B5EF4-FFF2-40B4-BE49-F238E27FC236}">
                  <a16:creationId xmlns:a16="http://schemas.microsoft.com/office/drawing/2014/main" id="{385EFC2E-AE9D-CE40-A240-51A1B1AB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55" y="3862057"/>
              <a:ext cx="1337320" cy="1337320"/>
            </a:xfrm>
            <a:prstGeom prst="rect">
              <a:avLst/>
            </a:prstGeom>
          </p:spPr>
        </p:pic>
      </p:grpSp>
      <p:sp>
        <p:nvSpPr>
          <p:cNvPr id="5" name="TextBox 4" descr="CONSTRUCTION icon">
            <a:extLst>
              <a:ext uri="{FF2B5EF4-FFF2-40B4-BE49-F238E27FC236}">
                <a16:creationId xmlns:a16="http://schemas.microsoft.com/office/drawing/2014/main" id="{44A855D7-A205-334C-827C-6FEFAC1BC089}"/>
              </a:ext>
            </a:extLst>
          </p:cNvPr>
          <p:cNvSpPr txBox="1"/>
          <p:nvPr/>
        </p:nvSpPr>
        <p:spPr>
          <a:xfrm>
            <a:off x="739636" y="5471958"/>
            <a:ext cx="209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grpSp>
        <p:nvGrpSpPr>
          <p:cNvPr id="28" name="Group 27" descr="Construction icon">
            <a:extLst>
              <a:ext uri="{FF2B5EF4-FFF2-40B4-BE49-F238E27FC236}">
                <a16:creationId xmlns:a16="http://schemas.microsoft.com/office/drawing/2014/main" id="{5839D42F-225E-FD49-AA8F-E20E63337A35}"/>
              </a:ext>
            </a:extLst>
          </p:cNvPr>
          <p:cNvGrpSpPr/>
          <p:nvPr/>
        </p:nvGrpSpPr>
        <p:grpSpPr>
          <a:xfrm>
            <a:off x="863600" y="3598262"/>
            <a:ext cx="1855515" cy="1855515"/>
            <a:chOff x="863600" y="3598262"/>
            <a:chExt cx="1855515" cy="185551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71A8B1-9D36-644E-BCFE-55BD388B407D}"/>
                </a:ext>
              </a:extLst>
            </p:cNvPr>
            <p:cNvSpPr/>
            <p:nvPr/>
          </p:nvSpPr>
          <p:spPr>
            <a:xfrm>
              <a:off x="863600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22538B0-E086-D747-BD81-9E094120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3641840"/>
              <a:ext cx="1394051" cy="139405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7432C00-1A9B-1348-B384-9BD15C49E78C}"/>
              </a:ext>
            </a:extLst>
          </p:cNvPr>
          <p:cNvSpPr txBox="1"/>
          <p:nvPr/>
        </p:nvSpPr>
        <p:spPr>
          <a:xfrm>
            <a:off x="9680379" y="3220144"/>
            <a:ext cx="14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</a:t>
            </a:r>
          </a:p>
        </p:txBody>
      </p:sp>
      <p:grpSp>
        <p:nvGrpSpPr>
          <p:cNvPr id="17" name="Group 16" descr="SUPPLIES icon">
            <a:extLst>
              <a:ext uri="{FF2B5EF4-FFF2-40B4-BE49-F238E27FC236}">
                <a16:creationId xmlns:a16="http://schemas.microsoft.com/office/drawing/2014/main" id="{6647EE2D-DDD4-C449-8CE5-46806C26EC21}"/>
              </a:ext>
            </a:extLst>
          </p:cNvPr>
          <p:cNvGrpSpPr/>
          <p:nvPr/>
        </p:nvGrpSpPr>
        <p:grpSpPr>
          <a:xfrm>
            <a:off x="9493832" y="1337662"/>
            <a:ext cx="1912827" cy="1855515"/>
            <a:chOff x="9493832" y="1337662"/>
            <a:chExt cx="1912827" cy="185551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9B22E0-F94B-2642-9A45-66BC9592B57A}"/>
                </a:ext>
              </a:extLst>
            </p:cNvPr>
            <p:cNvSpPr/>
            <p:nvPr/>
          </p:nvSpPr>
          <p:spPr>
            <a:xfrm>
              <a:off x="9493832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1EA021-D3A5-5841-AE59-8D217181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859" y="1363545"/>
              <a:ext cx="1828800" cy="18288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41516F9-9A67-8F49-AED5-37989951F232}"/>
              </a:ext>
            </a:extLst>
          </p:cNvPr>
          <p:cNvSpPr txBox="1"/>
          <p:nvPr/>
        </p:nvSpPr>
        <p:spPr>
          <a:xfrm>
            <a:off x="7283050" y="3220145"/>
            <a:ext cx="160636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</p:txBody>
      </p:sp>
      <p:grpSp>
        <p:nvGrpSpPr>
          <p:cNvPr id="16" name="Group 15" descr="EQUIPMENT icon">
            <a:extLst>
              <a:ext uri="{FF2B5EF4-FFF2-40B4-BE49-F238E27FC236}">
                <a16:creationId xmlns:a16="http://schemas.microsoft.com/office/drawing/2014/main" id="{72ECABCD-7256-C746-A6A5-C26E52C38758}"/>
              </a:ext>
            </a:extLst>
          </p:cNvPr>
          <p:cNvGrpSpPr/>
          <p:nvPr/>
        </p:nvGrpSpPr>
        <p:grpSpPr>
          <a:xfrm>
            <a:off x="7158474" y="1337662"/>
            <a:ext cx="1855515" cy="1855515"/>
            <a:chOff x="7158474" y="1337662"/>
            <a:chExt cx="1855515" cy="185551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7F99A9-49A8-174E-AC6A-74A1BE04BE7E}"/>
                </a:ext>
              </a:extLst>
            </p:cNvPr>
            <p:cNvSpPr/>
            <p:nvPr/>
          </p:nvSpPr>
          <p:spPr>
            <a:xfrm>
              <a:off x="7158474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2EDF640-B2FA-664B-8EF0-247FFDD8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9653" y="1356188"/>
              <a:ext cx="1828800" cy="18288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E328D56-3664-1348-8E7C-AFF9DAEA06CD}"/>
              </a:ext>
            </a:extLst>
          </p:cNvPr>
          <p:cNvSpPr txBox="1"/>
          <p:nvPr/>
        </p:nvSpPr>
        <p:spPr>
          <a:xfrm>
            <a:off x="5168315" y="3220144"/>
            <a:ext cx="117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grpSp>
        <p:nvGrpSpPr>
          <p:cNvPr id="15" name="Group 14" descr="Travel icon">
            <a:extLst>
              <a:ext uri="{FF2B5EF4-FFF2-40B4-BE49-F238E27FC236}">
                <a16:creationId xmlns:a16="http://schemas.microsoft.com/office/drawing/2014/main" id="{6336C8AC-F915-DB4E-B998-6FFA51ACB4BE}"/>
              </a:ext>
            </a:extLst>
          </p:cNvPr>
          <p:cNvGrpSpPr/>
          <p:nvPr/>
        </p:nvGrpSpPr>
        <p:grpSpPr>
          <a:xfrm>
            <a:off x="4823116" y="1337662"/>
            <a:ext cx="1855515" cy="1855515"/>
            <a:chOff x="4823116" y="1337662"/>
            <a:chExt cx="1855515" cy="18555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3D7E62-D42B-694A-AC84-67AC5DD7A163}"/>
                </a:ext>
              </a:extLst>
            </p:cNvPr>
            <p:cNvSpPr/>
            <p:nvPr/>
          </p:nvSpPr>
          <p:spPr>
            <a:xfrm>
              <a:off x="4823116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EEA260-2D95-814E-BEE8-836132EC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267" y="1391522"/>
              <a:ext cx="1619211" cy="161921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52A0AB-D48B-2442-847F-57319667AED1}"/>
              </a:ext>
            </a:extLst>
          </p:cNvPr>
          <p:cNvSpPr txBox="1"/>
          <p:nvPr/>
        </p:nvSpPr>
        <p:spPr>
          <a:xfrm>
            <a:off x="2228560" y="3220144"/>
            <a:ext cx="237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FRINGE BENEFITS</a:t>
            </a:r>
          </a:p>
        </p:txBody>
      </p:sp>
      <p:grpSp>
        <p:nvGrpSpPr>
          <p:cNvPr id="4" name="Group 3" descr="FRINGE BENEFITS icon">
            <a:extLst>
              <a:ext uri="{FF2B5EF4-FFF2-40B4-BE49-F238E27FC236}">
                <a16:creationId xmlns:a16="http://schemas.microsoft.com/office/drawing/2014/main" id="{D7696BE6-5B9F-3A4A-85EC-C1C1D5587384}"/>
              </a:ext>
            </a:extLst>
          </p:cNvPr>
          <p:cNvGrpSpPr/>
          <p:nvPr/>
        </p:nvGrpSpPr>
        <p:grpSpPr>
          <a:xfrm>
            <a:off x="2487758" y="1337662"/>
            <a:ext cx="1855515" cy="1855515"/>
            <a:chOff x="2487758" y="1337662"/>
            <a:chExt cx="1855515" cy="185551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1145A9-F4F2-C443-A368-9F5ED6ED35DC}"/>
                </a:ext>
              </a:extLst>
            </p:cNvPr>
            <p:cNvSpPr/>
            <p:nvPr/>
          </p:nvSpPr>
          <p:spPr>
            <a:xfrm>
              <a:off x="2487758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543B81-28FC-2347-B33B-87234772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0061" y="1640448"/>
              <a:ext cx="1357585" cy="135758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9CC3BA-DEE0-084F-8106-7D660A82AE77}"/>
              </a:ext>
            </a:extLst>
          </p:cNvPr>
          <p:cNvSpPr txBox="1"/>
          <p:nvPr/>
        </p:nvSpPr>
        <p:spPr>
          <a:xfrm>
            <a:off x="285007" y="3220144"/>
            <a:ext cx="160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</a:p>
        </p:txBody>
      </p:sp>
      <p:grpSp>
        <p:nvGrpSpPr>
          <p:cNvPr id="3" name="Group 2" descr="PERSONNEL icon">
            <a:extLst>
              <a:ext uri="{FF2B5EF4-FFF2-40B4-BE49-F238E27FC236}">
                <a16:creationId xmlns:a16="http://schemas.microsoft.com/office/drawing/2014/main" id="{BCF6781F-0685-B74A-9C8C-6E02405909D2}"/>
              </a:ext>
            </a:extLst>
          </p:cNvPr>
          <p:cNvGrpSpPr/>
          <p:nvPr/>
        </p:nvGrpSpPr>
        <p:grpSpPr>
          <a:xfrm>
            <a:off x="152400" y="1337662"/>
            <a:ext cx="1855515" cy="1855515"/>
            <a:chOff x="152400" y="1337662"/>
            <a:chExt cx="1855515" cy="185551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89FA1A-83E0-2449-B888-E8A26178059B}"/>
                </a:ext>
              </a:extLst>
            </p:cNvPr>
            <p:cNvSpPr/>
            <p:nvPr/>
          </p:nvSpPr>
          <p:spPr>
            <a:xfrm>
              <a:off x="152400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504110-A0C3-7A4F-8834-D7547D66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55" y="1534656"/>
              <a:ext cx="1373644" cy="137364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E16CFA-211A-0D4A-AAF1-6741ECBD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Categories</a:t>
            </a:r>
          </a:p>
        </p:txBody>
      </p:sp>
    </p:spTree>
    <p:extLst>
      <p:ext uri="{BB962C8B-B14F-4D97-AF65-F5344CB8AC3E}">
        <p14:creationId xmlns:p14="http://schemas.microsoft.com/office/powerpoint/2010/main" val="33362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7" grpId="0"/>
      <p:bldP spid="6" grpId="0"/>
      <p:bldP spid="5" grpId="0"/>
      <p:bldP spid="14" grpId="0"/>
      <p:bldP spid="13" grpId="0"/>
      <p:bldP spid="12" grpId="0"/>
      <p:bldP spid="1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C46-25F3-324A-89CA-00D7C3FC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Federal Grants Come From?</a:t>
            </a:r>
          </a:p>
        </p:txBody>
      </p:sp>
    </p:spTree>
    <p:extLst>
      <p:ext uri="{BB962C8B-B14F-4D97-AF65-F5344CB8AC3E}">
        <p14:creationId xmlns:p14="http://schemas.microsoft.com/office/powerpoint/2010/main" val="40287161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Group icon">
            <a:extLst>
              <a:ext uri="{FF2B5EF4-FFF2-40B4-BE49-F238E27FC236}">
                <a16:creationId xmlns:a16="http://schemas.microsoft.com/office/drawing/2014/main" id="{76529517-2511-244A-BF93-A6758B41C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6" name="Picture 5" descr="Info icon">
            <a:extLst>
              <a:ext uri="{FF2B5EF4-FFF2-40B4-BE49-F238E27FC236}">
                <a16:creationId xmlns:a16="http://schemas.microsoft.com/office/drawing/2014/main" id="{020773F6-5E35-F04A-90B5-FCB07AF6F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Personnel Category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Position – (i.e.,) grant coordinator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Title – (i.e.,) director, sheriff, secretary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Percentage of time – (i.e.,) 50%, 100%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Compensation – (i.e., show annual) $60,000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Increases – (i.e.,) raise, cost of living allowance (COLA)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16026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Group icon">
            <a:extLst>
              <a:ext uri="{FF2B5EF4-FFF2-40B4-BE49-F238E27FC236}">
                <a16:creationId xmlns:a16="http://schemas.microsoft.com/office/drawing/2014/main" id="{76529517-2511-244A-BF93-A6758B41C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6" name="Picture 5" descr="Info icon">
            <a:extLst>
              <a:ext uri="{FF2B5EF4-FFF2-40B4-BE49-F238E27FC236}">
                <a16:creationId xmlns:a16="http://schemas.microsoft.com/office/drawing/2014/main" id="{020773F6-5E35-F04A-90B5-FCB07AF6F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dirty="0"/>
              <a:t>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Only the salaries of direct employees should be in the 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Non-employee salaries should be in procurement contracts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Excessive annual salary limits require a signed waiver (DOJ Financial Guide Pg. 60)</a:t>
            </a:r>
          </a:p>
          <a:p>
            <a:pPr lvl="1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For 2025, the maximum salary limit is 110% of the SES salary: $225,700 x 110% = $248,270.</a:t>
            </a:r>
            <a:endParaRPr lang="en-US" sz="2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8735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DECC0F27-9C1D-F64E-865A-CA7DCF413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Group icon">
            <a:extLst>
              <a:ext uri="{FF2B5EF4-FFF2-40B4-BE49-F238E27FC236}">
                <a16:creationId xmlns:a16="http://schemas.microsoft.com/office/drawing/2014/main" id="{20DCCDBF-FB8C-C949-B9C3-F5EEA51F4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1F1C07-D871-7548-AA53-02DB0C5AE15C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8" name="Picture 7" descr="Info icon">
            <a:extLst>
              <a:ext uri="{FF2B5EF4-FFF2-40B4-BE49-F238E27FC236}">
                <a16:creationId xmlns:a16="http://schemas.microsoft.com/office/drawing/2014/main" id="{8E29AAAB-FAF2-9848-8FE2-BFD44852A4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08EF363-CCAE-A746-9075-DF39787BB569}"/>
              </a:ext>
            </a:extLst>
          </p:cNvPr>
          <p:cNvSpPr txBox="1">
            <a:spLocks/>
          </p:cNvSpPr>
          <p:nvPr/>
        </p:nvSpPr>
        <p:spPr>
          <a:xfrm>
            <a:off x="598713" y="1867536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 dirty="0"/>
              <a:t>John Smith, Project Director	  ($60,000 x 100% x 1yr)          $60,000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Peter Mayes, Program Manager	  ($45,000 x 100% x 1yr)            45,000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Mary Jones, Assistant Solicitor           ($32,000 x   50% x 1yr)       </a:t>
            </a:r>
            <a:r>
              <a:rPr lang="en-US" sz="1800" u="sng" dirty="0"/>
              <a:t>     16,000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							     $121,000</a:t>
            </a:r>
            <a:r>
              <a:rPr lang="en-US" sz="1800" u="sng" dirty="0"/>
              <a:t> </a:t>
            </a:r>
          </a:p>
          <a:p>
            <a:pPr marL="0" indent="0">
              <a:buFontTx/>
              <a:buNone/>
              <a:defRPr/>
            </a:pPr>
            <a:endParaRPr lang="en-US" sz="1800" b="1" dirty="0"/>
          </a:p>
          <a:p>
            <a:pPr marL="0" indent="0">
              <a:buFontTx/>
              <a:buNone/>
              <a:defRPr/>
            </a:pPr>
            <a:r>
              <a:rPr lang="en-US" sz="1800" b="1" dirty="0"/>
              <a:t>Cost of living increase on second year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John Smith, Project Director         ($60,000 x 2%)	                        $1,200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Peter Mayes, Program Manager   ($45,000 x 2%)	                             900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Mary Jones, Assistant Solicitor     ($16,000 x 2%)	  	      </a:t>
            </a:r>
            <a:r>
              <a:rPr lang="en-US" sz="1800" u="sng" dirty="0"/>
              <a:t>        320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                                                                                                              $2,420</a:t>
            </a:r>
          </a:p>
          <a:p>
            <a:pPr marL="0" indent="0">
              <a:buFontTx/>
              <a:buNone/>
              <a:defRPr/>
            </a:pPr>
            <a:r>
              <a:rPr lang="en-US" sz="3200" dirty="0"/>
              <a:t>        			</a:t>
            </a:r>
            <a:endParaRPr lang="en-US" sz="2000" dirty="0"/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5B5231-8344-3542-93E8-5F50607C9B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1"/>
            <a:ext cx="11234737" cy="82296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Personnel Category</a:t>
            </a: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15858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 showing personnel budget for Year 1, detailing names, positions, salaries, time worked, and total costs for three employees.">
            <a:extLst>
              <a:ext uri="{FF2B5EF4-FFF2-40B4-BE49-F238E27FC236}">
                <a16:creationId xmlns:a16="http://schemas.microsoft.com/office/drawing/2014/main" id="{BEE16D37-0EF2-F1DE-EA61-6927D484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55" y="1154725"/>
            <a:ext cx="12192000" cy="5139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39472500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 showing personnel budget for Year 2, detailing names, positions, salaries, time worked, and total costs for three employees.">
            <a:extLst>
              <a:ext uri="{FF2B5EF4-FFF2-40B4-BE49-F238E27FC236}">
                <a16:creationId xmlns:a16="http://schemas.microsoft.com/office/drawing/2014/main" id="{B290895A-BC93-86A9-0992-E5536D24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64" y="1171807"/>
            <a:ext cx="12192000" cy="5105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41362688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18C3D404-2B9C-6E4D-9118-6943D03D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crown icon">
            <a:extLst>
              <a:ext uri="{FF2B5EF4-FFF2-40B4-BE49-F238E27FC236}">
                <a16:creationId xmlns:a16="http://schemas.microsoft.com/office/drawing/2014/main" id="{34684BB4-8B7F-0240-BB72-E9E9E5F86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631" y="4529254"/>
            <a:ext cx="1357585" cy="1357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3E692-878C-5C41-9777-E1577605DBC6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8" name="Picture 7" descr="info icon">
            <a:extLst>
              <a:ext uri="{FF2B5EF4-FFF2-40B4-BE49-F238E27FC236}">
                <a16:creationId xmlns:a16="http://schemas.microsoft.com/office/drawing/2014/main" id="{03B4AB1E-C26A-E947-A72E-A41766817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1234737" cy="29829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 dirty="0"/>
              <a:t>Fringe Benefits Category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What’s included – (i.e., FICA, health, retirement, workman’s comp)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Unallowable – (i.e., excessive fringe for executives)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Fringe benefits should be calculated on the actual salary of personnel versus the total costs (unless they are the same)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Fringe benefits should be itemized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119335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18FEEC5-2324-D54E-BFD6-DD0333603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crown icon">
            <a:extLst>
              <a:ext uri="{FF2B5EF4-FFF2-40B4-BE49-F238E27FC236}">
                <a16:creationId xmlns:a16="http://schemas.microsoft.com/office/drawing/2014/main" id="{0BD3802E-96F0-C344-9C91-5AC45E578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2F5FE5-43D4-614B-B8B3-7C47BC0890B4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8" name="Picture 7" descr="info icon">
            <a:extLst>
              <a:ext uri="{FF2B5EF4-FFF2-40B4-BE49-F238E27FC236}">
                <a16:creationId xmlns:a16="http://schemas.microsoft.com/office/drawing/2014/main" id="{C6B3000C-9981-304E-BDA7-0B9B0C74E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3D38FE-60FA-F743-BB2D-1BC37D2425D4}"/>
              </a:ext>
            </a:extLst>
          </p:cNvPr>
          <p:cNvSpPr txBox="1">
            <a:spLocks/>
          </p:cNvSpPr>
          <p:nvPr/>
        </p:nvSpPr>
        <p:spPr>
          <a:xfrm>
            <a:off x="598713" y="1899830"/>
            <a:ext cx="11241992" cy="4068763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 dirty="0"/>
              <a:t>FICA			  6.75% 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Retirement		  9.20%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Workman’s Comp		  3.70%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Health Insurance		</a:t>
            </a:r>
            <a:r>
              <a:rPr lang="en-US" sz="1800" u="sng" dirty="0"/>
              <a:t>  11.0%</a:t>
            </a:r>
            <a:r>
              <a:rPr lang="en-US" sz="1800" dirty="0"/>
              <a:t>	</a:t>
            </a:r>
          </a:p>
          <a:p>
            <a:pPr marL="0" indent="0">
              <a:buFontTx/>
              <a:buNone/>
              <a:defRPr/>
            </a:pPr>
            <a:r>
              <a:rPr lang="en-US" sz="1800" b="1" dirty="0"/>
              <a:t>Fringe Benefit Rate</a:t>
            </a:r>
            <a:r>
              <a:rPr lang="en-US" sz="1800" dirty="0"/>
              <a:t>	30.65%</a:t>
            </a: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en-US" sz="1800" b="1" dirty="0"/>
              <a:t>The fringe benefit for each staff member is estimated at 30.65% of the salaries which is the current cost of fringe benefits for current full-time employees of the Third Judicial Circuit. </a:t>
            </a:r>
            <a:r>
              <a:rPr lang="en-US" sz="18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John Smith, Project Director         (30.65% x $60,000)			$18,390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Peter Mayes, Program Manager   (30.65% x $45,000)			$13,793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Mary Jones, Assistant Solicitor     (30.65% x $16,000)			$</a:t>
            </a:r>
            <a:r>
              <a:rPr lang="en-US" sz="1800" u="sng" dirty="0"/>
              <a:t>  4,904</a:t>
            </a:r>
          </a:p>
          <a:p>
            <a:pPr marL="0" indent="0">
              <a:buFontTx/>
              <a:buNone/>
              <a:defRPr/>
            </a:pPr>
            <a:r>
              <a:rPr lang="en-US" sz="1800" dirty="0"/>
              <a:t> 						</a:t>
            </a:r>
            <a:r>
              <a:rPr lang="en-US" sz="1800" b="1" dirty="0"/>
              <a:t>Total Fringe</a:t>
            </a:r>
            <a:r>
              <a:rPr lang="en-US" sz="1800" dirty="0"/>
              <a:t>	$37,087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28CEA-184D-774A-A9FC-B9638BF002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368" y="1371600"/>
            <a:ext cx="11234737" cy="1092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 dirty="0"/>
              <a:t>Fringe Benefits Category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22377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 showing fringe benefits budget for Year 1, listing names, base salaries, rates, total costs, and federal amounts for three individuals.">
            <a:extLst>
              <a:ext uri="{FF2B5EF4-FFF2-40B4-BE49-F238E27FC236}">
                <a16:creationId xmlns:a16="http://schemas.microsoft.com/office/drawing/2014/main" id="{08E587E2-AEC9-8F14-DEBD-7ED5671E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64" y="1325562"/>
            <a:ext cx="9382125" cy="5629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20197248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travel icon">
            <a:extLst>
              <a:ext uri="{FF2B5EF4-FFF2-40B4-BE49-F238E27FC236}">
                <a16:creationId xmlns:a16="http://schemas.microsoft.com/office/drawing/2014/main" id="{819C18D4-9EAC-7645-A872-CA64566AB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848B8816-3395-0A41-A699-566747903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Travel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Travel Policy 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Computation – number of travelers x cost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Purpose – grant/program requirements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Per Diem – use agency policy and, if no policy, must follow </a:t>
            </a:r>
            <a:r>
              <a:rPr lang="en-US" sz="2400" i="1" dirty="0"/>
              <a:t>Federal Travel Regulations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Transportation – air, taxi (show each separately)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Other – parking, tolls,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Local Travel – mileage, use agency policy and, </a:t>
            </a:r>
            <a:br>
              <a:rPr lang="en-US" sz="2400" dirty="0"/>
            </a:br>
            <a:r>
              <a:rPr lang="en-US" sz="2400" dirty="0"/>
              <a:t>if no policy, must follow Federal policy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24072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travel icon">
            <a:extLst>
              <a:ext uri="{FF2B5EF4-FFF2-40B4-BE49-F238E27FC236}">
                <a16:creationId xmlns:a16="http://schemas.microsoft.com/office/drawing/2014/main" id="{819C18D4-9EAC-7645-A872-CA64566AB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848B8816-3395-0A41-A699-566747903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Travel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Registration/Conference fees should be in the “Other Category”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Please include applicable taxes and fees with lodging rates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If using Air travel, include a line item for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If the lodging rate per night is more than the GSA rate, the grantees need a justification and state travel policy used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6706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grpSp>
        <p:nvGrpSpPr>
          <p:cNvPr id="4" name="Group 3" descr="Authorization icon">
            <a:extLst>
              <a:ext uri="{FF2B5EF4-FFF2-40B4-BE49-F238E27FC236}">
                <a16:creationId xmlns:a16="http://schemas.microsoft.com/office/drawing/2014/main" id="{BEEA0F40-614D-0B3B-0D7E-9F1B3C26AA56}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Budget Process</a:t>
            </a:r>
          </a:p>
        </p:txBody>
      </p:sp>
    </p:spTree>
    <p:extLst>
      <p:ext uri="{BB962C8B-B14F-4D97-AF65-F5344CB8AC3E}">
        <p14:creationId xmlns:p14="http://schemas.microsoft.com/office/powerpoint/2010/main" val="36593062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 displaying a travel budget for Year 1, detailing expenses for training in Washington, D.C., including transportation and lodging costs.">
            <a:extLst>
              <a:ext uri="{FF2B5EF4-FFF2-40B4-BE49-F238E27FC236}">
                <a16:creationId xmlns:a16="http://schemas.microsoft.com/office/drawing/2014/main" id="{C3FAA3AE-D801-CDC5-4783-AA97C867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1251550"/>
            <a:ext cx="12192000" cy="5481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37205927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26A09E6-C17D-C248-9FFB-DDA842BB6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9244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travel icon">
            <a:extLst>
              <a:ext uri="{FF2B5EF4-FFF2-40B4-BE49-F238E27FC236}">
                <a16:creationId xmlns:a16="http://schemas.microsoft.com/office/drawing/2014/main" id="{1B5BAE25-9347-A648-973D-DF5F33B58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138" y="4355476"/>
            <a:ext cx="1619211" cy="1619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17AF5794-F338-954D-BFFA-71A5B0DF3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Lodging Rates at Per Diem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 dirty="0"/>
              <a:t>All OJP funded contracts for events that include 30 or more participants (both Federal and non-Federal) lodging costs for any number of attendees requiring lodging must not exceed Federal per diem rate for lodging.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 dirty="0"/>
              <a:t>Conferences that include less than 30 people are exempt from this requirement.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 dirty="0"/>
              <a:t>The web-site address for obtaining the current rates is </a:t>
            </a:r>
            <a:r>
              <a:rPr lang="en-US" sz="2400" dirty="0">
                <a:hlinkClick r:id="rId4" tooltip="http://www.gsa.gov"/>
              </a:rPr>
              <a:t>https://www.gsa.gov</a:t>
            </a:r>
            <a:r>
              <a:rPr lang="en-US" sz="2400" dirty="0"/>
              <a:t> 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 dirty="0"/>
              <a:t>DOJ Grants Financial Guide provides further clarification of this </a:t>
            </a:r>
            <a:br>
              <a:rPr lang="en-US" sz="2400" dirty="0"/>
            </a:br>
            <a:r>
              <a:rPr lang="en-US" sz="2400" dirty="0"/>
              <a:t>requirement at </a:t>
            </a:r>
            <a:r>
              <a:rPr lang="en-US" sz="2400" dirty="0">
                <a:hlinkClick r:id="rId5"/>
              </a:rPr>
              <a:t>https://www.ojp.gov/funding/financialguidedoj/overview</a:t>
            </a:r>
            <a:r>
              <a:rPr lang="en-US" sz="24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28106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equipment icon">
            <a:extLst>
              <a:ext uri="{FF2B5EF4-FFF2-40B4-BE49-F238E27FC236}">
                <a16:creationId xmlns:a16="http://schemas.microsoft.com/office/drawing/2014/main" id="{8107636F-0E66-BA44-B942-CDA2C67A2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52F6EFC0-030F-D349-AA8F-F1EA4E052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Equipment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Policy – Recipients should follow their own capitalization policy for equipment.             </a:t>
            </a:r>
            <a:br>
              <a:rPr lang="en-US" sz="2400" dirty="0"/>
            </a:br>
            <a:r>
              <a:rPr lang="en-US" sz="2400" dirty="0"/>
              <a:t>If no policy exists, must follow Federal policy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Unit &amp; cost – (i.e., 1 computer @ $2,000)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Purpose – (i.e., grant/program requirement)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32281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51EE9FA-1BD0-4047-BE33-BB6933421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equipment icon">
            <a:extLst>
              <a:ext uri="{FF2B5EF4-FFF2-40B4-BE49-F238E27FC236}">
                <a16:creationId xmlns:a16="http://schemas.microsoft.com/office/drawing/2014/main" id="{BC04EA1E-1852-704A-AEB0-BF2C53BBA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94BF14A2-339C-F049-9468-66C2DBFE2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Equipment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Federal Definition – useful life of more than one year with a fair market value (FMV) of $10,000 or more.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Disposition – when equipment is no longer needed for criminal justice purposes, and its FMV is less than $10,000, the equipment can be retained with no further obligation to the awarding agency.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If the FMV is $10,000 or more, the equipment can be retained </a:t>
            </a:r>
            <a:br>
              <a:rPr lang="en-US" sz="2400" dirty="0"/>
            </a:br>
            <a:r>
              <a:rPr lang="en-US" sz="2400" dirty="0"/>
              <a:t>or sold; however, the proceeds (Federal participation) </a:t>
            </a:r>
            <a:br>
              <a:rPr lang="en-US" sz="2400" dirty="0"/>
            </a:br>
            <a:r>
              <a:rPr lang="en-US" sz="2400" dirty="0"/>
              <a:t>must be returned to the awarding agency.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29855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equipment icon">
            <a:extLst>
              <a:ext uri="{FF2B5EF4-FFF2-40B4-BE49-F238E27FC236}">
                <a16:creationId xmlns:a16="http://schemas.microsoft.com/office/drawing/2014/main" id="{8107636F-0E66-BA44-B942-CDA2C67A2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52F6EFC0-030F-D349-AA8F-F1EA4E052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Equipment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Items that do not fit in the guidelines for capitalization, should be in the Supplies category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Rented or leased equipment should be in the Procurements Contracts category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16430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dget table for equipment listing laptops and a copier, detailing costs, item quantities, and funding amounts.">
            <a:extLst>
              <a:ext uri="{FF2B5EF4-FFF2-40B4-BE49-F238E27FC236}">
                <a16:creationId xmlns:a16="http://schemas.microsoft.com/office/drawing/2014/main" id="{E4B60EB5-C242-D2D7-8007-EED24DA1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18" y="1247240"/>
            <a:ext cx="9829800" cy="533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12484818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DBC5B162-EA60-BB47-8203-6969CF63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supplies icon">
            <a:extLst>
              <a:ext uri="{FF2B5EF4-FFF2-40B4-BE49-F238E27FC236}">
                <a16:creationId xmlns:a16="http://schemas.microsoft.com/office/drawing/2014/main" id="{8770A765-D72C-7C4F-BCE1-62950913B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652" y="4294128"/>
            <a:ext cx="18288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2322F040-119F-A746-9006-F532A9909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Supplies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Major types – (i.e., office, training, postage)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Project benefits – (i.e., how supplies will support efforts)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Supplies should be itemized in detail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Miscellaneous expense needs to be itemized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Cell phone service and software should be in the “Other” category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4253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 displaying a budget for supplies, including items, quantities, costs, and total for cell phones, printers, and office supplies.">
            <a:extLst>
              <a:ext uri="{FF2B5EF4-FFF2-40B4-BE49-F238E27FC236}">
                <a16:creationId xmlns:a16="http://schemas.microsoft.com/office/drawing/2014/main" id="{ADCFCD9A-50A9-5FE9-E8F0-A1747E91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189069"/>
            <a:ext cx="11915775" cy="5357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3877705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B13EFDF-BB3E-EC4D-A6AC-46F105EF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construction icon">
            <a:extLst>
              <a:ext uri="{FF2B5EF4-FFF2-40B4-BE49-F238E27FC236}">
                <a16:creationId xmlns:a16="http://schemas.microsoft.com/office/drawing/2014/main" id="{BDF7A7C6-77CD-1B4E-B5F0-DC65065DE3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26" y="4308553"/>
            <a:ext cx="1394051" cy="1394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 dirty="0"/>
          </a:p>
        </p:txBody>
      </p:sp>
      <p:pic>
        <p:nvPicPr>
          <p:cNvPr id="7" name="Picture 6" descr="info icon">
            <a:extLst>
              <a:ext uri="{FF2B5EF4-FFF2-40B4-BE49-F238E27FC236}">
                <a16:creationId xmlns:a16="http://schemas.microsoft.com/office/drawing/2014/main" id="{5EEA6774-0D32-034A-9F1E-2EE29D8A3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Construction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As a rule, construction costs are generally not allowable.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Consult with the program office before budgeting funds in this category.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59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dget spreadsheet for the modular jail renovation, detailing costs for drywall and plumbing repairs totaling $15,000.">
            <a:extLst>
              <a:ext uri="{FF2B5EF4-FFF2-40B4-BE49-F238E27FC236}">
                <a16:creationId xmlns:a16="http://schemas.microsoft.com/office/drawing/2014/main" id="{01EA4263-2977-E3A7-EDD2-A85425151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1282397"/>
            <a:ext cx="12192000" cy="4293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Review</a:t>
            </a:r>
          </a:p>
        </p:txBody>
      </p:sp>
    </p:spTree>
    <p:extLst>
      <p:ext uri="{BB962C8B-B14F-4D97-AF65-F5344CB8AC3E}">
        <p14:creationId xmlns:p14="http://schemas.microsoft.com/office/powerpoint/2010/main" val="1690021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76710B8D54E4EAE0D1B6D0DF591EA" ma:contentTypeVersion="4" ma:contentTypeDescription="Create a new document." ma:contentTypeScope="" ma:versionID="b97cb8f1f0fbde293381c8222f005c86">
  <xsd:schema xmlns:xsd="http://www.w3.org/2001/XMLSchema" xmlns:xs="http://www.w3.org/2001/XMLSchema" xmlns:p="http://schemas.microsoft.com/office/2006/metadata/properties" xmlns:ns2="fc670a6c-c638-482b-9524-a69206c51e9a" targetNamespace="http://schemas.microsoft.com/office/2006/metadata/properties" ma:root="true" ma:fieldsID="7a22bfd97afb3bdd4c6a1e28eedde1bc" ns2:_="">
    <xsd:import namespace="fc670a6c-c638-482b-9524-a69206c51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70a6c-c638-482b-9524-a69206c51e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218C1A-9640-4398-9DB1-73CBE32E07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670a6c-c638-482b-9524-a69206c51e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BF68AF-775B-4A48-899F-B4DAE4C3D2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695993-2139-4C33-AAB9-06A79A5CBA6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4168</Words>
  <Application>Microsoft Macintosh PowerPoint</Application>
  <PresentationFormat>Widescreen</PresentationFormat>
  <Paragraphs>664</Paragraphs>
  <Slides>113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113</vt:i4>
      </vt:variant>
    </vt:vector>
  </HeadingPairs>
  <TitlesOfParts>
    <vt:vector size="127" baseType="lpstr">
      <vt:lpstr>ＭＳ Ｐゴシック</vt:lpstr>
      <vt:lpstr>.Apple Color Emoji UI</vt:lpstr>
      <vt:lpstr>Arial</vt:lpstr>
      <vt:lpstr>Arial Black</vt:lpstr>
      <vt:lpstr>Arial Narrow</vt:lpstr>
      <vt:lpstr>Calibri</vt:lpstr>
      <vt:lpstr>Courier New</vt:lpstr>
      <vt:lpstr>Impact</vt:lpstr>
      <vt:lpstr>Trebuchet MS</vt:lpstr>
      <vt:lpstr>Wingdings</vt:lpstr>
      <vt:lpstr>Office Theme</vt:lpstr>
      <vt:lpstr>1_Custom Design</vt:lpstr>
      <vt:lpstr>Custom Design</vt:lpstr>
      <vt:lpstr>2_Custom Design</vt:lpstr>
      <vt:lpstr>PowerPoint Presentation</vt:lpstr>
      <vt:lpstr>Financial Life Cycle of Grants</vt:lpstr>
      <vt:lpstr>Welcome and Introductions</vt:lpstr>
      <vt:lpstr>PowerPoint Presentation</vt:lpstr>
      <vt:lpstr>U.S. Department of Justice</vt:lpstr>
      <vt:lpstr>Office of Justice Programs</vt:lpstr>
      <vt:lpstr>Office of the Chief Financial Officer</vt:lpstr>
      <vt:lpstr>Where Do Federal Grants Come From?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Agency Requirements When Applying for Federal Grant Funds</vt:lpstr>
      <vt:lpstr>Financial Management Systems</vt:lpstr>
      <vt:lpstr>Financial Management Systems</vt:lpstr>
      <vt:lpstr>Financial Management Systems</vt:lpstr>
      <vt:lpstr>Accounting and Internal Controls</vt:lpstr>
      <vt:lpstr>Internal Controls and Segregation of Duties</vt:lpstr>
      <vt:lpstr>Internal Controls</vt:lpstr>
      <vt:lpstr>Financial Management Systems</vt:lpstr>
      <vt:lpstr>Financial Management Systems</vt:lpstr>
      <vt:lpstr>Financial Management Systems</vt:lpstr>
      <vt:lpstr>Financial Management Systems</vt:lpstr>
      <vt:lpstr>Financial Management Systems</vt:lpstr>
      <vt:lpstr>Applicable Laws and Regulations Affecting Federal Grant Funds</vt:lpstr>
      <vt:lpstr>Order of Precedence</vt:lpstr>
      <vt:lpstr>Code of Federal Regulations</vt:lpstr>
      <vt:lpstr>Grants Awarded prior to December 26, 2014</vt:lpstr>
      <vt:lpstr>Grants Awarded on or After December 26, 2014</vt:lpstr>
      <vt:lpstr>BREAK TIME</vt:lpstr>
      <vt:lpstr>PowerPoint Presentation</vt:lpstr>
      <vt:lpstr>Government-wide Common Rules</vt:lpstr>
      <vt:lpstr>Government-wide Common Rules</vt:lpstr>
      <vt:lpstr>Lobbying Restrictions</vt:lpstr>
      <vt:lpstr>Code of Federal Regulations (2 CFR/Part – 200)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Code of Federal Regulation Standards for Costs</vt:lpstr>
      <vt:lpstr>Selective Items of Cost</vt:lpstr>
      <vt:lpstr>Supplanting</vt:lpstr>
      <vt:lpstr>Program Requirements  Applicable to Some Federal Grants</vt:lpstr>
      <vt:lpstr>   Cost Sharing (Match) Requirements</vt:lpstr>
      <vt:lpstr>Cash vs. In-kind Cost Sharing</vt:lpstr>
      <vt:lpstr>How to Calculate Cost Sharing</vt:lpstr>
      <vt:lpstr>                   Procurement</vt:lpstr>
      <vt:lpstr>Procurement Procedures and General Guidance</vt:lpstr>
      <vt:lpstr>General Guidance and Competition</vt:lpstr>
      <vt:lpstr>Sole Source Contract</vt:lpstr>
      <vt:lpstr>Sole Source Justification/Sample Outline</vt:lpstr>
      <vt:lpstr>Sole Source Justification/Sample Outline</vt:lpstr>
      <vt:lpstr>Noncompetitive Procurement Justification (Sole Source) Sample Outline</vt:lpstr>
      <vt:lpstr>Contracting Dos &amp; Don’ts</vt:lpstr>
      <vt:lpstr>List of Parties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PowerPoint Presentation</vt:lpstr>
      <vt:lpstr>Break Out Sessions</vt:lpstr>
      <vt:lpstr>Application Process</vt:lpstr>
      <vt:lpstr>Application Review</vt:lpstr>
      <vt:lpstr>Financial Integrity</vt:lpstr>
      <vt:lpstr>High Risk Grantees</vt:lpstr>
      <vt:lpstr>Budget Process</vt:lpstr>
      <vt:lpstr>Budget Categories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Summary</vt:lpstr>
      <vt:lpstr>Budget Exercise</vt:lpstr>
      <vt:lpstr>Top Ten Reasons Budgets Don’t Clear</vt:lpstr>
      <vt:lpstr>Top Ten Reasons Budgets Don’t Clear</vt:lpstr>
      <vt:lpstr>To Be Continued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12</cp:revision>
  <dcterms:created xsi:type="dcterms:W3CDTF">2024-02-21T15:51:20Z</dcterms:created>
  <dcterms:modified xsi:type="dcterms:W3CDTF">2025-02-05T04:18:43Z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0x0101001CC76710B8D54E4EAE0D1B6D0DF591EA</vt:lpwstr>
  </property>
</Properties>
</file>