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76" r:id="rId6"/>
    <p:sldMasterId id="2147483678" r:id="rId7"/>
    <p:sldMasterId id="2147483691" r:id="rId8"/>
    <p:sldMasterId id="2147483703" r:id="rId9"/>
    <p:sldMasterId id="2147483716" r:id="rId10"/>
  </p:sldMasterIdLst>
  <p:notesMasterIdLst>
    <p:notesMasterId r:id="rId110"/>
  </p:notesMasterIdLst>
  <p:sldIdLst>
    <p:sldId id="256" r:id="rId11"/>
    <p:sldId id="264" r:id="rId12"/>
    <p:sldId id="265" r:id="rId13"/>
    <p:sldId id="266" r:id="rId14"/>
    <p:sldId id="267" r:id="rId15"/>
    <p:sldId id="268" r:id="rId16"/>
    <p:sldId id="269" r:id="rId17"/>
    <p:sldId id="270" r:id="rId18"/>
    <p:sldId id="274" r:id="rId19"/>
    <p:sldId id="271" r:id="rId20"/>
    <p:sldId id="272"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1668" r:id="rId38"/>
    <p:sldId id="320" r:id="rId39"/>
    <p:sldId id="1676" r:id="rId40"/>
    <p:sldId id="294" r:id="rId41"/>
    <p:sldId id="295" r:id="rId42"/>
    <p:sldId id="551" r:id="rId43"/>
    <p:sldId id="552" r:id="rId44"/>
    <p:sldId id="1671"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10" r:id="rId58"/>
    <p:sldId id="312" r:id="rId59"/>
    <p:sldId id="313" r:id="rId60"/>
    <p:sldId id="314" r:id="rId61"/>
    <p:sldId id="315" r:id="rId62"/>
    <p:sldId id="316" r:id="rId63"/>
    <p:sldId id="317" r:id="rId64"/>
    <p:sldId id="318" r:id="rId65"/>
    <p:sldId id="322" r:id="rId66"/>
    <p:sldId id="445" r:id="rId67"/>
    <p:sldId id="446" r:id="rId68"/>
    <p:sldId id="448" r:id="rId69"/>
    <p:sldId id="451" r:id="rId70"/>
    <p:sldId id="452" r:id="rId71"/>
    <p:sldId id="1695" r:id="rId72"/>
    <p:sldId id="1701" r:id="rId73"/>
    <p:sldId id="513" r:id="rId74"/>
    <p:sldId id="515" r:id="rId75"/>
    <p:sldId id="514" r:id="rId76"/>
    <p:sldId id="516" r:id="rId77"/>
    <p:sldId id="1705" r:id="rId78"/>
    <p:sldId id="1704" r:id="rId79"/>
    <p:sldId id="319" r:id="rId80"/>
    <p:sldId id="553" r:id="rId81"/>
    <p:sldId id="481" r:id="rId82"/>
    <p:sldId id="510" r:id="rId83"/>
    <p:sldId id="1665" r:id="rId84"/>
    <p:sldId id="469" r:id="rId85"/>
    <p:sldId id="471" r:id="rId86"/>
    <p:sldId id="472" r:id="rId87"/>
    <p:sldId id="473" r:id="rId88"/>
    <p:sldId id="474" r:id="rId89"/>
    <p:sldId id="476" r:id="rId90"/>
    <p:sldId id="477" r:id="rId91"/>
    <p:sldId id="464" r:id="rId92"/>
    <p:sldId id="465" r:id="rId93"/>
    <p:sldId id="660" r:id="rId94"/>
    <p:sldId id="1677" r:id="rId95"/>
    <p:sldId id="1667" r:id="rId96"/>
    <p:sldId id="537" r:id="rId97"/>
    <p:sldId id="538" r:id="rId98"/>
    <p:sldId id="539" r:id="rId99"/>
    <p:sldId id="541" r:id="rId100"/>
    <p:sldId id="1673" r:id="rId101"/>
    <p:sldId id="543" r:id="rId102"/>
    <p:sldId id="544" r:id="rId103"/>
    <p:sldId id="548" r:id="rId104"/>
    <p:sldId id="546" r:id="rId105"/>
    <p:sldId id="547" r:id="rId106"/>
    <p:sldId id="545" r:id="rId107"/>
    <p:sldId id="549" r:id="rId108"/>
    <p:sldId id="550" r:id="rId10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5337BA-606D-49AB-B07D-272A4C4E528E}" v="6" dt="2025-03-12T17:18:38.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5" autoAdjust="0"/>
    <p:restoredTop sz="82918" autoAdjust="0"/>
  </p:normalViewPr>
  <p:slideViewPr>
    <p:cSldViewPr snapToGrid="0">
      <p:cViewPr varScale="1">
        <p:scale>
          <a:sx n="72" d="100"/>
          <a:sy n="72" d="100"/>
        </p:scale>
        <p:origin x="62" y="23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viewProps" Target="view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theme" Target="theme/theme1.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notesMaster" Target="notesMasters/notesMaster1.xml"/><Relationship Id="rId115" Type="http://schemas.microsoft.com/office/2015/10/relationships/revisionInfo" Target="revisionInfo.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microsoft.com/office/2018/10/relationships/authors" Target="authors.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3724C-637A-4F60-80BD-81FEFB367121}" type="datetimeFigureOut">
              <a:rPr lang="en-US" smtClean="0"/>
              <a:t>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3676C-8364-4675-B462-ED9D64715317}" type="slidenum">
              <a:rPr lang="en-US" smtClean="0"/>
              <a:t>‹#›</a:t>
            </a:fld>
            <a:endParaRPr lang="en-US"/>
          </a:p>
        </p:txBody>
      </p:sp>
    </p:spTree>
    <p:extLst>
      <p:ext uri="{BB962C8B-B14F-4D97-AF65-F5344CB8AC3E}">
        <p14:creationId xmlns:p14="http://schemas.microsoft.com/office/powerpoint/2010/main" val="32081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3676C-8364-4675-B462-ED9D64715317}" type="slidenum">
              <a:rPr lang="en-US" smtClean="0"/>
              <a:t>7</a:t>
            </a:fld>
            <a:endParaRPr lang="en-US"/>
          </a:p>
        </p:txBody>
      </p:sp>
    </p:spTree>
    <p:extLst>
      <p:ext uri="{BB962C8B-B14F-4D97-AF65-F5344CB8AC3E}">
        <p14:creationId xmlns:p14="http://schemas.microsoft.com/office/powerpoint/2010/main" val="357624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49038C8B-9E26-4F9B-B62A-1265E5236F9B}" type="slidenum">
              <a:rPr lang="en-US" smtClean="0">
                <a:solidFill>
                  <a:prstClr val="black"/>
                </a:solidFill>
              </a:rPr>
              <a:pPr/>
              <a:t>34</a:t>
            </a:fld>
            <a:endParaRPr lang="en-US">
              <a:solidFill>
                <a:prstClr val="black"/>
              </a:solidFill>
            </a:endParaRPr>
          </a:p>
        </p:txBody>
      </p:sp>
      <p:sp>
        <p:nvSpPr>
          <p:cNvPr id="599043"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CFDBEC9E-A90D-48A1-803D-090A7365D7E9}" type="slidenum">
              <a:rPr lang="en-US" sz="1200">
                <a:solidFill>
                  <a:prstClr val="black"/>
                </a:solidFill>
                <a:latin typeface="Arial" pitchFamily="34" charset="0"/>
              </a:rPr>
              <a:pPr algn="r" fontAlgn="base">
                <a:spcBef>
                  <a:spcPct val="0"/>
                </a:spcBef>
                <a:spcAft>
                  <a:spcPct val="0"/>
                </a:spcAft>
              </a:pPr>
              <a:t>34</a:t>
            </a:fld>
            <a:endParaRPr lang="en-US" sz="1200">
              <a:solidFill>
                <a:prstClr val="black"/>
              </a:solidFill>
              <a:latin typeface="Arial" pitchFamily="34" charset="0"/>
            </a:endParaRPr>
          </a:p>
        </p:txBody>
      </p:sp>
      <p:sp>
        <p:nvSpPr>
          <p:cNvPr id="599044"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F1178E6B-2FAA-4CE5-8E92-E7DCD97AB71C}" type="slidenum">
              <a:rPr lang="en-US" sz="1200">
                <a:solidFill>
                  <a:prstClr val="black"/>
                </a:solidFill>
                <a:latin typeface="Arial" pitchFamily="34" charset="0"/>
              </a:rPr>
              <a:pPr algn="r" fontAlgn="base">
                <a:spcBef>
                  <a:spcPct val="0"/>
                </a:spcBef>
                <a:spcAft>
                  <a:spcPct val="0"/>
                </a:spcAft>
              </a:pPr>
              <a:t>34</a:t>
            </a:fld>
            <a:endParaRPr lang="en-US" sz="1200">
              <a:solidFill>
                <a:prstClr val="black"/>
              </a:solidFill>
              <a:latin typeface="Arial" pitchFamily="34" charset="0"/>
            </a:endParaRPr>
          </a:p>
        </p:txBody>
      </p:sp>
      <p:sp>
        <p:nvSpPr>
          <p:cNvPr id="599045" name="Rectangle 2"/>
          <p:cNvSpPr>
            <a:spLocks noGrp="1" noRot="1" noChangeAspect="1" noChangeArrowheads="1" noTextEdit="1"/>
          </p:cNvSpPr>
          <p:nvPr>
            <p:ph type="sldImg"/>
          </p:nvPr>
        </p:nvSpPr>
        <p:spPr>
          <a:xfrm>
            <a:off x="381000" y="684213"/>
            <a:ext cx="6096000" cy="3430587"/>
          </a:xfrm>
          <a:ln/>
        </p:spPr>
      </p:sp>
      <p:sp>
        <p:nvSpPr>
          <p:cNvPr id="599046" name="Rectangle 3"/>
          <p:cNvSpPr>
            <a:spLocks noGrp="1" noChangeArrowheads="1"/>
          </p:cNvSpPr>
          <p:nvPr>
            <p:ph type="body" idx="1"/>
          </p:nvPr>
        </p:nvSpPr>
        <p:spPr>
          <a:xfrm>
            <a:off x="685187" y="4344714"/>
            <a:ext cx="5487626" cy="4114337"/>
          </a:xfrm>
          <a:noFill/>
          <a:ln/>
        </p:spPr>
        <p:txBody>
          <a:bodyPr/>
          <a:lstStyle/>
          <a:p>
            <a:pPr marL="223351" indent="-223351">
              <a:lnSpc>
                <a:spcPct val="80000"/>
              </a:lnSpc>
            </a:pPr>
            <a:r>
              <a:rPr lang="en-US" sz="1000" b="1" dirty="0"/>
              <a:t>Using this PowerPoint break timer</a:t>
            </a:r>
          </a:p>
          <a:p>
            <a:pPr marL="223351" indent="-223351">
              <a:lnSpc>
                <a:spcPct val="80000"/>
              </a:lnSpc>
            </a:pPr>
            <a:endParaRPr lang="en-US" sz="1000" dirty="0"/>
          </a:p>
          <a:p>
            <a:pPr marL="223351" indent="-223351">
              <a:lnSpc>
                <a:spcPct val="80000"/>
              </a:lnSpc>
            </a:pPr>
            <a:r>
              <a:rPr lang="en-US" sz="1000" dirty="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23351" indent="-223351">
              <a:lnSpc>
                <a:spcPct val="80000"/>
              </a:lnSpc>
            </a:pPr>
            <a:endParaRPr lang="en-US" sz="1000" dirty="0"/>
          </a:p>
          <a:p>
            <a:pPr marL="223351" indent="-223351">
              <a:lnSpc>
                <a:spcPct val="80000"/>
              </a:lnSpc>
            </a:pPr>
            <a:r>
              <a:rPr lang="en-US" sz="1000" b="1" dirty="0"/>
              <a:t>To insert this slide into your presentation</a:t>
            </a:r>
          </a:p>
          <a:p>
            <a:pPr marL="223351" indent="-223351">
              <a:lnSpc>
                <a:spcPct val="80000"/>
              </a:lnSpc>
            </a:pPr>
            <a:r>
              <a:rPr lang="en-US" sz="1000" b="1" dirty="0"/>
              <a:t> </a:t>
            </a:r>
          </a:p>
          <a:p>
            <a:pPr marL="223351" indent="-223351">
              <a:lnSpc>
                <a:spcPct val="80000"/>
              </a:lnSpc>
              <a:buFontTx/>
              <a:buAutoNum type="arabicPeriod"/>
            </a:pPr>
            <a:r>
              <a:rPr lang="en-US" dirty="0"/>
              <a:t>Save this template as a presentation (.ppt file) on your computer. </a:t>
            </a:r>
          </a:p>
          <a:p>
            <a:pPr marL="223351" indent="-223351">
              <a:buFontTx/>
              <a:buAutoNum type="arabicPeriod"/>
            </a:pPr>
            <a:r>
              <a:rPr lang="en-US" dirty="0"/>
              <a:t>Open the presentation that will contain the timer. </a:t>
            </a:r>
          </a:p>
          <a:p>
            <a:pPr marL="223351" indent="-223351">
              <a:buFontTx/>
              <a:buAutoNum type="arabicPeriod"/>
            </a:pPr>
            <a:r>
              <a:rPr lang="en-US" dirty="0"/>
              <a:t>On the </a:t>
            </a:r>
            <a:r>
              <a:rPr lang="en-US" b="1" dirty="0"/>
              <a:t>Slides</a:t>
            </a:r>
            <a:r>
              <a:rPr lang="en-US" dirty="0"/>
              <a:t> tab, place your insertion point after the slide that will precede the timer. (Make sure you don't select a slide. Your insertion point should be between the slides.) </a:t>
            </a:r>
          </a:p>
          <a:p>
            <a:pPr marL="223351" indent="-223351">
              <a:buFontTx/>
              <a:buAutoNum type="arabicPeriod"/>
            </a:pPr>
            <a:r>
              <a:rPr lang="en-US" dirty="0"/>
              <a:t>On the </a:t>
            </a:r>
            <a:r>
              <a:rPr lang="en-US" b="1" dirty="0"/>
              <a:t>Insert</a:t>
            </a:r>
            <a:r>
              <a:rPr lang="en-US" dirty="0"/>
              <a:t> menu, click </a:t>
            </a:r>
            <a:r>
              <a:rPr lang="en-US" b="1" dirty="0"/>
              <a:t>Slides from Files</a:t>
            </a:r>
            <a:r>
              <a:rPr lang="en-US" dirty="0"/>
              <a:t>. </a:t>
            </a:r>
          </a:p>
          <a:p>
            <a:pPr marL="223351" indent="-223351">
              <a:buFontTx/>
              <a:buAutoNum type="arabicPeriod"/>
            </a:pPr>
            <a:r>
              <a:rPr lang="en-US" dirty="0"/>
              <a:t>In the </a:t>
            </a:r>
            <a:r>
              <a:rPr lang="en-US" b="1" dirty="0"/>
              <a:t>Slide Finder</a:t>
            </a:r>
            <a:r>
              <a:rPr lang="en-US" dirty="0"/>
              <a:t> dialog box, click the </a:t>
            </a:r>
            <a:r>
              <a:rPr lang="en-US" b="1" dirty="0"/>
              <a:t>Find Presentation</a:t>
            </a:r>
            <a:r>
              <a:rPr lang="en-US" dirty="0"/>
              <a:t> tab. </a:t>
            </a:r>
          </a:p>
          <a:p>
            <a:pPr marL="223351" indent="-223351">
              <a:buFontTx/>
              <a:buAutoNum type="arabicPeriod"/>
            </a:pPr>
            <a:r>
              <a:rPr lang="en-US" dirty="0"/>
              <a:t>Click </a:t>
            </a:r>
            <a:r>
              <a:rPr lang="en-US" b="1" dirty="0"/>
              <a:t>Browse</a:t>
            </a:r>
            <a:r>
              <a:rPr lang="en-US" dirty="0"/>
              <a:t>, locate and select the timer presentation, and then click </a:t>
            </a:r>
            <a:r>
              <a:rPr lang="en-US" b="1" dirty="0"/>
              <a:t>Open</a:t>
            </a:r>
            <a:r>
              <a:rPr lang="en-US" dirty="0"/>
              <a:t>. </a:t>
            </a:r>
          </a:p>
          <a:p>
            <a:pPr marL="223351" indent="-223351">
              <a:buFontTx/>
              <a:buAutoNum type="arabicPeriod"/>
            </a:pPr>
            <a:r>
              <a:rPr lang="en-US" dirty="0"/>
              <a:t>In the </a:t>
            </a:r>
            <a:r>
              <a:rPr lang="en-US" b="1" dirty="0"/>
              <a:t>Slides from Files</a:t>
            </a:r>
            <a:r>
              <a:rPr lang="en-US" dirty="0"/>
              <a:t> dialog box, select the timer slide. </a:t>
            </a:r>
          </a:p>
          <a:p>
            <a:pPr marL="223351" indent="-223351">
              <a:buFontTx/>
              <a:buAutoNum type="arabicPeriod"/>
            </a:pPr>
            <a:r>
              <a:rPr lang="en-US" dirty="0"/>
              <a:t>Select the </a:t>
            </a:r>
            <a:r>
              <a:rPr lang="en-US" b="1" dirty="0"/>
              <a:t>Keep source formatting</a:t>
            </a:r>
            <a:r>
              <a:rPr lang="en-US" dirty="0"/>
              <a:t> check box. If you do not select this check box, the copied slide will inherit the design of the slide that precedes it in the presentation. </a:t>
            </a:r>
          </a:p>
          <a:p>
            <a:pPr marL="223351" indent="-223351">
              <a:buFontTx/>
              <a:buAutoNum type="arabicPeriod"/>
            </a:pPr>
            <a:r>
              <a:rPr lang="en-US" dirty="0"/>
              <a:t>Click </a:t>
            </a:r>
            <a:r>
              <a:rPr lang="en-US" b="1" dirty="0"/>
              <a:t>Insert</a:t>
            </a:r>
            <a:r>
              <a:rPr lang="en-US" dirty="0"/>
              <a:t>. </a:t>
            </a:r>
          </a:p>
          <a:p>
            <a:pPr marL="223351" indent="-223351">
              <a:buFontTx/>
              <a:buAutoNum type="arabicPeriod"/>
            </a:pPr>
            <a:r>
              <a:rPr lang="en-US" dirty="0"/>
              <a:t>Click </a:t>
            </a:r>
            <a:r>
              <a:rPr lang="en-US" b="1" dirty="0"/>
              <a:t>Close</a:t>
            </a:r>
            <a:r>
              <a:rPr lang="en-US" dirty="0"/>
              <a:t>. </a:t>
            </a:r>
          </a:p>
          <a:p>
            <a:pPr marL="223351" indent="-223351">
              <a:lnSpc>
                <a:spcPct val="80000"/>
              </a:lnSpc>
            </a:pPr>
            <a:endParaRPr lang="en-US" sz="1000" dirty="0"/>
          </a:p>
        </p:txBody>
      </p:sp>
    </p:spTree>
    <p:extLst>
      <p:ext uri="{BB962C8B-B14F-4D97-AF65-F5344CB8AC3E}">
        <p14:creationId xmlns:p14="http://schemas.microsoft.com/office/powerpoint/2010/main" val="280864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spcBef>
                <a:spcPct val="0"/>
              </a:spcBef>
              <a:spcAft>
                <a:spcPts val="600"/>
              </a:spcAft>
              <a:buClr>
                <a:srgbClr val="000000"/>
              </a:buClr>
              <a:buFont typeface="Wingdings" pitchFamily="2" charset="2"/>
              <a:buChar char="Ø"/>
            </a:pPr>
            <a:r>
              <a:rPr lang="en-US" altLang="en-US" dirty="0">
                <a:solidFill>
                  <a:srgbClr val="000000"/>
                </a:solidFill>
              </a:rPr>
              <a:t>2 CFR Subpart F applicable to all non-federal entities</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Thresholds $1 million or more expended during the FY - Single Audit required</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Audit Report - due nine (9) months after end of FY  </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Submit online to Federal Audit Clearinghouse (FAC)</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$25,000 or more in questioned costs must be included in the Single Audit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28D48-FEE7-8545-9BB4-3EE3DC7522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44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73676C-8364-4675-B462-ED9D64715317}" type="slidenum">
              <a:rPr lang="en-US" smtClean="0"/>
              <a:t>63</a:t>
            </a:fld>
            <a:endParaRPr lang="en-US"/>
          </a:p>
        </p:txBody>
      </p:sp>
    </p:spTree>
    <p:extLst>
      <p:ext uri="{BB962C8B-B14F-4D97-AF65-F5344CB8AC3E}">
        <p14:creationId xmlns:p14="http://schemas.microsoft.com/office/powerpoint/2010/main" val="2717763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49038C8B-9E26-4F9B-B62A-1265E5236F9B}" type="slidenum">
              <a:rPr lang="en-US" smtClean="0">
                <a:solidFill>
                  <a:prstClr val="black"/>
                </a:solidFill>
              </a:rPr>
              <a:pPr/>
              <a:t>73</a:t>
            </a:fld>
            <a:endParaRPr lang="en-US">
              <a:solidFill>
                <a:prstClr val="black"/>
              </a:solidFill>
            </a:endParaRPr>
          </a:p>
        </p:txBody>
      </p:sp>
      <p:sp>
        <p:nvSpPr>
          <p:cNvPr id="599043"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CFDBEC9E-A90D-48A1-803D-090A7365D7E9}" type="slidenum">
              <a:rPr lang="en-US" sz="1200">
                <a:solidFill>
                  <a:prstClr val="black"/>
                </a:solidFill>
                <a:latin typeface="Arial" pitchFamily="34" charset="0"/>
              </a:rPr>
              <a:pPr algn="r" fontAlgn="base">
                <a:spcBef>
                  <a:spcPct val="0"/>
                </a:spcBef>
                <a:spcAft>
                  <a:spcPct val="0"/>
                </a:spcAft>
              </a:pPr>
              <a:t>73</a:t>
            </a:fld>
            <a:endParaRPr lang="en-US" sz="1200">
              <a:solidFill>
                <a:prstClr val="black"/>
              </a:solidFill>
              <a:latin typeface="Arial" pitchFamily="34" charset="0"/>
            </a:endParaRPr>
          </a:p>
        </p:txBody>
      </p:sp>
      <p:sp>
        <p:nvSpPr>
          <p:cNvPr id="599044"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F1178E6B-2FAA-4CE5-8E92-E7DCD97AB71C}" type="slidenum">
              <a:rPr lang="en-US" sz="1200">
                <a:solidFill>
                  <a:prstClr val="black"/>
                </a:solidFill>
                <a:latin typeface="Arial" pitchFamily="34" charset="0"/>
              </a:rPr>
              <a:pPr algn="r" fontAlgn="base">
                <a:spcBef>
                  <a:spcPct val="0"/>
                </a:spcBef>
                <a:spcAft>
                  <a:spcPct val="0"/>
                </a:spcAft>
              </a:pPr>
              <a:t>73</a:t>
            </a:fld>
            <a:endParaRPr lang="en-US" sz="1200">
              <a:solidFill>
                <a:prstClr val="black"/>
              </a:solidFill>
              <a:latin typeface="Arial" pitchFamily="34" charset="0"/>
            </a:endParaRPr>
          </a:p>
        </p:txBody>
      </p:sp>
      <p:sp>
        <p:nvSpPr>
          <p:cNvPr id="599045" name="Rectangle 2"/>
          <p:cNvSpPr>
            <a:spLocks noGrp="1" noRot="1" noChangeAspect="1" noChangeArrowheads="1" noTextEdit="1"/>
          </p:cNvSpPr>
          <p:nvPr>
            <p:ph type="sldImg"/>
          </p:nvPr>
        </p:nvSpPr>
        <p:spPr>
          <a:xfrm>
            <a:off x="381000" y="684213"/>
            <a:ext cx="6096000" cy="3430587"/>
          </a:xfrm>
          <a:ln/>
        </p:spPr>
      </p:sp>
      <p:sp>
        <p:nvSpPr>
          <p:cNvPr id="599046" name="Rectangle 3"/>
          <p:cNvSpPr>
            <a:spLocks noGrp="1" noChangeArrowheads="1"/>
          </p:cNvSpPr>
          <p:nvPr>
            <p:ph type="body" idx="1"/>
          </p:nvPr>
        </p:nvSpPr>
        <p:spPr>
          <a:xfrm>
            <a:off x="685187" y="4344714"/>
            <a:ext cx="5487626" cy="4114337"/>
          </a:xfrm>
          <a:noFill/>
          <a:ln/>
        </p:spPr>
        <p:txBody>
          <a:bodyPr/>
          <a:lstStyle/>
          <a:p>
            <a:pPr marL="223351" indent="-223351">
              <a:lnSpc>
                <a:spcPct val="80000"/>
              </a:lnSpc>
            </a:pPr>
            <a:r>
              <a:rPr lang="en-US" sz="1000" b="1"/>
              <a:t>Using this PowerPoint break timer</a:t>
            </a:r>
          </a:p>
          <a:p>
            <a:pPr marL="223351" indent="-223351">
              <a:lnSpc>
                <a:spcPct val="80000"/>
              </a:lnSpc>
            </a:pPr>
            <a:endParaRPr lang="en-US" sz="1000"/>
          </a:p>
          <a:p>
            <a:pPr marL="223351" indent="-223351">
              <a:lnSpc>
                <a:spcPct val="80000"/>
              </a:lnSpc>
            </a:pPr>
            <a:r>
              <a:rPr lang="en-US" sz="10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23351" indent="-223351">
              <a:lnSpc>
                <a:spcPct val="80000"/>
              </a:lnSpc>
            </a:pPr>
            <a:endParaRPr lang="en-US" sz="1000"/>
          </a:p>
          <a:p>
            <a:pPr marL="223351" indent="-223351">
              <a:lnSpc>
                <a:spcPct val="80000"/>
              </a:lnSpc>
            </a:pPr>
            <a:r>
              <a:rPr lang="en-US" sz="1000" b="1"/>
              <a:t>To insert this slide into your presentation</a:t>
            </a:r>
          </a:p>
          <a:p>
            <a:pPr marL="223351" indent="-223351">
              <a:lnSpc>
                <a:spcPct val="80000"/>
              </a:lnSpc>
            </a:pPr>
            <a:r>
              <a:rPr lang="en-US" sz="1000" b="1"/>
              <a:t> </a:t>
            </a:r>
          </a:p>
          <a:p>
            <a:pPr marL="223351" indent="-223351">
              <a:lnSpc>
                <a:spcPct val="80000"/>
              </a:lnSpc>
              <a:buFontTx/>
              <a:buAutoNum type="arabicPeriod"/>
            </a:pPr>
            <a:r>
              <a:rPr lang="en-US"/>
              <a:t>Save this template as a presentation (.ppt file) on your computer. </a:t>
            </a:r>
          </a:p>
          <a:p>
            <a:pPr marL="223351" indent="-223351">
              <a:buFontTx/>
              <a:buAutoNum type="arabicPeriod"/>
            </a:pPr>
            <a:r>
              <a:rPr lang="en-US"/>
              <a:t>Open the presentation that will contain the timer. </a:t>
            </a:r>
          </a:p>
          <a:p>
            <a:pPr marL="223351" indent="-223351">
              <a:buFontTx/>
              <a:buAutoNum type="arabicPeriod"/>
            </a:pPr>
            <a:r>
              <a:rPr lang="en-US"/>
              <a:t>On the </a:t>
            </a:r>
            <a:r>
              <a:rPr lang="en-US" b="1"/>
              <a:t>Slides</a:t>
            </a:r>
            <a:r>
              <a:rPr lang="en-US"/>
              <a:t> tab, place your insertion point after the slide that will precede the timer. (Make sure you don't select a slide. Your insertion point should be between the slides.) </a:t>
            </a:r>
          </a:p>
          <a:p>
            <a:pPr marL="223351" indent="-223351">
              <a:buFontTx/>
              <a:buAutoNum type="arabicPeriod"/>
            </a:pPr>
            <a:r>
              <a:rPr lang="en-US"/>
              <a:t>On the </a:t>
            </a:r>
            <a:r>
              <a:rPr lang="en-US" b="1"/>
              <a:t>Insert</a:t>
            </a:r>
            <a:r>
              <a:rPr lang="en-US"/>
              <a:t> menu, click </a:t>
            </a:r>
            <a:r>
              <a:rPr lang="en-US" b="1"/>
              <a:t>Slides from Files</a:t>
            </a:r>
            <a:r>
              <a:rPr lang="en-US"/>
              <a:t>. </a:t>
            </a:r>
          </a:p>
          <a:p>
            <a:pPr marL="223351" indent="-223351">
              <a:buFontTx/>
              <a:buAutoNum type="arabicPeriod"/>
            </a:pPr>
            <a:r>
              <a:rPr lang="en-US"/>
              <a:t>In the </a:t>
            </a:r>
            <a:r>
              <a:rPr lang="en-US" b="1"/>
              <a:t>Slide Finder</a:t>
            </a:r>
            <a:r>
              <a:rPr lang="en-US"/>
              <a:t> dialog box, click the </a:t>
            </a:r>
            <a:r>
              <a:rPr lang="en-US" b="1"/>
              <a:t>Find Presentation</a:t>
            </a:r>
            <a:r>
              <a:rPr lang="en-US"/>
              <a:t> tab. </a:t>
            </a:r>
          </a:p>
          <a:p>
            <a:pPr marL="223351" indent="-223351">
              <a:buFontTx/>
              <a:buAutoNum type="arabicPeriod"/>
            </a:pPr>
            <a:r>
              <a:rPr lang="en-US"/>
              <a:t>Click </a:t>
            </a:r>
            <a:r>
              <a:rPr lang="en-US" b="1"/>
              <a:t>Browse</a:t>
            </a:r>
            <a:r>
              <a:rPr lang="en-US"/>
              <a:t>, locate and select the timer presentation, and then click </a:t>
            </a:r>
            <a:r>
              <a:rPr lang="en-US" b="1"/>
              <a:t>Open</a:t>
            </a:r>
            <a:r>
              <a:rPr lang="en-US"/>
              <a:t>. </a:t>
            </a:r>
          </a:p>
          <a:p>
            <a:pPr marL="223351" indent="-223351">
              <a:buFontTx/>
              <a:buAutoNum type="arabicPeriod"/>
            </a:pPr>
            <a:r>
              <a:rPr lang="en-US"/>
              <a:t>In the </a:t>
            </a:r>
            <a:r>
              <a:rPr lang="en-US" b="1"/>
              <a:t>Slides from Files</a:t>
            </a:r>
            <a:r>
              <a:rPr lang="en-US"/>
              <a:t> dialog box, select the timer slide. </a:t>
            </a:r>
          </a:p>
          <a:p>
            <a:pPr marL="223351" indent="-223351">
              <a:buFontTx/>
              <a:buAutoNum type="arabicPeriod"/>
            </a:pPr>
            <a:r>
              <a:rPr lang="en-US"/>
              <a:t>Select the </a:t>
            </a:r>
            <a:r>
              <a:rPr lang="en-US" b="1"/>
              <a:t>Keep source formatting</a:t>
            </a:r>
            <a:r>
              <a:rPr lang="en-US"/>
              <a:t> check box. If you do not select this check box, the copied slide will inherit the design of the slide that precedes it in the presentation. </a:t>
            </a:r>
          </a:p>
          <a:p>
            <a:pPr marL="223351" indent="-223351">
              <a:buFontTx/>
              <a:buAutoNum type="arabicPeriod"/>
            </a:pPr>
            <a:r>
              <a:rPr lang="en-US"/>
              <a:t>Click </a:t>
            </a:r>
            <a:r>
              <a:rPr lang="en-US" b="1"/>
              <a:t>Insert</a:t>
            </a:r>
            <a:r>
              <a:rPr lang="en-US"/>
              <a:t>. </a:t>
            </a:r>
          </a:p>
          <a:p>
            <a:pPr marL="223351" indent="-223351">
              <a:buFontTx/>
              <a:buAutoNum type="arabicPeriod"/>
            </a:pPr>
            <a:r>
              <a:rPr lang="en-US"/>
              <a:t>Click </a:t>
            </a:r>
            <a:r>
              <a:rPr lang="en-US" b="1"/>
              <a:t>Close</a:t>
            </a:r>
            <a:r>
              <a:rPr lang="en-US"/>
              <a:t>. </a:t>
            </a:r>
          </a:p>
          <a:p>
            <a:pPr marL="223351" indent="-223351">
              <a:lnSpc>
                <a:spcPct val="80000"/>
              </a:lnSpc>
            </a:pPr>
            <a:endParaRPr lang="en-US" sz="1000"/>
          </a:p>
        </p:txBody>
      </p:sp>
    </p:spTree>
    <p:extLst>
      <p:ext uri="{BB962C8B-B14F-4D97-AF65-F5344CB8AC3E}">
        <p14:creationId xmlns:p14="http://schemas.microsoft.com/office/powerpoint/2010/main" val="384892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34893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3/12/2025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47745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3/12/2025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8431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1883247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C32E9BBE-05AC-E34A-849D-45C36FAC1359}" type="datetimeFigureOut">
              <a:rPr lang="en-US" smtClean="0"/>
              <a:pPr/>
              <a:t>3/12/2025</a:t>
            </a:fld>
            <a:endParaRPr lang="en-US" dirty="0"/>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61FE6012-4EB6-5E40-9026-9893A6DC0591}" type="slidenum">
              <a:rPr lang="en-US" smtClean="0"/>
              <a:t>‹#›</a:t>
            </a:fld>
            <a:endParaRPr lang="en-US"/>
          </a:p>
        </p:txBody>
      </p:sp>
    </p:spTree>
    <p:extLst>
      <p:ext uri="{BB962C8B-B14F-4D97-AF65-F5344CB8AC3E}">
        <p14:creationId xmlns:p14="http://schemas.microsoft.com/office/powerpoint/2010/main" val="84326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61512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3494614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1908526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197057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90277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124599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55021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331542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282343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2775579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3048468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2027712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2811811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3/12/2025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77453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3/12/2025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33234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4173838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388490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77476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1846825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4051829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384119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4275251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2054762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191356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2766391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3695884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3/12/2025</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a:alphaModFix amt="40000"/>
          </a:blip>
          <a:srcRect l="28850" t="43298" r="14818" b="19880"/>
          <a:stretch/>
        </p:blipFill>
        <p:spPr>
          <a:xfrm>
            <a:off x="-8213" y="1048794"/>
            <a:ext cx="12249959" cy="5339640"/>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2D35C1AA-5043-544B-90C7-0F37833446ED}"/>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04578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3/12/2025</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a:srcRect t="39812"/>
          <a:stretch/>
        </p:blipFill>
        <p:spPr>
          <a:xfrm>
            <a:off x="-20388" y="914398"/>
            <a:ext cx="12260514" cy="5534528"/>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F7A4DA57-78EF-5E45-98EF-78FC3A416403}"/>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77462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4169808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93931C-9592-4269-9D7B-A9FF3EA336FD}" type="datetime1">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518492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Content Placeholder 2"/>
          <p:cNvSpPr>
            <a:spLocks noGrp="1"/>
          </p:cNvSpPr>
          <p:nvPr>
            <p:ph idx="1"/>
          </p:nvPr>
        </p:nvSpPr>
        <p:spPr>
          <a:xfrm>
            <a:off x="609600" y="2133601"/>
            <a:ext cx="10972800" cy="3992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CEE653-7F95-424A-8B3F-88D361C7DB9F}" type="datetime1">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261887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B322A-0242-4EC4-846A-45C1FD93F22B}" type="datetime1">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789772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D9C4AC7-774E-4513-86AA-46EAA1AD9C54}" type="datetime1">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210065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11332E-E475-4671-A897-8387E76B1226}" type="datetime1">
              <a:rPr lang="en-US" smtClean="0"/>
              <a:t>3/12/2025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393119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919E63D-F19E-4DB9-AAF3-CE5D870B25B3}" type="datetime1">
              <a:rPr lang="en-US" smtClean="0"/>
              <a:t>3/12/2025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041638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32769-72CC-4B5D-ACD5-8E19C52A2371}" type="datetime1">
              <a:rPr lang="en-US" smtClean="0"/>
              <a:t>3/12/2025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706045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53A2C-DEA5-402B-96C5-39B644671F96}" type="datetime1">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40802593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580F0-5B3C-4006-AA10-607774B79ACA}" type="datetime1">
              <a:rPr lang="en-US" smtClean="0"/>
              <a:t>3/12/2025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011526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3358-3E08-43DD-BFA1-829E26668697}" type="datetime1">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7147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746207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BA404B-AA7A-49CF-8CC2-69950A8419F1}" type="datetime1">
              <a:rPr lang="en-US" smtClean="0"/>
              <a:t>3/12/2025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103287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18" y="2"/>
            <a:ext cx="12205539" cy="2566737"/>
          </a:xfrm>
          <a:prstGeom prst="rect">
            <a:avLst/>
          </a:prstGeom>
        </p:spPr>
      </p:pic>
      <p:sp>
        <p:nvSpPr>
          <p:cNvPr id="2" name="Title 1"/>
          <p:cNvSpPr>
            <a:spLocks noGrp="1"/>
          </p:cNvSpPr>
          <p:nvPr>
            <p:ph type="ctrTitle"/>
          </p:nvPr>
        </p:nvSpPr>
        <p:spPr>
          <a:xfrm>
            <a:off x="2933701" y="2986882"/>
            <a:ext cx="7677151" cy="785018"/>
          </a:xfrm>
        </p:spPr>
        <p:txBody>
          <a:bodyPr anchor="b">
            <a:noAutofit/>
          </a:bodyPr>
          <a:lstStyle>
            <a:lvl1pPr algn="ctr">
              <a:defRPr sz="3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022" y="4539916"/>
            <a:ext cx="12201023" cy="2318084"/>
          </a:xfrm>
          <a:prstGeom prst="rect">
            <a:avLst/>
          </a:prstGeom>
        </p:spPr>
      </p:pic>
      <p:sp>
        <p:nvSpPr>
          <p:cNvPr id="8" name="Rectangle 7"/>
          <p:cNvSpPr/>
          <p:nvPr/>
        </p:nvSpPr>
        <p:spPr>
          <a:xfrm>
            <a:off x="0" y="2209800"/>
            <a:ext cx="12192000" cy="233226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51" y="1873704"/>
            <a:ext cx="2979964" cy="2979964"/>
          </a:xfrm>
          <a:prstGeom prst="rect">
            <a:avLst/>
          </a:prstGeom>
        </p:spPr>
      </p:pic>
    </p:spTree>
    <p:extLst>
      <p:ext uri="{BB962C8B-B14F-4D97-AF65-F5344CB8AC3E}">
        <p14:creationId xmlns:p14="http://schemas.microsoft.com/office/powerpoint/2010/main" val="1169040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2664292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16E5D6DC-0D43-DB48-AD7E-3ADA06C5B9FA}" type="datetimeFigureOut">
              <a:rPr lang="en-US" smtClean="0"/>
              <a:t>3/12/2025</a:t>
            </a:fld>
            <a:endParaRPr lang="en-US"/>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0A275218-749D-3849-AF21-6D4FF00E9D08}" type="slidenum">
              <a:rPr lang="en-US" smtClean="0"/>
              <a:t>‹#›</a:t>
            </a:fld>
            <a:endParaRPr lang="en-US"/>
          </a:p>
        </p:txBody>
      </p:sp>
    </p:spTree>
    <p:extLst>
      <p:ext uri="{BB962C8B-B14F-4D97-AF65-F5344CB8AC3E}">
        <p14:creationId xmlns:p14="http://schemas.microsoft.com/office/powerpoint/2010/main" val="321049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64816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49538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115460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spTree>
    <p:extLst>
      <p:ext uri="{BB962C8B-B14F-4D97-AF65-F5344CB8AC3E}">
        <p14:creationId xmlns:p14="http://schemas.microsoft.com/office/powerpoint/2010/main" val="202151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5.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510109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pic>
        <p:nvPicPr>
          <p:cNvPr id="2" name="Picture 1">
            <a:extLst>
              <a:ext uri="{FF2B5EF4-FFF2-40B4-BE49-F238E27FC236}">
                <a16:creationId xmlns:a16="http://schemas.microsoft.com/office/drawing/2014/main" id="{1175F2E3-1D4B-F8CF-5213-34BC504190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4" name="Picture 3" descr="A picture containing sign, yellow, bus, can&#10;&#10;Description automatically generated">
            <a:extLst>
              <a:ext uri="{FF2B5EF4-FFF2-40B4-BE49-F238E27FC236}">
                <a16:creationId xmlns:a16="http://schemas.microsoft.com/office/drawing/2014/main" id="{813FB1D8-E483-4CD2-866B-0148E1A746B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7814035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pic>
        <p:nvPicPr>
          <p:cNvPr id="3" name="Picture 2">
            <a:extLst>
              <a:ext uri="{FF2B5EF4-FFF2-40B4-BE49-F238E27FC236}">
                <a16:creationId xmlns:a16="http://schemas.microsoft.com/office/drawing/2014/main" id="{ABA26977-7E0A-D841-84FD-74F36A09C3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34" y="-74681"/>
            <a:ext cx="12263781" cy="7004289"/>
          </a:xfrm>
          <a:prstGeom prst="rect">
            <a:avLst/>
          </a:prstGeom>
        </p:spPr>
      </p:pic>
    </p:spTree>
    <p:extLst>
      <p:ext uri="{BB962C8B-B14F-4D97-AF65-F5344CB8AC3E}">
        <p14:creationId xmlns:p14="http://schemas.microsoft.com/office/powerpoint/2010/main" val="2158179442"/>
      </p:ext>
    </p:extLst>
  </p:cSld>
  <p:clrMap bg1="lt1" tx1="dk1" bg2="lt2" tx2="dk2" accent1="accent1" accent2="accent2" accent3="accent3" accent4="accent4" accent5="accent5" accent6="accent6" hlink="hlink" folHlink="folHlink"/>
  <p:sldLayoutIdLst>
    <p:sldLayoutId id="2147483677"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3/12/2025</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1038461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19" r:id="rId12"/>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0EA51-58EB-BD4C-BE01-90CB37109456}"/>
              </a:ext>
            </a:extLst>
          </p:cNvPr>
          <p:cNvPicPr>
            <a:picLocks noChangeAspect="1"/>
          </p:cNvPicPr>
          <p:nvPr userDrawn="1"/>
        </p:nvPicPr>
        <p:blipFill>
          <a:blip r:embed="rId13"/>
          <a:stretch>
            <a:fillRect/>
          </a:stretch>
        </p:blipFill>
        <p:spPr>
          <a:xfrm>
            <a:off x="-87922" y="-37717"/>
            <a:ext cx="12308742" cy="6930887"/>
          </a:xfrm>
          <a:prstGeom prst="rect">
            <a:avLst/>
          </a:prstGeom>
        </p:spPr>
      </p:pic>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a:stretch>
            <a:fillRect/>
          </a:stretch>
        </p:blipFill>
        <p:spPr>
          <a:xfrm>
            <a:off x="87380" y="101670"/>
            <a:ext cx="949965" cy="949965"/>
          </a:xfrm>
          <a:prstGeom prst="rect">
            <a:avLst/>
          </a:prstGeom>
        </p:spPr>
      </p:pic>
    </p:spTree>
    <p:extLst>
      <p:ext uri="{BB962C8B-B14F-4D97-AF65-F5344CB8AC3E}">
        <p14:creationId xmlns:p14="http://schemas.microsoft.com/office/powerpoint/2010/main" val="195092830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anner of U.S. flag and bald eag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7" y="0"/>
            <a:ext cx="12194117"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U.S. Department of Justice, Office of Justice Programs se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152400"/>
            <a:ext cx="60960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600" y="630238"/>
            <a:ext cx="4876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621536" y="1374648"/>
            <a:ext cx="8936736" cy="4541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057401"/>
            <a:ext cx="10972800" cy="4068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76355-A5D2-4D8F-8521-7098D65653EE}" type="datetime1">
              <a:rPr lang="en-US" smtClean="0"/>
              <a:t>3/12/2025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5956AA98-AE5A-4501-A47F-47E83980D3A9}" type="slidenum">
              <a:rPr lang="en-US" smtClean="0"/>
              <a:pPr/>
              <a:t>‹#›</a:t>
            </a:fld>
            <a:endParaRPr lang="en-US" dirty="0"/>
          </a:p>
        </p:txBody>
      </p:sp>
    </p:spTree>
    <p:extLst>
      <p:ext uri="{BB962C8B-B14F-4D97-AF65-F5344CB8AC3E}">
        <p14:creationId xmlns:p14="http://schemas.microsoft.com/office/powerpoint/2010/main" val="84377135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sldNum="0" hdr="0" ft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spTree>
    <p:extLst>
      <p:ext uri="{BB962C8B-B14F-4D97-AF65-F5344CB8AC3E}">
        <p14:creationId xmlns:p14="http://schemas.microsoft.com/office/powerpoint/2010/main" val="1906900175"/>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34.gif"/><Relationship Id="rId4" Type="http://schemas.openxmlformats.org/officeDocument/2006/relationships/image" Target="../media/image35.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hyperlink" Target="https://justicegrants.usdoj.gov/" TargetMode="Externa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5.jfif"/><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8.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8.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slideLayout" Target="../slideLayouts/slideLayout18.xml"/><Relationship Id="rId1" Type="http://schemas.openxmlformats.org/officeDocument/2006/relationships/video" Target="https://www.youtube.com/embed/r4aIjInTTGY?feature=oembed"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gif"/><Relationship Id="rId1" Type="http://schemas.openxmlformats.org/officeDocument/2006/relationships/slideLayout" Target="../slideLayouts/slideLayout18.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34.gif"/><Relationship Id="rId4" Type="http://schemas.openxmlformats.org/officeDocument/2006/relationships/image" Target="../media/image35.g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hyperlink" Target="https://www.ojp.gov/funding/financialguidedoj/overview" TargetMode="External"/><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hyperlink" Target="mailto:ask.ocfo@usdoj.gov" TargetMode="Externa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84.jfif"/><Relationship Id="rId2" Type="http://schemas.openxmlformats.org/officeDocument/2006/relationships/hyperlink" Target="https://www.ecfr.gov/current/title-2/subtitle-A/chapter-II/part-200" TargetMode="External"/><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gif"/><Relationship Id="rId1" Type="http://schemas.openxmlformats.org/officeDocument/2006/relationships/slideLayout" Target="../slideLayouts/slideLayout18.xml"/><Relationship Id="rId5" Type="http://schemas.openxmlformats.org/officeDocument/2006/relationships/image" Target="../media/image90.png"/><Relationship Id="rId4" Type="http://schemas.openxmlformats.org/officeDocument/2006/relationships/image" Target="../media/image89.png"/></Relationships>
</file>

<file path=ppt/slides/_rels/slide99.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45F6E-98AE-D61B-18AB-63092E0151BE}"/>
              </a:ext>
            </a:extLst>
          </p:cNvPr>
          <p:cNvSpPr>
            <a:spLocks noGrp="1"/>
          </p:cNvSpPr>
          <p:nvPr>
            <p:ph type="title" idx="4294967295"/>
          </p:nvPr>
        </p:nvSpPr>
        <p:spPr>
          <a:xfrm>
            <a:off x="838200" y="-1325563"/>
            <a:ext cx="10515600" cy="1325563"/>
          </a:xfrm>
          <a:prstGeom prst="rect">
            <a:avLst/>
          </a:prstGeom>
        </p:spPr>
        <p:txBody>
          <a:bodyPr anchor="b"/>
          <a:lstStyle/>
          <a:p>
            <a:r>
              <a:rPr lang="en-US" dirty="0"/>
              <a:t>Financial Management Seminar</a:t>
            </a:r>
          </a:p>
        </p:txBody>
      </p:sp>
    </p:spTree>
    <p:extLst>
      <p:ext uri="{BB962C8B-B14F-4D97-AF65-F5344CB8AC3E}">
        <p14:creationId xmlns:p14="http://schemas.microsoft.com/office/powerpoint/2010/main" val="388137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n image of person accepting an award.">
            <a:extLst>
              <a:ext uri="{FF2B5EF4-FFF2-40B4-BE49-F238E27FC236}">
                <a16:creationId xmlns:a16="http://schemas.microsoft.com/office/drawing/2014/main" id="{E0894C8B-7BC4-3401-D4A4-D97DCF945D46}"/>
              </a:ext>
            </a:extLst>
          </p:cNvPr>
          <p:cNvPicPr>
            <a:picLocks noChangeAspect="1"/>
          </p:cNvPicPr>
          <p:nvPr/>
        </p:nvPicPr>
        <p:blipFill>
          <a:blip r:embed="rId2"/>
          <a:stretch>
            <a:fillRect/>
          </a:stretch>
        </p:blipFill>
        <p:spPr>
          <a:xfrm>
            <a:off x="6065520" y="1686301"/>
            <a:ext cx="3810000" cy="3810000"/>
          </a:xfrm>
          <a:prstGeom prst="rect">
            <a:avLst/>
          </a:prstGeom>
        </p:spPr>
      </p:pic>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37160" y="1361699"/>
            <a:ext cx="6507480"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Arial"/>
                <a:ea typeface="+mj-ea"/>
                <a:cs typeface="+mj-cs"/>
              </a:rPr>
              <a:t>Award Notification </a:t>
            </a:r>
            <a:br>
              <a:rPr kumimoji="0" lang="en-US" sz="4800" b="1" i="0" u="none" strike="noStrike" kern="1200" cap="none" spc="0" normalizeH="0" baseline="0" noProof="0" dirty="0">
                <a:ln>
                  <a:noFill/>
                </a:ln>
                <a:solidFill>
                  <a:schemeClr val="bg1"/>
                </a:solidFill>
                <a:effectLst/>
                <a:uLnTx/>
                <a:uFillTx/>
                <a:latin typeface="Arial"/>
                <a:ea typeface="+mj-ea"/>
                <a:cs typeface="+mj-cs"/>
              </a:rPr>
            </a:br>
            <a:r>
              <a:rPr kumimoji="0" lang="en-US" sz="4800" b="1" i="0" u="none" strike="noStrike" kern="1200" cap="none" spc="0" normalizeH="0" baseline="0" noProof="0" dirty="0">
                <a:ln>
                  <a:noFill/>
                </a:ln>
                <a:solidFill>
                  <a:schemeClr val="bg1"/>
                </a:solidFill>
                <a:effectLst/>
                <a:uLnTx/>
                <a:uFillTx/>
                <a:latin typeface="Arial"/>
                <a:ea typeface="+mj-ea"/>
                <a:cs typeface="+mj-cs"/>
              </a:rPr>
              <a:t>and Acceptance</a:t>
            </a:r>
          </a:p>
        </p:txBody>
      </p:sp>
    </p:spTree>
    <p:extLst>
      <p:ext uri="{BB962C8B-B14F-4D97-AF65-F5344CB8AC3E}">
        <p14:creationId xmlns:p14="http://schemas.microsoft.com/office/powerpoint/2010/main" val="531248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29299" y="1853100"/>
            <a:ext cx="6178492" cy="3323987"/>
          </a:xfrm>
          <a:prstGeom prst="rect">
            <a:avLst/>
          </a:prstGeom>
          <a:noFill/>
        </p:spPr>
        <p:txBody>
          <a:bodyPr wrap="square" rtlCol="0">
            <a:spAutoFit/>
          </a:bodyPr>
          <a:lstStyle/>
          <a:p>
            <a:pPr marL="342900" indent="-342900">
              <a:buClr>
                <a:srgbClr val="C00000"/>
              </a:buClr>
              <a:buFont typeface="Wingdings" panose="05000000000000000000" pitchFamily="2" charset="2"/>
              <a:buChar char="ü"/>
            </a:pPr>
            <a:r>
              <a:rPr lang="en-US" sz="2400" dirty="0"/>
              <a:t>Award notifications are issued electronically in Just Grants</a:t>
            </a:r>
          </a:p>
          <a:p>
            <a:pPr marL="342900" indent="-342900">
              <a:buClr>
                <a:srgbClr val="C00000"/>
              </a:buClr>
              <a:buFont typeface="Wingdings" panose="05000000000000000000" pitchFamily="2" charset="2"/>
              <a:buChar char="ü"/>
            </a:pPr>
            <a:r>
              <a:rPr lang="en-US" sz="2400" dirty="0"/>
              <a:t>An email notification will be sent to the Application Submitter, the Authorized Representative(s), and the Entity Administrator with detailed instructions on how to access and accept the award in Just Grants.</a:t>
            </a:r>
          </a:p>
          <a:p>
            <a:endParaRPr lang="en-US" dirty="0"/>
          </a:p>
        </p:txBody>
      </p:sp>
      <p:pic>
        <p:nvPicPr>
          <p:cNvPr id="9" name="Picture 8" descr="An image of a Home office">
            <a:extLst>
              <a:ext uri="{FF2B5EF4-FFF2-40B4-BE49-F238E27FC236}">
                <a16:creationId xmlns:a16="http://schemas.microsoft.com/office/drawing/2014/main" id="{90796F58-A6A3-EB02-1F81-991BB08E1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584" y="1275126"/>
            <a:ext cx="4941117" cy="4110605"/>
          </a:xfrm>
          <a:prstGeom prst="rect">
            <a:avLst/>
          </a:prstGeom>
        </p:spPr>
      </p:pic>
    </p:spTree>
    <p:extLst>
      <p:ext uri="{BB962C8B-B14F-4D97-AF65-F5344CB8AC3E}">
        <p14:creationId xmlns:p14="http://schemas.microsoft.com/office/powerpoint/2010/main" val="298136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11220556" cy="1169551"/>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Prior to accepting the award the Recipient/Entity Administrator should:</a:t>
            </a:r>
          </a:p>
          <a:p>
            <a:pPr marL="342900" indent="-342900">
              <a:buClr>
                <a:srgbClr val="C00000"/>
              </a:buClr>
              <a:buFont typeface="Courier New" panose="02070309020205020404" pitchFamily="49" charset="0"/>
              <a:buChar char="o"/>
            </a:pPr>
            <a:endParaRPr lang="en-US" sz="24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3"/>
            <a:ext cx="4458055" cy="2568510"/>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733757" y="2443976"/>
            <a:ext cx="4043495"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Make sure they have set up their Just Grants account and are enrolled in the Automated Standard Application for Payments (ASAP)</a:t>
            </a:r>
          </a:p>
        </p:txBody>
      </p:sp>
      <p:pic>
        <p:nvPicPr>
          <p:cNvPr id="13" name="Picture 12" descr="An image of a Home office">
            <a:extLst>
              <a:ext uri="{FF2B5EF4-FFF2-40B4-BE49-F238E27FC236}">
                <a16:creationId xmlns:a16="http://schemas.microsoft.com/office/drawing/2014/main" id="{ECCC4BF4-B61D-D289-3A27-C487D2DEC735}"/>
              </a:ext>
            </a:extLst>
          </p:cNvPr>
          <p:cNvPicPr>
            <a:picLocks noChangeAspect="1"/>
          </p:cNvPicPr>
          <p:nvPr/>
        </p:nvPicPr>
        <p:blipFill>
          <a:blip r:embed="rId3"/>
          <a:stretch>
            <a:fillRect/>
          </a:stretch>
        </p:blipFill>
        <p:spPr>
          <a:xfrm>
            <a:off x="5018507" y="2313883"/>
            <a:ext cx="2025937" cy="1439957"/>
          </a:xfrm>
          <a:prstGeom prst="rect">
            <a:avLst/>
          </a:prstGeom>
        </p:spPr>
      </p:pic>
      <p:pic>
        <p:nvPicPr>
          <p:cNvPr id="4" name="Picture 3">
            <a:extLst>
              <a:ext uri="{FF2B5EF4-FFF2-40B4-BE49-F238E27FC236}">
                <a16:creationId xmlns:a16="http://schemas.microsoft.com/office/drawing/2014/main" id="{CCADE7E9-28B6-4968-2347-ECD4D37088E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88948" y="2313883"/>
            <a:ext cx="3523793" cy="2790754"/>
          </a:xfrm>
          <a:prstGeom prst="rect">
            <a:avLst/>
          </a:prstGeom>
        </p:spPr>
      </p:pic>
      <p:sp>
        <p:nvSpPr>
          <p:cNvPr id="11" name="TextBox 10">
            <a:extLst>
              <a:ext uri="{FF2B5EF4-FFF2-40B4-BE49-F238E27FC236}">
                <a16:creationId xmlns:a16="http://schemas.microsoft.com/office/drawing/2014/main" id="{E10A16B1-2530-7CC1-8BE9-118A757EE4C0}"/>
              </a:ext>
            </a:extLst>
          </p:cNvPr>
          <p:cNvSpPr txBox="1"/>
          <p:nvPr/>
        </p:nvSpPr>
        <p:spPr>
          <a:xfrm>
            <a:off x="7554281" y="2479760"/>
            <a:ext cx="2682380" cy="2677656"/>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Assign a Financial Manager, a Grant Award Administrator, and an Authorized  Representative to the award</a:t>
            </a:r>
          </a:p>
        </p:txBody>
      </p:sp>
      <p:sp>
        <p:nvSpPr>
          <p:cNvPr id="19" name="TextBox 18">
            <a:extLst>
              <a:ext uri="{FF2B5EF4-FFF2-40B4-BE49-F238E27FC236}">
                <a16:creationId xmlns:a16="http://schemas.microsoft.com/office/drawing/2014/main" id="{F03B5F42-2E01-2731-7BD5-A479C6FEBC2E}"/>
              </a:ext>
            </a:extLst>
          </p:cNvPr>
          <p:cNvSpPr txBox="1"/>
          <p:nvPr/>
        </p:nvSpPr>
        <p:spPr>
          <a:xfrm>
            <a:off x="733756" y="5327063"/>
            <a:ext cx="9727315" cy="646331"/>
          </a:xfrm>
          <a:prstGeom prst="rect">
            <a:avLst/>
          </a:prstGeom>
          <a:noFill/>
        </p:spPr>
        <p:txBody>
          <a:bodyPr wrap="square">
            <a:spAutoFit/>
          </a:bodyPr>
          <a:lstStyle/>
          <a:p>
            <a:r>
              <a:rPr lang="en-US" i="1" dirty="0">
                <a:solidFill>
                  <a:srgbClr val="C00000"/>
                </a:solidFill>
              </a:rPr>
              <a:t>*</a:t>
            </a:r>
            <a:r>
              <a:rPr lang="en-US" i="1" dirty="0"/>
              <a:t>The Authorized Representative has the legal authority to enter into contracts, grants, and cooperative agreements with the federal government on behalf of the Entity.</a:t>
            </a:r>
          </a:p>
        </p:txBody>
      </p:sp>
    </p:spTree>
    <p:extLst>
      <p:ext uri="{BB962C8B-B14F-4D97-AF65-F5344CB8AC3E}">
        <p14:creationId xmlns:p14="http://schemas.microsoft.com/office/powerpoint/2010/main" val="2452409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9820713" cy="1231106"/>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To accept the award, the Authorized Representative should:</a:t>
            </a:r>
          </a:p>
          <a:p>
            <a:pPr marL="342900" indent="-342900">
              <a:buClr>
                <a:srgbClr val="C00000"/>
              </a:buClr>
              <a:buFont typeface="Courier New" panose="02070309020205020404" pitchFamily="49" charset="0"/>
              <a:buChar char="o"/>
            </a:pPr>
            <a:endParaRPr lang="en-US" sz="28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2"/>
            <a:ext cx="2911806" cy="2602067"/>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540676" y="2479760"/>
            <a:ext cx="2911806"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Read each section of the award package and certify that they have read and understood the information.</a:t>
            </a:r>
          </a:p>
        </p:txBody>
      </p:sp>
      <p:pic>
        <p:nvPicPr>
          <p:cNvPr id="2" name="Picture 1">
            <a:extLst>
              <a:ext uri="{FF2B5EF4-FFF2-40B4-BE49-F238E27FC236}">
                <a16:creationId xmlns:a16="http://schemas.microsoft.com/office/drawing/2014/main" id="{78E3F290-5D6E-D3F1-A576-62BBDA8C20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29614" y="2313882"/>
            <a:ext cx="2914141" cy="3935117"/>
          </a:xfrm>
          <a:prstGeom prst="rect">
            <a:avLst/>
          </a:prstGeom>
        </p:spPr>
      </p:pic>
      <p:sp>
        <p:nvSpPr>
          <p:cNvPr id="8" name="TextBox 7">
            <a:extLst>
              <a:ext uri="{FF2B5EF4-FFF2-40B4-BE49-F238E27FC236}">
                <a16:creationId xmlns:a16="http://schemas.microsoft.com/office/drawing/2014/main" id="{67E71ECD-DB3B-CB79-2F53-DA26AA9257ED}"/>
              </a:ext>
            </a:extLst>
          </p:cNvPr>
          <p:cNvSpPr txBox="1"/>
          <p:nvPr/>
        </p:nvSpPr>
        <p:spPr>
          <a:xfrm>
            <a:off x="4656645" y="2479760"/>
            <a:ext cx="2509984" cy="3785652"/>
          </a:xfrm>
          <a:prstGeom prst="rect">
            <a:avLst/>
          </a:prstGeom>
          <a:noFill/>
        </p:spPr>
        <p:txBody>
          <a:bodyPr wrap="square">
            <a:spAutoFit/>
          </a:bodyPr>
          <a:lstStyle/>
          <a:p>
            <a:r>
              <a:rPr lang="en-US" sz="2400" dirty="0"/>
              <a:t>Review all award conditions. Check each section’s checkbox indicating they have read and understood all information presented in that section.</a:t>
            </a:r>
          </a:p>
        </p:txBody>
      </p:sp>
      <p:pic>
        <p:nvPicPr>
          <p:cNvPr id="15" name="Picture 14">
            <a:extLst>
              <a:ext uri="{FF2B5EF4-FFF2-40B4-BE49-F238E27FC236}">
                <a16:creationId xmlns:a16="http://schemas.microsoft.com/office/drawing/2014/main" id="{A4063298-7C66-3275-ADCE-373CC5253F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3251" y="2309163"/>
            <a:ext cx="2914141" cy="3938357"/>
          </a:xfrm>
          <a:prstGeom prst="rect">
            <a:avLst/>
          </a:prstGeom>
        </p:spPr>
      </p:pic>
      <p:sp>
        <p:nvSpPr>
          <p:cNvPr id="14" name="TextBox 13">
            <a:extLst>
              <a:ext uri="{FF2B5EF4-FFF2-40B4-BE49-F238E27FC236}">
                <a16:creationId xmlns:a16="http://schemas.microsoft.com/office/drawing/2014/main" id="{A4E948B9-739E-4620-858C-CC57BFD4B27B}"/>
              </a:ext>
            </a:extLst>
          </p:cNvPr>
          <p:cNvSpPr txBox="1"/>
          <p:nvPr/>
        </p:nvSpPr>
        <p:spPr>
          <a:xfrm>
            <a:off x="8637603" y="2484768"/>
            <a:ext cx="2638652" cy="3785652"/>
          </a:xfrm>
          <a:prstGeom prst="rect">
            <a:avLst/>
          </a:prstGeom>
          <a:noFill/>
        </p:spPr>
        <p:txBody>
          <a:bodyPr wrap="square">
            <a:spAutoFit/>
          </a:bodyPr>
          <a:lstStyle/>
          <a:p>
            <a:r>
              <a:rPr lang="en-US" sz="2400" dirty="0"/>
              <a:t>Once all acceptance boxes in each section have been checked and the Declaration and Certification has been checked, they can choose to Accept or Decline the Award. </a:t>
            </a:r>
          </a:p>
        </p:txBody>
      </p:sp>
    </p:spTree>
    <p:extLst>
      <p:ext uri="{BB962C8B-B14F-4D97-AF65-F5344CB8AC3E}">
        <p14:creationId xmlns:p14="http://schemas.microsoft.com/office/powerpoint/2010/main" val="164283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Conditions of Award</a:t>
            </a:r>
          </a:p>
        </p:txBody>
      </p:sp>
    </p:spTree>
    <p:extLst>
      <p:ext uri="{BB962C8B-B14F-4D97-AF65-F5344CB8AC3E}">
        <p14:creationId xmlns:p14="http://schemas.microsoft.com/office/powerpoint/2010/main" val="691709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FCF336-AE76-0AD3-F1F3-48CB4FE99C65}"/>
              </a:ext>
            </a:extLst>
          </p:cNvPr>
          <p:cNvSpPr txBox="1">
            <a:spLocks noGrp="1"/>
          </p:cNvSpPr>
          <p:nvPr>
            <p:ph type="title" idx="4294967295"/>
          </p:nvPr>
        </p:nvSpPr>
        <p:spPr>
          <a:xfrm>
            <a:off x="1444653" y="1841550"/>
            <a:ext cx="8556770" cy="255454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3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recipient agrees to comply with the requirements set forth in 2 CFR Part 200 Uniform Administrative Requirements, Cost Principles, and Audit Requirements for Federal Awards.    </a:t>
            </a:r>
          </a:p>
        </p:txBody>
      </p:sp>
      <p:pic>
        <p:nvPicPr>
          <p:cNvPr id="4" name="Picture 3">
            <a:extLst>
              <a:ext uri="{FF2B5EF4-FFF2-40B4-BE49-F238E27FC236}">
                <a16:creationId xmlns:a16="http://schemas.microsoft.com/office/drawing/2014/main" id="{4BCDC179-16E3-33A4-26F0-01A9BB534D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47806"/>
            <a:ext cx="2651990" cy="1585097"/>
          </a:xfrm>
          <a:prstGeom prst="rect">
            <a:avLst/>
          </a:prstGeom>
        </p:spPr>
      </p:pic>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Conditions of Award</a:t>
            </a:r>
          </a:p>
        </p:txBody>
      </p:sp>
    </p:spTree>
    <p:extLst>
      <p:ext uri="{BB962C8B-B14F-4D97-AF65-F5344CB8AC3E}">
        <p14:creationId xmlns:p14="http://schemas.microsoft.com/office/powerpoint/2010/main" val="1747126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4" name="Rectangle 4">
            <a:extLst>
              <a:ext uri="{FF2B5EF4-FFF2-40B4-BE49-F238E27FC236}">
                <a16:creationId xmlns:a16="http://schemas.microsoft.com/office/drawing/2014/main" id="{3BA00BC0-3541-EF9F-4D15-D93F477EDF4F}"/>
              </a:ext>
            </a:extLst>
          </p:cNvPr>
          <p:cNvSpPr txBox="1">
            <a:spLocks noChangeArrowheads="1"/>
          </p:cNvSpPr>
          <p:nvPr/>
        </p:nvSpPr>
        <p:spPr>
          <a:xfrm>
            <a:off x="475861" y="1321711"/>
            <a:ext cx="48768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3000" b="0" i="0" u="none" strike="noStrike" kern="1200" cap="none" spc="0" normalizeH="0" baseline="0" noProof="0" dirty="0">
                <a:ln>
                  <a:noFill/>
                </a:ln>
                <a:solidFill>
                  <a:sysClr val="windowText" lastClr="000000"/>
                </a:solidFill>
                <a:effectLst/>
                <a:uLnTx/>
                <a:uFillTx/>
                <a:latin typeface="Arial (Body)"/>
              </a:rPr>
              <a:t>The recipient agrees to comply with the financial and administrative requirements set forth in the current edition of the “DOJ Grants Financial Guide."</a:t>
            </a:r>
          </a:p>
        </p:txBody>
      </p:sp>
      <p:pic>
        <p:nvPicPr>
          <p:cNvPr id="8" name="Picture 7" descr="An image thuimbnail of DOj Financial guide">
            <a:extLst>
              <a:ext uri="{FF2B5EF4-FFF2-40B4-BE49-F238E27FC236}">
                <a16:creationId xmlns:a16="http://schemas.microsoft.com/office/drawing/2014/main" id="{13BC1AB3-DC1C-B0B6-9CCA-8C464B4F0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341" y="1417589"/>
            <a:ext cx="3587634" cy="4417603"/>
          </a:xfrm>
          <a:prstGeom prst="rect">
            <a:avLst/>
          </a:prstGeom>
        </p:spPr>
      </p:pic>
    </p:spTree>
    <p:extLst>
      <p:ext uri="{BB962C8B-B14F-4D97-AF65-F5344CB8AC3E}">
        <p14:creationId xmlns:p14="http://schemas.microsoft.com/office/powerpoint/2010/main" val="1682881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5" name="Content Placeholder 3">
            <a:extLst>
              <a:ext uri="{FF2B5EF4-FFF2-40B4-BE49-F238E27FC236}">
                <a16:creationId xmlns:a16="http://schemas.microsoft.com/office/drawing/2014/main" id="{355D9F0A-C6B8-0A56-317B-7C582FEA6310}"/>
              </a:ext>
            </a:extLst>
          </p:cNvPr>
          <p:cNvSpPr>
            <a:spLocks noGrp="1"/>
          </p:cNvSpPr>
          <p:nvPr>
            <p:ph idx="1"/>
          </p:nvPr>
        </p:nvSpPr>
        <p:spPr>
          <a:xfrm>
            <a:off x="1549201" y="1698317"/>
            <a:ext cx="8229600" cy="3992563"/>
          </a:xfrm>
        </p:spPr>
        <p:txBody>
          <a:bodyPr>
            <a:noAutofit/>
          </a:bodyPr>
          <a:lstStyle/>
          <a:p>
            <a:pPr marL="514350" indent="-514350">
              <a:buFont typeface="+mj-lt"/>
              <a:buAutoNum type="arabicPeriod" startAt="3"/>
            </a:pPr>
            <a:r>
              <a:rPr lang="en-US" sz="3200" dirty="0"/>
              <a:t>Comply with the training requirement for the Grant Award Administrator and all Financial Managers to successfully complete an OJP financial management and grant administrative training by 120 days after the date the recipient accepts the award.   </a:t>
            </a:r>
          </a:p>
        </p:txBody>
      </p:sp>
      <p:pic>
        <p:nvPicPr>
          <p:cNvPr id="6" name="Picture 5" descr="An image with two people holding sinage that states terms and conditions">
            <a:extLst>
              <a:ext uri="{FF2B5EF4-FFF2-40B4-BE49-F238E27FC236}">
                <a16:creationId xmlns:a16="http://schemas.microsoft.com/office/drawing/2014/main" id="{FB0A670E-40F9-3348-6BE8-407625134CA3}"/>
              </a:ext>
            </a:extLst>
          </p:cNvPr>
          <p:cNvPicPr>
            <a:picLocks noChangeAspect="1"/>
          </p:cNvPicPr>
          <p:nvPr/>
        </p:nvPicPr>
        <p:blipFill>
          <a:blip r:embed="rId2"/>
          <a:stretch>
            <a:fillRect/>
          </a:stretch>
        </p:blipFill>
        <p:spPr>
          <a:xfrm>
            <a:off x="9570606" y="4898331"/>
            <a:ext cx="2651990" cy="1585097"/>
          </a:xfrm>
          <a:prstGeom prst="rect">
            <a:avLst/>
          </a:prstGeom>
        </p:spPr>
      </p:pic>
    </p:spTree>
    <p:extLst>
      <p:ext uri="{BB962C8B-B14F-4D97-AF65-F5344CB8AC3E}">
        <p14:creationId xmlns:p14="http://schemas.microsoft.com/office/powerpoint/2010/main" val="4249149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7" name="Content Placeholder 3">
            <a:extLst>
              <a:ext uri="{FF2B5EF4-FFF2-40B4-BE49-F238E27FC236}">
                <a16:creationId xmlns:a16="http://schemas.microsoft.com/office/drawing/2014/main" id="{9A671754-3FCA-84B4-5565-7BAB5D979D6A}"/>
              </a:ext>
            </a:extLst>
          </p:cNvPr>
          <p:cNvSpPr txBox="1">
            <a:spLocks/>
          </p:cNvSpPr>
          <p:nvPr/>
        </p:nvSpPr>
        <p:spPr>
          <a:xfrm>
            <a:off x="1541834" y="1565056"/>
            <a:ext cx="8362407" cy="3429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startAt="4"/>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 recipient that is eligible to use the “de minimis” indirect cost rate and elects to use the “de minimis” indirect cost rate, must advise OJP in writing of both its eligibility and its election and must comply with all associated requirements in the Part 200 Uniform Requirements.</a:t>
            </a:r>
            <a:endParaRPr kumimoji="0" lang="en-US" sz="20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8" name="Picture 7" descr="An image with two people holding sinage that states terms and conditions">
            <a:extLst>
              <a:ext uri="{FF2B5EF4-FFF2-40B4-BE49-F238E27FC236}">
                <a16:creationId xmlns:a16="http://schemas.microsoft.com/office/drawing/2014/main" id="{F7139024-807B-89A2-1FF7-2B5F504B79E6}"/>
              </a:ext>
            </a:extLst>
          </p:cNvPr>
          <p:cNvPicPr>
            <a:picLocks noChangeAspect="1"/>
          </p:cNvPicPr>
          <p:nvPr/>
        </p:nvPicPr>
        <p:blipFill>
          <a:blip r:embed="rId2"/>
          <a:stretch>
            <a:fillRect/>
          </a:stretch>
        </p:blipFill>
        <p:spPr>
          <a:xfrm>
            <a:off x="9570606" y="4852164"/>
            <a:ext cx="2651990" cy="1585097"/>
          </a:xfrm>
          <a:prstGeom prst="rect">
            <a:avLst/>
          </a:prstGeom>
        </p:spPr>
      </p:pic>
    </p:spTree>
    <p:extLst>
      <p:ext uri="{BB962C8B-B14F-4D97-AF65-F5344CB8AC3E}">
        <p14:creationId xmlns:p14="http://schemas.microsoft.com/office/powerpoint/2010/main" val="1192226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4" name="Content Placeholder 3">
            <a:extLst>
              <a:ext uri="{FF2B5EF4-FFF2-40B4-BE49-F238E27FC236}">
                <a16:creationId xmlns:a16="http://schemas.microsoft.com/office/drawing/2014/main" id="{F6D12E09-1050-80FC-6FAE-337F05D9C7A9}"/>
              </a:ext>
            </a:extLst>
          </p:cNvPr>
          <p:cNvSpPr txBox="1">
            <a:spLocks/>
          </p:cNvSpPr>
          <p:nvPr/>
        </p:nvSpPr>
        <p:spPr>
          <a:xfrm>
            <a:off x="1549201" y="1526687"/>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marR="0" lvl="0" indent="-609600" algn="l" defTabSz="914400" rtl="0" eaLnBrk="1" fontAlgn="auto" latinLnBrk="0" hangingPunct="1">
              <a:lnSpc>
                <a:spcPct val="100000"/>
              </a:lnSpc>
              <a:spcBef>
                <a:spcPct val="2000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All subawards (“subgrants”) at any tier, must have specific federal authorization.  </a:t>
            </a:r>
          </a:p>
        </p:txBody>
      </p:sp>
      <p:pic>
        <p:nvPicPr>
          <p:cNvPr id="5" name="Picture 4" descr="An image with two people holding sinage that states terms and conditions">
            <a:extLst>
              <a:ext uri="{FF2B5EF4-FFF2-40B4-BE49-F238E27FC236}">
                <a16:creationId xmlns:a16="http://schemas.microsoft.com/office/drawing/2014/main" id="{68D468A6-79CB-2BC4-8360-AC430E28D08A}"/>
              </a:ext>
            </a:extLst>
          </p:cNvPr>
          <p:cNvPicPr>
            <a:picLocks noChangeAspect="1"/>
          </p:cNvPicPr>
          <p:nvPr/>
        </p:nvPicPr>
        <p:blipFill>
          <a:blip r:embed="rId2"/>
          <a:stretch>
            <a:fillRect/>
          </a:stretch>
        </p:blipFill>
        <p:spPr>
          <a:xfrm>
            <a:off x="9570606" y="4875798"/>
            <a:ext cx="2651990" cy="1585097"/>
          </a:xfrm>
          <a:prstGeom prst="rect">
            <a:avLst/>
          </a:prstGeom>
        </p:spPr>
      </p:pic>
    </p:spTree>
    <p:extLst>
      <p:ext uri="{BB962C8B-B14F-4D97-AF65-F5344CB8AC3E}">
        <p14:creationId xmlns:p14="http://schemas.microsoft.com/office/powerpoint/2010/main" val="1590162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
        <p:nvSpPr>
          <p:cNvPr id="4" name="Title 5">
            <a:extLst>
              <a:ext uri="{FF2B5EF4-FFF2-40B4-BE49-F238E27FC236}">
                <a16:creationId xmlns:a16="http://schemas.microsoft.com/office/drawing/2014/main" id="{E7D5641D-32C5-91B9-3BC9-1A223BDF74C1}"/>
              </a:ext>
            </a:extLst>
          </p:cNvPr>
          <p:cNvSpPr txBox="1">
            <a:spLocks/>
          </p:cNvSpPr>
          <p:nvPr/>
        </p:nvSpPr>
        <p:spPr>
          <a:xfrm>
            <a:off x="2176949" y="845976"/>
            <a:ext cx="2590800" cy="441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
                <a:ea typeface="+mj-ea"/>
                <a:cs typeface="+mj-cs"/>
              </a:rPr>
              <a:t>Day Two</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br>
              <a:rPr kumimoji="0" lang="en-US" sz="3600" b="1" i="0" u="none" strike="noStrike" kern="1200" cap="none" spc="0" normalizeH="0" baseline="0" noProof="0" dirty="0">
                <a:ln>
                  <a:noFill/>
                </a:ln>
                <a:solidFill>
                  <a:srgbClr val="3F2A15"/>
                </a:solidFill>
                <a:effectLst>
                  <a:outerShdw blurRad="38100" dist="38100" dir="2700000" algn="tl">
                    <a:srgbClr val="000000">
                      <a:alpha val="43137"/>
                    </a:srgbClr>
                  </a:outerShdw>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Post</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Award</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Activities</a:t>
            </a:r>
          </a:p>
        </p:txBody>
      </p:sp>
      <p:pic>
        <p:nvPicPr>
          <p:cNvPr id="3" name="Picture 2" descr="Image of US Uncle Sam with a caption “I want you to turn off your cell phone”">
            <a:extLst>
              <a:ext uri="{FF2B5EF4-FFF2-40B4-BE49-F238E27FC236}">
                <a16:creationId xmlns:a16="http://schemas.microsoft.com/office/drawing/2014/main" id="{A3A679DF-0B5B-D183-5A3A-5B067F1B67A2}"/>
              </a:ext>
            </a:extLst>
          </p:cNvPr>
          <p:cNvPicPr>
            <a:picLocks noChangeAspect="1"/>
          </p:cNvPicPr>
          <p:nvPr/>
        </p:nvPicPr>
        <p:blipFill>
          <a:blip r:embed="rId2"/>
          <a:stretch>
            <a:fillRect/>
          </a:stretch>
        </p:blipFill>
        <p:spPr>
          <a:xfrm>
            <a:off x="7424253" y="1089350"/>
            <a:ext cx="3883489" cy="5102794"/>
          </a:xfrm>
          <a:prstGeom prst="rect">
            <a:avLst/>
          </a:prstGeom>
        </p:spPr>
      </p:pic>
    </p:spTree>
    <p:extLst>
      <p:ext uri="{BB962C8B-B14F-4D97-AF65-F5344CB8AC3E}">
        <p14:creationId xmlns:p14="http://schemas.microsoft.com/office/powerpoint/2010/main" val="604002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5" name="Content Placeholder 5">
            <a:extLst>
              <a:ext uri="{FF2B5EF4-FFF2-40B4-BE49-F238E27FC236}">
                <a16:creationId xmlns:a16="http://schemas.microsoft.com/office/drawing/2014/main" id="{9BFC7D3E-A5BE-0041-31A3-63192A00E17C}"/>
              </a:ext>
            </a:extLst>
          </p:cNvPr>
          <p:cNvSpPr txBox="1">
            <a:spLocks/>
          </p:cNvSpPr>
          <p:nvPr/>
        </p:nvSpPr>
        <p:spPr>
          <a:xfrm>
            <a:off x="1549201" y="1534885"/>
            <a:ext cx="8229600" cy="40298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ct val="110000"/>
              </a:lnSpc>
              <a:buFont typeface="+mj-lt"/>
              <a:buAutoNum type="arabicPeriod" startAt="6"/>
            </a:pPr>
            <a:r>
              <a:rPr lang="en-US" sz="3200" dirty="0">
                <a:latin typeface="Arial   "/>
              </a:rPr>
              <a:t>Recipients and any subrecipients at any tier, must obtain specific post-award approval to use a noncompetitive approach in any procurement contract that would exceed the Simplified Acquisition Threshold (currently $250,000). </a:t>
            </a:r>
          </a:p>
        </p:txBody>
      </p:sp>
      <p:pic>
        <p:nvPicPr>
          <p:cNvPr id="6" name="Picture 5" descr="An image with two people holding sinage that states terms and conditions">
            <a:extLst>
              <a:ext uri="{FF2B5EF4-FFF2-40B4-BE49-F238E27FC236}">
                <a16:creationId xmlns:a16="http://schemas.microsoft.com/office/drawing/2014/main" id="{9C3483BA-629B-00CF-F95D-0FBE556238F2}"/>
              </a:ext>
            </a:extLst>
          </p:cNvPr>
          <p:cNvPicPr>
            <a:picLocks noChangeAspect="1"/>
          </p:cNvPicPr>
          <p:nvPr/>
        </p:nvPicPr>
        <p:blipFill>
          <a:blip r:embed="rId2"/>
          <a:stretch>
            <a:fillRect/>
          </a:stretch>
        </p:blipFill>
        <p:spPr>
          <a:xfrm>
            <a:off x="9570606" y="4816292"/>
            <a:ext cx="2651990" cy="1585097"/>
          </a:xfrm>
          <a:prstGeom prst="rect">
            <a:avLst/>
          </a:prstGeom>
        </p:spPr>
      </p:pic>
    </p:spTree>
    <p:extLst>
      <p:ext uri="{BB962C8B-B14F-4D97-AF65-F5344CB8AC3E}">
        <p14:creationId xmlns:p14="http://schemas.microsoft.com/office/powerpoint/2010/main" val="2462201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4" name="Content Placeholder 3">
            <a:extLst>
              <a:ext uri="{FF2B5EF4-FFF2-40B4-BE49-F238E27FC236}">
                <a16:creationId xmlns:a16="http://schemas.microsoft.com/office/drawing/2014/main" id="{4979D8A3-2D4E-0A27-4126-75918F2F3CB2}"/>
              </a:ext>
            </a:extLst>
          </p:cNvPr>
          <p:cNvSpPr txBox="1">
            <a:spLocks/>
          </p:cNvSpPr>
          <p:nvPr/>
        </p:nvSpPr>
        <p:spPr>
          <a:xfrm>
            <a:off x="1693817" y="1637212"/>
            <a:ext cx="82296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startAt="7"/>
            </a:pPr>
            <a:r>
              <a:rPr lang="en-US" sz="3200" dirty="0">
                <a:latin typeface="Arial   "/>
              </a:rPr>
              <a:t>The recipient agrees that DOJ may withhold award funds or impose other requirements if the recipients does not promptly address outstanding issues related to an audit.   </a:t>
            </a:r>
          </a:p>
        </p:txBody>
      </p:sp>
      <p:pic>
        <p:nvPicPr>
          <p:cNvPr id="6" name="Picture 5" descr="An image with two people holding sinage that states terms and conditions">
            <a:extLst>
              <a:ext uri="{FF2B5EF4-FFF2-40B4-BE49-F238E27FC236}">
                <a16:creationId xmlns:a16="http://schemas.microsoft.com/office/drawing/2014/main" id="{D159A04E-510B-EA70-FAD7-3A5106812494}"/>
              </a:ext>
            </a:extLst>
          </p:cNvPr>
          <p:cNvPicPr>
            <a:picLocks noChangeAspect="1"/>
          </p:cNvPicPr>
          <p:nvPr/>
        </p:nvPicPr>
        <p:blipFill>
          <a:blip r:embed="rId2"/>
          <a:stretch>
            <a:fillRect/>
          </a:stretch>
        </p:blipFill>
        <p:spPr>
          <a:xfrm>
            <a:off x="9570606" y="4861106"/>
            <a:ext cx="2651990" cy="1585097"/>
          </a:xfrm>
          <a:prstGeom prst="rect">
            <a:avLst/>
          </a:prstGeom>
        </p:spPr>
      </p:pic>
    </p:spTree>
    <p:extLst>
      <p:ext uri="{BB962C8B-B14F-4D97-AF65-F5344CB8AC3E}">
        <p14:creationId xmlns:p14="http://schemas.microsoft.com/office/powerpoint/2010/main" val="1453918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Availability of Funds</a:t>
            </a:r>
          </a:p>
        </p:txBody>
      </p:sp>
    </p:spTree>
    <p:extLst>
      <p:ext uri="{BB962C8B-B14F-4D97-AF65-F5344CB8AC3E}">
        <p14:creationId xmlns:p14="http://schemas.microsoft.com/office/powerpoint/2010/main" val="724459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4" name="Content Placeholder 3">
            <a:extLst>
              <a:ext uri="{FF2B5EF4-FFF2-40B4-BE49-F238E27FC236}">
                <a16:creationId xmlns:a16="http://schemas.microsoft.com/office/drawing/2014/main" id="{8F386F1A-BE08-4B1A-C127-23FA8BF1BCF2}"/>
              </a:ext>
            </a:extLst>
          </p:cNvPr>
          <p:cNvSpPr txBox="1">
            <a:spLocks/>
          </p:cNvSpPr>
          <p:nvPr/>
        </p:nvSpPr>
        <p:spPr>
          <a:xfrm>
            <a:off x="1582783" y="1068977"/>
            <a:ext cx="8153400" cy="41865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Obligation Period (Grantee’s books)</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10/1/2023 - 09/30/2026</a:t>
            </a:r>
          </a:p>
          <a:p>
            <a:pPr marL="457200" marR="0" lvl="0" indent="-45720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Award date </a:t>
            </a:r>
            <a:r>
              <a:rPr kumimoji="0" lang="en-US" sz="3000" b="0" i="0" u="none" strike="noStrike" kern="1200" cap="none" spc="0" normalizeH="0" baseline="0" noProof="0">
                <a:ln>
                  <a:noFill/>
                </a:ln>
                <a:solidFill>
                  <a:sysClr val="windowText" lastClr="000000"/>
                </a:solidFill>
                <a:effectLst/>
                <a:uLnTx/>
                <a:uFillTx/>
                <a:latin typeface="Arial"/>
                <a:ea typeface="+mn-ea"/>
                <a:cs typeface="+mn-cs"/>
              </a:rPr>
              <a:t>= 12/1/2023 </a:t>
            </a: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(Federal books)</a:t>
            </a:r>
          </a:p>
          <a:p>
            <a:pPr marR="0" lvl="0" algn="l" defTabSz="914400" rtl="0" eaLnBrk="1" fontAlgn="auto" latinLnBrk="0" hangingPunct="1">
              <a:lnSpc>
                <a:spcPct val="100000"/>
              </a:lnSpc>
              <a:spcBef>
                <a:spcPts val="1800"/>
              </a:spcBef>
              <a:spcAft>
                <a:spcPts val="0"/>
              </a:spcAft>
              <a:buClr>
                <a:srgbClr val="C00000"/>
              </a:buClr>
              <a:buSzTx/>
              <a:buFont typeface="Wingdings" panose="05000000000000000000"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Expenditure Period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10/1/2023 - 01/28/2027</a:t>
            </a:r>
          </a:p>
          <a:p>
            <a:pPr marL="457200" marR="0" lvl="0" indent="-457200" algn="l" defTabSz="914400" rtl="0" eaLnBrk="1" fontAlgn="auto" latinLnBrk="0" hangingPunct="1">
              <a:lnSpc>
                <a:spcPct val="100000"/>
              </a:lnSpc>
              <a:spcBef>
                <a:spcPts val="18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Liquidation Period (120 days after end of award)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10/01/2023 - 01/28/2027</a:t>
            </a:r>
          </a:p>
        </p:txBody>
      </p:sp>
      <p:pic>
        <p:nvPicPr>
          <p:cNvPr id="2" name="Picture 1" descr="An image of a calendar">
            <a:extLst>
              <a:ext uri="{FF2B5EF4-FFF2-40B4-BE49-F238E27FC236}">
                <a16:creationId xmlns:a16="http://schemas.microsoft.com/office/drawing/2014/main" id="{258518A6-D326-E78C-4FBB-C46E8AA066FE}"/>
              </a:ext>
            </a:extLst>
          </p:cNvPr>
          <p:cNvPicPr>
            <a:picLocks noChangeAspect="1"/>
          </p:cNvPicPr>
          <p:nvPr/>
        </p:nvPicPr>
        <p:blipFill>
          <a:blip r:embed="rId2"/>
          <a:stretch>
            <a:fillRect/>
          </a:stretch>
        </p:blipFill>
        <p:spPr>
          <a:xfrm>
            <a:off x="10227856" y="4226557"/>
            <a:ext cx="1964144" cy="1409133"/>
          </a:xfrm>
          <a:prstGeom prst="rect">
            <a:avLst/>
          </a:prstGeom>
        </p:spPr>
      </p:pic>
      <p:sp>
        <p:nvSpPr>
          <p:cNvPr id="6" name="TextBox 5">
            <a:extLst>
              <a:ext uri="{FF2B5EF4-FFF2-40B4-BE49-F238E27FC236}">
                <a16:creationId xmlns:a16="http://schemas.microsoft.com/office/drawing/2014/main" id="{45D598AD-49BF-48ED-37FB-305D25B7ABF4}"/>
              </a:ext>
            </a:extLst>
          </p:cNvPr>
          <p:cNvSpPr txBox="1"/>
          <p:nvPr/>
        </p:nvSpPr>
        <p:spPr>
          <a:xfrm>
            <a:off x="0" y="5847806"/>
            <a:ext cx="12185649" cy="553998"/>
          </a:xfrm>
          <a:prstGeom prst="rect">
            <a:avLst/>
          </a:prstGeom>
          <a:noFill/>
        </p:spPr>
        <p:txBody>
          <a:bodyPr wrap="square">
            <a:spAutoFit/>
          </a:bodyPr>
          <a:lstStyle/>
          <a:p>
            <a:r>
              <a:rPr lang="en-US" sz="3000" dirty="0">
                <a:solidFill>
                  <a:srgbClr val="C00000"/>
                </a:solidFill>
                <a:latin typeface="Arial Black" panose="020B0A04020102020204" pitchFamily="34" charset="0"/>
              </a:rPr>
              <a:t>Funds will be frozen 120 days after the end of the award.</a:t>
            </a:r>
          </a:p>
        </p:txBody>
      </p:sp>
    </p:spTree>
    <p:extLst>
      <p:ext uri="{BB962C8B-B14F-4D97-AF65-F5344CB8AC3E}">
        <p14:creationId xmlns:p14="http://schemas.microsoft.com/office/powerpoint/2010/main" val="3515641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3" name="Content Placeholder 3">
            <a:extLst>
              <a:ext uri="{FF2B5EF4-FFF2-40B4-BE49-F238E27FC236}">
                <a16:creationId xmlns:a16="http://schemas.microsoft.com/office/drawing/2014/main" id="{AB3AC6E5-D132-7C90-1CAF-20E38AFDB3B9}"/>
              </a:ext>
            </a:extLst>
          </p:cNvPr>
          <p:cNvSpPr txBox="1">
            <a:spLocks/>
          </p:cNvSpPr>
          <p:nvPr/>
        </p:nvSpPr>
        <p:spPr>
          <a:xfrm>
            <a:off x="1295400" y="1380308"/>
            <a:ext cx="8229600" cy="3840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Arial"/>
                <a:ea typeface="+mn-ea"/>
                <a:cs typeface="+mn-cs"/>
              </a:rPr>
              <a:t>Pre-agreement Costs</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Costs incurred prior to the project start date</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Written prior approval</a:t>
            </a:r>
          </a:p>
        </p:txBody>
      </p:sp>
    </p:spTree>
    <p:extLst>
      <p:ext uri="{BB962C8B-B14F-4D97-AF65-F5344CB8AC3E}">
        <p14:creationId xmlns:p14="http://schemas.microsoft.com/office/powerpoint/2010/main" val="394193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Program Income</a:t>
            </a:r>
          </a:p>
        </p:txBody>
      </p:sp>
    </p:spTree>
    <p:extLst>
      <p:ext uri="{BB962C8B-B14F-4D97-AF65-F5344CB8AC3E}">
        <p14:creationId xmlns:p14="http://schemas.microsoft.com/office/powerpoint/2010/main" val="359284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pic>
        <p:nvPicPr>
          <p:cNvPr id="6" name="Picture 6" descr="An image gif of 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4" name="Rectangle 2">
            <a:extLst>
              <a:ext uri="{FF2B5EF4-FFF2-40B4-BE49-F238E27FC236}">
                <a16:creationId xmlns:a16="http://schemas.microsoft.com/office/drawing/2014/main" id="{7E054795-F31E-C7BA-A8A7-BD726F4E721D}"/>
              </a:ext>
            </a:extLst>
          </p:cNvPr>
          <p:cNvSpPr txBox="1">
            <a:spLocks noChangeArrowheads="1"/>
          </p:cNvSpPr>
          <p:nvPr/>
        </p:nvSpPr>
        <p:spPr>
          <a:xfrm>
            <a:off x="2216113" y="1662405"/>
            <a:ext cx="8229600" cy="3687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ysClr val="windowText" lastClr="000000"/>
              </a:buClr>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Arial"/>
                <a:ea typeface="+mn-ea"/>
                <a:cs typeface="+mn-cs"/>
              </a:rPr>
              <a:t>Gross income earned by the recipient or subrecipient during the funding period as a direct result of a supported activity or earned as a result of the Federal award.</a:t>
            </a:r>
          </a:p>
        </p:txBody>
      </p:sp>
    </p:spTree>
    <p:extLst>
      <p:ext uri="{BB962C8B-B14F-4D97-AF65-F5344CB8AC3E}">
        <p14:creationId xmlns:p14="http://schemas.microsoft.com/office/powerpoint/2010/main" val="1425219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pic>
        <p:nvPicPr>
          <p:cNvPr id="6" name="Picture 6" descr="An image gif of 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5" name="Content Placeholder 3">
            <a:extLst>
              <a:ext uri="{FF2B5EF4-FFF2-40B4-BE49-F238E27FC236}">
                <a16:creationId xmlns:a16="http://schemas.microsoft.com/office/drawing/2014/main" id="{96C10616-F5A0-ABE1-264F-4C9CD95C5534}"/>
              </a:ext>
            </a:extLst>
          </p:cNvPr>
          <p:cNvSpPr txBox="1">
            <a:spLocks/>
          </p:cNvSpPr>
          <p:nvPr/>
        </p:nvSpPr>
        <p:spPr>
          <a:xfrm>
            <a:off x="2216113" y="1432718"/>
            <a:ext cx="82296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Spend prior to requesting additional grant funds</a:t>
            </a:r>
            <a:endParaRPr kumimoji="0" lang="en-US" sz="900" b="0" i="0" u="none" strike="noStrike" kern="1200" cap="none" spc="0" normalizeH="0" baseline="0" noProof="0" dirty="0">
              <a:ln>
                <a:noFill/>
              </a:ln>
              <a:solidFill>
                <a:sysClr val="windowText" lastClr="000000"/>
              </a:solidFill>
              <a:effectLst/>
              <a:uLnTx/>
              <a:uFillTx/>
              <a:latin typeface="Arial"/>
              <a:ea typeface="+mn-ea"/>
              <a:cs typeface="+mn-cs"/>
            </a:endParaRP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Supplement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Reduce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Send Back $$</a:t>
            </a:r>
          </a:p>
        </p:txBody>
      </p:sp>
    </p:spTree>
    <p:extLst>
      <p:ext uri="{BB962C8B-B14F-4D97-AF65-F5344CB8AC3E}">
        <p14:creationId xmlns:p14="http://schemas.microsoft.com/office/powerpoint/2010/main" val="1418014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Payment of Grant Funds</a:t>
            </a:r>
          </a:p>
        </p:txBody>
      </p:sp>
    </p:spTree>
    <p:extLst>
      <p:ext uri="{BB962C8B-B14F-4D97-AF65-F5344CB8AC3E}">
        <p14:creationId xmlns:p14="http://schemas.microsoft.com/office/powerpoint/2010/main" val="1812034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997D-8FAF-D61B-B819-F93B52806CDE}"/>
              </a:ext>
            </a:extLst>
          </p:cNvPr>
          <p:cNvSpPr>
            <a:spLocks noGrp="1"/>
          </p:cNvSpPr>
          <p:nvPr>
            <p:ph type="title"/>
          </p:nvPr>
        </p:nvSpPr>
        <p:spPr/>
        <p:txBody>
          <a:bodyPr/>
          <a:lstStyle/>
          <a:p>
            <a:r>
              <a:rPr lang="en-US" dirty="0"/>
              <a:t>Payment of Grant Funds</a:t>
            </a:r>
          </a:p>
        </p:txBody>
      </p:sp>
      <p:sp>
        <p:nvSpPr>
          <p:cNvPr id="3" name="Content Placeholder 2">
            <a:extLst>
              <a:ext uri="{FF2B5EF4-FFF2-40B4-BE49-F238E27FC236}">
                <a16:creationId xmlns:a16="http://schemas.microsoft.com/office/drawing/2014/main" id="{A21CA5A5-0AF2-0F8E-E824-523CF4DF6CFB}"/>
              </a:ext>
            </a:extLst>
          </p:cNvPr>
          <p:cNvSpPr>
            <a:spLocks noGrp="1"/>
          </p:cNvSpPr>
          <p:nvPr>
            <p:ph idx="1"/>
          </p:nvPr>
        </p:nvSpPr>
        <p:spPr>
          <a:xfrm>
            <a:off x="1114901" y="2369215"/>
            <a:ext cx="10187508" cy="2489863"/>
          </a:xfrm>
        </p:spPr>
        <p:txBody>
          <a:bodyPr>
            <a:noAutofit/>
          </a:bodyPr>
          <a:lstStyle/>
          <a:p>
            <a:pPr marL="0" indent="0" algn="ctr">
              <a:buNone/>
            </a:pPr>
            <a:r>
              <a:rPr lang="en-US" sz="5400" dirty="0"/>
              <a:t>For the ASAP slides- </a:t>
            </a:r>
          </a:p>
          <a:p>
            <a:pPr marL="0" indent="0" algn="ctr">
              <a:buNone/>
            </a:pPr>
            <a:r>
              <a:rPr lang="en-US" sz="5400" dirty="0"/>
              <a:t>Please refer to the zip file you received by email. </a:t>
            </a:r>
          </a:p>
        </p:txBody>
      </p:sp>
    </p:spTree>
    <p:extLst>
      <p:ext uri="{BB962C8B-B14F-4D97-AF65-F5344CB8AC3E}">
        <p14:creationId xmlns:p14="http://schemas.microsoft.com/office/powerpoint/2010/main" val="1153023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image of bolts.">
            <a:extLst>
              <a:ext uri="{FF2B5EF4-FFF2-40B4-BE49-F238E27FC236}">
                <a16:creationId xmlns:a16="http://schemas.microsoft.com/office/drawing/2014/main" id="{A89FD876-81EA-704B-A04B-BBFB1D179E50}"/>
              </a:ext>
            </a:extLst>
          </p:cNvPr>
          <p:cNvPicPr>
            <a:picLocks noChangeAspect="1"/>
          </p:cNvPicPr>
          <p:nvPr/>
        </p:nvPicPr>
        <p:blipFill>
          <a:blip r:embed="rId2"/>
          <a:stretch>
            <a:fillRect/>
          </a:stretch>
        </p:blipFill>
        <p:spPr>
          <a:xfrm>
            <a:off x="6581643" y="2893922"/>
            <a:ext cx="3048264" cy="3273836"/>
          </a:xfrm>
          <a:prstGeom prst="rect">
            <a:avLst/>
          </a:prstGeom>
        </p:spPr>
      </p:pic>
      <p:pic>
        <p:nvPicPr>
          <p:cNvPr id="6" name="Picture 5" descr="An image of mixed nuts">
            <a:extLst>
              <a:ext uri="{FF2B5EF4-FFF2-40B4-BE49-F238E27FC236}">
                <a16:creationId xmlns:a16="http://schemas.microsoft.com/office/drawing/2014/main" id="{37395620-FA34-52B9-44E1-2D50F26CBDC3}"/>
              </a:ext>
            </a:extLst>
          </p:cNvPr>
          <p:cNvPicPr>
            <a:picLocks noChangeAspect="1"/>
          </p:cNvPicPr>
          <p:nvPr/>
        </p:nvPicPr>
        <p:blipFill>
          <a:blip r:embed="rId3"/>
          <a:stretch>
            <a:fillRect/>
          </a:stretch>
        </p:blipFill>
        <p:spPr>
          <a:xfrm>
            <a:off x="1125299" y="2893922"/>
            <a:ext cx="4035902" cy="3657917"/>
          </a:xfrm>
          <a:prstGeom prst="rect">
            <a:avLst/>
          </a:prstGeom>
        </p:spPr>
      </p:pic>
      <p:sp>
        <p:nvSpPr>
          <p:cNvPr id="3" name="Title 2">
            <a:extLst>
              <a:ext uri="{FF2B5EF4-FFF2-40B4-BE49-F238E27FC236}">
                <a16:creationId xmlns:a16="http://schemas.microsoft.com/office/drawing/2014/main" id="{D3CE42B4-F95C-2A5E-A1E0-9A2B2DC97AA8}"/>
              </a:ext>
            </a:extLst>
          </p:cNvPr>
          <p:cNvSpPr txBox="1">
            <a:spLocks noGrp="1"/>
          </p:cNvSpPr>
          <p:nvPr>
            <p:ph type="title" idx="4294967295"/>
          </p:nvPr>
        </p:nvSpPr>
        <p:spPr>
          <a:xfrm>
            <a:off x="2489465" y="1108818"/>
            <a:ext cx="7140442" cy="20621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Nuts &amp; Bolts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From Day One</a:t>
            </a:r>
          </a:p>
        </p:txBody>
      </p:sp>
      <p:sp>
        <p:nvSpPr>
          <p:cNvPr id="2" name="Title 1">
            <a:extLst>
              <a:ext uri="{FF2B5EF4-FFF2-40B4-BE49-F238E27FC236}">
                <a16:creationId xmlns:a16="http://schemas.microsoft.com/office/drawing/2014/main" id="{1A9020AD-B39E-5C4B-8AE1-CC648DD3DC2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U.S. Department of Justice</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915232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Grant Award Modification (GAM)</a:t>
            </a:r>
          </a:p>
        </p:txBody>
      </p:sp>
    </p:spTree>
    <p:extLst>
      <p:ext uri="{BB962C8B-B14F-4D97-AF65-F5344CB8AC3E}">
        <p14:creationId xmlns:p14="http://schemas.microsoft.com/office/powerpoint/2010/main" val="1478819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pic>
        <p:nvPicPr>
          <p:cNvPr id="4" name="Picture 3" descr="An image of a group of people at a meeting">
            <a:extLst>
              <a:ext uri="{FF2B5EF4-FFF2-40B4-BE49-F238E27FC236}">
                <a16:creationId xmlns:a16="http://schemas.microsoft.com/office/drawing/2014/main" id="{82F07D5B-9C75-D002-C1E0-C9F2E7318FFF}"/>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3" name="Rectangle 3">
            <a:extLst>
              <a:ext uri="{FF2B5EF4-FFF2-40B4-BE49-F238E27FC236}">
                <a16:creationId xmlns:a16="http://schemas.microsoft.com/office/drawing/2014/main" id="{ED18A540-1512-4897-6326-A2B8BC48FA6E}"/>
              </a:ext>
            </a:extLst>
          </p:cNvPr>
          <p:cNvSpPr txBox="1">
            <a:spLocks noChangeArrowheads="1"/>
          </p:cNvSpPr>
          <p:nvPr/>
        </p:nvSpPr>
        <p:spPr bwMode="auto">
          <a:xfrm>
            <a:off x="140680" y="1490623"/>
            <a:ext cx="7237412" cy="396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purpose of a Grant Award Modification (GAM) is to update/modify key facts or details about the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three types of award changes that can be performed in the GAM system: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and</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54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pic>
        <p:nvPicPr>
          <p:cNvPr id="4" name="Picture 3" descr="An image of a group of people at a meeting">
            <a:extLst>
              <a:ext uri="{FF2B5EF4-FFF2-40B4-BE49-F238E27FC236}">
                <a16:creationId xmlns:a16="http://schemas.microsoft.com/office/drawing/2014/main" id="{82F07D5B-9C75-D002-C1E0-C9F2E7318FFF}"/>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ABC6569B-5173-14D4-9782-5D357CE08E7B}"/>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GAMs have </a:t>
            </a:r>
            <a:r>
              <a:rPr lang="en-US" altLang="en-US" sz="2600" dirty="0">
                <a:solidFill>
                  <a:prstClr val="black"/>
                </a:solidFill>
              </a:rPr>
              <a:t>three</a:t>
            </a: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subtypes:</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Modification;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Sole Source Approval; and</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Clearance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Grants Management Initiator only)</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GAM is used to extend the length of the funded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GAMs have two subtypes: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Costs; and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Scope Change. </a:t>
            </a:r>
            <a:r>
              <a:rPr kumimoji="0" lang="en-US" alt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22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1000"/>
                                        <p:tgtEl>
                                          <p:spTgt spid="6">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1000"/>
                                        <p:tgtEl>
                                          <p:spTgt spid="6">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1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BREAK TIME</a:t>
            </a:r>
          </a:p>
        </p:txBody>
      </p:sp>
      <p:pic>
        <p:nvPicPr>
          <p:cNvPr id="3" name="Picture 16" descr="An image of a break snack of coffee and cookies">
            <a:extLst>
              <a:ext uri="{FF2B5EF4-FFF2-40B4-BE49-F238E27FC236}">
                <a16:creationId xmlns:a16="http://schemas.microsoft.com/office/drawing/2014/main" id="{3ADBAD10-FB91-40CE-6CCD-2F3B733E0FE8}"/>
              </a:ext>
            </a:extLst>
          </p:cNvPr>
          <p:cNvPicPr>
            <a:picLocks noChangeAspect="1" noChangeArrowheads="1" noCrop="1"/>
          </p:cNvPicPr>
          <p:nvPr/>
        </p:nvPicPr>
        <p:blipFill>
          <a:blip r:embed="rId2" cstate="print"/>
          <a:srcRect/>
          <a:stretch>
            <a:fillRect/>
          </a:stretch>
        </p:blipFill>
        <p:spPr bwMode="auto">
          <a:xfrm>
            <a:off x="1447800" y="2438400"/>
            <a:ext cx="3333750" cy="2562225"/>
          </a:xfrm>
          <a:prstGeom prst="rect">
            <a:avLst/>
          </a:prstGeom>
          <a:noFill/>
          <a:ln w="9525">
            <a:noFill/>
            <a:miter lim="800000"/>
            <a:headEnd/>
            <a:tailEnd/>
          </a:ln>
        </p:spPr>
      </p:pic>
      <p:pic>
        <p:nvPicPr>
          <p:cNvPr id="4" name="Picture 15" descr="An image of a student taking a study break">
            <a:extLst>
              <a:ext uri="{FF2B5EF4-FFF2-40B4-BE49-F238E27FC236}">
                <a16:creationId xmlns:a16="http://schemas.microsoft.com/office/drawing/2014/main" id="{8FC30B45-5141-56FC-0A76-1F0BD5C15242}"/>
              </a:ext>
            </a:extLst>
          </p:cNvPr>
          <p:cNvPicPr>
            <a:picLocks noChangeAspect="1" noChangeArrowheads="1" noCrop="1"/>
          </p:cNvPicPr>
          <p:nvPr/>
        </p:nvPicPr>
        <p:blipFill>
          <a:blip r:embed="rId3" cstate="print"/>
          <a:srcRect/>
          <a:stretch>
            <a:fillRect/>
          </a:stretch>
        </p:blipFill>
        <p:spPr bwMode="auto">
          <a:xfrm>
            <a:off x="6840166" y="1817452"/>
            <a:ext cx="3505200" cy="3505200"/>
          </a:xfrm>
          <a:prstGeom prst="rect">
            <a:avLst/>
          </a:prstGeom>
          <a:noFill/>
          <a:ln w="9525">
            <a:noFill/>
            <a:miter lim="800000"/>
            <a:headEnd/>
            <a:tailEnd/>
          </a:ln>
        </p:spPr>
      </p:pic>
    </p:spTree>
    <p:extLst>
      <p:ext uri="{BB962C8B-B14F-4D97-AF65-F5344CB8AC3E}">
        <p14:creationId xmlns:p14="http://schemas.microsoft.com/office/powerpoint/2010/main" val="2950936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D0B80-F63D-427D-DAE3-9A6C1F59B74F}"/>
              </a:ext>
            </a:extLst>
          </p:cNvPr>
          <p:cNvSpPr>
            <a:spLocks noGrp="1"/>
          </p:cNvSpPr>
          <p:nvPr>
            <p:ph type="title"/>
          </p:nvPr>
        </p:nvSpPr>
        <p:spPr>
          <a:xfrm>
            <a:off x="1295400" y="-642257"/>
            <a:ext cx="10890250" cy="642257"/>
          </a:xfrm>
        </p:spPr>
        <p:txBody>
          <a:bodyPr vert="horz" lIns="91440" tIns="45720" rIns="91440" bIns="45720" rtlCol="0" anchor="b">
            <a:normAutofit/>
          </a:bodyPr>
          <a:lstStyle/>
          <a:p>
            <a:r>
              <a:rPr lang="en-US" dirty="0"/>
              <a:t>Break Timer</a:t>
            </a:r>
          </a:p>
        </p:txBody>
      </p:sp>
      <p:sp>
        <p:nvSpPr>
          <p:cNvPr id="277523" name="Text Box 41" descr="15 minutes"/>
          <p:cNvSpPr txBox="1">
            <a:spLocks noChangeArrowheads="1"/>
          </p:cNvSpPr>
          <p:nvPr/>
        </p:nvSpPr>
        <p:spPr bwMode="auto">
          <a:xfrm>
            <a:off x="1524000" y="1"/>
            <a:ext cx="2971800" cy="1762125"/>
          </a:xfrm>
          <a:prstGeom prst="rect">
            <a:avLst/>
          </a:prstGeom>
          <a:solidFill>
            <a:schemeClr val="bg1"/>
          </a:solidFill>
          <a:ln w="25400">
            <a:solidFill>
              <a:srgbClr val="808080"/>
            </a:solidFill>
            <a:prstDash val="sysDot"/>
            <a:miter lim="800000"/>
            <a:headEnd/>
            <a:tailEnd/>
          </a:ln>
        </p:spPr>
        <p:txBody>
          <a:bodyPr>
            <a:spAutoFit/>
          </a:bodyPr>
          <a:lstStyle/>
          <a:p>
            <a:pPr algn="ctr" fontAlgn="base">
              <a:spcBef>
                <a:spcPct val="50000"/>
              </a:spcBef>
              <a:spcAft>
                <a:spcPct val="0"/>
              </a:spcAft>
            </a:pPr>
            <a:r>
              <a:rPr lang="en-US" sz="5400" dirty="0">
                <a:solidFill>
                  <a:srgbClr val="000099"/>
                </a:solidFill>
              </a:rPr>
              <a:t>15 Minutes</a:t>
            </a:r>
          </a:p>
        </p:txBody>
      </p:sp>
      <p:pic>
        <p:nvPicPr>
          <p:cNvPr id="2066" name="Picture 18" descr="An image of clock with 00:00 seconds"/>
          <p:cNvPicPr>
            <a:picLocks noChangeAspect="1" noChangeArrowheads="1"/>
          </p:cNvPicPr>
          <p:nvPr/>
        </p:nvPicPr>
        <p:blipFill>
          <a:blip r:embed="rId3" cstate="print"/>
          <a:srcRect/>
          <a:stretch>
            <a:fillRect/>
          </a:stretch>
        </p:blipFill>
        <p:spPr bwMode="auto">
          <a:xfrm>
            <a:off x="4457700" y="1"/>
            <a:ext cx="6210300" cy="3973513"/>
          </a:xfrm>
          <a:prstGeom prst="rect">
            <a:avLst/>
          </a:prstGeom>
          <a:noFill/>
          <a:ln w="9525">
            <a:noFill/>
            <a:miter lim="800000"/>
            <a:headEnd/>
            <a:tailEnd/>
          </a:ln>
        </p:spPr>
      </p:pic>
      <p:pic>
        <p:nvPicPr>
          <p:cNvPr id="277524" name="Picture 15" descr="An image of a student taking a study break"/>
          <p:cNvPicPr>
            <a:picLocks noChangeAspect="1" noChangeArrowheads="1" noCrop="1"/>
          </p:cNvPicPr>
          <p:nvPr/>
        </p:nvPicPr>
        <p:blipFill>
          <a:blip r:embed="rId4" cstate="print"/>
          <a:srcRect/>
          <a:stretch>
            <a:fillRect/>
          </a:stretch>
        </p:blipFill>
        <p:spPr bwMode="auto">
          <a:xfrm>
            <a:off x="1524000" y="3276600"/>
            <a:ext cx="3733800" cy="3581400"/>
          </a:xfrm>
          <a:prstGeom prst="rect">
            <a:avLst/>
          </a:prstGeom>
          <a:noFill/>
          <a:ln w="9525">
            <a:noFill/>
            <a:miter lim="800000"/>
            <a:headEnd/>
            <a:tailEnd/>
          </a:ln>
        </p:spPr>
      </p:pic>
      <p:pic>
        <p:nvPicPr>
          <p:cNvPr id="277525" name="Picture 16" descr="An image of a break snack of coffee and cookies"/>
          <p:cNvPicPr>
            <a:picLocks noChangeAspect="1" noChangeArrowheads="1" noCrop="1"/>
          </p:cNvPicPr>
          <p:nvPr/>
        </p:nvPicPr>
        <p:blipFill>
          <a:blip r:embed="rId5" cstate="print"/>
          <a:srcRect/>
          <a:stretch>
            <a:fillRect/>
          </a:stretch>
        </p:blipFill>
        <p:spPr bwMode="auto">
          <a:xfrm>
            <a:off x="6781800" y="4038601"/>
            <a:ext cx="3333750" cy="2562225"/>
          </a:xfrm>
          <a:prstGeom prst="rect">
            <a:avLst/>
          </a:prstGeom>
          <a:noFill/>
          <a:ln w="9525">
            <a:noFill/>
            <a:miter lim="800000"/>
            <a:headEnd/>
            <a:tailEnd/>
          </a:ln>
        </p:spPr>
      </p:pic>
    </p:spTree>
    <p:extLst>
      <p:ext uri="{BB962C8B-B14F-4D97-AF65-F5344CB8AC3E}">
        <p14:creationId xmlns:p14="http://schemas.microsoft.com/office/powerpoint/2010/main" val="540098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Reporting Requirements</a:t>
            </a:r>
          </a:p>
        </p:txBody>
      </p:sp>
    </p:spTree>
    <p:extLst>
      <p:ext uri="{BB962C8B-B14F-4D97-AF65-F5344CB8AC3E}">
        <p14:creationId xmlns:p14="http://schemas.microsoft.com/office/powerpoint/2010/main" val="3539495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Reporting Requirements</a:t>
            </a:r>
          </a:p>
        </p:txBody>
      </p:sp>
      <p:pic>
        <p:nvPicPr>
          <p:cNvPr id="5" name="Picture 4" descr="A thumbnail image  of Federal Financial Report (SF–425)">
            <a:extLst>
              <a:ext uri="{FF2B5EF4-FFF2-40B4-BE49-F238E27FC236}">
                <a16:creationId xmlns:a16="http://schemas.microsoft.com/office/drawing/2014/main" id="{F7F7318C-5243-B9F8-27E1-9387D122913A}"/>
              </a:ext>
            </a:extLst>
          </p:cNvPr>
          <p:cNvPicPr>
            <a:picLocks noChangeAspect="1"/>
          </p:cNvPicPr>
          <p:nvPr/>
        </p:nvPicPr>
        <p:blipFill>
          <a:blip r:embed="rId2"/>
          <a:stretch>
            <a:fillRect/>
          </a:stretch>
        </p:blipFill>
        <p:spPr>
          <a:xfrm>
            <a:off x="1476182" y="1435446"/>
            <a:ext cx="3688400" cy="3682303"/>
          </a:xfrm>
          <a:prstGeom prst="rect">
            <a:avLst/>
          </a:prstGeom>
        </p:spPr>
      </p:pic>
      <p:sp>
        <p:nvSpPr>
          <p:cNvPr id="9" name="TextBox 8">
            <a:extLst>
              <a:ext uri="{FF2B5EF4-FFF2-40B4-BE49-F238E27FC236}">
                <a16:creationId xmlns:a16="http://schemas.microsoft.com/office/drawing/2014/main" id="{FB502D22-250C-3518-2004-1A22F13FC620}"/>
              </a:ext>
            </a:extLst>
          </p:cNvPr>
          <p:cNvSpPr txBox="1">
            <a:spLocks noChangeArrowheads="1"/>
          </p:cNvSpPr>
          <p:nvPr/>
        </p:nvSpPr>
        <p:spPr bwMode="auto">
          <a:xfrm>
            <a:off x="1838451" y="5137482"/>
            <a:ext cx="2963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Federal Financial Report (SF–425)</a:t>
            </a:r>
          </a:p>
          <a:p>
            <a:pPr algn="ctr" eaLnBrk="1" hangingPunct="1"/>
            <a:r>
              <a:rPr lang="en-US" altLang="en-US" sz="2000" b="1" dirty="0">
                <a:latin typeface="Arial" panose="020B0604020202020204" pitchFamily="34" charset="0"/>
                <a:cs typeface="Arial" panose="020B0604020202020204" pitchFamily="34" charset="0"/>
              </a:rPr>
              <a:t>Submitted Quarterly</a:t>
            </a:r>
          </a:p>
        </p:txBody>
      </p:sp>
      <p:pic>
        <p:nvPicPr>
          <p:cNvPr id="6" name="Picture 5" descr="An image of magnifying glass looking at a graph chart">
            <a:extLst>
              <a:ext uri="{FF2B5EF4-FFF2-40B4-BE49-F238E27FC236}">
                <a16:creationId xmlns:a16="http://schemas.microsoft.com/office/drawing/2014/main" id="{CCCBF4FD-A81B-BEB2-E5EF-A5E5387B6132}"/>
              </a:ext>
            </a:extLst>
          </p:cNvPr>
          <p:cNvPicPr>
            <a:picLocks noChangeAspect="1"/>
          </p:cNvPicPr>
          <p:nvPr/>
        </p:nvPicPr>
        <p:blipFill>
          <a:blip r:embed="rId3"/>
          <a:stretch>
            <a:fillRect/>
          </a:stretch>
        </p:blipFill>
        <p:spPr>
          <a:xfrm>
            <a:off x="4893286" y="2221899"/>
            <a:ext cx="2109399" cy="2109399"/>
          </a:xfrm>
          <a:prstGeom prst="rect">
            <a:avLst/>
          </a:prstGeom>
        </p:spPr>
      </p:pic>
      <p:pic>
        <p:nvPicPr>
          <p:cNvPr id="7" name="Picture 6" descr="An image of charts and graphs">
            <a:extLst>
              <a:ext uri="{FF2B5EF4-FFF2-40B4-BE49-F238E27FC236}">
                <a16:creationId xmlns:a16="http://schemas.microsoft.com/office/drawing/2014/main" id="{23650389-4E57-5CDB-61AF-6879032B9AC7}"/>
              </a:ext>
            </a:extLst>
          </p:cNvPr>
          <p:cNvPicPr>
            <a:picLocks noChangeAspect="1"/>
          </p:cNvPicPr>
          <p:nvPr/>
        </p:nvPicPr>
        <p:blipFill>
          <a:blip r:embed="rId4"/>
          <a:stretch>
            <a:fillRect/>
          </a:stretch>
        </p:blipFill>
        <p:spPr>
          <a:xfrm>
            <a:off x="6664673" y="1435448"/>
            <a:ext cx="3682303" cy="3682303"/>
          </a:xfrm>
          <a:prstGeom prst="rect">
            <a:avLst/>
          </a:prstGeom>
        </p:spPr>
      </p:pic>
      <p:sp>
        <p:nvSpPr>
          <p:cNvPr id="11" name="TextBox 7">
            <a:extLst>
              <a:ext uri="{FF2B5EF4-FFF2-40B4-BE49-F238E27FC236}">
                <a16:creationId xmlns:a16="http://schemas.microsoft.com/office/drawing/2014/main" id="{AD880A0D-1583-4854-11B2-E27679E6A1E2}"/>
              </a:ext>
            </a:extLst>
          </p:cNvPr>
          <p:cNvSpPr txBox="1">
            <a:spLocks noChangeArrowheads="1"/>
          </p:cNvSpPr>
          <p:nvPr/>
        </p:nvSpPr>
        <p:spPr bwMode="auto">
          <a:xfrm>
            <a:off x="6464648" y="5130966"/>
            <a:ext cx="43497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Performance Reports – Programmatic Reports </a:t>
            </a:r>
            <a:r>
              <a:rPr lang="en-US" altLang="en-US" sz="2000" b="1" dirty="0">
                <a:latin typeface="Arial" panose="020B0604020202020204" pitchFamily="34" charset="0"/>
                <a:cs typeface="Arial" panose="020B0604020202020204" pitchFamily="34" charset="0"/>
              </a:rPr>
              <a:t>Submitted Annually, Semi-annually or Quarterly</a:t>
            </a:r>
          </a:p>
        </p:txBody>
      </p:sp>
    </p:spTree>
    <p:extLst>
      <p:ext uri="{BB962C8B-B14F-4D97-AF65-F5344CB8AC3E}">
        <p14:creationId xmlns:p14="http://schemas.microsoft.com/office/powerpoint/2010/main" val="19821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3" name="Picture 2" descr="An image of an emploee with a huge stack of papework">
            <a:extLst>
              <a:ext uri="{FF2B5EF4-FFF2-40B4-BE49-F238E27FC236}">
                <a16:creationId xmlns:a16="http://schemas.microsoft.com/office/drawing/2014/main" id="{90A91131-CDDD-FB89-983A-C0BDDA950BA3}"/>
              </a:ext>
            </a:extLst>
          </p:cNvPr>
          <p:cNvPicPr>
            <a:picLocks noChangeAspect="1"/>
          </p:cNvPicPr>
          <p:nvPr/>
        </p:nvPicPr>
        <p:blipFill>
          <a:blip r:embed="rId2"/>
          <a:stretch>
            <a:fillRect/>
          </a:stretch>
        </p:blipFill>
        <p:spPr>
          <a:xfrm>
            <a:off x="1523999" y="1247774"/>
            <a:ext cx="9144001" cy="4991101"/>
          </a:xfrm>
          <a:prstGeom prst="rect">
            <a:avLst/>
          </a:prstGeom>
        </p:spPr>
      </p:pic>
    </p:spTree>
    <p:extLst>
      <p:ext uri="{BB962C8B-B14F-4D97-AF65-F5344CB8AC3E}">
        <p14:creationId xmlns:p14="http://schemas.microsoft.com/office/powerpoint/2010/main" val="3206365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1564549"/>
            <a:ext cx="8229600" cy="3992563"/>
          </a:xfrm>
        </p:spPr>
        <p:txBody>
          <a:bodyPr>
            <a:normAutofit/>
          </a:bodyPr>
          <a:lstStyle/>
          <a:p>
            <a:pPr marL="457200" indent="-457200">
              <a:spcAft>
                <a:spcPts val="1200"/>
              </a:spcAft>
              <a:buClr>
                <a:srgbClr val="C00000"/>
              </a:buClr>
              <a:buFont typeface="Wingdings" pitchFamily="2" charset="2"/>
              <a:buChar char="Ø"/>
            </a:pPr>
            <a:r>
              <a:rPr lang="en-US" dirty="0"/>
              <a:t>Quarterly Federal Financial Reports are submitted through the Just Grants system at </a:t>
            </a:r>
            <a:r>
              <a:rPr lang="en-US" dirty="0">
                <a:hlinkClick r:id="rId2"/>
              </a:rPr>
              <a:t> https://justicegrants.usdoj.gov</a:t>
            </a:r>
            <a:r>
              <a:rPr lang="en-US" dirty="0"/>
              <a:t> </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Grant recipients will be required to report grant expenditures utilizing the web based Federal Financial Report Form (SF-425) in Just Grants. </a:t>
            </a:r>
          </a:p>
          <a:p>
            <a:pPr marL="457200" indent="-457200">
              <a:spcBef>
                <a:spcPct val="0"/>
              </a:spcBef>
              <a:spcAft>
                <a:spcPts val="600"/>
              </a:spcAft>
              <a:buClr>
                <a:srgbClr val="C00000"/>
              </a:buClr>
              <a:buFont typeface="Wingdings" pitchFamily="2" charset="2"/>
              <a:buChar char="Ø"/>
            </a:pPr>
            <a:r>
              <a:rPr lang="en-US" dirty="0"/>
              <a:t>The SF-425 quarterly report may be submitted ten (10) calendar days or less from a reporting end date until the due date. </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32763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9" name="Picture 8" descr="Infographic titled &quot;Important Dates: Financial Reports&quot; detailing FFR reporting periods and due dates, with funds frozen on May 1, July 31, and October 31 if not submitted.">
            <a:extLst>
              <a:ext uri="{FF2B5EF4-FFF2-40B4-BE49-F238E27FC236}">
                <a16:creationId xmlns:a16="http://schemas.microsoft.com/office/drawing/2014/main" id="{886BA88F-AD9D-6779-FF2D-F0C2C04FE268}"/>
              </a:ext>
            </a:extLst>
          </p:cNvPr>
          <p:cNvPicPr>
            <a:picLocks noChangeAspect="1"/>
          </p:cNvPicPr>
          <p:nvPr/>
        </p:nvPicPr>
        <p:blipFill>
          <a:blip r:embed="rId2"/>
          <a:stretch>
            <a:fillRect/>
          </a:stretch>
        </p:blipFill>
        <p:spPr>
          <a:xfrm>
            <a:off x="1833562" y="914399"/>
            <a:ext cx="8524875" cy="5572127"/>
          </a:xfrm>
          <a:prstGeom prst="rect">
            <a:avLst/>
          </a:prstGeom>
        </p:spPr>
      </p:pic>
    </p:spTree>
    <p:extLst>
      <p:ext uri="{BB962C8B-B14F-4D97-AF65-F5344CB8AC3E}">
        <p14:creationId xmlns:p14="http://schemas.microsoft.com/office/powerpoint/2010/main" val="293671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4DD212B-E140-1D31-7057-1039C9BF39BF}"/>
              </a:ext>
              <a:ext uri="{C183D7F6-B498-43B3-948B-1728B52AA6E4}">
                <adec:decorative xmlns:adec="http://schemas.microsoft.com/office/drawing/2017/decorative" val="0"/>
              </a:ext>
            </a:extLst>
          </p:cNvPr>
          <p:cNvSpPr txBox="1">
            <a:spLocks noGrp="1"/>
          </p:cNvSpPr>
          <p:nvPr>
            <p:ph type="title" idx="4294967295"/>
          </p:nvPr>
        </p:nvSpPr>
        <p:spPr>
          <a:xfrm>
            <a:off x="650875" y="1248720"/>
            <a:ext cx="10890250" cy="6429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
        <p:nvSpPr>
          <p:cNvPr id="3" name="TextBox 3">
            <a:extLst>
              <a:ext uri="{FF2B5EF4-FFF2-40B4-BE49-F238E27FC236}">
                <a16:creationId xmlns:a16="http://schemas.microsoft.com/office/drawing/2014/main" id="{8A5D29BA-4CEB-5FC3-7230-BF39067EF1F2}"/>
              </a:ext>
              <a:ext uri="{C183D7F6-B498-43B3-948B-1728B52AA6E4}">
                <adec:decorative xmlns:adec="http://schemas.microsoft.com/office/drawing/2017/decorative" val="0"/>
              </a:ext>
            </a:extLst>
          </p:cNvPr>
          <p:cNvSpPr>
            <a:spLocks noGrp="1" noChangeArrowheads="1"/>
          </p:cNvSpPr>
          <p:nvPr>
            <p:ph idx="1"/>
          </p:nvPr>
        </p:nvSpPr>
        <p:spPr>
          <a:xfrm>
            <a:off x="1735494" y="2161592"/>
            <a:ext cx="8229600" cy="3992563"/>
          </a:xfrm>
        </p:spPr>
        <p:txBody>
          <a:bodyPr>
            <a:normAutofit fontScale="77500" lnSpcReduction="20000"/>
          </a:bodyPr>
          <a:lstStyle/>
          <a:p>
            <a:pPr>
              <a:lnSpc>
                <a:spcPct val="120000"/>
              </a:lnSpc>
              <a:buClr>
                <a:srgbClr val="C00000"/>
              </a:buClr>
              <a:buFont typeface="Wingdings" panose="05000000000000000000" pitchFamily="2" charset="2"/>
              <a:buChar char="ü"/>
            </a:pPr>
            <a:r>
              <a:rPr lang="en-US" sz="3600" dirty="0"/>
              <a:t>Financial Management System must meet the requirements for </a:t>
            </a:r>
            <a:r>
              <a:rPr lang="en-US" sz="3600" u="sng" dirty="0"/>
              <a:t>receipt, obligation and expenditure</a:t>
            </a:r>
            <a:r>
              <a:rPr lang="en-US" sz="3600" dirty="0"/>
              <a:t> of all grant funds</a:t>
            </a:r>
          </a:p>
          <a:p>
            <a:pPr lvl="1" eaLnBrk="1" hangingPunct="1">
              <a:lnSpc>
                <a:spcPct val="120000"/>
              </a:lnSpc>
              <a:buClr>
                <a:srgbClr val="C00000"/>
              </a:buClr>
              <a:buFont typeface="Wingdings" panose="05000000000000000000" pitchFamily="2" charset="2"/>
              <a:buChar char="ü"/>
            </a:pPr>
            <a:r>
              <a:rPr lang="en-US" sz="3200" dirty="0"/>
              <a:t>Federal cost share &amp; local cost share (match)</a:t>
            </a:r>
          </a:p>
          <a:p>
            <a:pPr lvl="2" eaLnBrk="1" hangingPunct="1">
              <a:lnSpc>
                <a:spcPct val="120000"/>
              </a:lnSpc>
              <a:buClr>
                <a:srgbClr val="C00000"/>
              </a:buClr>
              <a:buFont typeface="Wingdings" panose="05000000000000000000" pitchFamily="2" charset="2"/>
              <a:buChar char="ü"/>
            </a:pPr>
            <a:r>
              <a:rPr lang="en-US" dirty="0"/>
              <a:t>Calculate correctly</a:t>
            </a:r>
          </a:p>
          <a:p>
            <a:pPr lvl="2" eaLnBrk="1" hangingPunct="1">
              <a:lnSpc>
                <a:spcPct val="120000"/>
              </a:lnSpc>
              <a:buClr>
                <a:srgbClr val="C00000"/>
              </a:buClr>
              <a:buFont typeface="Wingdings" panose="05000000000000000000" pitchFamily="2" charset="2"/>
              <a:buChar char="ü"/>
            </a:pPr>
            <a:r>
              <a:rPr lang="en-US" dirty="0"/>
              <a:t>All subject to the same rules</a:t>
            </a:r>
          </a:p>
          <a:p>
            <a:pPr lvl="1" eaLnBrk="1" hangingPunct="1">
              <a:lnSpc>
                <a:spcPct val="120000"/>
              </a:lnSpc>
              <a:buClr>
                <a:srgbClr val="C00000"/>
              </a:buClr>
              <a:buFont typeface="Wingdings" panose="05000000000000000000" pitchFamily="2" charset="2"/>
              <a:buChar char="ü"/>
            </a:pPr>
            <a:r>
              <a:rPr lang="en-US" sz="3200" dirty="0"/>
              <a:t>Planning &amp; property control and periodic reporting</a:t>
            </a:r>
          </a:p>
          <a:p>
            <a:pPr eaLnBrk="1" hangingPunct="1">
              <a:lnSpc>
                <a:spcPct val="120000"/>
              </a:lnSpc>
              <a:buClr>
                <a:srgbClr val="C00000"/>
              </a:buClr>
              <a:buFont typeface="Wingdings" panose="05000000000000000000" pitchFamily="2" charset="2"/>
              <a:buChar char="ü"/>
            </a:pPr>
            <a:r>
              <a:rPr lang="en-US" sz="3600" dirty="0"/>
              <a:t>Internal controls</a:t>
            </a:r>
          </a:p>
          <a:p>
            <a:pPr eaLnBrk="1" hangingPunct="1">
              <a:lnSpc>
                <a:spcPct val="120000"/>
              </a:lnSpc>
              <a:buClr>
                <a:srgbClr val="C00000"/>
              </a:buClr>
              <a:buFont typeface="Wingdings" panose="05000000000000000000" pitchFamily="2" charset="2"/>
              <a:buChar char="ü"/>
            </a:pPr>
            <a:r>
              <a:rPr lang="en-US" sz="3600" dirty="0"/>
              <a:t>Segregation of duties</a:t>
            </a:r>
          </a:p>
        </p:txBody>
      </p:sp>
      <p:sp>
        <p:nvSpPr>
          <p:cNvPr id="2" name="Title 1">
            <a:extLst>
              <a:ext uri="{FF2B5EF4-FFF2-40B4-BE49-F238E27FC236}">
                <a16:creationId xmlns:a16="http://schemas.microsoft.com/office/drawing/2014/main" id="{1A9020AD-B39E-5C4B-8AE1-CC648DD3DC20}"/>
              </a:ext>
              <a:ext uri="{C183D7F6-B498-43B3-948B-1728B52AA6E4}">
                <adec:decorative xmlns:adec="http://schemas.microsoft.com/office/drawing/2017/decorative" val="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U.S. Department of Justice</a:t>
            </a:r>
          </a:p>
        </p:txBody>
      </p:sp>
    </p:spTree>
    <p:extLst>
      <p:ext uri="{BB962C8B-B14F-4D97-AF65-F5344CB8AC3E}">
        <p14:creationId xmlns:p14="http://schemas.microsoft.com/office/powerpoint/2010/main" val="3069541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4" name="TextBox 3">
            <a:extLst>
              <a:ext uri="{FF2B5EF4-FFF2-40B4-BE49-F238E27FC236}">
                <a16:creationId xmlns:a16="http://schemas.microsoft.com/office/drawing/2014/main" id="{65F66CB5-71D4-8FC1-1C66-6E9C32B9701F}"/>
              </a:ext>
            </a:extLst>
          </p:cNvPr>
          <p:cNvSpPr txBox="1"/>
          <p:nvPr/>
        </p:nvSpPr>
        <p:spPr>
          <a:xfrm>
            <a:off x="252919" y="1622984"/>
            <a:ext cx="3618690" cy="2031325"/>
          </a:xfrm>
          <a:prstGeom prst="rect">
            <a:avLst/>
          </a:prstGeom>
          <a:noFill/>
        </p:spPr>
        <p:txBody>
          <a:bodyPr wrap="square" rtlCol="0">
            <a:spAutoFit/>
          </a:bodyPr>
          <a:lstStyle/>
          <a:p>
            <a:pPr marL="342900" indent="-342900">
              <a:buFont typeface="+mj-lt"/>
              <a:buAutoNum type="arabicParenR"/>
            </a:pPr>
            <a:r>
              <a:rPr lang="en-US" dirty="0">
                <a:latin typeface="Arial" panose="020B0604020202020204" pitchFamily="34" charset="0"/>
                <a:cs typeface="Arial" panose="020B0604020202020204" pitchFamily="34" charset="0"/>
              </a:rPr>
              <a:t>Navigate to the Home link on the left side of the screen.</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Go to the user’s Worklist.</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Open the FFR to be edited/submitted.</a:t>
            </a:r>
          </a:p>
        </p:txBody>
      </p:sp>
      <p:pic>
        <p:nvPicPr>
          <p:cNvPr id="5" name="Picture 4" descr="Screenshot of a financial management webpage displaying a sidebar menu and a worklist table with financial report entries, dates, and case types.. Navigate to the Home link on the left side of the screen.&#10;&#10;Go to the user’s Worklist.&#10;&#10;Open the FFR to be edited/submitted.&#10;">
            <a:extLst>
              <a:ext uri="{FF2B5EF4-FFF2-40B4-BE49-F238E27FC236}">
                <a16:creationId xmlns:a16="http://schemas.microsoft.com/office/drawing/2014/main" id="{6B03BA55-D02D-E243-8C77-47CEE5DAC444}"/>
              </a:ext>
            </a:extLst>
          </p:cNvPr>
          <p:cNvPicPr>
            <a:picLocks noChangeAspect="1"/>
          </p:cNvPicPr>
          <p:nvPr/>
        </p:nvPicPr>
        <p:blipFill>
          <a:blip r:embed="rId2"/>
          <a:stretch>
            <a:fillRect/>
          </a:stretch>
        </p:blipFill>
        <p:spPr>
          <a:xfrm>
            <a:off x="4100982" y="914399"/>
            <a:ext cx="7699132" cy="5479822"/>
          </a:xfrm>
          <a:prstGeom prst="rect">
            <a:avLst/>
          </a:prstGeom>
        </p:spPr>
      </p:pic>
    </p:spTree>
    <p:extLst>
      <p:ext uri="{BB962C8B-B14F-4D97-AF65-F5344CB8AC3E}">
        <p14:creationId xmlns:p14="http://schemas.microsoft.com/office/powerpoint/2010/main" val="173304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1AE3D8C5-26FF-85C1-B97F-A1C9633C174C}"/>
              </a:ext>
            </a:extLst>
          </p:cNvPr>
          <p:cNvSpPr txBox="1"/>
          <p:nvPr/>
        </p:nvSpPr>
        <p:spPr>
          <a:xfrm>
            <a:off x="252919" y="1622984"/>
            <a:ext cx="3618690" cy="276998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Once the FFR opens, the Recipient Information appears.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 Select Continue to proceed to the next screen</a:t>
            </a:r>
          </a:p>
          <a:p>
            <a:endParaRPr lang="en-US" dirty="0">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a:t>
            </a:r>
            <a:r>
              <a:rPr lang="en-US" sz="1600" i="1" dirty="0">
                <a:solidFill>
                  <a:srgbClr val="C00000"/>
                </a:solidFill>
                <a:latin typeface="Arial" panose="020B0604020202020204" pitchFamily="34" charset="0"/>
                <a:cs typeface="Arial" panose="020B0604020202020204" pitchFamily="34" charset="0"/>
              </a:rPr>
              <a:t>Note: The data on this page is prepopulated using information from the award document and the entity profile.</a:t>
            </a:r>
          </a:p>
        </p:txBody>
      </p:sp>
      <p:pic>
        <p:nvPicPr>
          <p:cNvPr id="3" name="Picture 2" descr="Screenshot of a Federal Financial Report form with a focus on the recipient info section. Once the FFR opens, the Recipient Information appears.&#10;&#10;5) Select Continue to proceed to the next screen&#10;&#10;* Note: The data on this page is prepopulated using information from the award document and the entity profile.&#10;">
            <a:extLst>
              <a:ext uri="{FF2B5EF4-FFF2-40B4-BE49-F238E27FC236}">
                <a16:creationId xmlns:a16="http://schemas.microsoft.com/office/drawing/2014/main" id="{85CF3320-4008-D229-35D0-3FC7C778ADD3}"/>
              </a:ext>
            </a:extLst>
          </p:cNvPr>
          <p:cNvPicPr>
            <a:picLocks noChangeAspect="1"/>
          </p:cNvPicPr>
          <p:nvPr/>
        </p:nvPicPr>
        <p:blipFill>
          <a:blip r:embed="rId2"/>
          <a:stretch>
            <a:fillRect/>
          </a:stretch>
        </p:blipFill>
        <p:spPr>
          <a:xfrm>
            <a:off x="4261869" y="1000125"/>
            <a:ext cx="6966111" cy="4781821"/>
          </a:xfrm>
          <a:prstGeom prst="rect">
            <a:avLst/>
          </a:prstGeom>
        </p:spPr>
      </p:pic>
      <p:pic>
        <p:nvPicPr>
          <p:cNvPr id="6" name="Picture 5" descr="Screenshot of a Federal Financial Report form continue buttun">
            <a:extLst>
              <a:ext uri="{FF2B5EF4-FFF2-40B4-BE49-F238E27FC236}">
                <a16:creationId xmlns:a16="http://schemas.microsoft.com/office/drawing/2014/main" id="{98D95779-ADED-3A00-D6C1-184731A28591}"/>
              </a:ext>
            </a:extLst>
          </p:cNvPr>
          <p:cNvPicPr>
            <a:picLocks noChangeAspect="1"/>
          </p:cNvPicPr>
          <p:nvPr/>
        </p:nvPicPr>
        <p:blipFill>
          <a:blip r:embed="rId3"/>
          <a:stretch>
            <a:fillRect/>
          </a:stretch>
        </p:blipFill>
        <p:spPr>
          <a:xfrm>
            <a:off x="10356112" y="4650594"/>
            <a:ext cx="1829538" cy="1587336"/>
          </a:xfrm>
          <a:prstGeom prst="rect">
            <a:avLst/>
          </a:prstGeom>
        </p:spPr>
      </p:pic>
    </p:spTree>
    <p:extLst>
      <p:ext uri="{BB962C8B-B14F-4D97-AF65-F5344CB8AC3E}">
        <p14:creationId xmlns:p14="http://schemas.microsoft.com/office/powerpoint/2010/main" val="29389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74ED70D0-353F-99FE-59A7-924B5CCB0D0E}"/>
              </a:ext>
            </a:extLst>
          </p:cNvPr>
          <p:cNvSpPr txBox="1"/>
          <p:nvPr/>
        </p:nvSpPr>
        <p:spPr>
          <a:xfrm>
            <a:off x="71943" y="1632509"/>
            <a:ext cx="3290381"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 The Report Information screen contains several required fields.	</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Recipient Account Number</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Report Type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Basis of Accounting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7) Scroll down to the Transactions section.</a:t>
            </a: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4" name="Picture 3" descr="Screenshot of a Federal Financial Report form with a focus on the recipient account section. The Report Information screen contains several required fields. Recipient Account Number, Report Type, Basis of Accounting, Scroll down to the Transactions section.&#10;">
            <a:extLst>
              <a:ext uri="{FF2B5EF4-FFF2-40B4-BE49-F238E27FC236}">
                <a16:creationId xmlns:a16="http://schemas.microsoft.com/office/drawing/2014/main" id="{5E238D85-AAE1-6C7E-34F2-BBF1938F8C84}"/>
              </a:ext>
            </a:extLst>
          </p:cNvPr>
          <p:cNvPicPr>
            <a:picLocks noChangeAspect="1"/>
          </p:cNvPicPr>
          <p:nvPr/>
        </p:nvPicPr>
        <p:blipFill>
          <a:blip r:embed="rId2"/>
          <a:stretch>
            <a:fillRect/>
          </a:stretch>
        </p:blipFill>
        <p:spPr>
          <a:xfrm>
            <a:off x="3362325" y="1046939"/>
            <a:ext cx="8829675" cy="5440947"/>
          </a:xfrm>
          <a:prstGeom prst="rect">
            <a:avLst/>
          </a:prstGeom>
        </p:spPr>
      </p:pic>
    </p:spTree>
    <p:extLst>
      <p:ext uri="{BB962C8B-B14F-4D97-AF65-F5344CB8AC3E}">
        <p14:creationId xmlns:p14="http://schemas.microsoft.com/office/powerpoint/2010/main" val="230020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descr="A screenshot of a Federal Financial Report (FFR-692948) with fields for cash transactions. The following fields are not editable because they are not required by DOJ:&#10;Cash Receipts, Cash Disbursements, Cash on Hand&#10;">
            <a:extLst>
              <a:ext uri="{FF2B5EF4-FFF2-40B4-BE49-F238E27FC236}">
                <a16:creationId xmlns:a16="http://schemas.microsoft.com/office/drawing/2014/main" id="{9248610C-D262-097A-851C-BC4660467BFD}"/>
              </a:ext>
            </a:extLst>
          </p:cNvPr>
          <p:cNvSpPr txBox="1"/>
          <p:nvPr/>
        </p:nvSpPr>
        <p:spPr>
          <a:xfrm>
            <a:off x="71943" y="1632509"/>
            <a:ext cx="3290381"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8) The following fields are not editable because they are not required by DOJ: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10a. Cash Receipts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10b. Cash Disbursements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10c. Cash on Hand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3" name="Picture 2" descr="A screenshot of a Federal Financial Report (FFR-692948) with fields for cash transactions. The following fields are not editable because they are not required by DOJ: Cash Receipts, Cash Disbursements, Cash on Hand&#10;">
            <a:extLst>
              <a:ext uri="{FF2B5EF4-FFF2-40B4-BE49-F238E27FC236}">
                <a16:creationId xmlns:a16="http://schemas.microsoft.com/office/drawing/2014/main" id="{F807089C-BBB6-00AA-C388-C041F221E160}"/>
              </a:ext>
            </a:extLst>
          </p:cNvPr>
          <p:cNvPicPr>
            <a:picLocks noChangeAspect="1"/>
          </p:cNvPicPr>
          <p:nvPr/>
        </p:nvPicPr>
        <p:blipFill>
          <a:blip r:embed="rId2"/>
          <a:stretch>
            <a:fillRect/>
          </a:stretch>
        </p:blipFill>
        <p:spPr>
          <a:xfrm>
            <a:off x="3657599" y="981593"/>
            <a:ext cx="8642707" cy="4267796"/>
          </a:xfrm>
          <a:prstGeom prst="rect">
            <a:avLst/>
          </a:prstGeom>
        </p:spPr>
      </p:pic>
    </p:spTree>
    <p:extLst>
      <p:ext uri="{BB962C8B-B14F-4D97-AF65-F5344CB8AC3E}">
        <p14:creationId xmlns:p14="http://schemas.microsoft.com/office/powerpoint/2010/main" val="332357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609600" y="1550189"/>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996F2-B0C6-AE8B-1767-F308D98DB35B}"/>
              </a:ext>
            </a:extLst>
          </p:cNvPr>
          <p:cNvSpPr txBox="1"/>
          <p:nvPr/>
        </p:nvSpPr>
        <p:spPr>
          <a:xfrm>
            <a:off x="940526" y="1545902"/>
            <a:ext cx="1193074" cy="1323439"/>
          </a:xfrm>
          <a:prstGeom prst="rect">
            <a:avLst/>
          </a:prstGeom>
          <a:noFill/>
        </p:spPr>
        <p:txBody>
          <a:bodyPr wrap="square" rtlCol="0">
            <a:spAutoFit/>
          </a:bodyPr>
          <a:lstStyle/>
          <a:p>
            <a:r>
              <a:rPr lang="en-US" sz="8000" dirty="0"/>
              <a:t>9</a:t>
            </a:r>
          </a:p>
        </p:txBody>
      </p:sp>
      <p:pic>
        <p:nvPicPr>
          <p:cNvPr id="4" name="Picture 3" descr="Screenshot of a form detailing federal expenditures and unliquidated obligations with input fields.">
            <a:extLst>
              <a:ext uri="{FF2B5EF4-FFF2-40B4-BE49-F238E27FC236}">
                <a16:creationId xmlns:a16="http://schemas.microsoft.com/office/drawing/2014/main" id="{6999378B-330A-9F73-58BB-7C1B636AD919}"/>
              </a:ext>
            </a:extLst>
          </p:cNvPr>
          <p:cNvPicPr>
            <a:picLocks noChangeAspect="1"/>
          </p:cNvPicPr>
          <p:nvPr/>
        </p:nvPicPr>
        <p:blipFill>
          <a:blip r:embed="rId2"/>
          <a:stretch>
            <a:fillRect/>
          </a:stretch>
        </p:blipFill>
        <p:spPr>
          <a:xfrm>
            <a:off x="2366272" y="1008521"/>
            <a:ext cx="9897856" cy="2524477"/>
          </a:xfrm>
          <a:prstGeom prst="rect">
            <a:avLst/>
          </a:prstGeom>
        </p:spPr>
      </p:pic>
      <p:sp>
        <p:nvSpPr>
          <p:cNvPr id="2" name="TextBox 1">
            <a:extLst>
              <a:ext uri="{FF2B5EF4-FFF2-40B4-BE49-F238E27FC236}">
                <a16:creationId xmlns:a16="http://schemas.microsoft.com/office/drawing/2014/main" id="{F835EBFF-D1C8-6561-879D-B295D878EF04}"/>
              </a:ext>
            </a:extLst>
          </p:cNvPr>
          <p:cNvSpPr txBox="1"/>
          <p:nvPr/>
        </p:nvSpPr>
        <p:spPr>
          <a:xfrm>
            <a:off x="1295400" y="4031313"/>
            <a:ext cx="10553700" cy="200054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10d. Total Federal funds authorized. </a:t>
            </a:r>
            <a:r>
              <a:rPr lang="en-US" i="1" dirty="0">
                <a:latin typeface="Arial" panose="020B0604020202020204" pitchFamily="34" charset="0"/>
                <a:cs typeface="Arial" panose="020B0604020202020204" pitchFamily="34" charset="0"/>
              </a:rPr>
              <a:t>(Prepopulated from the Award Document)</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10e. Federal share of expenditures. </a:t>
            </a:r>
            <a:r>
              <a:rPr lang="en-US" i="1" dirty="0">
                <a:latin typeface="Arial" panose="020B0604020202020204" pitchFamily="34" charset="0"/>
                <a:cs typeface="Arial" panose="020B0604020202020204" pitchFamily="34" charset="0"/>
              </a:rPr>
              <a:t>(Enter the cumulative amount of federal fund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10f.  Federal Share of Unliquidated Obligation. </a:t>
            </a:r>
            <a:r>
              <a:rPr lang="en-US" i="1" dirty="0">
                <a:latin typeface="Arial" panose="020B0604020202020204" pitchFamily="34" charset="0"/>
                <a:cs typeface="Arial" panose="020B0604020202020204" pitchFamily="34" charset="0"/>
              </a:rPr>
              <a:t>(Insert as appropriate)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609600" y="1550189"/>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996F2-B0C6-AE8B-1767-F308D98DB35B}"/>
              </a:ext>
            </a:extLst>
          </p:cNvPr>
          <p:cNvSpPr txBox="1"/>
          <p:nvPr/>
        </p:nvSpPr>
        <p:spPr>
          <a:xfrm>
            <a:off x="940526" y="1545902"/>
            <a:ext cx="1193074" cy="1323439"/>
          </a:xfrm>
          <a:prstGeom prst="rect">
            <a:avLst/>
          </a:prstGeom>
          <a:noFill/>
        </p:spPr>
        <p:txBody>
          <a:bodyPr wrap="square" rtlCol="0">
            <a:spAutoFit/>
          </a:bodyPr>
          <a:lstStyle/>
          <a:p>
            <a:r>
              <a:rPr lang="en-US" sz="8000" dirty="0"/>
              <a:t>9</a:t>
            </a:r>
          </a:p>
        </p:txBody>
      </p:sp>
      <p:pic>
        <p:nvPicPr>
          <p:cNvPr id="3" name="Picture 2" descr="Screenshot of a document detailing federal and recipient share financial information.">
            <a:extLst>
              <a:ext uri="{FF2B5EF4-FFF2-40B4-BE49-F238E27FC236}">
                <a16:creationId xmlns:a16="http://schemas.microsoft.com/office/drawing/2014/main" id="{25E1862F-4973-3172-008F-51ECBBBB3AFC}"/>
              </a:ext>
            </a:extLst>
          </p:cNvPr>
          <p:cNvPicPr>
            <a:picLocks noChangeAspect="1"/>
          </p:cNvPicPr>
          <p:nvPr/>
        </p:nvPicPr>
        <p:blipFill>
          <a:blip r:embed="rId2"/>
          <a:stretch>
            <a:fillRect/>
          </a:stretch>
        </p:blipFill>
        <p:spPr>
          <a:xfrm>
            <a:off x="2781586" y="1045049"/>
            <a:ext cx="9554908" cy="3203101"/>
          </a:xfrm>
          <a:prstGeom prst="rect">
            <a:avLst/>
          </a:prstGeom>
        </p:spPr>
      </p:pic>
      <p:sp>
        <p:nvSpPr>
          <p:cNvPr id="2" name="TextBox 1">
            <a:extLst>
              <a:ext uri="{FF2B5EF4-FFF2-40B4-BE49-F238E27FC236}">
                <a16:creationId xmlns:a16="http://schemas.microsoft.com/office/drawing/2014/main" id="{1F350DB2-C28E-5B69-4C6E-445E66A31CBB}"/>
              </a:ext>
            </a:extLst>
          </p:cNvPr>
          <p:cNvSpPr txBox="1"/>
          <p:nvPr/>
        </p:nvSpPr>
        <p:spPr>
          <a:xfrm>
            <a:off x="1295400" y="4498038"/>
            <a:ext cx="10553700"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10g. Total Federal share </a:t>
            </a:r>
            <a:r>
              <a:rPr lang="en-US" i="1" dirty="0">
                <a:latin typeface="Arial" panose="020B0604020202020204" pitchFamily="34" charset="0"/>
                <a:cs typeface="Arial" panose="020B0604020202020204" pitchFamily="34" charset="0"/>
              </a:rPr>
              <a:t>(sum of lines e and f; System calculated)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10h. Unobligated balance of Federal Funds </a:t>
            </a:r>
            <a:r>
              <a:rPr lang="en-US" i="1" dirty="0">
                <a:latin typeface="Arial" panose="020B0604020202020204" pitchFamily="34" charset="0"/>
                <a:cs typeface="Arial" panose="020B0604020202020204" pitchFamily="34" charset="0"/>
              </a:rPr>
              <a:t>(line d minus g)</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10i.  Total recipient share required.</a:t>
            </a:r>
          </a:p>
          <a:p>
            <a:pPr marL="342900" indent="-342900">
              <a:buClr>
                <a:srgbClr val="C00000"/>
              </a:buClr>
              <a:buFont typeface="Courier New" panose="02070309020205020404" pitchFamily="49" charset="0"/>
              <a:buChar char="o"/>
            </a:pPr>
            <a:endParaRPr lang="en-US" i="1" dirty="0">
              <a:latin typeface="Arial" panose="020B0604020202020204" pitchFamily="34" charset="0"/>
              <a:cs typeface="Arial" panose="020B0604020202020204" pitchFamily="34" charset="0"/>
            </a:endParaRPr>
          </a:p>
          <a:p>
            <a:pPr>
              <a:buClr>
                <a:srgbClr val="C00000"/>
              </a:buClr>
            </a:pP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2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C4F291AE-3D2D-BF29-A0B9-D10A39CB020C}"/>
              </a:ext>
            </a:extLst>
          </p:cNvPr>
          <p:cNvSpPr txBox="1"/>
          <p:nvPr/>
        </p:nvSpPr>
        <p:spPr>
          <a:xfrm>
            <a:off x="90992" y="984809"/>
            <a:ext cx="3214183" cy="67095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10)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10j. Recipient share of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10k.Remaining recipient share to be provided (line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minus 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10l. Total Federal program income earned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10m. Program income expended in accordance with the deduction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10n. Program income expended in accordance with the addition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10o. Unexpended program income</a:t>
            </a:r>
          </a:p>
          <a:p>
            <a:pPr>
              <a:buClr>
                <a:srgbClr val="C00000"/>
              </a:buClr>
            </a:pPr>
            <a:r>
              <a:rPr lang="en-US" sz="1600" i="1" dirty="0">
                <a:solidFill>
                  <a:srgbClr val="C00000"/>
                </a:solidFill>
                <a:latin typeface="Arial" panose="020B0604020202020204" pitchFamily="34" charset="0"/>
                <a:cs typeface="Arial" panose="020B0604020202020204" pitchFamily="34" charset="0"/>
              </a:rPr>
              <a:t>* Note: OJP uses the deduction method</a:t>
            </a:r>
          </a:p>
          <a:p>
            <a:pPr>
              <a:buClr>
                <a:srgbClr val="C00000"/>
              </a:buCl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5094F566-53CD-D2D1-D364-E356D85F7E5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49477" y="2392231"/>
            <a:ext cx="1560623" cy="1464880"/>
          </a:xfrm>
          <a:prstGeom prst="rect">
            <a:avLst/>
          </a:prstGeom>
        </p:spPr>
      </p:pic>
      <p:sp>
        <p:nvSpPr>
          <p:cNvPr id="6" name="TextBox 5">
            <a:extLst>
              <a:ext uri="{FF2B5EF4-FFF2-40B4-BE49-F238E27FC236}">
                <a16:creationId xmlns:a16="http://schemas.microsoft.com/office/drawing/2014/main" id="{AE9996F2-B0C6-AE8B-1767-F308D98DB35B}"/>
              </a:ext>
            </a:extLst>
          </p:cNvPr>
          <p:cNvSpPr txBox="1"/>
          <p:nvPr/>
        </p:nvSpPr>
        <p:spPr>
          <a:xfrm>
            <a:off x="3049477" y="2462951"/>
            <a:ext cx="1273030" cy="1323439"/>
          </a:xfrm>
          <a:prstGeom prst="rect">
            <a:avLst/>
          </a:prstGeom>
          <a:noFill/>
        </p:spPr>
        <p:txBody>
          <a:bodyPr wrap="square" rtlCol="0">
            <a:spAutoFit/>
          </a:bodyPr>
          <a:lstStyle/>
          <a:p>
            <a:r>
              <a:rPr lang="en-US" sz="8000" dirty="0"/>
              <a:t>10</a:t>
            </a:r>
          </a:p>
        </p:txBody>
      </p:sp>
      <p:pic>
        <p:nvPicPr>
          <p:cNvPr id="4" name="Picture 3" descr="Screenshot of a Federal Financial Report form with text fields and instructions.">
            <a:extLst>
              <a:ext uri="{FF2B5EF4-FFF2-40B4-BE49-F238E27FC236}">
                <a16:creationId xmlns:a16="http://schemas.microsoft.com/office/drawing/2014/main" id="{45E7930A-D4BF-F9D8-170B-3A48F9F1A8FC}"/>
              </a:ext>
            </a:extLst>
          </p:cNvPr>
          <p:cNvPicPr>
            <a:picLocks noChangeAspect="1"/>
          </p:cNvPicPr>
          <p:nvPr/>
        </p:nvPicPr>
        <p:blipFill>
          <a:blip r:embed="rId3"/>
          <a:stretch>
            <a:fillRect/>
          </a:stretch>
        </p:blipFill>
        <p:spPr>
          <a:xfrm>
            <a:off x="4152900" y="914399"/>
            <a:ext cx="8140826" cy="5556070"/>
          </a:xfrm>
          <a:prstGeom prst="rect">
            <a:avLst/>
          </a:prstGeom>
        </p:spPr>
      </p:pic>
    </p:spTree>
    <p:extLst>
      <p:ext uri="{BB962C8B-B14F-4D97-AF65-F5344CB8AC3E}">
        <p14:creationId xmlns:p14="http://schemas.microsoft.com/office/powerpoint/2010/main" val="135088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6" name="TextBox 5">
            <a:extLst>
              <a:ext uri="{FF2B5EF4-FFF2-40B4-BE49-F238E27FC236}">
                <a16:creationId xmlns:a16="http://schemas.microsoft.com/office/drawing/2014/main" id="{54F9FE35-6770-7F05-4CAC-4E523B87EC32}"/>
              </a:ext>
            </a:extLst>
          </p:cNvPr>
          <p:cNvSpPr txBox="1"/>
          <p:nvPr/>
        </p:nvSpPr>
        <p:spPr>
          <a:xfrm>
            <a:off x="126886" y="1437798"/>
            <a:ext cx="2717006" cy="286232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11) Enter Indirect Expenses. Depending on the Type of Rate, the</a:t>
            </a:r>
          </a:p>
          <a:p>
            <a:r>
              <a:rPr lang="en-US" dirty="0">
                <a:latin typeface="Arial" panose="020B0604020202020204" pitchFamily="34" charset="0"/>
                <a:cs typeface="Arial" panose="020B0604020202020204" pitchFamily="34" charset="0"/>
              </a:rPr>
              <a:t>user will be presented with different fields to complete.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Screenshot of a Federal Financial Report form with text fields and instructions.">
            <a:extLst>
              <a:ext uri="{FF2B5EF4-FFF2-40B4-BE49-F238E27FC236}">
                <a16:creationId xmlns:a16="http://schemas.microsoft.com/office/drawing/2014/main" id="{BAD97513-F982-E552-AD57-C5FA58CE0208}"/>
              </a:ext>
            </a:extLst>
          </p:cNvPr>
          <p:cNvPicPr>
            <a:picLocks noChangeAspect="1"/>
          </p:cNvPicPr>
          <p:nvPr/>
        </p:nvPicPr>
        <p:blipFill>
          <a:blip r:embed="rId2"/>
          <a:stretch>
            <a:fillRect/>
          </a:stretch>
        </p:blipFill>
        <p:spPr>
          <a:xfrm>
            <a:off x="2843892" y="992776"/>
            <a:ext cx="9436867" cy="4255499"/>
          </a:xfrm>
          <a:prstGeom prst="rect">
            <a:avLst/>
          </a:prstGeom>
        </p:spPr>
      </p:pic>
      <p:sp>
        <p:nvSpPr>
          <p:cNvPr id="8" name="TextBox 7">
            <a:extLst>
              <a:ext uri="{FF2B5EF4-FFF2-40B4-BE49-F238E27FC236}">
                <a16:creationId xmlns:a16="http://schemas.microsoft.com/office/drawing/2014/main" id="{79CB9540-500D-EC37-CCD0-9F465EC6721F}"/>
              </a:ext>
            </a:extLst>
          </p:cNvPr>
          <p:cNvSpPr txBox="1"/>
          <p:nvPr/>
        </p:nvSpPr>
        <p:spPr>
          <a:xfrm>
            <a:off x="2796267" y="5398499"/>
            <a:ext cx="9348108" cy="923330"/>
          </a:xfrm>
          <a:prstGeom prst="rect">
            <a:avLst/>
          </a:prstGeom>
          <a:noFill/>
        </p:spPr>
        <p:txBody>
          <a:bodyPr wrap="square" rtlCol="0">
            <a:spAutoFit/>
          </a:bodyPr>
          <a:lstStyle/>
          <a:p>
            <a:r>
              <a:rPr lang="en-US" i="1" dirty="0">
                <a:solidFill>
                  <a:srgbClr val="C00000"/>
                </a:solidFill>
              </a:rPr>
              <a:t>* Note: Indirect expenses are NOT cumulative. Indirect expenses are entered with a Start Date and End Date, and the totals are applied based on those dates, rather than the Project Period Start Date and Project Period End Date, as are all other expenses.</a:t>
            </a:r>
          </a:p>
        </p:txBody>
      </p:sp>
    </p:spTree>
    <p:extLst>
      <p:ext uri="{BB962C8B-B14F-4D97-AF65-F5344CB8AC3E}">
        <p14:creationId xmlns:p14="http://schemas.microsoft.com/office/powerpoint/2010/main" val="46283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6F76F167-9188-F1CB-CCAF-9FCCF9CB77D1}"/>
              </a:ext>
            </a:extLst>
          </p:cNvPr>
          <p:cNvSpPr txBox="1"/>
          <p:nvPr/>
        </p:nvSpPr>
        <p:spPr>
          <a:xfrm>
            <a:off x="126886" y="1437798"/>
            <a:ext cx="2717006" cy="452431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12) In the Remarks and Certification screen, enter text in box 12: Additional Information, </a:t>
            </a:r>
          </a:p>
          <a:p>
            <a:r>
              <a:rPr lang="en-US" dirty="0">
                <a:latin typeface="Arial" panose="020B0604020202020204" pitchFamily="34" charset="0"/>
                <a:cs typeface="Arial" panose="020B0604020202020204" pitchFamily="34" charset="0"/>
              </a:rPr>
              <a:t>any remarks, explanations or additional information required. Supporting documents may be added by clicking the “Upload Supporting Documents” button.</a:t>
            </a:r>
          </a:p>
          <a:p>
            <a:r>
              <a:rPr lang="en-US" dirty="0">
                <a:latin typeface="Arial" panose="020B0604020202020204" pitchFamily="34" charset="0"/>
                <a:cs typeface="Arial" panose="020B0604020202020204" pitchFamily="34" charset="0"/>
              </a:rPr>
              <a:t>Remarks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Screenshot of a Federal Financial Report form with text fields and instructions.">
            <a:extLst>
              <a:ext uri="{FF2B5EF4-FFF2-40B4-BE49-F238E27FC236}">
                <a16:creationId xmlns:a16="http://schemas.microsoft.com/office/drawing/2014/main" id="{F9941EED-79BE-C22C-E392-71D76E2D6D93}"/>
              </a:ext>
            </a:extLst>
          </p:cNvPr>
          <p:cNvPicPr>
            <a:picLocks noChangeAspect="1"/>
          </p:cNvPicPr>
          <p:nvPr/>
        </p:nvPicPr>
        <p:blipFill>
          <a:blip r:embed="rId2"/>
          <a:stretch>
            <a:fillRect/>
          </a:stretch>
        </p:blipFill>
        <p:spPr>
          <a:xfrm>
            <a:off x="4101737" y="1080759"/>
            <a:ext cx="8090263" cy="5337457"/>
          </a:xfrm>
          <a:prstGeom prst="rect">
            <a:avLst/>
          </a:prstGeom>
        </p:spPr>
      </p:pic>
      <p:sp>
        <p:nvSpPr>
          <p:cNvPr id="6" name="Rectangle 5">
            <a:extLst>
              <a:ext uri="{FF2B5EF4-FFF2-40B4-BE49-F238E27FC236}">
                <a16:creationId xmlns:a16="http://schemas.microsoft.com/office/drawing/2014/main" id="{F34DD8D8-82D5-5AC5-738B-80A30479E7D9}"/>
              </a:ext>
              <a:ext uri="{C183D7F6-B498-43B3-948B-1728B52AA6E4}">
                <adec:decorative xmlns:adec="http://schemas.microsoft.com/office/drawing/2017/decorative" val="1"/>
              </a:ext>
            </a:extLst>
          </p:cNvPr>
          <p:cNvSpPr/>
          <p:nvPr/>
        </p:nvSpPr>
        <p:spPr>
          <a:xfrm>
            <a:off x="4448175" y="5095875"/>
            <a:ext cx="1200150" cy="381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9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08469F01-1656-C024-7351-3D59DFAD2AB4}"/>
              </a:ext>
            </a:extLst>
          </p:cNvPr>
          <p:cNvSpPr txBox="1"/>
          <p:nvPr/>
        </p:nvSpPr>
        <p:spPr>
          <a:xfrm>
            <a:off x="126886" y="1437798"/>
            <a:ext cx="2717006" cy="203132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13) Review the certification section then select the Finish button.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Screenshot of a Federal Financial Report form with text fields and instructions.">
            <a:extLst>
              <a:ext uri="{FF2B5EF4-FFF2-40B4-BE49-F238E27FC236}">
                <a16:creationId xmlns:a16="http://schemas.microsoft.com/office/drawing/2014/main" id="{BD51606D-F9A1-8E50-1CFB-40F7B181EF80}"/>
              </a:ext>
            </a:extLst>
          </p:cNvPr>
          <p:cNvPicPr>
            <a:picLocks noChangeAspect="1"/>
          </p:cNvPicPr>
          <p:nvPr/>
        </p:nvPicPr>
        <p:blipFill>
          <a:blip r:embed="rId2"/>
          <a:stretch>
            <a:fillRect/>
          </a:stretch>
        </p:blipFill>
        <p:spPr>
          <a:xfrm>
            <a:off x="3553097" y="1003917"/>
            <a:ext cx="8714344" cy="5327214"/>
          </a:xfrm>
          <a:prstGeom prst="rect">
            <a:avLst/>
          </a:prstGeom>
        </p:spPr>
      </p:pic>
    </p:spTree>
    <p:extLst>
      <p:ext uri="{BB962C8B-B14F-4D97-AF65-F5344CB8AC3E}">
        <p14:creationId xmlns:p14="http://schemas.microsoft.com/office/powerpoint/2010/main" val="30770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4DD212B-E140-1D31-7057-1039C9BF39BF}"/>
              </a:ext>
            </a:extLst>
          </p:cNvPr>
          <p:cNvSpPr txBox="1">
            <a:spLocks noGrp="1"/>
          </p:cNvSpPr>
          <p:nvPr>
            <p:ph type="title" idx="4294967295"/>
          </p:nvPr>
        </p:nvSpPr>
        <p:spPr>
          <a:xfrm>
            <a:off x="-6350" y="1121951"/>
            <a:ext cx="12192000" cy="6827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
        <p:nvSpPr>
          <p:cNvPr id="7" name="Textbox 3">
            <a:extLst>
              <a:ext uri="{FF2B5EF4-FFF2-40B4-BE49-F238E27FC236}">
                <a16:creationId xmlns:a16="http://schemas.microsoft.com/office/drawing/2014/main" id="{E79BE67B-846B-A248-6D38-E5EC027A6F28}"/>
              </a:ext>
            </a:extLst>
          </p:cNvPr>
          <p:cNvSpPr>
            <a:spLocks noGrp="1" noChangeArrowheads="1"/>
          </p:cNvSpPr>
          <p:nvPr>
            <p:ph idx="1"/>
          </p:nvPr>
        </p:nvSpPr>
        <p:spPr>
          <a:xfrm>
            <a:off x="950913" y="1883328"/>
            <a:ext cx="11234737" cy="4232441"/>
          </a:xfrm>
        </p:spPr>
        <p:txBody>
          <a:bodyPr wrap="square">
            <a:spAutoFit/>
          </a:bodyPr>
          <a:lstStyle/>
          <a:p>
            <a:pPr>
              <a:buClr>
                <a:srgbClr val="C00000"/>
              </a:buClr>
              <a:buFont typeface="Wingdings" panose="05000000000000000000" pitchFamily="2" charset="2"/>
              <a:buChar char="ü"/>
            </a:pPr>
            <a:r>
              <a:rPr lang="en-US" sz="2600" dirty="0"/>
              <a:t>Internal agency policies, procedures</a:t>
            </a:r>
          </a:p>
          <a:p>
            <a:pPr lvl="1" eaLnBrk="1" hangingPunct="1">
              <a:buClr>
                <a:srgbClr val="C00000"/>
              </a:buClr>
              <a:buFont typeface="Wingdings" pitchFamily="2" charset="2"/>
              <a:buChar char="ü"/>
            </a:pPr>
            <a:r>
              <a:rPr lang="en-US" dirty="0"/>
              <a:t>Procurement, personnel, travel, accounting, etc.</a:t>
            </a:r>
          </a:p>
          <a:p>
            <a:pPr lvl="1" eaLnBrk="1" hangingPunct="1">
              <a:buClr>
                <a:srgbClr val="C00000"/>
              </a:buClr>
              <a:buFont typeface="Wingdings" pitchFamily="2" charset="2"/>
              <a:buChar char="ü"/>
            </a:pPr>
            <a:r>
              <a:rPr lang="en-US" dirty="0"/>
              <a:t>Current email, username, passwords, schedule password/log changes and SAM updates</a:t>
            </a:r>
          </a:p>
          <a:p>
            <a:pPr eaLnBrk="1" hangingPunct="1">
              <a:buClr>
                <a:srgbClr val="C00000"/>
              </a:buClr>
              <a:buFont typeface="Wingdings" panose="05000000000000000000" pitchFamily="2" charset="2"/>
              <a:buChar char="ü"/>
            </a:pPr>
            <a:r>
              <a:rPr lang="en-US" sz="2600" dirty="0"/>
              <a:t> Supplementing-Good/Supplanting-BAD!</a:t>
            </a:r>
          </a:p>
          <a:p>
            <a:pPr eaLnBrk="1" hangingPunct="1">
              <a:buClr>
                <a:srgbClr val="C00000"/>
              </a:buClr>
              <a:buFont typeface="Wingdings" panose="05000000000000000000" pitchFamily="2" charset="2"/>
              <a:buChar char="ü"/>
            </a:pPr>
            <a:r>
              <a:rPr lang="en-US" sz="2600" dirty="0"/>
              <a:t>Approved budget categories &amp; items</a:t>
            </a:r>
          </a:p>
          <a:p>
            <a:pPr eaLnBrk="1" hangingPunct="1">
              <a:buClr>
                <a:srgbClr val="C00000"/>
              </a:buClr>
              <a:buFont typeface="Wingdings" panose="05000000000000000000" pitchFamily="2" charset="2"/>
              <a:buChar char="ü"/>
            </a:pPr>
            <a:r>
              <a:rPr lang="en-US" sz="2600" dirty="0"/>
              <a:t>Prior approval Items</a:t>
            </a:r>
          </a:p>
          <a:p>
            <a:pPr lvl="1" eaLnBrk="1" hangingPunct="1">
              <a:buClr>
                <a:srgbClr val="C00000"/>
              </a:buClr>
              <a:buFont typeface="Wingdings" pitchFamily="2" charset="2"/>
              <a:buChar char="ü"/>
            </a:pPr>
            <a:r>
              <a:rPr lang="en-US" dirty="0"/>
              <a:t>Consultant rate ($650) prior approval threshold</a:t>
            </a:r>
          </a:p>
          <a:p>
            <a:pPr lvl="1" eaLnBrk="1" hangingPunct="1">
              <a:buClr>
                <a:srgbClr val="C00000"/>
              </a:buClr>
              <a:buFont typeface="Wingdings" pitchFamily="2" charset="2"/>
              <a:buChar char="ü"/>
            </a:pPr>
            <a:r>
              <a:rPr lang="en-US" dirty="0"/>
              <a:t>Sole source (non-competitive ^ $250K)</a:t>
            </a:r>
          </a:p>
          <a:p>
            <a:pPr lvl="1" eaLnBrk="1" hangingPunct="1">
              <a:buClr>
                <a:srgbClr val="C00000"/>
              </a:buClr>
              <a:buFont typeface="Wingdings" pitchFamily="2" charset="2"/>
              <a:buChar char="ü"/>
            </a:pPr>
            <a:r>
              <a:rPr lang="en-US" dirty="0"/>
              <a:t>DOCUMENTATION</a:t>
            </a:r>
          </a:p>
        </p:txBody>
      </p:sp>
      <p:sp>
        <p:nvSpPr>
          <p:cNvPr id="2" name="Title 1">
            <a:extLst>
              <a:ext uri="{FF2B5EF4-FFF2-40B4-BE49-F238E27FC236}">
                <a16:creationId xmlns:a16="http://schemas.microsoft.com/office/drawing/2014/main" id="{1A9020AD-B39E-5C4B-8AE1-CC648DD3DC2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U.S. Department of Justice</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03528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A: It is February 26, 2023, and the Financial Manager wants to edit the FFR which includes information from 10/1/22-12/31/22 reporting period.</a:t>
            </a:r>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4711337" y="2637027"/>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pic>
        <p:nvPicPr>
          <p:cNvPr id="22" name="Picture 21">
            <a:extLst>
              <a:ext uri="{FF2B5EF4-FFF2-40B4-BE49-F238E27FC236}">
                <a16:creationId xmlns:a16="http://schemas.microsoft.com/office/drawing/2014/main" id="{E9B3CF34-DD09-C013-EF0A-6F106F8F3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50246" y="3102432"/>
            <a:ext cx="2987299" cy="1396105"/>
          </a:xfrm>
          <a:prstGeom prst="rect">
            <a:avLst/>
          </a:prstGeom>
        </p:spPr>
      </p:pic>
      <p:sp>
        <p:nvSpPr>
          <p:cNvPr id="12" name="TextBox 11">
            <a:extLst>
              <a:ext uri="{FF2B5EF4-FFF2-40B4-BE49-F238E27FC236}">
                <a16:creationId xmlns:a16="http://schemas.microsoft.com/office/drawing/2014/main" id="{ADA8809B-6CAA-79F1-96C8-E9FE0910AFCA}"/>
              </a:ext>
            </a:extLst>
          </p:cNvPr>
          <p:cNvSpPr txBox="1"/>
          <p:nvPr/>
        </p:nvSpPr>
        <p:spPr>
          <a:xfrm>
            <a:off x="4688476" y="3198175"/>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8781744" y="2627502"/>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30926" y="3071201"/>
            <a:ext cx="2987299" cy="1396105"/>
          </a:xfrm>
          <a:prstGeom prst="rect">
            <a:avLst/>
          </a:prstGeom>
        </p:spPr>
      </p:pic>
      <p:sp>
        <p:nvSpPr>
          <p:cNvPr id="14" name="TextBox 13">
            <a:extLst>
              <a:ext uri="{FF2B5EF4-FFF2-40B4-BE49-F238E27FC236}">
                <a16:creationId xmlns:a16="http://schemas.microsoft.com/office/drawing/2014/main" id="{50D39AD3-9DDA-E003-6B83-481B164F27A0}"/>
              </a:ext>
            </a:extLst>
          </p:cNvPr>
          <p:cNvSpPr txBox="1"/>
          <p:nvPr/>
        </p:nvSpPr>
        <p:spPr>
          <a:xfrm>
            <a:off x="8730926" y="3169090"/>
            <a:ext cx="2910841" cy="1200329"/>
          </a:xfrm>
          <a:prstGeom prst="rect">
            <a:avLst/>
          </a:prstGeom>
          <a:noFill/>
        </p:spPr>
        <p:txBody>
          <a:bodyPr wrap="square" rtlCol="0">
            <a:spAutoFit/>
          </a:bodyPr>
          <a:lstStyle/>
          <a:p>
            <a:pPr algn="ctr"/>
            <a:r>
              <a:rPr lang="en-US" b="1" dirty="0"/>
              <a:t>Reporting Period:</a:t>
            </a:r>
          </a:p>
          <a:p>
            <a:pPr algn="ctr"/>
            <a:r>
              <a:rPr lang="en-US" dirty="0"/>
              <a:t>1/21/23 to 3/31/23</a:t>
            </a:r>
          </a:p>
          <a:p>
            <a:pPr algn="ctr"/>
            <a:r>
              <a:rPr lang="en-US" b="1" dirty="0"/>
              <a:t>Due Date of Report:</a:t>
            </a:r>
          </a:p>
          <a:p>
            <a:pPr algn="ctr"/>
            <a:r>
              <a:rPr lang="en-US" dirty="0"/>
              <a:t>4/30/23 (current FFR)</a:t>
            </a:r>
          </a:p>
        </p:txBody>
      </p:sp>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1477328"/>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can edit and resubmit FFR-2 because it is:</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directly previous FFR, AND</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next FFR has not been generated.</a:t>
            </a:r>
          </a:p>
          <a:p>
            <a:pPr>
              <a:buClr>
                <a:srgbClr val="C00000"/>
              </a:buClr>
            </a:pPr>
            <a:r>
              <a:rPr lang="en-US" b="1" i="1" dirty="0">
                <a:latin typeface="Arial" panose="020B0604020202020204" pitchFamily="34" charset="0"/>
                <a:cs typeface="Arial" panose="020B0604020202020204" pitchFamily="34" charset="0"/>
              </a:rPr>
              <a:t>FFR-2 can be edited until March 31,2023, the final day of the next reporting period, when the next report is generated.</a:t>
            </a:r>
          </a:p>
        </p:txBody>
      </p:sp>
    </p:spTree>
    <p:extLst>
      <p:ext uri="{BB962C8B-B14F-4D97-AF65-F5344CB8AC3E}">
        <p14:creationId xmlns:p14="http://schemas.microsoft.com/office/powerpoint/2010/main" val="129214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B: It is April 1, 2023, and the Financial Manager wants to edit the FFR which includes information from 10/1/22-12/31/22 reporting period.</a:t>
            </a:r>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3579801"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pic>
        <p:nvPicPr>
          <p:cNvPr id="22" name="Picture 21">
            <a:extLst>
              <a:ext uri="{FF2B5EF4-FFF2-40B4-BE49-F238E27FC236}">
                <a16:creationId xmlns:a16="http://schemas.microsoft.com/office/drawing/2014/main" id="{E9B3CF34-DD09-C013-EF0A-6F106F8F3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90697" y="3048503"/>
            <a:ext cx="2953511" cy="1396105"/>
          </a:xfrm>
          <a:prstGeom prst="rect">
            <a:avLst/>
          </a:prstGeom>
        </p:spPr>
      </p:pic>
      <p:sp>
        <p:nvSpPr>
          <p:cNvPr id="12" name="TextBox 11">
            <a:extLst>
              <a:ext uri="{FF2B5EF4-FFF2-40B4-BE49-F238E27FC236}">
                <a16:creationId xmlns:a16="http://schemas.microsoft.com/office/drawing/2014/main" id="{ADA8809B-6CAA-79F1-96C8-E9FE0910AFCA}"/>
              </a:ext>
            </a:extLst>
          </p:cNvPr>
          <p:cNvSpPr txBox="1"/>
          <p:nvPr/>
        </p:nvSpPr>
        <p:spPr>
          <a:xfrm>
            <a:off x="3490697" y="3153334"/>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6567100" y="2592833"/>
            <a:ext cx="259731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17981" y="3067763"/>
            <a:ext cx="2769327" cy="1396105"/>
          </a:xfrm>
          <a:prstGeom prst="rect">
            <a:avLst/>
          </a:prstGeom>
        </p:spPr>
      </p:pic>
      <p:sp>
        <p:nvSpPr>
          <p:cNvPr id="14" name="TextBox 13">
            <a:extLst>
              <a:ext uri="{FF2B5EF4-FFF2-40B4-BE49-F238E27FC236}">
                <a16:creationId xmlns:a16="http://schemas.microsoft.com/office/drawing/2014/main" id="{50D39AD3-9DDA-E003-6B83-481B164F27A0}"/>
              </a:ext>
            </a:extLst>
          </p:cNvPr>
          <p:cNvSpPr txBox="1"/>
          <p:nvPr/>
        </p:nvSpPr>
        <p:spPr>
          <a:xfrm>
            <a:off x="6556210" y="3153333"/>
            <a:ext cx="2597316" cy="1200329"/>
          </a:xfrm>
          <a:prstGeom prst="rect">
            <a:avLst/>
          </a:prstGeom>
          <a:noFill/>
        </p:spPr>
        <p:txBody>
          <a:bodyPr wrap="square" rtlCol="0">
            <a:spAutoFit/>
          </a:bodyPr>
          <a:lstStyle/>
          <a:p>
            <a:pPr algn="ctr"/>
            <a:r>
              <a:rPr lang="en-US" b="1" dirty="0"/>
              <a:t>Reporting Period:</a:t>
            </a:r>
          </a:p>
          <a:p>
            <a:pPr algn="ctr"/>
            <a:r>
              <a:rPr lang="en-US" dirty="0"/>
              <a:t>1/21/23 to 3/31/23</a:t>
            </a:r>
          </a:p>
          <a:p>
            <a:pPr algn="ctr"/>
            <a:r>
              <a:rPr lang="en-US" b="1" dirty="0"/>
              <a:t>Due Date of Report:</a:t>
            </a:r>
          </a:p>
          <a:p>
            <a:pPr algn="ctr"/>
            <a:r>
              <a:rPr lang="en-US" dirty="0"/>
              <a:t>4/30/23 (current FFR)</a:t>
            </a:r>
          </a:p>
        </p:txBody>
      </p:sp>
      <p:sp>
        <p:nvSpPr>
          <p:cNvPr id="2" name="Rectangle: Rounded Corners 1">
            <a:extLst>
              <a:ext uri="{FF2B5EF4-FFF2-40B4-BE49-F238E27FC236}">
                <a16:creationId xmlns:a16="http://schemas.microsoft.com/office/drawing/2014/main" id="{13A7C1B6-0BA1-B616-E859-DF2858C1FD83}"/>
              </a:ext>
            </a:extLst>
          </p:cNvPr>
          <p:cNvSpPr/>
          <p:nvPr/>
        </p:nvSpPr>
        <p:spPr>
          <a:xfrm>
            <a:off x="9376412"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FFR-4</a:t>
            </a:r>
          </a:p>
        </p:txBody>
      </p:sp>
      <p:pic>
        <p:nvPicPr>
          <p:cNvPr id="3" name="Picture 2">
            <a:extLst>
              <a:ext uri="{FF2B5EF4-FFF2-40B4-BE49-F238E27FC236}">
                <a16:creationId xmlns:a16="http://schemas.microsoft.com/office/drawing/2014/main" id="{521C2FF5-8070-4732-4B43-F7A35D842D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82389" y="3067762"/>
            <a:ext cx="2763349" cy="1396105"/>
          </a:xfrm>
          <a:prstGeom prst="rect">
            <a:avLst/>
          </a:prstGeom>
        </p:spPr>
      </p:pic>
      <p:sp>
        <p:nvSpPr>
          <p:cNvPr id="5" name="TextBox 4">
            <a:extLst>
              <a:ext uri="{FF2B5EF4-FFF2-40B4-BE49-F238E27FC236}">
                <a16:creationId xmlns:a16="http://schemas.microsoft.com/office/drawing/2014/main" id="{35C722D4-02CE-6FDB-6E87-5D6D78795C2B}"/>
              </a:ext>
            </a:extLst>
          </p:cNvPr>
          <p:cNvSpPr txBox="1"/>
          <p:nvPr/>
        </p:nvSpPr>
        <p:spPr>
          <a:xfrm>
            <a:off x="9361081" y="3128428"/>
            <a:ext cx="2769326" cy="1200329"/>
          </a:xfrm>
          <a:prstGeom prst="rect">
            <a:avLst/>
          </a:prstGeom>
          <a:noFill/>
        </p:spPr>
        <p:txBody>
          <a:bodyPr wrap="square" rtlCol="0">
            <a:spAutoFit/>
          </a:bodyPr>
          <a:lstStyle/>
          <a:p>
            <a:pPr algn="ctr"/>
            <a:r>
              <a:rPr lang="en-US" b="1" dirty="0"/>
              <a:t>Reporting Period:</a:t>
            </a:r>
          </a:p>
          <a:p>
            <a:pPr algn="ctr"/>
            <a:r>
              <a:rPr lang="en-US" dirty="0"/>
              <a:t>4/1/23 to 6/30/23</a:t>
            </a:r>
          </a:p>
          <a:p>
            <a:pPr algn="ctr"/>
            <a:r>
              <a:rPr lang="en-US" b="1" dirty="0"/>
              <a:t>Due Date of Report:</a:t>
            </a:r>
          </a:p>
          <a:p>
            <a:pPr algn="ctr"/>
            <a:r>
              <a:rPr lang="en-US" dirty="0"/>
              <a:t>7/30/23 (current FFR)</a:t>
            </a:r>
          </a:p>
        </p:txBody>
      </p:sp>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923330"/>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will not be able to reopen and edit FFR-2 because FFR-4 has already been generated.  The Financial Manager will be able to reopen and edit FFR-3 until June 30 since that is the most recently submitted FFR.</a:t>
            </a:r>
          </a:p>
        </p:txBody>
      </p:sp>
    </p:spTree>
    <p:extLst>
      <p:ext uri="{BB962C8B-B14F-4D97-AF65-F5344CB8AC3E}">
        <p14:creationId xmlns:p14="http://schemas.microsoft.com/office/powerpoint/2010/main" val="191874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lnSpcReduction="10000"/>
          </a:bodyPr>
          <a:lstStyle/>
          <a:p>
            <a:pPr marL="457200" indent="-457200">
              <a:spcAft>
                <a:spcPts val="1200"/>
              </a:spcAft>
              <a:buClr>
                <a:srgbClr val="C00000"/>
              </a:buClr>
              <a:buFont typeface="Wingdings" pitchFamily="2" charset="2"/>
              <a:buChar char="Ø"/>
            </a:pPr>
            <a:r>
              <a:rPr lang="en-US" dirty="0"/>
              <a:t>Report actual expenditures not disbursements from Federal Government.</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Report correct indirect cost type, rate, and base.</a:t>
            </a:r>
          </a:p>
          <a:p>
            <a:pPr marL="457200" indent="-457200">
              <a:spcBef>
                <a:spcPct val="0"/>
              </a:spcBef>
              <a:spcAft>
                <a:spcPts val="600"/>
              </a:spcAft>
              <a:buClr>
                <a:srgbClr val="C00000"/>
              </a:buClr>
              <a:buFont typeface="Wingdings" pitchFamily="2" charset="2"/>
              <a:buChar char="Ø"/>
            </a:pPr>
            <a:r>
              <a:rPr lang="en-US"/>
              <a:t>Financial Manager </a:t>
            </a:r>
            <a:r>
              <a:rPr lang="en-US" dirty="0"/>
              <a:t>can revise submitted reports prior to the due date.</a:t>
            </a:r>
          </a:p>
          <a:p>
            <a:pPr marL="457200" indent="-457200">
              <a:spcBef>
                <a:spcPct val="0"/>
              </a:spcBef>
              <a:spcAft>
                <a:spcPts val="600"/>
              </a:spcAft>
              <a:buClr>
                <a:srgbClr val="C00000"/>
              </a:buClr>
              <a:buFont typeface="Wingdings" pitchFamily="2" charset="2"/>
              <a:buChar char="Ø"/>
            </a:pPr>
            <a:r>
              <a:rPr lang="en-US" dirty="0"/>
              <a:t>Funds will be frozen in ASAP if the FFR is delinquent.</a:t>
            </a:r>
          </a:p>
          <a:p>
            <a:pPr marL="457200" indent="-457200">
              <a:spcBef>
                <a:spcPct val="0"/>
              </a:spcBef>
              <a:spcAft>
                <a:spcPts val="600"/>
              </a:spcAft>
              <a:buClr>
                <a:srgbClr val="C00000"/>
              </a:buClr>
              <a:buFont typeface="Wingdings" pitchFamily="2" charset="2"/>
              <a:buChar char="Ø"/>
            </a:pPr>
            <a:r>
              <a:rPr lang="en-US" dirty="0"/>
              <a:t>The Final FFR is due 120 days after the end of the grant period.</a:t>
            </a:r>
          </a:p>
          <a:p>
            <a:pPr marL="457200" indent="-457200">
              <a:spcBef>
                <a:spcPct val="0"/>
              </a:spcBef>
              <a:spcAft>
                <a:spcPts val="600"/>
              </a:spcAft>
              <a:buFont typeface="Wingdings" pitchFamily="2" charset="2"/>
              <a:buChar char="Ø"/>
            </a:pPr>
            <a:endParaRPr lang="en-US" sz="2800" dirty="0"/>
          </a:p>
        </p:txBody>
      </p:sp>
      <p:sp>
        <p:nvSpPr>
          <p:cNvPr id="2" name="Title 1">
            <a:extLst>
              <a:ext uri="{FF2B5EF4-FFF2-40B4-BE49-F238E27FC236}">
                <a16:creationId xmlns:a16="http://schemas.microsoft.com/office/drawing/2014/main" id="{FEDCDDE9-6455-0A66-E968-AEB370A93B84}"/>
              </a:ext>
            </a:extLst>
          </p:cNvPr>
          <p:cNvSpPr txBox="1">
            <a:spLocks noGrp="1"/>
          </p:cNvSpPr>
          <p:nvPr>
            <p:ph type="title" idx="4294967295"/>
          </p:nvPr>
        </p:nvSpPr>
        <p:spPr>
          <a:xfrm>
            <a:off x="2183606" y="1368057"/>
            <a:ext cx="426243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FFR </a:t>
            </a:r>
            <a:r>
              <a:rPr kumimoji="0" lang="en-US" sz="3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Helpful</a:t>
            </a: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Tips</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Federal Financial Reports (SF425)</a:t>
            </a:r>
          </a:p>
        </p:txBody>
      </p:sp>
    </p:spTree>
    <p:extLst>
      <p:ext uri="{BB962C8B-B14F-4D97-AF65-F5344CB8AC3E}">
        <p14:creationId xmlns:p14="http://schemas.microsoft.com/office/powerpoint/2010/main" val="27928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formerly called Progress reports are submitted in Just Grants</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Describes the status of a project and its accomplishments.</a:t>
            </a:r>
          </a:p>
          <a:p>
            <a:pPr marL="457200" indent="-457200">
              <a:spcBef>
                <a:spcPct val="0"/>
              </a:spcBef>
              <a:spcAft>
                <a:spcPts val="600"/>
              </a:spcAft>
              <a:buClr>
                <a:srgbClr val="C00000"/>
              </a:buClr>
              <a:buFont typeface="Wingdings" pitchFamily="2" charset="2"/>
              <a:buChar char="Ø"/>
            </a:pPr>
            <a:r>
              <a:rPr lang="en-US" dirty="0"/>
              <a:t>Report requirements are determined by the program/program office.</a:t>
            </a:r>
          </a:p>
          <a:p>
            <a:pPr marL="457200" indent="-457200">
              <a:spcBef>
                <a:spcPct val="0"/>
              </a:spcBef>
              <a:spcAft>
                <a:spcPts val="600"/>
              </a:spcAft>
              <a:buClr>
                <a:srgbClr val="C00000"/>
              </a:buClr>
              <a:buFont typeface="Wingdings" pitchFamily="2" charset="2"/>
              <a:buChar char="Ø"/>
            </a:pPr>
            <a:r>
              <a:rPr lang="en-US" dirty="0"/>
              <a:t>Check the special conditions on your Award Document or the Solicitation, to determine due dates for Performance Reports. </a:t>
            </a:r>
          </a:p>
          <a:p>
            <a:pPr marL="457200" indent="-457200">
              <a:spcBef>
                <a:spcPct val="0"/>
              </a:spcBef>
              <a:spcAft>
                <a:spcPts val="600"/>
              </a:spcAft>
              <a:buFont typeface="Wingdings" pitchFamily="2" charset="2"/>
              <a:buChar char="Ø"/>
            </a:pPr>
            <a:endParaRPr lang="en-US" sz="2800" dirty="0"/>
          </a:p>
        </p:txBody>
      </p:sp>
      <p:sp>
        <p:nvSpPr>
          <p:cNvPr id="2" name="Title 1">
            <a:extLst>
              <a:ext uri="{FF2B5EF4-FFF2-40B4-BE49-F238E27FC236}">
                <a16:creationId xmlns:a16="http://schemas.microsoft.com/office/drawing/2014/main" id="{FEDCDDE9-6455-0A66-E968-AEB370A93B84}"/>
              </a:ext>
            </a:extLst>
          </p:cNvPr>
          <p:cNvSpPr txBox="1">
            <a:spLocks noGrp="1"/>
          </p:cNvSpPr>
          <p:nvPr>
            <p:ph type="title" idx="4294967295"/>
          </p:nvPr>
        </p:nvSpPr>
        <p:spPr>
          <a:xfrm>
            <a:off x="2183606" y="1368057"/>
            <a:ext cx="600789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Performance Reports</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Performance Reports</a:t>
            </a:r>
          </a:p>
        </p:txBody>
      </p:sp>
    </p:spTree>
    <p:extLst>
      <p:ext uri="{BB962C8B-B14F-4D97-AF65-F5344CB8AC3E}">
        <p14:creationId xmlns:p14="http://schemas.microsoft.com/office/powerpoint/2010/main" val="30030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Performance Reports</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71378" y="183124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are reviewed and approved by the OJP program manager</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If the Performance Report is delinquent, grants funds will be frozen.</a:t>
            </a:r>
          </a:p>
          <a:p>
            <a:pPr marL="457200" indent="-457200">
              <a:spcBef>
                <a:spcPct val="0"/>
              </a:spcBef>
              <a:spcAft>
                <a:spcPts val="600"/>
              </a:spcAft>
              <a:buClr>
                <a:srgbClr val="C00000"/>
              </a:buClr>
              <a:buFont typeface="Wingdings" pitchFamily="2" charset="2"/>
              <a:buChar char="Ø"/>
            </a:pPr>
            <a:r>
              <a:rPr lang="en-US" dirty="0"/>
              <a:t>The Final Performance Report is due 120 days after the end of the grant period.</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1533668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CC"/>
                </a:solidFill>
                <a:effectLst/>
                <a:uLnTx/>
                <a:uFillTx/>
                <a:latin typeface="Arial"/>
                <a:ea typeface="+mj-ea"/>
                <a:cs typeface="+mj-cs"/>
              </a:rPr>
              <a:t>FFR Exercise</a:t>
            </a: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pic>
        <p:nvPicPr>
          <p:cNvPr id="9" name="Picture 8" descr="An image of a bank">
            <a:extLst>
              <a:ext uri="{FF2B5EF4-FFF2-40B4-BE49-F238E27FC236}">
                <a16:creationId xmlns:a16="http://schemas.microsoft.com/office/drawing/2014/main" id="{82BC5B2A-CC29-0BD3-8EF4-48D8481A4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616" y="4683968"/>
            <a:ext cx="1627413" cy="1731606"/>
          </a:xfrm>
          <a:prstGeom prst="rect">
            <a:avLst/>
          </a:prstGeom>
        </p:spPr>
      </p:pic>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spTree>
    <p:extLst>
      <p:ext uri="{BB962C8B-B14F-4D97-AF65-F5344CB8AC3E}">
        <p14:creationId xmlns:p14="http://schemas.microsoft.com/office/powerpoint/2010/main" val="5562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 CFR Part 200/Subpart F</a:t>
            </a: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Audit of Non-Federal Entities </a:t>
            </a:r>
            <a:b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Expending Federal Awards</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754114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71B5788F-CA2E-D943-B15B-24BE1565C220}"/>
              </a:ext>
            </a:extLst>
          </p:cNvPr>
          <p:cNvSpPr>
            <a:spLocks noGrp="1" noChangeArrowheads="1"/>
          </p:cNvSpPr>
          <p:nvPr>
            <p:ph type="title"/>
          </p:nvPr>
        </p:nvSpPr>
        <p:spPr/>
        <p:txBody>
          <a:bodyPr/>
          <a:lstStyle/>
          <a:p>
            <a:r>
              <a:rPr lang="en-US" altLang="en-US" dirty="0"/>
              <a:t>Audit Requirements</a:t>
            </a:r>
          </a:p>
        </p:txBody>
      </p:sp>
      <p:sp>
        <p:nvSpPr>
          <p:cNvPr id="19" name="Rounded Rectangle 18">
            <a:extLst>
              <a:ext uri="{FF2B5EF4-FFF2-40B4-BE49-F238E27FC236}">
                <a16:creationId xmlns:a16="http://schemas.microsoft.com/office/drawing/2014/main" id="{13C2446D-3411-2749-925B-0254F3F456EC}"/>
              </a:ext>
              <a:ext uri="{C183D7F6-B498-43B3-948B-1728B52AA6E4}">
                <adec:decorative xmlns:adec="http://schemas.microsoft.com/office/drawing/2017/decorative" val="1"/>
              </a:ext>
            </a:extLst>
          </p:cNvPr>
          <p:cNvSpPr/>
          <p:nvPr/>
        </p:nvSpPr>
        <p:spPr>
          <a:xfrm>
            <a:off x="363296"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522" name="Content Placeholder 2">
            <a:extLst>
              <a:ext uri="{FF2B5EF4-FFF2-40B4-BE49-F238E27FC236}">
                <a16:creationId xmlns:a16="http://schemas.microsoft.com/office/drawing/2014/main" id="{806CB864-3CB9-6440-94CE-06363269E29B}"/>
              </a:ext>
            </a:extLst>
          </p:cNvPr>
          <p:cNvSpPr>
            <a:spLocks noGrp="1" noChangeArrowheads="1"/>
          </p:cNvSpPr>
          <p:nvPr>
            <p:ph idx="4294967295"/>
          </p:nvPr>
        </p:nvSpPr>
        <p:spPr>
          <a:xfrm>
            <a:off x="556590" y="1670050"/>
            <a:ext cx="1841184" cy="1931988"/>
          </a:xfrm>
        </p:spPr>
        <p:txBody>
          <a:bodyPr/>
          <a:lstStyle/>
          <a:p>
            <a:pPr marL="0" indent="0" eaLnBrk="0" hangingPunct="0">
              <a:spcBef>
                <a:spcPct val="0"/>
              </a:spcBef>
              <a:spcAft>
                <a:spcPts val="600"/>
              </a:spcAft>
              <a:buClr>
                <a:srgbClr val="000000"/>
              </a:buClr>
              <a:buNone/>
            </a:pPr>
            <a:r>
              <a:rPr lang="en-US" altLang="en-US" sz="2200" dirty="0"/>
              <a:t>2 CFR </a:t>
            </a:r>
            <a:br>
              <a:rPr lang="en-US" altLang="en-US" sz="2200" dirty="0"/>
            </a:br>
            <a:r>
              <a:rPr lang="en-US" altLang="en-US" sz="2200" dirty="0"/>
              <a:t>Subpart F applicable </a:t>
            </a:r>
            <a:br>
              <a:rPr lang="en-US" altLang="en-US" sz="2200" dirty="0"/>
            </a:br>
            <a:r>
              <a:rPr lang="en-US" altLang="en-US" sz="2200" dirty="0"/>
              <a:t>to all </a:t>
            </a:r>
            <a:br>
              <a:rPr lang="en-US" altLang="en-US" sz="2200" dirty="0"/>
            </a:br>
            <a:r>
              <a:rPr lang="en-US" altLang="en-US" sz="2200" dirty="0"/>
              <a:t>non-federal entities</a:t>
            </a:r>
          </a:p>
        </p:txBody>
      </p:sp>
      <p:sp>
        <p:nvSpPr>
          <p:cNvPr id="21" name="Oval 20">
            <a:extLst>
              <a:ext uri="{FF2B5EF4-FFF2-40B4-BE49-F238E27FC236}">
                <a16:creationId xmlns:a16="http://schemas.microsoft.com/office/drawing/2014/main" id="{C566DA16-6698-8844-914D-9D995F2A49D2}"/>
              </a:ext>
              <a:ext uri="{C183D7F6-B498-43B3-948B-1728B52AA6E4}">
                <adec:decorative xmlns:adec="http://schemas.microsoft.com/office/drawing/2017/decorative" val="1"/>
              </a:ext>
            </a:extLst>
          </p:cNvPr>
          <p:cNvSpPr/>
          <p:nvPr/>
        </p:nvSpPr>
        <p:spPr>
          <a:xfrm>
            <a:off x="432811"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32185C1-1B51-2D49-9514-55409F8EDCFB}"/>
              </a:ext>
            </a:extLst>
          </p:cNvPr>
          <p:cNvSpPr txBox="1"/>
          <p:nvPr/>
        </p:nvSpPr>
        <p:spPr>
          <a:xfrm>
            <a:off x="556591" y="4776081"/>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 CFR Subpart F</a:t>
            </a:r>
          </a:p>
        </p:txBody>
      </p:sp>
      <p:sp>
        <p:nvSpPr>
          <p:cNvPr id="17" name="Rounded Rectangle 16">
            <a:extLst>
              <a:ext uri="{FF2B5EF4-FFF2-40B4-BE49-F238E27FC236}">
                <a16:creationId xmlns:a16="http://schemas.microsoft.com/office/drawing/2014/main" id="{0DCC3513-F2D2-6641-B5D8-ACF88030E53C}"/>
              </a:ext>
              <a:ext uri="{C183D7F6-B498-43B3-948B-1728B52AA6E4}">
                <adec:decorative xmlns:adec="http://schemas.microsoft.com/office/drawing/2017/decorative" val="1"/>
              </a:ext>
            </a:extLst>
          </p:cNvPr>
          <p:cNvSpPr/>
          <p:nvPr/>
        </p:nvSpPr>
        <p:spPr>
          <a:xfrm>
            <a:off x="2742062"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21FCF26E-882A-0E4E-84AD-7648EEDD5918}"/>
              </a:ext>
            </a:extLst>
          </p:cNvPr>
          <p:cNvSpPr txBox="1">
            <a:spLocks noChangeArrowheads="1"/>
          </p:cNvSpPr>
          <p:nvPr/>
        </p:nvSpPr>
        <p:spPr bwMode="auto">
          <a:xfrm>
            <a:off x="2848116" y="1669775"/>
            <a:ext cx="2077813" cy="282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Thresholds $</a:t>
            </a:r>
            <a:r>
              <a:rPr lang="en-US" altLang="en-US" sz="2200" dirty="0">
                <a:solidFill>
                  <a:prstClr val="black"/>
                </a:solidFill>
              </a:rPr>
              <a:t>1 million</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expended during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FY –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required</a:t>
            </a:r>
          </a:p>
        </p:txBody>
      </p:sp>
      <p:sp>
        <p:nvSpPr>
          <p:cNvPr id="25" name="Oval 24">
            <a:extLst>
              <a:ext uri="{FF2B5EF4-FFF2-40B4-BE49-F238E27FC236}">
                <a16:creationId xmlns:a16="http://schemas.microsoft.com/office/drawing/2014/main" id="{550C47F0-696B-5742-AE49-0C29D400545A}"/>
              </a:ext>
              <a:ext uri="{C183D7F6-B498-43B3-948B-1728B52AA6E4}">
                <adec:decorative xmlns:adec="http://schemas.microsoft.com/office/drawing/2017/decorative" val="1"/>
              </a:ext>
            </a:extLst>
          </p:cNvPr>
          <p:cNvSpPr/>
          <p:nvPr/>
        </p:nvSpPr>
        <p:spPr>
          <a:xfrm>
            <a:off x="2857958"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95979D5-31F7-AB4B-810D-DEC65568ABCA}"/>
              </a:ext>
            </a:extLst>
          </p:cNvPr>
          <p:cNvSpPr txBox="1"/>
          <p:nvPr/>
        </p:nvSpPr>
        <p:spPr>
          <a:xfrm>
            <a:off x="2981738" y="4776081"/>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a:t>
            </a:r>
            <a:r>
              <a:rPr lang="en-US" sz="2400" b="1" dirty="0">
                <a:solidFill>
                  <a:prstClr val="white"/>
                </a:solidFill>
                <a:latin typeface="Arial Narrow" panose="020B0604020202020204" pitchFamily="34" charset="0"/>
                <a:cs typeface="Arial Narrow" panose="020B0604020202020204" pitchFamily="34" charset="0"/>
              </a:rPr>
              <a:t>1 million</a:t>
            </a:r>
            <a:endPar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Thresholds</a:t>
            </a:r>
          </a:p>
        </p:txBody>
      </p:sp>
      <p:sp>
        <p:nvSpPr>
          <p:cNvPr id="18" name="Rounded Rectangle 17">
            <a:extLst>
              <a:ext uri="{FF2B5EF4-FFF2-40B4-BE49-F238E27FC236}">
                <a16:creationId xmlns:a16="http://schemas.microsoft.com/office/drawing/2014/main" id="{6E90114F-165F-5248-B977-59031DC0C8D1}"/>
              </a:ext>
              <a:ext uri="{C183D7F6-B498-43B3-948B-1728B52AA6E4}">
                <adec:decorative xmlns:adec="http://schemas.microsoft.com/office/drawing/2017/decorative" val="1"/>
              </a:ext>
            </a:extLst>
          </p:cNvPr>
          <p:cNvSpPr/>
          <p:nvPr/>
        </p:nvSpPr>
        <p:spPr>
          <a:xfrm>
            <a:off x="512082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0B9D67C0-27C4-1E49-B2AA-C8E05F56CE9B}"/>
              </a:ext>
            </a:extLst>
          </p:cNvPr>
          <p:cNvSpPr txBox="1">
            <a:spLocks noChangeArrowheads="1"/>
          </p:cNvSpPr>
          <p:nvPr/>
        </p:nvSpPr>
        <p:spPr bwMode="auto">
          <a:xfrm>
            <a:off x="5219493" y="1669775"/>
            <a:ext cx="2105925" cy="155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 due nine (9) months after end of FY</a:t>
            </a:r>
          </a:p>
        </p:txBody>
      </p:sp>
      <p:sp>
        <p:nvSpPr>
          <p:cNvPr id="28" name="Oval 27">
            <a:extLst>
              <a:ext uri="{FF2B5EF4-FFF2-40B4-BE49-F238E27FC236}">
                <a16:creationId xmlns:a16="http://schemas.microsoft.com/office/drawing/2014/main" id="{16646AE1-A8BA-C54A-A360-66022B9C8CBC}"/>
              </a:ext>
              <a:ext uri="{C183D7F6-B498-43B3-948B-1728B52AA6E4}">
                <adec:decorative xmlns:adec="http://schemas.microsoft.com/office/drawing/2017/decorative" val="1"/>
              </a:ext>
            </a:extLst>
          </p:cNvPr>
          <p:cNvSpPr/>
          <p:nvPr/>
        </p:nvSpPr>
        <p:spPr>
          <a:xfrm>
            <a:off x="5230098"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7613C0B-4CC7-B54C-A5A6-110FF0515412}"/>
              </a:ext>
            </a:extLst>
          </p:cNvPr>
          <p:cNvSpPr txBox="1"/>
          <p:nvPr/>
        </p:nvSpPr>
        <p:spPr>
          <a:xfrm>
            <a:off x="5353878" y="4405020"/>
            <a:ext cx="17227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Due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9 Months after end </a:t>
            </a:r>
            <a:b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of FY</a:t>
            </a:r>
          </a:p>
        </p:txBody>
      </p:sp>
      <p:sp>
        <p:nvSpPr>
          <p:cNvPr id="8" name="Rounded Rectangle 7">
            <a:extLst>
              <a:ext uri="{FF2B5EF4-FFF2-40B4-BE49-F238E27FC236}">
                <a16:creationId xmlns:a16="http://schemas.microsoft.com/office/drawing/2014/main" id="{CECE632E-A929-0E40-829D-3856B90397F3}"/>
              </a:ext>
              <a:ext uri="{C183D7F6-B498-43B3-948B-1728B52AA6E4}">
                <adec:decorative xmlns:adec="http://schemas.microsoft.com/office/drawing/2017/decorative" val="1"/>
              </a:ext>
            </a:extLst>
          </p:cNvPr>
          <p:cNvSpPr/>
          <p:nvPr/>
        </p:nvSpPr>
        <p:spPr>
          <a:xfrm>
            <a:off x="7499594"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0BD7504A-C277-C840-9ADD-E80B9E46D1E2}"/>
              </a:ext>
            </a:extLst>
          </p:cNvPr>
          <p:cNvSpPr txBox="1">
            <a:spLocks noChangeArrowheads="1"/>
          </p:cNvSpPr>
          <p:nvPr/>
        </p:nvSpPr>
        <p:spPr bwMode="auto">
          <a:xfrm>
            <a:off x="7605730" y="1669775"/>
            <a:ext cx="2105925" cy="17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Submit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online to Federal Audit Clearinghouse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a:t>
            </a:r>
          </a:p>
        </p:txBody>
      </p:sp>
      <p:sp>
        <p:nvSpPr>
          <p:cNvPr id="31" name="Oval 30">
            <a:extLst>
              <a:ext uri="{FF2B5EF4-FFF2-40B4-BE49-F238E27FC236}">
                <a16:creationId xmlns:a16="http://schemas.microsoft.com/office/drawing/2014/main" id="{5C0E93C2-A784-9349-A4FE-F04C9E627224}"/>
              </a:ext>
              <a:ext uri="{C183D7F6-B498-43B3-948B-1728B52AA6E4}">
                <adec:decorative xmlns:adec="http://schemas.microsoft.com/office/drawing/2017/decorative" val="1"/>
              </a:ext>
            </a:extLst>
          </p:cNvPr>
          <p:cNvSpPr/>
          <p:nvPr/>
        </p:nvSpPr>
        <p:spPr>
          <a:xfrm>
            <a:off x="7655245"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2AA9ED4-BA18-F84B-9C5B-4F67D09AFD08}"/>
              </a:ext>
            </a:extLst>
          </p:cNvPr>
          <p:cNvSpPr txBox="1"/>
          <p:nvPr/>
        </p:nvSpPr>
        <p:spPr>
          <a:xfrm>
            <a:off x="7779025" y="4617057"/>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Submit online to FAC</a:t>
            </a:r>
          </a:p>
        </p:txBody>
      </p:sp>
      <p:sp>
        <p:nvSpPr>
          <p:cNvPr id="16" name="Rounded Rectangle 15">
            <a:extLst>
              <a:ext uri="{FF2B5EF4-FFF2-40B4-BE49-F238E27FC236}">
                <a16:creationId xmlns:a16="http://schemas.microsoft.com/office/drawing/2014/main" id="{EA270402-DE16-9249-9B8F-09F8F5451A0E}"/>
              </a:ext>
              <a:ext uri="{C183D7F6-B498-43B3-948B-1728B52AA6E4}">
                <adec:decorative xmlns:adec="http://schemas.microsoft.com/office/drawing/2017/decorative" val="1"/>
              </a:ext>
            </a:extLst>
          </p:cNvPr>
          <p:cNvSpPr/>
          <p:nvPr/>
        </p:nvSpPr>
        <p:spPr>
          <a:xfrm>
            <a:off x="987835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48C70BB1-BDF8-F04B-B766-A9C7DA151D62}"/>
              </a:ext>
            </a:extLst>
          </p:cNvPr>
          <p:cNvSpPr txBox="1">
            <a:spLocks noChangeArrowheads="1"/>
          </p:cNvSpPr>
          <p:nvPr/>
        </p:nvSpPr>
        <p:spPr bwMode="auto">
          <a:xfrm>
            <a:off x="9978715" y="1669775"/>
            <a:ext cx="2105925" cy="26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$25,000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in questioned costs must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included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Single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a:t>
            </a:r>
          </a:p>
        </p:txBody>
      </p:sp>
      <p:sp>
        <p:nvSpPr>
          <p:cNvPr id="34" name="Oval 33">
            <a:extLst>
              <a:ext uri="{FF2B5EF4-FFF2-40B4-BE49-F238E27FC236}">
                <a16:creationId xmlns:a16="http://schemas.microsoft.com/office/drawing/2014/main" id="{306ECB88-69CA-F44E-B0C8-8242D558DA3D}"/>
              </a:ext>
              <a:ext uri="{C183D7F6-B498-43B3-948B-1728B52AA6E4}">
                <adec:decorative xmlns:adec="http://schemas.microsoft.com/office/drawing/2017/decorative" val="1"/>
              </a:ext>
            </a:extLst>
          </p:cNvPr>
          <p:cNvSpPr/>
          <p:nvPr/>
        </p:nvSpPr>
        <p:spPr>
          <a:xfrm>
            <a:off x="10000880"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FD7F2CE-32AA-7B44-B60D-E74FDE14256C}"/>
              </a:ext>
            </a:extLst>
          </p:cNvPr>
          <p:cNvSpPr txBox="1"/>
          <p:nvPr/>
        </p:nvSpPr>
        <p:spPr>
          <a:xfrm>
            <a:off x="10124660" y="4590553"/>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$25K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Questioned Costs</a:t>
            </a:r>
          </a:p>
        </p:txBody>
      </p:sp>
    </p:spTree>
    <p:extLst>
      <p:ext uri="{BB962C8B-B14F-4D97-AF65-F5344CB8AC3E}">
        <p14:creationId xmlns:p14="http://schemas.microsoft.com/office/powerpoint/2010/main" val="22236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animEffect transition="in" filter="fade">
                                      <p:cBhvr>
                                        <p:cTn id="7" dur="1000"/>
                                        <p:tgtEl>
                                          <p:spTgt spid="10752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07522" grpId="0" build="p"/>
      <p:bldP spid="17" grpId="0" animBg="1"/>
      <p:bldP spid="11" grpId="0"/>
      <p:bldP spid="18" grpId="0" animBg="1"/>
      <p:bldP spid="12" grpId="0"/>
      <p:bldP spid="8" grpId="0" animBg="1"/>
      <p:bldP spid="13" grpId="0"/>
      <p:bldP spid="16" grpId="0" animBg="1"/>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wchart depicting a 4-step financial management process including labor distribution, timesheets, payroll posting, and cost ledger.">
            <a:extLst>
              <a:ext uri="{FF2B5EF4-FFF2-40B4-BE49-F238E27FC236}">
                <a16:creationId xmlns:a16="http://schemas.microsoft.com/office/drawing/2014/main" id="{31414F6E-1F91-CB42-8A64-A8771E7E52C3}"/>
              </a:ext>
            </a:extLst>
          </p:cNvPr>
          <p:cNvPicPr>
            <a:picLocks noChangeAspect="1"/>
          </p:cNvPicPr>
          <p:nvPr/>
        </p:nvPicPr>
        <p:blipFill>
          <a:blip r:embed="rId2"/>
          <a:stretch>
            <a:fillRect/>
          </a:stretch>
        </p:blipFill>
        <p:spPr>
          <a:xfrm>
            <a:off x="105508" y="102041"/>
            <a:ext cx="11898923" cy="6700123"/>
          </a:xfrm>
          <a:prstGeom prst="rect">
            <a:avLst/>
          </a:prstGeom>
        </p:spPr>
      </p:pic>
      <p:sp>
        <p:nvSpPr>
          <p:cNvPr id="108545" name="Title 1">
            <a:extLst>
              <a:ext uri="{FF2B5EF4-FFF2-40B4-BE49-F238E27FC236}">
                <a16:creationId xmlns:a16="http://schemas.microsoft.com/office/drawing/2014/main" id="{9AD44CF8-BA6C-DD49-AE1F-81120D5B2E15}"/>
              </a:ext>
            </a:extLst>
          </p:cNvPr>
          <p:cNvSpPr>
            <a:spLocks noGrp="1" noChangeArrowheads="1"/>
          </p:cNvSpPr>
          <p:nvPr>
            <p:ph type="title"/>
          </p:nvPr>
        </p:nvSpPr>
        <p:spPr/>
        <p:txBody>
          <a:bodyPr/>
          <a:lstStyle/>
          <a:p>
            <a:r>
              <a:rPr lang="en-US" altLang="en-US" dirty="0"/>
              <a:t>Audit Trail</a:t>
            </a:r>
          </a:p>
        </p:txBody>
      </p:sp>
    </p:spTree>
    <p:extLst>
      <p:ext uri="{BB962C8B-B14F-4D97-AF65-F5344CB8AC3E}">
        <p14:creationId xmlns:p14="http://schemas.microsoft.com/office/powerpoint/2010/main" val="1429772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22406244-369A-4747-B109-31C5654DCAF2}"/>
              </a:ext>
            </a:extLst>
          </p:cNvPr>
          <p:cNvSpPr>
            <a:spLocks noGrp="1" noChangeArrowheads="1"/>
          </p:cNvSpPr>
          <p:nvPr>
            <p:ph type="title"/>
          </p:nvPr>
        </p:nvSpPr>
        <p:spPr/>
        <p:txBody>
          <a:bodyPr/>
          <a:lstStyle/>
          <a:p>
            <a:r>
              <a:rPr lang="en-US" altLang="en-US" dirty="0"/>
              <a:t>Single Audit</a:t>
            </a:r>
          </a:p>
        </p:txBody>
      </p:sp>
      <p:sp>
        <p:nvSpPr>
          <p:cNvPr id="8" name="Content Placeholder 2">
            <a:extLst>
              <a:ext uri="{FF2B5EF4-FFF2-40B4-BE49-F238E27FC236}">
                <a16:creationId xmlns:a16="http://schemas.microsoft.com/office/drawing/2014/main" id="{267EBC74-19AA-7842-92DE-BB827C6F990B}"/>
              </a:ext>
            </a:extLst>
          </p:cNvPr>
          <p:cNvSpPr txBox="1">
            <a:spLocks noChangeArrowheads="1"/>
          </p:cNvSpPr>
          <p:nvPr/>
        </p:nvSpPr>
        <p:spPr bwMode="auto">
          <a:xfrm>
            <a:off x="1295400" y="1116013"/>
            <a:ext cx="108966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C00000"/>
                </a:solidFill>
                <a:effectLst/>
                <a:uLnTx/>
                <a:uFillTx/>
                <a:latin typeface="Arial Narrow" panose="020B0604020202020204" pitchFamily="34" charset="0"/>
                <a:ea typeface="+mn-ea"/>
                <a:cs typeface="Arial" panose="020B0604020202020204" pitchFamily="34" charset="0"/>
              </a:rPr>
              <a:t>Federal Audit Clearinghouse (FAC) Requirement</a:t>
            </a:r>
          </a:p>
        </p:txBody>
      </p:sp>
      <p:sp>
        <p:nvSpPr>
          <p:cNvPr id="110594" name="Content Placeholder 2">
            <a:extLst>
              <a:ext uri="{FF2B5EF4-FFF2-40B4-BE49-F238E27FC236}">
                <a16:creationId xmlns:a16="http://schemas.microsoft.com/office/drawing/2014/main" id="{60790AEE-47AA-E14C-92F0-33ECC3A6B4BC}"/>
              </a:ext>
            </a:extLst>
          </p:cNvPr>
          <p:cNvSpPr>
            <a:spLocks noGrp="1" noChangeArrowheads="1"/>
          </p:cNvSpPr>
          <p:nvPr>
            <p:ph idx="4294967295"/>
          </p:nvPr>
        </p:nvSpPr>
        <p:spPr>
          <a:xfrm>
            <a:off x="546265" y="1820864"/>
            <a:ext cx="6806433" cy="902828"/>
          </a:xfrm>
        </p:spPr>
        <p:txBody>
          <a:bodyPr>
            <a:normAutofit lnSpcReduction="10000"/>
          </a:bodyPr>
          <a:lstStyle/>
          <a:p>
            <a:pPr marL="0" lvl="1" indent="0">
              <a:buFont typeface="Arial" panose="020B0604020202020204" pitchFamily="34" charset="0"/>
              <a:buNone/>
            </a:pPr>
            <a:r>
              <a:rPr lang="en-US" altLang="en-US" sz="3000" dirty="0"/>
              <a:t>All grant recipients to submit online via Internet Data Entry System (IDES):</a:t>
            </a:r>
            <a:endParaRPr lang="en-US" altLang="en-US" sz="2600" dirty="0"/>
          </a:p>
        </p:txBody>
      </p:sp>
      <p:sp>
        <p:nvSpPr>
          <p:cNvPr id="14" name="Snip Single Corner Rectangle 13">
            <a:extLst>
              <a:ext uri="{FF2B5EF4-FFF2-40B4-BE49-F238E27FC236}">
                <a16:creationId xmlns:a16="http://schemas.microsoft.com/office/drawing/2014/main" id="{19814583-0D5B-644D-B302-70B52E71AD91}"/>
              </a:ext>
              <a:ext uri="{C183D7F6-B498-43B3-948B-1728B52AA6E4}">
                <adec:decorative xmlns:adec="http://schemas.microsoft.com/office/drawing/2017/decorative" val="1"/>
              </a:ext>
            </a:extLst>
          </p:cNvPr>
          <p:cNvSpPr/>
          <p:nvPr/>
        </p:nvSpPr>
        <p:spPr>
          <a:xfrm flipV="1">
            <a:off x="1480922" y="3036779"/>
            <a:ext cx="2062617" cy="1482212"/>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8241C2B-C1ED-7441-9CDA-DF39C364DF46}"/>
              </a:ext>
            </a:extLst>
          </p:cNvPr>
          <p:cNvSpPr txBox="1"/>
          <p:nvPr/>
        </p:nvSpPr>
        <p:spPr>
          <a:xfrm>
            <a:off x="1627810" y="3260691"/>
            <a:ext cx="176883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SF SAC</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Snip Single Corner Rectangle 14">
            <a:extLst>
              <a:ext uri="{FF2B5EF4-FFF2-40B4-BE49-F238E27FC236}">
                <a16:creationId xmlns:a16="http://schemas.microsoft.com/office/drawing/2014/main" id="{1A19B75C-2952-CB40-AE21-58A608752367}"/>
              </a:ext>
              <a:ext uri="{C183D7F6-B498-43B3-948B-1728B52AA6E4}">
                <adec:decorative xmlns:adec="http://schemas.microsoft.com/office/drawing/2017/decorative" val="1"/>
              </a:ext>
            </a:extLst>
          </p:cNvPr>
          <p:cNvSpPr/>
          <p:nvPr/>
        </p:nvSpPr>
        <p:spPr>
          <a:xfrm flipV="1">
            <a:off x="4044241" y="3036779"/>
            <a:ext cx="2062617" cy="2224766"/>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5E17A74-F3ED-164F-A1F2-48A1BF6C06E5}"/>
              </a:ext>
            </a:extLst>
          </p:cNvPr>
          <p:cNvSpPr txBox="1"/>
          <p:nvPr/>
        </p:nvSpPr>
        <p:spPr>
          <a:xfrm>
            <a:off x="4236099" y="3260691"/>
            <a:ext cx="1768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Report package</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3FEAB0E4-9B1C-DF46-9913-B6BEC162AD2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06858" y="4638625"/>
            <a:ext cx="1245840" cy="1245840"/>
          </a:xfrm>
          <a:prstGeom prst="rect">
            <a:avLst/>
          </a:prstGeom>
        </p:spPr>
      </p:pic>
      <p:sp>
        <p:nvSpPr>
          <p:cNvPr id="6" name="TextBox 9">
            <a:extLst>
              <a:ext uri="{FF2B5EF4-FFF2-40B4-BE49-F238E27FC236}">
                <a16:creationId xmlns:a16="http://schemas.microsoft.com/office/drawing/2014/main" id="{2E3963F5-EBA6-8F46-A68E-927D94B516C7}"/>
              </a:ext>
            </a:extLst>
          </p:cNvPr>
          <p:cNvSpPr txBox="1">
            <a:spLocks noChangeArrowheads="1"/>
          </p:cNvSpPr>
          <p:nvPr/>
        </p:nvSpPr>
        <p:spPr bwMode="auto">
          <a:xfrm>
            <a:off x="6910400" y="4858678"/>
            <a:ext cx="3644347"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IF AUDIT REPORT IS DELINQUENT, FUNDS MAY BE WITHHELD.</a:t>
            </a:r>
          </a:p>
        </p:txBody>
      </p:sp>
      <p:pic>
        <p:nvPicPr>
          <p:cNvPr id="20" name="Picture 19">
            <a:extLst>
              <a:ext uri="{FF2B5EF4-FFF2-40B4-BE49-F238E27FC236}">
                <a16:creationId xmlns:a16="http://schemas.microsoft.com/office/drawing/2014/main" id="{1E0F9B37-DF88-1644-9FAD-76D869EC3C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53400" y="2346291"/>
            <a:ext cx="1828800" cy="1828800"/>
          </a:xfrm>
          <a:prstGeom prst="rect">
            <a:avLst/>
          </a:prstGeom>
        </p:spPr>
      </p:pic>
      <p:pic>
        <p:nvPicPr>
          <p:cNvPr id="22" name="Picture 21">
            <a:extLst>
              <a:ext uri="{FF2B5EF4-FFF2-40B4-BE49-F238E27FC236}">
                <a16:creationId xmlns:a16="http://schemas.microsoft.com/office/drawing/2014/main" id="{4AD28420-B61D-7E46-9CBF-61769AE5EA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6200000">
            <a:off x="8196065" y="106349"/>
            <a:ext cx="4230591" cy="3863198"/>
          </a:xfrm>
          <a:prstGeom prst="rect">
            <a:avLst/>
          </a:prstGeom>
        </p:spPr>
      </p:pic>
    </p:spTree>
    <p:extLst>
      <p:ext uri="{BB962C8B-B14F-4D97-AF65-F5344CB8AC3E}">
        <p14:creationId xmlns:p14="http://schemas.microsoft.com/office/powerpoint/2010/main" val="3903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p:bldP spid="15"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34DD212B-E140-1D31-7057-1039C9BF39BF}"/>
              </a:ext>
            </a:extLst>
          </p:cNvPr>
          <p:cNvSpPr txBox="1">
            <a:spLocks noGrp="1"/>
          </p:cNvSpPr>
          <p:nvPr>
            <p:ph type="title" idx="4294967295"/>
          </p:nvPr>
        </p:nvSpPr>
        <p:spPr>
          <a:xfrm>
            <a:off x="-6350" y="1121951"/>
            <a:ext cx="12192000" cy="6827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
        <p:nvSpPr>
          <p:cNvPr id="2" name="Title 1">
            <a:extLst>
              <a:ext uri="{FF2B5EF4-FFF2-40B4-BE49-F238E27FC236}">
                <a16:creationId xmlns:a16="http://schemas.microsoft.com/office/drawing/2014/main" id="{1A9020AD-B39E-5C4B-8AE1-CC648DD3DC20}"/>
              </a:ext>
            </a:extLst>
          </p:cNvPr>
          <p:cNvSpPr>
            <a:spLocks/>
          </p:cNvSpPr>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bg1"/>
                </a:solidFill>
                <a:effectLst/>
                <a:uLnTx/>
                <a:uFillTx/>
                <a:latin typeface="Arial" panose="020B0604020202020204" pitchFamily="34" charset="0"/>
                <a:ea typeface="+mj-ea"/>
                <a:cs typeface="Arial" panose="020B0604020202020204" pitchFamily="34" charset="0"/>
              </a:rPr>
              <a:t>U.S. Department of Justice</a:t>
            </a:r>
            <a:endPar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5" name="Content Placeholder 4">
            <a:extLst>
              <a:ext uri="{FF2B5EF4-FFF2-40B4-BE49-F238E27FC236}">
                <a16:creationId xmlns:a16="http://schemas.microsoft.com/office/drawing/2014/main" id="{5A09120C-B50D-D2C4-D83D-9E52E29519A2}"/>
              </a:ext>
            </a:extLst>
          </p:cNvPr>
          <p:cNvSpPr>
            <a:spLocks noGrp="1"/>
          </p:cNvSpPr>
          <p:nvPr>
            <p:ph idx="1"/>
          </p:nvPr>
        </p:nvSpPr>
        <p:spPr>
          <a:xfrm>
            <a:off x="957943" y="2012255"/>
            <a:ext cx="10939417" cy="3819585"/>
          </a:xfrm>
        </p:spPr>
        <p:txBody>
          <a:bodyPr/>
          <a:lstStyle/>
          <a:p>
            <a:pPr>
              <a:buClr>
                <a:srgbClr val="C00000"/>
              </a:buClr>
              <a:buFont typeface="Wingdings" panose="05000000000000000000" pitchFamily="2" charset="2"/>
              <a:buChar char="ü"/>
            </a:pPr>
            <a:r>
              <a:rPr lang="en-US" sz="2800" dirty="0"/>
              <a:t>External rules of the game – </a:t>
            </a:r>
          </a:p>
          <a:p>
            <a:pPr lvl="1" eaLnBrk="1" hangingPunct="1">
              <a:buClr>
                <a:srgbClr val="C00000"/>
              </a:buClr>
              <a:buFont typeface="Wingdings" pitchFamily="2" charset="2"/>
              <a:buChar char="ü"/>
            </a:pPr>
            <a:r>
              <a:rPr lang="en-US" dirty="0"/>
              <a:t>Order of precedence</a:t>
            </a:r>
          </a:p>
          <a:p>
            <a:pPr lvl="1" eaLnBrk="1" hangingPunct="1">
              <a:buClr>
                <a:srgbClr val="C00000"/>
              </a:buClr>
              <a:buFont typeface="Wingdings" pitchFamily="2" charset="2"/>
              <a:buChar char="ü"/>
            </a:pPr>
            <a:r>
              <a:rPr lang="en-US" dirty="0"/>
              <a:t>Be sure you follow the guidance for the particular grant, program, and agency awarding the grant</a:t>
            </a:r>
            <a:endParaRPr lang="en-US" sz="2600" b="1" dirty="0"/>
          </a:p>
          <a:p>
            <a:pPr lvl="1" eaLnBrk="1" hangingPunct="1">
              <a:buClr>
                <a:srgbClr val="C00000"/>
              </a:buClr>
              <a:buFont typeface="Wingdings" pitchFamily="2" charset="2"/>
              <a:buChar char="ü"/>
            </a:pPr>
            <a:r>
              <a:rPr lang="en-US" dirty="0"/>
              <a:t>DOJ Grants Financial Guide – “Current Edition” is 2024 </a:t>
            </a:r>
          </a:p>
          <a:p>
            <a:pPr lvl="1" eaLnBrk="1" hangingPunct="1">
              <a:buClr>
                <a:srgbClr val="C00000"/>
              </a:buClr>
              <a:buFont typeface="Wingdings" pitchFamily="2" charset="2"/>
              <a:buChar char="ü"/>
            </a:pPr>
            <a:r>
              <a:rPr lang="en-US" dirty="0"/>
              <a:t>Budget  details &amp; “Flexibility”</a:t>
            </a:r>
          </a:p>
          <a:p>
            <a:endParaRPr lang="en-US" dirty="0"/>
          </a:p>
        </p:txBody>
      </p:sp>
    </p:spTree>
    <p:extLst>
      <p:ext uri="{BB962C8B-B14F-4D97-AF65-F5344CB8AC3E}">
        <p14:creationId xmlns:p14="http://schemas.microsoft.com/office/powerpoint/2010/main" val="2583372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D9FD7249-3D5E-7C48-97F1-CEF6FCCAEDCD}"/>
              </a:ext>
            </a:extLst>
          </p:cNvPr>
          <p:cNvSpPr>
            <a:spLocks noGrp="1" noChangeArrowheads="1"/>
          </p:cNvSpPr>
          <p:nvPr>
            <p:ph type="title"/>
          </p:nvPr>
        </p:nvSpPr>
        <p:spPr/>
        <p:txBody>
          <a:bodyPr/>
          <a:lstStyle/>
          <a:p>
            <a:r>
              <a:rPr lang="en-US" altLang="en-US" dirty="0"/>
              <a:t>Resolution of Audit Reports</a:t>
            </a:r>
          </a:p>
        </p:txBody>
      </p:sp>
      <p:sp>
        <p:nvSpPr>
          <p:cNvPr id="3" name="Content Placeholder 2">
            <a:extLst>
              <a:ext uri="{FF2B5EF4-FFF2-40B4-BE49-F238E27FC236}">
                <a16:creationId xmlns:a16="http://schemas.microsoft.com/office/drawing/2014/main" id="{C0CAC600-519E-6B41-B899-E064E83157FE}"/>
              </a:ext>
            </a:extLst>
          </p:cNvPr>
          <p:cNvSpPr>
            <a:spLocks noGrp="1"/>
          </p:cNvSpPr>
          <p:nvPr>
            <p:ph idx="4294967295"/>
          </p:nvPr>
        </p:nvSpPr>
        <p:spPr>
          <a:xfrm>
            <a:off x="1249957" y="1371600"/>
            <a:ext cx="8120063" cy="522288"/>
          </a:xfrm>
        </p:spPr>
        <p:txBody>
          <a:bodyPr rtlCol="0">
            <a:normAutofit/>
          </a:bodyPr>
          <a:lstStyle/>
          <a:p>
            <a:pPr marL="0" indent="0" fontAlgn="auto">
              <a:spcAft>
                <a:spcPts val="0"/>
              </a:spcAft>
              <a:buClr>
                <a:schemeClr val="tx1"/>
              </a:buClr>
              <a:buFont typeface="Arial" panose="020B0604020202020204" pitchFamily="34" charset="0"/>
              <a:buNone/>
              <a:defRPr/>
            </a:pPr>
            <a:r>
              <a:rPr lang="en-US" sz="3000" dirty="0">
                <a:solidFill>
                  <a:srgbClr val="000000"/>
                </a:solidFill>
              </a:rPr>
              <a:t>Office of Audit, Assessment, and Management</a:t>
            </a:r>
            <a:endParaRPr lang="en-US" sz="3000" dirty="0"/>
          </a:p>
        </p:txBody>
      </p:sp>
      <p:sp>
        <p:nvSpPr>
          <p:cNvPr id="14" name="Snip Single Corner Rectangle 13">
            <a:extLst>
              <a:ext uri="{FF2B5EF4-FFF2-40B4-BE49-F238E27FC236}">
                <a16:creationId xmlns:a16="http://schemas.microsoft.com/office/drawing/2014/main" id="{7B4A4448-ED52-5C41-987F-82B6CE2D3821}"/>
              </a:ext>
              <a:ext uri="{C183D7F6-B498-43B3-948B-1728B52AA6E4}">
                <adec:decorative xmlns:adec="http://schemas.microsoft.com/office/drawing/2017/decorative" val="1"/>
              </a:ext>
            </a:extLst>
          </p:cNvPr>
          <p:cNvSpPr/>
          <p:nvPr/>
        </p:nvSpPr>
        <p:spPr>
          <a:xfrm flipV="1">
            <a:off x="1249957" y="1989766"/>
            <a:ext cx="2780183" cy="304698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D186776-E328-924A-836D-EC92B219079A}"/>
              </a:ext>
            </a:extLst>
          </p:cNvPr>
          <p:cNvSpPr txBox="1"/>
          <p:nvPr/>
        </p:nvSpPr>
        <p:spPr>
          <a:xfrm>
            <a:off x="1415292" y="2130916"/>
            <a:ext cx="25714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 working file for the audit report.</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and analyze the audit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20" descr="An icon with magnifying glass and money bars">
            <a:extLst>
              <a:ext uri="{FF2B5EF4-FFF2-40B4-BE49-F238E27FC236}">
                <a16:creationId xmlns:a16="http://schemas.microsoft.com/office/drawing/2014/main" id="{C6223FB2-DABD-834F-AF88-883E043F4892}"/>
              </a:ext>
            </a:extLst>
          </p:cNvPr>
          <p:cNvPicPr>
            <a:picLocks noChangeAspect="1"/>
          </p:cNvPicPr>
          <p:nvPr/>
        </p:nvPicPr>
        <p:blipFill>
          <a:blip r:embed="rId2"/>
          <a:stretch>
            <a:fillRect/>
          </a:stretch>
        </p:blipFill>
        <p:spPr>
          <a:xfrm>
            <a:off x="3809512" y="3369420"/>
            <a:ext cx="1987212" cy="1987212"/>
          </a:xfrm>
          <a:prstGeom prst="rect">
            <a:avLst/>
          </a:prstGeom>
        </p:spPr>
      </p:pic>
      <p:sp>
        <p:nvSpPr>
          <p:cNvPr id="17" name="Snip Single Corner Rectangle 16">
            <a:extLst>
              <a:ext uri="{FF2B5EF4-FFF2-40B4-BE49-F238E27FC236}">
                <a16:creationId xmlns:a16="http://schemas.microsoft.com/office/drawing/2014/main" id="{986DB201-ED78-2946-B203-9D5017DBE7C4}"/>
              </a:ext>
              <a:ext uri="{C183D7F6-B498-43B3-948B-1728B52AA6E4}">
                <adec:decorative xmlns:adec="http://schemas.microsoft.com/office/drawing/2017/decorative" val="1"/>
              </a:ext>
            </a:extLst>
          </p:cNvPr>
          <p:cNvSpPr/>
          <p:nvPr/>
        </p:nvSpPr>
        <p:spPr>
          <a:xfrm flipV="1">
            <a:off x="5945022" y="2047995"/>
            <a:ext cx="5162690" cy="2590943"/>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950E9851-AA8B-4543-8119-AF84812BEE60}"/>
              </a:ext>
            </a:extLst>
          </p:cNvPr>
          <p:cNvSpPr txBox="1">
            <a:spLocks noChangeArrowheads="1"/>
          </p:cNvSpPr>
          <p:nvPr/>
        </p:nvSpPr>
        <p:spPr bwMode="auto">
          <a:xfrm>
            <a:off x="6160900" y="2320030"/>
            <a:ext cx="4781144" cy="2857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there are any findings, a letter must be generated to the audited recipient. This letter should include a request for a Corrective Action Plan (CAP).  </a:t>
            </a:r>
          </a:p>
        </p:txBody>
      </p:sp>
      <p:sp>
        <p:nvSpPr>
          <p:cNvPr id="7" name="Oval 6">
            <a:extLst>
              <a:ext uri="{FF2B5EF4-FFF2-40B4-BE49-F238E27FC236}">
                <a16:creationId xmlns:a16="http://schemas.microsoft.com/office/drawing/2014/main" id="{349DBC9A-AC27-FA4B-B792-B70C2A1CA167}"/>
              </a:ext>
              <a:ext uri="{C183D7F6-B498-43B3-948B-1728B52AA6E4}">
                <adec:decorative xmlns:adec="http://schemas.microsoft.com/office/drawing/2017/decorative" val="1"/>
              </a:ext>
            </a:extLst>
          </p:cNvPr>
          <p:cNvSpPr/>
          <p:nvPr/>
        </p:nvSpPr>
        <p:spPr>
          <a:xfrm>
            <a:off x="5993138" y="4357188"/>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n image of clipboard">
            <a:extLst>
              <a:ext uri="{FF2B5EF4-FFF2-40B4-BE49-F238E27FC236}">
                <a16:creationId xmlns:a16="http://schemas.microsoft.com/office/drawing/2014/main" id="{7E88F980-F8D7-6D47-A4AD-D6DEAC84AEEA}"/>
              </a:ext>
            </a:extLst>
          </p:cNvPr>
          <p:cNvPicPr>
            <a:picLocks noChangeAspect="1"/>
          </p:cNvPicPr>
          <p:nvPr/>
        </p:nvPicPr>
        <p:blipFill>
          <a:blip r:embed="rId3"/>
          <a:stretch>
            <a:fillRect/>
          </a:stretch>
        </p:blipFill>
        <p:spPr>
          <a:xfrm>
            <a:off x="5849349" y="4140605"/>
            <a:ext cx="2305166" cy="2305166"/>
          </a:xfrm>
          <a:prstGeom prst="rect">
            <a:avLst/>
          </a:prstGeom>
        </p:spPr>
      </p:pic>
      <p:pic>
        <p:nvPicPr>
          <p:cNvPr id="19" name="Picture 18" descr="Badge Icon of corrective action plan">
            <a:extLst>
              <a:ext uri="{FF2B5EF4-FFF2-40B4-BE49-F238E27FC236}">
                <a16:creationId xmlns:a16="http://schemas.microsoft.com/office/drawing/2014/main" id="{BE81C261-79F1-8246-9F8A-5C5D1DA3D5D9}"/>
              </a:ext>
            </a:extLst>
          </p:cNvPr>
          <p:cNvPicPr>
            <a:picLocks noChangeAspect="1"/>
          </p:cNvPicPr>
          <p:nvPr/>
        </p:nvPicPr>
        <p:blipFill>
          <a:blip r:embed="rId4"/>
          <a:stretch>
            <a:fillRect/>
          </a:stretch>
        </p:blipFill>
        <p:spPr>
          <a:xfrm rot="608213">
            <a:off x="7549726" y="4314364"/>
            <a:ext cx="1359988" cy="1359988"/>
          </a:xfrm>
          <a:prstGeom prst="rect">
            <a:avLst/>
          </a:prstGeom>
        </p:spPr>
      </p:pic>
    </p:spTree>
    <p:extLst>
      <p:ext uri="{BB962C8B-B14F-4D97-AF65-F5344CB8AC3E}">
        <p14:creationId xmlns:p14="http://schemas.microsoft.com/office/powerpoint/2010/main" val="33770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000" fill="hold"/>
                                        <p:tgtEl>
                                          <p:spTgt spid="19"/>
                                        </p:tgtEl>
                                        <p:attrNameLst>
                                          <p:attrName>ppt_x</p:attrName>
                                        </p:attrNameLst>
                                      </p:cBhvr>
                                      <p:tavLst>
                                        <p:tav tm="0">
                                          <p:val>
                                            <p:strVal val="#ppt_x"/>
                                          </p:val>
                                        </p:tav>
                                        <p:tav tm="100000">
                                          <p:val>
                                            <p:strVal val="#ppt_x"/>
                                          </p:val>
                                        </p:tav>
                                      </p:tavLst>
                                    </p:anim>
                                    <p:anim calcmode="lin" valueType="num">
                                      <p:cBhvr additive="base">
                                        <p:cTn id="20"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2CB22B62-85B1-AC43-B98A-295C606BD976}"/>
              </a:ext>
            </a:extLst>
          </p:cNvPr>
          <p:cNvSpPr>
            <a:spLocks noGrp="1" noChangeArrowheads="1"/>
          </p:cNvSpPr>
          <p:nvPr>
            <p:ph type="title"/>
          </p:nvPr>
        </p:nvSpPr>
        <p:spPr/>
        <p:txBody>
          <a:bodyPr/>
          <a:lstStyle/>
          <a:p>
            <a:r>
              <a:rPr lang="en-US" altLang="en-US" dirty="0"/>
              <a:t>Resolution of Audit Reports</a:t>
            </a:r>
          </a:p>
        </p:txBody>
      </p:sp>
      <p:cxnSp>
        <p:nvCxnSpPr>
          <p:cNvPr id="6" name="Straight Connector 5">
            <a:extLst>
              <a:ext uri="{FF2B5EF4-FFF2-40B4-BE49-F238E27FC236}">
                <a16:creationId xmlns:a16="http://schemas.microsoft.com/office/drawing/2014/main" id="{F070D971-F53D-214B-B62A-DFC355A3CE96}"/>
              </a:ext>
              <a:ext uri="{C183D7F6-B498-43B3-948B-1728B52AA6E4}">
                <adec:decorative xmlns:adec="http://schemas.microsoft.com/office/drawing/2017/decorative" val="1"/>
              </a:ext>
            </a:extLst>
          </p:cNvPr>
          <p:cNvCxnSpPr/>
          <p:nvPr/>
        </p:nvCxnSpPr>
        <p:spPr>
          <a:xfrm>
            <a:off x="0" y="6082748"/>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26E8348-4F0C-924A-BD70-F81AD5893914}"/>
              </a:ext>
              <a:ext uri="{C183D7F6-B498-43B3-948B-1728B52AA6E4}">
                <adec:decorative xmlns:adec="http://schemas.microsoft.com/office/drawing/2017/decorative" val="1"/>
              </a:ext>
            </a:extLst>
          </p:cNvPr>
          <p:cNvSpPr/>
          <p:nvPr/>
        </p:nvSpPr>
        <p:spPr>
          <a:xfrm>
            <a:off x="4486371"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24B4BF-1242-284C-9F80-0DA0B3188A0A}"/>
              </a:ext>
              <a:ext uri="{C183D7F6-B498-43B3-948B-1728B52AA6E4}">
                <adec:decorative xmlns:adec="http://schemas.microsoft.com/office/drawing/2017/decorative" val="1"/>
              </a:ext>
            </a:extLst>
          </p:cNvPr>
          <p:cNvSpPr/>
          <p:nvPr/>
        </p:nvSpPr>
        <p:spPr>
          <a:xfrm>
            <a:off x="10371138"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EDBC81E-B71D-5D40-8261-39A6A1AA2161}"/>
              </a:ext>
              <a:ext uri="{C183D7F6-B498-43B3-948B-1728B52AA6E4}">
                <adec:decorative xmlns:adec="http://schemas.microsoft.com/office/drawing/2017/decorative" val="1"/>
              </a:ext>
            </a:extLst>
          </p:cNvPr>
          <p:cNvSpPr/>
          <p:nvPr/>
        </p:nvSpPr>
        <p:spPr>
          <a:xfrm>
            <a:off x="7428755"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71654B28-DD4C-6E4E-80C3-D0D2210FDE42}"/>
              </a:ext>
              <a:ext uri="{C183D7F6-B498-43B3-948B-1728B52AA6E4}">
                <adec:decorative xmlns:adec="http://schemas.microsoft.com/office/drawing/2017/decorative" val="1"/>
              </a:ext>
            </a:extLst>
          </p:cNvPr>
          <p:cNvSpPr/>
          <p:nvPr/>
        </p:nvSpPr>
        <p:spPr>
          <a:xfrm>
            <a:off x="1543987"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7F9502CC-DDE7-A243-A57E-D32DE7C22914}"/>
              </a:ext>
            </a:extLst>
          </p:cNvPr>
          <p:cNvSpPr txBox="1">
            <a:spLocks/>
          </p:cNvSpPr>
          <p:nvPr/>
        </p:nvSpPr>
        <p:spPr bwMode="auto">
          <a:xfrm>
            <a:off x="3248923" y="2020958"/>
            <a:ext cx="8545512" cy="343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each finding.</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steps to implement the recommendation.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Timetable for performance of each corrective action.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monitoring to be performed.</a:t>
            </a:r>
          </a:p>
        </p:txBody>
      </p:sp>
      <p:pic>
        <p:nvPicPr>
          <p:cNvPr id="4" name="Picture 3" descr="Badge Icon of corrective action plan">
            <a:extLst>
              <a:ext uri="{FF2B5EF4-FFF2-40B4-BE49-F238E27FC236}">
                <a16:creationId xmlns:a16="http://schemas.microsoft.com/office/drawing/2014/main" id="{E0CF8E5D-4370-3D44-92A8-7FCC14949652}"/>
              </a:ext>
            </a:extLst>
          </p:cNvPr>
          <p:cNvPicPr>
            <a:picLocks noChangeAspect="1"/>
          </p:cNvPicPr>
          <p:nvPr/>
        </p:nvPicPr>
        <p:blipFill>
          <a:blip r:embed="rId2"/>
          <a:stretch>
            <a:fillRect/>
          </a:stretch>
        </p:blipFill>
        <p:spPr>
          <a:xfrm rot="20658288">
            <a:off x="515584" y="2123723"/>
            <a:ext cx="2610554" cy="2610554"/>
          </a:xfrm>
          <a:prstGeom prst="rect">
            <a:avLst/>
          </a:prstGeom>
        </p:spPr>
      </p:pic>
      <p:sp>
        <p:nvSpPr>
          <p:cNvPr id="3" name="Content Placeholder 2">
            <a:extLst>
              <a:ext uri="{FF2B5EF4-FFF2-40B4-BE49-F238E27FC236}">
                <a16:creationId xmlns:a16="http://schemas.microsoft.com/office/drawing/2014/main" id="{3E7ABF11-BF78-274E-89E4-4C573BA7BCD1}"/>
              </a:ext>
            </a:extLst>
          </p:cNvPr>
          <p:cNvSpPr>
            <a:spLocks noGrp="1"/>
          </p:cNvSpPr>
          <p:nvPr>
            <p:ph idx="4294967295"/>
          </p:nvPr>
        </p:nvSpPr>
        <p:spPr>
          <a:xfrm>
            <a:off x="543338" y="1371600"/>
            <a:ext cx="9229311" cy="642938"/>
          </a:xfrm>
        </p:spPr>
        <p:txBody>
          <a:bodyPr rtlCol="0">
            <a:noAutofit/>
          </a:bodyPr>
          <a:lstStyle/>
          <a:p>
            <a:pPr marL="0" indent="0" fontAlgn="auto">
              <a:lnSpc>
                <a:spcPct val="120000"/>
              </a:lnSpc>
              <a:spcAft>
                <a:spcPts val="600"/>
              </a:spcAft>
              <a:buClr>
                <a:schemeClr val="tx1"/>
              </a:buClr>
              <a:buFont typeface="Arial" panose="020B0604020202020204" pitchFamily="34" charset="0"/>
              <a:buNone/>
              <a:defRPr/>
            </a:pPr>
            <a:r>
              <a:rPr lang="en-US" sz="3000" dirty="0">
                <a:solidFill>
                  <a:srgbClr val="000000"/>
                </a:solidFill>
              </a:rPr>
              <a:t>The corrective action plan (CAP) should include:</a:t>
            </a:r>
            <a:endParaRPr lang="en-US" sz="3000" dirty="0"/>
          </a:p>
        </p:txBody>
      </p:sp>
    </p:spTree>
    <p:extLst>
      <p:ext uri="{BB962C8B-B14F-4D97-AF65-F5344CB8AC3E}">
        <p14:creationId xmlns:p14="http://schemas.microsoft.com/office/powerpoint/2010/main" val="370776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371914" y="1849980"/>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532742" y="1916403"/>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sp>
        <p:nvSpPr>
          <p:cNvPr id="10" name="TextBox 9">
            <a:extLst>
              <a:ext uri="{FF2B5EF4-FFF2-40B4-BE49-F238E27FC236}">
                <a16:creationId xmlns:a16="http://schemas.microsoft.com/office/drawing/2014/main" id="{C4059054-DEE7-CBC8-75EA-51B12912A0A9}"/>
              </a:ext>
            </a:extLst>
          </p:cNvPr>
          <p:cNvSpPr txBox="1"/>
          <p:nvPr/>
        </p:nvSpPr>
        <p:spPr>
          <a:xfrm>
            <a:off x="2174033" y="1922106"/>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Procedures not documented or need improvement.</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385913" y="2647378"/>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546741" y="2713652"/>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CCDBE16-B4A8-EBC3-DAA7-57019082B3A1}"/>
              </a:ext>
            </a:extLst>
          </p:cNvPr>
          <p:cNvSpPr txBox="1"/>
          <p:nvPr/>
        </p:nvSpPr>
        <p:spPr>
          <a:xfrm>
            <a:off x="2174033" y="2714864"/>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Questioned costs – unsupported/unallowable.</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385913" y="3435213"/>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546741" y="3501636"/>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a:t>
            </a:r>
          </a:p>
        </p:txBody>
      </p:sp>
      <p:sp>
        <p:nvSpPr>
          <p:cNvPr id="6" name="TextBox 5">
            <a:extLst>
              <a:ext uri="{FF2B5EF4-FFF2-40B4-BE49-F238E27FC236}">
                <a16:creationId xmlns:a16="http://schemas.microsoft.com/office/drawing/2014/main" id="{D144C67E-BFD9-1A76-0EA1-010BA0614D63}"/>
              </a:ext>
            </a:extLst>
          </p:cNvPr>
          <p:cNvSpPr txBox="1"/>
          <p:nvPr/>
        </p:nvSpPr>
        <p:spPr>
          <a:xfrm>
            <a:off x="2209475" y="3503621"/>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Subgrantee monitoring not being conducted.</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385913" y="421406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546741" y="428048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sp>
        <p:nvSpPr>
          <p:cNvPr id="7" name="TextBox 6">
            <a:extLst>
              <a:ext uri="{FF2B5EF4-FFF2-40B4-BE49-F238E27FC236}">
                <a16:creationId xmlns:a16="http://schemas.microsoft.com/office/drawing/2014/main" id="{5E168727-DBB8-C761-FAE7-70C45F906DBD}"/>
              </a:ext>
            </a:extLst>
          </p:cNvPr>
          <p:cNvSpPr txBox="1"/>
          <p:nvPr/>
        </p:nvSpPr>
        <p:spPr>
          <a:xfrm>
            <a:off x="2209475" y="4185434"/>
            <a:ext cx="821314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 Program Reports not accurately prepared.</a:t>
            </a:r>
          </a:p>
        </p:txBody>
      </p:sp>
      <p:sp>
        <p:nvSpPr>
          <p:cNvPr id="13" name="Oval 12">
            <a:extLst>
              <a:ext uri="{FF2B5EF4-FFF2-40B4-BE49-F238E27FC236}">
                <a16:creationId xmlns:a16="http://schemas.microsoft.com/office/drawing/2014/main" id="{D05DBD21-FF59-C7DC-3E15-3A7503E5E8CB}"/>
              </a:ext>
              <a:ext uri="{C183D7F6-B498-43B3-948B-1728B52AA6E4}">
                <adec:decorative xmlns:adec="http://schemas.microsoft.com/office/drawing/2017/decorative" val="1"/>
              </a:ext>
            </a:extLst>
          </p:cNvPr>
          <p:cNvSpPr/>
          <p:nvPr/>
        </p:nvSpPr>
        <p:spPr bwMode="auto">
          <a:xfrm>
            <a:off x="1385913" y="5307509"/>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1546741" y="5373932"/>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sp>
        <p:nvSpPr>
          <p:cNvPr id="9" name="TextBox 8">
            <a:extLst>
              <a:ext uri="{FF2B5EF4-FFF2-40B4-BE49-F238E27FC236}">
                <a16:creationId xmlns:a16="http://schemas.microsoft.com/office/drawing/2014/main" id="{484BEDFC-4026-7B56-68F9-28063F084827}"/>
              </a:ext>
            </a:extLst>
          </p:cNvPr>
          <p:cNvSpPr txBox="1"/>
          <p:nvPr/>
        </p:nvSpPr>
        <p:spPr>
          <a:xfrm>
            <a:off x="2174033" y="5415299"/>
            <a:ext cx="821314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 Conditions not met by grantee.</a:t>
            </a:r>
          </a:p>
        </p:txBody>
      </p:sp>
      <p:pic>
        <p:nvPicPr>
          <p:cNvPr id="5" name="Picture 4">
            <a:extLst>
              <a:ext uri="{FF2B5EF4-FFF2-40B4-BE49-F238E27FC236}">
                <a16:creationId xmlns:a16="http://schemas.microsoft.com/office/drawing/2014/main" id="{34212DFE-9005-D285-59A3-DBCC5792FD6C}"/>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87988" y="-95752"/>
            <a:ext cx="2817223" cy="28172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388012" y="1618403"/>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548840" y="1684826"/>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sp>
        <p:nvSpPr>
          <p:cNvPr id="10" name="TextBox 9">
            <a:extLst>
              <a:ext uri="{FF2B5EF4-FFF2-40B4-BE49-F238E27FC236}">
                <a16:creationId xmlns:a16="http://schemas.microsoft.com/office/drawing/2014/main" id="{C4059054-DEE7-CBC8-75EA-51B12912A0A9}"/>
              </a:ext>
            </a:extLst>
          </p:cNvPr>
          <p:cNvSpPr txBox="1"/>
          <p:nvPr/>
        </p:nvSpPr>
        <p:spPr>
          <a:xfrm>
            <a:off x="2179209" y="1564243"/>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and/or Program Reports inaccurate, and/or not submitted timely.</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385913" y="2722563"/>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546741" y="2788837"/>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sp>
        <p:nvSpPr>
          <p:cNvPr id="4" name="TextBox 3">
            <a:extLst>
              <a:ext uri="{FF2B5EF4-FFF2-40B4-BE49-F238E27FC236}">
                <a16:creationId xmlns:a16="http://schemas.microsoft.com/office/drawing/2014/main" id="{FB59C6C3-BF08-5E5D-25B6-13D3FE244698}"/>
              </a:ext>
            </a:extLst>
          </p:cNvPr>
          <p:cNvSpPr txBox="1"/>
          <p:nvPr/>
        </p:nvSpPr>
        <p:spPr>
          <a:xfrm>
            <a:off x="2221396" y="2721635"/>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Drawdowns not adequately supported and/or Excess cash-on-hand identified.</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385913" y="374191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546741" y="380833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sp>
        <p:nvSpPr>
          <p:cNvPr id="5" name="TextBox 4">
            <a:extLst>
              <a:ext uri="{FF2B5EF4-FFF2-40B4-BE49-F238E27FC236}">
                <a16:creationId xmlns:a16="http://schemas.microsoft.com/office/drawing/2014/main" id="{42B3618D-9A2E-725D-16AC-7FEDE0F8AFD6}"/>
              </a:ext>
            </a:extLst>
          </p:cNvPr>
          <p:cNvSpPr txBox="1"/>
          <p:nvPr/>
        </p:nvSpPr>
        <p:spPr>
          <a:xfrm>
            <a:off x="2221395" y="3649650"/>
            <a:ext cx="9171991"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Suspension and Debarment - verification not performed or not properly documented.</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385913" y="4769301"/>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546741" y="4835724"/>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9</a:t>
            </a:r>
          </a:p>
        </p:txBody>
      </p:sp>
      <p:sp>
        <p:nvSpPr>
          <p:cNvPr id="6" name="TextBox 5">
            <a:extLst>
              <a:ext uri="{FF2B5EF4-FFF2-40B4-BE49-F238E27FC236}">
                <a16:creationId xmlns:a16="http://schemas.microsoft.com/office/drawing/2014/main" id="{E3124C7B-1770-721B-800F-370559A12719}"/>
              </a:ext>
            </a:extLst>
          </p:cNvPr>
          <p:cNvSpPr txBox="1"/>
          <p:nvPr/>
        </p:nvSpPr>
        <p:spPr>
          <a:xfrm>
            <a:off x="2254766" y="4818800"/>
            <a:ext cx="91719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Indirect Costs charged improperly</a:t>
            </a:r>
          </a:p>
        </p:txBody>
      </p:sp>
      <p:sp>
        <p:nvSpPr>
          <p:cNvPr id="13" name="Oval 12">
            <a:extLst>
              <a:ext uri="{FF2B5EF4-FFF2-40B4-BE49-F238E27FC236}">
                <a16:creationId xmlns:a16="http://schemas.microsoft.com/office/drawing/2014/main" id="{D05DBD21-FF59-C7DC-3E15-3A7503E5E8CB}"/>
              </a:ext>
              <a:ext uri="{C183D7F6-B498-43B3-948B-1728B52AA6E4}">
                <adec:decorative xmlns:adec="http://schemas.microsoft.com/office/drawing/2017/decorative" val="1"/>
              </a:ext>
            </a:extLst>
          </p:cNvPr>
          <p:cNvSpPr/>
          <p:nvPr/>
        </p:nvSpPr>
        <p:spPr bwMode="auto">
          <a:xfrm>
            <a:off x="1385913" y="561523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1419278" y="5676858"/>
            <a:ext cx="641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sp>
        <p:nvSpPr>
          <p:cNvPr id="7" name="TextBox 6">
            <a:extLst>
              <a:ext uri="{FF2B5EF4-FFF2-40B4-BE49-F238E27FC236}">
                <a16:creationId xmlns:a16="http://schemas.microsoft.com/office/drawing/2014/main" id="{0B0B63FD-F3C0-6B7E-2D5E-619120482E26}"/>
              </a:ext>
            </a:extLst>
          </p:cNvPr>
          <p:cNvSpPr txBox="1"/>
          <p:nvPr/>
        </p:nvSpPr>
        <p:spPr>
          <a:xfrm>
            <a:off x="2254766" y="5726676"/>
            <a:ext cx="91719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Accounting system inadequate or not effectively utilized.</a:t>
            </a:r>
          </a:p>
        </p:txBody>
      </p:sp>
      <p:pic>
        <p:nvPicPr>
          <p:cNvPr id="2" name="Picture 1">
            <a:extLst>
              <a:ext uri="{FF2B5EF4-FFF2-40B4-BE49-F238E27FC236}">
                <a16:creationId xmlns:a16="http://schemas.microsoft.com/office/drawing/2014/main" id="{9BDF9C91-04FD-6151-CECB-149EC9811F8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6845">
            <a:off x="10125945" y="49545"/>
            <a:ext cx="2093331" cy="2093331"/>
          </a:xfrm>
          <a:prstGeom prst="rect">
            <a:avLst/>
          </a:prstGeom>
        </p:spPr>
      </p:pic>
    </p:spTree>
    <p:extLst>
      <p:ext uri="{BB962C8B-B14F-4D97-AF65-F5344CB8AC3E}">
        <p14:creationId xmlns:p14="http://schemas.microsoft.com/office/powerpoint/2010/main" val="192393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Federal Funding Accountability and Transparency Act of 2006 (FFATA)</a:t>
            </a:r>
          </a:p>
        </p:txBody>
      </p:sp>
    </p:spTree>
    <p:extLst>
      <p:ext uri="{BB962C8B-B14F-4D97-AF65-F5344CB8AC3E}">
        <p14:creationId xmlns:p14="http://schemas.microsoft.com/office/powerpoint/2010/main" val="22066343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sz="3100" dirty="0"/>
              <a:t>FFATA - Subaward and Executive Compensation</a:t>
            </a:r>
            <a:br>
              <a:rPr lang="en-US" dirty="0"/>
            </a:br>
            <a:endParaRPr lang="en-US" dirty="0"/>
          </a:p>
        </p:txBody>
      </p:sp>
      <p:sp>
        <p:nvSpPr>
          <p:cNvPr id="11" name="Rectangle: Rounded Corners 10">
            <a:extLst>
              <a:ext uri="{FF2B5EF4-FFF2-40B4-BE49-F238E27FC236}">
                <a16:creationId xmlns:a16="http://schemas.microsoft.com/office/drawing/2014/main" id="{EC445C7D-9A7E-55E2-21B3-BAE902F82AAA}"/>
              </a:ext>
              <a:ext uri="{C183D7F6-B498-43B3-948B-1728B52AA6E4}">
                <adec:decorative xmlns:adec="http://schemas.microsoft.com/office/drawing/2017/decorative" val="1"/>
              </a:ext>
            </a:extLst>
          </p:cNvPr>
          <p:cNvSpPr/>
          <p:nvPr/>
        </p:nvSpPr>
        <p:spPr>
          <a:xfrm>
            <a:off x="77754" y="1357564"/>
            <a:ext cx="3290597" cy="3056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0464210-0D67-25CC-784B-F1CF178E7987}"/>
              </a:ext>
            </a:extLst>
          </p:cNvPr>
          <p:cNvSpPr txBox="1"/>
          <p:nvPr/>
        </p:nvSpPr>
        <p:spPr>
          <a:xfrm>
            <a:off x="347565" y="1357564"/>
            <a:ext cx="3108649" cy="3046988"/>
          </a:xfrm>
          <a:prstGeom prst="rect">
            <a:avLst/>
          </a:prstGeom>
          <a:noFill/>
        </p:spPr>
        <p:txBody>
          <a:bodyPr wrap="square">
            <a:spAutoFit/>
          </a:bodyPr>
          <a:lstStyle/>
          <a:p>
            <a:r>
              <a:rPr lang="en-US" sz="3200" dirty="0">
                <a:latin typeface="Arial (Body)"/>
              </a:rPr>
              <a:t>Requires prime recipients to report on first-tier subawards of $30K or more.</a:t>
            </a:r>
          </a:p>
        </p:txBody>
      </p:sp>
      <p:pic>
        <p:nvPicPr>
          <p:cNvPr id="20" name="Picture 19" descr="An icon with magnifying glass and money bars">
            <a:extLst>
              <a:ext uri="{FF2B5EF4-FFF2-40B4-BE49-F238E27FC236}">
                <a16:creationId xmlns:a16="http://schemas.microsoft.com/office/drawing/2014/main" id="{A8125BF3-BE76-9774-1617-141E3D2804DD}"/>
              </a:ext>
            </a:extLst>
          </p:cNvPr>
          <p:cNvPicPr>
            <a:picLocks noChangeAspect="1"/>
          </p:cNvPicPr>
          <p:nvPr/>
        </p:nvPicPr>
        <p:blipFill>
          <a:blip r:embed="rId2"/>
          <a:stretch>
            <a:fillRect/>
          </a:stretch>
        </p:blipFill>
        <p:spPr>
          <a:xfrm>
            <a:off x="987409" y="4487865"/>
            <a:ext cx="1828959" cy="1828959"/>
          </a:xfrm>
          <a:prstGeom prst="rect">
            <a:avLst/>
          </a:prstGeom>
        </p:spPr>
      </p:pic>
      <p:cxnSp>
        <p:nvCxnSpPr>
          <p:cNvPr id="16" name="Connector: Elbow 15">
            <a:extLst>
              <a:ext uri="{FF2B5EF4-FFF2-40B4-BE49-F238E27FC236}">
                <a16:creationId xmlns:a16="http://schemas.microsoft.com/office/drawing/2014/main" id="{CDB70817-CA5D-40E2-56C3-A58D59CAE73B}"/>
              </a:ext>
              <a:ext uri="{C183D7F6-B498-43B3-948B-1728B52AA6E4}">
                <adec:decorative xmlns:adec="http://schemas.microsoft.com/office/drawing/2017/decorative" val="1"/>
              </a:ext>
            </a:extLst>
          </p:cNvPr>
          <p:cNvCxnSpPr>
            <a:cxnSpLocks/>
          </p:cNvCxnSpPr>
          <p:nvPr/>
        </p:nvCxnSpPr>
        <p:spPr>
          <a:xfrm>
            <a:off x="3368351" y="2146041"/>
            <a:ext cx="1086044" cy="877077"/>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D3EC592-9A77-8F73-160B-71A94A140FF4}"/>
              </a:ext>
              <a:ext uri="{C183D7F6-B498-43B3-948B-1728B52AA6E4}">
                <adec:decorative xmlns:adec="http://schemas.microsoft.com/office/drawing/2017/decorative" val="1"/>
              </a:ext>
            </a:extLst>
          </p:cNvPr>
          <p:cNvSpPr/>
          <p:nvPr/>
        </p:nvSpPr>
        <p:spPr>
          <a:xfrm>
            <a:off x="4454395" y="1814764"/>
            <a:ext cx="7016621" cy="45020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3566691-B362-5D2B-FAEE-3349C999C30C}"/>
              </a:ext>
            </a:extLst>
          </p:cNvPr>
          <p:cNvSpPr txBox="1"/>
          <p:nvPr/>
        </p:nvSpPr>
        <p:spPr>
          <a:xfrm>
            <a:off x="4869542" y="1938432"/>
            <a:ext cx="6186326" cy="4647426"/>
          </a:xfrm>
          <a:prstGeom prst="rect">
            <a:avLst/>
          </a:prstGeom>
          <a:noFill/>
        </p:spPr>
        <p:txBody>
          <a:bodyPr wrap="square">
            <a:spAutoFit/>
          </a:bodyPr>
          <a:lstStyle/>
          <a:p>
            <a:pPr lvl="1"/>
            <a:r>
              <a:rPr lang="en-US" sz="3200" dirty="0">
                <a:latin typeface="Arial (Body)"/>
              </a:rPr>
              <a:t>Requires prime recipients to report executive compensation for prime or subawards if:</a:t>
            </a:r>
          </a:p>
          <a:p>
            <a:pPr marL="342900" indent="-342900">
              <a:buClr>
                <a:srgbClr val="C00000"/>
              </a:buClr>
              <a:buFont typeface="Wingdings" panose="05000000000000000000" pitchFamily="2" charset="2"/>
              <a:buChar char="ü"/>
            </a:pPr>
            <a:r>
              <a:rPr lang="en-US" sz="2400" dirty="0">
                <a:latin typeface="Arial (Body)"/>
              </a:rPr>
              <a:t>The organization received 80% or more of its annual gross revenues in Federal awards and those revenues are greater than $25 million; and</a:t>
            </a:r>
          </a:p>
          <a:p>
            <a:pPr marL="342900" indent="-342900">
              <a:buClr>
                <a:srgbClr val="C00000"/>
              </a:buClr>
              <a:buFont typeface="Wingdings" panose="05000000000000000000" pitchFamily="2" charset="2"/>
              <a:buChar char="ü"/>
            </a:pPr>
            <a:r>
              <a:rPr lang="en-US" sz="2400" dirty="0">
                <a:latin typeface="Arial (Body)"/>
              </a:rPr>
              <a:t>The public does not have access to information about executive compensation through periodic reporting.</a:t>
            </a:r>
          </a:p>
          <a:p>
            <a:endParaRPr lang="en-US" sz="3200" dirty="0">
              <a:latin typeface="Arial (Body)"/>
            </a:endParaRPr>
          </a:p>
        </p:txBody>
      </p:sp>
    </p:spTree>
    <p:extLst>
      <p:ext uri="{BB962C8B-B14F-4D97-AF65-F5344CB8AC3E}">
        <p14:creationId xmlns:p14="http://schemas.microsoft.com/office/powerpoint/2010/main" val="333445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21" name="TextBox 20">
            <a:extLst>
              <a:ext uri="{FF2B5EF4-FFF2-40B4-BE49-F238E27FC236}">
                <a16:creationId xmlns:a16="http://schemas.microsoft.com/office/drawing/2014/main" id="{250B3C51-6B32-1E59-86BD-37631BB7A306}"/>
              </a:ext>
            </a:extLst>
          </p:cNvPr>
          <p:cNvSpPr txBox="1"/>
          <p:nvPr/>
        </p:nvSpPr>
        <p:spPr>
          <a:xfrm>
            <a:off x="3425780" y="1447680"/>
            <a:ext cx="3817776" cy="646331"/>
          </a:xfrm>
          <a:prstGeom prst="rect">
            <a:avLst/>
          </a:prstGeom>
          <a:noFill/>
        </p:spPr>
        <p:txBody>
          <a:bodyPr wrap="square" rtlCol="0">
            <a:spAutoFit/>
          </a:bodyPr>
          <a:lstStyle/>
          <a:p>
            <a:r>
              <a:rPr lang="en-US" sz="3600" b="1" dirty="0">
                <a:latin typeface="Arial (Body)"/>
              </a:rPr>
              <a:t>When to Report</a:t>
            </a:r>
          </a:p>
        </p:txBody>
      </p:sp>
      <p:sp>
        <p:nvSpPr>
          <p:cNvPr id="22" name="Rectangle: Rounded Corners 21">
            <a:extLst>
              <a:ext uri="{FF2B5EF4-FFF2-40B4-BE49-F238E27FC236}">
                <a16:creationId xmlns:a16="http://schemas.microsoft.com/office/drawing/2014/main" id="{685997D9-1064-90AA-06B3-54B1F86397F9}"/>
              </a:ext>
              <a:ext uri="{C183D7F6-B498-43B3-948B-1728B52AA6E4}">
                <adec:decorative xmlns:adec="http://schemas.microsoft.com/office/drawing/2017/decorative" val="1"/>
              </a:ext>
            </a:extLst>
          </p:cNvPr>
          <p:cNvSpPr/>
          <p:nvPr/>
        </p:nvSpPr>
        <p:spPr>
          <a:xfrm>
            <a:off x="281529" y="2094011"/>
            <a:ext cx="3638939" cy="30697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886BEEE-D098-7EEF-918F-DCCAAC3FC83D}"/>
              </a:ext>
            </a:extLst>
          </p:cNvPr>
          <p:cNvSpPr txBox="1"/>
          <p:nvPr/>
        </p:nvSpPr>
        <p:spPr>
          <a:xfrm>
            <a:off x="542008" y="2322561"/>
            <a:ext cx="3117980" cy="2492990"/>
          </a:xfrm>
          <a:prstGeom prst="rect">
            <a:avLst/>
          </a:prstGeom>
          <a:noFill/>
        </p:spPr>
        <p:txBody>
          <a:bodyPr wrap="square">
            <a:spAutoFit/>
          </a:bodyPr>
          <a:lstStyle/>
          <a:p>
            <a:r>
              <a:rPr lang="en-US" sz="2600" dirty="0">
                <a:latin typeface="Arial (Body)"/>
              </a:rPr>
              <a:t>For Federal awards of $30K or more the prime recipient must report first-tier and executive compensation data. </a:t>
            </a:r>
          </a:p>
        </p:txBody>
      </p:sp>
      <p:pic>
        <p:nvPicPr>
          <p:cNvPr id="25" name="Picture 24" descr="Top view of a calendar with a red pen on top">
            <a:extLst>
              <a:ext uri="{FF2B5EF4-FFF2-40B4-BE49-F238E27FC236}">
                <a16:creationId xmlns:a16="http://schemas.microsoft.com/office/drawing/2014/main" id="{A5DF59CA-592D-242A-75E5-022ACD70B0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893" y="2734063"/>
            <a:ext cx="1539551" cy="1669985"/>
          </a:xfrm>
          <a:prstGeom prst="rect">
            <a:avLst/>
          </a:prstGeom>
        </p:spPr>
      </p:pic>
      <p:pic>
        <p:nvPicPr>
          <p:cNvPr id="23" name="Picture 22">
            <a:extLst>
              <a:ext uri="{FF2B5EF4-FFF2-40B4-BE49-F238E27FC236}">
                <a16:creationId xmlns:a16="http://schemas.microsoft.com/office/drawing/2014/main" id="{79A1E7DF-FD93-C955-89D0-0EF5CD0EB70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640064" y="2089523"/>
            <a:ext cx="3396701" cy="2385918"/>
          </a:xfrm>
          <a:prstGeom prst="rect">
            <a:avLst/>
          </a:prstGeom>
        </p:spPr>
      </p:pic>
      <p:sp>
        <p:nvSpPr>
          <p:cNvPr id="29" name="TextBox 28">
            <a:extLst>
              <a:ext uri="{FF2B5EF4-FFF2-40B4-BE49-F238E27FC236}">
                <a16:creationId xmlns:a16="http://schemas.microsoft.com/office/drawing/2014/main" id="{2F90012C-02DB-D000-C9A9-705A7CF03A31}"/>
              </a:ext>
            </a:extLst>
          </p:cNvPr>
          <p:cNvSpPr txBox="1"/>
          <p:nvPr/>
        </p:nvSpPr>
        <p:spPr>
          <a:xfrm>
            <a:off x="6874272" y="2238285"/>
            <a:ext cx="3141580" cy="2092881"/>
          </a:xfrm>
          <a:prstGeom prst="rect">
            <a:avLst/>
          </a:prstGeom>
          <a:noFill/>
        </p:spPr>
        <p:txBody>
          <a:bodyPr wrap="square">
            <a:spAutoFit/>
          </a:bodyPr>
          <a:lstStyle/>
          <a:p>
            <a:r>
              <a:rPr lang="en-US" sz="2600" dirty="0">
                <a:latin typeface="Arial (Body)"/>
              </a:rPr>
              <a:t>Data must be reported in SAM the following month after the obligation is made.</a:t>
            </a:r>
          </a:p>
        </p:txBody>
      </p:sp>
      <p:sp>
        <p:nvSpPr>
          <p:cNvPr id="33" name="Arrow: Down 32">
            <a:extLst>
              <a:ext uri="{FF2B5EF4-FFF2-40B4-BE49-F238E27FC236}">
                <a16:creationId xmlns:a16="http://schemas.microsoft.com/office/drawing/2014/main" id="{0B2F9E72-B4C1-AA4C-62E0-B11248234894}"/>
              </a:ext>
              <a:ext uri="{C183D7F6-B498-43B3-948B-1728B52AA6E4}">
                <adec:decorative xmlns:adec="http://schemas.microsoft.com/office/drawing/2017/decorative" val="1"/>
              </a:ext>
            </a:extLst>
          </p:cNvPr>
          <p:cNvSpPr/>
          <p:nvPr/>
        </p:nvSpPr>
        <p:spPr>
          <a:xfrm>
            <a:off x="8249719" y="4475440"/>
            <a:ext cx="163060" cy="64005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337F5A1-6ED5-FDEF-B904-FBF3F2627DE4}"/>
              </a:ext>
              <a:ext uri="{C183D7F6-B498-43B3-948B-1728B52AA6E4}">
                <adec:decorative xmlns:adec="http://schemas.microsoft.com/office/drawing/2017/decorative" val="1"/>
              </a:ext>
            </a:extLst>
          </p:cNvPr>
          <p:cNvSpPr/>
          <p:nvPr/>
        </p:nvSpPr>
        <p:spPr>
          <a:xfrm>
            <a:off x="5400868" y="5044100"/>
            <a:ext cx="5982479" cy="11063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
        <p:nvSpPr>
          <p:cNvPr id="32" name="TextBox 31">
            <a:extLst>
              <a:ext uri="{FF2B5EF4-FFF2-40B4-BE49-F238E27FC236}">
                <a16:creationId xmlns:a16="http://schemas.microsoft.com/office/drawing/2014/main" id="{871051BE-1280-2B97-473E-74064F3671F4}"/>
              </a:ext>
            </a:extLst>
          </p:cNvPr>
          <p:cNvSpPr txBox="1"/>
          <p:nvPr/>
        </p:nvSpPr>
        <p:spPr>
          <a:xfrm>
            <a:off x="5400868" y="5163782"/>
            <a:ext cx="6130212" cy="830997"/>
          </a:xfrm>
          <a:prstGeom prst="rect">
            <a:avLst/>
          </a:prstGeom>
          <a:noFill/>
        </p:spPr>
        <p:txBody>
          <a:bodyPr wrap="square">
            <a:spAutoFit/>
          </a:bodyPr>
          <a:lstStyle/>
          <a:p>
            <a:r>
              <a:rPr lang="en-US" sz="2400" dirty="0">
                <a:solidFill>
                  <a:srgbClr val="C00000"/>
                </a:solidFill>
                <a:latin typeface="Arial (Body)"/>
              </a:rPr>
              <a:t>Example: Awards made during October will have until November 30th to report.</a:t>
            </a:r>
          </a:p>
        </p:txBody>
      </p:sp>
    </p:spTree>
    <p:extLst>
      <p:ext uri="{BB962C8B-B14F-4D97-AF65-F5344CB8AC3E}">
        <p14:creationId xmlns:p14="http://schemas.microsoft.com/office/powerpoint/2010/main" val="84209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5" name="Picture 4" descr="Image of person typing on laptop">
            <a:extLst>
              <a:ext uri="{FF2B5EF4-FFF2-40B4-BE49-F238E27FC236}">
                <a16:creationId xmlns:a16="http://schemas.microsoft.com/office/drawing/2014/main" id="{DBEEB2FD-B465-76B8-E608-D5733B6A5FB1}"/>
              </a:ext>
            </a:extLst>
          </p:cNvPr>
          <p:cNvPicPr>
            <a:picLocks noChangeAspect="1"/>
          </p:cNvPicPr>
          <p:nvPr/>
        </p:nvPicPr>
        <p:blipFill>
          <a:blip r:embed="rId2"/>
          <a:stretch>
            <a:fillRect/>
          </a:stretch>
        </p:blipFill>
        <p:spPr>
          <a:xfrm>
            <a:off x="7477980" y="3166022"/>
            <a:ext cx="4395597" cy="3385491"/>
          </a:xfrm>
          <a:prstGeom prst="rect">
            <a:avLst/>
          </a:prstGeom>
        </p:spPr>
      </p:pic>
      <p:sp>
        <p:nvSpPr>
          <p:cNvPr id="4" name="TextBox 3">
            <a:extLst>
              <a:ext uri="{FF2B5EF4-FFF2-40B4-BE49-F238E27FC236}">
                <a16:creationId xmlns:a16="http://schemas.microsoft.com/office/drawing/2014/main" id="{E609A174-D494-FE17-A338-700A3369F0D6}"/>
              </a:ext>
            </a:extLst>
          </p:cNvPr>
          <p:cNvSpPr txBox="1"/>
          <p:nvPr/>
        </p:nvSpPr>
        <p:spPr>
          <a:xfrm>
            <a:off x="1950097" y="1855532"/>
            <a:ext cx="8752115" cy="206210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3200" dirty="0">
                <a:latin typeface="Arial (Body)"/>
              </a:rPr>
              <a:t>Prime recipients must report FFATA requirements in the System for Award Management (SAM) https://www.sam.gov/fsrs.</a:t>
            </a:r>
          </a:p>
        </p:txBody>
      </p:sp>
    </p:spTree>
    <p:extLst>
      <p:ext uri="{BB962C8B-B14F-4D97-AF65-F5344CB8AC3E}">
        <p14:creationId xmlns:p14="http://schemas.microsoft.com/office/powerpoint/2010/main" val="21697484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3" name="Online Media 2" descr="Two business people working at a table. This is a video from the DOJ and it has closed captioning.">
            <a:hlinkClick r:id="" action="ppaction://media"/>
            <a:extLst>
              <a:ext uri="{FF2B5EF4-FFF2-40B4-BE49-F238E27FC236}">
                <a16:creationId xmlns:a16="http://schemas.microsoft.com/office/drawing/2014/main" id="{7671EFB4-1A69-079E-7E25-B6BAF488C33C}"/>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p:blipFill>
        <p:spPr>
          <a:xfrm>
            <a:off x="2279309" y="1095702"/>
            <a:ext cx="7745492" cy="5162401"/>
          </a:xfrm>
          <a:prstGeom prst="rect">
            <a:avLst/>
          </a:prstGeom>
        </p:spPr>
      </p:pic>
    </p:spTree>
    <p:extLst>
      <p:ext uri="{BB962C8B-B14F-4D97-AF65-F5344CB8AC3E}">
        <p14:creationId xmlns:p14="http://schemas.microsoft.com/office/powerpoint/2010/main" val="390505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pic>
        <p:nvPicPr>
          <p:cNvPr id="1026" name="Picture 1" descr="Five tips for accurate FFATA subaward reporting">
            <a:extLst>
              <a:ext uri="{FF2B5EF4-FFF2-40B4-BE49-F238E27FC236}">
                <a16:creationId xmlns:a16="http://schemas.microsoft.com/office/drawing/2014/main" id="{EF742745-8EB1-1B9A-483D-924447583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041" y="1288462"/>
            <a:ext cx="8997918" cy="444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134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U.S. Department of Justice</a:t>
            </a:r>
          </a:p>
        </p:txBody>
      </p:sp>
      <p:sp>
        <p:nvSpPr>
          <p:cNvPr id="12" name="Content Placeholder 11">
            <a:extLst>
              <a:ext uri="{FF2B5EF4-FFF2-40B4-BE49-F238E27FC236}">
                <a16:creationId xmlns:a16="http://schemas.microsoft.com/office/drawing/2014/main" id="{EC478C52-DD48-E91D-58C4-FABA4A1C44DC}"/>
              </a:ext>
            </a:extLst>
          </p:cNvPr>
          <p:cNvSpPr>
            <a:spLocks noGrp="1"/>
          </p:cNvSpPr>
          <p:nvPr>
            <p:ph idx="1"/>
          </p:nvPr>
        </p:nvSpPr>
        <p:spPr>
          <a:xfrm>
            <a:off x="251669" y="1891194"/>
            <a:ext cx="4243589" cy="3320668"/>
          </a:xfrm>
        </p:spPr>
        <p:txBody>
          <a:bodyPr vert="horz" lIns="91440" tIns="45720" rIns="91440" bIns="45720" rtlCol="0">
            <a:normAutofit/>
          </a:bodyPr>
          <a:lstStyle/>
          <a:p>
            <a:pPr marL="0" marR="0" lvl="0" indent="0" fontAlgn="auto">
              <a:spcAft>
                <a:spcPts val="0"/>
              </a:spcAft>
              <a:buClrTx/>
              <a:buSzTx/>
              <a:buNone/>
              <a:tabLst/>
              <a:defRPr/>
            </a:pPr>
            <a:r>
              <a:rPr kumimoji="0" lang="en-US" sz="2000" b="1" i="1"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Prediction is very difficult, </a:t>
            </a:r>
            <a:br>
              <a:rPr kumimoji="0" lang="en-US" b="1" i="1" u="none" strike="noStrike" kern="1200" cap="none" spc="0" normalizeH="0" baseline="0" noProof="0" dirty="0">
                <a:ln>
                  <a:noFill/>
                </a:ln>
                <a:effectLst/>
                <a:uLnTx/>
                <a:uFillTx/>
                <a:latin typeface="+mn-lt"/>
                <a:ea typeface="+mn-ea"/>
                <a:cs typeface="+mn-cs"/>
              </a:rPr>
            </a:br>
            <a:r>
              <a:rPr kumimoji="0" lang="en-US" b="1" i="1" u="none" strike="noStrike" kern="1200" cap="none" spc="0" normalizeH="0" baseline="0" noProof="0" dirty="0">
                <a:ln>
                  <a:noFill/>
                </a:ln>
                <a:effectLst/>
                <a:uLnTx/>
                <a:uFillTx/>
                <a:latin typeface="+mn-lt"/>
                <a:ea typeface="+mn-ea"/>
                <a:cs typeface="+mn-cs"/>
              </a:rPr>
              <a:t>especially if it's about the future.”</a:t>
            </a:r>
            <a:r>
              <a:rPr kumimoji="0" lang="en-US" b="1" i="0" u="none" strike="noStrike" kern="1200" cap="none" spc="0" normalizeH="0" baseline="0" noProof="0" dirty="0">
                <a:ln>
                  <a:noFill/>
                </a:ln>
                <a:effectLst/>
                <a:uLnTx/>
                <a:uFillTx/>
                <a:latin typeface="+mn-lt"/>
                <a:ea typeface="+mn-ea"/>
                <a:cs typeface="+mn-cs"/>
              </a:rPr>
              <a:t>         </a:t>
            </a:r>
            <a:br>
              <a:rPr kumimoji="0" lang="en-US" b="1" i="0" u="none" strike="noStrike" kern="1200" cap="none" spc="0" normalizeH="0" baseline="0" noProof="0" dirty="0">
                <a:ln>
                  <a:noFill/>
                </a:ln>
                <a:effectLst/>
                <a:uLnTx/>
                <a:uFillTx/>
                <a:latin typeface="+mn-lt"/>
                <a:ea typeface="+mn-ea"/>
                <a:cs typeface="+mn-cs"/>
              </a:rPr>
            </a:br>
            <a:r>
              <a:rPr kumimoji="0" lang="en-US" b="1" i="0"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Yogi Berra</a:t>
            </a:r>
          </a:p>
        </p:txBody>
      </p:sp>
      <p:pic>
        <p:nvPicPr>
          <p:cNvPr id="9" name="Picture 8" descr="An image text Plan Ahead">
            <a:extLst>
              <a:ext uri="{FF2B5EF4-FFF2-40B4-BE49-F238E27FC236}">
                <a16:creationId xmlns:a16="http://schemas.microsoft.com/office/drawing/2014/main" id="{5B06C460-F800-AE31-A4D8-0B0721842EB9}"/>
              </a:ext>
            </a:extLst>
          </p:cNvPr>
          <p:cNvPicPr>
            <a:picLocks noChangeAspect="1"/>
          </p:cNvPicPr>
          <p:nvPr/>
        </p:nvPicPr>
        <p:blipFill>
          <a:blip r:embed="rId3"/>
          <a:stretch>
            <a:fillRect/>
          </a:stretch>
        </p:blipFill>
        <p:spPr>
          <a:xfrm>
            <a:off x="4617179" y="1107261"/>
            <a:ext cx="6429787" cy="3713584"/>
          </a:xfrm>
          <a:prstGeom prst="rect">
            <a:avLst/>
          </a:prstGeom>
        </p:spPr>
      </p:pic>
    </p:spTree>
    <p:extLst>
      <p:ext uri="{BB962C8B-B14F-4D97-AF65-F5344CB8AC3E}">
        <p14:creationId xmlns:p14="http://schemas.microsoft.com/office/powerpoint/2010/main" val="3780145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U.S. Department of Justice</a:t>
            </a:r>
          </a:p>
        </p:txBody>
      </p:sp>
      <p:pic>
        <p:nvPicPr>
          <p:cNvPr id="7" name="Picture 6" descr="A person sitting at a desk with a computer and a plate of food">
            <a:extLst>
              <a:ext uri="{FF2B5EF4-FFF2-40B4-BE49-F238E27FC236}">
                <a16:creationId xmlns:a16="http://schemas.microsoft.com/office/drawing/2014/main" id="{77347E7E-DFF7-B634-29A0-6298433967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854" y="1231544"/>
            <a:ext cx="4267199" cy="2347163"/>
          </a:xfrm>
          <a:prstGeom prst="rect">
            <a:avLst/>
          </a:prstGeom>
        </p:spPr>
      </p:pic>
      <p:pic>
        <p:nvPicPr>
          <p:cNvPr id="5" name="Picture 4" descr="Out to lunch sign">
            <a:extLst>
              <a:ext uri="{FF2B5EF4-FFF2-40B4-BE49-F238E27FC236}">
                <a16:creationId xmlns:a16="http://schemas.microsoft.com/office/drawing/2014/main" id="{1EE51E97-B4B8-F3AF-50EE-C615B0D8A5F8}"/>
              </a:ext>
            </a:extLst>
          </p:cNvPr>
          <p:cNvPicPr>
            <a:picLocks noChangeAspect="1" noChangeArrowheads="1"/>
          </p:cNvPicPr>
          <p:nvPr/>
        </p:nvPicPr>
        <p:blipFill>
          <a:blip r:embed="rId3" cstate="print"/>
          <a:srcRect/>
          <a:stretch>
            <a:fillRect/>
          </a:stretch>
        </p:blipFill>
        <p:spPr bwMode="auto">
          <a:xfrm>
            <a:off x="7057417" y="1061432"/>
            <a:ext cx="4267200" cy="3711575"/>
          </a:xfrm>
          <a:prstGeom prst="rect">
            <a:avLst/>
          </a:prstGeom>
          <a:noFill/>
          <a:ln w="9525">
            <a:noFill/>
            <a:miter lim="800000"/>
            <a:headEnd/>
            <a:tailEnd/>
          </a:ln>
        </p:spPr>
      </p:pic>
      <p:pic>
        <p:nvPicPr>
          <p:cNvPr id="4" name="Picture 3" descr="Lunch Break sign">
            <a:extLst>
              <a:ext uri="{FF2B5EF4-FFF2-40B4-BE49-F238E27FC236}">
                <a16:creationId xmlns:a16="http://schemas.microsoft.com/office/drawing/2014/main" id="{16CEF85B-FBF7-E538-5CD4-70DC311DA3BB}"/>
              </a:ext>
            </a:extLst>
          </p:cNvPr>
          <p:cNvPicPr>
            <a:picLocks noChangeAspect="1"/>
          </p:cNvPicPr>
          <p:nvPr/>
        </p:nvPicPr>
        <p:blipFill>
          <a:blip r:embed="rId4"/>
          <a:stretch>
            <a:fillRect/>
          </a:stretch>
        </p:blipFill>
        <p:spPr>
          <a:xfrm>
            <a:off x="2631548" y="4083053"/>
            <a:ext cx="3974937" cy="2347163"/>
          </a:xfrm>
          <a:prstGeom prst="rect">
            <a:avLst/>
          </a:prstGeom>
        </p:spPr>
      </p:pic>
    </p:spTree>
    <p:extLst>
      <p:ext uri="{BB962C8B-B14F-4D97-AF65-F5344CB8AC3E}">
        <p14:creationId xmlns:p14="http://schemas.microsoft.com/office/powerpoint/2010/main" val="22099143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0779-3E49-400F-639F-1792D909F481}"/>
              </a:ext>
            </a:extLst>
          </p:cNvPr>
          <p:cNvSpPr>
            <a:spLocks noGrp="1"/>
          </p:cNvSpPr>
          <p:nvPr>
            <p:ph type="title"/>
          </p:nvPr>
        </p:nvSpPr>
        <p:spPr/>
        <p:txBody>
          <a:bodyPr/>
          <a:lstStyle/>
          <a:p>
            <a:r>
              <a:rPr lang="en-US" dirty="0"/>
              <a:t>Break Out Sessions</a:t>
            </a:r>
          </a:p>
        </p:txBody>
      </p:sp>
      <p:sp>
        <p:nvSpPr>
          <p:cNvPr id="3" name="Content Placeholder 2">
            <a:extLst>
              <a:ext uri="{FF2B5EF4-FFF2-40B4-BE49-F238E27FC236}">
                <a16:creationId xmlns:a16="http://schemas.microsoft.com/office/drawing/2014/main" id="{01F81388-02F0-BB5E-EC75-6CFCFA94CFC2}"/>
              </a:ext>
            </a:extLst>
          </p:cNvPr>
          <p:cNvSpPr>
            <a:spLocks noGrp="1"/>
          </p:cNvSpPr>
          <p:nvPr>
            <p:ph idx="1"/>
          </p:nvPr>
        </p:nvSpPr>
        <p:spPr>
          <a:xfrm>
            <a:off x="1905000" y="2654559"/>
            <a:ext cx="7901474" cy="774441"/>
          </a:xfrm>
        </p:spPr>
        <p:txBody>
          <a:bodyPr>
            <a:normAutofit/>
          </a:bodyPr>
          <a:lstStyle/>
          <a:p>
            <a:r>
              <a:rPr lang="en-US" sz="3600" dirty="0"/>
              <a:t>Break Out Sessions – Place holder</a:t>
            </a:r>
          </a:p>
        </p:txBody>
      </p:sp>
    </p:spTree>
    <p:extLst>
      <p:ext uri="{BB962C8B-B14F-4D97-AF65-F5344CB8AC3E}">
        <p14:creationId xmlns:p14="http://schemas.microsoft.com/office/powerpoint/2010/main" val="8166253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BREAK TIME</a:t>
            </a:r>
          </a:p>
        </p:txBody>
      </p:sp>
      <p:pic>
        <p:nvPicPr>
          <p:cNvPr id="3" name="Picture 16" descr="An image of a break snack of coffee and cookies">
            <a:extLst>
              <a:ext uri="{FF2B5EF4-FFF2-40B4-BE49-F238E27FC236}">
                <a16:creationId xmlns:a16="http://schemas.microsoft.com/office/drawing/2014/main" id="{3ADBAD10-FB91-40CE-6CCD-2F3B733E0FE8}"/>
              </a:ext>
            </a:extLst>
          </p:cNvPr>
          <p:cNvPicPr>
            <a:picLocks noChangeAspect="1" noChangeArrowheads="1" noCrop="1"/>
          </p:cNvPicPr>
          <p:nvPr/>
        </p:nvPicPr>
        <p:blipFill>
          <a:blip r:embed="rId2" cstate="print"/>
          <a:srcRect/>
          <a:stretch>
            <a:fillRect/>
          </a:stretch>
        </p:blipFill>
        <p:spPr bwMode="auto">
          <a:xfrm>
            <a:off x="1447800" y="2438400"/>
            <a:ext cx="3333750" cy="2562225"/>
          </a:xfrm>
          <a:prstGeom prst="rect">
            <a:avLst/>
          </a:prstGeom>
          <a:noFill/>
          <a:ln w="9525">
            <a:noFill/>
            <a:miter lim="800000"/>
            <a:headEnd/>
            <a:tailEnd/>
          </a:ln>
        </p:spPr>
      </p:pic>
      <p:pic>
        <p:nvPicPr>
          <p:cNvPr id="4" name="Picture 15" descr="An image of a student taking a study break">
            <a:extLst>
              <a:ext uri="{FF2B5EF4-FFF2-40B4-BE49-F238E27FC236}">
                <a16:creationId xmlns:a16="http://schemas.microsoft.com/office/drawing/2014/main" id="{8FC30B45-5141-56FC-0A76-1F0BD5C15242}"/>
              </a:ext>
            </a:extLst>
          </p:cNvPr>
          <p:cNvPicPr>
            <a:picLocks noChangeAspect="1" noChangeArrowheads="1" noCrop="1"/>
          </p:cNvPicPr>
          <p:nvPr/>
        </p:nvPicPr>
        <p:blipFill>
          <a:blip r:embed="rId3" cstate="print"/>
          <a:srcRect/>
          <a:stretch>
            <a:fillRect/>
          </a:stretch>
        </p:blipFill>
        <p:spPr bwMode="auto">
          <a:xfrm>
            <a:off x="6840166" y="1817452"/>
            <a:ext cx="3505200" cy="3505200"/>
          </a:xfrm>
          <a:prstGeom prst="rect">
            <a:avLst/>
          </a:prstGeom>
          <a:noFill/>
          <a:ln w="9525">
            <a:noFill/>
            <a:miter lim="800000"/>
            <a:headEnd/>
            <a:tailEnd/>
          </a:ln>
        </p:spPr>
      </p:pic>
    </p:spTree>
    <p:extLst>
      <p:ext uri="{BB962C8B-B14F-4D97-AF65-F5344CB8AC3E}">
        <p14:creationId xmlns:p14="http://schemas.microsoft.com/office/powerpoint/2010/main" val="3924494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23" name="Text Box 41" descr="15 minutes"/>
          <p:cNvSpPr txBox="1">
            <a:spLocks noGrp="1" noChangeArrowheads="1"/>
          </p:cNvSpPr>
          <p:nvPr>
            <p:ph type="title" idx="4294967295"/>
          </p:nvPr>
        </p:nvSpPr>
        <p:spPr bwMode="auto">
          <a:xfrm>
            <a:off x="1524000" y="1"/>
            <a:ext cx="2971800" cy="1762125"/>
          </a:xfrm>
          <a:prstGeom prst="rect">
            <a:avLst/>
          </a:prstGeom>
          <a:solidFill>
            <a:schemeClr val="bg1"/>
          </a:solidFill>
          <a:ln w="25400">
            <a:solidFill>
              <a:srgbClr val="808080"/>
            </a:solidFill>
            <a:prstDash val="sysDot"/>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0" i="0" u="none" strike="noStrike" kern="1200" cap="none" spc="0" normalizeH="0" baseline="0" noProof="0" dirty="0">
                <a:ln>
                  <a:noFill/>
                </a:ln>
                <a:solidFill>
                  <a:srgbClr val="000099"/>
                </a:solidFill>
                <a:effectLst/>
                <a:uLnTx/>
                <a:uFillTx/>
                <a:latin typeface="+mn-lt"/>
                <a:ea typeface="+mn-ea"/>
                <a:cs typeface="+mn-cs"/>
              </a:rPr>
              <a:t>15 Minutes</a:t>
            </a:r>
          </a:p>
        </p:txBody>
      </p:sp>
      <p:pic>
        <p:nvPicPr>
          <p:cNvPr id="2066" name="Picture 18" descr="An image of clock with 00:00 seconds"/>
          <p:cNvPicPr>
            <a:picLocks noChangeAspect="1" noChangeArrowheads="1"/>
          </p:cNvPicPr>
          <p:nvPr/>
        </p:nvPicPr>
        <p:blipFill>
          <a:blip r:embed="rId3" cstate="print"/>
          <a:srcRect/>
          <a:stretch>
            <a:fillRect/>
          </a:stretch>
        </p:blipFill>
        <p:spPr bwMode="auto">
          <a:xfrm>
            <a:off x="4457700" y="1"/>
            <a:ext cx="6210300" cy="3973513"/>
          </a:xfrm>
          <a:prstGeom prst="rect">
            <a:avLst/>
          </a:prstGeom>
          <a:noFill/>
          <a:ln w="9525">
            <a:noFill/>
            <a:miter lim="800000"/>
            <a:headEnd/>
            <a:tailEnd/>
          </a:ln>
        </p:spPr>
      </p:pic>
      <p:pic>
        <p:nvPicPr>
          <p:cNvPr id="277524" name="Picture 15" descr="An image of a student taking a study break"/>
          <p:cNvPicPr>
            <a:picLocks noChangeAspect="1" noChangeArrowheads="1" noCrop="1"/>
          </p:cNvPicPr>
          <p:nvPr/>
        </p:nvPicPr>
        <p:blipFill>
          <a:blip r:embed="rId4" cstate="print"/>
          <a:srcRect/>
          <a:stretch>
            <a:fillRect/>
          </a:stretch>
        </p:blipFill>
        <p:spPr bwMode="auto">
          <a:xfrm>
            <a:off x="1524000" y="3276600"/>
            <a:ext cx="3733800" cy="3581400"/>
          </a:xfrm>
          <a:prstGeom prst="rect">
            <a:avLst/>
          </a:prstGeom>
          <a:noFill/>
          <a:ln w="9525">
            <a:noFill/>
            <a:miter lim="800000"/>
            <a:headEnd/>
            <a:tailEnd/>
          </a:ln>
        </p:spPr>
      </p:pic>
      <p:pic>
        <p:nvPicPr>
          <p:cNvPr id="277525" name="Picture 16" descr="An image of a break snack of coffee and cookies"/>
          <p:cNvPicPr>
            <a:picLocks noChangeAspect="1" noChangeArrowheads="1" noCrop="1"/>
          </p:cNvPicPr>
          <p:nvPr/>
        </p:nvPicPr>
        <p:blipFill>
          <a:blip r:embed="rId5" cstate="print"/>
          <a:srcRect/>
          <a:stretch>
            <a:fillRect/>
          </a:stretch>
        </p:blipFill>
        <p:spPr bwMode="auto">
          <a:xfrm>
            <a:off x="6781800" y="4038601"/>
            <a:ext cx="3333750" cy="2562225"/>
          </a:xfrm>
          <a:prstGeom prst="rect">
            <a:avLst/>
          </a:prstGeom>
          <a:noFill/>
          <a:ln w="9525">
            <a:noFill/>
            <a:miter lim="800000"/>
            <a:headEnd/>
            <a:tailEnd/>
          </a:ln>
        </p:spPr>
      </p:pic>
    </p:spTree>
    <p:extLst>
      <p:ext uri="{BB962C8B-B14F-4D97-AF65-F5344CB8AC3E}">
        <p14:creationId xmlns:p14="http://schemas.microsoft.com/office/powerpoint/2010/main" val="13051016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0"/>
                                  </p:stCondLst>
                                  <p:childTnLst>
                                    <p:set>
                                      <p:cBhvr>
                                        <p:cTn id="6"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Monitoring Discussion</a:t>
            </a:r>
          </a:p>
        </p:txBody>
      </p:sp>
    </p:spTree>
    <p:extLst>
      <p:ext uri="{BB962C8B-B14F-4D97-AF65-F5344CB8AC3E}">
        <p14:creationId xmlns:p14="http://schemas.microsoft.com/office/powerpoint/2010/main" val="40293501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fr-FR" dirty="0"/>
              <a:t>Grants Financial Management </a:t>
            </a:r>
            <a:r>
              <a:rPr lang="fr-FR" dirty="0" err="1"/>
              <a:t>Division’s</a:t>
            </a:r>
            <a:r>
              <a:rPr lang="fr-FR" dirty="0"/>
              <a:t> Mission </a:t>
            </a:r>
          </a:p>
        </p:txBody>
      </p:sp>
      <p:sp>
        <p:nvSpPr>
          <p:cNvPr id="5" name="TextBox 4">
            <a:extLst>
              <a:ext uri="{FF2B5EF4-FFF2-40B4-BE49-F238E27FC236}">
                <a16:creationId xmlns:a16="http://schemas.microsoft.com/office/drawing/2014/main" id="{071BAFE8-76CB-FFCE-4A03-4A4C60687954}"/>
              </a:ext>
            </a:extLst>
          </p:cNvPr>
          <p:cNvSpPr txBox="1"/>
          <p:nvPr/>
        </p:nvSpPr>
        <p:spPr>
          <a:xfrm>
            <a:off x="1009974" y="1303567"/>
            <a:ext cx="9241972" cy="1077218"/>
          </a:xfrm>
          <a:prstGeom prst="rect">
            <a:avLst/>
          </a:prstGeom>
          <a:noFill/>
        </p:spPr>
        <p:txBody>
          <a:bodyPr wrap="square">
            <a:spAutoFit/>
          </a:bodyPr>
          <a:lstStyle/>
          <a:p>
            <a:r>
              <a:rPr lang="en-US" sz="3200" b="1" dirty="0">
                <a:latin typeface="Arial (Body)"/>
              </a:rPr>
              <a:t>To ensure stewardship over Federal funds </a:t>
            </a:r>
            <a:br>
              <a:rPr lang="en-US" sz="3200" b="1" dirty="0">
                <a:latin typeface="Arial (Body)"/>
              </a:rPr>
            </a:br>
            <a:r>
              <a:rPr lang="en-US" sz="3200" b="1" dirty="0">
                <a:latin typeface="Arial (Body)"/>
              </a:rPr>
              <a:t>awarded by:</a:t>
            </a:r>
          </a:p>
        </p:txBody>
      </p:sp>
      <p:pic>
        <p:nvPicPr>
          <p:cNvPr id="14" name="Picture 13">
            <a:extLst>
              <a:ext uri="{FF2B5EF4-FFF2-40B4-BE49-F238E27FC236}">
                <a16:creationId xmlns:a16="http://schemas.microsoft.com/office/drawing/2014/main" id="{F37668DF-26AD-D38E-1AEB-685E68F9201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91990" y="1430849"/>
            <a:ext cx="932769" cy="670618"/>
          </a:xfrm>
          <a:prstGeom prst="rect">
            <a:avLst/>
          </a:prstGeom>
        </p:spPr>
      </p:pic>
      <p:pic>
        <p:nvPicPr>
          <p:cNvPr id="4" name="Picture 4">
            <a:extLst>
              <a:ext uri="{FF2B5EF4-FFF2-40B4-BE49-F238E27FC236}">
                <a16:creationId xmlns:a16="http://schemas.microsoft.com/office/drawing/2014/main" id="{3923D538-5A12-DAD2-63BD-E820A0B21038}"/>
              </a:ext>
              <a:ext uri="{C183D7F6-B498-43B3-948B-1728B52AA6E4}">
                <adec:decorative xmlns:adec="http://schemas.microsoft.com/office/drawing/2017/decorative" val="1"/>
              </a:ext>
            </a:extLst>
          </p:cNvPr>
          <p:cNvPicPr>
            <a:picLocks noChangeAspect="1" noChangeArrowheads="1" noCrop="1"/>
          </p:cNvPicPr>
          <p:nvPr/>
        </p:nvPicPr>
        <p:blipFill>
          <a:blip r:embed="rId3" cstate="print"/>
          <a:srcRect/>
          <a:stretch>
            <a:fillRect/>
          </a:stretch>
        </p:blipFill>
        <p:spPr bwMode="auto">
          <a:xfrm>
            <a:off x="9059378" y="943736"/>
            <a:ext cx="2888990" cy="2112264"/>
          </a:xfrm>
          <a:prstGeom prst="rect">
            <a:avLst/>
          </a:prstGeom>
          <a:noFill/>
          <a:ln w="9525">
            <a:noFill/>
            <a:miter lim="800000"/>
            <a:headEnd/>
            <a:tailEnd/>
          </a:ln>
        </p:spPr>
      </p:pic>
      <p:sp>
        <p:nvSpPr>
          <p:cNvPr id="10" name="Rectangle: Rounded Corners 9">
            <a:extLst>
              <a:ext uri="{FF2B5EF4-FFF2-40B4-BE49-F238E27FC236}">
                <a16:creationId xmlns:a16="http://schemas.microsoft.com/office/drawing/2014/main" id="{C2262730-B058-5D34-90CB-D41ED98FDC59}"/>
              </a:ext>
              <a:ext uri="{C183D7F6-B498-43B3-948B-1728B52AA6E4}">
                <adec:decorative xmlns:adec="http://schemas.microsoft.com/office/drawing/2017/decorative" val="1"/>
              </a:ext>
            </a:extLst>
          </p:cNvPr>
          <p:cNvSpPr/>
          <p:nvPr/>
        </p:nvSpPr>
        <p:spPr>
          <a:xfrm>
            <a:off x="926841"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916470-D5E7-CD86-78AB-AE597CCE7BCD}"/>
              </a:ext>
            </a:extLst>
          </p:cNvPr>
          <p:cNvSpPr txBox="1"/>
          <p:nvPr/>
        </p:nvSpPr>
        <p:spPr>
          <a:xfrm>
            <a:off x="1261901" y="3169482"/>
            <a:ext cx="2221991" cy="1815882"/>
          </a:xfrm>
          <a:prstGeom prst="rect">
            <a:avLst/>
          </a:prstGeom>
          <a:noFill/>
        </p:spPr>
        <p:txBody>
          <a:bodyPr wrap="square" rtlCol="0">
            <a:spAutoFit/>
          </a:bodyPr>
          <a:lstStyle/>
          <a:p>
            <a:r>
              <a:rPr lang="en-US" sz="2800" dirty="0">
                <a:latin typeface="Arial (Body)"/>
              </a:rPr>
              <a:t>Conducting On-Site Financial Reviews</a:t>
            </a:r>
          </a:p>
        </p:txBody>
      </p:sp>
      <p:sp>
        <p:nvSpPr>
          <p:cNvPr id="8" name="Rectangle: Rounded Corners 7">
            <a:extLst>
              <a:ext uri="{FF2B5EF4-FFF2-40B4-BE49-F238E27FC236}">
                <a16:creationId xmlns:a16="http://schemas.microsoft.com/office/drawing/2014/main" id="{E52783F6-0523-965A-728C-A5E08C278964}"/>
              </a:ext>
              <a:ext uri="{C183D7F6-B498-43B3-948B-1728B52AA6E4}">
                <adec:decorative xmlns:adec="http://schemas.microsoft.com/office/drawing/2017/decorative" val="1"/>
              </a:ext>
            </a:extLst>
          </p:cNvPr>
          <p:cNvSpPr/>
          <p:nvPr/>
        </p:nvSpPr>
        <p:spPr>
          <a:xfrm>
            <a:off x="4973216"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247501-36DE-F273-4688-A9217A00FC16}"/>
              </a:ext>
            </a:extLst>
          </p:cNvPr>
          <p:cNvSpPr txBox="1"/>
          <p:nvPr/>
        </p:nvSpPr>
        <p:spPr>
          <a:xfrm>
            <a:off x="4973216" y="3203525"/>
            <a:ext cx="2724539" cy="1815882"/>
          </a:xfrm>
          <a:prstGeom prst="rect">
            <a:avLst/>
          </a:prstGeom>
          <a:noFill/>
        </p:spPr>
        <p:txBody>
          <a:bodyPr wrap="square" rtlCol="0">
            <a:spAutoFit/>
          </a:bodyPr>
          <a:lstStyle/>
          <a:p>
            <a:r>
              <a:rPr lang="en-US" sz="2800" dirty="0">
                <a:latin typeface="Arial (Body)"/>
              </a:rPr>
              <a:t>Conducting OCFO-Desk Based Financial Reviews</a:t>
            </a:r>
          </a:p>
        </p:txBody>
      </p:sp>
      <p:sp>
        <p:nvSpPr>
          <p:cNvPr id="12" name="Rectangle: Rounded Corners 11">
            <a:extLst>
              <a:ext uri="{FF2B5EF4-FFF2-40B4-BE49-F238E27FC236}">
                <a16:creationId xmlns:a16="http://schemas.microsoft.com/office/drawing/2014/main" id="{E05BAB0A-8C9C-02E1-4DD0-22427CF86D4D}"/>
              </a:ext>
              <a:ext uri="{C183D7F6-B498-43B3-948B-1728B52AA6E4}">
                <adec:decorative xmlns:adec="http://schemas.microsoft.com/office/drawing/2017/decorative" val="1"/>
              </a:ext>
            </a:extLst>
          </p:cNvPr>
          <p:cNvSpPr/>
          <p:nvPr/>
        </p:nvSpPr>
        <p:spPr>
          <a:xfrm>
            <a:off x="8699240" y="3085337"/>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B67B62D-BC71-D4A7-E644-FB4363DEF064}"/>
              </a:ext>
            </a:extLst>
          </p:cNvPr>
          <p:cNvSpPr txBox="1"/>
          <p:nvPr/>
        </p:nvSpPr>
        <p:spPr>
          <a:xfrm>
            <a:off x="8963607" y="3178658"/>
            <a:ext cx="2301552" cy="1815882"/>
          </a:xfrm>
          <a:prstGeom prst="rect">
            <a:avLst/>
          </a:prstGeom>
          <a:noFill/>
        </p:spPr>
        <p:txBody>
          <a:bodyPr wrap="square" rtlCol="0">
            <a:spAutoFit/>
          </a:bodyPr>
          <a:lstStyle/>
          <a:p>
            <a:r>
              <a:rPr lang="en-US" sz="2800" dirty="0">
                <a:latin typeface="Arial (Body)"/>
              </a:rPr>
              <a:t>Providing Technical Assistance to Grantees</a:t>
            </a:r>
          </a:p>
        </p:txBody>
      </p:sp>
    </p:spTree>
    <p:extLst>
      <p:ext uri="{BB962C8B-B14F-4D97-AF65-F5344CB8AC3E}">
        <p14:creationId xmlns:p14="http://schemas.microsoft.com/office/powerpoint/2010/main" val="5225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8" grpId="0" animBg="1"/>
      <p:bldP spid="11" grpId="0"/>
      <p:bldP spid="12" grpId="0" animBg="1"/>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pic>
        <p:nvPicPr>
          <p:cNvPr id="12" name="Picture 11">
            <a:extLst>
              <a:ext uri="{FF2B5EF4-FFF2-40B4-BE49-F238E27FC236}">
                <a16:creationId xmlns:a16="http://schemas.microsoft.com/office/drawing/2014/main" id="{7C11E760-D50B-EFC1-9DEC-9AB27C70A28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98282" y="3953050"/>
            <a:ext cx="2347163" cy="1603387"/>
          </a:xfrm>
          <a:prstGeom prst="rect">
            <a:avLst/>
          </a:prstGeom>
        </p:spPr>
      </p:pic>
      <p:sp>
        <p:nvSpPr>
          <p:cNvPr id="25" name="TextBox 24">
            <a:extLst>
              <a:ext uri="{FF2B5EF4-FFF2-40B4-BE49-F238E27FC236}">
                <a16:creationId xmlns:a16="http://schemas.microsoft.com/office/drawing/2014/main" id="{498DCC3E-2EF8-A144-56C2-39135DC8F809}"/>
              </a:ext>
            </a:extLst>
          </p:cNvPr>
          <p:cNvSpPr txBox="1"/>
          <p:nvPr/>
        </p:nvSpPr>
        <p:spPr>
          <a:xfrm>
            <a:off x="8283531" y="4203343"/>
            <a:ext cx="2085387"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Problems Identified from OCFO Desk Review</a:t>
            </a:r>
          </a:p>
          <a:p>
            <a:endParaRPr lang="en-US" dirty="0">
              <a:solidFill>
                <a:srgbClr val="002060"/>
              </a:solidFill>
              <a:latin typeface="Arial Black" panose="020B0A04020102020204" pitchFamily="34" charset="0"/>
            </a:endParaRPr>
          </a:p>
        </p:txBody>
      </p:sp>
      <p:pic>
        <p:nvPicPr>
          <p:cNvPr id="11" name="Picture 10">
            <a:extLst>
              <a:ext uri="{FF2B5EF4-FFF2-40B4-BE49-F238E27FC236}">
                <a16:creationId xmlns:a16="http://schemas.microsoft.com/office/drawing/2014/main" id="{5F3F6E93-80F8-D1EA-CA1B-D70115EDBF2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916318" y="4032332"/>
            <a:ext cx="2347163" cy="1603387"/>
          </a:xfrm>
          <a:prstGeom prst="rect">
            <a:avLst/>
          </a:prstGeom>
        </p:spPr>
      </p:pic>
      <p:sp>
        <p:nvSpPr>
          <p:cNvPr id="16" name="TextBox 15">
            <a:extLst>
              <a:ext uri="{FF2B5EF4-FFF2-40B4-BE49-F238E27FC236}">
                <a16:creationId xmlns:a16="http://schemas.microsoft.com/office/drawing/2014/main" id="{C11BFBCE-FB8A-ABE6-6EDB-21B3A97FA678}"/>
              </a:ext>
            </a:extLst>
          </p:cNvPr>
          <p:cNvSpPr txBox="1"/>
          <p:nvPr/>
        </p:nvSpPr>
        <p:spPr>
          <a:xfrm>
            <a:off x="5528904" y="4341843"/>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Program Office Request</a:t>
            </a:r>
          </a:p>
          <a:p>
            <a:endParaRPr lang="en-US" dirty="0">
              <a:solidFill>
                <a:srgbClr val="002060"/>
              </a:solidFill>
              <a:latin typeface="Arial Black" panose="020B0A04020102020204" pitchFamily="34" charset="0"/>
            </a:endParaRPr>
          </a:p>
        </p:txBody>
      </p:sp>
      <p:pic>
        <p:nvPicPr>
          <p:cNvPr id="8" name="Picture 7">
            <a:extLst>
              <a:ext uri="{FF2B5EF4-FFF2-40B4-BE49-F238E27FC236}">
                <a16:creationId xmlns:a16="http://schemas.microsoft.com/office/drawing/2014/main" id="{7A9B8846-1456-983A-294F-19697F56D78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633309" y="3991880"/>
            <a:ext cx="2347163" cy="1603387"/>
          </a:xfrm>
          <a:prstGeom prst="rect">
            <a:avLst/>
          </a:prstGeom>
        </p:spPr>
      </p:pic>
      <p:sp>
        <p:nvSpPr>
          <p:cNvPr id="14" name="TextBox 13">
            <a:extLst>
              <a:ext uri="{FF2B5EF4-FFF2-40B4-BE49-F238E27FC236}">
                <a16:creationId xmlns:a16="http://schemas.microsoft.com/office/drawing/2014/main" id="{F762D51B-91F2-45EC-26FD-DBF8B58D6679}"/>
              </a:ext>
            </a:extLst>
          </p:cNvPr>
          <p:cNvSpPr txBox="1"/>
          <p:nvPr/>
        </p:nvSpPr>
        <p:spPr>
          <a:xfrm>
            <a:off x="2149152" y="4341844"/>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Dollar Amount of</a:t>
            </a:r>
          </a:p>
          <a:p>
            <a:r>
              <a:rPr lang="en-US" dirty="0">
                <a:solidFill>
                  <a:srgbClr val="002060"/>
                </a:solidFill>
                <a:latin typeface="Arial Black" panose="020B0A04020102020204" pitchFamily="34" charset="0"/>
              </a:rPr>
              <a:t>Award</a:t>
            </a:r>
          </a:p>
          <a:p>
            <a:endParaRPr lang="en-US" dirty="0">
              <a:solidFill>
                <a:srgbClr val="002060"/>
              </a:solidFill>
              <a:latin typeface="Arial Black" panose="020B0A04020102020204" pitchFamily="34" charset="0"/>
            </a:endParaRPr>
          </a:p>
        </p:txBody>
      </p:sp>
      <p:pic>
        <p:nvPicPr>
          <p:cNvPr id="13" name="Picture 12">
            <a:extLst>
              <a:ext uri="{FF2B5EF4-FFF2-40B4-BE49-F238E27FC236}">
                <a16:creationId xmlns:a16="http://schemas.microsoft.com/office/drawing/2014/main" id="{4D4BE546-BC46-86AE-7027-107F97E15B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73362" y="1989422"/>
            <a:ext cx="2347163" cy="1648266"/>
          </a:xfrm>
          <a:prstGeom prst="rect">
            <a:avLst/>
          </a:prstGeom>
        </p:spPr>
      </p:pic>
      <p:sp>
        <p:nvSpPr>
          <p:cNvPr id="24" name="TextBox 23">
            <a:extLst>
              <a:ext uri="{FF2B5EF4-FFF2-40B4-BE49-F238E27FC236}">
                <a16:creationId xmlns:a16="http://schemas.microsoft.com/office/drawing/2014/main" id="{1B3C463C-938E-E2FE-2A78-9D374E725B53}"/>
              </a:ext>
            </a:extLst>
          </p:cNvPr>
          <p:cNvSpPr txBox="1"/>
          <p:nvPr/>
        </p:nvSpPr>
        <p:spPr>
          <a:xfrm>
            <a:off x="9705132" y="2464065"/>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Random Sample</a:t>
            </a:r>
          </a:p>
          <a:p>
            <a:endParaRPr lang="en-US" dirty="0">
              <a:solidFill>
                <a:srgbClr val="002060"/>
              </a:solidFill>
              <a:latin typeface="Arial Black" panose="020B0A04020102020204" pitchFamily="34" charset="0"/>
            </a:endParaRPr>
          </a:p>
        </p:txBody>
      </p:sp>
      <p:pic>
        <p:nvPicPr>
          <p:cNvPr id="10" name="Picture 9">
            <a:extLst>
              <a:ext uri="{FF2B5EF4-FFF2-40B4-BE49-F238E27FC236}">
                <a16:creationId xmlns:a16="http://schemas.microsoft.com/office/drawing/2014/main" id="{8741E732-E86E-541A-B5AD-6D47B0E90A3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81862" y="2045090"/>
            <a:ext cx="2347163" cy="1603387"/>
          </a:xfrm>
          <a:prstGeom prst="rect">
            <a:avLst/>
          </a:prstGeom>
        </p:spPr>
      </p:pic>
      <p:sp>
        <p:nvSpPr>
          <p:cNvPr id="20" name="TextBox 19">
            <a:extLst>
              <a:ext uri="{FF2B5EF4-FFF2-40B4-BE49-F238E27FC236}">
                <a16:creationId xmlns:a16="http://schemas.microsoft.com/office/drawing/2014/main" id="{C5E934CA-B217-2D2E-A739-A4D6491D8533}"/>
              </a:ext>
            </a:extLst>
          </p:cNvPr>
          <p:cNvSpPr txBox="1"/>
          <p:nvPr/>
        </p:nvSpPr>
        <p:spPr>
          <a:xfrm>
            <a:off x="6899145" y="2224444"/>
            <a:ext cx="1856792"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Grantee’s Request for Technical Assistance</a:t>
            </a:r>
          </a:p>
          <a:p>
            <a:endParaRPr lang="en-US" dirty="0">
              <a:solidFill>
                <a:srgbClr val="002060"/>
              </a:solidFill>
              <a:latin typeface="Arial Black" panose="020B0A04020102020204" pitchFamily="34" charset="0"/>
            </a:endParaRPr>
          </a:p>
        </p:txBody>
      </p:sp>
      <p:pic>
        <p:nvPicPr>
          <p:cNvPr id="9" name="Picture 8">
            <a:extLst>
              <a:ext uri="{FF2B5EF4-FFF2-40B4-BE49-F238E27FC236}">
                <a16:creationId xmlns:a16="http://schemas.microsoft.com/office/drawing/2014/main" id="{839B0B00-FF3B-FD56-013C-1DE836C3ED2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719869" y="2069763"/>
            <a:ext cx="2347163" cy="1603387"/>
          </a:xfrm>
          <a:prstGeom prst="rect">
            <a:avLst/>
          </a:prstGeom>
        </p:spPr>
      </p:pic>
      <p:sp>
        <p:nvSpPr>
          <p:cNvPr id="18" name="TextBox 17">
            <a:extLst>
              <a:ext uri="{FF2B5EF4-FFF2-40B4-BE49-F238E27FC236}">
                <a16:creationId xmlns:a16="http://schemas.microsoft.com/office/drawing/2014/main" id="{B8020510-FEFC-29DD-8706-85FEBC0C7E1F}"/>
              </a:ext>
            </a:extLst>
          </p:cNvPr>
          <p:cNvSpPr txBox="1"/>
          <p:nvPr/>
        </p:nvSpPr>
        <p:spPr>
          <a:xfrm>
            <a:off x="4110137" y="2603440"/>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New Grant or</a:t>
            </a:r>
          </a:p>
          <a:p>
            <a:r>
              <a:rPr lang="en-US" dirty="0">
                <a:solidFill>
                  <a:srgbClr val="002060"/>
                </a:solidFill>
                <a:latin typeface="Arial Black" panose="020B0A04020102020204" pitchFamily="34" charset="0"/>
              </a:rPr>
              <a:t>Grantee</a:t>
            </a:r>
          </a:p>
          <a:p>
            <a:endParaRPr lang="en-US" dirty="0">
              <a:solidFill>
                <a:srgbClr val="002060"/>
              </a:solidFill>
              <a:latin typeface="Arial Black" panose="020B0A04020102020204" pitchFamily="34" charset="0"/>
            </a:endParaRPr>
          </a:p>
        </p:txBody>
      </p:sp>
      <p:sp>
        <p:nvSpPr>
          <p:cNvPr id="7" name="Oval 6">
            <a:extLst>
              <a:ext uri="{FF2B5EF4-FFF2-40B4-BE49-F238E27FC236}">
                <a16:creationId xmlns:a16="http://schemas.microsoft.com/office/drawing/2014/main" id="{EC0BE7C3-88B1-0835-D771-AFAC4D79058F}"/>
              </a:ext>
              <a:ext uri="{C183D7F6-B498-43B3-948B-1728B52AA6E4}">
                <adec:decorative xmlns:adec="http://schemas.microsoft.com/office/drawing/2017/decorative" val="1"/>
              </a:ext>
            </a:extLst>
          </p:cNvPr>
          <p:cNvSpPr/>
          <p:nvPr/>
        </p:nvSpPr>
        <p:spPr>
          <a:xfrm>
            <a:off x="486875" y="2276667"/>
            <a:ext cx="2292869" cy="15460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B3C517AB-DEC5-7CF8-EB6A-815C943260FB}"/>
              </a:ext>
            </a:extLst>
          </p:cNvPr>
          <p:cNvSpPr txBox="1"/>
          <p:nvPr/>
        </p:nvSpPr>
        <p:spPr>
          <a:xfrm>
            <a:off x="970384" y="2687216"/>
            <a:ext cx="1856792" cy="646331"/>
          </a:xfrm>
          <a:prstGeom prst="rect">
            <a:avLst/>
          </a:prstGeom>
          <a:noFill/>
        </p:spPr>
        <p:txBody>
          <a:bodyPr wrap="square" rtlCol="0">
            <a:spAutoFit/>
          </a:bodyPr>
          <a:lstStyle/>
          <a:p>
            <a:r>
              <a:rPr lang="en-US" dirty="0">
                <a:solidFill>
                  <a:srgbClr val="002060"/>
                </a:solidFill>
                <a:latin typeface="Arial Black" panose="020B0A04020102020204" pitchFamily="34" charset="0"/>
              </a:rPr>
              <a:t>Risk Assessment</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fr-FR" sz="3200" dirty="0">
                <a:latin typeface="Arial (Body)"/>
              </a:rPr>
              <a:t>How are grants selected for on site review?</a:t>
            </a:r>
          </a:p>
        </p:txBody>
      </p:sp>
    </p:spTree>
    <p:extLst>
      <p:ext uri="{BB962C8B-B14F-4D97-AF65-F5344CB8AC3E}">
        <p14:creationId xmlns:p14="http://schemas.microsoft.com/office/powerpoint/2010/main" val="278458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2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p:bldP spid="14" grpId="0"/>
      <p:bldP spid="24" grpId="0"/>
      <p:bldP spid="20" grpId="0"/>
      <p:bldP spid="18" grpId="0"/>
      <p:bldP spid="7" grpId="0" animBg="1"/>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310854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Internal Controls</a:t>
            </a:r>
          </a:p>
          <a:p>
            <a:pPr marL="457200" indent="-457200">
              <a:buClr>
                <a:srgbClr val="C00000"/>
              </a:buClr>
              <a:buFont typeface="Wingdings" panose="05000000000000000000" pitchFamily="2" charset="2"/>
              <a:buChar char="ü"/>
            </a:pPr>
            <a:r>
              <a:rPr lang="en-US" sz="2800" dirty="0">
                <a:latin typeface="Arial (Body)"/>
              </a:rPr>
              <a:t>Accounting System</a:t>
            </a:r>
          </a:p>
          <a:p>
            <a:pPr marL="457200" indent="-457200">
              <a:buClr>
                <a:srgbClr val="C00000"/>
              </a:buClr>
              <a:buFont typeface="Wingdings" panose="05000000000000000000" pitchFamily="2" charset="2"/>
              <a:buChar char="ü"/>
            </a:pPr>
            <a:r>
              <a:rPr lang="en-US" sz="2800" dirty="0">
                <a:latin typeface="Arial (Body)"/>
              </a:rPr>
              <a:t>Accounting procedures including cash management procedures</a:t>
            </a:r>
          </a:p>
          <a:p>
            <a:pPr marL="457200" indent="-457200">
              <a:buClr>
                <a:srgbClr val="C00000"/>
              </a:buClr>
              <a:buFont typeface="Wingdings" panose="05000000000000000000" pitchFamily="2" charset="2"/>
              <a:buChar char="ü"/>
            </a:pPr>
            <a:r>
              <a:rPr lang="en-US" sz="2800" dirty="0">
                <a:latin typeface="Arial (Body)"/>
              </a:rPr>
              <a:t>Federal Financial Reports (SF-425s)</a:t>
            </a:r>
          </a:p>
          <a:p>
            <a:pPr marL="457200" indent="-457200">
              <a:buClr>
                <a:srgbClr val="C00000"/>
              </a:buClr>
              <a:buFont typeface="Wingdings" panose="05000000000000000000" pitchFamily="2" charset="2"/>
              <a:buChar char="ü"/>
            </a:pPr>
            <a:r>
              <a:rPr lang="en-US" sz="2800" dirty="0">
                <a:latin typeface="Arial (Body)"/>
              </a:rPr>
              <a:t>Test and Analyze expenditures</a:t>
            </a:r>
          </a:p>
          <a:p>
            <a:pPr marL="457200" indent="-457200">
              <a:buClr>
                <a:srgbClr val="C00000"/>
              </a:buClr>
              <a:buFont typeface="Wingdings" panose="05000000000000000000" pitchFamily="2" charset="2"/>
              <a:buChar char="ü"/>
            </a:pPr>
            <a:r>
              <a:rPr lang="en-US" sz="2800" dirty="0">
                <a:latin typeface="Arial (Body)"/>
              </a:rPr>
              <a:t>Provide technical assistance</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en-US" sz="3200" b="1" dirty="0">
                <a:latin typeface="Arial (Body)"/>
              </a:rPr>
              <a:t>What will be reviewed during the on-site visit?</a:t>
            </a:r>
          </a:p>
        </p:txBody>
      </p:sp>
    </p:spTree>
    <p:extLst>
      <p:ext uri="{BB962C8B-B14F-4D97-AF65-F5344CB8AC3E}">
        <p14:creationId xmlns:p14="http://schemas.microsoft.com/office/powerpoint/2010/main" val="141719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954107"/>
          </a:xfrm>
          <a:prstGeom prst="rect">
            <a:avLst/>
          </a:prstGeom>
          <a:noFill/>
        </p:spPr>
        <p:txBody>
          <a:bodyPr wrap="square" rtlCol="0">
            <a:spAutoFit/>
          </a:bodyPr>
          <a:lstStyle/>
          <a:p>
            <a:pPr algn="ctr"/>
            <a:r>
              <a:rPr lang="en-US" sz="2800" b="1" dirty="0">
                <a:latin typeface="Arial (Body)"/>
              </a:rPr>
              <a:t>Are you spending the money according to the purpose of the award?</a:t>
            </a:r>
          </a:p>
        </p:txBody>
      </p:sp>
      <p:pic>
        <p:nvPicPr>
          <p:cNvPr id="28" name="Picture 27" descr="Two side-by-side illustrations: &quot;APPROVED BUDGET&quot; shows a strong horse, &quot;ACTUAL EXPENDITURES&quot; shows a small donkey.">
            <a:extLst>
              <a:ext uri="{FF2B5EF4-FFF2-40B4-BE49-F238E27FC236}">
                <a16:creationId xmlns:a16="http://schemas.microsoft.com/office/drawing/2014/main" id="{40B12434-85EF-19F8-F302-47551B911D6C}"/>
              </a:ext>
            </a:extLst>
          </p:cNvPr>
          <p:cNvPicPr>
            <a:picLocks noChangeAspect="1"/>
          </p:cNvPicPr>
          <p:nvPr/>
        </p:nvPicPr>
        <p:blipFill>
          <a:blip r:embed="rId2"/>
          <a:stretch>
            <a:fillRect/>
          </a:stretch>
        </p:blipFill>
        <p:spPr>
          <a:xfrm>
            <a:off x="2533688" y="2670128"/>
            <a:ext cx="6716062" cy="2648320"/>
          </a:xfrm>
          <a:prstGeom prst="rect">
            <a:avLst/>
          </a:prstGeom>
        </p:spPr>
      </p:pic>
      <p:sp>
        <p:nvSpPr>
          <p:cNvPr id="3" name="TextBox 2">
            <a:extLst>
              <a:ext uri="{FF2B5EF4-FFF2-40B4-BE49-F238E27FC236}">
                <a16:creationId xmlns:a16="http://schemas.microsoft.com/office/drawing/2014/main" id="{EA259218-F93C-DAC1-27A9-BFCFBC5E4582}"/>
              </a:ext>
            </a:extLst>
          </p:cNvPr>
          <p:cNvSpPr txBox="1"/>
          <p:nvPr/>
        </p:nvSpPr>
        <p:spPr>
          <a:xfrm>
            <a:off x="2052735" y="1464907"/>
            <a:ext cx="7893697" cy="954107"/>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spTree>
    <p:extLst>
      <p:ext uri="{BB962C8B-B14F-4D97-AF65-F5344CB8AC3E}">
        <p14:creationId xmlns:p14="http://schemas.microsoft.com/office/powerpoint/2010/main" val="14085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fltVal val="0"/>
                                          </p:val>
                                        </p:tav>
                                        <p:tav tm="100000">
                                          <p:val>
                                            <p:strVal val="#ppt_w"/>
                                          </p:val>
                                        </p:tav>
                                      </p:tavLst>
                                    </p:anim>
                                    <p:anim calcmode="lin" valueType="num">
                                      <p:cBhvr>
                                        <p:cTn id="8" dur="2000" fill="hold"/>
                                        <p:tgtEl>
                                          <p:spTgt spid="28"/>
                                        </p:tgtEl>
                                        <p:attrNameLst>
                                          <p:attrName>ppt_h</p:attrName>
                                        </p:attrNameLst>
                                      </p:cBhvr>
                                      <p:tavLst>
                                        <p:tav tm="0">
                                          <p:val>
                                            <p:fltVal val="0"/>
                                          </p:val>
                                        </p:tav>
                                        <p:tav tm="100000">
                                          <p:val>
                                            <p:strVal val="#ppt_h"/>
                                          </p:val>
                                        </p:tav>
                                      </p:tavLst>
                                    </p:anim>
                                    <p:anim calcmode="lin" valueType="num">
                                      <p:cBhvr>
                                        <p:cTn id="9" dur="2000" fill="hold"/>
                                        <p:tgtEl>
                                          <p:spTgt spid="28"/>
                                        </p:tgtEl>
                                        <p:attrNameLst>
                                          <p:attrName>style.rotation</p:attrName>
                                        </p:attrNameLst>
                                      </p:cBhvr>
                                      <p:tavLst>
                                        <p:tav tm="0">
                                          <p:val>
                                            <p:fltVal val="90"/>
                                          </p:val>
                                        </p:tav>
                                        <p:tav tm="100000">
                                          <p:val>
                                            <p:fltVal val="0"/>
                                          </p:val>
                                        </p:tav>
                                      </p:tavLst>
                                    </p:anim>
                                    <p:animEffect transition="in" filter="fade">
                                      <p:cBhvr>
                                        <p:cTn id="10" dur="20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000" fill="hold"/>
                                        <p:tgtEl>
                                          <p:spTgt spid="29"/>
                                        </p:tgtEl>
                                        <p:attrNameLst>
                                          <p:attrName>ppt_w</p:attrName>
                                        </p:attrNameLst>
                                      </p:cBhvr>
                                      <p:tavLst>
                                        <p:tav tm="0">
                                          <p:val>
                                            <p:fltVal val="0"/>
                                          </p:val>
                                        </p:tav>
                                        <p:tav tm="100000">
                                          <p:val>
                                            <p:strVal val="#ppt_w"/>
                                          </p:val>
                                        </p:tav>
                                      </p:tavLst>
                                    </p:anim>
                                    <p:anim calcmode="lin" valueType="num">
                                      <p:cBhvr>
                                        <p:cTn id="14" dur="2000" fill="hold"/>
                                        <p:tgtEl>
                                          <p:spTgt spid="29"/>
                                        </p:tgtEl>
                                        <p:attrNameLst>
                                          <p:attrName>ppt_h</p:attrName>
                                        </p:attrNameLst>
                                      </p:cBhvr>
                                      <p:tavLst>
                                        <p:tav tm="0">
                                          <p:val>
                                            <p:fltVal val="0"/>
                                          </p:val>
                                        </p:tav>
                                        <p:tav tm="100000">
                                          <p:val>
                                            <p:strVal val="#ppt_h"/>
                                          </p:val>
                                        </p:tav>
                                      </p:tavLst>
                                    </p:anim>
                                    <p:anim calcmode="lin" valueType="num">
                                      <p:cBhvr>
                                        <p:cTn id="15" dur="2000" fill="hold"/>
                                        <p:tgtEl>
                                          <p:spTgt spid="29"/>
                                        </p:tgtEl>
                                        <p:attrNameLst>
                                          <p:attrName>style.rotation</p:attrName>
                                        </p:attrNameLst>
                                      </p:cBhvr>
                                      <p:tavLst>
                                        <p:tav tm="0">
                                          <p:val>
                                            <p:fltVal val="90"/>
                                          </p:val>
                                        </p:tav>
                                        <p:tav tm="100000">
                                          <p:val>
                                            <p:fltVal val="0"/>
                                          </p:val>
                                        </p:tav>
                                      </p:tavLst>
                                    </p:anim>
                                    <p:animEffect transition="in" filter="fade">
                                      <p:cBhvr>
                                        <p:cTn id="1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523220"/>
          </a:xfrm>
          <a:prstGeom prst="rect">
            <a:avLst/>
          </a:prstGeom>
          <a:noFill/>
        </p:spPr>
        <p:txBody>
          <a:bodyPr wrap="square" rtlCol="0">
            <a:spAutoFit/>
          </a:bodyPr>
          <a:lstStyle/>
          <a:p>
            <a:pPr algn="ctr"/>
            <a:r>
              <a:rPr lang="en-US" sz="2800" b="1" dirty="0">
                <a:latin typeface="Arial (Body)"/>
              </a:rPr>
              <a:t>OCFO will help you get back on track</a:t>
            </a:r>
          </a:p>
        </p:txBody>
      </p:sp>
      <p:pic>
        <p:nvPicPr>
          <p:cNvPr id="11" name="Picture 10" descr="Text image of words corective action plan">
            <a:extLst>
              <a:ext uri="{FF2B5EF4-FFF2-40B4-BE49-F238E27FC236}">
                <a16:creationId xmlns:a16="http://schemas.microsoft.com/office/drawing/2014/main" id="{99C188A6-F48D-988A-B784-2348232E07E7}"/>
              </a:ext>
            </a:extLst>
          </p:cNvPr>
          <p:cNvPicPr>
            <a:picLocks noChangeAspect="1"/>
          </p:cNvPicPr>
          <p:nvPr/>
        </p:nvPicPr>
        <p:blipFill>
          <a:blip r:embed="rId2"/>
          <a:stretch>
            <a:fillRect/>
          </a:stretch>
        </p:blipFill>
        <p:spPr>
          <a:xfrm>
            <a:off x="7873584" y="2743625"/>
            <a:ext cx="2715004" cy="2229161"/>
          </a:xfrm>
          <a:prstGeom prst="rect">
            <a:avLst/>
          </a:prstGeom>
        </p:spPr>
      </p:pic>
      <p:pic>
        <p:nvPicPr>
          <p:cNvPr id="7" name="Picture 6" descr="A text image of the word develop">
            <a:extLst>
              <a:ext uri="{FF2B5EF4-FFF2-40B4-BE49-F238E27FC236}">
                <a16:creationId xmlns:a16="http://schemas.microsoft.com/office/drawing/2014/main" id="{E98DE3A0-1B1D-9DAF-9C2D-6A13E868AB6C}"/>
              </a:ext>
            </a:extLst>
          </p:cNvPr>
          <p:cNvPicPr>
            <a:picLocks noChangeAspect="1"/>
          </p:cNvPicPr>
          <p:nvPr/>
        </p:nvPicPr>
        <p:blipFill>
          <a:blip r:embed="rId3"/>
          <a:stretch>
            <a:fillRect/>
          </a:stretch>
        </p:blipFill>
        <p:spPr>
          <a:xfrm>
            <a:off x="5126338" y="3172311"/>
            <a:ext cx="2200582" cy="1371791"/>
          </a:xfrm>
          <a:prstGeom prst="rect">
            <a:avLst/>
          </a:prstGeom>
        </p:spPr>
      </p:pic>
      <p:pic>
        <p:nvPicPr>
          <p:cNvPr id="5" name="Picture 4" descr="Two side-by-side illustrations: &quot;APPROVED BUDGET&quot; shows a strong horse, &quot;ACTUAL EXPENDITURES&quot; shows a small donkey.">
            <a:extLst>
              <a:ext uri="{FF2B5EF4-FFF2-40B4-BE49-F238E27FC236}">
                <a16:creationId xmlns:a16="http://schemas.microsoft.com/office/drawing/2014/main" id="{424A6C75-6A0E-E927-30A1-29A6B0802AAE}"/>
              </a:ext>
            </a:extLst>
          </p:cNvPr>
          <p:cNvPicPr>
            <a:picLocks noChangeAspect="1"/>
          </p:cNvPicPr>
          <p:nvPr/>
        </p:nvPicPr>
        <p:blipFill>
          <a:blip r:embed="rId4"/>
          <a:stretch>
            <a:fillRect/>
          </a:stretch>
        </p:blipFill>
        <p:spPr>
          <a:xfrm>
            <a:off x="1508215" y="2755183"/>
            <a:ext cx="3353268" cy="2219635"/>
          </a:xfrm>
          <a:prstGeom prst="rect">
            <a:avLst/>
          </a:prstGeom>
        </p:spPr>
      </p:pic>
      <p:sp>
        <p:nvSpPr>
          <p:cNvPr id="3" name="TextBox 2">
            <a:extLst>
              <a:ext uri="{FF2B5EF4-FFF2-40B4-BE49-F238E27FC236}">
                <a16:creationId xmlns:a16="http://schemas.microsoft.com/office/drawing/2014/main" id="{EA259218-F93C-DAC1-27A9-BFCFBC5E4582}"/>
              </a:ext>
            </a:extLst>
          </p:cNvPr>
          <p:cNvSpPr txBox="1"/>
          <p:nvPr/>
        </p:nvSpPr>
        <p:spPr>
          <a:xfrm>
            <a:off x="2052736" y="1539552"/>
            <a:ext cx="7501812" cy="1384995"/>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spTree>
    <p:extLst>
      <p:ext uri="{BB962C8B-B14F-4D97-AF65-F5344CB8AC3E}">
        <p14:creationId xmlns:p14="http://schemas.microsoft.com/office/powerpoint/2010/main" val="26314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 calcmode="lin" valueType="num">
                                      <p:cBhvr>
                                        <p:cTn id="24" dur="1000" fill="hold"/>
                                        <p:tgtEl>
                                          <p:spTgt spid="29"/>
                                        </p:tgtEl>
                                        <p:attrNameLst>
                                          <p:attrName>style.rotation</p:attrName>
                                        </p:attrNameLst>
                                      </p:cBhvr>
                                      <p:tavLst>
                                        <p:tav tm="0">
                                          <p:val>
                                            <p:fltVal val="90"/>
                                          </p:val>
                                        </p:tav>
                                        <p:tav tm="100000">
                                          <p:val>
                                            <p:fltVal val="0"/>
                                          </p:val>
                                        </p:tav>
                                      </p:tavLst>
                                    </p:anim>
                                    <p:animEffect transition="in" filter="fade">
                                      <p:cBhvr>
                                        <p:cTn id="2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An image of question marks.">
            <a:extLst>
              <a:ext uri="{FF2B5EF4-FFF2-40B4-BE49-F238E27FC236}">
                <a16:creationId xmlns:a16="http://schemas.microsoft.com/office/drawing/2014/main" id="{8633C940-FAB9-ADFD-329F-43C8842DD418}"/>
              </a:ext>
            </a:extLst>
          </p:cNvPr>
          <p:cNvPicPr>
            <a:picLocks noChangeAspect="1" noChangeArrowheads="1"/>
          </p:cNvPicPr>
          <p:nvPr/>
        </p:nvPicPr>
        <p:blipFill>
          <a:blip r:embed="rId2" cstate="print"/>
          <a:srcRect/>
          <a:stretch>
            <a:fillRect/>
          </a:stretch>
        </p:blipFill>
        <p:spPr bwMode="auto">
          <a:xfrm>
            <a:off x="2436814" y="1303789"/>
            <a:ext cx="7019925" cy="5105400"/>
          </a:xfrm>
          <a:prstGeom prst="rect">
            <a:avLst/>
          </a:prstGeom>
          <a:ln>
            <a:noFill/>
          </a:ln>
          <a:effectLst>
            <a:softEdge rad="112500"/>
          </a:effectLst>
        </p:spPr>
      </p:pic>
      <p:sp>
        <p:nvSpPr>
          <p:cNvPr id="6" name="Title 3">
            <a:extLst>
              <a:ext uri="{FF2B5EF4-FFF2-40B4-BE49-F238E27FC236}">
                <a16:creationId xmlns:a16="http://schemas.microsoft.com/office/drawing/2014/main" id="{3CEC4C6E-7E8B-5372-1437-D7480FB3FB99}"/>
              </a:ext>
            </a:extLst>
          </p:cNvPr>
          <p:cNvSpPr txBox="1">
            <a:spLocks noGrp="1"/>
          </p:cNvSpPr>
          <p:nvPr>
            <p:ph type="title" idx="4294967295"/>
          </p:nvPr>
        </p:nvSpPr>
        <p:spPr>
          <a:xfrm>
            <a:off x="2436814" y="956058"/>
            <a:ext cx="6702552" cy="7589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ial"/>
                <a:ea typeface="+mj-ea"/>
                <a:cs typeface="+mj-cs"/>
              </a:rPr>
              <a:t>Evaluation &amp; Sign In</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a:t>U.S. Department of Justice</a:t>
            </a:r>
            <a:endParaRPr lang="en-US" dirty="0"/>
          </a:p>
        </p:txBody>
      </p:sp>
    </p:spTree>
    <p:extLst>
      <p:ext uri="{BB962C8B-B14F-4D97-AF65-F5344CB8AC3E}">
        <p14:creationId xmlns:p14="http://schemas.microsoft.com/office/powerpoint/2010/main" val="834828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2677656"/>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Conduct an analysis of grant activity to date</a:t>
            </a:r>
          </a:p>
          <a:p>
            <a:pPr marL="457200" indent="-457200">
              <a:buClr>
                <a:srgbClr val="C00000"/>
              </a:buClr>
              <a:buFont typeface="Wingdings" panose="05000000000000000000" pitchFamily="2" charset="2"/>
              <a:buChar char="ü"/>
            </a:pPr>
            <a:r>
              <a:rPr lang="en-US" sz="2800" dirty="0">
                <a:latin typeface="Arial (Body)"/>
              </a:rPr>
              <a:t>Analyze Federal Financial Reports (SF-425s)</a:t>
            </a:r>
          </a:p>
          <a:p>
            <a:pPr marL="457200" indent="-457200">
              <a:buClr>
                <a:srgbClr val="C00000"/>
              </a:buClr>
              <a:buFont typeface="Wingdings" panose="05000000000000000000" pitchFamily="2" charset="2"/>
              <a:buChar char="ü"/>
            </a:pPr>
            <a:r>
              <a:rPr lang="en-US" sz="2800" dirty="0">
                <a:latin typeface="Arial (Body)"/>
              </a:rPr>
              <a:t>Determine compliance with audit report submission requirements</a:t>
            </a:r>
          </a:p>
          <a:p>
            <a:pPr marL="457200" indent="-457200">
              <a:buClr>
                <a:srgbClr val="C00000"/>
              </a:buClr>
              <a:buFont typeface="Wingdings" panose="05000000000000000000" pitchFamily="2" charset="2"/>
              <a:buChar char="ü"/>
            </a:pPr>
            <a:r>
              <a:rPr lang="en-US" sz="2800" dirty="0">
                <a:latin typeface="Arial (Body)"/>
              </a:rPr>
              <a:t>Evaluate payments -- determine excess cash</a:t>
            </a:r>
          </a:p>
          <a:p>
            <a:pPr marL="457200" indent="-457200">
              <a:buClr>
                <a:srgbClr val="C00000"/>
              </a:buClr>
              <a:buFont typeface="Wingdings" panose="05000000000000000000" pitchFamily="2" charset="2"/>
              <a:buChar char="ü"/>
            </a:pPr>
            <a:r>
              <a:rPr lang="en-US" sz="2800" dirty="0">
                <a:latin typeface="Arial (Body)"/>
              </a:rPr>
              <a:t>Identify grantees who need on-site financial review</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1077218"/>
          </a:xfrm>
          <a:prstGeom prst="rect">
            <a:avLst/>
          </a:prstGeom>
          <a:noFill/>
        </p:spPr>
        <p:txBody>
          <a:bodyPr wrap="square">
            <a:spAutoFit/>
          </a:bodyPr>
          <a:lstStyle/>
          <a:p>
            <a:r>
              <a:rPr lang="en-US" sz="3200" dirty="0">
                <a:latin typeface="Arial (Body)"/>
              </a:rPr>
              <a:t>What are the objectives of the OCFO based desk review?</a:t>
            </a:r>
          </a:p>
        </p:txBody>
      </p:sp>
    </p:spTree>
    <p:extLst>
      <p:ext uri="{BB962C8B-B14F-4D97-AF65-F5344CB8AC3E}">
        <p14:creationId xmlns:p14="http://schemas.microsoft.com/office/powerpoint/2010/main" val="34118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6" name="TextBox 5">
            <a:extLst>
              <a:ext uri="{FF2B5EF4-FFF2-40B4-BE49-F238E27FC236}">
                <a16:creationId xmlns:a16="http://schemas.microsoft.com/office/drawing/2014/main" id="{F28DB6D6-CBCF-E468-EDA5-A9CF07F7BC2F}"/>
              </a:ext>
            </a:extLst>
          </p:cNvPr>
          <p:cNvSpPr txBox="1"/>
          <p:nvPr/>
        </p:nvSpPr>
        <p:spPr>
          <a:xfrm>
            <a:off x="1261901" y="2505183"/>
            <a:ext cx="8705461" cy="2246769"/>
          </a:xfrm>
          <a:prstGeom prst="rect">
            <a:avLst/>
          </a:prstGeom>
          <a:noFill/>
        </p:spPr>
        <p:txBody>
          <a:bodyPr wrap="square">
            <a:spAutoFit/>
          </a:bodyPr>
          <a:lstStyle/>
          <a:p>
            <a:pPr>
              <a:buClr>
                <a:srgbClr val="C00000"/>
              </a:buClr>
            </a:pPr>
            <a:r>
              <a:rPr lang="en-US" sz="2800" dirty="0">
                <a:latin typeface="Arial (Body)"/>
              </a:rPr>
              <a:t>The primary grant recipient is responsible for monitoring the subrecipient and ascertaining that all fiscal and programmatic responsibilities are fulfilled, including compliance with Federal rules and regulations (e.g., 2 CFR Part 200, EEO compliance). </a:t>
            </a:r>
          </a:p>
        </p:txBody>
      </p:sp>
      <p:sp>
        <p:nvSpPr>
          <p:cNvPr id="5" name="TextBox 4">
            <a:extLst>
              <a:ext uri="{FF2B5EF4-FFF2-40B4-BE49-F238E27FC236}">
                <a16:creationId xmlns:a16="http://schemas.microsoft.com/office/drawing/2014/main" id="{071BAFE8-76CB-FFCE-4A03-4A4C60687954}"/>
              </a:ext>
            </a:extLst>
          </p:cNvPr>
          <p:cNvSpPr txBox="1"/>
          <p:nvPr/>
        </p:nvSpPr>
        <p:spPr>
          <a:xfrm>
            <a:off x="2119539" y="1382773"/>
            <a:ext cx="9241972" cy="584775"/>
          </a:xfrm>
          <a:prstGeom prst="rect">
            <a:avLst/>
          </a:prstGeom>
          <a:noFill/>
        </p:spPr>
        <p:txBody>
          <a:bodyPr wrap="square">
            <a:spAutoFit/>
          </a:bodyPr>
          <a:lstStyle/>
          <a:p>
            <a:r>
              <a:rPr lang="en-US" sz="3200" b="1" dirty="0">
                <a:latin typeface="Arial (Body)"/>
              </a:rPr>
              <a:t>Primary Grantee’s Responsibility</a:t>
            </a:r>
          </a:p>
        </p:txBody>
      </p:sp>
    </p:spTree>
    <p:extLst>
      <p:ext uri="{BB962C8B-B14F-4D97-AF65-F5344CB8AC3E}">
        <p14:creationId xmlns:p14="http://schemas.microsoft.com/office/powerpoint/2010/main" val="37124296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Monitoring Findings (FY 2024)</a:t>
            </a:r>
          </a:p>
        </p:txBody>
      </p:sp>
      <p:sp>
        <p:nvSpPr>
          <p:cNvPr id="8" name="Oval 7">
            <a:extLst>
              <a:ext uri="{FF2B5EF4-FFF2-40B4-BE49-F238E27FC236}">
                <a16:creationId xmlns:a16="http://schemas.microsoft.com/office/drawing/2014/main" id="{88826EB5-0125-E647-A463-A971F9912A03}"/>
              </a:ext>
              <a:ext uri="{C183D7F6-B498-43B3-948B-1728B52AA6E4}">
                <adec:decorative xmlns:adec="http://schemas.microsoft.com/office/drawing/2017/decorative" val="1"/>
              </a:ext>
            </a:extLst>
          </p:cNvPr>
          <p:cNvSpPr/>
          <p:nvPr/>
        </p:nvSpPr>
        <p:spPr bwMode="auto">
          <a:xfrm>
            <a:off x="1084263" y="1592446"/>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1245091" y="1658869"/>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sp>
        <p:nvSpPr>
          <p:cNvPr id="126977" name="Content Placeholder 3">
            <a:extLst>
              <a:ext uri="{FF2B5EF4-FFF2-40B4-BE49-F238E27FC236}">
                <a16:creationId xmlns:a16="http://schemas.microsoft.com/office/drawing/2014/main" id="{DA253C4C-9F1C-1944-9BEC-E93D7C4E7753}"/>
              </a:ext>
            </a:extLst>
          </p:cNvPr>
          <p:cNvSpPr>
            <a:spLocks noGrp="1" noChangeArrowheads="1"/>
          </p:cNvSpPr>
          <p:nvPr>
            <p:ph idx="1"/>
          </p:nvPr>
        </p:nvSpPr>
        <p:spPr>
          <a:xfrm>
            <a:off x="1952625" y="1265238"/>
            <a:ext cx="9445625" cy="1035233"/>
          </a:xfrm>
        </p:spPr>
        <p:txBody>
          <a:bodyPr>
            <a:normAutofit/>
          </a:bodyPr>
          <a:lstStyle/>
          <a:p>
            <a:pPr marL="0" indent="0">
              <a:lnSpc>
                <a:spcPct val="250000"/>
              </a:lnSpc>
              <a:spcBef>
                <a:spcPts val="1800"/>
              </a:spcBef>
              <a:buNone/>
            </a:pPr>
            <a:r>
              <a:rPr lang="en-US" altLang="en-US" sz="2600" dirty="0"/>
              <a:t>Procedures not documented or need improvement     </a:t>
            </a:r>
          </a:p>
        </p:txBody>
      </p:sp>
      <p:sp>
        <p:nvSpPr>
          <p:cNvPr id="11" name="Oval 10">
            <a:extLst>
              <a:ext uri="{FF2B5EF4-FFF2-40B4-BE49-F238E27FC236}">
                <a16:creationId xmlns:a16="http://schemas.microsoft.com/office/drawing/2014/main" id="{840480E3-046A-E94F-A4CC-BA35201AD5FC}"/>
              </a:ext>
              <a:ext uri="{C183D7F6-B498-43B3-948B-1728B52AA6E4}">
                <adec:decorative xmlns:adec="http://schemas.microsoft.com/office/drawing/2017/decorative" val="1"/>
              </a:ext>
            </a:extLst>
          </p:cNvPr>
          <p:cNvSpPr/>
          <p:nvPr/>
        </p:nvSpPr>
        <p:spPr bwMode="auto">
          <a:xfrm>
            <a:off x="1084263" y="2683161"/>
            <a:ext cx="708025" cy="706437"/>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1245091" y="2749435"/>
            <a:ext cx="471640" cy="583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sp>
        <p:nvSpPr>
          <p:cNvPr id="2" name="Content Placeholder 3">
            <a:extLst>
              <a:ext uri="{FF2B5EF4-FFF2-40B4-BE49-F238E27FC236}">
                <a16:creationId xmlns:a16="http://schemas.microsoft.com/office/drawing/2014/main" id="{D3BFEDF6-9AA9-0BC1-DF50-E6D3CFC35152}"/>
              </a:ext>
            </a:extLst>
          </p:cNvPr>
          <p:cNvSpPr txBox="1">
            <a:spLocks noChangeArrowheads="1"/>
          </p:cNvSpPr>
          <p:nvPr/>
        </p:nvSpPr>
        <p:spPr>
          <a:xfrm>
            <a:off x="1952624" y="2749435"/>
            <a:ext cx="9445625" cy="640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800"/>
              </a:spcBef>
              <a:buFont typeface="Arial" panose="020B0604020202020204" pitchFamily="34" charset="0"/>
              <a:buNone/>
            </a:pPr>
            <a:r>
              <a:rPr lang="en-US" altLang="en-US" sz="2600" dirty="0"/>
              <a:t>Internal Control Weakness – Procedures not followed</a:t>
            </a:r>
          </a:p>
        </p:txBody>
      </p:sp>
      <p:sp>
        <p:nvSpPr>
          <p:cNvPr id="14" name="Oval 13">
            <a:extLst>
              <a:ext uri="{FF2B5EF4-FFF2-40B4-BE49-F238E27FC236}">
                <a16:creationId xmlns:a16="http://schemas.microsoft.com/office/drawing/2014/main" id="{F1D1F315-CF02-F942-A64B-BA4B1C1AEA93}"/>
              </a:ext>
              <a:ext uri="{C183D7F6-B498-43B3-948B-1728B52AA6E4}">
                <adec:decorative xmlns:adec="http://schemas.microsoft.com/office/drawing/2017/decorative" val="1"/>
              </a:ext>
            </a:extLst>
          </p:cNvPr>
          <p:cNvSpPr/>
          <p:nvPr/>
        </p:nvSpPr>
        <p:spPr bwMode="auto">
          <a:xfrm>
            <a:off x="1084263" y="3772288"/>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1245091" y="3838711"/>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a:t>
            </a:r>
          </a:p>
        </p:txBody>
      </p:sp>
      <p:sp>
        <p:nvSpPr>
          <p:cNvPr id="4" name="Content Placeholder 3">
            <a:extLst>
              <a:ext uri="{FF2B5EF4-FFF2-40B4-BE49-F238E27FC236}">
                <a16:creationId xmlns:a16="http://schemas.microsoft.com/office/drawing/2014/main" id="{72DB1308-1F0F-615E-CA17-0303EB76FDBB}"/>
              </a:ext>
            </a:extLst>
          </p:cNvPr>
          <p:cNvSpPr txBox="1">
            <a:spLocks noChangeArrowheads="1"/>
          </p:cNvSpPr>
          <p:nvPr/>
        </p:nvSpPr>
        <p:spPr>
          <a:xfrm>
            <a:off x="1952623" y="3506814"/>
            <a:ext cx="9445625" cy="916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250000"/>
              </a:lnSpc>
              <a:spcBef>
                <a:spcPts val="1800"/>
              </a:spcBef>
              <a:buFont typeface="Arial" panose="020B0604020202020204" pitchFamily="34" charset="0"/>
              <a:buNone/>
            </a:pPr>
            <a:r>
              <a:rPr lang="en-US" altLang="en-US" sz="2600" dirty="0"/>
              <a:t>FFRs does not reconcile with grantee’s accounting records     </a:t>
            </a:r>
          </a:p>
        </p:txBody>
      </p:sp>
      <p:sp>
        <p:nvSpPr>
          <p:cNvPr id="17" name="Oval 16">
            <a:extLst>
              <a:ext uri="{FF2B5EF4-FFF2-40B4-BE49-F238E27FC236}">
                <a16:creationId xmlns:a16="http://schemas.microsoft.com/office/drawing/2014/main" id="{06401E34-6CF8-E046-B9DD-4E4B6E5512FF}"/>
              </a:ext>
              <a:ext uri="{C183D7F6-B498-43B3-948B-1728B52AA6E4}">
                <adec:decorative xmlns:adec="http://schemas.microsoft.com/office/drawing/2017/decorative" val="1"/>
              </a:ext>
            </a:extLst>
          </p:cNvPr>
          <p:cNvSpPr/>
          <p:nvPr/>
        </p:nvSpPr>
        <p:spPr bwMode="auto">
          <a:xfrm>
            <a:off x="1084263" y="486300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1245091" y="492942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sp>
        <p:nvSpPr>
          <p:cNvPr id="5" name="Content Placeholder 3">
            <a:extLst>
              <a:ext uri="{FF2B5EF4-FFF2-40B4-BE49-F238E27FC236}">
                <a16:creationId xmlns:a16="http://schemas.microsoft.com/office/drawing/2014/main" id="{EBFD40B8-5EF9-AEE6-6D98-6B63C886ABD8}"/>
              </a:ext>
            </a:extLst>
          </p:cNvPr>
          <p:cNvSpPr txBox="1">
            <a:spLocks noChangeArrowheads="1"/>
          </p:cNvSpPr>
          <p:nvPr/>
        </p:nvSpPr>
        <p:spPr>
          <a:xfrm>
            <a:off x="1952622" y="4985913"/>
            <a:ext cx="9445625" cy="5851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1800"/>
              </a:spcBef>
              <a:buFont typeface="Arial" panose="020B0604020202020204" pitchFamily="34" charset="0"/>
              <a:buNone/>
            </a:pPr>
            <a:r>
              <a:rPr lang="en-US" altLang="en-US" sz="2600" dirty="0"/>
              <a:t>FFATA reporting requirements not met</a:t>
            </a:r>
          </a:p>
        </p:txBody>
      </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126977">
                                            <p:txEl>
                                              <p:pRg st="0" end="0"/>
                                            </p:txEl>
                                          </p:spTgt>
                                        </p:tgtEl>
                                        <p:attrNameLst>
                                          <p:attrName>style.visibility</p:attrName>
                                        </p:attrNameLst>
                                      </p:cBhvr>
                                      <p:to>
                                        <p:strVal val="visible"/>
                                      </p:to>
                                    </p:set>
                                    <p:animEffect transition="in" filter="fade">
                                      <p:cBhvr>
                                        <p:cTn id="14" dur="1000"/>
                                        <p:tgtEl>
                                          <p:spTgt spid="126977">
                                            <p:txEl>
                                              <p:pRg st="0" end="0"/>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1000"/>
                                        <p:tgtEl>
                                          <p:spTgt spid="2">
                                            <p:txEl>
                                              <p:pRg st="0" end="0"/>
                                            </p:txEl>
                                          </p:spTgt>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1000"/>
                                        <p:tgtEl>
                                          <p:spTgt spid="4">
                                            <p:txEl>
                                              <p:pRg st="0" end="0"/>
                                            </p:txEl>
                                          </p:spTgt>
                                        </p:tgtEl>
                                      </p:cBhvr>
                                    </p:animEffect>
                                  </p:childTnLst>
                                </p:cTn>
                              </p:par>
                            </p:childTnLst>
                          </p:cTn>
                        </p:par>
                        <p:par>
                          <p:cTn id="23" fill="hold">
                            <p:stCondLst>
                              <p:cond delay="4000"/>
                            </p:stCondLst>
                            <p:childTnLst>
                              <p:par>
                                <p:cTn id="24" presetID="10" presetClass="entr" presetSubtype="0" fill="hold"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sp>
        <p:nvSpPr>
          <p:cNvPr id="8" name="Oval 7">
            <a:extLst>
              <a:ext uri="{FF2B5EF4-FFF2-40B4-BE49-F238E27FC236}">
                <a16:creationId xmlns:a16="http://schemas.microsoft.com/office/drawing/2014/main" id="{09E69960-A72D-5F4A-8365-9041047D71D4}"/>
              </a:ext>
              <a:ext uri="{C183D7F6-B498-43B3-948B-1728B52AA6E4}">
                <adec:decorative xmlns:adec="http://schemas.microsoft.com/office/drawing/2017/decorative" val="1"/>
              </a:ext>
            </a:extLst>
          </p:cNvPr>
          <p:cNvSpPr/>
          <p:nvPr/>
        </p:nvSpPr>
        <p:spPr bwMode="auto">
          <a:xfrm>
            <a:off x="517335" y="170197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4" name="TextBox 8">
            <a:extLst>
              <a:ext uri="{FF2B5EF4-FFF2-40B4-BE49-F238E27FC236}">
                <a16:creationId xmlns:a16="http://schemas.microsoft.com/office/drawing/2014/main" id="{FA406B9C-E4F0-E14C-8FB1-B23186FA6071}"/>
              </a:ext>
            </a:extLst>
          </p:cNvPr>
          <p:cNvSpPr txBox="1">
            <a:spLocks noChangeArrowheads="1"/>
          </p:cNvSpPr>
          <p:nvPr/>
        </p:nvSpPr>
        <p:spPr bwMode="auto">
          <a:xfrm>
            <a:off x="678163" y="176839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295400" y="1755614"/>
            <a:ext cx="10233025" cy="9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altLang="en-US" sz="2600" dirty="0"/>
              <a:t>All Grant Administrators and Financial Managers should take the DOJ online training course</a:t>
            </a:r>
          </a:p>
        </p:txBody>
      </p:sp>
      <p:sp>
        <p:nvSpPr>
          <p:cNvPr id="11" name="Oval 10">
            <a:extLst>
              <a:ext uri="{FF2B5EF4-FFF2-40B4-BE49-F238E27FC236}">
                <a16:creationId xmlns:a16="http://schemas.microsoft.com/office/drawing/2014/main" id="{6359E605-04F5-7847-A4DC-8AB5017DDD95}"/>
              </a:ext>
              <a:ext uri="{C183D7F6-B498-43B3-948B-1728B52AA6E4}">
                <adec:decorative xmlns:adec="http://schemas.microsoft.com/office/drawing/2017/decorative" val="1"/>
              </a:ext>
            </a:extLst>
          </p:cNvPr>
          <p:cNvSpPr/>
          <p:nvPr/>
        </p:nvSpPr>
        <p:spPr bwMode="auto">
          <a:xfrm>
            <a:off x="517335" y="2725754"/>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2" name="TextBox 11">
            <a:extLst>
              <a:ext uri="{FF2B5EF4-FFF2-40B4-BE49-F238E27FC236}">
                <a16:creationId xmlns:a16="http://schemas.microsoft.com/office/drawing/2014/main" id="{24F05AB1-5C47-F340-A9A4-FC9B7B3FBF3F}"/>
              </a:ext>
            </a:extLst>
          </p:cNvPr>
          <p:cNvSpPr txBox="1">
            <a:spLocks noChangeArrowheads="1"/>
          </p:cNvSpPr>
          <p:nvPr/>
        </p:nvSpPr>
        <p:spPr bwMode="auto">
          <a:xfrm>
            <a:off x="678163" y="2792177"/>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sp>
        <p:nvSpPr>
          <p:cNvPr id="2" name="Content Placeholder 3">
            <a:extLst>
              <a:ext uri="{FF2B5EF4-FFF2-40B4-BE49-F238E27FC236}">
                <a16:creationId xmlns:a16="http://schemas.microsoft.com/office/drawing/2014/main" id="{5D09D646-8250-CF67-5687-863F0BCFCE93}"/>
              </a:ext>
            </a:extLst>
          </p:cNvPr>
          <p:cNvSpPr txBox="1">
            <a:spLocks noChangeArrowheads="1"/>
          </p:cNvSpPr>
          <p:nvPr/>
        </p:nvSpPr>
        <p:spPr bwMode="auto">
          <a:xfrm>
            <a:off x="1322640" y="2417615"/>
            <a:ext cx="10233025" cy="101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Inadequate Subrecipient Files/Documentation</a:t>
            </a:r>
          </a:p>
          <a:p>
            <a:pPr>
              <a:lnSpc>
                <a:spcPct val="250000"/>
              </a:lnSpc>
              <a:spcBef>
                <a:spcPts val="800"/>
              </a:spcBef>
              <a:buNone/>
            </a:pPr>
            <a:endParaRPr lang="en-US" altLang="en-US" sz="2600" dirty="0"/>
          </a:p>
        </p:txBody>
      </p:sp>
      <p:sp>
        <p:nvSpPr>
          <p:cNvPr id="14" name="Oval 13">
            <a:extLst>
              <a:ext uri="{FF2B5EF4-FFF2-40B4-BE49-F238E27FC236}">
                <a16:creationId xmlns:a16="http://schemas.microsoft.com/office/drawing/2014/main" id="{F1E3D87A-E758-EB46-A67E-C5698076C01A}"/>
              </a:ext>
              <a:ext uri="{C183D7F6-B498-43B3-948B-1728B52AA6E4}">
                <adec:decorative xmlns:adec="http://schemas.microsoft.com/office/drawing/2017/decorative" val="1"/>
              </a:ext>
            </a:extLst>
          </p:cNvPr>
          <p:cNvSpPr/>
          <p:nvPr/>
        </p:nvSpPr>
        <p:spPr bwMode="auto">
          <a:xfrm>
            <a:off x="529344" y="3830136"/>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0" name="TextBox 14">
            <a:extLst>
              <a:ext uri="{FF2B5EF4-FFF2-40B4-BE49-F238E27FC236}">
                <a16:creationId xmlns:a16="http://schemas.microsoft.com/office/drawing/2014/main" id="{D90E9E8F-F494-4D4A-A7AA-53E4BE2E933A}"/>
              </a:ext>
            </a:extLst>
          </p:cNvPr>
          <p:cNvSpPr txBox="1">
            <a:spLocks noChangeArrowheads="1"/>
          </p:cNvSpPr>
          <p:nvPr/>
        </p:nvSpPr>
        <p:spPr bwMode="auto">
          <a:xfrm>
            <a:off x="690172" y="3896559"/>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sp>
        <p:nvSpPr>
          <p:cNvPr id="3" name="Content Placeholder 3">
            <a:extLst>
              <a:ext uri="{FF2B5EF4-FFF2-40B4-BE49-F238E27FC236}">
                <a16:creationId xmlns:a16="http://schemas.microsoft.com/office/drawing/2014/main" id="{1D1B4325-BEF4-0872-2DE4-D2B396F50E42}"/>
              </a:ext>
            </a:extLst>
          </p:cNvPr>
          <p:cNvSpPr txBox="1">
            <a:spLocks noChangeArrowheads="1"/>
          </p:cNvSpPr>
          <p:nvPr/>
        </p:nvSpPr>
        <p:spPr bwMode="auto">
          <a:xfrm>
            <a:off x="1429631" y="3486235"/>
            <a:ext cx="10233025" cy="1085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Subrecipient Files/Documentation</a:t>
            </a:r>
          </a:p>
        </p:txBody>
      </p:sp>
      <p:sp>
        <p:nvSpPr>
          <p:cNvPr id="17" name="Oval 16">
            <a:extLst>
              <a:ext uri="{FF2B5EF4-FFF2-40B4-BE49-F238E27FC236}">
                <a16:creationId xmlns:a16="http://schemas.microsoft.com/office/drawing/2014/main" id="{2F28727C-AA72-CE4B-9BFD-B7D21E762E86}"/>
              </a:ext>
              <a:ext uri="{C183D7F6-B498-43B3-948B-1728B52AA6E4}">
                <adec:decorative xmlns:adec="http://schemas.microsoft.com/office/drawing/2017/decorative" val="1"/>
              </a:ext>
            </a:extLst>
          </p:cNvPr>
          <p:cNvSpPr/>
          <p:nvPr/>
        </p:nvSpPr>
        <p:spPr bwMode="auto">
          <a:xfrm>
            <a:off x="529344" y="4918847"/>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690172" y="4985270"/>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sp>
        <p:nvSpPr>
          <p:cNvPr id="4" name="Content Placeholder 3">
            <a:extLst>
              <a:ext uri="{FF2B5EF4-FFF2-40B4-BE49-F238E27FC236}">
                <a16:creationId xmlns:a16="http://schemas.microsoft.com/office/drawing/2014/main" id="{32661B43-BA3D-A150-1D35-B625DC0B28F9}"/>
              </a:ext>
            </a:extLst>
          </p:cNvPr>
          <p:cNvSpPr txBox="1">
            <a:spLocks noChangeArrowheads="1"/>
          </p:cNvSpPr>
          <p:nvPr/>
        </p:nvSpPr>
        <p:spPr bwMode="auto">
          <a:xfrm>
            <a:off x="1429631" y="4538161"/>
            <a:ext cx="10233025" cy="1278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250000"/>
              </a:lnSpc>
              <a:spcBef>
                <a:spcPts val="800"/>
              </a:spcBef>
              <a:buNone/>
            </a:pPr>
            <a:r>
              <a:rPr lang="en-US" altLang="en-US" sz="2600" dirty="0"/>
              <a:t>Unsupported Costs - Personnel</a:t>
            </a:r>
          </a:p>
        </p:txBody>
      </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10105434" y="297397"/>
            <a:ext cx="2080582" cy="20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8001">
                                            <p:txEl>
                                              <p:pRg st="0" end="0"/>
                                            </p:txEl>
                                          </p:spTgt>
                                        </p:tgtEl>
                                        <p:attrNameLst>
                                          <p:attrName>style.visibility</p:attrName>
                                        </p:attrNameLst>
                                      </p:cBhvr>
                                      <p:to>
                                        <p:strVal val="visible"/>
                                      </p:to>
                                    </p:set>
                                    <p:animEffect transition="in" filter="fade">
                                      <p:cBhvr>
                                        <p:cTn id="7" dur="1000"/>
                                        <p:tgtEl>
                                          <p:spTgt spid="128001">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sp>
        <p:nvSpPr>
          <p:cNvPr id="17" name="Oval 16">
            <a:extLst>
              <a:ext uri="{FF2B5EF4-FFF2-40B4-BE49-F238E27FC236}">
                <a16:creationId xmlns:a16="http://schemas.microsoft.com/office/drawing/2014/main" id="{2F28727C-AA72-CE4B-9BFD-B7D21E762E86}"/>
              </a:ext>
              <a:ext uri="{C183D7F6-B498-43B3-948B-1728B52AA6E4}">
                <adec:decorative xmlns:adec="http://schemas.microsoft.com/office/drawing/2017/decorative" val="1"/>
              </a:ext>
            </a:extLst>
          </p:cNvPr>
          <p:cNvSpPr/>
          <p:nvPr/>
        </p:nvSpPr>
        <p:spPr bwMode="auto">
          <a:xfrm>
            <a:off x="587374" y="1673892"/>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748202" y="1740315"/>
            <a:ext cx="471640"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9</a:t>
            </a:r>
          </a:p>
        </p:txBody>
      </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456227" y="1610330"/>
            <a:ext cx="8513292" cy="8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50000"/>
              </a:lnSpc>
              <a:spcBef>
                <a:spcPts val="800"/>
              </a:spcBef>
              <a:buNone/>
            </a:pPr>
            <a:r>
              <a:rPr lang="en-US" altLang="en-US" sz="2600" dirty="0"/>
              <a:t>Single Audit Report delinquent</a:t>
            </a:r>
          </a:p>
        </p:txBody>
      </p:sp>
      <p:sp>
        <p:nvSpPr>
          <p:cNvPr id="20" name="Oval 19">
            <a:extLst>
              <a:ext uri="{FF2B5EF4-FFF2-40B4-BE49-F238E27FC236}">
                <a16:creationId xmlns:a16="http://schemas.microsoft.com/office/drawing/2014/main" id="{1EC60FD0-1A4D-FD40-8251-8AFF5E00F428}"/>
              </a:ext>
              <a:ext uri="{C183D7F6-B498-43B3-948B-1728B52AA6E4}">
                <adec:decorative xmlns:adec="http://schemas.microsoft.com/office/drawing/2017/decorative" val="1"/>
              </a:ext>
            </a:extLst>
          </p:cNvPr>
          <p:cNvSpPr/>
          <p:nvPr/>
        </p:nvSpPr>
        <p:spPr bwMode="auto">
          <a:xfrm>
            <a:off x="587375" y="3074987"/>
            <a:ext cx="708025" cy="70802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6" name="TextBox 20">
            <a:extLst>
              <a:ext uri="{FF2B5EF4-FFF2-40B4-BE49-F238E27FC236}">
                <a16:creationId xmlns:a16="http://schemas.microsoft.com/office/drawing/2014/main" id="{37C0FC44-3883-7740-B68D-83CCB07EF6BD}"/>
              </a:ext>
            </a:extLst>
          </p:cNvPr>
          <p:cNvSpPr txBox="1">
            <a:spLocks noChangeArrowheads="1"/>
          </p:cNvSpPr>
          <p:nvPr/>
        </p:nvSpPr>
        <p:spPr bwMode="auto">
          <a:xfrm>
            <a:off x="629629" y="3141410"/>
            <a:ext cx="708633" cy="58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sp>
        <p:nvSpPr>
          <p:cNvPr id="2" name="Content Placeholder 3">
            <a:extLst>
              <a:ext uri="{FF2B5EF4-FFF2-40B4-BE49-F238E27FC236}">
                <a16:creationId xmlns:a16="http://schemas.microsoft.com/office/drawing/2014/main" id="{900DA9E2-A366-98A9-09DD-1291049AF50F}"/>
              </a:ext>
            </a:extLst>
          </p:cNvPr>
          <p:cNvSpPr txBox="1">
            <a:spLocks noChangeArrowheads="1"/>
          </p:cNvSpPr>
          <p:nvPr/>
        </p:nvSpPr>
        <p:spPr bwMode="auto">
          <a:xfrm>
            <a:off x="1456227" y="2971141"/>
            <a:ext cx="8513292" cy="835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altLang="en-US" sz="2600" dirty="0"/>
              <a:t>Non-compliance with Award Special Condition – Unauthorized Expenditures/Drawdowns</a:t>
            </a:r>
          </a:p>
        </p:txBody>
      </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372111" y="14662"/>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24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234D-71E2-D156-43DF-E9CC57577407}"/>
              </a:ext>
            </a:extLst>
          </p:cNvPr>
          <p:cNvSpPr>
            <a:spLocks noGrp="1"/>
          </p:cNvSpPr>
          <p:nvPr>
            <p:ph type="title"/>
          </p:nvPr>
        </p:nvSpPr>
        <p:spPr/>
        <p:txBody>
          <a:bodyPr/>
          <a:lstStyle/>
          <a:p>
            <a:r>
              <a:rPr lang="en-US" dirty="0"/>
              <a:t>Closeout</a:t>
            </a:r>
          </a:p>
        </p:txBody>
      </p:sp>
      <p:sp>
        <p:nvSpPr>
          <p:cNvPr id="5" name="TextBox 4">
            <a:extLst>
              <a:ext uri="{FF2B5EF4-FFF2-40B4-BE49-F238E27FC236}">
                <a16:creationId xmlns:a16="http://schemas.microsoft.com/office/drawing/2014/main" id="{619B8B6D-5DA0-69F4-6D18-A9D524675C1E}"/>
              </a:ext>
            </a:extLst>
          </p:cNvPr>
          <p:cNvSpPr txBox="1"/>
          <p:nvPr/>
        </p:nvSpPr>
        <p:spPr>
          <a:xfrm>
            <a:off x="1773053" y="2644681"/>
            <a:ext cx="8645893" cy="2308324"/>
          </a:xfrm>
          <a:prstGeom prst="rect">
            <a:avLst/>
          </a:prstGeom>
          <a:noFill/>
        </p:spPr>
        <p:txBody>
          <a:bodyPr wrap="square">
            <a:spAutoFit/>
          </a:bodyPr>
          <a:lstStyle/>
          <a:p>
            <a:pPr marL="0" indent="0" algn="ctr">
              <a:buNone/>
            </a:pPr>
            <a:r>
              <a:rPr lang="en-US" sz="3600" b="1" dirty="0">
                <a:latin typeface="Arial (Body)"/>
              </a:rPr>
              <a:t>For The OIG Grant Fraud slides- </a:t>
            </a:r>
          </a:p>
          <a:p>
            <a:pPr marL="0" indent="0" algn="ctr">
              <a:buNone/>
            </a:pPr>
            <a:r>
              <a:rPr lang="en-US" sz="3600" b="1" dirty="0">
                <a:latin typeface="Arial (Body)"/>
              </a:rPr>
              <a:t>Please refer to the zip file you received by email. </a:t>
            </a:r>
          </a:p>
          <a:p>
            <a:pPr algn="ctr"/>
            <a:endParaRPr lang="en-US" sz="3600" b="1" dirty="0">
              <a:latin typeface="Arial (Body)"/>
            </a:endParaRPr>
          </a:p>
        </p:txBody>
      </p:sp>
    </p:spTree>
    <p:extLst>
      <p:ext uri="{BB962C8B-B14F-4D97-AF65-F5344CB8AC3E}">
        <p14:creationId xmlns:p14="http://schemas.microsoft.com/office/powerpoint/2010/main" val="3477220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Closeout</a:t>
            </a:r>
          </a:p>
        </p:txBody>
      </p:sp>
    </p:spTree>
    <p:extLst>
      <p:ext uri="{BB962C8B-B14F-4D97-AF65-F5344CB8AC3E}">
        <p14:creationId xmlns:p14="http://schemas.microsoft.com/office/powerpoint/2010/main" val="10579025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27482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2677656"/>
          </a:xfrm>
          <a:prstGeom prst="rect">
            <a:avLst/>
          </a:prstGeom>
          <a:noFill/>
        </p:spPr>
        <p:txBody>
          <a:bodyPr wrap="square">
            <a:spAutoFit/>
          </a:bodyPr>
          <a:lstStyle/>
          <a:p>
            <a:r>
              <a:rPr lang="en-US" sz="2400" dirty="0">
                <a:latin typeface="Arial (Body)"/>
              </a:rPr>
              <a:t>Request final draw down of Federal expenditures made within the approved period of performance in conjunction with the final SF-425. This request must be submitted prior to the end of the liquidation period.</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45293" y="2972860"/>
            <a:ext cx="3284376" cy="2802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82187" y="2972860"/>
            <a:ext cx="3120959" cy="2677656"/>
          </a:xfrm>
          <a:prstGeom prst="rect">
            <a:avLst/>
          </a:prstGeom>
          <a:noFill/>
        </p:spPr>
        <p:txBody>
          <a:bodyPr wrap="square">
            <a:spAutoFit/>
          </a:bodyPr>
          <a:lstStyle/>
          <a:p>
            <a:r>
              <a:rPr lang="en-US" sz="2400" dirty="0">
                <a:latin typeface="Arial (Body)"/>
              </a:rPr>
              <a:t>Liquidate obligations incurred prior to end of the period of performance no more than 120 days after the project period end date.</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0"/>
            <a:ext cx="3120959" cy="23456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2308324"/>
          </a:xfrm>
          <a:prstGeom prst="rect">
            <a:avLst/>
          </a:prstGeom>
          <a:noFill/>
        </p:spPr>
        <p:txBody>
          <a:bodyPr wrap="square">
            <a:spAutoFit/>
          </a:bodyPr>
          <a:lstStyle/>
          <a:p>
            <a:r>
              <a:rPr lang="en-US" sz="2400" dirty="0">
                <a:latin typeface="Arial (Body)"/>
              </a:rPr>
              <a:t>Report final Federal share of cumulative expenditures and recipient share, if required, on the final FFR.</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1200329"/>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Award recipients must conduct a financial reconciliation of their accounting records to the final Federal Financial Report (FFR/SF-425) at closeout. Recipients must:</a:t>
            </a:r>
          </a:p>
        </p:txBody>
      </p:sp>
      <p:sp>
        <p:nvSpPr>
          <p:cNvPr id="3" name="TextBox 2">
            <a:extLst>
              <a:ext uri="{FF2B5EF4-FFF2-40B4-BE49-F238E27FC236}">
                <a16:creationId xmlns:a16="http://schemas.microsoft.com/office/drawing/2014/main" id="{681C2500-FEAE-3781-9DF4-6A3165F3A86C}"/>
              </a:ext>
            </a:extLst>
          </p:cNvPr>
          <p:cNvSpPr txBox="1"/>
          <p:nvPr/>
        </p:nvSpPr>
        <p:spPr>
          <a:xfrm>
            <a:off x="2258007" y="1043403"/>
            <a:ext cx="10478278" cy="584775"/>
          </a:xfrm>
          <a:prstGeom prst="rect">
            <a:avLst/>
          </a:prstGeom>
          <a:noFill/>
        </p:spPr>
        <p:txBody>
          <a:bodyPr wrap="square" rtlCol="0">
            <a:spAutoFit/>
          </a:bodyPr>
          <a:lstStyle/>
          <a:p>
            <a:r>
              <a:rPr lang="en-US" sz="3200" b="1" dirty="0">
                <a:latin typeface="Arial (Body)"/>
              </a:rPr>
              <a:t>Cash Reconciliation and Final Drawdown</a:t>
            </a:r>
          </a:p>
        </p:txBody>
      </p:sp>
    </p:spTree>
    <p:extLst>
      <p:ext uri="{BB962C8B-B14F-4D97-AF65-F5344CB8AC3E}">
        <p14:creationId xmlns:p14="http://schemas.microsoft.com/office/powerpoint/2010/main" val="30229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9" grpId="0"/>
      <p:bldP spid="12" grpId="0" animBg="1"/>
      <p:bldP spid="15" grpId="0"/>
      <p:bldP spid="6" grpId="0" animBg="1"/>
      <p:bldP spid="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83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461665"/>
          </a:xfrm>
          <a:prstGeom prst="rect">
            <a:avLst/>
          </a:prstGeom>
          <a:noFill/>
        </p:spPr>
        <p:txBody>
          <a:bodyPr wrap="square">
            <a:spAutoFit/>
          </a:bodyPr>
          <a:lstStyle/>
          <a:p>
            <a:r>
              <a:rPr lang="en-US" sz="2400" dirty="0">
                <a:latin typeface="Arial (Body)"/>
              </a:rPr>
              <a:t>Refund of Excess Cash</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67321" y="2971291"/>
            <a:ext cx="3284376"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79723" y="2997736"/>
            <a:ext cx="3120959" cy="830997"/>
          </a:xfrm>
          <a:prstGeom prst="rect">
            <a:avLst/>
          </a:prstGeom>
          <a:noFill/>
        </p:spPr>
        <p:txBody>
          <a:bodyPr wrap="square">
            <a:spAutoFit/>
          </a:bodyPr>
          <a:lstStyle/>
          <a:p>
            <a:r>
              <a:rPr lang="en-US" sz="2400" dirty="0">
                <a:latin typeface="Arial (Body)"/>
              </a:rPr>
              <a:t>Final Performance Report</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1"/>
            <a:ext cx="3120959"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830997"/>
          </a:xfrm>
          <a:prstGeom prst="rect">
            <a:avLst/>
          </a:prstGeom>
          <a:noFill/>
        </p:spPr>
        <p:txBody>
          <a:bodyPr wrap="square">
            <a:spAutoFit/>
          </a:bodyPr>
          <a:lstStyle/>
          <a:p>
            <a:r>
              <a:rPr lang="en-US" sz="2400" dirty="0">
                <a:latin typeface="Arial (Body)"/>
              </a:rPr>
              <a:t>Final Federal Financial Report</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830997"/>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Within 120 days of the end of the award period, the recipient must submit the following:</a:t>
            </a:r>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Closeout Requirements</a:t>
            </a:r>
          </a:p>
        </p:txBody>
      </p:sp>
    </p:spTree>
    <p:extLst>
      <p:ext uri="{BB962C8B-B14F-4D97-AF65-F5344CB8AC3E}">
        <p14:creationId xmlns:p14="http://schemas.microsoft.com/office/powerpoint/2010/main" val="229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7" grpId="0" animBg="1"/>
      <p:bldP spid="19" grpId="0"/>
      <p:bldP spid="12" grpId="0" animBg="1"/>
      <p:bldP spid="15" grpId="0"/>
      <p:bldP spid="6" grpId="0" animBg="1"/>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
        <p:nvSpPr>
          <p:cNvPr id="5" name="TextBox 4">
            <a:extLst>
              <a:ext uri="{FF2B5EF4-FFF2-40B4-BE49-F238E27FC236}">
                <a16:creationId xmlns:a16="http://schemas.microsoft.com/office/drawing/2014/main" id="{4F4555BD-A541-50BA-698C-1EFBBC43D1EB}"/>
              </a:ext>
            </a:extLst>
          </p:cNvPr>
          <p:cNvSpPr txBox="1"/>
          <p:nvPr/>
        </p:nvSpPr>
        <p:spPr>
          <a:xfrm>
            <a:off x="1101011" y="2090172"/>
            <a:ext cx="10890249" cy="2677656"/>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Make check payable to DOJ/Office of Justice Programs</a:t>
            </a:r>
          </a:p>
          <a:p>
            <a:pPr marL="342900" indent="-342900">
              <a:buClr>
                <a:srgbClr val="C00000"/>
              </a:buClr>
              <a:buFont typeface="Wingdings" panose="05000000000000000000" pitchFamily="2" charset="2"/>
              <a:buChar char="ü"/>
            </a:pPr>
            <a:r>
              <a:rPr lang="en-US" sz="2400" dirty="0">
                <a:latin typeface="Arial (Body)"/>
              </a:rPr>
              <a:t>Cover letter or voucher containing the grant number for the refund, itemization of funds and the unobligated balance</a:t>
            </a:r>
          </a:p>
          <a:p>
            <a:pPr marL="342900" indent="-342900">
              <a:buClr>
                <a:srgbClr val="C00000"/>
              </a:buClr>
              <a:buFont typeface="Wingdings" panose="05000000000000000000" pitchFamily="2" charset="2"/>
              <a:buChar char="ü"/>
            </a:pPr>
            <a:r>
              <a:rPr lang="en-US" sz="2400" dirty="0">
                <a:latin typeface="Arial (Body)"/>
              </a:rPr>
              <a:t>Printout of the final SF-425 report which supports the amount of the refund</a:t>
            </a:r>
          </a:p>
          <a:p>
            <a:pPr marL="342900" indent="-342900">
              <a:buClr>
                <a:srgbClr val="C00000"/>
              </a:buClr>
              <a:buFont typeface="Wingdings" panose="05000000000000000000" pitchFamily="2" charset="2"/>
              <a:buChar char="ü"/>
            </a:pPr>
            <a:r>
              <a:rPr lang="en-US" sz="2400" dirty="0">
                <a:latin typeface="Arial (Body)"/>
              </a:rPr>
              <a:t>Failure to remit payment to OJP will be referred to the U.S. Department of the Treasury for collection.</a:t>
            </a:r>
          </a:p>
          <a:p>
            <a:pPr marL="342900" indent="-342900">
              <a:buClr>
                <a:srgbClr val="C00000"/>
              </a:buClr>
              <a:buFont typeface="Wingdings" panose="05000000000000000000" pitchFamily="2" charset="2"/>
              <a:buChar char="ü"/>
            </a:pPr>
            <a:endParaRPr lang="en-US" sz="2400" dirty="0">
              <a:latin typeface="Arial (Body)"/>
            </a:endParaRPr>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Refund Excess Cash</a:t>
            </a:r>
          </a:p>
        </p:txBody>
      </p:sp>
    </p:spTree>
    <p:extLst>
      <p:ext uri="{BB962C8B-B14F-4D97-AF65-F5344CB8AC3E}">
        <p14:creationId xmlns:p14="http://schemas.microsoft.com/office/powerpoint/2010/main" val="11470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a:xfrm>
            <a:off x="967251" y="1862357"/>
            <a:ext cx="9695156" cy="1004582"/>
          </a:xfrm>
        </p:spPr>
        <p:txBody>
          <a:bodyPr vert="horz" lIns="91440" tIns="45720" rIns="91440" bIns="45720" rtlCol="0" anchor="b">
            <a:normAutofit/>
          </a:bodyPr>
          <a:lstStyle/>
          <a:p>
            <a:pPr algn="ctr"/>
            <a:r>
              <a:rPr lang="en-US" b="1" dirty="0">
                <a:solidFill>
                  <a:schemeClr val="bg1"/>
                </a:solidFill>
                <a:latin typeface="Arial" panose="020B0604020202020204" pitchFamily="34" charset="0"/>
                <a:cs typeface="Arial" panose="020B0604020202020204" pitchFamily="34" charset="0"/>
              </a:rPr>
              <a:t>Post Award Activities</a:t>
            </a:r>
            <a:endParaRPr lang="en-US"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9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U.S. Department of Justice</a:t>
            </a:r>
          </a:p>
        </p:txBody>
      </p:sp>
      <p:pic>
        <p:nvPicPr>
          <p:cNvPr id="6" name="Content Placeholder 5" descr="A picture containing running people">
            <a:extLst>
              <a:ext uri="{FF2B5EF4-FFF2-40B4-BE49-F238E27FC236}">
                <a16:creationId xmlns:a16="http://schemas.microsoft.com/office/drawing/2014/main" id="{76AF2280-F0F5-652D-1AF4-3DC036AD63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8151" y="2797969"/>
            <a:ext cx="4086224" cy="2907506"/>
          </a:xfrm>
        </p:spPr>
      </p:pic>
      <p:sp>
        <p:nvSpPr>
          <p:cNvPr id="4" name="Title 1">
            <a:extLst>
              <a:ext uri="{FF2B5EF4-FFF2-40B4-BE49-F238E27FC236}">
                <a16:creationId xmlns:a16="http://schemas.microsoft.com/office/drawing/2014/main" id="{C7A87BD6-F818-1876-1DD7-5FEEDAB1B791}"/>
              </a:ext>
            </a:extLst>
          </p:cNvPr>
          <p:cNvSpPr txBox="1">
            <a:spLocks/>
          </p:cNvSpPr>
          <p:nvPr/>
        </p:nvSpPr>
        <p:spPr>
          <a:xfrm>
            <a:off x="2578608" y="1594104"/>
            <a:ext cx="6702552" cy="9875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a:ln>
                  <a:noFill/>
                </a:ln>
                <a:solidFill>
                  <a:sysClr val="windowText" lastClr="000000"/>
                </a:solidFill>
                <a:effectLst/>
                <a:uLnTx/>
                <a:uFillTx/>
                <a:latin typeface="Arial"/>
                <a:ea typeface="+mj-ea"/>
                <a:cs typeface="+mj-cs"/>
              </a:rPr>
              <a:t>Home Stretch</a:t>
            </a:r>
            <a:endParaRPr kumimoji="0" lang="en-US" sz="5000" b="1" i="0" u="none" strike="noStrike" kern="1200" cap="none" spc="0" normalizeH="0" baseline="0" noProof="0" dirty="0">
              <a:ln>
                <a:noFill/>
              </a:ln>
              <a:solidFill>
                <a:sysClr val="windowText" lastClr="000000"/>
              </a:solidFill>
              <a:effectLst/>
              <a:uLnTx/>
              <a:uFillTx/>
              <a:latin typeface="Arial"/>
              <a:ea typeface="+mj-ea"/>
              <a:cs typeface="+mj-cs"/>
            </a:endParaRPr>
          </a:p>
        </p:txBody>
      </p:sp>
    </p:spTree>
    <p:extLst>
      <p:ext uri="{BB962C8B-B14F-4D97-AF65-F5344CB8AC3E}">
        <p14:creationId xmlns:p14="http://schemas.microsoft.com/office/powerpoint/2010/main" val="33513487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Resources</a:t>
            </a:r>
          </a:p>
        </p:txBody>
      </p:sp>
    </p:spTree>
    <p:extLst>
      <p:ext uri="{BB962C8B-B14F-4D97-AF65-F5344CB8AC3E}">
        <p14:creationId xmlns:p14="http://schemas.microsoft.com/office/powerpoint/2010/main" val="115434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pic>
        <p:nvPicPr>
          <p:cNvPr id="7" name="Content Placeholder 6" descr="Cover of the of DOJ Financialk guide">
            <a:extLst>
              <a:ext uri="{FF2B5EF4-FFF2-40B4-BE49-F238E27FC236}">
                <a16:creationId xmlns:a16="http://schemas.microsoft.com/office/drawing/2014/main" id="{08D105B8-C93A-4D48-B582-ADFA6E85F56E}"/>
              </a:ext>
            </a:extLst>
          </p:cNvPr>
          <p:cNvPicPr>
            <a:picLocks noGrp="1" noChangeAspect="1"/>
          </p:cNvPicPr>
          <p:nvPr>
            <p:ph idx="1"/>
          </p:nvPr>
        </p:nvPicPr>
        <p:blipFill>
          <a:blip r:embed="rId2"/>
          <a:stretch>
            <a:fillRect/>
          </a:stretch>
        </p:blipFill>
        <p:spPr>
          <a:xfrm>
            <a:off x="1295400" y="1222056"/>
            <a:ext cx="3584759" cy="4413887"/>
          </a:xfrm>
          <a:prstGeom prst="rect">
            <a:avLst/>
          </a:prstGeom>
        </p:spPr>
      </p:pic>
      <p:sp>
        <p:nvSpPr>
          <p:cNvPr id="12" name="Rectangle 11">
            <a:extLst>
              <a:ext uri="{FF2B5EF4-FFF2-40B4-BE49-F238E27FC236}">
                <a16:creationId xmlns:a16="http://schemas.microsoft.com/office/drawing/2014/main" id="{B9A5A2B0-65E0-F357-DE3E-FEDE09B4EBBF}"/>
              </a:ext>
            </a:extLst>
          </p:cNvPr>
          <p:cNvSpPr/>
          <p:nvPr/>
        </p:nvSpPr>
        <p:spPr>
          <a:xfrm>
            <a:off x="6318433" y="1222056"/>
            <a:ext cx="5206817" cy="2400657"/>
          </a:xfrm>
          <a:prstGeom prst="rect">
            <a:avLst/>
          </a:prstGeom>
        </p:spPr>
        <p:txBody>
          <a:bodyPr wrap="square">
            <a:spAutoFit/>
          </a:bodyPr>
          <a:lstStyle/>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General Information </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Pre-award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Post 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Organization Structure</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Appendices</a:t>
            </a:r>
          </a:p>
        </p:txBody>
      </p:sp>
      <p:sp>
        <p:nvSpPr>
          <p:cNvPr id="14" name="TextBox 13">
            <a:extLst>
              <a:ext uri="{FF2B5EF4-FFF2-40B4-BE49-F238E27FC236}">
                <a16:creationId xmlns:a16="http://schemas.microsoft.com/office/drawing/2014/main" id="{8A034755-F25E-5EF3-5C0A-7EC5BDB67053}"/>
              </a:ext>
            </a:extLst>
          </p:cNvPr>
          <p:cNvSpPr txBox="1"/>
          <p:nvPr/>
        </p:nvSpPr>
        <p:spPr>
          <a:xfrm>
            <a:off x="3675857" y="5751612"/>
            <a:ext cx="6129336" cy="646331"/>
          </a:xfrm>
          <a:prstGeom prst="rect">
            <a:avLst/>
          </a:prstGeom>
          <a:noFill/>
        </p:spPr>
        <p:txBody>
          <a:bodyPr wrap="square">
            <a:spAutoFit/>
          </a:bodyPr>
          <a:lstStyle/>
          <a:p>
            <a:r>
              <a:rPr lang="en-US">
                <a:hlinkClick r:id="rId3"/>
              </a:rPr>
              <a:t>DOJ Grants Financial Guide 2024 | Welcome to the DOJ Grants Financial Guide | Office of Justice Programs (ojp.gov)</a:t>
            </a:r>
            <a:endParaRPr lang="en-US" dirty="0"/>
          </a:p>
        </p:txBody>
      </p:sp>
    </p:spTree>
    <p:extLst>
      <p:ext uri="{BB962C8B-B14F-4D97-AF65-F5344CB8AC3E}">
        <p14:creationId xmlns:p14="http://schemas.microsoft.com/office/powerpoint/2010/main" val="33809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9" name="Content Placeholder 3">
            <a:extLst>
              <a:ext uri="{FF2B5EF4-FFF2-40B4-BE49-F238E27FC236}">
                <a16:creationId xmlns:a16="http://schemas.microsoft.com/office/drawing/2014/main" id="{C5541B7F-F048-D310-EA5F-87DEF13391E5}"/>
              </a:ext>
            </a:extLst>
          </p:cNvPr>
          <p:cNvSpPr txBox="1">
            <a:spLocks/>
          </p:cNvSpPr>
          <p:nvPr/>
        </p:nvSpPr>
        <p:spPr>
          <a:xfrm>
            <a:off x="2219325" y="2628900"/>
            <a:ext cx="8229600" cy="3886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0" i="0" u="none" strike="noStrike" kern="1200" cap="none" spc="0" normalizeH="0" baseline="0" noProof="0">
                <a:ln>
                  <a:noFill/>
                </a:ln>
                <a:solidFill>
                  <a:srgbClr val="0000FF"/>
                </a:solidFill>
                <a:effectLst/>
                <a:uLnTx/>
                <a:uFillTx/>
                <a:latin typeface="Times New Roman" pitchFamily="18" charset="0"/>
                <a:ea typeface="+mn-ea"/>
                <a:cs typeface="+mn-cs"/>
              </a:rPr>
              <a:t> </a:t>
            </a: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OCFO Customer Service Center</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  Monday through Friday</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8:30 a.m. - 6:00 p.m. est.</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1-(800) 458-0786 or (202) 305-9988 </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FAX (202) 353-9279</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a:ea typeface="+mn-ea"/>
              <a:cs typeface="+mn-cs"/>
            </a:endParaRPr>
          </a:p>
          <a:p>
            <a:pPr marL="0" marR="0" lvl="0" indent="0" algn="ctr" defTabSz="914400" rtl="0" eaLnBrk="0" fontAlgn="base" latinLnBrk="0" hangingPunct="0">
              <a:lnSpc>
                <a:spcPct val="100000"/>
              </a:lnSpc>
              <a:spcBef>
                <a:spcPts val="240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uLnTx/>
                <a:uFillTx/>
                <a:latin typeface="Arial"/>
                <a:ea typeface="+mn-ea"/>
                <a:cs typeface="+mn-cs"/>
              </a:rPr>
              <a:t>OCFO e-mail Address: </a:t>
            </a:r>
            <a:br>
              <a:rPr kumimoji="0" lang="en-US" sz="3200" b="1" i="0" u="none" strike="noStrike" kern="1200" cap="none" spc="0" normalizeH="0" baseline="0" noProof="0">
                <a:ln>
                  <a:noFill/>
                </a:ln>
                <a:solidFill>
                  <a:srgbClr val="000000"/>
                </a:solidFill>
                <a:effectLst/>
                <a:uLnTx/>
                <a:uFillTx/>
                <a:latin typeface="Arial"/>
                <a:ea typeface="+mn-ea"/>
                <a:cs typeface="+mn-cs"/>
              </a:rPr>
            </a:br>
            <a:r>
              <a:rPr kumimoji="0" lang="en-US" sz="3200" b="1" i="0" u="none" strike="noStrike" kern="1200" cap="none" spc="0" normalizeH="0" baseline="0" noProof="0">
                <a:ln>
                  <a:noFill/>
                </a:ln>
                <a:solidFill>
                  <a:srgbClr val="000000"/>
                </a:solidFill>
                <a:effectLst/>
                <a:uLnTx/>
                <a:uFillTx/>
                <a:latin typeface="Arial"/>
                <a:ea typeface="+mn-ea"/>
                <a:cs typeface="+mn-cs"/>
                <a:hlinkClick r:id="rId2" tooltip="ask.ocfo@usdoj.gov"/>
              </a:rPr>
              <a:t>ask.ocfo@usdoj.gov</a:t>
            </a:r>
            <a:endParaRPr kumimoji="0" lang="en-US" sz="3000" b="0" i="0" u="none" strike="noStrike" kern="1200" cap="none" spc="0" normalizeH="0" baseline="0" noProof="0" dirty="0">
              <a:ln>
                <a:noFill/>
              </a:ln>
              <a:solidFill>
                <a:sysClr val="windowText" lastClr="000000"/>
              </a:solidFill>
              <a:effectLst/>
              <a:uLnTx/>
              <a:uFillTx/>
              <a:latin typeface="Arial"/>
              <a:ea typeface="+mn-ea"/>
              <a:cs typeface="+mn-cs"/>
            </a:endParaRPr>
          </a:p>
        </p:txBody>
      </p:sp>
      <p:sp>
        <p:nvSpPr>
          <p:cNvPr id="8" name="Rectangle 3">
            <a:extLst>
              <a:ext uri="{FF2B5EF4-FFF2-40B4-BE49-F238E27FC236}">
                <a16:creationId xmlns:a16="http://schemas.microsoft.com/office/drawing/2014/main" id="{7383273C-0A60-C3A2-6683-EEDF5F367284}"/>
              </a:ext>
            </a:extLst>
          </p:cNvPr>
          <p:cNvSpPr txBox="1">
            <a:spLocks noChangeArrowheads="1"/>
          </p:cNvSpPr>
          <p:nvPr/>
        </p:nvSpPr>
        <p:spPr>
          <a:xfrm>
            <a:off x="1857375" y="1365123"/>
            <a:ext cx="8686800" cy="1063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OCFO Financial Questions via Telephone/Internet</a:t>
            </a:r>
            <a:r>
              <a:rPr kumimoji="0" lang="en-US" sz="3600" b="1" i="0" u="none" strike="noStrike" kern="1200" cap="none" spc="0" normalizeH="0" baseline="0" noProof="0" dirty="0">
                <a:ln>
                  <a:noFill/>
                </a:ln>
                <a:solidFill>
                  <a:srgbClr val="0000FF"/>
                </a:solidFill>
                <a:effectLst/>
                <a:uLnTx/>
                <a:uFillTx/>
                <a:latin typeface="Arial"/>
                <a:ea typeface="+mj-ea"/>
                <a:cs typeface="+mj-cs"/>
              </a:rPr>
              <a:t>   </a:t>
            </a:r>
          </a:p>
        </p:txBody>
      </p:sp>
    </p:spTree>
    <p:extLst>
      <p:ext uri="{BB962C8B-B14F-4D97-AF65-F5344CB8AC3E}">
        <p14:creationId xmlns:p14="http://schemas.microsoft.com/office/powerpoint/2010/main" val="78132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5" name="TextBox 4">
            <a:extLst>
              <a:ext uri="{FF2B5EF4-FFF2-40B4-BE49-F238E27FC236}">
                <a16:creationId xmlns:a16="http://schemas.microsoft.com/office/drawing/2014/main" id="{BA0B66E5-8DFF-5E24-6A8A-A071192545AA}"/>
              </a:ext>
            </a:extLst>
          </p:cNvPr>
          <p:cNvSpPr txBox="1"/>
          <p:nvPr/>
        </p:nvSpPr>
        <p:spPr>
          <a:xfrm>
            <a:off x="1123950" y="5235715"/>
            <a:ext cx="10191749" cy="707886"/>
          </a:xfrm>
          <a:prstGeom prst="rect">
            <a:avLst/>
          </a:prstGeom>
          <a:noFill/>
        </p:spPr>
        <p:txBody>
          <a:bodyPr wrap="square">
            <a:spAutoFit/>
          </a:bodyPr>
          <a:lstStyle/>
          <a:p>
            <a:r>
              <a:rPr lang="en-US" sz="2000" dirty="0" err="1">
                <a:latin typeface="Arial (Body)"/>
                <a:hlinkClick r:id="rId2"/>
              </a:rPr>
              <a:t>eCFR</a:t>
            </a:r>
            <a:r>
              <a:rPr lang="en-US" sz="2000" dirty="0">
                <a:latin typeface="Arial (Body)"/>
                <a:hlinkClick r:id="rId2"/>
              </a:rPr>
              <a:t> :: 2 CFR Part 200 -- Uniform Administrative Requirements, Cost Principles, and Audit Requirements for Federal Awards</a:t>
            </a:r>
            <a:endParaRPr lang="en-US" sz="2000" dirty="0">
              <a:latin typeface="Arial (Body)"/>
            </a:endParaRPr>
          </a:p>
        </p:txBody>
      </p:sp>
      <p:pic>
        <p:nvPicPr>
          <p:cNvPr id="7" name="Picture 6" descr="A thumbnail of CFR">
            <a:extLst>
              <a:ext uri="{FF2B5EF4-FFF2-40B4-BE49-F238E27FC236}">
                <a16:creationId xmlns:a16="http://schemas.microsoft.com/office/drawing/2014/main" id="{221D3447-BF2C-921F-4881-4683F9D92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73" y="1276958"/>
            <a:ext cx="2482478" cy="2896208"/>
          </a:xfrm>
          <a:prstGeom prst="rect">
            <a:avLst/>
          </a:prstGeom>
        </p:spPr>
      </p:pic>
    </p:spTree>
    <p:extLst>
      <p:ext uri="{BB962C8B-B14F-4D97-AF65-F5344CB8AC3E}">
        <p14:creationId xmlns:p14="http://schemas.microsoft.com/office/powerpoint/2010/main" val="1835629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3" name="Title 2">
            <a:extLst>
              <a:ext uri="{FF2B5EF4-FFF2-40B4-BE49-F238E27FC236}">
                <a16:creationId xmlns:a16="http://schemas.microsoft.com/office/drawing/2014/main" id="{EB98B93A-BD3E-17FF-9303-5C673D450E8A}"/>
              </a:ext>
            </a:extLst>
          </p:cNvPr>
          <p:cNvSpPr txBox="1">
            <a:spLocks/>
          </p:cNvSpPr>
          <p:nvPr/>
        </p:nvSpPr>
        <p:spPr>
          <a:xfrm>
            <a:off x="3278416" y="1107934"/>
            <a:ext cx="6702552" cy="6827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How to Access Grant $$</a:t>
            </a:r>
          </a:p>
        </p:txBody>
      </p:sp>
      <p:pic>
        <p:nvPicPr>
          <p:cNvPr id="8" name="Picture 7">
            <a:extLst>
              <a:ext uri="{FF2B5EF4-FFF2-40B4-BE49-F238E27FC236}">
                <a16:creationId xmlns:a16="http://schemas.microsoft.com/office/drawing/2014/main" id="{530FA514-661A-C78B-180D-2D0927AC8C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18875" y="1790686"/>
            <a:ext cx="4065968" cy="4637429"/>
          </a:xfrm>
          <a:prstGeom prst="rect">
            <a:avLst/>
          </a:prstGeom>
        </p:spPr>
      </p:pic>
      <p:sp>
        <p:nvSpPr>
          <p:cNvPr id="4" name="TextBox 3">
            <a:extLst>
              <a:ext uri="{FF2B5EF4-FFF2-40B4-BE49-F238E27FC236}">
                <a16:creationId xmlns:a16="http://schemas.microsoft.com/office/drawing/2014/main" id="{067F3765-9DB8-18F8-9F36-15C54C7619C2}"/>
              </a:ext>
            </a:extLst>
          </p:cNvPr>
          <p:cNvSpPr txBox="1"/>
          <p:nvPr/>
        </p:nvSpPr>
        <p:spPr>
          <a:xfrm>
            <a:off x="6527260" y="2666974"/>
            <a:ext cx="4545865" cy="1815882"/>
          </a:xfrm>
          <a:prstGeom prst="rect">
            <a:avLst/>
          </a:prstGeom>
          <a:noFill/>
        </p:spPr>
        <p:txBody>
          <a:bodyPr wrap="square" rtlCol="0">
            <a:spAutoFit/>
          </a:bodyPr>
          <a:lstStyle/>
          <a:p>
            <a:r>
              <a:rPr lang="en-US" sz="2400" dirty="0">
                <a:latin typeface="Arial (Body)"/>
              </a:rPr>
              <a:t>Assistance Listings (</a:t>
            </a:r>
            <a:r>
              <a:rPr lang="en-US" sz="2400" i="1" dirty="0">
                <a:latin typeface="Arial (Body)"/>
              </a:rPr>
              <a:t>formerly Catalogue of Federal Domestic Assistance CFDA)</a:t>
            </a:r>
          </a:p>
          <a:p>
            <a:pPr marL="342900" indent="-342900">
              <a:buClr>
                <a:srgbClr val="C00000"/>
              </a:buClr>
              <a:buFont typeface="Wingdings" panose="05000000000000000000" pitchFamily="2" charset="2"/>
              <a:buChar char="ü"/>
            </a:pPr>
            <a:r>
              <a:rPr lang="en-US" sz="2000" i="1" dirty="0">
                <a:latin typeface="Arial (Body)"/>
              </a:rPr>
              <a:t>Over 2,500 Programs</a:t>
            </a:r>
          </a:p>
          <a:p>
            <a:pPr marL="342900" indent="-342900">
              <a:buClr>
                <a:srgbClr val="C00000"/>
              </a:buClr>
              <a:buFont typeface="Wingdings" panose="05000000000000000000" pitchFamily="2" charset="2"/>
              <a:buChar char="ü"/>
            </a:pPr>
            <a:r>
              <a:rPr lang="en-US" sz="2000" i="1" dirty="0">
                <a:latin typeface="Arial (Body)"/>
              </a:rPr>
              <a:t>Available at www.sam.gov</a:t>
            </a:r>
          </a:p>
        </p:txBody>
      </p:sp>
    </p:spTree>
    <p:extLst>
      <p:ext uri="{BB962C8B-B14F-4D97-AF65-F5344CB8AC3E}">
        <p14:creationId xmlns:p14="http://schemas.microsoft.com/office/powerpoint/2010/main" val="449070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6" name="Content Placeholder 2">
            <a:extLst>
              <a:ext uri="{FF2B5EF4-FFF2-40B4-BE49-F238E27FC236}">
                <a16:creationId xmlns:a16="http://schemas.microsoft.com/office/drawing/2014/main" id="{2BA39084-3CED-BED4-2350-BE7A38431328}"/>
              </a:ext>
            </a:extLst>
          </p:cNvPr>
          <p:cNvSpPr>
            <a:spLocks noGrp="1"/>
          </p:cNvSpPr>
          <p:nvPr>
            <p:ph idx="1"/>
          </p:nvPr>
        </p:nvSpPr>
        <p:spPr>
          <a:xfrm>
            <a:off x="2257425" y="5667375"/>
            <a:ext cx="8229600" cy="533400"/>
          </a:xfrm>
        </p:spPr>
        <p:txBody>
          <a:bodyPr>
            <a:normAutofit/>
          </a:bodyPr>
          <a:lstStyle/>
          <a:p>
            <a:pPr marL="0" indent="0" algn="ctr">
              <a:buNone/>
            </a:pPr>
            <a:r>
              <a:rPr lang="en-US" sz="3200" kern="10" dirty="0">
                <a:latin typeface="Arial Black"/>
              </a:rPr>
              <a:t>Get through the Maze!</a:t>
            </a:r>
          </a:p>
        </p:txBody>
      </p:sp>
      <p:pic>
        <p:nvPicPr>
          <p:cNvPr id="8" name="Picture 7" descr="Background pattern of a maze">
            <a:extLst>
              <a:ext uri="{FF2B5EF4-FFF2-40B4-BE49-F238E27FC236}">
                <a16:creationId xmlns:a16="http://schemas.microsoft.com/office/drawing/2014/main" id="{A32BC2D1-22AE-68C0-3B9D-C25BAD847A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962" y="2362199"/>
            <a:ext cx="4162425" cy="2828925"/>
          </a:xfrm>
          <a:prstGeom prst="rect">
            <a:avLst/>
          </a:prstGeom>
        </p:spPr>
      </p:pic>
      <p:sp>
        <p:nvSpPr>
          <p:cNvPr id="3" name="Title 2">
            <a:extLst>
              <a:ext uri="{FF2B5EF4-FFF2-40B4-BE49-F238E27FC236}">
                <a16:creationId xmlns:a16="http://schemas.microsoft.com/office/drawing/2014/main" id="{EB98B93A-BD3E-17FF-9303-5C673D450E8A}"/>
              </a:ext>
            </a:extLst>
          </p:cNvPr>
          <p:cNvSpPr txBox="1">
            <a:spLocks/>
          </p:cNvSpPr>
          <p:nvPr/>
        </p:nvSpPr>
        <p:spPr>
          <a:xfrm>
            <a:off x="2744724" y="1339785"/>
            <a:ext cx="6702552" cy="682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Arial"/>
                <a:ea typeface="+mj-ea"/>
                <a:cs typeface="+mj-cs"/>
              </a:rPr>
              <a:t>In The End…</a:t>
            </a:r>
            <a:br>
              <a:rPr kumimoji="0" lang="en-US"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b="1" i="0" u="none" strike="noStrike" kern="1200" cap="none" spc="0" normalizeH="0" baseline="0" noProof="0" dirty="0">
                <a:ln>
                  <a:noFill/>
                </a:ln>
                <a:solidFill>
                  <a:sysClr val="windowText" lastClr="000000"/>
                </a:solidFill>
                <a:effectLst/>
                <a:uLnTx/>
                <a:uFillTx/>
                <a:latin typeface="Arial"/>
                <a:ea typeface="+mj-ea"/>
                <a:cs typeface="+mj-cs"/>
              </a:rPr>
              <a:t>Some Things to Remember!</a:t>
            </a:r>
          </a:p>
        </p:txBody>
      </p:sp>
    </p:spTree>
    <p:extLst>
      <p:ext uri="{BB962C8B-B14F-4D97-AF65-F5344CB8AC3E}">
        <p14:creationId xmlns:p14="http://schemas.microsoft.com/office/powerpoint/2010/main" val="3175357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70FB6D62-7C79-ADB6-FD40-545B21A959A0}"/>
              </a:ext>
            </a:extLst>
          </p:cNvPr>
          <p:cNvSpPr>
            <a:spLocks noGrp="1"/>
          </p:cNvSpPr>
          <p:nvPr>
            <p:ph idx="1"/>
          </p:nvPr>
        </p:nvSpPr>
        <p:spPr>
          <a:xfrm>
            <a:off x="2209800" y="1847850"/>
            <a:ext cx="8229600" cy="3992563"/>
          </a:xfrm>
        </p:spPr>
        <p:txBody>
          <a:bodyPr>
            <a:normAutofit lnSpcReduction="10000"/>
          </a:bodyPr>
          <a:lstStyle/>
          <a:p>
            <a:pPr>
              <a:lnSpc>
                <a:spcPct val="90000"/>
              </a:lnSpc>
              <a:buClr>
                <a:srgbClr val="C00000"/>
              </a:buClr>
              <a:buFont typeface="Wingdings" panose="05000000000000000000" pitchFamily="2" charset="2"/>
              <a:buChar char="ü"/>
              <a:defRPr/>
            </a:pPr>
            <a:r>
              <a:rPr lang="en-US" sz="3200" b="1" dirty="0"/>
              <a:t>Dates:</a:t>
            </a:r>
          </a:p>
          <a:p>
            <a:pPr lvl="1">
              <a:lnSpc>
                <a:spcPct val="90000"/>
              </a:lnSpc>
              <a:buClr>
                <a:srgbClr val="C00000"/>
              </a:buClr>
              <a:buFont typeface="Wingdings" panose="05000000000000000000" pitchFamily="2" charset="2"/>
              <a:buChar char="ü"/>
              <a:defRPr/>
            </a:pPr>
            <a:r>
              <a:rPr lang="en-US" sz="2800" b="1" dirty="0"/>
              <a:t>Award</a:t>
            </a:r>
          </a:p>
          <a:p>
            <a:pPr lvl="1">
              <a:lnSpc>
                <a:spcPct val="90000"/>
              </a:lnSpc>
              <a:buClr>
                <a:srgbClr val="C00000"/>
              </a:buClr>
              <a:buFont typeface="Wingdings" panose="05000000000000000000" pitchFamily="2" charset="2"/>
              <a:buChar char="ü"/>
              <a:defRPr/>
            </a:pPr>
            <a:r>
              <a:rPr lang="en-US" sz="2800" b="1" dirty="0"/>
              <a:t>Obligation</a:t>
            </a:r>
          </a:p>
          <a:p>
            <a:pPr lvl="1">
              <a:lnSpc>
                <a:spcPct val="90000"/>
              </a:lnSpc>
              <a:buClr>
                <a:srgbClr val="C00000"/>
              </a:buClr>
              <a:buFont typeface="Wingdings" panose="05000000000000000000" pitchFamily="2" charset="2"/>
              <a:buChar char="ü"/>
              <a:defRPr/>
            </a:pPr>
            <a:r>
              <a:rPr lang="en-US" sz="2800" b="1" dirty="0"/>
              <a:t>Expenditure</a:t>
            </a:r>
          </a:p>
          <a:p>
            <a:pPr lvl="1">
              <a:lnSpc>
                <a:spcPct val="90000"/>
              </a:lnSpc>
              <a:buClr>
                <a:srgbClr val="C00000"/>
              </a:buClr>
              <a:buFont typeface="Wingdings" panose="05000000000000000000" pitchFamily="2" charset="2"/>
              <a:buChar char="ü"/>
              <a:defRPr/>
            </a:pPr>
            <a:r>
              <a:rPr lang="en-US" sz="2800" b="1" dirty="0"/>
              <a:t>Budget modifications, no cost extensions &amp; other GANs</a:t>
            </a:r>
          </a:p>
          <a:p>
            <a:pPr lvl="1">
              <a:lnSpc>
                <a:spcPct val="90000"/>
              </a:lnSpc>
              <a:buClr>
                <a:srgbClr val="C00000"/>
              </a:buClr>
              <a:buFont typeface="Wingdings" panose="05000000000000000000" pitchFamily="2" charset="2"/>
              <a:buChar char="ü"/>
              <a:defRPr/>
            </a:pPr>
            <a:r>
              <a:rPr lang="en-US" sz="2800" b="1" dirty="0"/>
              <a:t>Drawdown</a:t>
            </a:r>
          </a:p>
          <a:p>
            <a:pPr lvl="1">
              <a:lnSpc>
                <a:spcPct val="90000"/>
              </a:lnSpc>
              <a:buClr>
                <a:srgbClr val="C00000"/>
              </a:buClr>
              <a:buFont typeface="Wingdings" panose="05000000000000000000" pitchFamily="2" charset="2"/>
              <a:buChar char="ü"/>
              <a:defRPr/>
            </a:pPr>
            <a:r>
              <a:rPr lang="en-US" sz="2800" b="1" dirty="0"/>
              <a:t>Reporting (Financial &amp; Performance)</a:t>
            </a:r>
          </a:p>
          <a:p>
            <a:pPr lvl="1">
              <a:lnSpc>
                <a:spcPct val="90000"/>
              </a:lnSpc>
              <a:buClr>
                <a:srgbClr val="C00000"/>
              </a:buClr>
              <a:buFont typeface="Wingdings" panose="05000000000000000000" pitchFamily="2" charset="2"/>
              <a:buChar char="ü"/>
              <a:defRPr/>
            </a:pPr>
            <a:r>
              <a:rPr lang="en-US" sz="3600" b="1" dirty="0"/>
              <a:t>Documentation!</a:t>
            </a:r>
          </a:p>
        </p:txBody>
      </p:sp>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Memorable Moments</a:t>
            </a:r>
          </a:p>
        </p:txBody>
      </p:sp>
    </p:spTree>
    <p:extLst>
      <p:ext uri="{BB962C8B-B14F-4D97-AF65-F5344CB8AC3E}">
        <p14:creationId xmlns:p14="http://schemas.microsoft.com/office/powerpoint/2010/main" val="223877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Wrap Up</a:t>
            </a:r>
          </a:p>
        </p:txBody>
      </p:sp>
      <p:pic>
        <p:nvPicPr>
          <p:cNvPr id="12" name="Picture 9">
            <a:extLst>
              <a:ext uri="{FF2B5EF4-FFF2-40B4-BE49-F238E27FC236}">
                <a16:creationId xmlns:a16="http://schemas.microsoft.com/office/drawing/2014/main" id="{2E6CE884-3F42-EE4D-41BE-B2F7D3B6741A}"/>
              </a:ext>
              <a:ext uri="{C183D7F6-B498-43B3-948B-1728B52AA6E4}">
                <adec:decorative xmlns:adec="http://schemas.microsoft.com/office/drawing/2017/decorative" val="1"/>
              </a:ext>
            </a:extLst>
          </p:cNvPr>
          <p:cNvPicPr>
            <a:picLocks noChangeAspect="1" noChangeArrowheads="1" noCrop="1"/>
          </p:cNvPicPr>
          <p:nvPr/>
        </p:nvPicPr>
        <p:blipFill>
          <a:blip r:embed="rId2" cstate="print"/>
          <a:srcRect/>
          <a:stretch>
            <a:fillRect/>
          </a:stretch>
        </p:blipFill>
        <p:spPr bwMode="auto">
          <a:xfrm>
            <a:off x="6995669" y="4180930"/>
            <a:ext cx="1119425" cy="926565"/>
          </a:xfrm>
          <a:prstGeom prst="rect">
            <a:avLst/>
          </a:prstGeom>
          <a:noFill/>
          <a:ln w="9525">
            <a:noFill/>
            <a:miter lim="800000"/>
            <a:headEnd/>
            <a:tailEnd/>
          </a:ln>
        </p:spPr>
      </p:pic>
      <p:pic>
        <p:nvPicPr>
          <p:cNvPr id="6" name="Picture 5">
            <a:extLst>
              <a:ext uri="{FF2B5EF4-FFF2-40B4-BE49-F238E27FC236}">
                <a16:creationId xmlns:a16="http://schemas.microsoft.com/office/drawing/2014/main" id="{1DF72DE0-AB17-7DD3-21B6-0D5BA75BEE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96166" y="1401728"/>
            <a:ext cx="1119425" cy="855089"/>
          </a:xfrm>
          <a:prstGeom prst="rect">
            <a:avLst/>
          </a:prstGeom>
        </p:spPr>
      </p:pic>
      <p:pic>
        <p:nvPicPr>
          <p:cNvPr id="7" name="Picture 6">
            <a:extLst>
              <a:ext uri="{FF2B5EF4-FFF2-40B4-BE49-F238E27FC236}">
                <a16:creationId xmlns:a16="http://schemas.microsoft.com/office/drawing/2014/main" id="{C0940A0A-CBA0-480C-2568-1DEC8EEEABD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05474" y="2478430"/>
            <a:ext cx="700807" cy="741425"/>
          </a:xfrm>
          <a:prstGeom prst="rect">
            <a:avLst/>
          </a:prstGeom>
        </p:spPr>
      </p:pic>
      <p:pic>
        <p:nvPicPr>
          <p:cNvPr id="8" name="Picture 7">
            <a:extLst>
              <a:ext uri="{FF2B5EF4-FFF2-40B4-BE49-F238E27FC236}">
                <a16:creationId xmlns:a16="http://schemas.microsoft.com/office/drawing/2014/main" id="{49F68B44-AEEE-28AD-4F00-AA70B3E67E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995669" y="3308349"/>
            <a:ext cx="920415" cy="855089"/>
          </a:xfrm>
          <a:prstGeom prst="rect">
            <a:avLst/>
          </a:prstGeom>
        </p:spPr>
      </p:pic>
      <p:sp>
        <p:nvSpPr>
          <p:cNvPr id="5" name="Content Placeholder 3">
            <a:extLst>
              <a:ext uri="{FF2B5EF4-FFF2-40B4-BE49-F238E27FC236}">
                <a16:creationId xmlns:a16="http://schemas.microsoft.com/office/drawing/2014/main" id="{5211301B-168F-B5CC-DAC1-AC0B36765082}"/>
              </a:ext>
            </a:extLst>
          </p:cNvPr>
          <p:cNvSpPr>
            <a:spLocks noGrp="1"/>
          </p:cNvSpPr>
          <p:nvPr>
            <p:ph idx="1"/>
          </p:nvPr>
        </p:nvSpPr>
        <p:spPr>
          <a:xfrm>
            <a:off x="2956960" y="1693086"/>
            <a:ext cx="7567127" cy="3414409"/>
          </a:xfrm>
        </p:spPr>
        <p:txBody>
          <a:bodyPr>
            <a:normAutofit lnSpcReduction="10000"/>
          </a:bodyPr>
          <a:lstStyle/>
          <a:p>
            <a:pPr>
              <a:spcBef>
                <a:spcPts val="4800"/>
              </a:spcBef>
              <a:buClr>
                <a:srgbClr val="C00000"/>
              </a:buClr>
              <a:buFont typeface="Wingdings" panose="05000000000000000000" pitchFamily="2" charset="2"/>
              <a:buChar char="v"/>
            </a:pPr>
            <a:r>
              <a:rPr lang="en-US" dirty="0"/>
              <a:t>Last thoughts</a:t>
            </a:r>
          </a:p>
          <a:p>
            <a:pPr>
              <a:spcBef>
                <a:spcPts val="4800"/>
              </a:spcBef>
              <a:buClr>
                <a:srgbClr val="C00000"/>
              </a:buClr>
              <a:buFont typeface="Wingdings" panose="05000000000000000000" pitchFamily="2" charset="2"/>
              <a:buChar char="v"/>
            </a:pPr>
            <a:r>
              <a:rPr lang="en-US" dirty="0"/>
              <a:t>Evaluations</a:t>
            </a:r>
          </a:p>
          <a:p>
            <a:pPr>
              <a:spcBef>
                <a:spcPts val="4800"/>
              </a:spcBef>
              <a:buClr>
                <a:srgbClr val="C00000"/>
              </a:buClr>
              <a:buFont typeface="Wingdings" panose="05000000000000000000" pitchFamily="2" charset="2"/>
              <a:buChar char="v"/>
            </a:pPr>
            <a:r>
              <a:rPr lang="en-US" dirty="0"/>
              <a:t>Certifications</a:t>
            </a:r>
          </a:p>
          <a:p>
            <a:pPr>
              <a:spcBef>
                <a:spcPts val="4800"/>
              </a:spcBef>
              <a:buClr>
                <a:srgbClr val="C00000"/>
              </a:buClr>
              <a:buFont typeface="Wingdings" panose="05000000000000000000" pitchFamily="2" charset="2"/>
              <a:buChar char="v"/>
            </a:pPr>
            <a:r>
              <a:rPr lang="en-US" dirty="0"/>
              <a:t>Thanks for coming!</a:t>
            </a:r>
          </a:p>
        </p:txBody>
      </p:sp>
    </p:spTree>
    <p:extLst>
      <p:ext uri="{BB962C8B-B14F-4D97-AF65-F5344CB8AC3E}">
        <p14:creationId xmlns:p14="http://schemas.microsoft.com/office/powerpoint/2010/main" val="1097654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The End</a:t>
            </a:r>
          </a:p>
        </p:txBody>
      </p:sp>
      <p:pic>
        <p:nvPicPr>
          <p:cNvPr id="18" name="Picture 17" descr="A picture containing That’s all Folks">
            <a:extLst>
              <a:ext uri="{FF2B5EF4-FFF2-40B4-BE49-F238E27FC236}">
                <a16:creationId xmlns:a16="http://schemas.microsoft.com/office/drawing/2014/main" id="{67508D6E-CBA5-B430-9F41-F051792EE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512" y="1685925"/>
            <a:ext cx="4752975" cy="3486150"/>
          </a:xfrm>
          <a:prstGeom prst="rect">
            <a:avLst/>
          </a:prstGeom>
        </p:spPr>
      </p:pic>
    </p:spTree>
    <p:extLst>
      <p:ext uri="{BB962C8B-B14F-4D97-AF65-F5344CB8AC3E}">
        <p14:creationId xmlns:p14="http://schemas.microsoft.com/office/powerpoint/2010/main" val="86515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J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J theme" id="{8CD1A982-1DB7-424C-A5A9-4A2293DC6BBB}" vid="{226E52C7-DC76-419B-81DC-41D20D2AF57D}"/>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FOday1_DRAFT.pptx" id="{F82B20EE-2541-2E46-8E67-C4ABA308A286}" vid="{2AA350DF-34F2-E841-8231-2D2CC00AB9A6}"/>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C76710B8D54E4EAE0D1B6D0DF591EA" ma:contentTypeVersion="4" ma:contentTypeDescription="Create a new document." ma:contentTypeScope="" ma:versionID="b97cb8f1f0fbde293381c8222f005c86">
  <xsd:schema xmlns:xsd="http://www.w3.org/2001/XMLSchema" xmlns:xs="http://www.w3.org/2001/XMLSchema" xmlns:p="http://schemas.microsoft.com/office/2006/metadata/properties" xmlns:ns2="fc670a6c-c638-482b-9524-a69206c51e9a" targetNamespace="http://schemas.microsoft.com/office/2006/metadata/properties" ma:root="true" ma:fieldsID="7a22bfd97afb3bdd4c6a1e28eedde1bc" ns2:_="">
    <xsd:import namespace="fc670a6c-c638-482b-9524-a69206c51e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670a6c-c638-482b-9524-a69206c51e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D779733-CF00-43DB-8CCE-9D616FDC47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670a6c-c638-482b-9524-a69206c51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054E2A-2344-4964-8DA5-43D066701C38}">
  <ds:schemaRefs>
    <ds:schemaRef ds:uri="http://schemas.microsoft.com/sharepoint/v3/contenttype/forms"/>
  </ds:schemaRefs>
</ds:datastoreItem>
</file>

<file path=customXml/itemProps3.xml><?xml version="1.0" encoding="utf-8"?>
<ds:datastoreItem xmlns:ds="http://schemas.openxmlformats.org/officeDocument/2006/customXml" ds:itemID="{383C6C62-A65B-4C29-BBF7-AC205CC98372}">
  <ds:schemaRefs>
    <ds:schemaRef ds:uri="http://www.w3.org/XML/1998/namespac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fc670a6c-c638-482b-9524-a69206c51e9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179</TotalTime>
  <Words>4068</Words>
  <Application>Microsoft Office PowerPoint</Application>
  <PresentationFormat>Widescreen</PresentationFormat>
  <Paragraphs>511</Paragraphs>
  <Slides>99</Slides>
  <Notes>5</Notes>
  <HiddenSlides>0</HiddenSlides>
  <MMClips>1</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99</vt:i4>
      </vt:variant>
    </vt:vector>
  </HeadingPairs>
  <TitlesOfParts>
    <vt:vector size="116" baseType="lpstr">
      <vt:lpstr>Arial</vt:lpstr>
      <vt:lpstr>Arial   </vt:lpstr>
      <vt:lpstr>Arial (Body)</vt:lpstr>
      <vt:lpstr>Arial Black</vt:lpstr>
      <vt:lpstr>Arial Narrow</vt:lpstr>
      <vt:lpstr>Calibri</vt:lpstr>
      <vt:lpstr>Courier New</vt:lpstr>
      <vt:lpstr>Segoe UI</vt:lpstr>
      <vt:lpstr>Times New Roman</vt:lpstr>
      <vt:lpstr>Wingdings</vt:lpstr>
      <vt:lpstr>Custom Design</vt:lpstr>
      <vt:lpstr>DOJ theme</vt:lpstr>
      <vt:lpstr>1_Custom Design</vt:lpstr>
      <vt:lpstr>2_Custom Design</vt:lpstr>
      <vt:lpstr>3_Custom Design</vt:lpstr>
      <vt:lpstr>4_Custom Design</vt:lpstr>
      <vt:lpstr>Office Theme</vt:lpstr>
      <vt:lpstr>Financial Management Seminar</vt:lpstr>
      <vt:lpstr>U.S. Department of Justice</vt:lpstr>
      <vt:lpstr>Nuts &amp; Bolts From Day One</vt:lpstr>
      <vt:lpstr>Memorable Moments-Day One</vt:lpstr>
      <vt:lpstr>Memorable Moments-Day One</vt:lpstr>
      <vt:lpstr>Memorable Moments-Day One</vt:lpstr>
      <vt:lpstr>U.S. Department of Justice</vt:lpstr>
      <vt:lpstr>Evaluation &amp; Sign In</vt:lpstr>
      <vt:lpstr>Post Award Activities</vt:lpstr>
      <vt:lpstr>Award Notification  and Acceptance</vt:lpstr>
      <vt:lpstr>Award Notification and Acceptance</vt:lpstr>
      <vt:lpstr>Award Notification and Acceptance</vt:lpstr>
      <vt:lpstr>Award Notification and Acceptance</vt:lpstr>
      <vt:lpstr>Conditions of Award</vt:lpstr>
      <vt:lpstr>The recipient agrees to comply with the requirements set forth in 2 CFR Part 200 Uniform Administrative Requirements, Cost Principles, and Audit Requirements for Federal Awards.    </vt:lpstr>
      <vt:lpstr>Conditions of Award</vt:lpstr>
      <vt:lpstr>Conditions of Award</vt:lpstr>
      <vt:lpstr>Conditions of Award</vt:lpstr>
      <vt:lpstr>Conditions of Award</vt:lpstr>
      <vt:lpstr>Conditions of Award</vt:lpstr>
      <vt:lpstr>Conditions of Award</vt:lpstr>
      <vt:lpstr>Availability of Funds</vt:lpstr>
      <vt:lpstr>Availability of Funds</vt:lpstr>
      <vt:lpstr>Availability of Funds</vt:lpstr>
      <vt:lpstr>Program Income</vt:lpstr>
      <vt:lpstr>Program Income</vt:lpstr>
      <vt:lpstr>Program Income</vt:lpstr>
      <vt:lpstr>Payment of Grant Funds</vt:lpstr>
      <vt:lpstr>Payment of Grant Funds</vt:lpstr>
      <vt:lpstr>Grant Award Modification (GAM)</vt:lpstr>
      <vt:lpstr>Grant Award Modification</vt:lpstr>
      <vt:lpstr>Grant Award Modification</vt:lpstr>
      <vt:lpstr>BREAK TIME</vt:lpstr>
      <vt:lpstr>Break Timer</vt:lpstr>
      <vt:lpstr>Reporting Requirements</vt:lpstr>
      <vt:lpstr>Reporting Requirements</vt:lpstr>
      <vt:lpstr>Federal Financial Reports (SF425)</vt:lpstr>
      <vt:lpstr>Federal Financial Reports (SF425)</vt:lpstr>
      <vt:lpstr>Federal Financial Reports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Editing a Federal Financial Report (SF425)</vt:lpstr>
      <vt:lpstr>Editing a Federal Financial Report (SF425)</vt:lpstr>
      <vt:lpstr>FFR Helpful Tips</vt:lpstr>
      <vt:lpstr>Performance Reports</vt:lpstr>
      <vt:lpstr>Performance Reports</vt:lpstr>
      <vt:lpstr>FFR Exercise</vt:lpstr>
      <vt:lpstr>2 CFR Part 200/Subpart F Audit of Non-Federal Entities  Expending Federal Awards</vt:lpstr>
      <vt:lpstr>Audit Requirements</vt:lpstr>
      <vt:lpstr>Audit Trail</vt:lpstr>
      <vt:lpstr>Single Audit</vt:lpstr>
      <vt:lpstr>Resolution of Audit Reports</vt:lpstr>
      <vt:lpstr>Resolution of Audit Reports</vt:lpstr>
      <vt:lpstr>Top 10 Auditing Findings (FY 2024)</vt:lpstr>
      <vt:lpstr>Top 10 Auditing Findings (FY 2024)</vt:lpstr>
      <vt:lpstr>Federal Funding Accountability and Transparency Act of 2006 (FFATA)</vt:lpstr>
      <vt:lpstr>FFATA - Subaward and Executive Compensation </vt:lpstr>
      <vt:lpstr>FFATA - Subaward and Executive Compensation</vt:lpstr>
      <vt:lpstr>FFATA - Subaward and Executive Compensation</vt:lpstr>
      <vt:lpstr>FFATA - Subaward and Executive Compensation</vt:lpstr>
      <vt:lpstr>FFATA - Subaward and Executive Compensation</vt:lpstr>
      <vt:lpstr>U.S. Department of Justice</vt:lpstr>
      <vt:lpstr>Break Out Sessions</vt:lpstr>
      <vt:lpstr>BREAK TIME</vt:lpstr>
      <vt:lpstr>15 Minutes</vt:lpstr>
      <vt:lpstr>Monitoring Discussion</vt:lpstr>
      <vt:lpstr>Grants Financial Management Division’s Mission </vt:lpstr>
      <vt:lpstr>Monitoring Discussion</vt:lpstr>
      <vt:lpstr>Monitoring Discussion</vt:lpstr>
      <vt:lpstr>Monitoring Discussion</vt:lpstr>
      <vt:lpstr>Monitoring Discussion</vt:lpstr>
      <vt:lpstr>Monitoring Discussion</vt:lpstr>
      <vt:lpstr>Monitoring Discussion</vt:lpstr>
      <vt:lpstr>Top 10 Monitoring Findings (FY 2024)</vt:lpstr>
      <vt:lpstr>Top 10 Monitoring Findings (FY 2024)</vt:lpstr>
      <vt:lpstr>Top 10 Monitoring Findings (FY 2024)</vt:lpstr>
      <vt:lpstr>Closeout</vt:lpstr>
      <vt:lpstr>Closeout</vt:lpstr>
      <vt:lpstr>Closeout </vt:lpstr>
      <vt:lpstr>Closeout </vt:lpstr>
      <vt:lpstr>Closeout </vt:lpstr>
      <vt:lpstr>U.S. Department of Justice</vt:lpstr>
      <vt:lpstr>Resources</vt:lpstr>
      <vt:lpstr>Resources</vt:lpstr>
      <vt:lpstr>Resources</vt:lpstr>
      <vt:lpstr>Resources</vt:lpstr>
      <vt:lpstr>Resources</vt:lpstr>
      <vt:lpstr>Resources</vt:lpstr>
      <vt:lpstr>Memorable Moments</vt:lpstr>
      <vt:lpstr>Wrap Up</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Heather Kaiser</cp:lastModifiedBy>
  <cp:revision>3</cp:revision>
  <dcterms:created xsi:type="dcterms:W3CDTF">2024-02-21T15:57:30Z</dcterms:created>
  <dcterms:modified xsi:type="dcterms:W3CDTF">2025-03-12T17:36:22Z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0x0101001CC76710B8D54E4EAE0D1B6D0DF591EA</vt:lpwstr>
  </property>
</Properties>
</file>