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  <p:sldMasterId id="2147483660" r:id="rId6"/>
    <p:sldMasterId id="2147483692" r:id="rId7"/>
    <p:sldMasterId id="2147483704" r:id="rId8"/>
  </p:sldMasterIdLst>
  <p:notesMasterIdLst>
    <p:notesMasterId r:id="rId126"/>
  </p:notesMasterIdLst>
  <p:sldIdLst>
    <p:sldId id="256" r:id="rId9"/>
    <p:sldId id="262" r:id="rId10"/>
    <p:sldId id="257" r:id="rId11"/>
    <p:sldId id="382" r:id="rId12"/>
    <p:sldId id="260" r:id="rId13"/>
    <p:sldId id="263" r:id="rId14"/>
    <p:sldId id="560" r:id="rId15"/>
    <p:sldId id="265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511" r:id="rId31"/>
    <p:sldId id="275" r:id="rId32"/>
    <p:sldId id="276" r:id="rId33"/>
    <p:sldId id="277" r:id="rId34"/>
    <p:sldId id="278" r:id="rId35"/>
    <p:sldId id="280" r:id="rId36"/>
    <p:sldId id="259" r:id="rId37"/>
    <p:sldId id="299" r:id="rId38"/>
    <p:sldId id="300" r:id="rId39"/>
    <p:sldId id="301" r:id="rId40"/>
    <p:sldId id="302" r:id="rId41"/>
    <p:sldId id="307" r:id="rId42"/>
    <p:sldId id="308" r:id="rId43"/>
    <p:sldId id="309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20" r:id="rId52"/>
    <p:sldId id="589" r:id="rId53"/>
    <p:sldId id="593" r:id="rId54"/>
    <p:sldId id="597" r:id="rId55"/>
    <p:sldId id="601" r:id="rId56"/>
    <p:sldId id="605" r:id="rId57"/>
    <p:sldId id="609" r:id="rId58"/>
    <p:sldId id="322" r:id="rId59"/>
    <p:sldId id="556" r:id="rId60"/>
    <p:sldId id="558" r:id="rId61"/>
    <p:sldId id="324" r:id="rId62"/>
    <p:sldId id="325" r:id="rId63"/>
    <p:sldId id="559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6" r:id="rId84"/>
    <p:sldId id="347" r:id="rId85"/>
    <p:sldId id="348" r:id="rId86"/>
    <p:sldId id="349" r:id="rId87"/>
    <p:sldId id="1680" r:id="rId88"/>
    <p:sldId id="351" r:id="rId89"/>
    <p:sldId id="352" r:id="rId90"/>
    <p:sldId id="353" r:id="rId91"/>
    <p:sldId id="386" r:id="rId92"/>
    <p:sldId id="354" r:id="rId93"/>
    <p:sldId id="383" r:id="rId94"/>
    <p:sldId id="384" r:id="rId95"/>
    <p:sldId id="356" r:id="rId96"/>
    <p:sldId id="357" r:id="rId97"/>
    <p:sldId id="358" r:id="rId98"/>
    <p:sldId id="359" r:id="rId99"/>
    <p:sldId id="387" r:id="rId100"/>
    <p:sldId id="360" r:id="rId101"/>
    <p:sldId id="361" r:id="rId102"/>
    <p:sldId id="362" r:id="rId103"/>
    <p:sldId id="363" r:id="rId104"/>
    <p:sldId id="388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85" r:id="rId115"/>
    <p:sldId id="373" r:id="rId116"/>
    <p:sldId id="374" r:id="rId117"/>
    <p:sldId id="375" r:id="rId118"/>
    <p:sldId id="376" r:id="rId119"/>
    <p:sldId id="377" r:id="rId120"/>
    <p:sldId id="554" r:id="rId121"/>
    <p:sldId id="555" r:id="rId122"/>
    <p:sldId id="378" r:id="rId123"/>
    <p:sldId id="565" r:id="rId124"/>
    <p:sldId id="381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9E"/>
    <a:srgbClr val="78AB41"/>
    <a:srgbClr val="8AC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7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theme" Target="theme/theme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tableStyles" Target="tableStyles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microsoft.com/office/2018/10/relationships/authors" Target="author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AB50-65A7-C24B-9A58-270EE2333BD0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535-71D0-6244-BB41-530F9584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6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2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69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72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0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00535-71D0-6244-BB41-530F95841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07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9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55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5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2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A3EF6E8-465D-2042-9272-DE7DDDE48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F6CE-0B56-8548-87C1-A0CF8850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D6DC-0D43-DB48-AD7E-3ADA06C5B9FA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CB5-0E85-1447-B543-33A8BEC1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86A7-DEB5-3F48-9B22-ECE89C2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5218-749D-3849-AF21-6D4FF00E9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6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9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54A5E-2E69-B04E-BA2A-929B08D3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1" y="-74680"/>
            <a:ext cx="12283071" cy="70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12/30/2025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0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hyperlink" Target="http://www.epls.gov/" TargetMode="External"/><Relationship Id="rId4" Type="http://schemas.openxmlformats.org/officeDocument/2006/relationships/hyperlink" Target="http://www.sam.gov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hyperlink" Target="http://www.sam.gov/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jp.gov/funding/financialguidedoj/overview" TargetMode="External"/><Relationship Id="rId2" Type="http://schemas.openxmlformats.org/officeDocument/2006/relationships/hyperlink" Target="https://www.gsa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F2A1E-9B1C-6761-EE1D-49F17A546A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Financial Management Seminar</a:t>
            </a:r>
          </a:p>
        </p:txBody>
      </p:sp>
    </p:spTree>
    <p:extLst>
      <p:ext uri="{BB962C8B-B14F-4D97-AF65-F5344CB8AC3E}">
        <p14:creationId xmlns:p14="http://schemas.microsoft.com/office/powerpoint/2010/main" val="388137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5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a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756FC-48A1-7B1C-965B-5DD9EADC3D65}"/>
              </a:ext>
            </a:extLst>
          </p:cNvPr>
          <p:cNvSpPr txBox="1"/>
          <p:nvPr/>
        </p:nvSpPr>
        <p:spPr>
          <a:xfrm>
            <a:off x="147638" y="4586288"/>
            <a:ext cx="174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a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</p:spTree>
    <p:extLst>
      <p:ext uri="{BB962C8B-B14F-4D97-AF65-F5344CB8AC3E}">
        <p14:creationId xmlns:p14="http://schemas.microsoft.com/office/powerpoint/2010/main" val="639797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8" name="Picture 7" descr="Supplies Budget Year 1 Image">
            <a:extLst>
              <a:ext uri="{FF2B5EF4-FFF2-40B4-BE49-F238E27FC236}">
                <a16:creationId xmlns:a16="http://schemas.microsoft.com/office/drawing/2014/main" id="{ADCFCD9A-50A9-5FE9-E8F0-A1747E9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189069"/>
            <a:ext cx="11915775" cy="53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5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Construction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As a rule, construction costs are generally not allowable.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 with the program office before budgeting funds in this category.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13EFDF-BB3E-EC4D-A6AC-46F105EF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7A7C6-77CD-1B4E-B5F0-DC65065D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6" y="4308553"/>
            <a:ext cx="1394051" cy="1394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A6774-0D32-034A-9F1E-2EE29D8A3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Construction Budget Year 1 chart image">
            <a:extLst>
              <a:ext uri="{FF2B5EF4-FFF2-40B4-BE49-F238E27FC236}">
                <a16:creationId xmlns:a16="http://schemas.microsoft.com/office/drawing/2014/main" id="{01EA4263-2977-E3A7-EDD2-A8542515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282397"/>
            <a:ext cx="12192000" cy="42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10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Subaward (Subgrants)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 description of the activities to be carried out by subrecipients.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Describe the purpose of the subaward (subgrant)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Contracts or consultants that are not considered as subaward should be under procurement contracts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Grantees must ensure correct calculation when using the de minimis rate</a:t>
            </a:r>
          </a:p>
          <a:p>
            <a:pPr marL="687387" lvl="1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000"/>
              <a:t>It should be calculated on the first $50,000 and not $50,000 per year for the subaward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44392" y="4782259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DC036-E90B-084D-B9BB-214DE1D9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785" y="5006159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F5190-B746-2B40-9457-7F3F6BA3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Subawards Budget Year 1 chart image">
            <a:extLst>
              <a:ext uri="{FF2B5EF4-FFF2-40B4-BE49-F238E27FC236}">
                <a16:creationId xmlns:a16="http://schemas.microsoft.com/office/drawing/2014/main" id="{BEB598D4-9B6F-ED8A-7B89-BF266B85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14" y="1177503"/>
            <a:ext cx="121824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09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Procurement/Contracts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Procurement for goods or services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Consultant rates – (i.e., $650 threshold)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Sole Source – over $250K  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Procurement Standards—General Guidance for Open Competition  (Uniform Guidance at 2 C.F.R. § 200.317 through 2 C.F.R. § 200.327)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describe services being provided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Indicate whether the applicant’s formal written procurement policy or federal acquisition regulations is followed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D054D-685F-E140-9305-35FC694E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6059" y="108976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CB7C5-757B-3E47-8CC7-3B76DB68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12" y="806792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03D4-1983-F743-B2E4-785F1468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Procurement Contracts Budget Year 1 chart image">
            <a:extLst>
              <a:ext uri="{FF2B5EF4-FFF2-40B4-BE49-F238E27FC236}">
                <a16:creationId xmlns:a16="http://schemas.microsoft.com/office/drawing/2014/main" id="{ED824C9D-95CE-11BD-2DDA-ADAA733B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063"/>
            <a:ext cx="12192000" cy="43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99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Procurement Contracts Budget Year 1 Consultant Travel chart image">
            <a:extLst>
              <a:ext uri="{FF2B5EF4-FFF2-40B4-BE49-F238E27FC236}">
                <a16:creationId xmlns:a16="http://schemas.microsoft.com/office/drawing/2014/main" id="{25C024BE-4505-F87B-0595-672DE292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52"/>
            <a:ext cx="12192000" cy="42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78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Other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571500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rent, utilities)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Basis – (i.e., 1200 sq ft @ $22 per sq ft)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list out each item type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Examples of Other: registration fees, rent, software, </a:t>
            </a:r>
            <a:r>
              <a:rPr lang="en-US" sz="2400" err="1"/>
              <a:t>etc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06AA38-C13C-1D4F-BB67-6210A2391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AE8A7-5368-7940-A902-9D7AF604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92" y="4539868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E42BD-253A-9949-BD1E-EC52B9366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Other Costs Budget Year 1 chart image">
            <a:extLst>
              <a:ext uri="{FF2B5EF4-FFF2-40B4-BE49-F238E27FC236}">
                <a16:creationId xmlns:a16="http://schemas.microsoft.com/office/drawing/2014/main" id="{155E729E-ACC1-B783-EF02-7BF13C7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344409"/>
            <a:ext cx="12192000" cy="35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0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6CE09-4C77-F273-CC13-F23AA62FDECF}"/>
              </a:ext>
            </a:extLst>
          </p:cNvPr>
          <p:cNvSpPr txBox="1"/>
          <p:nvPr/>
        </p:nvSpPr>
        <p:spPr>
          <a:xfrm>
            <a:off x="133350" y="4444461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a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</p:spTree>
    <p:extLst>
      <p:ext uri="{BB962C8B-B14F-4D97-AF65-F5344CB8AC3E}">
        <p14:creationId xmlns:p14="http://schemas.microsoft.com/office/powerpoint/2010/main" val="2652989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Indirect Costs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Approved rate – (i.e., by cognizant Federal agency)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Current negotiated agreement – (i.e., provisional, fixed, final)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 Minimis rate – must specify in application the amount to be claimed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 should calculate indirect costs on federal share only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The correct indirect cost base should be used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6A3163-099A-1147-AE1A-8B715D7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6BD87-04BF-5A44-96E0-549F4976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3" y="4476999"/>
            <a:ext cx="1463058" cy="146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BF37-728B-BB44-BD5F-EDA1248B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Indirect Costs Budget Year 1 chart image">
            <a:extLst>
              <a:ext uri="{FF2B5EF4-FFF2-40B4-BE49-F238E27FC236}">
                <a16:creationId xmlns:a16="http://schemas.microsoft.com/office/drawing/2014/main" id="{0CF1895F-8B1A-DF7D-FC81-9D8C6983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7812"/>
            <a:ext cx="112776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70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C5D3F8-44DF-AD44-8D70-BFB886E5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649" y="1010652"/>
            <a:ext cx="5676827" cy="54159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32108C-85EF-0E45-919B-BEC35C3F6260}"/>
              </a:ext>
            </a:extLst>
          </p:cNvPr>
          <p:cNvSpPr txBox="1">
            <a:spLocks/>
          </p:cNvSpPr>
          <p:nvPr/>
        </p:nvSpPr>
        <p:spPr>
          <a:xfrm>
            <a:off x="598713" y="1371601"/>
            <a:ext cx="5676827" cy="5054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700" b="1">
                <a:solidFill>
                  <a:srgbClr val="C00000"/>
                </a:solidFill>
              </a:rPr>
              <a:t>Budget Categories</a:t>
            </a:r>
            <a:r>
              <a:rPr lang="en-US" altLang="en-US" sz="1700">
                <a:solidFill>
                  <a:srgbClr val="C00000"/>
                </a:solidFill>
              </a:rPr>
              <a:t>			</a:t>
            </a:r>
            <a:r>
              <a:rPr lang="en-US" altLang="en-US" sz="1700" b="1">
                <a:solidFill>
                  <a:srgbClr val="C00000"/>
                </a:solidFill>
              </a:rPr>
              <a:t>Amount</a:t>
            </a:r>
          </a:p>
          <a:p>
            <a:pPr marL="0" indent="0">
              <a:buNone/>
            </a:pPr>
            <a:r>
              <a:rPr lang="en-US" altLang="en-US" sz="1700"/>
              <a:t>Personnel				$121,000</a:t>
            </a:r>
          </a:p>
          <a:p>
            <a:pPr marL="0" indent="0">
              <a:buNone/>
            </a:pPr>
            <a:r>
              <a:rPr lang="en-US" altLang="en-US" sz="1700"/>
              <a:t>Fringe Benefits			        	  $37,087</a:t>
            </a:r>
          </a:p>
          <a:p>
            <a:pPr marL="0" indent="0">
              <a:buNone/>
            </a:pPr>
            <a:r>
              <a:rPr lang="en-US" altLang="en-US" sz="1700"/>
              <a:t>Travel					    $4,715</a:t>
            </a:r>
          </a:p>
          <a:p>
            <a:pPr marL="0" indent="0">
              <a:buNone/>
            </a:pPr>
            <a:r>
              <a:rPr lang="en-US" altLang="en-US" sz="1700"/>
              <a:t>Equipment				    $7,000</a:t>
            </a:r>
          </a:p>
          <a:p>
            <a:pPr marL="0" indent="0">
              <a:buNone/>
            </a:pPr>
            <a:r>
              <a:rPr lang="en-US" altLang="en-US" sz="1700"/>
              <a:t>Supplies					    $1,395</a:t>
            </a:r>
          </a:p>
          <a:p>
            <a:pPr marL="0" indent="0">
              <a:buNone/>
            </a:pPr>
            <a:r>
              <a:rPr lang="en-US" altLang="en-US" sz="1700"/>
              <a:t>Construction				  $15,000</a:t>
            </a:r>
          </a:p>
          <a:p>
            <a:pPr marL="0" indent="0">
              <a:buNone/>
            </a:pPr>
            <a:r>
              <a:rPr lang="en-US" altLang="en-US" sz="1700"/>
              <a:t>Subawards (Subgrants)			$295,000</a:t>
            </a:r>
          </a:p>
          <a:p>
            <a:pPr marL="0" indent="0">
              <a:buNone/>
            </a:pPr>
            <a:r>
              <a:rPr lang="en-US" altLang="en-US" sz="1700"/>
              <a:t>Procurement Contracts			  $68,105</a:t>
            </a:r>
          </a:p>
          <a:p>
            <a:pPr marL="0" indent="0">
              <a:buNone/>
            </a:pPr>
            <a:r>
              <a:rPr lang="en-US" altLang="en-US" sz="1700"/>
              <a:t>Other Costs				</a:t>
            </a:r>
            <a:r>
              <a:rPr lang="en-US" altLang="en-US" sz="1700" u="sng"/>
              <a:t>  $54,240  </a:t>
            </a:r>
          </a:p>
          <a:p>
            <a:pPr marL="0" indent="0">
              <a:buFontTx/>
              <a:buNone/>
            </a:pPr>
            <a:r>
              <a:rPr lang="en-US" altLang="en-US" sz="1700"/>
              <a:t>Total Direct Costs				$603,542</a:t>
            </a:r>
          </a:p>
          <a:p>
            <a:pPr marL="0" indent="0">
              <a:buFontTx/>
              <a:buNone/>
            </a:pPr>
            <a:endParaRPr lang="en-US" altLang="en-US" sz="1700"/>
          </a:p>
          <a:p>
            <a:pPr marL="0" indent="0">
              <a:buFontTx/>
              <a:buNone/>
            </a:pPr>
            <a:r>
              <a:rPr lang="en-US" altLang="en-US" sz="1700"/>
              <a:t>Indirect Costs				</a:t>
            </a:r>
            <a:r>
              <a:rPr lang="en-US" altLang="en-US" sz="1700" u="sng"/>
              <a:t>  $28,891</a:t>
            </a:r>
          </a:p>
          <a:p>
            <a:pPr marL="0" indent="0" algn="r">
              <a:buFontTx/>
              <a:buNone/>
            </a:pPr>
            <a:r>
              <a:rPr lang="en-US" altLang="en-US" sz="1700" b="1"/>
              <a:t>Total Project Costs	$632,433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Summary</a:t>
            </a:r>
          </a:p>
        </p:txBody>
      </p:sp>
    </p:spTree>
    <p:extLst>
      <p:ext uri="{BB962C8B-B14F-4D97-AF65-F5344CB8AC3E}">
        <p14:creationId xmlns:p14="http://schemas.microsoft.com/office/powerpoint/2010/main" val="910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5F7761D1-0716-C946-8C07-9ED4CDD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866167" y="1340889"/>
            <a:ext cx="11328891" cy="49479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The budget detail narrative amounts and descriptions</a:t>
            </a:r>
            <a:endParaRPr lang="en-US">
              <a:latin typeface="Arial"/>
              <a:cs typeface="Arial"/>
            </a:endParaRP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do not match the budget line item.</a:t>
            </a:r>
            <a:endParaRPr lang="en-US" sz="1400">
              <a:solidFill>
                <a:srgbClr val="000000"/>
              </a:solidFill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Costs are allocated to the wrong category (i.e. fringe benefits in personnel; registration in travel; contracts listed in other, etc.)</a:t>
            </a:r>
          </a:p>
          <a:p>
            <a:pPr marL="457200" indent="-457200" fontAlgn="base">
              <a:lnSpc>
                <a:spcPts val="2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2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The required match percentage has not been met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or source identified, and/or the match is calculated incorrectly.</a:t>
            </a:r>
            <a:endParaRPr lang="en-US" sz="2600">
              <a:solidFill>
                <a:srgbClr val="000000"/>
              </a:solidFill>
            </a:endParaRPr>
          </a:p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Unallowable costs are included in the budget detail.</a:t>
            </a:r>
          </a:p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Incomplete Budget – budget narrative is missing.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52555-4CAD-1145-B5EC-6A87B73DD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247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759628" y="1297627"/>
            <a:ext cx="11432372" cy="51372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>
                <a:latin typeface="Arial"/>
                <a:cs typeface="Arial"/>
              </a:rPr>
              <a:t>IDC rate used in computation is calculated incorrectly.</a:t>
            </a:r>
            <a:endParaRPr lang="en-US" sz="2600"/>
          </a:p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Prior budget did not clear, or pending budget modification not approved (applies to supplemental awards).</a:t>
            </a:r>
            <a:endParaRPr lang="en-US" sz="800">
              <a:solidFill>
                <a:srgbClr val="000000"/>
              </a:solidFill>
            </a:endParaRPr>
          </a:p>
          <a:p>
            <a:pPr marL="171450" lvl="0" indent="-171450">
              <a:buFont typeface="Wingdings" panose="020B0604020202020204" pitchFamily="34" charset="0"/>
              <a:buChar char="Ø"/>
            </a:pPr>
            <a:endParaRPr lang="en-US" sz="400">
              <a:solidFill>
                <a:srgbClr val="000000"/>
              </a:solidFill>
            </a:endParaRPr>
          </a:p>
          <a:p>
            <a:pPr marL="457200" lvl="0" indent="-457200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Fringe Benefits Base is different from the calculated salaries in Personnel category.</a:t>
            </a:r>
            <a:endParaRPr lang="en-US" sz="2600"/>
          </a:p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endParaRPr lang="en-US" sz="2600">
              <a:solidFill>
                <a:srgbClr val="000000"/>
              </a:solidFill>
            </a:endParaRPr>
          </a:p>
          <a:p>
            <a:pPr marL="457200" indent="-457200" fontAlgn="base">
              <a:lnSpc>
                <a:spcPts val="20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Responses to the initial budget financial review memo </a:t>
            </a:r>
          </a:p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were insufficient.</a:t>
            </a:r>
            <a:endParaRPr lang="en-US" sz="900">
              <a:solidFill>
                <a:srgbClr val="000000"/>
              </a:solidFill>
            </a:endParaRPr>
          </a:p>
          <a:p>
            <a:pPr marL="171450" indent="-171450" fontAlgn="base">
              <a:buFont typeface="Wingdings" panose="020B0604020202020204" pitchFamily="34" charset="0"/>
              <a:buChar char="Ø"/>
            </a:pPr>
            <a:endParaRPr lang="en-US" sz="800"/>
          </a:p>
          <a:p>
            <a:pPr marL="457200" indent="-457200" fontAlgn="base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Total Project Costs do not equal the Federal Funds and Match amount. 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7BC9B-E1E7-7B44-B26F-201132E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16" y="-2314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66B4E0-5934-A646-A5A0-C7FC75EBA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595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2FCF-F431-4C40-B988-61B04C43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Budget Exercise-Group Activity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37027-33C7-E94C-B2F8-B07C0E49917A}"/>
              </a:ext>
            </a:extLst>
          </p:cNvPr>
          <p:cNvSpPr txBox="1"/>
          <p:nvPr/>
        </p:nvSpPr>
        <p:spPr>
          <a:xfrm>
            <a:off x="885444" y="4455546"/>
            <a:ext cx="10697092" cy="1490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FFFF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For the Budget Exercise- Please refer to the zip file you received by ema</a:t>
            </a:r>
            <a:r>
              <a:rPr lang="en-US" sz="320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il. </a:t>
            </a:r>
            <a:endParaRPr lang="en-US" sz="32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6654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63511-BABA-B830-923B-59E740AE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9B566-D75C-0341-3F9C-3935878024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 Zip File </a:t>
            </a:r>
          </a:p>
        </p:txBody>
      </p:sp>
      <p:pic>
        <p:nvPicPr>
          <p:cNvPr id="9" name="Picture 8" descr="Budget Exercise document image">
            <a:extLst>
              <a:ext uri="{FF2B5EF4-FFF2-40B4-BE49-F238E27FC236}">
                <a16:creationId xmlns:a16="http://schemas.microsoft.com/office/drawing/2014/main" id="{395353D8-50CA-DD89-C628-68183AE2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53873"/>
            <a:ext cx="3016405" cy="38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59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4D0E-DF64-5F43-A8B7-F42618C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3759">
            <a:off x="1295400" y="1295400"/>
            <a:ext cx="10890250" cy="2797629"/>
          </a:xfrm>
        </p:spPr>
        <p:txBody>
          <a:bodyPr>
            <a:normAutofit/>
          </a:bodyPr>
          <a:lstStyle/>
          <a:p>
            <a:r>
              <a:rPr lang="en-US" sz="6000" i="1" spc="300">
                <a:latin typeface="Trebuchet MS" panose="020B0703020202090204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68003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B9B29-E935-F78A-16BC-DA903774565C}"/>
              </a:ext>
            </a:extLst>
          </p:cNvPr>
          <p:cNvSpPr txBox="1"/>
          <p:nvPr/>
        </p:nvSpPr>
        <p:spPr>
          <a:xfrm>
            <a:off x="161925" y="4557713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o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Icon image of a federal building">
            <a:extLst>
              <a:ext uri="{FF2B5EF4-FFF2-40B4-BE49-F238E27FC236}">
                <a16:creationId xmlns:a16="http://schemas.microsoft.com/office/drawing/2014/main" id="{2A276818-2390-CD4A-BFBC-3A88F95A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</p:spTree>
    <p:extLst>
      <p:ext uri="{BB962C8B-B14F-4D97-AF65-F5344CB8AC3E}">
        <p14:creationId xmlns:p14="http://schemas.microsoft.com/office/powerpoint/2010/main" val="288593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2C694-D1B8-4391-A068-68697F54B4A4}"/>
              </a:ext>
            </a:extLst>
          </p:cNvPr>
          <p:cNvSpPr txBox="1"/>
          <p:nvPr/>
        </p:nvSpPr>
        <p:spPr>
          <a:xfrm>
            <a:off x="133350" y="4444461"/>
            <a:ext cx="174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o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icon image of a federal building">
            <a:extLst>
              <a:ext uri="{FF2B5EF4-FFF2-40B4-BE49-F238E27FC236}">
                <a16:creationId xmlns:a16="http://schemas.microsoft.com/office/drawing/2014/main" id="{2A276818-2390-CD4A-BFBC-3A88F95A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 of a graphic chart with a dollar sign">
            <a:extLst>
              <a:ext uri="{FF2B5EF4-FFF2-40B4-BE49-F238E27FC236}">
                <a16:creationId xmlns:a16="http://schemas.microsoft.com/office/drawing/2014/main" id="{C3E73FCC-6A59-4E46-809D-C296B5823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696E43-67A4-4F45-B06D-38AC85961ACC}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</p:spTree>
    <p:extLst>
      <p:ext uri="{BB962C8B-B14F-4D97-AF65-F5344CB8AC3E}">
        <p14:creationId xmlns:p14="http://schemas.microsoft.com/office/powerpoint/2010/main" val="9182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8C5AFD-2B65-384B-9201-F5F64819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04" y="2208818"/>
            <a:ext cx="1950643" cy="1950644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pitol icon image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25CFA-FBF9-6158-D3D1-40CB9D85071E}"/>
              </a:ext>
            </a:extLst>
          </p:cNvPr>
          <p:cNvSpPr txBox="1"/>
          <p:nvPr/>
        </p:nvSpPr>
        <p:spPr>
          <a:xfrm>
            <a:off x="76200" y="4645803"/>
            <a:ext cx="1670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Capitol icon image">
            <a:extLst>
              <a:ext uri="{FF2B5EF4-FFF2-40B4-BE49-F238E27FC236}">
                <a16:creationId xmlns:a16="http://schemas.microsoft.com/office/drawing/2014/main" id="{FD16530A-E7E6-1844-BAE4-48377877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grpSp>
        <p:nvGrpSpPr>
          <p:cNvPr id="4" name="Group 3" descr="Dollar sign icon image">
            <a:extLst>
              <a:ext uri="{FF2B5EF4-FFF2-40B4-BE49-F238E27FC236}">
                <a16:creationId xmlns:a16="http://schemas.microsoft.com/office/drawing/2014/main" id="{BF74BAE0-18F9-2447-8D0F-F4281C6C0394}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ie chart icon image">
            <a:extLst>
              <a:ext uri="{FF2B5EF4-FFF2-40B4-BE49-F238E27FC236}">
                <a16:creationId xmlns:a16="http://schemas.microsoft.com/office/drawing/2014/main" id="{07A820BB-F7F2-9747-A029-FBABF0179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icon image of a federal building">
            <a:extLst>
              <a:ext uri="{FF2B5EF4-FFF2-40B4-BE49-F238E27FC236}">
                <a16:creationId xmlns:a16="http://schemas.microsoft.com/office/drawing/2014/main" id="{2A276818-2390-CD4A-BFBC-3A88F95A12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Dollar sign chart image">
            <a:extLst>
              <a:ext uri="{FF2B5EF4-FFF2-40B4-BE49-F238E27FC236}">
                <a16:creationId xmlns:a16="http://schemas.microsoft.com/office/drawing/2014/main" id="{1B74B82D-32D9-CF4C-AC7F-D5F39F077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38F073-5876-C342-ABA7-140058E9E073}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8DFD3A-EE9E-9242-B8EF-B2E76F27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32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981806B-CF41-8E4F-876A-84D6E445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953" y="2371415"/>
            <a:ext cx="2146248" cy="21462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10FC0E-68A6-8543-8BBA-728E6FA3913E}"/>
              </a:ext>
            </a:extLst>
          </p:cNvPr>
          <p:cNvSpPr txBox="1"/>
          <p:nvPr/>
        </p:nvSpPr>
        <p:spPr>
          <a:xfrm>
            <a:off x="9074550" y="3148551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</p:spTree>
    <p:extLst>
      <p:ext uri="{BB962C8B-B14F-4D97-AF65-F5344CB8AC3E}">
        <p14:creationId xmlns:p14="http://schemas.microsoft.com/office/powerpoint/2010/main" val="40967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8" name="Group 7" descr="Capitol icon image">
            <a:extLst>
              <a:ext uri="{FF2B5EF4-FFF2-40B4-BE49-F238E27FC236}">
                <a16:creationId xmlns:a16="http://schemas.microsoft.com/office/drawing/2014/main" id="{377D0CE7-ED8F-E34D-9FA8-EEC512A73413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9" name="Group 8" descr="Capitol icon image">
            <a:extLst>
              <a:ext uri="{FF2B5EF4-FFF2-40B4-BE49-F238E27FC236}">
                <a16:creationId xmlns:a16="http://schemas.microsoft.com/office/drawing/2014/main" id="{EE7A6323-4567-364C-B976-614B17C100DA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17" name="Group 16" descr="Pie chart icon image">
            <a:extLst>
              <a:ext uri="{FF2B5EF4-FFF2-40B4-BE49-F238E27FC236}">
                <a16:creationId xmlns:a16="http://schemas.microsoft.com/office/drawing/2014/main" id="{5215C147-E311-F94D-B63C-49869BD159EA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21" name="Group 20" descr="Federal building icon image">
            <a:extLst>
              <a:ext uri="{FF2B5EF4-FFF2-40B4-BE49-F238E27FC236}">
                <a16:creationId xmlns:a16="http://schemas.microsoft.com/office/drawing/2014/main" id="{B6182C3E-1CF4-194C-A59A-0AD8AC211699}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8C5C81-A339-BB40-BFA2-75BCF6E60AA5}"/>
                </a:ext>
              </a:extLst>
            </p:cNvPr>
            <p:cNvGrpSpPr/>
            <p:nvPr/>
          </p:nvGrpSpPr>
          <p:grpSpPr>
            <a:xfrm>
              <a:off x="5620619" y="2875492"/>
              <a:ext cx="1210550" cy="1357289"/>
              <a:chOff x="5620619" y="2875492"/>
              <a:chExt cx="1210550" cy="1357289"/>
            </a:xfrm>
          </p:grpSpPr>
          <p:pic>
            <p:nvPicPr>
              <p:cNvPr id="67" name="Picture 6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A276818-2390-CD4A-BFBC-3A88F95A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0619" y="2875492"/>
                <a:ext cx="951069" cy="1107996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C41B16D-712C-334C-BE77-3DA1882C1C53}"/>
                  </a:ext>
                </a:extLst>
              </p:cNvPr>
              <p:cNvSpPr/>
              <p:nvPr/>
            </p:nvSpPr>
            <p:spPr>
              <a:xfrm>
                <a:off x="6231540" y="3623585"/>
                <a:ext cx="483475" cy="483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4A9E0D-5864-4540-80E3-C2839EF78E19}"/>
                  </a:ext>
                </a:extLst>
              </p:cNvPr>
              <p:cNvSpPr txBox="1"/>
              <p:nvPr/>
            </p:nvSpPr>
            <p:spPr>
              <a:xfrm>
                <a:off x="6277692" y="3578941"/>
                <a:ext cx="553477" cy="65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grpSp>
        <p:nvGrpSpPr>
          <p:cNvPr id="22" name="Group 21" descr="dollar sign chart icon image">
            <a:extLst>
              <a:ext uri="{FF2B5EF4-FFF2-40B4-BE49-F238E27FC236}">
                <a16:creationId xmlns:a16="http://schemas.microsoft.com/office/drawing/2014/main" id="{D61148CE-FBA4-2B45-AD7E-F69AD0B1A09D}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160336-E366-C545-B1E8-D174393D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6DDA0-172F-4D40-8287-E05437D5E6A2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grpSp>
        <p:nvGrpSpPr>
          <p:cNvPr id="24" name="Group 23" descr="Dollar sign chart icon image">
            <a:extLst>
              <a:ext uri="{FF2B5EF4-FFF2-40B4-BE49-F238E27FC236}">
                <a16:creationId xmlns:a16="http://schemas.microsoft.com/office/drawing/2014/main" id="{DC3A1C53-8A42-B44B-9ABC-CC9A0347FB44}"/>
              </a:ext>
            </a:extLst>
          </p:cNvPr>
          <p:cNvGrpSpPr/>
          <p:nvPr/>
        </p:nvGrpSpPr>
        <p:grpSpPr>
          <a:xfrm>
            <a:off x="8358723" y="2371415"/>
            <a:ext cx="2146248" cy="2146248"/>
            <a:chOff x="835872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C2674F-D627-9A48-824C-9507E783B0AB}"/>
                </a:ext>
              </a:extLst>
            </p:cNvPr>
            <p:cNvGrpSpPr/>
            <p:nvPr/>
          </p:nvGrpSpPr>
          <p:grpSpPr>
            <a:xfrm>
              <a:off x="8358723" y="2371415"/>
              <a:ext cx="2146248" cy="2146248"/>
              <a:chOff x="7396466" y="2371415"/>
              <a:chExt cx="2146248" cy="21462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F47B90B-0D3C-264F-96E2-6441A6C7B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466" y="2371415"/>
                <a:ext cx="2146248" cy="214624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8E1EC4-C0F8-AE46-B37A-DD5ECE544A9B}"/>
                  </a:ext>
                </a:extLst>
              </p:cNvPr>
              <p:cNvSpPr txBox="1"/>
              <p:nvPr/>
            </p:nvSpPr>
            <p:spPr>
              <a:xfrm>
                <a:off x="8107977" y="3148551"/>
                <a:ext cx="4745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grpSp>
        <p:nvGrpSpPr>
          <p:cNvPr id="25" name="Group 24" descr="Federal building icon image">
            <a:extLst>
              <a:ext uri="{FF2B5EF4-FFF2-40B4-BE49-F238E27FC236}">
                <a16:creationId xmlns:a16="http://schemas.microsoft.com/office/drawing/2014/main" id="{ED334D6B-4CAE-0E49-B76C-9D2359220B19}"/>
              </a:ext>
            </a:extLst>
          </p:cNvPr>
          <p:cNvGrpSpPr/>
          <p:nvPr/>
        </p:nvGrpSpPr>
        <p:grpSpPr>
          <a:xfrm>
            <a:off x="10222953" y="2210507"/>
            <a:ext cx="1950643" cy="1950643"/>
            <a:chOff x="10222953" y="2210507"/>
            <a:chExt cx="1950643" cy="19506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B2F8D9E-D1B7-9C4D-8187-098660A0A414}"/>
                </a:ext>
              </a:extLst>
            </p:cNvPr>
            <p:cNvSpPr/>
            <p:nvPr/>
          </p:nvSpPr>
          <p:spPr>
            <a:xfrm>
              <a:off x="10222953" y="221050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C9F177D-3689-FE48-BC79-314971BE1F1C}"/>
                </a:ext>
              </a:extLst>
            </p:cNvPr>
            <p:cNvGrpSpPr/>
            <p:nvPr/>
          </p:nvGrpSpPr>
          <p:grpSpPr>
            <a:xfrm>
              <a:off x="10594640" y="2480689"/>
              <a:ext cx="1368402" cy="1462430"/>
              <a:chOff x="10556642" y="2844031"/>
              <a:chExt cx="1563061" cy="1670465"/>
            </a:xfrm>
          </p:grpSpPr>
          <p:pic>
            <p:nvPicPr>
              <p:cNvPr id="82" name="Picture 8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DFAC2-340F-3644-AD50-18929B416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642" y="3043296"/>
                <a:ext cx="1311494" cy="1129025"/>
              </a:xfrm>
              <a:prstGeom prst="rect">
                <a:avLst/>
              </a:prstGeom>
            </p:spPr>
          </p:pic>
          <p:sp>
            <p:nvSpPr>
              <p:cNvPr id="100" name="Right Arrow 99">
                <a:extLst>
                  <a:ext uri="{FF2B5EF4-FFF2-40B4-BE49-F238E27FC236}">
                    <a16:creationId xmlns:a16="http://schemas.microsoft.com/office/drawing/2014/main" id="{7BF8AF36-3603-C243-801B-7389C511210D}"/>
                  </a:ext>
                </a:extLst>
              </p:cNvPr>
              <p:cNvSpPr/>
              <p:nvPr/>
            </p:nvSpPr>
            <p:spPr>
              <a:xfrm>
                <a:off x="11673468" y="3536125"/>
                <a:ext cx="446235" cy="265471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Arrow 100">
                <a:extLst>
                  <a:ext uri="{FF2B5EF4-FFF2-40B4-BE49-F238E27FC236}">
                    <a16:creationId xmlns:a16="http://schemas.microsoft.com/office/drawing/2014/main" id="{F266A142-DFD1-0741-8106-B2A4A60CC5C6}"/>
                  </a:ext>
                </a:extLst>
              </p:cNvPr>
              <p:cNvSpPr/>
              <p:nvPr/>
            </p:nvSpPr>
            <p:spPr>
              <a:xfrm rot="17781609">
                <a:off x="11347697" y="2901913"/>
                <a:ext cx="380841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B334AF47-4E8A-4945-BB59-FC6599CB11A7}"/>
                  </a:ext>
                </a:extLst>
              </p:cNvPr>
              <p:cNvSpPr/>
              <p:nvPr/>
            </p:nvSpPr>
            <p:spPr>
              <a:xfrm rot="3436578">
                <a:off x="10949391" y="4171109"/>
                <a:ext cx="421697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0C1BEB0-6C42-7E40-BCEA-915AF8683FBB}"/>
              </a:ext>
            </a:extLst>
          </p:cNvPr>
          <p:cNvSpPr txBox="1"/>
          <p:nvPr/>
        </p:nvSpPr>
        <p:spPr>
          <a:xfrm>
            <a:off x="10240161" y="433971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</p:spTree>
    <p:extLst>
      <p:ext uri="{BB962C8B-B14F-4D97-AF65-F5344CB8AC3E}">
        <p14:creationId xmlns:p14="http://schemas.microsoft.com/office/powerpoint/2010/main" val="18795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656A-550F-FF47-8D55-37E087B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Agency Requirements When Applying for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71654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53EE-DA21-ED46-BE5E-AAAC88A2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DFA6-88D1-CE45-A2D9-51059371B5EB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All recipients are required to: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CF0752-63EB-0F43-80E7-5D89C1E38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CAE6C-5AD6-3446-9102-0EC8B865A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C56A9-521F-784E-8D64-8127B540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308AA-EE6F-914C-BD34-06A208B8573E}"/>
              </a:ext>
            </a:extLst>
          </p:cNvPr>
          <p:cNvSpPr txBox="1"/>
          <p:nvPr/>
        </p:nvSpPr>
        <p:spPr>
          <a:xfrm>
            <a:off x="566878" y="2106585"/>
            <a:ext cx="32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Establish/maintain auditable accounting records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01D6FF-8934-544A-BB6C-24B3851D571A}"/>
              </a:ext>
            </a:extLst>
          </p:cNvPr>
          <p:cNvSpPr txBox="1"/>
          <p:nvPr/>
        </p:nvSpPr>
        <p:spPr>
          <a:xfrm>
            <a:off x="4398435" y="2094864"/>
            <a:ext cx="3109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Accurately account for funds awarded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1E53A-A90B-7C4F-AD61-6A66E97418C4}"/>
              </a:ext>
            </a:extLst>
          </p:cNvPr>
          <p:cNvSpPr txBox="1"/>
          <p:nvPr/>
        </p:nvSpPr>
        <p:spPr>
          <a:xfrm>
            <a:off x="8241566" y="2106585"/>
            <a:ext cx="30681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Funds for each award must be accounted for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separately from other grants and other funding sources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AACF5F6-6940-BA4F-8C45-6DC37E6ED3DD}"/>
              </a:ext>
            </a:extLst>
          </p:cNvPr>
          <p:cNvSpPr txBox="1">
            <a:spLocks/>
          </p:cNvSpPr>
          <p:nvPr/>
        </p:nvSpPr>
        <p:spPr>
          <a:xfrm>
            <a:off x="453667" y="5561096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Records shall include Federal, cost sharing, and program income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3A572C-E12D-694F-A86C-39480E6F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01" y="349842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55A5-0053-C843-A36C-D18D29A54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7" y="3498421"/>
            <a:ext cx="1646211" cy="16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2" grpId="0" animBg="1"/>
      <p:bldP spid="11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99F162-3F1D-BB4B-983E-5827F21B844E}"/>
              </a:ext>
            </a:extLst>
          </p:cNvPr>
          <p:cNvSpPr txBox="1">
            <a:spLocks/>
          </p:cNvSpPr>
          <p:nvPr/>
        </p:nvSpPr>
        <p:spPr>
          <a:xfrm>
            <a:off x="1295400" y="951450"/>
            <a:ext cx="1089025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Segregation of Awards and Activities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Separately Funded Federal Awards</a:t>
            </a:r>
          </a:p>
        </p:txBody>
      </p:sp>
      <p:pic>
        <p:nvPicPr>
          <p:cNvPr id="4" name="Picture 3" descr="Segregation of Awards and Activities&#10;Separately Funded Federal Awards chart image&#10;">
            <a:extLst>
              <a:ext uri="{FF2B5EF4-FFF2-40B4-BE49-F238E27FC236}">
                <a16:creationId xmlns:a16="http://schemas.microsoft.com/office/drawing/2014/main" id="{E00D02D2-5E53-C348-A1E9-3BBD77D89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25"/>
          <a:stretch/>
        </p:blipFill>
        <p:spPr>
          <a:xfrm>
            <a:off x="6350" y="1992572"/>
            <a:ext cx="12179300" cy="445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4F966-27A3-B245-BE64-2E813D2C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5890" y="1992572"/>
            <a:ext cx="3530990" cy="1622825"/>
            <a:chOff x="5795890" y="1992572"/>
            <a:chExt cx="3530990" cy="16228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D5BE7FA-D30F-F94D-9C56-17A63F23674F}"/>
                </a:ext>
              </a:extLst>
            </p:cNvPr>
            <p:cNvSpPr/>
            <p:nvPr/>
          </p:nvSpPr>
          <p:spPr>
            <a:xfrm>
              <a:off x="6414868" y="1992572"/>
              <a:ext cx="2912012" cy="7787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37A985E-B014-8248-A596-F431DFB50BE1}"/>
                </a:ext>
              </a:extLst>
            </p:cNvPr>
            <p:cNvCxnSpPr/>
            <p:nvPr/>
          </p:nvCxnSpPr>
          <p:spPr>
            <a:xfrm flipV="1">
              <a:off x="5795890" y="2653097"/>
              <a:ext cx="717452" cy="39389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599DA-10B0-AB43-A179-76DEF7FCDF9A}"/>
                </a:ext>
              </a:extLst>
            </p:cNvPr>
            <p:cNvCxnSpPr/>
            <p:nvPr/>
          </p:nvCxnSpPr>
          <p:spPr>
            <a:xfrm flipV="1">
              <a:off x="7870874" y="2556067"/>
              <a:ext cx="0" cy="10593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CA2AE-7255-534C-A77A-E01793478F0B}"/>
              </a:ext>
            </a:extLst>
          </p:cNvPr>
          <p:cNvSpPr txBox="1">
            <a:spLocks/>
          </p:cNvSpPr>
          <p:nvPr/>
        </p:nvSpPr>
        <p:spPr>
          <a:xfrm>
            <a:off x="546265" y="1365661"/>
            <a:ext cx="6097603" cy="484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2600"/>
              <a:t>States, Indian Tribes, and recipients or subrecipients must expend/account for grant funds per their own policies and procedures, applicable Federal statutes, regulations, and terms and conditions of the award. </a:t>
            </a:r>
            <a:r>
              <a:rPr lang="en-US" sz="2600" i="1"/>
              <a:t>(whichever are more restrictive)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6CF2-CD58-B34A-A022-3085C43D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00" y="1365661"/>
            <a:ext cx="4927600" cy="48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0633A3EE-1F94-0B48-87E3-2466FF783F99}"/>
              </a:ext>
            </a:extLst>
          </p:cNvPr>
          <p:cNvSpPr txBox="1"/>
          <p:nvPr/>
        </p:nvSpPr>
        <p:spPr>
          <a:xfrm>
            <a:off x="285007" y="4642962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25D988-2FB7-1E41-8208-8480BF1B8CA5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REVIEW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6A6B94-17FC-3D44-8712-C797219DC6EA}"/>
              </a:ext>
            </a:extLst>
          </p:cNvPr>
          <p:cNvSpPr txBox="1"/>
          <p:nvPr/>
        </p:nvSpPr>
        <p:spPr>
          <a:xfrm>
            <a:off x="5158996" y="4675019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3B59A8-A7FD-2340-B2E5-38011FEDA1C8}"/>
              </a:ext>
            </a:extLst>
          </p:cNvPr>
          <p:cNvSpPr txBox="1"/>
          <p:nvPr/>
        </p:nvSpPr>
        <p:spPr>
          <a:xfrm>
            <a:off x="7283245" y="4689129"/>
            <a:ext cx="237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ADMINISTRATION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A8BB32-5785-B842-86ED-BC690DD2B672}"/>
              </a:ext>
            </a:extLst>
          </p:cNvPr>
          <p:cNvSpPr txBox="1"/>
          <p:nvPr/>
        </p:nvSpPr>
        <p:spPr>
          <a:xfrm>
            <a:off x="9722856" y="468912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CLOSEOUT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8D6A535-0A3B-C642-B195-E7583ED7D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0" y="179407"/>
            <a:ext cx="925975" cy="925975"/>
          </a:xfrm>
          <a:prstGeom prst="rect">
            <a:avLst/>
          </a:prstGeom>
        </p:spPr>
      </p:pic>
      <p:grpSp>
        <p:nvGrpSpPr>
          <p:cNvPr id="8" name="Group 7" descr="Check Box image">
            <a:extLst>
              <a:ext uri="{FF2B5EF4-FFF2-40B4-BE49-F238E27FC236}">
                <a16:creationId xmlns:a16="http://schemas.microsoft.com/office/drawing/2014/main" id="{105EC12A-638E-2447-A607-BD0024562B47}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2082F9-D03E-3F4A-8F0D-F941888B0562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C36BC9B-B730-8C4B-BDB1-1CDDFD809A2A}"/>
                </a:ext>
              </a:extLst>
            </p:cNvPr>
            <p:cNvSpPr/>
            <p:nvPr/>
          </p:nvSpPr>
          <p:spPr>
            <a:xfrm>
              <a:off x="10276211" y="2711622"/>
              <a:ext cx="1106906" cy="13459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5C68CAE-5D09-904F-9162-9208339B2679}"/>
                </a:ext>
              </a:extLst>
            </p:cNvPr>
            <p:cNvSpPr/>
            <p:nvPr/>
          </p:nvSpPr>
          <p:spPr>
            <a:xfrm rot="2301851" flipH="1">
              <a:off x="10699620" y="2973410"/>
              <a:ext cx="260089" cy="677429"/>
            </a:xfrm>
            <a:prstGeom prst="corner">
              <a:avLst/>
            </a:prstGeom>
            <a:solidFill>
              <a:srgbClr val="C000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 descr="application image">
            <a:extLst>
              <a:ext uri="{FF2B5EF4-FFF2-40B4-BE49-F238E27FC236}">
                <a16:creationId xmlns:a16="http://schemas.microsoft.com/office/drawing/2014/main" id="{E373F85B-5D9C-E54E-957B-66EB5C3972F4}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FD36C8-0909-E441-8EB6-65B37BD7A5CA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677C75A-A39C-D644-99D4-1A57DCAECF05}"/>
                </a:ext>
              </a:extLst>
            </p:cNvPr>
            <p:cNvSpPr/>
            <p:nvPr/>
          </p:nvSpPr>
          <p:spPr>
            <a:xfrm>
              <a:off x="907622" y="2542356"/>
              <a:ext cx="945001" cy="1539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615D46-CEF7-1247-B50E-437A47FCA5F5}"/>
                </a:ext>
              </a:extLst>
            </p:cNvPr>
            <p:cNvGrpSpPr/>
            <p:nvPr/>
          </p:nvGrpSpPr>
          <p:grpSpPr>
            <a:xfrm>
              <a:off x="1136497" y="2801326"/>
              <a:ext cx="752679" cy="901215"/>
              <a:chOff x="1136497" y="2801326"/>
              <a:chExt cx="752679" cy="901215"/>
            </a:xfrm>
            <a:solidFill>
              <a:srgbClr val="C00000"/>
            </a:solidFill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810BA2-2446-E74D-832E-D10A605597C4}"/>
                  </a:ext>
                </a:extLst>
              </p:cNvPr>
              <p:cNvGrpSpPr/>
              <p:nvPr/>
            </p:nvGrpSpPr>
            <p:grpSpPr>
              <a:xfrm>
                <a:off x="1136497" y="3239585"/>
                <a:ext cx="510640" cy="450592"/>
                <a:chOff x="1143125" y="2870925"/>
                <a:chExt cx="510640" cy="450592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0924F9-DE4F-7D4D-90C4-C0FCF40FADEC}"/>
                    </a:ext>
                  </a:extLst>
                </p:cNvPr>
                <p:cNvCxnSpPr/>
                <p:nvPr/>
              </p:nvCxnSpPr>
              <p:spPr>
                <a:xfrm>
                  <a:off x="1143126" y="2870925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4907263-FE4B-CE48-8A47-6200F33C63C1}"/>
                    </a:ext>
                  </a:extLst>
                </p:cNvPr>
                <p:cNvCxnSpPr/>
                <p:nvPr/>
              </p:nvCxnSpPr>
              <p:spPr>
                <a:xfrm>
                  <a:off x="1143125" y="309666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0206552-CDAC-4948-9393-1E4E96452F1B}"/>
                    </a:ext>
                  </a:extLst>
                </p:cNvPr>
                <p:cNvCxnSpPr/>
                <p:nvPr/>
              </p:nvCxnSpPr>
              <p:spPr>
                <a:xfrm>
                  <a:off x="1143125" y="332151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1E9536-D1D2-984F-8B51-AF62EAA8B191}"/>
                  </a:ext>
                </a:extLst>
              </p:cNvPr>
              <p:cNvSpPr/>
              <p:nvPr/>
            </p:nvSpPr>
            <p:spPr>
              <a:xfrm>
                <a:off x="1264156" y="2801326"/>
                <a:ext cx="255319" cy="2553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EB5406C1-3B07-094D-B349-857F619B41DC}"/>
                  </a:ext>
                </a:extLst>
              </p:cNvPr>
              <p:cNvSpPr/>
              <p:nvPr/>
            </p:nvSpPr>
            <p:spPr>
              <a:xfrm rot="7684927">
                <a:off x="1566552" y="3379916"/>
                <a:ext cx="522496" cy="122753"/>
              </a:xfrm>
              <a:prstGeom prst="homePlat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 descr="card image with check marks">
            <a:extLst>
              <a:ext uri="{FF2B5EF4-FFF2-40B4-BE49-F238E27FC236}">
                <a16:creationId xmlns:a16="http://schemas.microsoft.com/office/drawing/2014/main" id="{42B034E4-97B9-714F-9D7B-0C0F10815522}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9BF1E-3151-1B47-AB47-D6EB1A0AF516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DBDE3C4-F155-814E-AACA-EB09716D047F}"/>
                </a:ext>
              </a:extLst>
            </p:cNvPr>
            <p:cNvSpPr/>
            <p:nvPr/>
          </p:nvSpPr>
          <p:spPr>
            <a:xfrm>
              <a:off x="7753155" y="2752737"/>
              <a:ext cx="1398598" cy="1186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BF9F8-219E-E447-99D9-3F66D42523F7}"/>
                </a:ext>
              </a:extLst>
            </p:cNvPr>
            <p:cNvGrpSpPr/>
            <p:nvPr/>
          </p:nvGrpSpPr>
          <p:grpSpPr>
            <a:xfrm>
              <a:off x="8090078" y="2953529"/>
              <a:ext cx="890763" cy="617363"/>
              <a:chOff x="8090078" y="2953529"/>
              <a:chExt cx="890763" cy="617363"/>
            </a:xfrm>
            <a:solidFill>
              <a:srgbClr val="C00000"/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951E85-8B91-F144-B75F-9C49800AFE49}"/>
                  </a:ext>
                </a:extLst>
              </p:cNvPr>
              <p:cNvCxnSpPr/>
              <p:nvPr/>
            </p:nvCxnSpPr>
            <p:spPr>
              <a:xfrm>
                <a:off x="8470202" y="3120300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0710CA-7D05-B248-8661-F829CA3F5FD4}"/>
                  </a:ext>
                </a:extLst>
              </p:cNvPr>
              <p:cNvCxnSpPr/>
              <p:nvPr/>
            </p:nvCxnSpPr>
            <p:spPr>
              <a:xfrm>
                <a:off x="8470201" y="334604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FCFE2F-B57F-A543-B650-4560DC0EE0CE}"/>
                  </a:ext>
                </a:extLst>
              </p:cNvPr>
              <p:cNvCxnSpPr/>
              <p:nvPr/>
            </p:nvCxnSpPr>
            <p:spPr>
              <a:xfrm>
                <a:off x="8470201" y="357089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7455F2AD-42D9-9944-81A1-E632D46373B6}"/>
                  </a:ext>
                </a:extLst>
              </p:cNvPr>
              <p:cNvSpPr/>
              <p:nvPr/>
            </p:nvSpPr>
            <p:spPr>
              <a:xfrm rot="2301851" flipH="1">
                <a:off x="8112562" y="2953529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E675A9CD-7014-C54B-BD23-F3AE7005255E}"/>
                  </a:ext>
                </a:extLst>
              </p:cNvPr>
              <p:cNvSpPr/>
              <p:nvPr/>
            </p:nvSpPr>
            <p:spPr>
              <a:xfrm rot="2301851" flipH="1">
                <a:off x="8090078" y="3178381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20C3524-7621-9041-BCEE-6C844B4B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Life Cycle of Grants</a:t>
            </a:r>
          </a:p>
        </p:txBody>
      </p:sp>
      <p:grpSp>
        <p:nvGrpSpPr>
          <p:cNvPr id="5" name="Group 4" descr="award image">
            <a:extLst>
              <a:ext uri="{FF2B5EF4-FFF2-40B4-BE49-F238E27FC236}">
                <a16:creationId xmlns:a16="http://schemas.microsoft.com/office/drawing/2014/main" id="{CA6B7CBC-A274-5E4A-8DA8-EC09118B183B}"/>
              </a:ext>
            </a:extLst>
          </p:cNvPr>
          <p:cNvGrpSpPr/>
          <p:nvPr/>
        </p:nvGrpSpPr>
        <p:grpSpPr>
          <a:xfrm>
            <a:off x="4828607" y="2032699"/>
            <a:ext cx="2634841" cy="2634841"/>
            <a:chOff x="4828607" y="2032699"/>
            <a:chExt cx="2634841" cy="26348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B04B52-950C-9943-BAD5-692E36B48AB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6B452-7D98-6440-A5DC-67C57707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607" y="2032699"/>
              <a:ext cx="2634841" cy="2634841"/>
            </a:xfrm>
            <a:prstGeom prst="rect">
              <a:avLst/>
            </a:prstGeom>
          </p:spPr>
        </p:pic>
      </p:grpSp>
      <p:grpSp>
        <p:nvGrpSpPr>
          <p:cNvPr id="3" name="Group 2" descr="magnifying glass with dollar sign image">
            <a:extLst>
              <a:ext uri="{FF2B5EF4-FFF2-40B4-BE49-F238E27FC236}">
                <a16:creationId xmlns:a16="http://schemas.microsoft.com/office/drawing/2014/main" id="{34B79F77-5D39-0840-8000-B45AB07F4183}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8E2641-FD1C-1E44-AD8C-6B7A66B2A5C0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4DB1F1-C96C-F14A-A898-88B63084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45" y="2368239"/>
              <a:ext cx="2072300" cy="207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4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Accounting and Internal Controls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518264-A387-AF43-92C9-964769BF3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28859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CD123-2443-8542-AFEC-AFB9786538FE}"/>
              </a:ext>
            </a:extLst>
          </p:cNvPr>
          <p:cNvSpPr txBox="1"/>
          <p:nvPr/>
        </p:nvSpPr>
        <p:spPr>
          <a:xfrm>
            <a:off x="566878" y="2106585"/>
            <a:ext cx="435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stewardship of federal resources is an essential responsibility of the grantee organization.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C11BB1-B5B6-3B4B-A017-26853430A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6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E2A6-AE19-7E43-A267-42D694DD5CC0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Grantees must ensure that Federal programs and resources are used efficiently and effectively to achieve desired objectives.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0F3D7-E39A-EF4C-973F-43509845C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63" y="3030691"/>
            <a:ext cx="3110292" cy="31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 and Segregation of Duties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6ECE65-2376-2546-B8B8-7961321B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1EA3-BA70-814C-B72B-1090C00BC97E}"/>
              </a:ext>
            </a:extLst>
          </p:cNvPr>
          <p:cNvSpPr txBox="1"/>
          <p:nvPr/>
        </p:nvSpPr>
        <p:spPr>
          <a:xfrm>
            <a:off x="566878" y="2106585"/>
            <a:ext cx="4358048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Strong internal controls allow for effective and efficient operations, reliable financial reporting, and compliance with applicable laws and regulations.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BAFE58-FC4F-F549-9B11-7D38B1FA8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9E8BD-66D4-D949-A811-FA8CAC4D407C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segregation of duties should ensure that no individual has the ability to either conceal or misdirect funds within the agency.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BC9FD-A247-1142-84D7-E5A612733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9" y="2622884"/>
            <a:ext cx="4043184" cy="4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</a:t>
            </a:r>
          </a:p>
        </p:txBody>
      </p:sp>
      <p:pic>
        <p:nvPicPr>
          <p:cNvPr id="3" name="Picture 2" descr="Cover image of the Standards for Internal Control in the Federal Government">
            <a:extLst>
              <a:ext uri="{FF2B5EF4-FFF2-40B4-BE49-F238E27FC236}">
                <a16:creationId xmlns:a16="http://schemas.microsoft.com/office/drawing/2014/main" id="{7874EAD4-BDDE-8730-BE44-8A347044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76" y="1058418"/>
            <a:ext cx="2639797" cy="3414056"/>
          </a:xfrm>
          <a:prstGeom prst="rect">
            <a:avLst/>
          </a:prstGeom>
        </p:spPr>
      </p:pic>
      <p:pic>
        <p:nvPicPr>
          <p:cNvPr id="4" name="Picture 3" descr="Cover image of the Internal Control - Integrated Framework Executive Summary">
            <a:extLst>
              <a:ext uri="{FF2B5EF4-FFF2-40B4-BE49-F238E27FC236}">
                <a16:creationId xmlns:a16="http://schemas.microsoft.com/office/drawing/2014/main" id="{DF2A13A2-F0AB-FD6E-A0A8-D4BA2164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53" y="1058418"/>
            <a:ext cx="2621507" cy="3414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8A48F6-2A86-177C-F229-6A78B9925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61715" y="3953255"/>
            <a:ext cx="3363117" cy="2391519"/>
            <a:chOff x="4778477" y="3584981"/>
            <a:chExt cx="3363117" cy="2391519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F30734F8-E53A-A505-0D0B-166662C59075}"/>
                </a:ext>
              </a:extLst>
            </p:cNvPr>
            <p:cNvSpPr/>
            <p:nvPr/>
          </p:nvSpPr>
          <p:spPr>
            <a:xfrm>
              <a:off x="4778477" y="3584981"/>
              <a:ext cx="3363117" cy="2391519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8FB3F-30BD-3453-EF60-DE9704FDA543}"/>
                </a:ext>
              </a:extLst>
            </p:cNvPr>
            <p:cNvSpPr txBox="1"/>
            <p:nvPr/>
          </p:nvSpPr>
          <p:spPr>
            <a:xfrm>
              <a:off x="5460961" y="4104200"/>
              <a:ext cx="22483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Standards for Internal Controls in the Federal Government – (Green Book).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EE8F9-D393-D034-C534-3CB0CBA5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85467" y="3673854"/>
            <a:ext cx="3864077" cy="2750574"/>
            <a:chOff x="7949381" y="3358662"/>
            <a:chExt cx="3864077" cy="27505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75282-6984-D01E-AF98-5521A4011254}"/>
                </a:ext>
              </a:extLst>
            </p:cNvPr>
            <p:cNvSpPr txBox="1"/>
            <p:nvPr/>
          </p:nvSpPr>
          <p:spPr>
            <a:xfrm>
              <a:off x="8300544" y="4117633"/>
              <a:ext cx="35129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Internal Control Integrated Framework / (Committee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Sponsoring Organizations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the Treadway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Commission – COSO).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FE66E552-CDB6-F61E-0949-93DF59A96CB6}"/>
                </a:ext>
              </a:extLst>
            </p:cNvPr>
            <p:cNvSpPr/>
            <p:nvPr/>
          </p:nvSpPr>
          <p:spPr>
            <a:xfrm>
              <a:off x="7949381" y="3358662"/>
              <a:ext cx="3864077" cy="2750574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3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F6DCA9-C74C-FB4E-B218-434A1708D1D9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D1831E-CFC5-BC48-AE19-F78A946B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2"/>
            <a:ext cx="8205156" cy="2180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48F62-FA1D-1E4F-A811-3D4E9ACF9487}"/>
              </a:ext>
            </a:extLst>
          </p:cNvPr>
          <p:cNvSpPr txBox="1"/>
          <p:nvPr/>
        </p:nvSpPr>
        <p:spPr>
          <a:xfrm>
            <a:off x="566877" y="2106585"/>
            <a:ext cx="8416702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 must maintain an adequate system of accounting and internal controls and ensure that an adequate system exists for each of its subrecipients.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2CE707-0139-EC49-B0E3-E27FB55C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60345" y="104550"/>
            <a:ext cx="3030537" cy="268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5AD7B-626D-D94E-8358-F8DC465A9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5575" y="3917895"/>
            <a:ext cx="2776174" cy="2464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40893-F7A5-F642-8385-5315D94D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351" y="2400028"/>
            <a:ext cx="5108225" cy="4534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28BC84-D6BF-4B4B-909F-34F238625879}"/>
              </a:ext>
            </a:extLst>
          </p:cNvPr>
          <p:cNvSpPr txBox="1"/>
          <p:nvPr/>
        </p:nvSpPr>
        <p:spPr>
          <a:xfrm>
            <a:off x="2400299" y="4872037"/>
            <a:ext cx="368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ED1F7-EB65-F24A-A586-1E3759F16FE5}"/>
              </a:ext>
            </a:extLst>
          </p:cNvPr>
          <p:cNvSpPr txBox="1"/>
          <p:nvPr/>
        </p:nvSpPr>
        <p:spPr>
          <a:xfrm rot="16200000">
            <a:off x="5482439" y="5155405"/>
            <a:ext cx="125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-  -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9B1AA-3608-2B46-9F77-FAFB07D3223E}"/>
              </a:ext>
            </a:extLst>
          </p:cNvPr>
          <p:cNvSpPr txBox="1"/>
          <p:nvPr/>
        </p:nvSpPr>
        <p:spPr>
          <a:xfrm>
            <a:off x="5951189" y="5643563"/>
            <a:ext cx="246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EA809-DD23-E64B-9E24-72A416A0AB7C}"/>
              </a:ext>
            </a:extLst>
          </p:cNvPr>
          <p:cNvSpPr txBox="1"/>
          <p:nvPr/>
        </p:nvSpPr>
        <p:spPr>
          <a:xfrm rot="16200000">
            <a:off x="10442508" y="3167146"/>
            <a:ext cx="199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</a:t>
            </a:r>
          </a:p>
        </p:txBody>
      </p:sp>
    </p:spTree>
    <p:extLst>
      <p:ext uri="{BB962C8B-B14F-4D97-AF65-F5344CB8AC3E}">
        <p14:creationId xmlns:p14="http://schemas.microsoft.com/office/powerpoint/2010/main" val="3352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8" grpId="0"/>
      <p:bldP spid="17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9505C1-F5AD-9E46-B40A-D7D735B8D614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44C251-5D62-FF49-A204-0A0608E8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ADF1E-0068-6741-ABBF-D053FE1D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2534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B62FD5-916A-664B-B0C0-4059E92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303D-62E5-AC40-B251-355A594FBA95}"/>
              </a:ext>
            </a:extLst>
          </p:cNvPr>
          <p:cNvSpPr txBox="1"/>
          <p:nvPr/>
        </p:nvSpPr>
        <p:spPr>
          <a:xfrm>
            <a:off x="566878" y="2106585"/>
            <a:ext cx="3333122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Present and classifies costs,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as required for budgetary and evaluation purposes.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3D87C-ADAB-CC40-B5CF-CD739F0CE872}"/>
              </a:ext>
            </a:extLst>
          </p:cNvPr>
          <p:cNvSpPr txBox="1"/>
          <p:nvPr/>
        </p:nvSpPr>
        <p:spPr>
          <a:xfrm>
            <a:off x="4398435" y="2094864"/>
            <a:ext cx="3109270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cost and property control to ensure optimal use of funds.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E256-1725-BE46-88F7-7CBD3A6358F7}"/>
              </a:ext>
            </a:extLst>
          </p:cNvPr>
          <p:cNvSpPr txBox="1"/>
          <p:nvPr/>
        </p:nvSpPr>
        <p:spPr>
          <a:xfrm>
            <a:off x="8241566" y="2106585"/>
            <a:ext cx="3298398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Controls funds/resources to assure conformance with general or special conditions.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35DB9C-41A1-404E-8350-F9A3B5C2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695" y="4149346"/>
            <a:ext cx="2042907" cy="20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90ADF-6976-934C-9921-EA2D8EE8247F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4EA511-EDDE-6948-B08F-C040C8AC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1602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3FF0D-7C0A-CB43-B475-D6DEE5AA952C}"/>
              </a:ext>
            </a:extLst>
          </p:cNvPr>
          <p:cNvSpPr txBox="1"/>
          <p:nvPr/>
        </p:nvSpPr>
        <p:spPr>
          <a:xfrm>
            <a:off x="566878" y="2106585"/>
            <a:ext cx="4358048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Meets requirements for periodic reporting.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4BF33D-1A01-CE49-83FC-56DC4E38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303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C699-FA29-6843-ADA0-D87C093177E5}"/>
              </a:ext>
            </a:extLst>
          </p:cNvPr>
          <p:cNvSpPr txBox="1"/>
          <p:nvPr/>
        </p:nvSpPr>
        <p:spPr>
          <a:xfrm>
            <a:off x="7565531" y="2106585"/>
            <a:ext cx="3812616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financial data for planning, control, measurement, and evaluation of direct and indirect costs.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9ED05-42DA-D54A-A1DE-DCF7D42B4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4" y="2925643"/>
            <a:ext cx="2871537" cy="2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EACFE-738C-3E44-B15C-401C3FDC3978}"/>
              </a:ext>
            </a:extLst>
          </p:cNvPr>
          <p:cNvSpPr txBox="1">
            <a:spLocks/>
          </p:cNvSpPr>
          <p:nvPr/>
        </p:nvSpPr>
        <p:spPr>
          <a:xfrm>
            <a:off x="1295400" y="1106213"/>
            <a:ext cx="11639385" cy="50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Requirements of Periodic Reports</a:t>
            </a:r>
          </a:p>
        </p:txBody>
      </p:sp>
      <p:pic>
        <p:nvPicPr>
          <p:cNvPr id="5" name="Picture 4" descr="Requirements of Periodic Reports chart image">
            <a:extLst>
              <a:ext uri="{FF2B5EF4-FFF2-40B4-BE49-F238E27FC236}">
                <a16:creationId xmlns:a16="http://schemas.microsoft.com/office/drawing/2014/main" id="{5254BF17-100C-4C48-8837-DBFAC42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" t="29452" r="882"/>
          <a:stretch/>
        </p:blipFill>
        <p:spPr>
          <a:xfrm>
            <a:off x="204716" y="1624081"/>
            <a:ext cx="11873553" cy="48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8D79B0E3-172A-DA42-B750-A9CBA9BE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636E-DA8A-8E4C-B23E-9E0EECEAF5B0}"/>
              </a:ext>
            </a:extLst>
          </p:cNvPr>
          <p:cNvSpPr txBox="1">
            <a:spLocks/>
          </p:cNvSpPr>
          <p:nvPr/>
        </p:nvSpPr>
        <p:spPr>
          <a:xfrm>
            <a:off x="1295399" y="1330036"/>
            <a:ext cx="10579925" cy="909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spc="300">
                <a:solidFill>
                  <a:srgbClr val="C00000"/>
                </a:solidFill>
              </a:rPr>
              <a:t>IN SUMMARY</a:t>
            </a:r>
          </a:p>
          <a:p>
            <a:pPr marL="0" indent="0">
              <a:buFontTx/>
              <a:buNone/>
            </a:pPr>
            <a:r>
              <a:rPr lang="en-US" sz="3000"/>
              <a:t>Record and Report on: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B16440-59D8-CA43-8349-4C17E7B61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28" y="2598436"/>
            <a:ext cx="2213614" cy="221361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1DC34C8-EB1E-284E-B5D6-2C385167BC96}"/>
              </a:ext>
            </a:extLst>
          </p:cNvPr>
          <p:cNvSpPr txBox="1"/>
          <p:nvPr/>
        </p:nvSpPr>
        <p:spPr>
          <a:xfrm>
            <a:off x="1450412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9A0B04-FC07-1F45-8B72-B293D1CB69F9}"/>
              </a:ext>
            </a:extLst>
          </p:cNvPr>
          <p:cNvSpPr txBox="1"/>
          <p:nvPr/>
        </p:nvSpPr>
        <p:spPr>
          <a:xfrm>
            <a:off x="3414714" y="3443205"/>
            <a:ext cx="40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 -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FF60D3-D96A-9245-B78E-B37625CB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69" y="2591062"/>
            <a:ext cx="2213615" cy="221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4D34C-7102-B440-89BD-365A956F1C68}"/>
              </a:ext>
            </a:extLst>
          </p:cNvPr>
          <p:cNvSpPr txBox="1"/>
          <p:nvPr/>
        </p:nvSpPr>
        <p:spPr>
          <a:xfrm>
            <a:off x="43235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25A73-7446-B444-AA1A-0750A38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44" y="2583691"/>
            <a:ext cx="2228359" cy="22283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3E95A22-64C8-2442-8776-805B9B8273DD}"/>
              </a:ext>
            </a:extLst>
          </p:cNvPr>
          <p:cNvSpPr txBox="1"/>
          <p:nvPr/>
        </p:nvSpPr>
        <p:spPr>
          <a:xfrm>
            <a:off x="73824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4A8F5-194F-664E-A45A-553AD3C7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26964" y="110475"/>
            <a:ext cx="4618381" cy="439742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97F9B2-5CC4-B242-A4E9-4711AFBDF726}"/>
              </a:ext>
            </a:extLst>
          </p:cNvPr>
          <p:cNvSpPr txBox="1">
            <a:spLocks/>
          </p:cNvSpPr>
          <p:nvPr/>
        </p:nvSpPr>
        <p:spPr>
          <a:xfrm>
            <a:off x="534391" y="5477923"/>
            <a:ext cx="11340934" cy="36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3000"/>
              <a:t>of Grant Funds</a:t>
            </a:r>
          </a:p>
        </p:txBody>
      </p:sp>
    </p:spTree>
    <p:extLst>
      <p:ext uri="{BB962C8B-B14F-4D97-AF65-F5344CB8AC3E}">
        <p14:creationId xmlns:p14="http://schemas.microsoft.com/office/powerpoint/2010/main" val="24244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/>
      <p:bldP spid="15" grpId="0"/>
      <p:bldP spid="3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EB3-E814-8C43-A9D6-867D4811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Applicable Laws and Regulations Affecting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3040482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C65B-C1A4-E641-B116-317E05CC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of Precedence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43B63-A679-684A-8313-BEC921E6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1130109"/>
            <a:ext cx="1120503" cy="1120504"/>
            <a:chOff x="1295400" y="1994171"/>
            <a:chExt cx="1950643" cy="19506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B43E1C-18C9-4348-9553-882DD1ED4C96}"/>
                </a:ext>
              </a:extLst>
            </p:cNvPr>
            <p:cNvSpPr/>
            <p:nvPr/>
          </p:nvSpPr>
          <p:spPr>
            <a:xfrm>
              <a:off x="1295400" y="1994171"/>
              <a:ext cx="1950643" cy="195064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2AB7A71D-4704-F14D-A5D6-80E2C608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7" y="2279171"/>
              <a:ext cx="866867" cy="1303132"/>
            </a:xfrm>
            <a:prstGeom prst="rect">
              <a:avLst/>
            </a:prstGeom>
          </p:spPr>
        </p:pic>
      </p:grpSp>
      <p:grpSp>
        <p:nvGrpSpPr>
          <p:cNvPr id="9" name="Group 8" descr="1">
            <a:extLst>
              <a:ext uri="{FF2B5EF4-FFF2-40B4-BE49-F238E27FC236}">
                <a16:creationId xmlns:a16="http://schemas.microsoft.com/office/drawing/2014/main" id="{21605DFB-9C99-DF4B-A1D2-1D8CE1AB6CC1}"/>
              </a:ext>
            </a:extLst>
          </p:cNvPr>
          <p:cNvGrpSpPr/>
          <p:nvPr/>
        </p:nvGrpSpPr>
        <p:grpSpPr>
          <a:xfrm>
            <a:off x="2510514" y="1312579"/>
            <a:ext cx="707795" cy="707795"/>
            <a:chOff x="2158968" y="1472960"/>
            <a:chExt cx="707795" cy="7077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2AC26-C55E-6042-A697-C06607DE8B9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0EED2-AFAB-6C40-81F8-D6C14A39B061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DBBB4B-7131-8648-867B-83852B3B8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2374569"/>
            <a:ext cx="1120503" cy="1120504"/>
            <a:chOff x="1081088" y="2374569"/>
            <a:chExt cx="1120503" cy="11205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083DBB-2802-CF4A-9191-BA4851F60E42}"/>
                </a:ext>
              </a:extLst>
            </p:cNvPr>
            <p:cNvSpPr/>
            <p:nvPr/>
          </p:nvSpPr>
          <p:spPr>
            <a:xfrm>
              <a:off x="1081088" y="2374569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64444E-565E-3248-ABC9-724FAE0A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57" y="2425139"/>
              <a:ext cx="1019363" cy="1019363"/>
            </a:xfrm>
            <a:prstGeom prst="rect">
              <a:avLst/>
            </a:prstGeom>
          </p:spPr>
        </p:pic>
      </p:grpSp>
      <p:grpSp>
        <p:nvGrpSpPr>
          <p:cNvPr id="12" name="Group 11" descr="2">
            <a:extLst>
              <a:ext uri="{FF2B5EF4-FFF2-40B4-BE49-F238E27FC236}">
                <a16:creationId xmlns:a16="http://schemas.microsoft.com/office/drawing/2014/main" id="{93005BA1-3B87-2144-BBA9-903571D7126F}"/>
              </a:ext>
            </a:extLst>
          </p:cNvPr>
          <p:cNvGrpSpPr/>
          <p:nvPr/>
        </p:nvGrpSpPr>
        <p:grpSpPr>
          <a:xfrm>
            <a:off x="2510514" y="2566948"/>
            <a:ext cx="707795" cy="707795"/>
            <a:chOff x="2158968" y="1472960"/>
            <a:chExt cx="707795" cy="7077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C7DEBB-0409-6444-A4B0-BC05ECE3BE52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EA33A-36B6-0A49-9656-2914CA93EC2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29C54-AF90-314F-97B7-60A4BF41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305" y="3519817"/>
            <a:ext cx="1269039" cy="1269039"/>
            <a:chOff x="1030305" y="3519817"/>
            <a:chExt cx="1269039" cy="12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2E9E66-EE15-6849-AA60-2EF24DDD690F}"/>
                </a:ext>
              </a:extLst>
            </p:cNvPr>
            <p:cNvSpPr/>
            <p:nvPr/>
          </p:nvSpPr>
          <p:spPr>
            <a:xfrm>
              <a:off x="1081088" y="3603531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563CE9-1659-624E-9518-10BF9EF2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305" y="3519817"/>
              <a:ext cx="1269039" cy="1269039"/>
            </a:xfrm>
            <a:prstGeom prst="rect">
              <a:avLst/>
            </a:prstGeom>
          </p:spPr>
        </p:pic>
      </p:grpSp>
      <p:grpSp>
        <p:nvGrpSpPr>
          <p:cNvPr id="15" name="Group 14" descr="3">
            <a:extLst>
              <a:ext uri="{FF2B5EF4-FFF2-40B4-BE49-F238E27FC236}">
                <a16:creationId xmlns:a16="http://schemas.microsoft.com/office/drawing/2014/main" id="{DD666297-9B69-F547-AAD4-4332CCF4D136}"/>
              </a:ext>
            </a:extLst>
          </p:cNvPr>
          <p:cNvGrpSpPr/>
          <p:nvPr/>
        </p:nvGrpSpPr>
        <p:grpSpPr>
          <a:xfrm>
            <a:off x="2510514" y="3797872"/>
            <a:ext cx="707795" cy="707795"/>
            <a:chOff x="2158968" y="1472960"/>
            <a:chExt cx="707795" cy="7077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C4FD46-84F8-8342-841D-395A0A26BADB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FCFCD5-EFFF-654A-B52F-0DF9901FC88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DFABF-07EE-A242-B497-1FC5290B9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8479" y="4796906"/>
            <a:ext cx="1192693" cy="1192693"/>
            <a:chOff x="1068479" y="4796906"/>
            <a:chExt cx="1192693" cy="11926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836AD2-AE71-0E4B-8B96-173BD54C341F}"/>
                </a:ext>
              </a:extLst>
            </p:cNvPr>
            <p:cNvSpPr/>
            <p:nvPr/>
          </p:nvSpPr>
          <p:spPr>
            <a:xfrm>
              <a:off x="1081088" y="4836983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122FF8-DE57-2E4E-B2BA-384C0770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79" y="4796906"/>
              <a:ext cx="1192693" cy="1192693"/>
            </a:xfrm>
            <a:prstGeom prst="rect">
              <a:avLst/>
            </a:prstGeom>
          </p:spPr>
        </p:pic>
      </p:grpSp>
      <p:grpSp>
        <p:nvGrpSpPr>
          <p:cNvPr id="18" name="Group 17" descr="4">
            <a:extLst>
              <a:ext uri="{FF2B5EF4-FFF2-40B4-BE49-F238E27FC236}">
                <a16:creationId xmlns:a16="http://schemas.microsoft.com/office/drawing/2014/main" id="{DF38DE29-69E3-A142-A960-FFC4A4425599}"/>
              </a:ext>
            </a:extLst>
          </p:cNvPr>
          <p:cNvGrpSpPr/>
          <p:nvPr/>
        </p:nvGrpSpPr>
        <p:grpSpPr>
          <a:xfrm>
            <a:off x="2510514" y="5005349"/>
            <a:ext cx="707795" cy="707795"/>
            <a:chOff x="2158968" y="1472960"/>
            <a:chExt cx="707795" cy="7077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2618CD-8CD1-C444-AFB7-773137D1AD8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F15F76-5D92-244F-AA90-C2CFAC13BEA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AFCE-89E4-BE4A-811D-80DE80520E8E}"/>
              </a:ext>
            </a:extLst>
          </p:cNvPr>
          <p:cNvSpPr txBox="1">
            <a:spLocks/>
          </p:cNvSpPr>
          <p:nvPr/>
        </p:nvSpPr>
        <p:spPr>
          <a:xfrm>
            <a:off x="3204523" y="1452844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AUTHORIZING LEGISLATION </a:t>
            </a:r>
          </a:p>
          <a:p>
            <a:pPr marL="457200" lvl="1" indent="0">
              <a:buNone/>
            </a:pPr>
            <a:r>
              <a:rPr lang="en-US"/>
              <a:t>Congress</a:t>
            </a:r>
          </a:p>
          <a:p>
            <a:pPr marL="457200" lvl="1" indent="0">
              <a:buNone/>
            </a:pPr>
            <a:r>
              <a:rPr lang="en-US"/>
              <a:t> </a:t>
            </a: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REGULATION </a:t>
            </a:r>
          </a:p>
          <a:p>
            <a:pPr marL="457200" lvl="1" indent="0">
              <a:buNone/>
            </a:pPr>
            <a:r>
              <a:rPr lang="en-US"/>
              <a:t>Code of Federal Regulation (CFR)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TERMS AND CONDITIONS OF THE AWARD  </a:t>
            </a:r>
          </a:p>
          <a:p>
            <a:pPr marL="457200" lvl="1" indent="0">
              <a:buNone/>
            </a:pPr>
            <a:r>
              <a:rPr lang="en-US"/>
              <a:t>Grant Award Document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POLICIES  </a:t>
            </a:r>
          </a:p>
          <a:p>
            <a:pPr marL="457200" lvl="1" indent="0">
              <a:buNone/>
            </a:pPr>
            <a:r>
              <a:rPr lang="en-US"/>
              <a:t>DOJ Grants Financial Guide</a:t>
            </a:r>
          </a:p>
          <a:p>
            <a:pPr marL="457200" lvl="1" indent="0">
              <a:buNone/>
            </a:pPr>
            <a:r>
              <a:rPr lang="en-US" sz="2600">
                <a:solidFill>
                  <a:srgbClr val="8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0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C4EE-F7C0-4E40-9DC3-2209E2E6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D4D70-FE56-D84D-AA7E-D164ED699FE4}"/>
              </a:ext>
            </a:extLst>
          </p:cNvPr>
          <p:cNvSpPr txBox="1"/>
          <p:nvPr/>
        </p:nvSpPr>
        <p:spPr>
          <a:xfrm>
            <a:off x="1488558" y="3958771"/>
            <a:ext cx="10697092" cy="2697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Type in the chat:</a:t>
            </a:r>
            <a:endParaRPr lang="en-US" sz="29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Name</a:t>
            </a: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Organization</a:t>
            </a: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What is your favorite food?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6012AA9-4A96-C046-BD15-8BE6ED08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D0ACCE-E5BC-CA48-BAE1-513D1FC36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899" y="1383957"/>
            <a:ext cx="3657600" cy="4522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ver image of the Code of Federal Regulations (CFR)">
            <a:extLst>
              <a:ext uri="{FF2B5EF4-FFF2-40B4-BE49-F238E27FC236}">
                <a16:creationId xmlns:a16="http://schemas.microsoft.com/office/drawing/2014/main" id="{E9748056-3960-614E-922A-5091A08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94" y="1693468"/>
            <a:ext cx="2920557" cy="39776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398A-43DD-CA42-A8AA-6809D3ED4A7D}"/>
              </a:ext>
            </a:extLst>
          </p:cNvPr>
          <p:cNvSpPr txBox="1">
            <a:spLocks/>
          </p:cNvSpPr>
          <p:nvPr/>
        </p:nvSpPr>
        <p:spPr>
          <a:xfrm>
            <a:off x="5037194" y="1891176"/>
            <a:ext cx="6355736" cy="366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Code of Federal Regulations (CFR)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/>
              <a:t>is the codification of the general and permanent rules published in the Federal Register by the executive departments and agencies of the Federal Government. </a:t>
            </a:r>
          </a:p>
        </p:txBody>
      </p:sp>
    </p:spTree>
    <p:extLst>
      <p:ext uri="{BB962C8B-B14F-4D97-AF65-F5344CB8AC3E}">
        <p14:creationId xmlns:p14="http://schemas.microsoft.com/office/powerpoint/2010/main" val="2322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D08BC39C-9C07-4B42-B05A-5D21445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prior to December 26, 2014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8B5F13-1D52-FD47-913A-9FE1DC4D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30A0F-856D-E644-8B83-4D5CCEBF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8BF648-3E4D-BB4D-A7C6-37918B9C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10B9E02-14EF-5F40-8394-8A51FBFD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A4DBD5-C496-AB42-ACB3-AAC33FED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577384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7540D008-7CDD-9F4C-A523-5C809890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9716826" y="909652"/>
            <a:ext cx="13721" cy="558987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57DA9C8-5CC6-3247-BEAA-629EF64D2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C7489413-BBA9-4942-86D5-895089D9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579" y="981222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61981C2-1A2C-4449-80A8-A17797FF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715" y="1826422"/>
            <a:ext cx="27837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z="135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CB505254-A27C-B847-8FB6-17D9508D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534413"/>
            <a:ext cx="303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7EC2E0BE-8507-6549-BB18-179381E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41" y="3303831"/>
            <a:ext cx="2737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F15AF0D0-3F0C-1F48-B18C-4A84AB4C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71" y="3803666"/>
            <a:ext cx="29758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F6F0BEA6-5C73-7247-A3E0-5BFC4E9C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991" y="4315101"/>
            <a:ext cx="26992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BC4B5846-2662-5342-8FA8-D69316B14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953" y="5056573"/>
            <a:ext cx="2793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E4BF2F6F-0823-F745-9C2A-378BF0D2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144" y="5550111"/>
            <a:ext cx="27749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B69AFE65-7004-7D46-ABE6-4ACAEEBC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67" y="6043998"/>
            <a:ext cx="30962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A25283-1693-5E41-BFEE-7D3D08E7E2AF}"/>
              </a:ext>
            </a:extLst>
          </p:cNvPr>
          <p:cNvSpPr txBox="1">
            <a:spLocks noChangeArrowheads="1"/>
          </p:cNvSpPr>
          <p:nvPr/>
        </p:nvSpPr>
        <p:spPr>
          <a:xfrm>
            <a:off x="7053112" y="930474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8346A-3B4B-C942-AB7C-4F9C44E0B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405" y="1760999"/>
            <a:ext cx="2016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2 CFR, Part 215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OMB A-110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2AF07A95-FFE1-854C-B0E6-55FEED8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717" y="250402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OMB A-102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12E481-EBB1-B848-877A-9C839391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67" y="3303831"/>
            <a:ext cx="251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220 </a:t>
            </a:r>
            <a:r>
              <a:rPr lang="en-US" altLang="en-US" sz="1350">
                <a:ea typeface="ＭＳ Ｐゴシック" panose="020B0600070205080204" pitchFamily="34" charset="-128"/>
              </a:rPr>
              <a:t>(OMB A-21)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779049-56FE-8B4B-934D-3ACF475B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17" y="3803666"/>
            <a:ext cx="262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225 </a:t>
            </a:r>
            <a:r>
              <a:rPr lang="en-US" altLang="en-US" sz="1350">
                <a:ea typeface="ＭＳ Ｐゴシック" panose="020B0600070205080204" pitchFamily="34" charset="-128"/>
              </a:rPr>
              <a:t>(OMB A-87)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A154F7-A44D-3446-9655-9D3DB434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292" y="4300358"/>
            <a:ext cx="2800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230 </a:t>
            </a:r>
            <a:r>
              <a:rPr lang="en-US" altLang="en-US" sz="1350">
                <a:ea typeface="ＭＳ Ｐゴシック" panose="020B0600070205080204" pitchFamily="34" charset="-128"/>
              </a:rPr>
              <a:t>(OMB A-122)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65C267-48C8-2F45-8953-1A4997A9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80" y="5421328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OMB A-133</a:t>
            </a: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7F1CB34-CF35-4B48-AC2A-4A3E1AE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133" y="955822"/>
            <a:ext cx="14287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ea typeface="ＭＳ Ｐゴシック" panose="020B0600070205080204" pitchFamily="34" charset="-128"/>
              </a:rPr>
              <a:t>DOJ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7E53406-BF54-404A-9F26-6CDDA5D1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189951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70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C6D7B4A8-120B-284B-8790-1C35F189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2503636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66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9ED6B9F3-574B-884F-8851-41FE5A4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289" y="3536040"/>
            <a:ext cx="159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Included as reference in CFR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2E50465B-CF26-9048-828A-FF8A987B0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820" y="5279528"/>
            <a:ext cx="1605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 Included as reference in CFR</a:t>
            </a: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123716DC-CA80-9D44-9A5F-5F82FF712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2973822"/>
            <a:ext cx="10890249" cy="6625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EC36EAE-0C72-864D-AB26-5481AE44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6388" y="4807711"/>
            <a:ext cx="10890250" cy="7228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C5E3-028C-3946-892B-235767E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on or After December 26, 2014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B3B3931-EB96-3546-B532-F214A39A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E97F78CA-5B91-BE4B-8F62-60B83617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88D35F12-EFC6-BB4D-A7DD-B0624273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9F8DD86B-04B5-F54A-8E92-293B6EC1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343" y="966718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230B0FEA-993A-4241-AAEC-4636BF624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312738"/>
            <a:ext cx="4024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544F2014-F9BC-0546-B9DD-752649AE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89" y="3871748"/>
            <a:ext cx="36830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Non/For-Profit Organizations</a:t>
            </a:r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A32CD7F-E0A6-7846-9591-086D481B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496" y="5513777"/>
            <a:ext cx="2987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22B0E01-B441-7D49-86BC-9AE952C62E97}"/>
              </a:ext>
            </a:extLst>
          </p:cNvPr>
          <p:cNvSpPr txBox="1">
            <a:spLocks noChangeArrowheads="1"/>
          </p:cNvSpPr>
          <p:nvPr/>
        </p:nvSpPr>
        <p:spPr>
          <a:xfrm>
            <a:off x="8823728" y="941563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BC91734-11E2-154A-9A6F-66505ADB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12" y="2235906"/>
            <a:ext cx="3424159" cy="32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400"/>
              <a:t>OMB 2 CFR Part 200 Uniform Administrative Requirements, Cost Principles and Audit Requirements for Federal Awards </a:t>
            </a:r>
            <a:endParaRPr lang="en-US" altLang="en-US" sz="2400" b="1">
              <a:ea typeface="ＭＳ Ｐゴシック" panose="020B0600070205080204" pitchFamily="34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14B89F-149B-784A-B31F-C347E034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43D87731-7711-0C40-99C4-ACB5DFCE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018" y="3014810"/>
            <a:ext cx="4810153" cy="252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4A8291C-60C4-5047-A6FD-3D24380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385" y="4833137"/>
            <a:ext cx="4810153" cy="4685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0">
            <a:extLst>
              <a:ext uri="{FF2B5EF4-FFF2-40B4-BE49-F238E27FC236}">
                <a16:creationId xmlns:a16="http://schemas.microsoft.com/office/drawing/2014/main" id="{3E3521E6-AEF1-6D47-B24A-F68FCAC56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7561062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BB40A433-C03A-A046-997A-D0FB6A0B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50AE41E2-C5E3-834A-83CB-F9B835B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AA8554-15DA-054C-9EAB-F73CD6482B96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Common Rules: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7AFA9-9508-4741-9B11-29B8C0B43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53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9AC4C-B74B-2347-BEFA-C9A8D20326E2}"/>
              </a:ext>
            </a:extLst>
          </p:cNvPr>
          <p:cNvSpPr txBox="1"/>
          <p:nvPr/>
        </p:nvSpPr>
        <p:spPr>
          <a:xfrm>
            <a:off x="517450" y="2106585"/>
            <a:ext cx="2471268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Committee of Federal agency representatives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A9A4EF-B4F3-5B47-BF35-3791E0D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054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E5917-38E3-6E4F-B489-170292FE592B}"/>
              </a:ext>
            </a:extLst>
          </p:cNvPr>
          <p:cNvSpPr txBox="1"/>
          <p:nvPr/>
        </p:nvSpPr>
        <p:spPr>
          <a:xfrm>
            <a:off x="3451103" y="2106585"/>
            <a:ext cx="310927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“Uniform” requirements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748D49-10D9-A74E-9006-70222C798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1979277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840B9-D117-C54D-BA53-D6A4613F0FBA}"/>
              </a:ext>
            </a:extLst>
          </p:cNvPr>
          <p:cNvSpPr txBox="1"/>
          <p:nvPr/>
        </p:nvSpPr>
        <p:spPr>
          <a:xfrm>
            <a:off x="6373487" y="2106130"/>
            <a:ext cx="2483231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Signed by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1A1A50-A36D-AC4C-9F57-BECE595E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6872" y="1990842"/>
            <a:ext cx="2859088" cy="338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8F727-3010-DF4A-8BFC-1ABE79B874DB}"/>
              </a:ext>
            </a:extLst>
          </p:cNvPr>
          <p:cNvSpPr txBox="1"/>
          <p:nvPr/>
        </p:nvSpPr>
        <p:spPr>
          <a:xfrm>
            <a:off x="9344892" y="2106130"/>
            <a:ext cx="1967731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exceptions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granted by OMB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33615-B0AB-E944-9609-5D927FB2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5110" y="4277693"/>
            <a:ext cx="2251442" cy="2251442"/>
            <a:chOff x="605110" y="4277693"/>
            <a:chExt cx="2251442" cy="22514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4ADC86-3B9B-B245-9066-C9D05CC4F440}"/>
                </a:ext>
              </a:extLst>
            </p:cNvPr>
            <p:cNvSpPr/>
            <p:nvPr/>
          </p:nvSpPr>
          <p:spPr>
            <a:xfrm>
              <a:off x="84074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19D2B6-2EFA-204D-A17E-ACDB5496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10" y="4277693"/>
              <a:ext cx="2251442" cy="2251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3A89C-87DA-9F4C-A58F-53AD3A2F1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8245" y="4513324"/>
            <a:ext cx="1797691" cy="1780180"/>
            <a:chOff x="3638245" y="4513324"/>
            <a:chExt cx="1797691" cy="178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00501D5-3C5C-D84B-8062-9950B555C2A5}"/>
                </a:ext>
              </a:extLst>
            </p:cNvPr>
            <p:cNvSpPr/>
            <p:nvPr/>
          </p:nvSpPr>
          <p:spPr>
            <a:xfrm>
              <a:off x="3638245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4ED2BDF-AF4C-1044-9022-106B123D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811" y="4708127"/>
              <a:ext cx="1458125" cy="14581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B4530-D5FE-024D-986C-D7F92ED4E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1022" y="4513324"/>
            <a:ext cx="1780178" cy="1780180"/>
            <a:chOff x="6721022" y="4513324"/>
            <a:chExt cx="1780178" cy="17801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3EB5C0-8C6C-8249-A9D1-EBF7F949E7B6}"/>
                </a:ext>
              </a:extLst>
            </p:cNvPr>
            <p:cNvSpPr/>
            <p:nvPr/>
          </p:nvSpPr>
          <p:spPr>
            <a:xfrm>
              <a:off x="672102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FE07B1-DBDE-F84F-B04C-105B2134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934" y="4580344"/>
              <a:ext cx="1646140" cy="16461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A406F-1DB6-344D-8616-36FE16AFA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7752" y="4397684"/>
            <a:ext cx="1828800" cy="1907430"/>
            <a:chOff x="9577752" y="4397684"/>
            <a:chExt cx="1828800" cy="190743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2D4D0F-DAEE-FF40-AB91-26D6484200C7}"/>
                </a:ext>
              </a:extLst>
            </p:cNvPr>
            <p:cNvSpPr/>
            <p:nvPr/>
          </p:nvSpPr>
          <p:spPr>
            <a:xfrm>
              <a:off x="9614079" y="452493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EE0029-A3B3-5140-B900-CBFC0D6A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752" y="4397684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6" grpId="0" animBg="1"/>
      <p:bldP spid="9" grpId="0"/>
      <p:bldP spid="7" grpId="0" animBg="1"/>
      <p:bldP spid="10" grpId="0"/>
      <p:bldP spid="19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CE6967AF-36FA-3645-BE03-284CE6D8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grpSp>
        <p:nvGrpSpPr>
          <p:cNvPr id="21" name="Group 20" descr="1">
            <a:extLst>
              <a:ext uri="{FF2B5EF4-FFF2-40B4-BE49-F238E27FC236}">
                <a16:creationId xmlns:a16="http://schemas.microsoft.com/office/drawing/2014/main" id="{E6C842D1-BB80-F74E-B1C7-8EA0725C8374}"/>
              </a:ext>
            </a:extLst>
          </p:cNvPr>
          <p:cNvGrpSpPr/>
          <p:nvPr/>
        </p:nvGrpSpPr>
        <p:grpSpPr>
          <a:xfrm>
            <a:off x="1106807" y="1312579"/>
            <a:ext cx="707795" cy="707795"/>
            <a:chOff x="2158968" y="1472960"/>
            <a:chExt cx="707795" cy="7077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77186E-F6BC-054A-B783-12716C51D3D4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F223D2-9C0F-C447-873F-C30F040ADB98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oup 23" descr="2">
            <a:extLst>
              <a:ext uri="{FF2B5EF4-FFF2-40B4-BE49-F238E27FC236}">
                <a16:creationId xmlns:a16="http://schemas.microsoft.com/office/drawing/2014/main" id="{F6A53A73-4085-254B-B24E-DC6F2227C551}"/>
              </a:ext>
            </a:extLst>
          </p:cNvPr>
          <p:cNvGrpSpPr/>
          <p:nvPr/>
        </p:nvGrpSpPr>
        <p:grpSpPr>
          <a:xfrm>
            <a:off x="1106807" y="2580200"/>
            <a:ext cx="707795" cy="707795"/>
            <a:chOff x="2158968" y="1472960"/>
            <a:chExt cx="707795" cy="70779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DECC57-5696-7140-AB30-F1B8261B697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51E2AB-769D-3844-82A4-414F1F292AF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 descr="3">
            <a:extLst>
              <a:ext uri="{FF2B5EF4-FFF2-40B4-BE49-F238E27FC236}">
                <a16:creationId xmlns:a16="http://schemas.microsoft.com/office/drawing/2014/main" id="{95E0604A-A07B-7A45-A987-A02B6959E766}"/>
              </a:ext>
            </a:extLst>
          </p:cNvPr>
          <p:cNvGrpSpPr/>
          <p:nvPr/>
        </p:nvGrpSpPr>
        <p:grpSpPr>
          <a:xfrm>
            <a:off x="1106807" y="3837628"/>
            <a:ext cx="707795" cy="707795"/>
            <a:chOff x="2158968" y="1472960"/>
            <a:chExt cx="707795" cy="70779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9E33D7-DBA2-2748-B323-71930F6357D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6194CF-3FE2-7244-8188-F0CA0B9F0EDD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Group 29" descr="4">
            <a:extLst>
              <a:ext uri="{FF2B5EF4-FFF2-40B4-BE49-F238E27FC236}">
                <a16:creationId xmlns:a16="http://schemas.microsoft.com/office/drawing/2014/main" id="{971CF1CF-3F82-A043-A68F-60C7BDCC9ED3}"/>
              </a:ext>
            </a:extLst>
          </p:cNvPr>
          <p:cNvGrpSpPr/>
          <p:nvPr/>
        </p:nvGrpSpPr>
        <p:grpSpPr>
          <a:xfrm>
            <a:off x="1106807" y="5084861"/>
            <a:ext cx="707795" cy="707795"/>
            <a:chOff x="2158968" y="1472960"/>
            <a:chExt cx="707795" cy="70779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07675B-EC7A-264E-A018-7937E603AA50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0F408-5F11-D34A-A0DB-C3ED3C0EB182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E210FF-F2C9-6A43-83D0-9A82FFF9E000}"/>
              </a:ext>
            </a:extLst>
          </p:cNvPr>
          <p:cNvSpPr txBox="1">
            <a:spLocks/>
          </p:cNvSpPr>
          <p:nvPr/>
        </p:nvSpPr>
        <p:spPr>
          <a:xfrm>
            <a:off x="1973718" y="1328768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 CFR Part 200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endParaRPr lang="en-US" sz="300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Suspension &amp; Debarment (S&amp;D)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Drug-free Workplace (DFW)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Lobbying</a:t>
            </a:r>
            <a:endParaRPr lang="en-US" sz="3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6C09C-0B9D-8C41-B758-CBA17B3A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8" t="20107" r="4119" b="11111"/>
          <a:stretch/>
        </p:blipFill>
        <p:spPr>
          <a:xfrm>
            <a:off x="7264400" y="1251980"/>
            <a:ext cx="4673600" cy="47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B67A7ED-B426-5E4A-9E2E-F8325EC0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Lobbying Restrictions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9896C-45B9-B545-B4A7-40B816BA1BB2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Applicable to: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B80B00-31A8-324D-8990-6C98F977A8D4}"/>
              </a:ext>
            </a:extLst>
          </p:cNvPr>
          <p:cNvSpPr txBox="1"/>
          <p:nvPr/>
        </p:nvSpPr>
        <p:spPr>
          <a:xfrm>
            <a:off x="402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State &amp; Local Units of Government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77B07D-E785-F44F-B75A-CB359C8E8B1A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Non-Profit Organizations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64184-5631-064B-888A-683A3B59D60C}"/>
              </a:ext>
            </a:extLst>
          </p:cNvPr>
          <p:cNvSpPr txBox="1"/>
          <p:nvPr/>
        </p:nvSpPr>
        <p:spPr>
          <a:xfrm>
            <a:off x="4974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Indian Tribes and Tribal Organizations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1CA1E-6CB1-954B-ADB8-D7708914199A}"/>
              </a:ext>
            </a:extLst>
          </p:cNvPr>
          <p:cNvSpPr txBox="1"/>
          <p:nvPr/>
        </p:nvSpPr>
        <p:spPr>
          <a:xfrm>
            <a:off x="7460588" y="4655876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Commercial Entities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97C27B-1B63-0642-916C-1A5C6804BDD5}"/>
              </a:ext>
            </a:extLst>
          </p:cNvPr>
          <p:cNvSpPr txBox="1"/>
          <p:nvPr/>
        </p:nvSpPr>
        <p:spPr>
          <a:xfrm>
            <a:off x="9738567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Individuals </a:t>
            </a:r>
            <a:b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(direct or indirect)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0FA6A-B332-1E45-AB88-B10358B14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6CE11-116A-7140-A99C-D4C24738C11F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83E5D2-142E-AF41-B248-BD325B7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17" y="2467662"/>
              <a:ext cx="1219200" cy="163629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6C2DB-84EA-A445-A740-E60ED0A8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5937F-5674-674C-BDBB-1C787D74616C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B692E-7616-3A4B-B470-0E9BF3A1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975" y="2434390"/>
              <a:ext cx="1828800" cy="1828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BC33F-20D7-F54F-88AC-924F02C7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54DAFC-2047-E344-A8B3-52A1BC199BE1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DE3D7-E45B-4441-B0DE-2D379EEC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707" y="24384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E7E7B-5838-F94B-BCA2-D874CEC3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5402" y="2237571"/>
            <a:ext cx="2246214" cy="2246214"/>
            <a:chOff x="4985402" y="2237571"/>
            <a:chExt cx="2246214" cy="2246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A65270-1D5E-FE43-9A21-2652B689B3C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092DF1-70AF-F34A-9360-AE36D89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402" y="2237571"/>
              <a:ext cx="2246214" cy="2246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AEE72-0DE5-7E45-9477-D1BF8797F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36A51-0B85-454B-9822-8ABBC2004AA8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E2FD71-95EF-7240-8F95-6A0EF974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493" y="25146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48875A6-EC6F-7149-9447-A1F5048F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 (2 CFR/Part – 200)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07516-E95D-F545-A753-E65312EBD414}"/>
              </a:ext>
            </a:extLst>
          </p:cNvPr>
          <p:cNvSpPr txBox="1">
            <a:spLocks/>
          </p:cNvSpPr>
          <p:nvPr/>
        </p:nvSpPr>
        <p:spPr>
          <a:xfrm>
            <a:off x="1295400" y="1115588"/>
            <a:ext cx="10896600" cy="932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 Administrative Requirements, Cost Principles </a:t>
            </a:r>
            <a:b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Audit Requirements for Federal Awards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84A3BC-08B8-8549-A97B-52449327FCEE}"/>
              </a:ext>
            </a:extLst>
          </p:cNvPr>
          <p:cNvSpPr txBox="1">
            <a:spLocks/>
          </p:cNvSpPr>
          <p:nvPr/>
        </p:nvSpPr>
        <p:spPr>
          <a:xfrm>
            <a:off x="2376915" y="2248950"/>
            <a:ext cx="9114570" cy="4609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>
                <a:solidFill>
                  <a:schemeClr val="tx1"/>
                </a:solidFill>
              </a:rPr>
              <a:t>Standards for Costs Requires: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Allowable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Necessary to the performance of a project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Reasonable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Allocable to the project and consistently treated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Non-profitable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Claimed against only one award, and 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Permissible under State &amp; Federal laws and regulations.</a:t>
            </a:r>
            <a:r>
              <a:rPr lang="en-US" sz="2600" b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endParaRPr lang="en-US" sz="3000" b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CF164-934B-1946-B818-0A003AF7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0" y="1991439"/>
            <a:ext cx="1891448" cy="1891448"/>
            <a:chOff x="9024730" y="2461592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A17467-1F2C-F247-9AEE-C87F8F0FA19C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72307-7ABB-174F-A506-1995D435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2157FC-E693-4F44-82E5-D27AFB276D0D}"/>
              </a:ext>
            </a:extLst>
          </p:cNvPr>
          <p:cNvSpPr txBox="1">
            <a:spLocks/>
          </p:cNvSpPr>
          <p:nvPr/>
        </p:nvSpPr>
        <p:spPr>
          <a:xfrm>
            <a:off x="553626" y="1311963"/>
            <a:ext cx="6682061" cy="492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Direct Costs: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identified specifically with an activity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Salaries and wages (including holidays, sick leave, etc.) for direct labor employees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Other employee fringe benefits allocable </a:t>
            </a:r>
            <a:br>
              <a:rPr lang="en-US" sz="2400"/>
            </a:br>
            <a:r>
              <a:rPr lang="en-US" sz="2400"/>
              <a:t>to direct labor employees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Consultant services contracted to </a:t>
            </a:r>
            <a:br>
              <a:rPr lang="en-US" sz="2400"/>
            </a:br>
            <a:r>
              <a:rPr lang="en-US" sz="2400"/>
              <a:t>accomplish specific project objectives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Travel of direct labor employees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Materials/supplies purchased directly </a:t>
            </a:r>
            <a:br>
              <a:rPr lang="en-US" sz="2400"/>
            </a:br>
            <a:r>
              <a:rPr lang="en-US" sz="2400"/>
              <a:t>for use on a specific project </a:t>
            </a:r>
            <a:r>
              <a:rPr lang="en-US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E0C06-821D-3E4F-9D2E-4CFC0E3DE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649" y="3429000"/>
            <a:ext cx="2692821" cy="2692821"/>
            <a:chOff x="9024730" y="2461592"/>
            <a:chExt cx="1828800" cy="1828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352010-9E7B-B543-8B92-F898905B9F27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68C0E9-957D-5A45-A321-7989461B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3427BD0-B460-CD42-84DB-4243229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EA4E6-6FE0-1D4E-9DE7-709E74E3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968140"/>
            <a:ext cx="5191644" cy="54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2B7AD1E-81FD-BD4A-A9E7-D2882FCE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pic>
        <p:nvPicPr>
          <p:cNvPr id="4" name="Picture 3" descr="Cost Ledger Report image">
            <a:extLst>
              <a:ext uri="{FF2B5EF4-FFF2-40B4-BE49-F238E27FC236}">
                <a16:creationId xmlns:a16="http://schemas.microsoft.com/office/drawing/2014/main" id="{A17B9186-98B3-4245-BFA4-EBDFB67BA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1" t="14175" r="2942" b="5283"/>
          <a:stretch/>
        </p:blipFill>
        <p:spPr>
          <a:xfrm>
            <a:off x="785611" y="967284"/>
            <a:ext cx="10890250" cy="54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F602F21B-FF3B-1149-9BCB-8572E43B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3A9D8-F6D9-304A-93E5-9CB138DC38A2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3817483" cy="5033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Indirect costs generally are not readily identifiable with a particular grant or contract such as: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Maintenance of buildings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Telephone expense 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Supplies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Depreciation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expense </a:t>
            </a:r>
            <a:r>
              <a:rPr lang="en-US" sz="300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8415D-D77D-354A-B39C-84E4FBCA3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82" y="958215"/>
            <a:ext cx="7498217" cy="55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52D67-EA9E-9741-A898-026E4B5F1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734" y="1111348"/>
            <a:ext cx="7695029" cy="5210176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80CCFCA-E005-B549-88BF-D6BF2E0876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8726" y="1168006"/>
            <a:ext cx="3655477" cy="34039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92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</a:t>
            </a:r>
            <a:b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92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92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929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7EDF-14C1-4D48-89BA-74CDA9346DC9}"/>
              </a:ext>
            </a:extLst>
          </p:cNvPr>
          <p:cNvSpPr txBox="1"/>
          <p:nvPr/>
        </p:nvSpPr>
        <p:spPr>
          <a:xfrm>
            <a:off x="1014998" y="3812513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Dumb </a:t>
            </a:r>
            <a:b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6A2B9-9867-2247-8E80-DAAEDEA2E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02435" y="1477108"/>
            <a:ext cx="78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75ECB-BAAC-9A44-A51D-B16CC3D8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52935" y="2110154"/>
            <a:ext cx="68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47285-883C-D34D-AD45-1AE02183B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6265" y="1242240"/>
            <a:ext cx="58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DF5A-D03C-B141-B1EC-3249D59C2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8744" y="1927275"/>
            <a:ext cx="58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4461-7D4A-D54F-AEE8-835EC1B8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9735" y="2527439"/>
            <a:ext cx="46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08-177A-9E4E-8A0A-1CD0B8377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1766" y="1848544"/>
            <a:ext cx="40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54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388D9-061D-F145-864C-78631EF68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545" y="977899"/>
            <a:ext cx="6008255" cy="54610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DC11C48-D213-3F43-81E6-026BAD6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CB72-1D22-8346-BEDD-3EE888EAAC7A}"/>
              </a:ext>
            </a:extLst>
          </p:cNvPr>
          <p:cNvSpPr txBox="1">
            <a:spLocks/>
          </p:cNvSpPr>
          <p:nvPr/>
        </p:nvSpPr>
        <p:spPr>
          <a:xfrm>
            <a:off x="518990" y="1311963"/>
            <a:ext cx="6908505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FontTx/>
              <a:buNone/>
            </a:pPr>
            <a:r>
              <a:rPr lang="en-US" sz="3000"/>
              <a:t>Indirect Costs Rates: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Provisional indirect costs rates adjusted </a:t>
            </a:r>
            <a:br>
              <a:rPr lang="en-US" sz="2400"/>
            </a:br>
            <a:r>
              <a:rPr lang="en-US" sz="2400"/>
              <a:t>to actual (retroactive adjustment)  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Predetermined rates (not normally </a:t>
            </a:r>
            <a:br>
              <a:rPr lang="en-US" sz="2400"/>
            </a:br>
            <a:r>
              <a:rPr lang="en-US" sz="2400"/>
              <a:t>subject to adjustment)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Fixed rates (with roll or carry forward</a:t>
            </a:r>
            <a:br>
              <a:rPr lang="en-US" sz="2400"/>
            </a:br>
            <a:r>
              <a:rPr lang="en-US" sz="2400"/>
              <a:t>adjustment in future period)</a:t>
            </a:r>
          </a:p>
          <a:p>
            <a:pPr marL="0" indent="0">
              <a:lnSpc>
                <a:spcPts val="3800"/>
              </a:lnSpc>
              <a:buClr>
                <a:srgbClr val="C00000"/>
              </a:buClr>
              <a:buSzPct val="80000"/>
              <a:buNone/>
            </a:pPr>
            <a:r>
              <a:rPr lang="en-US"/>
              <a:t>Implements cognizant Federal </a:t>
            </a:r>
            <a:br>
              <a:rPr lang="en-US"/>
            </a:br>
            <a:r>
              <a:rPr lang="en-US"/>
              <a:t>agency concept</a:t>
            </a:r>
            <a:r>
              <a:rPr lang="en-US" sz="2400"/>
              <a:t> </a:t>
            </a:r>
            <a:r>
              <a:rPr lang="en-US" sz="3000"/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665A1-6E15-9441-83EA-F80CF63C0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B186AC1-6244-7D4D-8568-7DB6D0C6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4" name="Picture 3" descr="Classification of Costs and Cost Ledger image">
            <a:extLst>
              <a:ext uri="{FF2B5EF4-FFF2-40B4-BE49-F238E27FC236}">
                <a16:creationId xmlns:a16="http://schemas.microsoft.com/office/drawing/2014/main" id="{8709A9AD-7F7A-A540-80E6-EC2353DF1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4"/>
          <a:stretch/>
        </p:blipFill>
        <p:spPr>
          <a:xfrm>
            <a:off x="33646" y="1050878"/>
            <a:ext cx="11271250" cy="53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931E-92CA-8848-AA16-85E4EF9E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00" y="969433"/>
            <a:ext cx="4851400" cy="5503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D179B0-F8AA-8F42-8028-9B0974D0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573BB-4AAD-8745-9B20-83B412176CDA}"/>
              </a:ext>
            </a:extLst>
          </p:cNvPr>
          <p:cNvSpPr txBox="1">
            <a:spLocks/>
          </p:cNvSpPr>
          <p:nvPr/>
        </p:nvSpPr>
        <p:spPr>
          <a:xfrm>
            <a:off x="518989" y="1311963"/>
            <a:ext cx="685971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De Minimis Rate:</a:t>
            </a:r>
            <a:endParaRPr lang="en-US" sz="200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Any non-Federal entity that does not have a negotiated indirect cost rate may elect to charge a de minimis rate of up to 15% of modified total direct costs (MTDC)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Rate may be used indefinitely or until entity elect to negotiate for a rate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must be consistently charged </a:t>
            </a:r>
            <a:br>
              <a:rPr lang="en-US" sz="2400"/>
            </a:br>
            <a:r>
              <a:rPr lang="en-US" sz="2400"/>
              <a:t>as either indirect or direct – (not both)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Subrecipients use the same guidelines </a:t>
            </a:r>
            <a:br>
              <a:rPr lang="en-US" sz="2400"/>
            </a:br>
            <a:r>
              <a:rPr lang="en-US" sz="2400"/>
              <a:t>as recipients.</a:t>
            </a:r>
            <a:r>
              <a:rPr lang="en-US" sz="3000"/>
              <a:t>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8385A-E006-D34A-9A66-3EAA7758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F89CD-9CBA-D340-9D27-1AC89A299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0997D7-6F05-AA4A-82E3-03978772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 Standards for Costs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E087E-DE81-D54C-9BDB-127B9E010013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419666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The regulation DOES NOT: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Supersede limitation imposed by law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extent of Federal funds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Provide additional Federal funds for indirect costs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how a government should use funds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Relieve State &amp; local governments of stewardship responsibilities for Federal funds </a:t>
            </a:r>
            <a:r>
              <a:rPr lang="en-US" sz="300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3ED56-16CB-1947-82B9-65E2686C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4E700-4A86-6C47-B79E-0701E966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228584"/>
            <a:ext cx="4756150" cy="4578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EA43E-D8D0-7C45-B5F4-E515401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34F-6DC7-C64D-8326-2EEE386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3601328" cy="4805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Accounting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Advertising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Alcoholic Beverages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Audit Services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Bad Debts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Contingencies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21CC-012A-4E47-B888-C4FB23EC027F}"/>
              </a:ext>
            </a:extLst>
          </p:cNvPr>
          <p:cNvSpPr txBox="1">
            <a:spLocks/>
          </p:cNvSpPr>
          <p:nvPr/>
        </p:nvSpPr>
        <p:spPr>
          <a:xfrm>
            <a:off x="4042057" y="1371600"/>
            <a:ext cx="6717042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Contributions &amp; Donations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Entertainment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Fines/Penalties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Fund Raising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Costs </a:t>
            </a:r>
          </a:p>
        </p:txBody>
      </p:sp>
    </p:spTree>
    <p:extLst>
      <p:ext uri="{BB962C8B-B14F-4D97-AF65-F5344CB8AC3E}">
        <p14:creationId xmlns:p14="http://schemas.microsoft.com/office/powerpoint/2010/main" val="21318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 Accounting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EA3EC3-453B-AC9B-E146-436DDC2F61C9}"/>
              </a:ext>
            </a:extLst>
          </p:cNvPr>
          <p:cNvSpPr/>
          <p:nvPr/>
        </p:nvSpPr>
        <p:spPr>
          <a:xfrm>
            <a:off x="598712" y="3649147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Advertising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3348598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Alcoholic Beverages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ADA42F-5108-4AEE-5CAB-775D0484303A}"/>
              </a:ext>
            </a:extLst>
          </p:cNvPr>
          <p:cNvSpPr/>
          <p:nvPr/>
        </p:nvSpPr>
        <p:spPr>
          <a:xfrm>
            <a:off x="598712" y="3649147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Audit Services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821954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5. Bad Debts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00036C-5745-0BC1-F7AA-B35CF0C8FD07}"/>
              </a:ext>
            </a:extLst>
          </p:cNvPr>
          <p:cNvSpPr/>
          <p:nvPr/>
        </p:nvSpPr>
        <p:spPr>
          <a:xfrm>
            <a:off x="598712" y="3649147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6. Contingencies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204341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7. Contributions &amp; Donations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24E2B-D264-202E-7EC0-98D9D9658EEB}"/>
              </a:ext>
            </a:extLst>
          </p:cNvPr>
          <p:cNvSpPr/>
          <p:nvPr/>
        </p:nvSpPr>
        <p:spPr>
          <a:xfrm>
            <a:off x="598712" y="3649147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8. Entertainment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240065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9. Fines/Penalties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8C3F6-7C1C-4570-BDA1-293EB3DFF10D}"/>
              </a:ext>
            </a:extLst>
          </p:cNvPr>
          <p:cNvSpPr/>
          <p:nvPr/>
        </p:nvSpPr>
        <p:spPr>
          <a:xfrm>
            <a:off x="598713" y="3649147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10. Fundraising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120415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Department of Justice</a:t>
            </a:r>
          </a:p>
        </p:txBody>
      </p:sp>
      <p:pic>
        <p:nvPicPr>
          <p:cNvPr id="5" name="Picture 4" descr="Chart image of the Roles breakdown at the U.S. Department of Justice">
            <a:extLst>
              <a:ext uri="{FF2B5EF4-FFF2-40B4-BE49-F238E27FC236}">
                <a16:creationId xmlns:a16="http://schemas.microsoft.com/office/drawing/2014/main" id="{9B8E2CEC-BBF2-B34E-8AF4-69A85B24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0" b="3566"/>
          <a:stretch/>
        </p:blipFill>
        <p:spPr>
          <a:xfrm>
            <a:off x="152400" y="914399"/>
            <a:ext cx="11849100" cy="56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9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 Rental Costs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Depends </a:t>
            </a:r>
          </a:p>
        </p:txBody>
      </p:sp>
    </p:spTree>
    <p:extLst>
      <p:ext uri="{BB962C8B-B14F-4D97-AF65-F5344CB8AC3E}">
        <p14:creationId xmlns:p14="http://schemas.microsoft.com/office/powerpoint/2010/main" val="2940683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65421-C272-3E4A-A5E7-1067C992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990600"/>
            <a:ext cx="5994401" cy="5440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832E0-0A74-7C44-AD12-0567692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1F9D-5142-A642-B488-37EC22C0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5080191" cy="4805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/>
              <a:t>DOJ funds must be used to supplement existing funds for program activities and may not replace (supplant) non-federal funds that have been appropriated for the same purpose.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1423A-584A-E041-A9AE-3FD9876E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1" y="3438930"/>
            <a:ext cx="2676041" cy="2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Requirements </a:t>
            </a:r>
            <a:br>
              <a:rPr lang="en-US"/>
            </a:br>
            <a:r>
              <a:rPr lang="en-US"/>
              <a:t>Applicable to Some Federal Grants</a:t>
            </a:r>
          </a:p>
        </p:txBody>
      </p:sp>
    </p:spTree>
    <p:extLst>
      <p:ext uri="{BB962C8B-B14F-4D97-AF65-F5344CB8AC3E}">
        <p14:creationId xmlns:p14="http://schemas.microsoft.com/office/powerpoint/2010/main" val="1186873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Cost Sharing (Match)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926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CB731-38C3-DD4B-B372-4E1E4A62A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733"/>
            <a:ext cx="8267700" cy="551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4250C-4809-5146-9A42-788995D8D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6732"/>
            <a:ext cx="6096000" cy="547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Cash vs. In-kind Cost Sharing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BA2D75-D014-C34C-936E-1A1ADE7D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92" y="2892353"/>
            <a:ext cx="2213616" cy="2213616"/>
          </a:xfrm>
          <a:prstGeom prst="ellipse">
            <a:avLst/>
          </a:prstGeom>
          <a:solidFill>
            <a:srgbClr val="00929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7158C-45DC-8648-8D15-86A5021E50DF}"/>
              </a:ext>
            </a:extLst>
          </p:cNvPr>
          <p:cNvSpPr txBox="1"/>
          <p:nvPr/>
        </p:nvSpPr>
        <p:spPr>
          <a:xfrm>
            <a:off x="5454315" y="3443204"/>
            <a:ext cx="157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>
                <a:solidFill>
                  <a:schemeClr val="bg1"/>
                </a:solidFill>
                <a:latin typeface="Impact" panose="020B080603090205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6704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Calculate Cost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9D1FC-B63D-5C45-A86B-E58253602FFD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13935-BBA5-7944-B566-6E87114C67A2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Adjusted Project Cost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0A2E4C-234C-8048-A867-310DC9A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82112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09C68-9C04-394F-A97B-5AE558E4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F284-14FA-B049-8575-25C1E11E3BA4}"/>
              </a:ext>
            </a:extLst>
          </p:cNvPr>
          <p:cNvSpPr txBox="1">
            <a:spLocks/>
          </p:cNvSpPr>
          <p:nvPr/>
        </p:nvSpPr>
        <p:spPr>
          <a:xfrm>
            <a:off x="249382" y="282112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Adjusted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86617-C0C2-274F-9F87-B88B0EE3F688}"/>
              </a:ext>
            </a:extLst>
          </p:cNvPr>
          <p:cNvSpPr txBox="1"/>
          <p:nvPr/>
        </p:nvSpPr>
        <p:spPr>
          <a:xfrm>
            <a:off x="4150493" y="283621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802182-0913-AA4F-94B2-01D1770B5D81}"/>
              </a:ext>
            </a:extLst>
          </p:cNvPr>
          <p:cNvSpPr txBox="1">
            <a:spLocks/>
          </p:cNvSpPr>
          <p:nvPr/>
        </p:nvSpPr>
        <p:spPr>
          <a:xfrm>
            <a:off x="4765957" y="2821129"/>
            <a:ext cx="3158845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Recipient’s 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B2F95-19C3-4A44-947C-BD8E9A057C54}"/>
              </a:ext>
            </a:extLst>
          </p:cNvPr>
          <p:cNvSpPr txBox="1"/>
          <p:nvPr/>
        </p:nvSpPr>
        <p:spPr>
          <a:xfrm>
            <a:off x="8160331" y="286138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E9E774-4AD5-3E41-AF6B-8427D0D59DE1}"/>
              </a:ext>
            </a:extLst>
          </p:cNvPr>
          <p:cNvSpPr txBox="1">
            <a:spLocks/>
          </p:cNvSpPr>
          <p:nvPr/>
        </p:nvSpPr>
        <p:spPr>
          <a:xfrm>
            <a:off x="8672947" y="2821129"/>
            <a:ext cx="3214257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/>
              <a:t>Required Match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259295-7C17-B342-A8A7-C0FBD3087E7C}"/>
              </a:ext>
            </a:extLst>
          </p:cNvPr>
          <p:cNvSpPr txBox="1">
            <a:spLocks/>
          </p:cNvSpPr>
          <p:nvPr/>
        </p:nvSpPr>
        <p:spPr>
          <a:xfrm>
            <a:off x="2928002" y="4041214"/>
            <a:ext cx="6834753" cy="225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Ex: Federal Amount = $80,000 with 80/20 Match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$80,000  =  $100,000  Adjusted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   80%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/>
              <a:t>$100,000  x  20%  =  $20,000 Required Match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5E82D2-B456-0F41-8214-F2AB1AE0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6685" y="503665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381B3-77CC-BD4C-A4A0-21D9DC8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62386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3" grpId="0" animBg="1"/>
      <p:bldP spid="13" grpId="0"/>
      <p:bldP spid="15" grpId="0"/>
      <p:bldP spid="16" grpId="0"/>
      <p:bldP spid="14" grpId="0"/>
      <p:bldP spid="17" grpId="0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Procurement</a:t>
            </a:r>
          </a:p>
        </p:txBody>
      </p:sp>
    </p:spTree>
    <p:extLst>
      <p:ext uri="{BB962C8B-B14F-4D97-AF65-F5344CB8AC3E}">
        <p14:creationId xmlns:p14="http://schemas.microsoft.com/office/powerpoint/2010/main" val="1355546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Procedures and General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States and Indian Tribes must follow the same policies and procedures it uses for procurements with non-Federal funds.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All other recipients and subrecipients must follow 2 CFR 200.318 – 200.327.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b="1">
                <a:solidFill>
                  <a:srgbClr val="C00000"/>
                </a:solidFill>
              </a:rPr>
              <a:t>Documentation is very important!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Contract files must establish an audit trail.  </a:t>
            </a:r>
            <a:br>
              <a:rPr lang="en-US" sz="2400"/>
            </a:br>
            <a:r>
              <a:rPr lang="en-US" sz="2400"/>
              <a:t>Documentation should be sufficient enough</a:t>
            </a:r>
            <a:br>
              <a:rPr lang="en-US" sz="2400"/>
            </a:br>
            <a:r>
              <a:rPr lang="en-US" sz="2400"/>
              <a:t>to stand on its own.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F94B9-A4E1-014F-A081-F5352E4BA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30" y="2937939"/>
            <a:ext cx="4393954" cy="44069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B2827-41C3-5447-ACD8-CCF11880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42" y="4981826"/>
            <a:ext cx="9224211" cy="1828800"/>
            <a:chOff x="0" y="4805364"/>
            <a:chExt cx="9224211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4E6DD2-27CF-B14D-9747-15AABFC7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193" y="480536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EE8C-B2FC-EA43-BDDC-4004A8D4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705" y="480536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5F88C-CC2E-B449-A8D7-0ECDDCB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216" y="4805364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E0358-60F8-CB42-AFE3-009BE26A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727" y="4805364"/>
              <a:ext cx="1828800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586CC-38B2-144A-99CC-2035BDAD303B}"/>
                </a:ext>
              </a:extLst>
            </p:cNvPr>
            <p:cNvSpPr txBox="1"/>
            <p:nvPr/>
          </p:nvSpPr>
          <p:spPr>
            <a:xfrm>
              <a:off x="4699216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91E24-DDA1-1641-BB68-039359F9868F}"/>
                </a:ext>
              </a:extLst>
            </p:cNvPr>
            <p:cNvSpPr txBox="1"/>
            <p:nvPr/>
          </p:nvSpPr>
          <p:spPr>
            <a:xfrm>
              <a:off x="5886332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2A694B-F2CE-524F-8F0B-AAB7AB5F81F7}"/>
                </a:ext>
              </a:extLst>
            </p:cNvPr>
            <p:cNvSpPr txBox="1"/>
            <p:nvPr/>
          </p:nvSpPr>
          <p:spPr>
            <a:xfrm>
              <a:off x="7089490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E5C2-3776-4A43-B34F-30F25BEF4DA1}"/>
                </a:ext>
              </a:extLst>
            </p:cNvPr>
            <p:cNvSpPr txBox="1"/>
            <p:nvPr/>
          </p:nvSpPr>
          <p:spPr>
            <a:xfrm>
              <a:off x="8308690" y="5414964"/>
              <a:ext cx="915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80DA7-FA1E-CF41-AD2B-4B47A880AEBD}"/>
                </a:ext>
              </a:extLst>
            </p:cNvPr>
            <p:cNvSpPr txBox="1"/>
            <p:nvPr/>
          </p:nvSpPr>
          <p:spPr>
            <a:xfrm>
              <a:off x="0" y="5414964"/>
              <a:ext cx="3978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 - - - - - - - - - - - - - - - -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Guidance and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23EB3-3BA2-DC43-A790-1DA34272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7823391" cy="48053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2 CFR 200.319 requires all procurement transactions be conducted in a manner that provides full and open competition.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Examples of situations that may restrict competition include, but are not limited to: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Unreasonable requirements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Unnecessary experience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Conflicts of interest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Specifying only a “brand name” product</a:t>
            </a:r>
            <a:r>
              <a:rPr lang="en-US" sz="2400"/>
              <a:t>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Bidders’ lists should be continually updated.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Newspaper/other advertising of contract requirement is very important.</a:t>
            </a:r>
          </a:p>
        </p:txBody>
      </p:sp>
    </p:spTree>
    <p:extLst>
      <p:ext uri="{BB962C8B-B14F-4D97-AF65-F5344CB8AC3E}">
        <p14:creationId xmlns:p14="http://schemas.microsoft.com/office/powerpoint/2010/main" val="47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Contract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29CFD-E564-024F-B051-335BB286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2" y="965199"/>
            <a:ext cx="12221232" cy="54864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11234057" cy="49166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/>
              <a:t>Federal awarding agency’s approval of sole source is required for procurements over $250K.  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/>
              <a:t>Use when: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The item or service is available only from a single source.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 true public exigency or emergency exists.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After competitive solicitation, competition is considered inadequate.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lnSpc>
                <a:spcPct val="110000"/>
              </a:lnSpc>
              <a:buNone/>
            </a:pPr>
            <a:r>
              <a:rPr lang="en-US"/>
              <a:t>A for-profit entity not eligible to be a direct recipient may not be awarded a sole source contract.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D392FD0-26A5-D34A-86A1-86B9013DD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76213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Justice Programs</a:t>
            </a:r>
          </a:p>
        </p:txBody>
      </p:sp>
      <p:pic>
        <p:nvPicPr>
          <p:cNvPr id="4" name="Picture 3" descr="Program breakdown chart of the programs at the Office of Justice Programs">
            <a:extLst>
              <a:ext uri="{FF2B5EF4-FFF2-40B4-BE49-F238E27FC236}">
                <a16:creationId xmlns:a16="http://schemas.microsoft.com/office/drawing/2014/main" id="{10FA448C-5C82-BA40-ACD2-305338AF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9" r="10697" b="16860"/>
          <a:stretch/>
        </p:blipFill>
        <p:spPr>
          <a:xfrm>
            <a:off x="6349" y="914399"/>
            <a:ext cx="12185651" cy="55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6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4" name="Content Placeholder 6" descr="Sole source justification/sample outline">
            <a:extLst>
              <a:ext uri="{FF2B5EF4-FFF2-40B4-BE49-F238E27FC236}">
                <a16:creationId xmlns:a16="http://schemas.microsoft.com/office/drawing/2014/main" id="{5B8189D5-5AFA-1B49-8AFF-284FD3A41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668145"/>
              </p:ext>
            </p:extLst>
          </p:nvPr>
        </p:nvGraphicFramePr>
        <p:xfrm>
          <a:off x="719378" y="1371600"/>
          <a:ext cx="10890251" cy="5060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 description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program and what product or service is being contracted for: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 of why it is necessary to contract non-competitively,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include: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Organizational expertise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 of the program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Responsiveness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 of personnel </a:t>
                      </a:r>
                      <a:endParaRPr lang="en-US" sz="2400" b="0" i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0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5" name="Content Placeholder 6" descr="Sole Source Justification/Sample Outline">
            <a:extLst>
              <a:ext uri="{FF2B5EF4-FFF2-40B4-BE49-F238E27FC236}">
                <a16:creationId xmlns:a16="http://schemas.microsoft.com/office/drawing/2014/main" id="{5016A075-1093-C445-9B95-335E89056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381776"/>
              </p:ext>
            </p:extLst>
          </p:nvPr>
        </p:nvGraphicFramePr>
        <p:xfrm>
          <a:off x="719378" y="1371599"/>
          <a:ext cx="10890249" cy="4927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3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57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T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and the results of any market survey or research conducted.  If no survey or research conducted, explain why not. 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81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T="18288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when contractual coverage is required and if dates are not met, what impact on the program.  Example: how long it would take another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contractor to reach the same level of competence (equate in $$). 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831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Noncompetitive Procurement Justification (Sole Source) Sample Outline</a:t>
            </a:r>
          </a:p>
        </p:txBody>
      </p:sp>
      <p:graphicFrame>
        <p:nvGraphicFramePr>
          <p:cNvPr id="4" name="Content Placeholder 7" descr="Sole source justification/sample outline">
            <a:extLst>
              <a:ext uri="{FF2B5EF4-FFF2-40B4-BE49-F238E27FC236}">
                <a16:creationId xmlns:a16="http://schemas.microsoft.com/office/drawing/2014/main" id="{B65A18E9-6E9C-634F-8DA8-DABADD585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528404"/>
              </p:ext>
            </p:extLst>
          </p:nvPr>
        </p:nvGraphicFramePr>
        <p:xfrm>
          <a:off x="719379" y="1371600"/>
          <a:ext cx="10890250" cy="49916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0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marR="18288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marR="1828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0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points to 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“sell the case.”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17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declaration that this action is in the “best interest” of the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grantor agency and/or the Federal government.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747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 review. </a:t>
                      </a:r>
                    </a:p>
                    <a:p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constraints</a:t>
                      </a:r>
                      <a:r>
                        <a:rPr lang="en-US" sz="24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will not be considered a factor if the grantee has not sought competitive bids in a timely manner thereby creating a time constraint situation.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25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5601-39CB-A244-B087-33B2D004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Contracting Dos &amp; Don’ts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839FB-66F2-EF4C-B1E6-B4E368C66207}"/>
              </a:ext>
            </a:extLst>
          </p:cNvPr>
          <p:cNvSpPr txBox="1">
            <a:spLocks/>
          </p:cNvSpPr>
          <p:nvPr/>
        </p:nvSpPr>
        <p:spPr>
          <a:xfrm>
            <a:off x="534391" y="1330036"/>
            <a:ext cx="1526884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3CC1-1059-8A4D-A934-94D87B63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2138767"/>
            <a:ext cx="4360743" cy="36197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Compete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Prepare IFB/RFP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Maintain bidders list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Conduct interviews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Obtain prior approval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Make documentation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DC8A4-3CB3-C245-B3C4-5064D813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3659" y="1572930"/>
            <a:ext cx="4386834" cy="4386834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42483B1-267E-0E42-B04E-FDF6E3C81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862" y="1530674"/>
            <a:ext cx="4429090" cy="4429090"/>
          </a:xfrm>
          <a:prstGeom prst="noSmoking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22AD9-E54D-5548-885E-69F8F81F5149}"/>
              </a:ext>
            </a:extLst>
          </p:cNvPr>
          <p:cNvSpPr txBox="1">
            <a:spLocks/>
          </p:cNvSpPr>
          <p:nvPr/>
        </p:nvSpPr>
        <p:spPr>
          <a:xfrm>
            <a:off x="4935909" y="1330036"/>
            <a:ext cx="2038327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DON’Ts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40AC1-6383-C049-8F19-47757A87808D}"/>
              </a:ext>
            </a:extLst>
          </p:cNvPr>
          <p:cNvSpPr txBox="1">
            <a:spLocks/>
          </p:cNvSpPr>
          <p:nvPr/>
        </p:nvSpPr>
        <p:spPr>
          <a:xfrm>
            <a:off x="4959458" y="2138767"/>
            <a:ext cx="7232542" cy="272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Place unreasonable requirements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unnecessary experience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noncompetitive pricing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organizational conflicts of interest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unreasonable timeframe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only “brand name” products  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9A911-7EBB-EE4E-9C07-BC9262CD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56502" y="914399"/>
            <a:ext cx="0" cy="564138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D10340-3544-3C48-9E35-CC19447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54" y="3860800"/>
            <a:ext cx="4196945" cy="261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810F4-074A-9949-91C1-EA26EA77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038"/>
            <a:ext cx="3644900" cy="2978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D0762-FE0B-984D-886A-41F266D2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Parties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0A0380-5C9B-CC4A-8202-439942F8B8DA}"/>
              </a:ext>
            </a:extLst>
          </p:cNvPr>
          <p:cNvSpPr txBox="1">
            <a:spLocks/>
          </p:cNvSpPr>
          <p:nvPr/>
        </p:nvSpPr>
        <p:spPr>
          <a:xfrm>
            <a:off x="1295400" y="1016064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Excluded From Federal Procurement or Non-Procurement Programs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829C60-9FA8-D84E-AF41-B062B49BDE6A}"/>
              </a:ext>
            </a:extLst>
          </p:cNvPr>
          <p:cNvSpPr txBox="1">
            <a:spLocks/>
          </p:cNvSpPr>
          <p:nvPr/>
        </p:nvSpPr>
        <p:spPr>
          <a:xfrm>
            <a:off x="2324100" y="2026406"/>
            <a:ext cx="7543800" cy="320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rgbClr val="C00000"/>
                </a:solidFill>
              </a:rPr>
              <a:t>Frequently Asked Questions: </a:t>
            </a:r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Electronic List of Parties </a:t>
            </a:r>
            <a:br>
              <a:rPr lang="en-US"/>
            </a:br>
            <a:r>
              <a:rPr lang="en-US">
                <a:hlinkClick r:id="rId4" tooltip="http://www.epls.gov/"/>
              </a:rPr>
              <a:t>https://www.sam.gov</a:t>
            </a:r>
            <a:r>
              <a:rPr lang="en-US">
                <a:hlinkClick r:id="rId5"/>
              </a:rPr>
              <a:t>/</a:t>
            </a:r>
            <a:endParaRPr lang="en-US"/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Federal Service Desk: </a:t>
            </a:r>
            <a:br>
              <a:rPr lang="en-US"/>
            </a:br>
            <a:r>
              <a:rPr lang="en-US"/>
              <a:t>1-866-606-8220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FAA02-43C4-634D-9796-2104C55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6608" y="1759986"/>
            <a:ext cx="7543800" cy="3420326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6FA9F-90C7-DF4F-A998-9863258C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13694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0A1-B34C-C843-B34E-1DC7949F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636198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charset="0"/>
              </a:rPr>
              <a:t>1.  Strong internal controls can ensure effective and efficient operations, reliable financial reporting, and compliance with applicable laws and regulations.</a:t>
            </a:r>
          </a:p>
          <a:p>
            <a:pPr marL="914400" lvl="1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5724372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76C5F3-955F-744F-8CB0-3EFF9699C6BA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10327593" cy="5214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2.  An adequate accounting system: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Meets requirements for periodic reporting.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Provides financial data for planning, control, measurement, and evaluation of direct and indirect costs.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Presents and classifies costs, as required for budgetary and evaluation purposes.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All of the above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None of the above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48323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531896-90C1-C942-BB11-56A325D391C6}"/>
              </a:ext>
            </a:extLst>
          </p:cNvPr>
          <p:cNvSpPr txBox="1">
            <a:spLocks/>
          </p:cNvSpPr>
          <p:nvPr/>
        </p:nvSpPr>
        <p:spPr>
          <a:xfrm>
            <a:off x="598712" y="1402597"/>
            <a:ext cx="10498073" cy="3107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3.  Per 2 CFR/Part 200 (Uniform Administrative Requirements, </a:t>
            </a:r>
            <a:r>
              <a:rPr lang="en-US" sz="2800">
                <a:latin typeface="Arial" charset="0"/>
              </a:rPr>
              <a:t>Cost Principles, and Audit Requirements) accounting, advertising, rental costs, and audit services: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are allowable costs 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are unallowable costs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can be allowable costs</a:t>
            </a:r>
            <a:r>
              <a:rPr lang="en-US">
                <a:latin typeface="Arial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084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3BE507-BA6E-DF49-84B8-2CE16EC79853}"/>
              </a:ext>
            </a:extLst>
          </p:cNvPr>
          <p:cNvSpPr txBox="1">
            <a:spLocks/>
          </p:cNvSpPr>
          <p:nvPr/>
        </p:nvSpPr>
        <p:spPr>
          <a:xfrm>
            <a:off x="598712" y="1370984"/>
            <a:ext cx="10358589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4.  OJP funding can be used to purchase food and/or beverages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for any meeting, conference, training or other event.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Chief Financial Officer</a:t>
            </a:r>
          </a:p>
        </p:txBody>
      </p:sp>
      <p:pic>
        <p:nvPicPr>
          <p:cNvPr id="5" name="Picture 4" descr="Jobs listed under the Office of the Chief Financial Officer">
            <a:extLst>
              <a:ext uri="{FF2B5EF4-FFF2-40B4-BE49-F238E27FC236}">
                <a16:creationId xmlns:a16="http://schemas.microsoft.com/office/drawing/2014/main" id="{138670FF-7E50-A549-B2D4-0885C81CC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6CEEBE-6A19-6940-AC9C-CC037FD44253}"/>
              </a:ext>
            </a:extLst>
          </p:cNvPr>
          <p:cNvSpPr txBox="1"/>
          <p:nvPr/>
        </p:nvSpPr>
        <p:spPr>
          <a:xfrm>
            <a:off x="4673600" y="13589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Johnson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6EE023-65FA-5649-B8C5-E904DB13B762}"/>
              </a:ext>
            </a:extLst>
          </p:cNvPr>
          <p:cNvSpPr txBox="1"/>
          <p:nvPr/>
        </p:nvSpPr>
        <p:spPr>
          <a:xfrm>
            <a:off x="7772400" y="28067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Horn</a:t>
            </a:r>
          </a:p>
        </p:txBody>
      </p:sp>
    </p:spTree>
    <p:extLst>
      <p:ext uri="{BB962C8B-B14F-4D97-AF65-F5344CB8AC3E}">
        <p14:creationId xmlns:p14="http://schemas.microsoft.com/office/powerpoint/2010/main" val="259359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982323-D014-DF47-9115-E36D85E6BF83}"/>
              </a:ext>
            </a:extLst>
          </p:cNvPr>
          <p:cNvSpPr txBox="1">
            <a:spLocks/>
          </p:cNvSpPr>
          <p:nvPr/>
        </p:nvSpPr>
        <p:spPr>
          <a:xfrm>
            <a:off x="598712" y="1394460"/>
            <a:ext cx="10064121" cy="205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5.  The value of something received or provided that does not have a cost associated with it.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Cash match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In-kind match</a:t>
            </a:r>
          </a:p>
        </p:txBody>
      </p:sp>
    </p:spTree>
    <p:extLst>
      <p:ext uri="{BB962C8B-B14F-4D97-AF65-F5344CB8AC3E}">
        <p14:creationId xmlns:p14="http://schemas.microsoft.com/office/powerpoint/2010/main" val="36783040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446484-B6E3-E140-A584-E8F59A5A926D}"/>
              </a:ext>
            </a:extLst>
          </p:cNvPr>
          <p:cNvSpPr txBox="1">
            <a:spLocks/>
          </p:cNvSpPr>
          <p:nvPr/>
        </p:nvSpPr>
        <p:spPr>
          <a:xfrm>
            <a:off x="598713" y="1402596"/>
            <a:ext cx="9893640" cy="3581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6.  Which of the following is first in the order of precedence?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Terms and Conditions of the Award 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Authorizing Legislation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Federal Agency Regulation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Federal Agency Policies</a:t>
            </a:r>
          </a:p>
        </p:txBody>
      </p:sp>
    </p:spTree>
    <p:extLst>
      <p:ext uri="{BB962C8B-B14F-4D97-AF65-F5344CB8AC3E}">
        <p14:creationId xmlns:p14="http://schemas.microsoft.com/office/powerpoint/2010/main" val="9917613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2EFB65-9B0C-CF45-B39D-5105F06E15D4}"/>
              </a:ext>
            </a:extLst>
          </p:cNvPr>
          <p:cNvSpPr txBox="1">
            <a:spLocks/>
          </p:cNvSpPr>
          <p:nvPr/>
        </p:nvSpPr>
        <p:spPr>
          <a:xfrm>
            <a:off x="598713" y="1401980"/>
            <a:ext cx="761695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7.  Indirect costs are: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costs identified specifically with an activity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costs not readily identifiable with a particular grant or contract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costs that generally include employee fringe benefits allocable to direct labor employees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262803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C4FF65-69BE-2D4B-B077-172995724A83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9072229" cy="24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AutoNum type="arabicPeriod" startAt="8"/>
            </a:pPr>
            <a:r>
              <a:rPr lang="en-US">
                <a:latin typeface="Arial" charset="0"/>
              </a:rPr>
              <a:t>  Under Government wide common rules, Indian Tribal Governments are exempt from lobbying.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210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F58434-6732-0C4E-96C2-E32BE77E538A}"/>
              </a:ext>
            </a:extLst>
          </p:cNvPr>
          <p:cNvSpPr txBox="1">
            <a:spLocks/>
          </p:cNvSpPr>
          <p:nvPr/>
        </p:nvSpPr>
        <p:spPr>
          <a:xfrm>
            <a:off x="598713" y="1392999"/>
            <a:ext cx="10017626" cy="2517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9.  To deliberately reduce State or local funds because of the existence of Federal funds.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Indirect Costs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Supplanting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Supplement</a:t>
            </a:r>
          </a:p>
        </p:txBody>
      </p:sp>
    </p:spTree>
    <p:extLst>
      <p:ext uri="{BB962C8B-B14F-4D97-AF65-F5344CB8AC3E}">
        <p14:creationId xmlns:p14="http://schemas.microsoft.com/office/powerpoint/2010/main" val="6809999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FEB389-0AC4-514E-8A7D-D86E4B5224D6}"/>
              </a:ext>
            </a:extLst>
          </p:cNvPr>
          <p:cNvSpPr txBox="1">
            <a:spLocks/>
          </p:cNvSpPr>
          <p:nvPr/>
        </p:nvSpPr>
        <p:spPr>
          <a:xfrm>
            <a:off x="598713" y="1392678"/>
            <a:ext cx="8901748" cy="4041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AutoNum type="arabicPeriod" startAt="10"/>
            </a:pPr>
            <a:r>
              <a:rPr lang="en-US">
                <a:latin typeface="Arial" charset="0"/>
              </a:rPr>
              <a:t>  Federal awarding agency’s approval of sole source is required for procurements over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$   20,000</a:t>
            </a:r>
          </a:p>
          <a:p>
            <a:pPr marL="822960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$ 250,000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$   50,000</a:t>
            </a:r>
          </a:p>
        </p:txBody>
      </p:sp>
    </p:spTree>
    <p:extLst>
      <p:ext uri="{BB962C8B-B14F-4D97-AF65-F5344CB8AC3E}">
        <p14:creationId xmlns:p14="http://schemas.microsoft.com/office/powerpoint/2010/main" val="26031693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1FC-2306-5D48-A723-0F2F7A6C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660005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F8A258-3DDC-754B-ACDD-7AA01C3AD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13" y="3626248"/>
            <a:ext cx="4530586" cy="282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5814-73E7-5848-B598-F5671FAEE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2855495" cy="2333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14821-E0B9-E748-92FA-0357C4F7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B42B9-26BC-8A47-9683-50E141AFC0A2}"/>
              </a:ext>
            </a:extLst>
          </p:cNvPr>
          <p:cNvSpPr txBox="1">
            <a:spLocks/>
          </p:cNvSpPr>
          <p:nvPr/>
        </p:nvSpPr>
        <p:spPr>
          <a:xfrm>
            <a:off x="2153478" y="1587260"/>
            <a:ext cx="7871791" cy="3552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</a:rPr>
              <a:t>    Unique Entity Identifier (UEI)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Universal identifier for Federal recipients and their direct subrecipients. </a:t>
            </a:r>
          </a:p>
          <a:p>
            <a:pPr marL="457200" lvl="1" indent="0">
              <a:buNone/>
            </a:pPr>
            <a:r>
              <a:rPr lang="en-US" sz="3000" b="1">
                <a:solidFill>
                  <a:srgbClr val="C00000"/>
                </a:solidFill>
              </a:rPr>
              <a:t>System for Award Management (SAM)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Federal Service Desk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>
                <a:hlinkClick r:id="rId4" tooltip="http://www.sam.gov"/>
              </a:rPr>
              <a:t>https://www.sam.gov</a:t>
            </a:r>
            <a:endParaRPr lang="en-US" sz="2600"/>
          </a:p>
          <a:p>
            <a:pPr lvl="1"/>
            <a:endParaRPr lang="en-US" sz="260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DD340-BB78-1544-B690-C944FB62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374" y="1425852"/>
            <a:ext cx="10668000" cy="3719590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E17B-7B39-1943-870B-E3DEB8BA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0" y="10500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F7702-74DD-9A46-974D-204580AE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04" y="3898900"/>
            <a:ext cx="3153295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01449-96B7-DF40-83C7-2E794FB5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9CE7-CDDA-5749-B049-2AA93579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8758228" cy="4805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Type of Applicant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Financial Management and Internal Controls Questionnaire – (</a:t>
            </a:r>
            <a:r>
              <a:rPr lang="en-US" sz="2400" i="1"/>
              <a:t>All OJP applicants</a:t>
            </a:r>
            <a:r>
              <a:rPr lang="en-US" sz="2400"/>
              <a:t>)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Grantee Audits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Applicants Federal Debt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Accuracy of Taxpayer ID</a:t>
            </a:r>
          </a:p>
        </p:txBody>
      </p:sp>
    </p:spTree>
    <p:extLst>
      <p:ext uri="{BB962C8B-B14F-4D97-AF65-F5344CB8AC3E}">
        <p14:creationId xmlns:p14="http://schemas.microsoft.com/office/powerpoint/2010/main" val="82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978B58-851B-FE4E-92B6-9E796CBA3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2" y="3898900"/>
            <a:ext cx="3161727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37A12-93FD-2249-B6A3-9884CA49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 Grantees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89CA-DFA0-5B43-99B4-4FE2F04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9573987" cy="521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history of unsatisfactory performance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not financially stable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management system which does not meet the management standards set forth in 2 CFR Part 200.302 (Financial Management)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not conformed to the terms and conditions of previous awards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open Single Audit or Office of Inspector General (OIG) audit report recommendations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significant non-compliance issues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otherwise not responsible (e.g., open site visit, </a:t>
            </a:r>
            <a:br>
              <a:rPr lang="en-US" sz="2400"/>
            </a:br>
            <a:r>
              <a:rPr lang="en-US" sz="2400"/>
              <a:t>requests for information from DOJ program manager, etc.)</a:t>
            </a:r>
          </a:p>
        </p:txBody>
      </p:sp>
    </p:spTree>
    <p:extLst>
      <p:ext uri="{BB962C8B-B14F-4D97-AF65-F5344CB8AC3E}">
        <p14:creationId xmlns:p14="http://schemas.microsoft.com/office/powerpoint/2010/main" val="14340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C46-25F3-324A-89CA-00D7C3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Federal Grants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4028716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3541-E6B8-BAD3-FA16-274B1A60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8813"/>
            <a:ext cx="12185650" cy="2164216"/>
          </a:xfrm>
        </p:spPr>
        <p:txBody>
          <a:bodyPr>
            <a:norm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Breakout Sessions </a:t>
            </a:r>
            <a:b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BB038-5C94-5428-5366-65E9AAF4DB9B}"/>
              </a:ext>
            </a:extLst>
          </p:cNvPr>
          <p:cNvSpPr txBox="1"/>
          <p:nvPr/>
        </p:nvSpPr>
        <p:spPr>
          <a:xfrm>
            <a:off x="283076" y="4093029"/>
            <a:ext cx="11908924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 with the Experts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Grants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 Recipient Monitoring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492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044-3975-EA45-B379-CD7EB7D7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Process</a:t>
            </a:r>
          </a:p>
        </p:txBody>
      </p:sp>
    </p:spTree>
    <p:extLst>
      <p:ext uri="{BB962C8B-B14F-4D97-AF65-F5344CB8AC3E}">
        <p14:creationId xmlns:p14="http://schemas.microsoft.com/office/powerpoint/2010/main" val="4630159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168315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739636" y="5471958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277325" y="5471958"/>
            <a:ext cx="16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10D77-2B27-2346-A203-87A31D1CC608}"/>
              </a:ext>
            </a:extLst>
          </p:cNvPr>
          <p:cNvSpPr txBox="1"/>
          <p:nvPr/>
        </p:nvSpPr>
        <p:spPr>
          <a:xfrm>
            <a:off x="5449224" y="5471958"/>
            <a:ext cx="202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8299619" y="5471959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10363246" y="547195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6781F-0685-B74A-9C8C-6E0240590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337662"/>
            <a:ext cx="1855515" cy="1855515"/>
            <a:chOff x="152400" y="1337662"/>
            <a:chExt cx="1855515" cy="18555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89FA1A-83E0-2449-B888-E8A26178059B}"/>
                </a:ext>
              </a:extLst>
            </p:cNvPr>
            <p:cNvSpPr/>
            <p:nvPr/>
          </p:nvSpPr>
          <p:spPr>
            <a:xfrm>
              <a:off x="152400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504110-A0C3-7A4F-8834-D7547D66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5" y="1534656"/>
              <a:ext cx="1373644" cy="13736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96BE6-5B9F-3A4A-85EC-C1C1D5587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7758" y="1337662"/>
            <a:ext cx="1855515" cy="1855515"/>
            <a:chOff x="2487758" y="1337662"/>
            <a:chExt cx="1855515" cy="18555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1145A9-F4F2-C443-A368-9F5ED6ED35DC}"/>
                </a:ext>
              </a:extLst>
            </p:cNvPr>
            <p:cNvSpPr/>
            <p:nvPr/>
          </p:nvSpPr>
          <p:spPr>
            <a:xfrm>
              <a:off x="2487758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543B81-28FC-2347-B33B-87234772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061" y="1640448"/>
              <a:ext cx="1357585" cy="13575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36C8AC-F915-DB4E-B998-6FFA51AC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3116" y="1337662"/>
            <a:ext cx="1855515" cy="1855515"/>
            <a:chOff x="4823116" y="1337662"/>
            <a:chExt cx="1855515" cy="18555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3D7E62-D42B-694A-AC84-67AC5DD7A163}"/>
                </a:ext>
              </a:extLst>
            </p:cNvPr>
            <p:cNvSpPr/>
            <p:nvPr/>
          </p:nvSpPr>
          <p:spPr>
            <a:xfrm>
              <a:off x="4823116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EEA260-2D95-814E-BEE8-836132EC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267" y="1391522"/>
              <a:ext cx="1619211" cy="16192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F68ED8-10D6-B340-86BA-BF12D14B9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8958" y="3598262"/>
            <a:ext cx="1855515" cy="1855515"/>
            <a:chOff x="3198958" y="3598262"/>
            <a:chExt cx="1855515" cy="18555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662BAD-C3E0-224B-B05B-88C27762E068}"/>
                </a:ext>
              </a:extLst>
            </p:cNvPr>
            <p:cNvSpPr/>
            <p:nvPr/>
          </p:nvSpPr>
          <p:spPr>
            <a:xfrm>
              <a:off x="3198958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85EFC2E-AE9D-CE40-A240-51A1B1AB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55" y="3862057"/>
              <a:ext cx="1337320" cy="1337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67FFA4-ED79-9342-A620-9994B32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05032" y="3598262"/>
            <a:ext cx="1855515" cy="1855515"/>
            <a:chOff x="10205032" y="3598262"/>
            <a:chExt cx="1855515" cy="18555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181A9-4A28-FF42-8E46-8A61802B6C7D}"/>
                </a:ext>
              </a:extLst>
            </p:cNvPr>
            <p:cNvSpPr/>
            <p:nvPr/>
          </p:nvSpPr>
          <p:spPr>
            <a:xfrm>
              <a:off x="10205032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7F4777-596A-894E-A591-3A74E47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1269" y="3862057"/>
              <a:ext cx="1463058" cy="14630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ECABCD-7256-C746-A6A5-C26E52C3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58474" y="1337662"/>
            <a:ext cx="1855515" cy="1855515"/>
            <a:chOff x="7158474" y="1337662"/>
            <a:chExt cx="1855515" cy="185551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7F99A9-49A8-174E-AC6A-74A1BE04BE7E}"/>
                </a:ext>
              </a:extLst>
            </p:cNvPr>
            <p:cNvSpPr/>
            <p:nvPr/>
          </p:nvSpPr>
          <p:spPr>
            <a:xfrm>
              <a:off x="7158474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2EDF640-B2FA-664B-8EF0-247FFDD8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653" y="1356188"/>
              <a:ext cx="1828800" cy="1828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47EE2D-DDD4-C449-8CE5-46806C26E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3832" y="1337662"/>
            <a:ext cx="1912827" cy="1855515"/>
            <a:chOff x="9493832" y="1337662"/>
            <a:chExt cx="1912827" cy="18555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9B22E0-F94B-2642-9A45-66BC9592B57A}"/>
                </a:ext>
              </a:extLst>
            </p:cNvPr>
            <p:cNvSpPr/>
            <p:nvPr/>
          </p:nvSpPr>
          <p:spPr>
            <a:xfrm>
              <a:off x="9493832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1EA021-D3A5-5841-AE59-8D217181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859" y="1363545"/>
              <a:ext cx="1828800" cy="1828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FD0D46-DCB0-8B4E-A1FF-707AB2E1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9674" y="3598262"/>
            <a:ext cx="1855515" cy="1855515"/>
            <a:chOff x="7869674" y="3598262"/>
            <a:chExt cx="1855515" cy="18555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58BE54-C1F3-7B45-A369-6B99C8DC16E4}"/>
                </a:ext>
              </a:extLst>
            </p:cNvPr>
            <p:cNvSpPr/>
            <p:nvPr/>
          </p:nvSpPr>
          <p:spPr>
            <a:xfrm>
              <a:off x="7869674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7E6B90-039C-7744-AB4F-C8F3834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850" y="3857359"/>
              <a:ext cx="1337320" cy="13373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39D42F-225E-FD49-AA8F-E20E63337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3598262"/>
            <a:ext cx="1855515" cy="1855515"/>
            <a:chOff x="863600" y="3598262"/>
            <a:chExt cx="1855515" cy="185551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71A8B1-9D36-644E-BCFE-55BD388B407D}"/>
                </a:ext>
              </a:extLst>
            </p:cNvPr>
            <p:cNvSpPr/>
            <p:nvPr/>
          </p:nvSpPr>
          <p:spPr>
            <a:xfrm>
              <a:off x="863600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2538B0-E086-D747-BD81-9E094120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641840"/>
              <a:ext cx="1394051" cy="139405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8F9D-8590-E543-AA9A-4E8F504A3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34316" y="3582910"/>
            <a:ext cx="1855515" cy="1870867"/>
            <a:chOff x="5534316" y="3582910"/>
            <a:chExt cx="1855515" cy="18708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E69AEE-BFBB-7742-AF13-085AB76D5306}"/>
                </a:ext>
              </a:extLst>
            </p:cNvPr>
            <p:cNvSpPr/>
            <p:nvPr/>
          </p:nvSpPr>
          <p:spPr>
            <a:xfrm>
              <a:off x="5534316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638B29-4A0D-9146-A7D3-CD5AB02A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672" y="358291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5" grpId="0"/>
      <p:bldP spid="6" grpId="0"/>
      <p:bldP spid="7" grpId="0"/>
      <p:bldP spid="8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Position – (i.e.,) grant coordinator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Title – (i.e.,) director, sheriff, secretary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Percentage of time – (i.e.,) 50%, 100%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Compensation – (i.e., show annual) $60,000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Increases – (i.e.,) raise, cost of living allowance (COLA)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Only the salaries of direct employees should be in the 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Non-employee salaries should be in procurement contracts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Excessive annual salary limits require a signed waiver (DOJ Financial Guide Pg. 60)</a:t>
            </a:r>
          </a:p>
          <a:p>
            <a:pPr lvl="1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000">
                <a:latin typeface="Arial"/>
                <a:cs typeface="Arial"/>
              </a:rPr>
              <a:t>For 2025, the maximum salary limit is 110% of the SES salary: $225,700 x 110% = $248,270.</a:t>
            </a:r>
            <a:endParaRPr lang="en-US" sz="2000"/>
          </a:p>
          <a:p>
            <a:pPr marL="0" indent="0">
              <a:buNone/>
            </a:pPr>
            <a:endParaRPr lang="en-US" sz="3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8EF363-CCAE-A746-9075-DF39787BB569}"/>
              </a:ext>
            </a:extLst>
          </p:cNvPr>
          <p:cNvSpPr txBox="1">
            <a:spLocks/>
          </p:cNvSpPr>
          <p:nvPr/>
        </p:nvSpPr>
        <p:spPr>
          <a:xfrm>
            <a:off x="598713" y="1867536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John Smith, Project Director	  ($60,000 x 100% x 1yr)          $60,000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	  ($45,000 x 100% x 1yr)            45,000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      ($32,000 x   50% x 1yr)       </a:t>
            </a:r>
            <a:r>
              <a:rPr lang="en-US" sz="1800" u="sng"/>
              <a:t>     16,000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							     $121,000</a:t>
            </a:r>
            <a:r>
              <a:rPr lang="en-US" sz="1800" u="sng"/>
              <a:t> </a:t>
            </a:r>
          </a:p>
          <a:p>
            <a:pPr marL="0" indent="0">
              <a:buFontTx/>
              <a:buNone/>
              <a:defRPr/>
            </a:pPr>
            <a:endParaRPr lang="en-US" sz="1800" b="1"/>
          </a:p>
          <a:p>
            <a:pPr marL="0" indent="0">
              <a:buFontTx/>
              <a:buNone/>
              <a:defRPr/>
            </a:pPr>
            <a:r>
              <a:rPr lang="en-US" sz="1800" b="1"/>
              <a:t>Cost of living increase on second year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($60,000 x 2%)	                        $1,200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($45,000 x 2%)	                             900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($16,000 x 2%)	  	      </a:t>
            </a:r>
            <a:r>
              <a:rPr lang="en-US" sz="1800" u="sng"/>
              <a:t>        320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                                                                                                             $2,420</a:t>
            </a:r>
          </a:p>
          <a:p>
            <a:pPr marL="0" indent="0">
              <a:buFontTx/>
              <a:buNone/>
              <a:defRPr/>
            </a:pPr>
            <a:r>
              <a:rPr lang="en-US" sz="3200"/>
              <a:t>        			</a:t>
            </a:r>
            <a:endParaRPr lang="en-US" sz="2000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5B5231-8344-3542-93E8-5F50607C9B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1"/>
            <a:ext cx="11234737" cy="822960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F1C07-D871-7548-AA53-02DB0C5AE15C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C0F27-9C1D-F64E-865A-CA7DCF41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DCCDBF-FB8C-C949-B9C3-F5EEA51F4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9AAAB-FAF2-9848-8FE2-BFD4485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Personnel Budget Year 1 Image">
            <a:extLst>
              <a:ext uri="{FF2B5EF4-FFF2-40B4-BE49-F238E27FC236}">
                <a16:creationId xmlns:a16="http://schemas.microsoft.com/office/drawing/2014/main" id="{BEE16D37-0EF2-F1DE-EA61-6927D484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1154725"/>
            <a:ext cx="12192000" cy="51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00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Personnel Budget Year 2 Image">
            <a:extLst>
              <a:ext uri="{FF2B5EF4-FFF2-40B4-BE49-F238E27FC236}">
                <a16:creationId xmlns:a16="http://schemas.microsoft.com/office/drawing/2014/main" id="{B290895A-BC93-86A9-0992-E5536D24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1171807"/>
            <a:ext cx="12192000" cy="51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88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1234737" cy="29829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What’s included – (i.e., FICA, health, retirement, workman’s comp)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Unallowable – (i.e., excessive fringe for executives)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calculated on the actual salary of personnel versus the total costs (unless they are the same)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itemized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E692-878C-5C41-9777-E1577605DBC6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84BB4-8B7F-0240-BB72-E9E9E5F86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38" y="4508852"/>
            <a:ext cx="1357585" cy="135758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8C3D404-2B9C-6E4D-9118-6943D03D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40F8B5-8000-914A-ADC0-23D67C9C5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4AB1E-C26A-E947-A72E-A4176681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D38FE-60FA-F743-BB2D-1BC37D2425D4}"/>
              </a:ext>
            </a:extLst>
          </p:cNvPr>
          <p:cNvSpPr txBox="1">
            <a:spLocks/>
          </p:cNvSpPr>
          <p:nvPr/>
        </p:nvSpPr>
        <p:spPr>
          <a:xfrm>
            <a:off x="598713" y="1899830"/>
            <a:ext cx="11241992" cy="4068763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FICA			  6.75%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Retirement		  9.20%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Workman’s Comp		  3.70%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Health Insurance		</a:t>
            </a:r>
            <a:r>
              <a:rPr lang="en-US" sz="1800" u="sng"/>
              <a:t>  11.0%</a:t>
            </a:r>
            <a:r>
              <a:rPr lang="en-US" sz="1800"/>
              <a:t>	</a:t>
            </a:r>
          </a:p>
          <a:p>
            <a:pPr marL="0" indent="0">
              <a:buFontTx/>
              <a:buNone/>
              <a:defRPr/>
            </a:pPr>
            <a:r>
              <a:rPr lang="en-US" sz="1800" b="1"/>
              <a:t>Fringe Benefit Rate</a:t>
            </a:r>
            <a:r>
              <a:rPr lang="en-US" sz="1800"/>
              <a:t>	30.65%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sz="1800" b="1"/>
              <a:t>The fringe benefit for each staff member is estimated at 30.65% of the salaries which is the current cost of fringe benefits for current full-time employees of the Third Judicial Circuit. </a:t>
            </a:r>
            <a:r>
              <a:rPr lang="en-US" sz="180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(30.65% x $60,000)			$18,390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(30.65% x $45,000)			$13,793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(30.65% x $16,000)			$</a:t>
            </a:r>
            <a:r>
              <a:rPr lang="en-US" sz="1800" u="sng"/>
              <a:t>  4,904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						</a:t>
            </a:r>
            <a:r>
              <a:rPr lang="en-US" sz="1800" b="1"/>
              <a:t>Total Fringe</a:t>
            </a:r>
            <a:r>
              <a:rPr lang="en-US" sz="1800"/>
              <a:t>	$37,087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28CEA-184D-774A-A9FC-B9638BF00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68" y="1371600"/>
            <a:ext cx="11234737" cy="109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F5FE5-43D4-614B-B8B3-7C47BC0890B4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8FEEC5-2324-D54E-BFD6-DD0333603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3802E-96F0-C344-9C91-5AC45E578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3000C-9981-304E-BDA7-0B9B0C74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Capital image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pic>
        <p:nvPicPr>
          <p:cNvPr id="10" name="Picture 9" descr="Capital image&#10;&#10;">
            <a:extLst>
              <a:ext uri="{FF2B5EF4-FFF2-40B4-BE49-F238E27FC236}">
                <a16:creationId xmlns:a16="http://schemas.microsoft.com/office/drawing/2014/main" id="{DEB78689-3C61-7C4D-8756-54827D32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6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4" name="Picture 3" descr="Fringe Benefits Year 1 Image">
            <a:extLst>
              <a:ext uri="{FF2B5EF4-FFF2-40B4-BE49-F238E27FC236}">
                <a16:creationId xmlns:a16="http://schemas.microsoft.com/office/drawing/2014/main" id="{08E587E2-AEC9-8F14-DEBD-7ED5671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4" y="1325562"/>
            <a:ext cx="9382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48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Travel Policy 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Computation – number of travelers x cost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grant/program requirements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 Diem – use agency policy and, if no policy, must follow </a:t>
            </a:r>
            <a:r>
              <a:rPr lang="en-US" sz="2400" i="1"/>
              <a:t>Federal Travel Regulations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Transportation – air, taxi (show each separately)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Other – parking, tolls,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Local Travel – mileage, use agency policy and, </a:t>
            </a:r>
            <a:br>
              <a:rPr lang="en-US" sz="2400"/>
            </a:br>
            <a:r>
              <a:rPr lang="en-US" sz="2400"/>
              <a:t>if no policy, must follow Federal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Registration/Conference fees should be in the “Other Category”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include applicable taxes and fees with lodging rates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using Air travel, include a line item for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lodging rate per night is more than the GSA rate, the grantees need a justification and state travel policy 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Travel Budget Year 1 Image">
            <a:extLst>
              <a:ext uri="{FF2B5EF4-FFF2-40B4-BE49-F238E27FC236}">
                <a16:creationId xmlns:a16="http://schemas.microsoft.com/office/drawing/2014/main" id="{C3FAA3AE-D801-CDC5-4783-AA97C867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1251550"/>
            <a:ext cx="12192000" cy="54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27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Lodging Rates at Per Diem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All OJP funded contracts for events that include 30 or more participants (both Federal and non-Federal) lodging costs for any number of attendees requiring lodging must not exceed Federal per diem rate for lodging.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Conferences that include less than 30 people are exempt from this requirement.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The web-site address for obtaining the current rates is </a:t>
            </a:r>
            <a:r>
              <a:rPr lang="en-US" sz="2400">
                <a:hlinkClick r:id="rId2" tooltip="http://www.gsa.gov"/>
              </a:rPr>
              <a:t>https://www.gsa.gov</a:t>
            </a:r>
            <a:r>
              <a:rPr lang="en-US" sz="2400"/>
              <a:t> 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DOJ Grants Financial Guide provides further clarification of this </a:t>
            </a:r>
            <a:br>
              <a:rPr lang="en-US" sz="2400"/>
            </a:br>
            <a:r>
              <a:rPr lang="en-US" sz="2400"/>
              <a:t>requirement at </a:t>
            </a:r>
            <a:r>
              <a:rPr lang="en-US" sz="2400">
                <a:hlinkClick r:id="rId3"/>
              </a:rPr>
              <a:t>https://www.ojp.gov/funding/financialguidedoj/overview</a:t>
            </a:r>
            <a:r>
              <a:rPr lang="en-US" sz="24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6A09E6-C17D-C248-9FFB-DDA842BB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9244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5BAE25-9347-A648-973D-DF5F33B58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38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F5794-F338-954D-BFFA-71A5B0DF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Policy – Recipients should follow their own capitalization policy for equipment.             </a:t>
            </a:r>
            <a:br>
              <a:rPr lang="en-US" sz="2400"/>
            </a:br>
            <a:r>
              <a:rPr lang="en-US" sz="2400"/>
              <a:t>If no policy exists, must follow Federal policy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Unit &amp; cost – (i.e., 1 computer @ $2,000)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(i.e., grant/program requirement)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Federal Definition – useful life of more than one year with a fair market value (FMV) of $10,000 or more.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Disposition – when equipment is no longer needed for criminal justice purposes, and its FMV is less than $10,000, the equipment can be retained with no further obligation to the awarding agency.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FMV is $10,000 or more, the equipment can be retained </a:t>
            </a:r>
            <a:br>
              <a:rPr lang="en-US" sz="2400"/>
            </a:br>
            <a:r>
              <a:rPr lang="en-US" sz="2400"/>
              <a:t>or sold; however, the proceeds (Federal participation) </a:t>
            </a:r>
            <a:br>
              <a:rPr lang="en-US" sz="2400"/>
            </a:br>
            <a:r>
              <a:rPr lang="en-US" sz="2400"/>
              <a:t>must be returned to the awarding agency.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1EE9FA-1BD0-4047-BE33-BB693342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4EA1E-1852-704A-AEB0-BF2C53BB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F14A2-339C-F049-9468-66C2DBFE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Items that do not fit in the guidelines for capitalization, should be in the Supplies category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Rented or leased equipment should be in the Procurements Contracts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Equipment Budget Year 1 chart image">
            <a:extLst>
              <a:ext uri="{FF2B5EF4-FFF2-40B4-BE49-F238E27FC236}">
                <a16:creationId xmlns:a16="http://schemas.microsoft.com/office/drawing/2014/main" id="{E4B60EB5-C242-D2D7-8007-EED24DA1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8" y="1247240"/>
            <a:ext cx="9829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18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Supplies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office, training, postage)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Project benefits – (i.e., how supplies will support efforts)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Supplies should be itemized in detail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Miscellaneous expense needs to be itemized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Cell phone service and software should be in the “Other”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C5B162-EA60-BB47-8203-6969CF63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0A765-D72C-7C4F-BCE1-62950913B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652" y="4294128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2F040-119F-A746-9006-F532A990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76710B8D54E4EAE0D1B6D0DF591EA" ma:contentTypeVersion="4" ma:contentTypeDescription="Create a new document." ma:contentTypeScope="" ma:versionID="e2766fa8cd54d0ef9c05d32b6c5f9562">
  <xsd:schema xmlns:xsd="http://www.w3.org/2001/XMLSchema" xmlns:xs="http://www.w3.org/2001/XMLSchema" xmlns:p="http://schemas.microsoft.com/office/2006/metadata/properties" xmlns:ns2="fc670a6c-c638-482b-9524-a69206c51e9a" targetNamespace="http://schemas.microsoft.com/office/2006/metadata/properties" ma:root="true" ma:fieldsID="629de9b626d34e0d0856d58ae1dd9bcf" ns2:_="">
    <xsd:import namespace="fc670a6c-c638-482b-9524-a69206c51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70a6c-c638-482b-9524-a69206c51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95993-2139-4C33-AAB9-06A79A5CBA6D}">
  <ds:schemaRefs>
    <ds:schemaRef ds:uri="fc670a6c-c638-482b-9524-a69206c51e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BF68AF-775B-4A48-899F-B4DAE4C3D2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0F4173-457B-4F9F-B101-0331CEFAED81}">
  <ds:schemaRefs>
    <ds:schemaRef ds:uri="fc670a6c-c638-482b-9524-a69206c51e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4218</Words>
  <Application>Microsoft Office PowerPoint</Application>
  <PresentationFormat>Widescreen</PresentationFormat>
  <Paragraphs>729</Paragraphs>
  <Slides>117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117</vt:i4>
      </vt:variant>
    </vt:vector>
  </HeadingPairs>
  <TitlesOfParts>
    <vt:vector size="133" baseType="lpstr">
      <vt:lpstr>ＭＳ Ｐゴシック</vt:lpstr>
      <vt:lpstr>.Apple Color Emoji UI</vt:lpstr>
      <vt:lpstr>Arial</vt:lpstr>
      <vt:lpstr>Arial Black</vt:lpstr>
      <vt:lpstr>Arial Narrow</vt:lpstr>
      <vt:lpstr>Arial,Sans-Serif</vt:lpstr>
      <vt:lpstr>Calibri</vt:lpstr>
      <vt:lpstr>Courier New</vt:lpstr>
      <vt:lpstr>Impact</vt:lpstr>
      <vt:lpstr>Trebuchet MS</vt:lpstr>
      <vt:lpstr>Wingdings</vt:lpstr>
      <vt:lpstr>Office Theme</vt:lpstr>
      <vt:lpstr>1_Custom Design</vt:lpstr>
      <vt:lpstr>Custom Design</vt:lpstr>
      <vt:lpstr>2_Custom Design</vt:lpstr>
      <vt:lpstr>3_Custom Design</vt:lpstr>
      <vt:lpstr>Financial Management Seminar</vt:lpstr>
      <vt:lpstr>Financial Life Cycle of Grants</vt:lpstr>
      <vt:lpstr>Welcome and Introductions</vt:lpstr>
      <vt:lpstr>No  Question</vt:lpstr>
      <vt:lpstr>U.S. Department of Justice</vt:lpstr>
      <vt:lpstr>Office of Justice Programs</vt:lpstr>
      <vt:lpstr>Office of the Chief Financial Officer</vt:lpstr>
      <vt:lpstr>Where Do Federal Grants Come From?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Agency Requirements When Applying for Federal Grant Funds</vt:lpstr>
      <vt:lpstr>Financial Management Systems</vt:lpstr>
      <vt:lpstr>Financial Management Systems</vt:lpstr>
      <vt:lpstr>Financial Management Systems</vt:lpstr>
      <vt:lpstr>Accounting and Internal Controls</vt:lpstr>
      <vt:lpstr>Internal Controls and Segregation of Duties</vt:lpstr>
      <vt:lpstr>Internal Controls</vt:lpstr>
      <vt:lpstr>Financial Management Systems</vt:lpstr>
      <vt:lpstr>Financial Management Systems</vt:lpstr>
      <vt:lpstr>Financial Management Systems</vt:lpstr>
      <vt:lpstr>Financial Management Systems</vt:lpstr>
      <vt:lpstr>Financial Management Systems</vt:lpstr>
      <vt:lpstr>Applicable Laws and Regulations Affecting Federal Grant Funds</vt:lpstr>
      <vt:lpstr>Order of Precedence</vt:lpstr>
      <vt:lpstr>Code of Federal Regulations</vt:lpstr>
      <vt:lpstr>Grants Awarded prior to December 26, 2014</vt:lpstr>
      <vt:lpstr>Grants Awarded on or After December 26, 2014</vt:lpstr>
      <vt:lpstr>Government-wide Common Rules</vt:lpstr>
      <vt:lpstr>Government-wide Common Rules</vt:lpstr>
      <vt:lpstr>Lobbying Restrictions</vt:lpstr>
      <vt:lpstr>Code of Federal Regulations (2 CFR/Part – 200)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Code of Federal Regulation Standards for Costs</vt:lpstr>
      <vt:lpstr>Selective Items of Cost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Selective Items of cost </vt:lpstr>
      <vt:lpstr>Supplanting</vt:lpstr>
      <vt:lpstr>Program Requirements  Applicable to Some Federal Grants</vt:lpstr>
      <vt:lpstr>   Cost Sharing (Match) Requirements</vt:lpstr>
      <vt:lpstr>Cash vs. In-kind Cost Sharing</vt:lpstr>
      <vt:lpstr>How to Calculate Cost Sharing</vt:lpstr>
      <vt:lpstr>                   Procurement</vt:lpstr>
      <vt:lpstr>Procurement Procedures and General Guidance</vt:lpstr>
      <vt:lpstr>General Guidance and Competition</vt:lpstr>
      <vt:lpstr>Sole Source Contract</vt:lpstr>
      <vt:lpstr>Sole Source Justification/Sample Outline</vt:lpstr>
      <vt:lpstr>Sole Source Justification/Sample Outline</vt:lpstr>
      <vt:lpstr>Noncompetitive Procurement Justification (Sole Source) Sample Outline</vt:lpstr>
      <vt:lpstr>Contracting Dos &amp; Don’ts</vt:lpstr>
      <vt:lpstr>List of Parties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Application Process</vt:lpstr>
      <vt:lpstr>Application Review</vt:lpstr>
      <vt:lpstr>Financial Integrity</vt:lpstr>
      <vt:lpstr>High Risk Grantees</vt:lpstr>
      <vt:lpstr>Breakout Sessions   </vt:lpstr>
      <vt:lpstr>Budget Process</vt:lpstr>
      <vt:lpstr>Budget Categories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Summary</vt:lpstr>
      <vt:lpstr>Top Ten Reasons Budgets Don’t Clear</vt:lpstr>
      <vt:lpstr>Top Ten Reasons Budgets Don’t Clear</vt:lpstr>
      <vt:lpstr>Budget Exercise-Group Activity</vt:lpstr>
      <vt:lpstr>Budget Exercise</vt:lpstr>
      <vt:lpstr>To Be Continued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Heather Kaiser</cp:lastModifiedBy>
  <cp:revision>2</cp:revision>
  <dcterms:created xsi:type="dcterms:W3CDTF">2024-02-21T15:51:20Z</dcterms:created>
  <dcterms:modified xsi:type="dcterms:W3CDTF">2025-12-30T17:50:56Z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0x0101001CC76710B8D54E4EAE0D1B6D0DF591EA</vt:lpwstr>
  </property>
</Properties>
</file>