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Lst>
  <p:notesMasterIdLst>
    <p:notesMasterId r:id="rId106"/>
  </p:notesMasterIdLst>
  <p:sldIdLst>
    <p:sldId id="256" r:id="rId11"/>
    <p:sldId id="264" r:id="rId12"/>
    <p:sldId id="265" r:id="rId13"/>
    <p:sldId id="266" r:id="rId14"/>
    <p:sldId id="267" r:id="rId15"/>
    <p:sldId id="268" r:id="rId16"/>
    <p:sldId id="269" r:id="rId17"/>
    <p:sldId id="270" r:id="rId18"/>
    <p:sldId id="274" r:id="rId19"/>
    <p:sldId id="271" r:id="rId20"/>
    <p:sldId id="27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1676" r:id="rId38"/>
    <p:sldId id="294" r:id="rId39"/>
    <p:sldId id="295" r:id="rId40"/>
    <p:sldId id="1671"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0" r:id="rId54"/>
    <p:sldId id="312" r:id="rId55"/>
    <p:sldId id="313" r:id="rId56"/>
    <p:sldId id="314" r:id="rId57"/>
    <p:sldId id="315" r:id="rId58"/>
    <p:sldId id="316" r:id="rId59"/>
    <p:sldId id="317" r:id="rId60"/>
    <p:sldId id="1699" r:id="rId61"/>
    <p:sldId id="318" r:id="rId62"/>
    <p:sldId id="322" r:id="rId63"/>
    <p:sldId id="445" r:id="rId64"/>
    <p:sldId id="446" r:id="rId65"/>
    <p:sldId id="448" r:id="rId66"/>
    <p:sldId id="451" r:id="rId67"/>
    <p:sldId id="452" r:id="rId68"/>
    <p:sldId id="1695" r:id="rId69"/>
    <p:sldId id="1701" r:id="rId70"/>
    <p:sldId id="513" r:id="rId71"/>
    <p:sldId id="515" r:id="rId72"/>
    <p:sldId id="514" r:id="rId73"/>
    <p:sldId id="516" r:id="rId74"/>
    <p:sldId id="1705" r:id="rId75"/>
    <p:sldId id="1704" r:id="rId76"/>
    <p:sldId id="1680" r:id="rId77"/>
    <p:sldId id="1668" r:id="rId78"/>
    <p:sldId id="320" r:id="rId79"/>
    <p:sldId id="1706" r:id="rId80"/>
    <p:sldId id="1677" r:id="rId81"/>
    <p:sldId id="1665" r:id="rId82"/>
    <p:sldId id="469" r:id="rId83"/>
    <p:sldId id="471" r:id="rId84"/>
    <p:sldId id="472" r:id="rId85"/>
    <p:sldId id="473" r:id="rId86"/>
    <p:sldId id="474" r:id="rId87"/>
    <p:sldId id="476" r:id="rId88"/>
    <p:sldId id="477" r:id="rId89"/>
    <p:sldId id="464" r:id="rId90"/>
    <p:sldId id="465" r:id="rId91"/>
    <p:sldId id="660" r:id="rId92"/>
    <p:sldId id="1667" r:id="rId93"/>
    <p:sldId id="537" r:id="rId94"/>
    <p:sldId id="538" r:id="rId95"/>
    <p:sldId id="539" r:id="rId96"/>
    <p:sldId id="541" r:id="rId97"/>
    <p:sldId id="1673" r:id="rId98"/>
    <p:sldId id="543" r:id="rId99"/>
    <p:sldId id="544" r:id="rId100"/>
    <p:sldId id="548" r:id="rId101"/>
    <p:sldId id="547" r:id="rId102"/>
    <p:sldId id="545" r:id="rId103"/>
    <p:sldId id="549" r:id="rId104"/>
    <p:sldId id="550"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5" autoAdjust="0"/>
    <p:restoredTop sz="82918" autoAdjust="0"/>
  </p:normalViewPr>
  <p:slideViewPr>
    <p:cSldViewPr snapToGrid="0">
      <p:cViewPr varScale="1">
        <p:scale>
          <a:sx n="92" d="100"/>
          <a:sy n="92" d="100"/>
        </p:scale>
        <p:origin x="630" y="30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07" Type="http://schemas.openxmlformats.org/officeDocument/2006/relationships/presProps" Target="presProps.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viewProps" Target="view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heme" Target="theme/theme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12/30/2025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7</a:t>
            </a:fld>
            <a:endParaRPr lang="en-US"/>
          </a:p>
        </p:txBody>
      </p:sp>
    </p:spTree>
    <p:extLst>
      <p:ext uri="{BB962C8B-B14F-4D97-AF65-F5344CB8AC3E}">
        <p14:creationId xmlns:p14="http://schemas.microsoft.com/office/powerpoint/2010/main" val="357624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60</a:t>
            </a:fld>
            <a:endParaRPr lang="en-US"/>
          </a:p>
        </p:txBody>
      </p:sp>
    </p:spTree>
    <p:extLst>
      <p:ext uri="{BB962C8B-B14F-4D97-AF65-F5344CB8AC3E}">
        <p14:creationId xmlns:p14="http://schemas.microsoft.com/office/powerpoint/2010/main" val="271776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12/30/2025</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12/30/2025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12/30/2025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12/30/2025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12/30/2025</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12/30/2025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12/30/2025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hyperlink" Target="https://www.ecfr.gov/current/title-2/subtitle-A/chapter-II/part-200" TargetMode="External"/><Relationship Id="rId2" Type="http://schemas.openxmlformats.org/officeDocument/2006/relationships/image" Target="../media/image81.jfif"/><Relationship Id="rId1" Type="http://schemas.openxmlformats.org/officeDocument/2006/relationships/slideLayout" Target="../slideLayouts/slideLayout18.xml"/><Relationship Id="rId4" Type="http://schemas.openxmlformats.org/officeDocument/2006/relationships/hyperlink" Target="https://www.ojp.gov/training/financial-management-training-webinars"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5F6E-98AE-D61B-18AB-63092E0151BE}"/>
              </a:ext>
            </a:extLst>
          </p:cNvPr>
          <p:cNvSpPr>
            <a:spLocks noGrp="1"/>
          </p:cNvSpPr>
          <p:nvPr>
            <p:ph type="title" idx="4294967295"/>
          </p:nvPr>
        </p:nvSpPr>
        <p:spPr>
          <a:xfrm>
            <a:off x="838200" y="-1325563"/>
            <a:ext cx="10515600" cy="1325563"/>
          </a:xfrm>
          <a:prstGeom prst="rect">
            <a:avLst/>
          </a:prstGeom>
        </p:spPr>
        <p:txBody>
          <a:bodyPr anchor="b"/>
          <a:lstStyle/>
          <a:p>
            <a:r>
              <a:rPr lang="en-US" dirty="0"/>
              <a:t>Financial Management Seminar</a:t>
            </a:r>
          </a:p>
        </p:txBody>
      </p:sp>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n image of person accepting an award.">
            <a:extLst>
              <a:ext uri="{FF2B5EF4-FFF2-40B4-BE49-F238E27FC236}">
                <a16:creationId xmlns:a16="http://schemas.microsoft.com/office/drawing/2014/main" id="{E0894C8B-7BC4-3401-D4A4-D97DCF945D46}"/>
              </a:ext>
            </a:extLst>
          </p:cNvPr>
          <p:cNvPicPr>
            <a:picLocks noChangeAspect="1"/>
          </p:cNvPicPr>
          <p:nvPr/>
        </p:nvPicPr>
        <p:blipFill>
          <a:blip r:embed="rId2"/>
          <a:stretch>
            <a:fillRect/>
          </a:stretch>
        </p:blipFill>
        <p:spPr>
          <a:xfrm>
            <a:off x="6065520" y="1686301"/>
            <a:ext cx="3810000" cy="3810000"/>
          </a:xfrm>
          <a:prstGeom prst="rect">
            <a:avLst/>
          </a:prstGeom>
        </p:spPr>
      </p:pic>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37160" y="1361699"/>
            <a:ext cx="6507480"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4800" b="1" i="0" u="none" strike="noStrike" kern="1200" cap="none" spc="0" normalizeH="0" baseline="0" noProof="0" dirty="0">
                <a:ln>
                  <a:noFill/>
                </a:ln>
                <a:solidFill>
                  <a:schemeClr val="bg1"/>
                </a:solidFill>
                <a:effectLst/>
                <a:uLnTx/>
                <a:uFillTx/>
                <a:latin typeface="Arial"/>
                <a:ea typeface="+mj-ea"/>
                <a:cs typeface="+mj-cs"/>
              </a:rPr>
            </a:br>
            <a:r>
              <a:rPr kumimoji="0" lang="en-US" sz="4800" b="1" i="0" u="none" strike="noStrike" kern="1200" cap="none" spc="0" normalizeH="0" baseline="0" noProof="0" dirty="0">
                <a:ln>
                  <a:noFill/>
                </a:ln>
                <a:solidFill>
                  <a:schemeClr val="bg1"/>
                </a:solidFill>
                <a:effectLst/>
                <a:uLnTx/>
                <a:uFillTx/>
                <a:latin typeface="Arial"/>
                <a:ea typeface="+mj-ea"/>
                <a:cs typeface="+mj-cs"/>
              </a:rPr>
              <a:t>and Acceptance</a:t>
            </a:r>
          </a:p>
        </p:txBody>
      </p:sp>
    </p:spTree>
    <p:extLst>
      <p:ext uri="{BB962C8B-B14F-4D97-AF65-F5344CB8AC3E}">
        <p14:creationId xmlns:p14="http://schemas.microsoft.com/office/powerpoint/2010/main" val="53124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pic>
        <p:nvPicPr>
          <p:cNvPr id="9" name="Picture 8" descr="An image of a 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3"/>
            <a:ext cx="4458055" cy="2568510"/>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pic>
        <p:nvPicPr>
          <p:cNvPr id="13" name="Picture 12" descr="An image of a Home office">
            <a:extLst>
              <a:ext uri="{FF2B5EF4-FFF2-40B4-BE49-F238E27FC236}">
                <a16:creationId xmlns:a16="http://schemas.microsoft.com/office/drawing/2014/main" id="{ECCC4BF4-B61D-D289-3A27-C487D2DEC735}"/>
              </a:ext>
            </a:extLst>
          </p:cNvPr>
          <p:cNvPicPr>
            <a:picLocks noChangeAspect="1"/>
          </p:cNvPicPr>
          <p:nvPr/>
        </p:nvPicPr>
        <p:blipFill>
          <a:blip r:embed="rId3"/>
          <a:stretch>
            <a:fillRect/>
          </a:stretch>
        </p:blipFill>
        <p:spPr>
          <a:xfrm>
            <a:off x="5018507" y="2313883"/>
            <a:ext cx="2025937" cy="1439957"/>
          </a:xfrm>
          <a:prstGeom prst="rect">
            <a:avLst/>
          </a:prstGeom>
        </p:spPr>
      </p:pic>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88948" y="2313883"/>
            <a:ext cx="3523793" cy="2790754"/>
          </a:xfrm>
          <a:prstGeom prst="rect">
            <a:avLst/>
          </a:prstGeom>
        </p:spPr>
      </p:pic>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spTree>
    <p:extLst>
      <p:ext uri="{BB962C8B-B14F-4D97-AF65-F5344CB8AC3E}">
        <p14:creationId xmlns:p14="http://schemas.microsoft.com/office/powerpoint/2010/main" val="245240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3251" y="2309163"/>
            <a:ext cx="2914141" cy="3938357"/>
          </a:xfrm>
          <a:prstGeom prst="rect">
            <a:avLst/>
          </a:prstGeom>
        </p:spPr>
      </p:pic>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spTree>
    <p:extLst>
      <p:ext uri="{BB962C8B-B14F-4D97-AF65-F5344CB8AC3E}">
        <p14:creationId xmlns:p14="http://schemas.microsoft.com/office/powerpoint/2010/main" val="164283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CF336-AE76-0AD3-F1F3-48CB4FE99C65}"/>
              </a:ext>
            </a:extLst>
          </p:cNvPr>
          <p:cNvSpPr txBox="1">
            <a:spLocks noGrp="1"/>
          </p:cNvSpPr>
          <p:nvPr>
            <p:ph type="title" idx="4294967295"/>
          </p:nvPr>
        </p:nvSpPr>
        <p:spPr>
          <a:xfrm>
            <a:off x="1444653" y="1841550"/>
            <a:ext cx="8556770"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recipient agrees to comply with the requirements set forth in 2 CFR Part 200 Uniform Administrative Requirements, Cost Principles, and Audit Requirements for Federal Awards.    </a:t>
            </a:r>
          </a:p>
        </p:txBody>
      </p:sp>
      <p:pic>
        <p:nvPicPr>
          <p:cNvPr id="4" name="Picture 3">
            <a:extLst>
              <a:ext uri="{FF2B5EF4-FFF2-40B4-BE49-F238E27FC236}">
                <a16:creationId xmlns:a16="http://schemas.microsoft.com/office/drawing/2014/main" id="{4BCDC179-16E3-33A4-26F0-01A9BB534D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47806"/>
            <a:ext cx="2651990" cy="1585097"/>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74712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pic>
        <p:nvPicPr>
          <p:cNvPr id="8" name="Picture 7" descr="An image thuimbnail of DOj Financial guid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Tree>
    <p:extLst>
      <p:ext uri="{BB962C8B-B14F-4D97-AF65-F5344CB8AC3E}">
        <p14:creationId xmlns:p14="http://schemas.microsoft.com/office/powerpoint/2010/main" val="168288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pic>
        <p:nvPicPr>
          <p:cNvPr id="6" name="Picture 5" descr="An image with two people holding sinage that states terms and conditions">
            <a:extLst>
              <a:ext uri="{FF2B5EF4-FFF2-40B4-BE49-F238E27FC236}">
                <a16:creationId xmlns:a16="http://schemas.microsoft.com/office/drawing/2014/main" id="{FB0A670E-40F9-3348-6BE8-407625134CA3}"/>
              </a:ext>
            </a:extLst>
          </p:cNvPr>
          <p:cNvPicPr>
            <a:picLocks noChangeAspect="1"/>
          </p:cNvPicPr>
          <p:nvPr/>
        </p:nvPicPr>
        <p:blipFill>
          <a:blip r:embed="rId2"/>
          <a:stretch>
            <a:fillRect/>
          </a:stretch>
        </p:blipFill>
        <p:spPr>
          <a:xfrm>
            <a:off x="9570606" y="4898331"/>
            <a:ext cx="2651990" cy="1585097"/>
          </a:xfrm>
          <a:prstGeom prst="rect">
            <a:avLst/>
          </a:prstGeom>
        </p:spPr>
      </p:pic>
    </p:spTree>
    <p:extLst>
      <p:ext uri="{BB962C8B-B14F-4D97-AF65-F5344CB8AC3E}">
        <p14:creationId xmlns:p14="http://schemas.microsoft.com/office/powerpoint/2010/main" val="424914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8" name="Picture 7" descr="An image with two people holding sinage that states terms and conditions">
            <a:extLst>
              <a:ext uri="{FF2B5EF4-FFF2-40B4-BE49-F238E27FC236}">
                <a16:creationId xmlns:a16="http://schemas.microsoft.com/office/drawing/2014/main" id="{F7139024-807B-89A2-1FF7-2B5F504B79E6}"/>
              </a:ext>
            </a:extLst>
          </p:cNvPr>
          <p:cNvPicPr>
            <a:picLocks noChangeAspect="1"/>
          </p:cNvPicPr>
          <p:nvPr/>
        </p:nvPicPr>
        <p:blipFill>
          <a:blip r:embed="rId2"/>
          <a:stretch>
            <a:fillRect/>
          </a:stretch>
        </p:blipFill>
        <p:spPr>
          <a:xfrm>
            <a:off x="9570606" y="4852164"/>
            <a:ext cx="2651990" cy="1585097"/>
          </a:xfrm>
          <a:prstGeom prst="rect">
            <a:avLst/>
          </a:prstGeom>
        </p:spPr>
      </p:pic>
    </p:spTree>
    <p:extLst>
      <p:ext uri="{BB962C8B-B14F-4D97-AF65-F5344CB8AC3E}">
        <p14:creationId xmlns:p14="http://schemas.microsoft.com/office/powerpoint/2010/main" val="119222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pic>
        <p:nvPicPr>
          <p:cNvPr id="5" name="Picture 4" descr="An image with two people holding sinage that states terms and conditions">
            <a:extLst>
              <a:ext uri="{FF2B5EF4-FFF2-40B4-BE49-F238E27FC236}">
                <a16:creationId xmlns:a16="http://schemas.microsoft.com/office/drawing/2014/main" id="{68D468A6-79CB-2BC4-8360-AC430E28D08A}"/>
              </a:ext>
            </a:extLst>
          </p:cNvPr>
          <p:cNvPicPr>
            <a:picLocks noChangeAspect="1"/>
          </p:cNvPicPr>
          <p:nvPr/>
        </p:nvPicPr>
        <p:blipFill>
          <a:blip r:embed="rId2"/>
          <a:stretch>
            <a:fillRect/>
          </a:stretch>
        </p:blipFill>
        <p:spPr>
          <a:xfrm>
            <a:off x="9570606" y="4875798"/>
            <a:ext cx="2651990" cy="1585097"/>
          </a:xfrm>
          <a:prstGeom prst="rect">
            <a:avLst/>
          </a:prstGeom>
        </p:spPr>
      </p:pic>
    </p:spTree>
    <p:extLst>
      <p:ext uri="{BB962C8B-B14F-4D97-AF65-F5344CB8AC3E}">
        <p14:creationId xmlns:p14="http://schemas.microsoft.com/office/powerpoint/2010/main" val="159016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4" name="Title 5">
            <a:extLst>
              <a:ext uri="{FF2B5EF4-FFF2-40B4-BE49-F238E27FC236}">
                <a16:creationId xmlns:a16="http://schemas.microsoft.com/office/drawing/2014/main" id="{E7D5641D-32C5-91B9-3BC9-1A223BDF74C1}"/>
              </a:ext>
            </a:extLst>
          </p:cNvPr>
          <p:cNvSpPr txBox="1">
            <a:spLocks/>
          </p:cNvSpPr>
          <p:nvPr/>
        </p:nvSpPr>
        <p:spPr>
          <a:xfrm>
            <a:off x="2176949" y="845976"/>
            <a:ext cx="2590800" cy="441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a:ea typeface="+mj-ea"/>
                <a:cs typeface="+mj-cs"/>
              </a:rPr>
              <a:t>Day Two</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br>
              <a:rPr kumimoji="0" lang="en-US" sz="3600" b="1" i="0" u="none" strike="noStrike" kern="1200" cap="none" spc="0" normalizeH="0" baseline="0" noProof="0" dirty="0">
                <a:ln>
                  <a:noFill/>
                </a:ln>
                <a:solidFill>
                  <a:srgbClr val="3F2A15"/>
                </a:solidFill>
                <a:effectLst>
                  <a:outerShdw blurRad="38100" dist="38100" dir="2700000" algn="tl">
                    <a:srgbClr val="000000">
                      <a:alpha val="43137"/>
                    </a:srgbClr>
                  </a:outerShdw>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Post</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Award</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Activities</a:t>
            </a:r>
          </a:p>
        </p:txBody>
      </p:sp>
      <p:pic>
        <p:nvPicPr>
          <p:cNvPr id="3" name="Picture 2" descr="Image of US Uncle Sam with a caption “I want you to turn off your cell phone”">
            <a:extLst>
              <a:ext uri="{FF2B5EF4-FFF2-40B4-BE49-F238E27FC236}">
                <a16:creationId xmlns:a16="http://schemas.microsoft.com/office/drawing/2014/main" id="{A3A679DF-0B5B-D183-5A3A-5B067F1B67A2}"/>
              </a:ext>
            </a:extLst>
          </p:cNvPr>
          <p:cNvPicPr>
            <a:picLocks noChangeAspect="1"/>
          </p:cNvPicPr>
          <p:nvPr/>
        </p:nvPicPr>
        <p:blipFill>
          <a:blip r:embed="rId2"/>
          <a:stretch>
            <a:fillRect/>
          </a:stretch>
        </p:blipFill>
        <p:spPr>
          <a:xfrm>
            <a:off x="7424253" y="1089350"/>
            <a:ext cx="3883489" cy="5102794"/>
          </a:xfrm>
          <a:prstGeom prst="rect">
            <a:avLst/>
          </a:prstGeom>
        </p:spPr>
      </p:pic>
    </p:spTree>
    <p:extLst>
      <p:ext uri="{BB962C8B-B14F-4D97-AF65-F5344CB8AC3E}">
        <p14:creationId xmlns:p14="http://schemas.microsoft.com/office/powerpoint/2010/main" val="60400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$250,000). </a:t>
            </a:r>
          </a:p>
        </p:txBody>
      </p:sp>
      <p:pic>
        <p:nvPicPr>
          <p:cNvPr id="6" name="Picture 5" descr="An image with two people holding sinage that states terms and conditions">
            <a:extLst>
              <a:ext uri="{FF2B5EF4-FFF2-40B4-BE49-F238E27FC236}">
                <a16:creationId xmlns:a16="http://schemas.microsoft.com/office/drawing/2014/main" id="{9C3483BA-629B-00CF-F95D-0FBE556238F2}"/>
              </a:ext>
            </a:extLst>
          </p:cNvPr>
          <p:cNvPicPr>
            <a:picLocks noChangeAspect="1"/>
          </p:cNvPicPr>
          <p:nvPr/>
        </p:nvPicPr>
        <p:blipFill>
          <a:blip r:embed="rId2"/>
          <a:stretch>
            <a:fillRect/>
          </a:stretch>
        </p:blipFill>
        <p:spPr>
          <a:xfrm>
            <a:off x="9570606" y="4816292"/>
            <a:ext cx="2651990" cy="1585097"/>
          </a:xfrm>
          <a:prstGeom prst="rect">
            <a:avLst/>
          </a:prstGeom>
        </p:spPr>
      </p:pic>
    </p:spTree>
    <p:extLst>
      <p:ext uri="{BB962C8B-B14F-4D97-AF65-F5344CB8AC3E}">
        <p14:creationId xmlns:p14="http://schemas.microsoft.com/office/powerpoint/2010/main" val="246220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pic>
        <p:nvPicPr>
          <p:cNvPr id="6" name="Picture 5" descr="An image with two people holding sinage that states terms and conditions">
            <a:extLst>
              <a:ext uri="{FF2B5EF4-FFF2-40B4-BE49-F238E27FC236}">
                <a16:creationId xmlns:a16="http://schemas.microsoft.com/office/drawing/2014/main" id="{D159A04E-510B-EA70-FAD7-3A5106812494}"/>
              </a:ext>
            </a:extLst>
          </p:cNvPr>
          <p:cNvPicPr>
            <a:picLocks noChangeAspect="1"/>
          </p:cNvPicPr>
          <p:nvPr/>
        </p:nvPicPr>
        <p:blipFill>
          <a:blip r:embed="rId2"/>
          <a:stretch>
            <a:fillRect/>
          </a:stretch>
        </p:blipFill>
        <p:spPr>
          <a:xfrm>
            <a:off x="9570606" y="4861106"/>
            <a:ext cx="2651990" cy="1585097"/>
          </a:xfrm>
          <a:prstGeom prst="rect">
            <a:avLst/>
          </a:prstGeom>
        </p:spPr>
      </p:pic>
    </p:spTree>
    <p:extLst>
      <p:ext uri="{BB962C8B-B14F-4D97-AF65-F5344CB8AC3E}">
        <p14:creationId xmlns:p14="http://schemas.microsoft.com/office/powerpoint/2010/main" val="1453918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a:t>
            </a:r>
            <a:r>
              <a:rPr kumimoji="0" lang="en-US" sz="3000" b="0" i="0" u="none" strike="noStrike" kern="1200" cap="none" spc="0" normalizeH="0" baseline="0" noProof="0">
                <a:ln>
                  <a:noFill/>
                </a:ln>
                <a:solidFill>
                  <a:sysClr val="windowText" lastClr="000000"/>
                </a:solidFill>
                <a:effectLst/>
                <a:uLnTx/>
                <a:uFillTx/>
                <a:latin typeface="Arial"/>
                <a:ea typeface="+mn-ea"/>
                <a:cs typeface="+mn-cs"/>
              </a:rPr>
              <a:t>= 12/1/2023 </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(Federal books)</a:t>
            </a: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10/01/2023 - 01/28/2027</a:t>
            </a:r>
          </a:p>
        </p:txBody>
      </p:sp>
      <p:pic>
        <p:nvPicPr>
          <p:cNvPr id="2" name="Picture 1" descr="An image of a calendar">
            <a:extLst>
              <a:ext uri="{FF2B5EF4-FFF2-40B4-BE49-F238E27FC236}">
                <a16:creationId xmlns:a16="http://schemas.microsoft.com/office/drawing/2014/main" id="{258518A6-D326-E78C-4FBB-C46E8AA066FE}"/>
              </a:ext>
            </a:extLst>
          </p:cNvPr>
          <p:cNvPicPr>
            <a:picLocks noChangeAspect="1"/>
          </p:cNvPicPr>
          <p:nvPr/>
        </p:nvPicPr>
        <p:blipFill>
          <a:blip r:embed="rId2"/>
          <a:stretch>
            <a:fillRect/>
          </a:stretch>
        </p:blipFill>
        <p:spPr>
          <a:xfrm>
            <a:off x="10227856" y="4226557"/>
            <a:ext cx="1964144" cy="1409133"/>
          </a:xfrm>
          <a:prstGeom prst="rect">
            <a:avLst/>
          </a:prstGeom>
        </p:spPr>
      </p:pic>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spTree>
    <p:extLst>
      <p:ext uri="{BB962C8B-B14F-4D97-AF65-F5344CB8AC3E}">
        <p14:creationId xmlns:p14="http://schemas.microsoft.com/office/powerpoint/2010/main" val="351564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Tree>
    <p:extLst>
      <p:ext uri="{BB962C8B-B14F-4D97-AF65-F5344CB8AC3E}">
        <p14:creationId xmlns:p14="http://schemas.microsoft.com/office/powerpoint/2010/main" val="394193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spTree>
    <p:extLst>
      <p:ext uri="{BB962C8B-B14F-4D97-AF65-F5344CB8AC3E}">
        <p14:creationId xmlns:p14="http://schemas.microsoft.com/office/powerpoint/2010/main" val="142521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Tree>
    <p:extLst>
      <p:ext uri="{BB962C8B-B14F-4D97-AF65-F5344CB8AC3E}">
        <p14:creationId xmlns:p14="http://schemas.microsoft.com/office/powerpoint/2010/main" val="141801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Grant Award Modification (GAM)</a:t>
            </a:r>
          </a:p>
        </p:txBody>
      </p:sp>
    </p:spTree>
    <p:extLst>
      <p:ext uri="{BB962C8B-B14F-4D97-AF65-F5344CB8AC3E}">
        <p14:creationId xmlns:p14="http://schemas.microsoft.com/office/powerpoint/2010/main" val="147881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mage of bolts.">
            <a:extLst>
              <a:ext uri="{FF2B5EF4-FFF2-40B4-BE49-F238E27FC236}">
                <a16:creationId xmlns:a16="http://schemas.microsoft.com/office/drawing/2014/main" id="{A89FD876-81EA-704B-A04B-BBFB1D179E50}"/>
              </a:ext>
            </a:extLst>
          </p:cNvPr>
          <p:cNvPicPr>
            <a:picLocks noChangeAspect="1"/>
          </p:cNvPicPr>
          <p:nvPr/>
        </p:nvPicPr>
        <p:blipFill>
          <a:blip r:embed="rId2"/>
          <a:stretch>
            <a:fillRect/>
          </a:stretch>
        </p:blipFill>
        <p:spPr>
          <a:xfrm>
            <a:off x="6581643" y="2893922"/>
            <a:ext cx="3048264" cy="3273836"/>
          </a:xfrm>
          <a:prstGeom prst="rect">
            <a:avLst/>
          </a:prstGeom>
        </p:spPr>
      </p:pic>
      <p:pic>
        <p:nvPicPr>
          <p:cNvPr id="6" name="Picture 5" descr="An image of mixed nuts">
            <a:extLst>
              <a:ext uri="{FF2B5EF4-FFF2-40B4-BE49-F238E27FC236}">
                <a16:creationId xmlns:a16="http://schemas.microsoft.com/office/drawing/2014/main" id="{37395620-FA34-52B9-44E1-2D50F26CBDC3}"/>
              </a:ext>
            </a:extLst>
          </p:cNvPr>
          <p:cNvPicPr>
            <a:picLocks noChangeAspect="1"/>
          </p:cNvPicPr>
          <p:nvPr/>
        </p:nvPicPr>
        <p:blipFill>
          <a:blip r:embed="rId3"/>
          <a:stretch>
            <a:fillRect/>
          </a:stretch>
        </p:blipFill>
        <p:spPr>
          <a:xfrm>
            <a:off x="1125299" y="2893922"/>
            <a:ext cx="4035902" cy="3657917"/>
          </a:xfrm>
          <a:prstGeom prst="rect">
            <a:avLst/>
          </a:prstGeom>
        </p:spPr>
      </p:pic>
      <p:sp>
        <p:nvSpPr>
          <p:cNvPr id="3" name="Title 2">
            <a:extLst>
              <a:ext uri="{FF2B5EF4-FFF2-40B4-BE49-F238E27FC236}">
                <a16:creationId xmlns:a16="http://schemas.microsoft.com/office/drawing/2014/main" id="{D3CE42B4-F95C-2A5E-A1E0-9A2B2DC97AA8}"/>
              </a:ext>
            </a:extLst>
          </p:cNvPr>
          <p:cNvSpPr txBox="1">
            <a:spLocks noGrp="1"/>
          </p:cNvSpPr>
          <p:nvPr>
            <p:ph type="title" idx="4294967295"/>
          </p:nvPr>
        </p:nvSpPr>
        <p:spPr>
          <a:xfrm>
            <a:off x="2489465" y="1108818"/>
            <a:ext cx="7140442"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Nuts &amp; Bolts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From Day One</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1523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a:t>
            </a:r>
            <a:r>
              <a:rPr lang="en-US" altLang="en-US" sz="2600" dirty="0">
                <a:solidFill>
                  <a:prstClr val="black"/>
                </a:solidFill>
              </a:rPr>
              <a:t>three</a:t>
            </a: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Reporting Requirements</a:t>
            </a:r>
          </a:p>
        </p:txBody>
      </p:sp>
    </p:spTree>
    <p:extLst>
      <p:ext uri="{BB962C8B-B14F-4D97-AF65-F5344CB8AC3E}">
        <p14:creationId xmlns:p14="http://schemas.microsoft.com/office/powerpoint/2010/main" val="353949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Reporting Requirements</a:t>
            </a:r>
          </a:p>
        </p:txBody>
      </p:sp>
      <p:pic>
        <p:nvPicPr>
          <p:cNvPr id="5" name="Picture 4" descr="A thumbnail image  of Federal Financial Report (SF–425)">
            <a:extLst>
              <a:ext uri="{FF2B5EF4-FFF2-40B4-BE49-F238E27FC236}">
                <a16:creationId xmlns:a16="http://schemas.microsoft.com/office/drawing/2014/main" id="{F7F7318C-5243-B9F8-27E1-9387D122913A}"/>
              </a:ext>
            </a:extLst>
          </p:cNvPr>
          <p:cNvPicPr>
            <a:picLocks noChangeAspect="1"/>
          </p:cNvPicPr>
          <p:nvPr/>
        </p:nvPicPr>
        <p:blipFill>
          <a:blip r:embed="rId2"/>
          <a:stretch>
            <a:fillRect/>
          </a:stretch>
        </p:blipFill>
        <p:spPr>
          <a:xfrm>
            <a:off x="1476182" y="1435446"/>
            <a:ext cx="3688400" cy="3682303"/>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pic>
        <p:nvPicPr>
          <p:cNvPr id="6" name="Picture 5" descr="An image of magnifying glass looking at a graph chart">
            <a:extLst>
              <a:ext uri="{FF2B5EF4-FFF2-40B4-BE49-F238E27FC236}">
                <a16:creationId xmlns:a16="http://schemas.microsoft.com/office/drawing/2014/main" id="{CCCBF4FD-A81B-BEB2-E5EF-A5E5387B6132}"/>
              </a:ext>
            </a:extLst>
          </p:cNvPr>
          <p:cNvPicPr>
            <a:picLocks noChangeAspect="1"/>
          </p:cNvPicPr>
          <p:nvPr/>
        </p:nvPicPr>
        <p:blipFill>
          <a:blip r:embed="rId3"/>
          <a:stretch>
            <a:fillRect/>
          </a:stretch>
        </p:blipFill>
        <p:spPr>
          <a:xfrm>
            <a:off x="4893286" y="2221899"/>
            <a:ext cx="2109399" cy="2109399"/>
          </a:xfrm>
          <a:prstGeom prst="rect">
            <a:avLst/>
          </a:prstGeom>
        </p:spPr>
      </p:pic>
      <p:pic>
        <p:nvPicPr>
          <p:cNvPr id="7" name="Picture 6" descr="An image of charts and graphs">
            <a:extLst>
              <a:ext uri="{FF2B5EF4-FFF2-40B4-BE49-F238E27FC236}">
                <a16:creationId xmlns:a16="http://schemas.microsoft.com/office/drawing/2014/main" id="{23650389-4E57-5CDB-61AF-6879032B9AC7}"/>
              </a:ext>
            </a:extLst>
          </p:cNvPr>
          <p:cNvPicPr>
            <a:picLocks noChangeAspect="1"/>
          </p:cNvPicPr>
          <p:nvPr/>
        </p:nvPicPr>
        <p:blipFill>
          <a:blip r:embed="rId4"/>
          <a:stretch>
            <a:fillRect/>
          </a:stretch>
        </p:blipFill>
        <p:spPr>
          <a:xfrm>
            <a:off x="6664673" y="1435448"/>
            <a:ext cx="3682303" cy="3682303"/>
          </a:xfrm>
          <a:prstGeom prst="rect">
            <a:avLst/>
          </a:prstGeom>
        </p:spPr>
      </p:pic>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3" name="Picture 2" descr="An image of an emploee with a huge stack of papework">
            <a:extLst>
              <a:ext uri="{FF2B5EF4-FFF2-40B4-BE49-F238E27FC236}">
                <a16:creationId xmlns:a16="http://schemas.microsoft.com/office/drawing/2014/main" id="{90A91131-CDDD-FB89-983A-C0BDDA950BA3}"/>
              </a:ext>
            </a:extLst>
          </p:cNvPr>
          <p:cNvPicPr>
            <a:picLocks noChangeAspect="1"/>
          </p:cNvPicPr>
          <p:nvPr/>
        </p:nvPicPr>
        <p:blipFill>
          <a:blip r:embed="rId2"/>
          <a:stretch>
            <a:fillRect/>
          </a:stretch>
        </p:blipFill>
        <p:spPr>
          <a:xfrm>
            <a:off x="1523999" y="1247774"/>
            <a:ext cx="9144001" cy="4991101"/>
          </a:xfrm>
          <a:prstGeom prst="rect">
            <a:avLst/>
          </a:prstGeom>
        </p:spPr>
      </p:pic>
    </p:spTree>
    <p:extLst>
      <p:ext uri="{BB962C8B-B14F-4D97-AF65-F5344CB8AC3E}">
        <p14:creationId xmlns:p14="http://schemas.microsoft.com/office/powerpoint/2010/main" val="3206365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327630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9" name="Picture 8" descr="Infographic titled &quot;Important Dates: Financial Reports&quot; detailing FFR reporting periods and due dates, with funds frozen on May 1, July 31, and October 31 if not submitted.">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pic>
        <p:nvPicPr>
          <p:cNvPr id="5" name="Picture 4" descr="Screenshot of a financial management webpage displaying a sidebar menu and a worklist table with financial report entries, dates, and case types.. Navigate to the Home link on the left side of the screen.&#10;&#10;Go to the user’s Worklist.&#10;&#10;Open the FFR to be edited/submitted.&#10;">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pic>
        <p:nvPicPr>
          <p:cNvPr id="3" name="Picture 2" descr="Screenshot of a Federal Financial Report form with a focus on the recipient info section. Once the FFR opens, the Recipient Information appears.&#10;&#10;5) Select Continue to proceed to the next screen&#10;&#10;* Note: The data on this page is prepopulated using information from the award document and the entity profile.&#10;">
            <a:extLst>
              <a:ext uri="{FF2B5EF4-FFF2-40B4-BE49-F238E27FC236}">
                <a16:creationId xmlns:a16="http://schemas.microsoft.com/office/drawing/2014/main" id="{85CF3320-4008-D229-35D0-3FC7C778ADD3}"/>
              </a:ext>
            </a:extLst>
          </p:cNvPr>
          <p:cNvPicPr>
            <a:picLocks noChangeAspect="1"/>
          </p:cNvPicPr>
          <p:nvPr/>
        </p:nvPicPr>
        <p:blipFill>
          <a:blip r:embed="rId2"/>
          <a:stretch>
            <a:fillRect/>
          </a:stretch>
        </p:blipFill>
        <p:spPr>
          <a:xfrm>
            <a:off x="4261869" y="1000125"/>
            <a:ext cx="6966111" cy="4781821"/>
          </a:xfrm>
          <a:prstGeom prst="rect">
            <a:avLst/>
          </a:prstGeom>
        </p:spPr>
      </p:pic>
      <p:pic>
        <p:nvPicPr>
          <p:cNvPr id="6" name="Picture 5" descr="Screenshot of a Federal Financial Report form continue buttun">
            <a:extLst>
              <a:ext uri="{FF2B5EF4-FFF2-40B4-BE49-F238E27FC236}">
                <a16:creationId xmlns:a16="http://schemas.microsoft.com/office/drawing/2014/main" id="{98D95779-ADED-3A00-D6C1-184731A28591}"/>
              </a:ext>
            </a:extLst>
          </p:cNvPr>
          <p:cNvPicPr>
            <a:picLocks noChangeAspect="1"/>
          </p:cNvPicPr>
          <p:nvPr/>
        </p:nvPicPr>
        <p:blipFill>
          <a:blip r:embed="rId3"/>
          <a:stretch>
            <a:fillRect/>
          </a:stretch>
        </p:blipFill>
        <p:spPr>
          <a:xfrm>
            <a:off x="10356112" y="4650594"/>
            <a:ext cx="1829538" cy="1587336"/>
          </a:xfrm>
          <a:prstGeom prst="rect">
            <a:avLst/>
          </a:prstGeom>
        </p:spPr>
      </p:pic>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Screenshot of a Federal Financial Report form with a focus on the recipient account section. The Report Information screen contains several required fields. Recipient Account Number, Report Type, Basis of Accounting, Scroll down to the Transactions section.&#10;">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descr="A screenshot of a Federal Financial Report (FFR-692948) with fields for cash transactions. The following fields are not editable because they are not required by DOJ:&#10;Cash Receipts, Cash Disbursements, Cash on Hand&#10;">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A screenshot of a Federal Financial Report (FFR-692948) with fields for cash transactions. The following fields are not editable because they are not required by DOJ: Cash Receipts, Cash Disbursements, Cash on Hand&#10;">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 uri="{C183D7F6-B498-43B3-948B-1728B52AA6E4}">
                <adec:decorative xmlns:adec="http://schemas.microsoft.com/office/drawing/2017/decorative" val="0"/>
              </a:ext>
            </a:extLst>
          </p:cNvPr>
          <p:cNvSpPr txBox="1">
            <a:spLocks noGrp="1"/>
          </p:cNvSpPr>
          <p:nvPr>
            <p:ph type="title" idx="4294967295"/>
          </p:nvPr>
        </p:nvSpPr>
        <p:spPr>
          <a:xfrm>
            <a:off x="650875" y="1248720"/>
            <a:ext cx="10890250" cy="642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3" name="TextBox 3">
            <a:extLst>
              <a:ext uri="{FF2B5EF4-FFF2-40B4-BE49-F238E27FC236}">
                <a16:creationId xmlns:a16="http://schemas.microsoft.com/office/drawing/2014/main" id="{8A5D29BA-4CEB-5FC3-7230-BF39067EF1F2}"/>
              </a:ext>
              <a:ext uri="{C183D7F6-B498-43B3-948B-1728B52AA6E4}">
                <adec:decorative xmlns:adec="http://schemas.microsoft.com/office/drawing/2017/decorative" val="0"/>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2" name="Title 1">
            <a:extLst>
              <a:ext uri="{FF2B5EF4-FFF2-40B4-BE49-F238E27FC236}">
                <a16:creationId xmlns:a16="http://schemas.microsoft.com/office/drawing/2014/main" id="{1A9020AD-B39E-5C4B-8AE1-CC648DD3DC20}"/>
              </a:ext>
              <a:ext uri="{C183D7F6-B498-43B3-948B-1728B52AA6E4}">
                <adec:decorative xmlns:adec="http://schemas.microsoft.com/office/drawing/2017/decorative" val="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Tree>
    <p:extLst>
      <p:ext uri="{BB962C8B-B14F-4D97-AF65-F5344CB8AC3E}">
        <p14:creationId xmlns:p14="http://schemas.microsoft.com/office/powerpoint/2010/main" val="3069541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4" name="Picture 3" descr="Screenshot of a form detailing federal expenditures and unliquidated obligations with input fields.">
            <a:extLst>
              <a:ext uri="{FF2B5EF4-FFF2-40B4-BE49-F238E27FC236}">
                <a16:creationId xmlns:a16="http://schemas.microsoft.com/office/drawing/2014/main" id="{6999378B-330A-9F73-58BB-7C1B636AD919}"/>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3" name="Picture 2" descr="Screenshot of a document detailing federal and recipient share financial information.">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9477" y="2392231"/>
            <a:ext cx="1560623" cy="1464880"/>
          </a:xfrm>
          <a:prstGeom prst="rect">
            <a:avLst/>
          </a:prstGeom>
        </p:spPr>
      </p:pic>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pic>
        <p:nvPicPr>
          <p:cNvPr id="4" name="Picture 3" descr="Screenshot of a Federal Financial Report form with text fields and instructions.">
            <a:extLst>
              <a:ext uri="{FF2B5EF4-FFF2-40B4-BE49-F238E27FC236}">
                <a16:creationId xmlns:a16="http://schemas.microsoft.com/office/drawing/2014/main" id="{45E7930A-D4BF-F9D8-170B-3A48F9F1A8FC}"/>
              </a:ext>
            </a:extLst>
          </p:cNvPr>
          <p:cNvPicPr>
            <a:picLocks noChangeAspect="1"/>
          </p:cNvPicPr>
          <p:nvPr/>
        </p:nvPicPr>
        <p:blipFill>
          <a:blip r:embed="rId3"/>
          <a:stretch>
            <a:fillRect/>
          </a:stretch>
        </p:blipFill>
        <p:spPr>
          <a:xfrm>
            <a:off x="4152900" y="914399"/>
            <a:ext cx="8140826" cy="5556070"/>
          </a:xfrm>
          <a:prstGeom prst="rect">
            <a:avLst/>
          </a:prstGeom>
        </p:spPr>
      </p:pic>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30926" y="3071201"/>
            <a:ext cx="2987299"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17981" y="3067763"/>
            <a:ext cx="2769327"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2" name="Title 1">
            <a:extLst>
              <a:ext uri="{FF2B5EF4-FFF2-40B4-BE49-F238E27FC236}">
                <a16:creationId xmlns:a16="http://schemas.microsoft.com/office/drawing/2014/main" id="{FEDCDDE9-6455-0A66-E968-AEB370A93B84}"/>
              </a:ext>
            </a:extLst>
          </p:cNvPr>
          <p:cNvSpPr txBox="1">
            <a:spLocks noGrp="1"/>
          </p:cNvSpPr>
          <p:nvPr>
            <p:ph type="title" idx="4294967295"/>
          </p:nvPr>
        </p:nvSpPr>
        <p:spPr>
          <a:xfrm>
            <a:off x="2183606" y="1368057"/>
            <a:ext cx="426243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FFR </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Helpful</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Tips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2" name="Title 1">
            <a:extLst>
              <a:ext uri="{FF2B5EF4-FFF2-40B4-BE49-F238E27FC236}">
                <a16:creationId xmlns:a16="http://schemas.microsoft.com/office/drawing/2014/main" id="{FEDCDDE9-6455-0A66-E968-AEB370A93B84}"/>
              </a:ext>
            </a:extLst>
          </p:cNvPr>
          <p:cNvSpPr txBox="1">
            <a:spLocks noGrp="1"/>
          </p:cNvSpPr>
          <p:nvPr>
            <p:ph type="title" idx="4294967295"/>
          </p:nvPr>
        </p:nvSpPr>
        <p:spPr>
          <a:xfrm>
            <a:off x="2183606" y="1368057"/>
            <a:ext cx="600789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Performance Reports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Lst>
          </p:cNvPr>
          <p:cNvSpPr txBox="1">
            <a:spLocks noGrp="1"/>
          </p:cNvSpPr>
          <p:nvPr>
            <p:ph type="title" idx="4294967295"/>
          </p:nvPr>
        </p:nvSpPr>
        <p:spPr>
          <a:xfrm>
            <a:off x="-6350" y="1121951"/>
            <a:ext cx="12192000" cy="682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7" name="Textbox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wrap="square">
            <a:spAutoFit/>
          </a:bodyPr>
          <a:lstStyle/>
          <a:p>
            <a:pPr>
              <a:buClr>
                <a:srgbClr val="C00000"/>
              </a:buClr>
              <a:buFont typeface="Wingdings" panose="05000000000000000000" pitchFamily="2" charset="2"/>
              <a:buChar char="ü"/>
            </a:pPr>
            <a:r>
              <a:rPr lang="en-US" sz="2600" dirty="0"/>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t> Supplementing-Good/Supplanting-BAD!</a:t>
            </a:r>
          </a:p>
          <a:p>
            <a:pPr eaLnBrk="1" hangingPunct="1">
              <a:buClr>
                <a:srgbClr val="C00000"/>
              </a:buClr>
              <a:buFont typeface="Wingdings" panose="05000000000000000000" pitchFamily="2" charset="2"/>
              <a:buChar char="ü"/>
            </a:pPr>
            <a:r>
              <a:rPr lang="en-US" sz="2600" dirty="0"/>
              <a:t>Approved budget categories &amp; items</a:t>
            </a:r>
          </a:p>
          <a:p>
            <a:pPr eaLnBrk="1" hangingPunct="1">
              <a:buClr>
                <a:srgbClr val="C00000"/>
              </a:buClr>
              <a:buFont typeface="Wingdings" panose="05000000000000000000" pitchFamily="2" charset="2"/>
              <a:buChar char="ü"/>
            </a:pPr>
            <a:r>
              <a:rPr lang="en-US" sz="2600" dirty="0"/>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t>Sole source (non-competitive ^ $250K)</a:t>
            </a:r>
          </a:p>
          <a:p>
            <a:pPr lvl="1" eaLnBrk="1" hangingPunct="1">
              <a:buClr>
                <a:srgbClr val="C00000"/>
              </a:buClr>
              <a:buFont typeface="Wingdings" pitchFamily="2" charset="2"/>
              <a:buChar char="ü"/>
            </a:pPr>
            <a:r>
              <a:rPr lang="en-US" dirty="0"/>
              <a:t>DOCUMENTATION</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03528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1533668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6B71-5862-DB98-7635-57F7D99B68E9}"/>
              </a:ext>
            </a:extLst>
          </p:cNvPr>
          <p:cNvSpPr>
            <a:spLocks noGrp="1"/>
          </p:cNvSpPr>
          <p:nvPr>
            <p:ph type="title"/>
          </p:nvPr>
        </p:nvSpPr>
        <p:spPr/>
        <p:txBody>
          <a:bodyPr/>
          <a:lstStyle/>
          <a:p>
            <a:r>
              <a:rPr lang="en-US" dirty="0"/>
              <a:t>FFR Exercise </a:t>
            </a:r>
          </a:p>
        </p:txBody>
      </p:sp>
      <p:sp>
        <p:nvSpPr>
          <p:cNvPr id="3" name="Content Placeholder 2">
            <a:extLst>
              <a:ext uri="{FF2B5EF4-FFF2-40B4-BE49-F238E27FC236}">
                <a16:creationId xmlns:a16="http://schemas.microsoft.com/office/drawing/2014/main" id="{9A2F43DF-2F9D-EB40-70F0-3C46D849E43F}"/>
              </a:ext>
            </a:extLst>
          </p:cNvPr>
          <p:cNvSpPr>
            <a:spLocks noGrp="1"/>
          </p:cNvSpPr>
          <p:nvPr>
            <p:ph idx="1"/>
          </p:nvPr>
        </p:nvSpPr>
        <p:spPr/>
        <p:txBody>
          <a:bodyPr/>
          <a:lstStyle/>
          <a:p>
            <a:r>
              <a:rPr lang="en-US" dirty="0"/>
              <a:t>In Zip File: </a:t>
            </a:r>
          </a:p>
        </p:txBody>
      </p:sp>
      <p:pic>
        <p:nvPicPr>
          <p:cNvPr id="5" name="Picture 4" descr="Federal Financial Report (SF-425) Exercise Discretionary Grant document image">
            <a:extLst>
              <a:ext uri="{FF2B5EF4-FFF2-40B4-BE49-F238E27FC236}">
                <a16:creationId xmlns:a16="http://schemas.microsoft.com/office/drawing/2014/main" id="{5EE9FD0F-CF97-5BD6-B7DD-E7974B248C8A}"/>
              </a:ext>
            </a:extLst>
          </p:cNvPr>
          <p:cNvPicPr>
            <a:picLocks noChangeAspect="1"/>
          </p:cNvPicPr>
          <p:nvPr/>
        </p:nvPicPr>
        <p:blipFill>
          <a:blip r:embed="rId2"/>
          <a:stretch>
            <a:fillRect/>
          </a:stretch>
        </p:blipFill>
        <p:spPr>
          <a:xfrm>
            <a:off x="598713" y="1986089"/>
            <a:ext cx="3035456" cy="3930852"/>
          </a:xfrm>
          <a:prstGeom prst="rect">
            <a:avLst/>
          </a:prstGeom>
        </p:spPr>
      </p:pic>
      <p:pic>
        <p:nvPicPr>
          <p:cNvPr id="7" name="Picture 6" descr="Federal Financial Report document image">
            <a:extLst>
              <a:ext uri="{FF2B5EF4-FFF2-40B4-BE49-F238E27FC236}">
                <a16:creationId xmlns:a16="http://schemas.microsoft.com/office/drawing/2014/main" id="{A4FE39D3-9B87-5905-3420-808B1245FB11}"/>
              </a:ext>
            </a:extLst>
          </p:cNvPr>
          <p:cNvPicPr>
            <a:picLocks noChangeAspect="1"/>
          </p:cNvPicPr>
          <p:nvPr/>
        </p:nvPicPr>
        <p:blipFill>
          <a:blip r:embed="rId3"/>
          <a:stretch>
            <a:fillRect/>
          </a:stretch>
        </p:blipFill>
        <p:spPr>
          <a:xfrm>
            <a:off x="4368723" y="1986089"/>
            <a:ext cx="2997354" cy="3867349"/>
          </a:xfrm>
          <a:prstGeom prst="rect">
            <a:avLst/>
          </a:prstGeom>
        </p:spPr>
      </p:pic>
      <p:pic>
        <p:nvPicPr>
          <p:cNvPr id="9" name="Picture 8" descr="Indirect Cost Rate Agreement document image">
            <a:extLst>
              <a:ext uri="{FF2B5EF4-FFF2-40B4-BE49-F238E27FC236}">
                <a16:creationId xmlns:a16="http://schemas.microsoft.com/office/drawing/2014/main" id="{D25A6EA1-A823-BA56-63C3-728745D9DA15}"/>
              </a:ext>
            </a:extLst>
          </p:cNvPr>
          <p:cNvPicPr>
            <a:picLocks noChangeAspect="1"/>
          </p:cNvPicPr>
          <p:nvPr/>
        </p:nvPicPr>
        <p:blipFill>
          <a:blip r:embed="rId4"/>
          <a:stretch>
            <a:fillRect/>
          </a:stretch>
        </p:blipFill>
        <p:spPr>
          <a:xfrm>
            <a:off x="8252201" y="1979739"/>
            <a:ext cx="3035456" cy="3873699"/>
          </a:xfrm>
          <a:prstGeom prst="rect">
            <a:avLst/>
          </a:prstGeom>
        </p:spPr>
      </p:pic>
    </p:spTree>
    <p:extLst>
      <p:ext uri="{BB962C8B-B14F-4D97-AF65-F5344CB8AC3E}">
        <p14:creationId xmlns:p14="http://schemas.microsoft.com/office/powerpoint/2010/main" val="249612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CC"/>
                </a:solidFill>
                <a:effectLst/>
                <a:uLnTx/>
                <a:uFillTx/>
                <a:latin typeface="Arial"/>
                <a:ea typeface="+mj-ea"/>
                <a:cs typeface="+mj-cs"/>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9" name="Picture 8" descr="An image of a bank">
            <a:extLst>
              <a:ext uri="{FF2B5EF4-FFF2-40B4-BE49-F238E27FC236}">
                <a16:creationId xmlns:a16="http://schemas.microsoft.com/office/drawing/2014/main" id="{82BC5B2A-CC29-0BD3-8EF4-48D8481A4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21" name="Oval 20">
            <a:extLst>
              <a:ext uri="{FF2B5EF4-FFF2-40B4-BE49-F238E27FC236}">
                <a16:creationId xmlns:a16="http://schemas.microsoft.com/office/drawing/2014/main" id="{C566DA16-6698-8844-914D-9D995F2A49D2}"/>
              </a:ext>
              <a:ext uri="{C183D7F6-B498-43B3-948B-1728B52AA6E4}">
                <adec:decorative xmlns:adec="http://schemas.microsoft.com/office/drawing/2017/decorative" val="1"/>
              </a:ext>
            </a:extLst>
          </p:cNvPr>
          <p:cNvSpPr/>
          <p:nvPr/>
        </p:nvSpPr>
        <p:spPr>
          <a:xfrm>
            <a:off x="432811"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556591"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25" name="Oval 24">
            <a:extLst>
              <a:ext uri="{FF2B5EF4-FFF2-40B4-BE49-F238E27FC236}">
                <a16:creationId xmlns:a16="http://schemas.microsoft.com/office/drawing/2014/main" id="{550C47F0-696B-5742-AE49-0C29D400545A}"/>
              </a:ext>
              <a:ext uri="{C183D7F6-B498-43B3-948B-1728B52AA6E4}">
                <adec:decorative xmlns:adec="http://schemas.microsoft.com/office/drawing/2017/decorative" val="1"/>
              </a:ext>
            </a:extLst>
          </p:cNvPr>
          <p:cNvSpPr/>
          <p:nvPr/>
        </p:nvSpPr>
        <p:spPr>
          <a:xfrm>
            <a:off x="285795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2981738"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28" name="Oval 27">
            <a:extLst>
              <a:ext uri="{FF2B5EF4-FFF2-40B4-BE49-F238E27FC236}">
                <a16:creationId xmlns:a16="http://schemas.microsoft.com/office/drawing/2014/main" id="{16646AE1-A8BA-C54A-A360-66022B9C8CBC}"/>
              </a:ext>
              <a:ext uri="{C183D7F6-B498-43B3-948B-1728B52AA6E4}">
                <adec:decorative xmlns:adec="http://schemas.microsoft.com/office/drawing/2017/decorative" val="1"/>
              </a:ext>
            </a:extLst>
          </p:cNvPr>
          <p:cNvSpPr/>
          <p:nvPr/>
        </p:nvSpPr>
        <p:spPr>
          <a:xfrm>
            <a:off x="523009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5353878" y="4405020"/>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31" name="Oval 30">
            <a:extLst>
              <a:ext uri="{FF2B5EF4-FFF2-40B4-BE49-F238E27FC236}">
                <a16:creationId xmlns:a16="http://schemas.microsoft.com/office/drawing/2014/main" id="{5C0E93C2-A784-9349-A4FE-F04C9E627224}"/>
              </a:ext>
              <a:ext uri="{C183D7F6-B498-43B3-948B-1728B52AA6E4}">
                <adec:decorative xmlns:adec="http://schemas.microsoft.com/office/drawing/2017/decorative" val="1"/>
              </a:ext>
            </a:extLst>
          </p:cNvPr>
          <p:cNvSpPr/>
          <p:nvPr/>
        </p:nvSpPr>
        <p:spPr>
          <a:xfrm>
            <a:off x="7655245"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7779025" y="461705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34" name="Oval 33">
            <a:extLst>
              <a:ext uri="{FF2B5EF4-FFF2-40B4-BE49-F238E27FC236}">
                <a16:creationId xmlns:a16="http://schemas.microsoft.com/office/drawing/2014/main" id="{306ECB88-69CA-F44E-B0C8-8242D558DA3D}"/>
              </a:ext>
              <a:ext uri="{C183D7F6-B498-43B3-948B-1728B52AA6E4}">
                <adec:decorative xmlns:adec="http://schemas.microsoft.com/office/drawing/2017/decorative" val="1"/>
              </a:ext>
            </a:extLst>
          </p:cNvPr>
          <p:cNvSpPr/>
          <p:nvPr/>
        </p:nvSpPr>
        <p:spPr>
          <a:xfrm>
            <a:off x="10000880"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10124660" y="4590553"/>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$25K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fade">
                                      <p:cBhvr>
                                        <p:cTn id="7" dur="1000"/>
                                        <p:tgtEl>
                                          <p:spTgt spid="1075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7522" grpId="0" build="p"/>
      <p:bldP spid="17" grpId="0" animBg="1"/>
      <p:bldP spid="11" grpId="0"/>
      <p:bldP spid="18" grpId="0" animBg="1"/>
      <p:bldP spid="12" grpId="0"/>
      <p:bldP spid="8" grpId="0" animBg="1"/>
      <p:bldP spid="13" grpId="0"/>
      <p:bldP spid="16"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wchart depicting a 4-step financial management process including labor distribution, timesheets, payroll posting, and cost ledger.">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dirty="0"/>
              <a:t>Audit Trail</a:t>
            </a:r>
          </a:p>
        </p:txBody>
      </p:sp>
    </p:spTree>
    <p:extLst>
      <p:ext uri="{BB962C8B-B14F-4D97-AF65-F5344CB8AC3E}">
        <p14:creationId xmlns:p14="http://schemas.microsoft.com/office/powerpoint/2010/main" val="1429772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dirty="0"/>
              <a:t>Single Audit</a:t>
            </a:r>
          </a:p>
        </p:txBody>
      </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FEAB0E4-9B1C-DF46-9913-B6BEC162AD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06858" y="4638625"/>
            <a:ext cx="1245840" cy="1245840"/>
          </a:xfrm>
          <a:prstGeom prst="rect">
            <a:avLst/>
          </a:prstGeom>
        </p:spPr>
      </p:pic>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6910400" y="4858678"/>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20" name="Picture 19">
            <a:extLst>
              <a:ext uri="{FF2B5EF4-FFF2-40B4-BE49-F238E27FC236}">
                <a16:creationId xmlns:a16="http://schemas.microsoft.com/office/drawing/2014/main" id="{1E0F9B37-DF88-1644-9FAD-76D869EC3C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53400" y="2346291"/>
            <a:ext cx="1828800" cy="1828800"/>
          </a:xfrm>
          <a:prstGeom prst="rect">
            <a:avLst/>
          </a:prstGeom>
        </p:spPr>
      </p:pic>
      <p:pic>
        <p:nvPicPr>
          <p:cNvPr id="22" name="Picture 21">
            <a:extLst>
              <a:ext uri="{FF2B5EF4-FFF2-40B4-BE49-F238E27FC236}">
                <a16:creationId xmlns:a16="http://schemas.microsoft.com/office/drawing/2014/main" id="{4AD28420-B61D-7E46-9CBF-61769AE5EA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8196065" y="106349"/>
            <a:ext cx="4230591" cy="3863198"/>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15"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dirty="0"/>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descr="An icon with magnifying glass and money bars">
            <a:extLst>
              <a:ext uri="{FF2B5EF4-FFF2-40B4-BE49-F238E27FC236}">
                <a16:creationId xmlns:a16="http://schemas.microsoft.com/office/drawing/2014/main" id="{C6223FB2-DABD-834F-AF88-883E043F4892}"/>
              </a:ext>
            </a:extLst>
          </p:cNvPr>
          <p:cNvPicPr>
            <a:picLocks noChangeAspect="1"/>
          </p:cNvPicPr>
          <p:nvPr/>
        </p:nvPicPr>
        <p:blipFill>
          <a:blip r:embed="rId2"/>
          <a:stretch>
            <a:fillRect/>
          </a:stretch>
        </p:blipFill>
        <p:spPr>
          <a:xfrm>
            <a:off x="3809512" y="3369420"/>
            <a:ext cx="1987212" cy="1987212"/>
          </a:xfrm>
          <a:prstGeom prst="rect">
            <a:avLst/>
          </a:prstGeom>
        </p:spPr>
      </p:pic>
      <p:sp>
        <p:nvSpPr>
          <p:cNvPr id="17" name="Snip Single Corner Rectangle 16">
            <a:extLst>
              <a:ext uri="{FF2B5EF4-FFF2-40B4-BE49-F238E27FC236}">
                <a16:creationId xmlns:a16="http://schemas.microsoft.com/office/drawing/2014/main" id="{986DB201-ED78-2946-B203-9D5017DBE7C4}"/>
              </a:ext>
              <a:ext uri="{C183D7F6-B498-43B3-948B-1728B52AA6E4}">
                <adec:decorative xmlns:adec="http://schemas.microsoft.com/office/drawing/2017/decorative" val="1"/>
              </a:ext>
            </a:extLst>
          </p:cNvPr>
          <p:cNvSpPr/>
          <p:nvPr/>
        </p:nvSpPr>
        <p:spPr>
          <a:xfrm flipV="1">
            <a:off x="5945022" y="2047995"/>
            <a:ext cx="5162690" cy="2590943"/>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160900" y="2320030"/>
            <a:ext cx="4781144" cy="285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7" name="Oval 6">
            <a:extLst>
              <a:ext uri="{FF2B5EF4-FFF2-40B4-BE49-F238E27FC236}">
                <a16:creationId xmlns:a16="http://schemas.microsoft.com/office/drawing/2014/main" id="{349DBC9A-AC27-FA4B-B792-B70C2A1CA167}"/>
              </a:ext>
              <a:ext uri="{C183D7F6-B498-43B3-948B-1728B52AA6E4}">
                <adec:decorative xmlns:adec="http://schemas.microsoft.com/office/drawing/2017/decorative" val="1"/>
              </a:ext>
            </a:extLst>
          </p:cNvPr>
          <p:cNvSpPr/>
          <p:nvPr/>
        </p:nvSpPr>
        <p:spPr>
          <a:xfrm>
            <a:off x="5993138" y="435718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n image of clipboard">
            <a:extLst>
              <a:ext uri="{FF2B5EF4-FFF2-40B4-BE49-F238E27FC236}">
                <a16:creationId xmlns:a16="http://schemas.microsoft.com/office/drawing/2014/main" id="{7E88F980-F8D7-6D47-A4AD-D6DEAC84AEEA}"/>
              </a:ext>
            </a:extLst>
          </p:cNvPr>
          <p:cNvPicPr>
            <a:picLocks noChangeAspect="1"/>
          </p:cNvPicPr>
          <p:nvPr/>
        </p:nvPicPr>
        <p:blipFill>
          <a:blip r:embed="rId3"/>
          <a:stretch>
            <a:fillRect/>
          </a:stretch>
        </p:blipFill>
        <p:spPr>
          <a:xfrm>
            <a:off x="5849349" y="4140605"/>
            <a:ext cx="2305166" cy="2305166"/>
          </a:xfrm>
          <a:prstGeom prst="rect">
            <a:avLst/>
          </a:prstGeom>
        </p:spPr>
      </p:pic>
      <p:pic>
        <p:nvPicPr>
          <p:cNvPr id="19" name="Picture 18" descr="Badge Icon of corrective action plan">
            <a:extLst>
              <a:ext uri="{FF2B5EF4-FFF2-40B4-BE49-F238E27FC236}">
                <a16:creationId xmlns:a16="http://schemas.microsoft.com/office/drawing/2014/main" id="{BE81C261-79F1-8246-9F8A-5C5D1DA3D5D9}"/>
              </a:ext>
            </a:extLst>
          </p:cNvPr>
          <p:cNvPicPr>
            <a:picLocks noChangeAspect="1"/>
          </p:cNvPicPr>
          <p:nvPr/>
        </p:nvPicPr>
        <p:blipFill>
          <a:blip r:embed="rId4"/>
          <a:stretch>
            <a:fillRect/>
          </a:stretch>
        </p:blipFill>
        <p:spPr>
          <a:xfrm rot="608213">
            <a:off x="7549726" y="4314364"/>
            <a:ext cx="1359988" cy="1359988"/>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ppt_x"/>
                                          </p:val>
                                        </p:tav>
                                        <p:tav tm="100000">
                                          <p:val>
                                            <p:strVal val="#ppt_x"/>
                                          </p:val>
                                        </p:tav>
                                      </p:tavLst>
                                    </p:anim>
                                    <p:anim calcmode="lin" valueType="num">
                                      <p:cBhvr additive="base">
                                        <p:cTn id="2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pic>
        <p:nvPicPr>
          <p:cNvPr id="4" name="Picture 3" descr="Badge Icon of corrective action plan">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71914" y="1849980"/>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32742" y="1916403"/>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647378"/>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13652"/>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CCDBE16-B4A8-EBC3-DAA7-57019082B3A1}"/>
              </a:ext>
            </a:extLst>
          </p:cNvPr>
          <p:cNvSpPr txBox="1"/>
          <p:nvPr/>
        </p:nvSpPr>
        <p:spPr>
          <a:xfrm>
            <a:off x="2174033" y="2714864"/>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43521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50163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6" name="TextBox 5">
            <a:extLst>
              <a:ext uri="{FF2B5EF4-FFF2-40B4-BE49-F238E27FC236}">
                <a16:creationId xmlns:a16="http://schemas.microsoft.com/office/drawing/2014/main" id="{D144C67E-BFD9-1A76-0EA1-010BA0614D63}"/>
              </a:ext>
            </a:extLst>
          </p:cNvPr>
          <p:cNvSpPr txBox="1"/>
          <p:nvPr/>
        </p:nvSpPr>
        <p:spPr>
          <a:xfrm>
            <a:off x="2209475" y="3503621"/>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21406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28048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7" name="TextBox 6">
            <a:extLst>
              <a:ext uri="{FF2B5EF4-FFF2-40B4-BE49-F238E27FC236}">
                <a16:creationId xmlns:a16="http://schemas.microsoft.com/office/drawing/2014/main" id="{5E168727-DBB8-C761-FAE7-70C45F906DBD}"/>
              </a:ext>
            </a:extLst>
          </p:cNvPr>
          <p:cNvSpPr txBox="1"/>
          <p:nvPr/>
        </p:nvSpPr>
        <p:spPr>
          <a:xfrm>
            <a:off x="2209475" y="4185434"/>
            <a:ext cx="821314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307509"/>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546741" y="5373932"/>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9" name="TextBox 8">
            <a:extLst>
              <a:ext uri="{FF2B5EF4-FFF2-40B4-BE49-F238E27FC236}">
                <a16:creationId xmlns:a16="http://schemas.microsoft.com/office/drawing/2014/main" id="{484BEDFC-4026-7B56-68F9-28063F084827}"/>
              </a:ext>
            </a:extLst>
          </p:cNvPr>
          <p:cNvSpPr txBox="1"/>
          <p:nvPr/>
        </p:nvSpPr>
        <p:spPr>
          <a:xfrm>
            <a:off x="2174033" y="5415299"/>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p:txBody>
      </p:sp>
      <p:pic>
        <p:nvPicPr>
          <p:cNvPr id="5" name="Picture 4">
            <a:extLst>
              <a:ext uri="{FF2B5EF4-FFF2-40B4-BE49-F238E27FC236}">
                <a16:creationId xmlns:a16="http://schemas.microsoft.com/office/drawing/2014/main" id="{34212DFE-9005-D285-59A3-DBCC5792FD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988" y="-95752"/>
            <a:ext cx="2817223" cy="2817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Lst>
          </p:cNvPr>
          <p:cNvSpPr txBox="1">
            <a:spLocks noGrp="1"/>
          </p:cNvSpPr>
          <p:nvPr>
            <p:ph type="title" idx="4294967295"/>
          </p:nvPr>
        </p:nvSpPr>
        <p:spPr>
          <a:xfrm>
            <a:off x="-6350" y="1121951"/>
            <a:ext cx="12192000" cy="682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957943" y="2012255"/>
            <a:ext cx="10939417" cy="3819585"/>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Tree>
    <p:extLst>
      <p:ext uri="{BB962C8B-B14F-4D97-AF65-F5344CB8AC3E}">
        <p14:creationId xmlns:p14="http://schemas.microsoft.com/office/powerpoint/2010/main" val="2583372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88012" y="161840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48840" y="168482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722563"/>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88837"/>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4" name="TextBox 3">
            <a:extLst>
              <a:ext uri="{FF2B5EF4-FFF2-40B4-BE49-F238E27FC236}">
                <a16:creationId xmlns:a16="http://schemas.microsoft.com/office/drawing/2014/main" id="{FB59C6C3-BF08-5E5D-25B6-13D3FE244698}"/>
              </a:ext>
            </a:extLst>
          </p:cNvPr>
          <p:cNvSpPr txBox="1"/>
          <p:nvPr/>
        </p:nvSpPr>
        <p:spPr>
          <a:xfrm>
            <a:off x="2221396" y="2721635"/>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74191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80833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5" name="TextBox 4">
            <a:extLst>
              <a:ext uri="{FF2B5EF4-FFF2-40B4-BE49-F238E27FC236}">
                <a16:creationId xmlns:a16="http://schemas.microsoft.com/office/drawing/2014/main" id="{42B3618D-9A2E-725D-16AC-7FEDE0F8AFD6}"/>
              </a:ext>
            </a:extLst>
          </p:cNvPr>
          <p:cNvSpPr txBox="1"/>
          <p:nvPr/>
        </p:nvSpPr>
        <p:spPr>
          <a:xfrm>
            <a:off x="2221395" y="3649650"/>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769301"/>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835724"/>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6" name="TextBox 5">
            <a:extLst>
              <a:ext uri="{FF2B5EF4-FFF2-40B4-BE49-F238E27FC236}">
                <a16:creationId xmlns:a16="http://schemas.microsoft.com/office/drawing/2014/main" id="{E3124C7B-1770-721B-800F-370559A12719}"/>
              </a:ext>
            </a:extLst>
          </p:cNvPr>
          <p:cNvSpPr txBox="1"/>
          <p:nvPr/>
        </p:nvSpPr>
        <p:spPr>
          <a:xfrm>
            <a:off x="2254766" y="4818800"/>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61523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419278" y="5676858"/>
            <a:ext cx="641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7" name="TextBox 6">
            <a:extLst>
              <a:ext uri="{FF2B5EF4-FFF2-40B4-BE49-F238E27FC236}">
                <a16:creationId xmlns:a16="http://schemas.microsoft.com/office/drawing/2014/main" id="{0B0B63FD-F3C0-6B7E-2D5E-619120482E26}"/>
              </a:ext>
            </a:extLst>
          </p:cNvPr>
          <p:cNvSpPr txBox="1"/>
          <p:nvPr/>
        </p:nvSpPr>
        <p:spPr>
          <a:xfrm>
            <a:off x="2254766" y="5726676"/>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p:txBody>
      </p:sp>
      <p:pic>
        <p:nvPicPr>
          <p:cNvPr id="2" name="Picture 1">
            <a:extLst>
              <a:ext uri="{FF2B5EF4-FFF2-40B4-BE49-F238E27FC236}">
                <a16:creationId xmlns:a16="http://schemas.microsoft.com/office/drawing/2014/main" id="{9BDF9C91-04FD-6151-CECB-149EC9811F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845">
            <a:off x="10125945" y="49545"/>
            <a:ext cx="2093331" cy="2093331"/>
          </a:xfrm>
          <a:prstGeom prst="rect">
            <a:avLst/>
          </a:prstGeom>
        </p:spPr>
      </p:pic>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Federal Funding Accountability and Transparency Act of 2006 (FFATA)</a:t>
            </a:r>
          </a:p>
        </p:txBody>
      </p:sp>
    </p:spTree>
    <p:extLst>
      <p:ext uri="{BB962C8B-B14F-4D97-AF65-F5344CB8AC3E}">
        <p14:creationId xmlns:p14="http://schemas.microsoft.com/office/powerpoint/2010/main" val="2206634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pic>
        <p:nvPicPr>
          <p:cNvPr id="20" name="Picture 19" descr="An icon with magnifying glass and money bars">
            <a:extLst>
              <a:ext uri="{FF2B5EF4-FFF2-40B4-BE49-F238E27FC236}">
                <a16:creationId xmlns:a16="http://schemas.microsoft.com/office/drawing/2014/main" id="{A8125BF3-BE76-9774-1617-141E3D2804DD}"/>
              </a:ext>
            </a:extLst>
          </p:cNvPr>
          <p:cNvPicPr>
            <a:picLocks noChangeAspect="1"/>
          </p:cNvPicPr>
          <p:nvPr/>
        </p:nvPicPr>
        <p:blipFill>
          <a:blip r:embed="rId2"/>
          <a:stretch>
            <a:fillRect/>
          </a:stretch>
        </p:blipFill>
        <p:spPr>
          <a:xfrm>
            <a:off x="987409" y="4487865"/>
            <a:ext cx="1828959" cy="1828959"/>
          </a:xfrm>
          <a:prstGeom prst="rect">
            <a:avLst/>
          </a:prstGeom>
        </p:spPr>
      </p:pic>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Tree>
    <p:extLst>
      <p:ext uri="{BB962C8B-B14F-4D97-AF65-F5344CB8AC3E}">
        <p14:creationId xmlns:p14="http://schemas.microsoft.com/office/powerpoint/2010/main" val="333445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pic>
        <p:nvPicPr>
          <p:cNvPr id="25" name="Picture 24" descr="Top view of a calendar with a red pen on top">
            <a:extLst>
              <a:ext uri="{FF2B5EF4-FFF2-40B4-BE49-F238E27FC236}">
                <a16:creationId xmlns:a16="http://schemas.microsoft.com/office/drawing/2014/main" id="{A5DF59CA-592D-242A-75E5-022ACD70B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40064" y="2089523"/>
            <a:ext cx="3396701" cy="2385918"/>
          </a:xfrm>
          <a:prstGeom prst="rect">
            <a:avLst/>
          </a:prstGeom>
        </p:spPr>
      </p:pic>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SAM the following month after the obligation is made.</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5" name="Picture 4" descr="Image of person typing on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System for Award Management (SAM) https://www.sam.gov/fsrs.</a:t>
            </a:r>
          </a:p>
        </p:txBody>
      </p:sp>
    </p:spTree>
    <p:extLst>
      <p:ext uri="{BB962C8B-B14F-4D97-AF65-F5344CB8AC3E}">
        <p14:creationId xmlns:p14="http://schemas.microsoft.com/office/powerpoint/2010/main" val="2169748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6" name="Picture 5" descr="Two me looking at business plans">
            <a:extLst>
              <a:ext uri="{FF2B5EF4-FFF2-40B4-BE49-F238E27FC236}">
                <a16:creationId xmlns:a16="http://schemas.microsoft.com/office/drawing/2014/main" id="{FE4C39E8-8C6C-B7F9-8BF1-71AE58C03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087" y="1025226"/>
            <a:ext cx="7743825" cy="5162550"/>
          </a:xfrm>
          <a:prstGeom prst="rect">
            <a:avLst/>
          </a:prstGeom>
        </p:spPr>
      </p:pic>
    </p:spTree>
    <p:extLst>
      <p:ext uri="{BB962C8B-B14F-4D97-AF65-F5344CB8AC3E}">
        <p14:creationId xmlns:p14="http://schemas.microsoft.com/office/powerpoint/2010/main" val="3905058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1026" name="Picture 1" descr="Five tips for accurate FFATA subaward reporting">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A3541-E6B8-BAD3-FA16-274B1A60C08B}"/>
              </a:ext>
            </a:extLst>
          </p:cNvPr>
          <p:cNvSpPr>
            <a:spLocks noGrp="1"/>
          </p:cNvSpPr>
          <p:nvPr>
            <p:ph type="title"/>
          </p:nvPr>
        </p:nvSpPr>
        <p:spPr>
          <a:xfrm>
            <a:off x="0" y="1928813"/>
            <a:ext cx="12185650" cy="2164216"/>
          </a:xfrm>
        </p:spPr>
        <p:txBody>
          <a:bodyPr>
            <a:normAutofit/>
          </a:bodyPr>
          <a:lstStyle/>
          <a:p>
            <a:pPr algn="ctr"/>
            <a:r>
              <a:rPr kumimoji="0" lang="en-US" sz="5400" b="1" i="0" u="none" strike="noStrike" kern="1200" cap="none" spc="0" normalizeH="0" baseline="0" noProof="0" dirty="0">
                <a:ln>
                  <a:noFill/>
                </a:ln>
                <a:solidFill>
                  <a:schemeClr val="bg1"/>
                </a:solidFill>
                <a:effectLst/>
                <a:uLnTx/>
                <a:uFillTx/>
                <a:latin typeface="Arial"/>
                <a:ea typeface="+mj-ea"/>
                <a:cs typeface="+mj-cs"/>
              </a:rPr>
              <a:t>Breakout Sessions </a:t>
            </a:r>
            <a:br>
              <a:rPr kumimoji="0" lang="en-US" sz="5400" b="1" i="0" u="none" strike="noStrike" kern="1200" cap="none" spc="0" normalizeH="0" baseline="0" noProof="0" dirty="0">
                <a:ln>
                  <a:noFill/>
                </a:ln>
                <a:solidFill>
                  <a:schemeClr val="bg1"/>
                </a:solidFill>
                <a:effectLst/>
                <a:uLnTx/>
                <a:uFillTx/>
                <a:latin typeface="Arial"/>
                <a:ea typeface="+mj-ea"/>
                <a:cs typeface="+mj-cs"/>
              </a:rPr>
            </a:br>
            <a:br>
              <a:rPr kumimoji="0" lang="en-US" sz="4400" b="1" i="0" u="none" strike="noStrike" kern="1200" cap="none" spc="0" normalizeH="0" baseline="0" noProof="0" dirty="0">
                <a:ln>
                  <a:noFill/>
                </a:ln>
                <a:solidFill>
                  <a:schemeClr val="bg1"/>
                </a:solidFill>
                <a:effectLst/>
                <a:uLnTx/>
                <a:uFillTx/>
                <a:latin typeface="Arial"/>
                <a:ea typeface="+mj-ea"/>
                <a:cs typeface="+mj-cs"/>
              </a:rPr>
            </a:br>
            <a:endParaRPr lang="en-US" dirty="0"/>
          </a:p>
        </p:txBody>
      </p:sp>
      <p:sp>
        <p:nvSpPr>
          <p:cNvPr id="4" name="TextBox 3">
            <a:extLst>
              <a:ext uri="{FF2B5EF4-FFF2-40B4-BE49-F238E27FC236}">
                <a16:creationId xmlns:a16="http://schemas.microsoft.com/office/drawing/2014/main" id="{7B6BB038-5C94-5428-5366-65E9AAF4DB9B}"/>
              </a:ext>
            </a:extLst>
          </p:cNvPr>
          <p:cNvSpPr txBox="1"/>
          <p:nvPr/>
        </p:nvSpPr>
        <p:spPr>
          <a:xfrm>
            <a:off x="283076" y="4093029"/>
            <a:ext cx="11908924" cy="3662541"/>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Chat with the Experts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Indirect Cost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Just Grants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40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49492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Payment of Grant Funds</a:t>
            </a:r>
          </a:p>
        </p:txBody>
      </p:sp>
    </p:spTree>
    <p:extLst>
      <p:ext uri="{BB962C8B-B14F-4D97-AF65-F5344CB8AC3E}">
        <p14:creationId xmlns:p14="http://schemas.microsoft.com/office/powerpoint/2010/main" val="18120347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Tree>
    <p:extLst>
      <p:ext uri="{BB962C8B-B14F-4D97-AF65-F5344CB8AC3E}">
        <p14:creationId xmlns:p14="http://schemas.microsoft.com/office/powerpoint/2010/main" val="1153023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pic>
        <p:nvPicPr>
          <p:cNvPr id="9" name="Picture 8" descr="An image text Plan Ahead">
            <a:extLst>
              <a:ext uri="{FF2B5EF4-FFF2-40B4-BE49-F238E27FC236}">
                <a16:creationId xmlns:a16="http://schemas.microsoft.com/office/drawing/2014/main" id="{5B06C460-F800-AE31-A4D8-0B0721842EB9}"/>
              </a:ext>
            </a:extLst>
          </p:cNvPr>
          <p:cNvPicPr>
            <a:picLocks noChangeAspect="1"/>
          </p:cNvPicPr>
          <p:nvPr/>
        </p:nvPicPr>
        <p:blipFill>
          <a:blip r:embed="rId3"/>
          <a:stretch>
            <a:fillRect/>
          </a:stretch>
        </p:blipFill>
        <p:spPr>
          <a:xfrm>
            <a:off x="4617179" y="1107261"/>
            <a:ext cx="6429787" cy="3713584"/>
          </a:xfrm>
          <a:prstGeom prst="rect">
            <a:avLst/>
          </a:prstGeom>
        </p:spPr>
      </p:pic>
    </p:spTree>
    <p:extLst>
      <p:ext uri="{BB962C8B-B14F-4D97-AF65-F5344CB8AC3E}">
        <p14:creationId xmlns:p14="http://schemas.microsoft.com/office/powerpoint/2010/main" val="378014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Fraud</a:t>
            </a:r>
          </a:p>
        </p:txBody>
      </p:sp>
    </p:spTree>
    <p:extLst>
      <p:ext uri="{BB962C8B-B14F-4D97-AF65-F5344CB8AC3E}">
        <p14:creationId xmlns:p14="http://schemas.microsoft.com/office/powerpoint/2010/main" val="29783873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
        <p:nvSpPr>
          <p:cNvPr id="5" name="TextBox 4">
            <a:extLst>
              <a:ext uri="{FF2B5EF4-FFF2-40B4-BE49-F238E27FC236}">
                <a16:creationId xmlns:a16="http://schemas.microsoft.com/office/drawing/2014/main" id="{619B8B6D-5DA0-69F4-6D18-A9D524675C1E}"/>
              </a:ext>
            </a:extLst>
          </p:cNvPr>
          <p:cNvSpPr txBox="1"/>
          <p:nvPr/>
        </p:nvSpPr>
        <p:spPr>
          <a:xfrm>
            <a:off x="6350" y="1797270"/>
            <a:ext cx="12185649" cy="3970318"/>
          </a:xfrm>
          <a:prstGeom prst="rect">
            <a:avLst/>
          </a:prstGeom>
          <a:noFill/>
        </p:spPr>
        <p:txBody>
          <a:bodyPr wrap="square">
            <a:spAutoFit/>
          </a:bodyPr>
          <a:lstStyle/>
          <a:p>
            <a:pPr marL="0" indent="0" algn="ctr">
              <a:buNone/>
            </a:pPr>
            <a:endParaRPr lang="en-US" sz="5400" b="1" dirty="0">
              <a:latin typeface="Arial (Body)"/>
            </a:endParaRPr>
          </a:p>
          <a:p>
            <a:pPr marL="0" indent="0" algn="ctr">
              <a:buNone/>
            </a:pPr>
            <a:r>
              <a:rPr lang="en-US" sz="5400" dirty="0">
                <a:latin typeface="Arial (Body)"/>
              </a:rPr>
              <a:t>For The OIG Grant Fraud slides- </a:t>
            </a:r>
          </a:p>
          <a:p>
            <a:pPr marL="0" indent="0" algn="ctr">
              <a:buNone/>
            </a:pPr>
            <a:r>
              <a:rPr lang="en-US" sz="5400" dirty="0">
                <a:latin typeface="Arial (Body)"/>
              </a:rPr>
              <a:t>Please refer to the zip file you received by email. </a:t>
            </a:r>
          </a:p>
          <a:p>
            <a:pPr algn="ctr"/>
            <a:endParaRPr lang="en-US" sz="3600" b="1" dirty="0">
              <a:latin typeface="Arial (Body)"/>
            </a:endParaRPr>
          </a:p>
        </p:txBody>
      </p:sp>
    </p:spTree>
    <p:extLst>
      <p:ext uri="{BB962C8B-B14F-4D97-AF65-F5344CB8AC3E}">
        <p14:creationId xmlns:p14="http://schemas.microsoft.com/office/powerpoint/2010/main" val="347722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Monitoring Discussion</a:t>
            </a:r>
          </a:p>
        </p:txBody>
      </p:sp>
    </p:spTree>
    <p:extLst>
      <p:ext uri="{BB962C8B-B14F-4D97-AF65-F5344CB8AC3E}">
        <p14:creationId xmlns:p14="http://schemas.microsoft.com/office/powerpoint/2010/main" val="4029350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pic>
        <p:nvPicPr>
          <p:cNvPr id="14" name="Picture 13">
            <a:extLst>
              <a:ext uri="{FF2B5EF4-FFF2-40B4-BE49-F238E27FC236}">
                <a16:creationId xmlns:a16="http://schemas.microsoft.com/office/drawing/2014/main" id="{F37668DF-26AD-D38E-1AEB-685E68F920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91990" y="1430849"/>
            <a:ext cx="932769" cy="670618"/>
          </a:xfrm>
          <a:prstGeom prst="rect">
            <a:avLst/>
          </a:prstGeom>
        </p:spPr>
      </p:pic>
      <p:pic>
        <p:nvPicPr>
          <p:cNvPr id="4" name="Picture 4">
            <a:extLst>
              <a:ext uri="{FF2B5EF4-FFF2-40B4-BE49-F238E27FC236}">
                <a16:creationId xmlns:a16="http://schemas.microsoft.com/office/drawing/2014/main" id="{3923D538-5A12-DAD2-63BD-E820A0B21038}"/>
              </a:ext>
              <a:ext uri="{C183D7F6-B498-43B3-948B-1728B52AA6E4}">
                <adec:decorative xmlns:adec="http://schemas.microsoft.com/office/drawing/2017/decorative" val="1"/>
              </a:ext>
            </a:extLst>
          </p:cNvPr>
          <p:cNvPicPr>
            <a:picLocks noChangeAspect="1" noChangeArrowheads="1" noCrop="1"/>
          </p:cNvPicPr>
          <p:nvPr/>
        </p:nvPicPr>
        <p:blipFill>
          <a:blip r:embed="rId3" cstate="print"/>
          <a:srcRect/>
          <a:stretch>
            <a:fillRect/>
          </a:stretch>
        </p:blipFill>
        <p:spPr bwMode="auto">
          <a:xfrm>
            <a:off x="9059378" y="943736"/>
            <a:ext cx="2888990" cy="2112264"/>
          </a:xfrm>
          <a:prstGeom prst="rect">
            <a:avLst/>
          </a:prstGeom>
          <a:noFill/>
          <a:ln w="9525">
            <a:noFill/>
            <a:miter lim="800000"/>
            <a:headEnd/>
            <a:tailEnd/>
          </a:ln>
        </p:spPr>
      </p:pic>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8" grpId="0" animBg="1"/>
      <p:bldP spid="11" grpId="0"/>
      <p:bldP spid="12"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pic>
        <p:nvPicPr>
          <p:cNvPr id="12" name="Picture 11">
            <a:extLst>
              <a:ext uri="{FF2B5EF4-FFF2-40B4-BE49-F238E27FC236}">
                <a16:creationId xmlns:a16="http://schemas.microsoft.com/office/drawing/2014/main" id="{7C11E760-D50B-EFC1-9DEC-9AB27C70A2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98282" y="3953050"/>
            <a:ext cx="2347163" cy="1603387"/>
          </a:xfrm>
          <a:prstGeom prst="rect">
            <a:avLst/>
          </a:prstGeom>
        </p:spPr>
      </p:pic>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pic>
        <p:nvPicPr>
          <p:cNvPr id="11" name="Picture 10">
            <a:extLst>
              <a:ext uri="{FF2B5EF4-FFF2-40B4-BE49-F238E27FC236}">
                <a16:creationId xmlns:a16="http://schemas.microsoft.com/office/drawing/2014/main" id="{5F3F6E93-80F8-D1EA-CA1B-D70115EDBF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16318" y="4032332"/>
            <a:ext cx="2347163" cy="1603387"/>
          </a:xfrm>
          <a:prstGeom prst="rect">
            <a:avLst/>
          </a:prstGeom>
        </p:spPr>
      </p:pic>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pic>
        <p:nvPicPr>
          <p:cNvPr id="8" name="Picture 7">
            <a:extLst>
              <a:ext uri="{FF2B5EF4-FFF2-40B4-BE49-F238E27FC236}">
                <a16:creationId xmlns:a16="http://schemas.microsoft.com/office/drawing/2014/main" id="{7A9B8846-1456-983A-294F-19697F56D7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33309" y="3991880"/>
            <a:ext cx="2347163" cy="1603387"/>
          </a:xfrm>
          <a:prstGeom prst="rect">
            <a:avLst/>
          </a:prstGeom>
        </p:spPr>
      </p:pic>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pic>
        <p:nvPicPr>
          <p:cNvPr id="13" name="Picture 12">
            <a:extLst>
              <a:ext uri="{FF2B5EF4-FFF2-40B4-BE49-F238E27FC236}">
                <a16:creationId xmlns:a16="http://schemas.microsoft.com/office/drawing/2014/main" id="{4D4BE546-BC46-86AE-7027-107F97E15B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3362" y="1989422"/>
            <a:ext cx="2347163" cy="1648266"/>
          </a:xfrm>
          <a:prstGeom prst="rect">
            <a:avLst/>
          </a:prstGeom>
        </p:spPr>
      </p:pic>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pic>
        <p:nvPicPr>
          <p:cNvPr id="10" name="Picture 9">
            <a:extLst>
              <a:ext uri="{FF2B5EF4-FFF2-40B4-BE49-F238E27FC236}">
                <a16:creationId xmlns:a16="http://schemas.microsoft.com/office/drawing/2014/main" id="{8741E732-E86E-541A-B5AD-6D47B0E90A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81862" y="2045090"/>
            <a:ext cx="2347163" cy="1603387"/>
          </a:xfrm>
          <a:prstGeom prst="rect">
            <a:avLst/>
          </a:prstGeom>
        </p:spPr>
      </p:pic>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pic>
        <p:nvPicPr>
          <p:cNvPr id="9" name="Picture 8">
            <a:extLst>
              <a:ext uri="{FF2B5EF4-FFF2-40B4-BE49-F238E27FC236}">
                <a16:creationId xmlns:a16="http://schemas.microsoft.com/office/drawing/2014/main" id="{839B0B00-FF3B-FD56-013C-1DE836C3ED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19869" y="2069763"/>
            <a:ext cx="2347163" cy="1603387"/>
          </a:xfrm>
          <a:prstGeom prst="rect">
            <a:avLst/>
          </a:prstGeom>
        </p:spPr>
      </p:pic>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14" grpId="0"/>
      <p:bldP spid="24" grpId="0"/>
      <p:bldP spid="20" grpId="0"/>
      <p:bldP spid="18" grpId="0"/>
      <p:bldP spid="7"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pic>
        <p:nvPicPr>
          <p:cNvPr id="28" name="Picture 27" descr="Two side-by-side illustrations: &quot;APPROVED BUDGET&quot; shows a strong horse, &quot;ACTUAL EXPENDITURES&quot; shows a small donkey.">
            <a:extLst>
              <a:ext uri="{FF2B5EF4-FFF2-40B4-BE49-F238E27FC236}">
                <a16:creationId xmlns:a16="http://schemas.microsoft.com/office/drawing/2014/main" id="{40B12434-85EF-19F8-F302-47551B911D6C}"/>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11" name="Picture 10" descr="Text image of words corective action plan">
            <a:extLst>
              <a:ext uri="{FF2B5EF4-FFF2-40B4-BE49-F238E27FC236}">
                <a16:creationId xmlns:a16="http://schemas.microsoft.com/office/drawing/2014/main" id="{99C188A6-F48D-988A-B784-2348232E07E7}"/>
              </a:ext>
            </a:extLst>
          </p:cNvPr>
          <p:cNvPicPr>
            <a:picLocks noChangeAspect="1"/>
          </p:cNvPicPr>
          <p:nvPr/>
        </p:nvPicPr>
        <p:blipFill>
          <a:blip r:embed="rId2"/>
          <a:stretch>
            <a:fillRect/>
          </a:stretch>
        </p:blipFill>
        <p:spPr>
          <a:xfrm>
            <a:off x="7873584" y="2743625"/>
            <a:ext cx="2715004" cy="2229161"/>
          </a:xfrm>
          <a:prstGeom prst="rect">
            <a:avLst/>
          </a:prstGeom>
        </p:spPr>
      </p:pic>
      <p:pic>
        <p:nvPicPr>
          <p:cNvPr id="7" name="Picture 6" descr="A text image of the word 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5" name="Picture 4" descr="Two side-by-side illustrations: &quot;APPROVED BUDGET&quot; shows a strong horse, &quot;ACTUAL EXPENDITURES&quot; shows a small donkey.">
            <a:extLst>
              <a:ext uri="{FF2B5EF4-FFF2-40B4-BE49-F238E27FC236}">
                <a16:creationId xmlns:a16="http://schemas.microsoft.com/office/drawing/2014/main" id="{424A6C75-6A0E-E927-30A1-29A6B0802AAE}"/>
              </a:ext>
            </a:extLst>
          </p:cNvPr>
          <p:cNvPicPr>
            <a:picLocks noChangeAspect="1"/>
          </p:cNvPicPr>
          <p:nvPr/>
        </p:nvPicPr>
        <p:blipFill>
          <a:blip r:embed="rId4"/>
          <a:stretch>
            <a:fillRect/>
          </a:stretch>
        </p:blipFill>
        <p:spPr>
          <a:xfrm>
            <a:off x="1508215" y="2755183"/>
            <a:ext cx="3353268" cy="2219635"/>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Tree>
    <p:extLst>
      <p:ext uri="{BB962C8B-B14F-4D97-AF65-F5344CB8AC3E}">
        <p14:creationId xmlns:p14="http://schemas.microsoft.com/office/powerpoint/2010/main" val="371242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An image of question marks.">
            <a:extLst>
              <a:ext uri="{FF2B5EF4-FFF2-40B4-BE49-F238E27FC236}">
                <a16:creationId xmlns:a16="http://schemas.microsoft.com/office/drawing/2014/main" id="{8633C940-FAB9-ADFD-329F-43C8842DD418}"/>
              </a:ext>
            </a:extLst>
          </p:cNvPr>
          <p:cNvPicPr>
            <a:picLocks noChangeAspect="1" noChangeArrowheads="1"/>
          </p:cNvPicPr>
          <p:nvPr/>
        </p:nvPicPr>
        <p:blipFill>
          <a:blip r:embed="rId2" cstate="print"/>
          <a:srcRect/>
          <a:stretch>
            <a:fillRect/>
          </a:stretch>
        </p:blipFill>
        <p:spPr bwMode="auto">
          <a:xfrm>
            <a:off x="2436814" y="1303789"/>
            <a:ext cx="7019925" cy="5105400"/>
          </a:xfrm>
          <a:prstGeom prst="rect">
            <a:avLst/>
          </a:prstGeom>
          <a:ln>
            <a:noFill/>
          </a:ln>
          <a:effectLst>
            <a:softEdge rad="112500"/>
          </a:effectLst>
        </p:spPr>
      </p:pic>
      <p:sp>
        <p:nvSpPr>
          <p:cNvPr id="6" name="Title 3">
            <a:extLst>
              <a:ext uri="{FF2B5EF4-FFF2-40B4-BE49-F238E27FC236}">
                <a16:creationId xmlns:a16="http://schemas.microsoft.com/office/drawing/2014/main" id="{3CEC4C6E-7E8B-5372-1437-D7480FB3FB99}"/>
              </a:ext>
            </a:extLst>
          </p:cNvPr>
          <p:cNvSpPr txBox="1">
            <a:spLocks noGrp="1"/>
          </p:cNvSpPr>
          <p:nvPr>
            <p:ph type="title" idx="4294967295"/>
          </p:nvPr>
        </p:nvSpPr>
        <p:spPr>
          <a:xfrm>
            <a:off x="2436814" y="956058"/>
            <a:ext cx="6702552" cy="758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t>U.S. Department of Justice</a:t>
            </a:r>
            <a:endParaRPr lang="en-US" dirty="0"/>
          </a:p>
        </p:txBody>
      </p:sp>
    </p:spTree>
    <p:extLst>
      <p:ext uri="{BB962C8B-B14F-4D97-AF65-F5344CB8AC3E}">
        <p14:creationId xmlns:p14="http://schemas.microsoft.com/office/powerpoint/2010/main" val="834828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084263" y="159244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245091" y="165886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1035233"/>
          </a:xfrm>
        </p:spPr>
        <p:txBody>
          <a:bodyPr>
            <a:normAutofit/>
          </a:bodyPr>
          <a:lstStyle/>
          <a:p>
            <a:pPr marL="0" indent="0">
              <a:lnSpc>
                <a:spcPct val="250000"/>
              </a:lnSpc>
              <a:spcBef>
                <a:spcPts val="1800"/>
              </a:spcBef>
              <a:buNone/>
            </a:pPr>
            <a:r>
              <a:rPr lang="en-US" altLang="en-US" sz="2600" dirty="0"/>
              <a:t>Procedures not documented or need improvement     </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084263" y="2683161"/>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245091" y="2749435"/>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2" name="Content Placeholder 3">
            <a:extLst>
              <a:ext uri="{FF2B5EF4-FFF2-40B4-BE49-F238E27FC236}">
                <a16:creationId xmlns:a16="http://schemas.microsoft.com/office/drawing/2014/main" id="{D3BFEDF6-9AA9-0BC1-DF50-E6D3CFC35152}"/>
              </a:ext>
            </a:extLst>
          </p:cNvPr>
          <p:cNvSpPr txBox="1">
            <a:spLocks noChangeArrowheads="1"/>
          </p:cNvSpPr>
          <p:nvPr/>
        </p:nvSpPr>
        <p:spPr>
          <a:xfrm>
            <a:off x="1952624" y="2749435"/>
            <a:ext cx="9445625" cy="640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Font typeface="Arial" panose="020B0604020202020204" pitchFamily="34" charset="0"/>
              <a:buNone/>
            </a:pPr>
            <a:r>
              <a:rPr lang="en-US" altLang="en-US" sz="2600" dirty="0"/>
              <a:t>Internal Control Weakness – Procedures not followed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084263" y="3772288"/>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245091" y="3838711"/>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4" name="Content Placeholder 3">
            <a:extLst>
              <a:ext uri="{FF2B5EF4-FFF2-40B4-BE49-F238E27FC236}">
                <a16:creationId xmlns:a16="http://schemas.microsoft.com/office/drawing/2014/main" id="{72DB1308-1F0F-615E-CA17-0303EB76FDBB}"/>
              </a:ext>
            </a:extLst>
          </p:cNvPr>
          <p:cNvSpPr txBox="1">
            <a:spLocks noChangeArrowheads="1"/>
          </p:cNvSpPr>
          <p:nvPr/>
        </p:nvSpPr>
        <p:spPr>
          <a:xfrm>
            <a:off x="1952623" y="3506814"/>
            <a:ext cx="9445625" cy="916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spcBef>
                <a:spcPts val="1800"/>
              </a:spcBef>
              <a:buFont typeface="Arial" panose="020B0604020202020204" pitchFamily="34" charset="0"/>
              <a:buNone/>
            </a:pPr>
            <a:r>
              <a:rPr lang="en-US" altLang="en-US" sz="2600" dirty="0"/>
              <a:t>FFRs does not reconcile with grantee’s accounting records     </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084263" y="486300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245091" y="492942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5" name="Content Placeholder 3">
            <a:extLst>
              <a:ext uri="{FF2B5EF4-FFF2-40B4-BE49-F238E27FC236}">
                <a16:creationId xmlns:a16="http://schemas.microsoft.com/office/drawing/2014/main" id="{EBFD40B8-5EF9-AEE6-6D98-6B63C886ABD8}"/>
              </a:ext>
            </a:extLst>
          </p:cNvPr>
          <p:cNvSpPr txBox="1">
            <a:spLocks noChangeArrowheads="1"/>
          </p:cNvSpPr>
          <p:nvPr/>
        </p:nvSpPr>
        <p:spPr>
          <a:xfrm>
            <a:off x="1952622" y="4985913"/>
            <a:ext cx="9445625" cy="585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800"/>
              </a:spcBef>
              <a:buFont typeface="Arial" panose="020B0604020202020204" pitchFamily="34" charset="0"/>
              <a:buNone/>
            </a:pPr>
            <a:r>
              <a:rPr lang="en-US" altLang="en-US" sz="2600" dirty="0"/>
              <a:t>FFATA reporting requirements not met</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6977">
                                            <p:txEl>
                                              <p:pRg st="0" end="0"/>
                                            </p:txEl>
                                          </p:spTgt>
                                        </p:tgtEl>
                                        <p:attrNameLst>
                                          <p:attrName>style.visibility</p:attrName>
                                        </p:attrNameLst>
                                      </p:cBhvr>
                                      <p:to>
                                        <p:strVal val="visible"/>
                                      </p:to>
                                    </p:set>
                                    <p:animEffect transition="in" filter="fade">
                                      <p:cBhvr>
                                        <p:cTn id="14" dur="1000"/>
                                        <p:tgtEl>
                                          <p:spTgt spid="126977">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8" name="Oval 7">
            <a:extLst>
              <a:ext uri="{FF2B5EF4-FFF2-40B4-BE49-F238E27FC236}">
                <a16:creationId xmlns:a16="http://schemas.microsoft.com/office/drawing/2014/main" id="{09E69960-A72D-5F4A-8365-9041047D71D4}"/>
              </a:ext>
              <a:ext uri="{C183D7F6-B498-43B3-948B-1728B52AA6E4}">
                <adec:decorative xmlns:adec="http://schemas.microsoft.com/office/drawing/2017/decorative" val="1"/>
              </a:ext>
            </a:extLst>
          </p:cNvPr>
          <p:cNvSpPr/>
          <p:nvPr/>
        </p:nvSpPr>
        <p:spPr bwMode="auto">
          <a:xfrm>
            <a:off x="517335" y="170197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678163" y="176839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4"/>
            <a:ext cx="10233025" cy="9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p:txBody>
      </p:sp>
      <p:sp>
        <p:nvSpPr>
          <p:cNvPr id="11" name="Oval 10">
            <a:extLst>
              <a:ext uri="{FF2B5EF4-FFF2-40B4-BE49-F238E27FC236}">
                <a16:creationId xmlns:a16="http://schemas.microsoft.com/office/drawing/2014/main" id="{6359E605-04F5-7847-A4DC-8AB5017DDD95}"/>
              </a:ext>
              <a:ext uri="{C183D7F6-B498-43B3-948B-1728B52AA6E4}">
                <adec:decorative xmlns:adec="http://schemas.microsoft.com/office/drawing/2017/decorative" val="1"/>
              </a:ext>
            </a:extLst>
          </p:cNvPr>
          <p:cNvSpPr/>
          <p:nvPr/>
        </p:nvSpPr>
        <p:spPr bwMode="auto">
          <a:xfrm>
            <a:off x="517335" y="272575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678163" y="279217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2" name="Content Placeholder 3">
            <a:extLst>
              <a:ext uri="{FF2B5EF4-FFF2-40B4-BE49-F238E27FC236}">
                <a16:creationId xmlns:a16="http://schemas.microsoft.com/office/drawing/2014/main" id="{5D09D646-8250-CF67-5687-863F0BCFCE93}"/>
              </a:ext>
            </a:extLst>
          </p:cNvPr>
          <p:cNvSpPr txBox="1">
            <a:spLocks noChangeArrowheads="1"/>
          </p:cNvSpPr>
          <p:nvPr/>
        </p:nvSpPr>
        <p:spPr bwMode="auto">
          <a:xfrm>
            <a:off x="1322640" y="2417615"/>
            <a:ext cx="10233025" cy="101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Inadequate Subrecipient Files/Documentation</a:t>
            </a:r>
          </a:p>
          <a:p>
            <a:pPr>
              <a:lnSpc>
                <a:spcPct val="250000"/>
              </a:lnSpc>
              <a:spcBef>
                <a:spcPts val="800"/>
              </a:spcBef>
              <a:buNone/>
            </a:pPr>
            <a:endParaRPr lang="en-US" altLang="en-US" sz="2600" dirty="0"/>
          </a:p>
        </p:txBody>
      </p:sp>
      <p:sp>
        <p:nvSpPr>
          <p:cNvPr id="14" name="Oval 13">
            <a:extLst>
              <a:ext uri="{FF2B5EF4-FFF2-40B4-BE49-F238E27FC236}">
                <a16:creationId xmlns:a16="http://schemas.microsoft.com/office/drawing/2014/main" id="{F1E3D87A-E758-EB46-A67E-C5698076C01A}"/>
              </a:ext>
              <a:ext uri="{C183D7F6-B498-43B3-948B-1728B52AA6E4}">
                <adec:decorative xmlns:adec="http://schemas.microsoft.com/office/drawing/2017/decorative" val="1"/>
              </a:ext>
            </a:extLst>
          </p:cNvPr>
          <p:cNvSpPr/>
          <p:nvPr/>
        </p:nvSpPr>
        <p:spPr bwMode="auto">
          <a:xfrm>
            <a:off x="529344" y="383013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690172" y="389655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3" name="Content Placeholder 3">
            <a:extLst>
              <a:ext uri="{FF2B5EF4-FFF2-40B4-BE49-F238E27FC236}">
                <a16:creationId xmlns:a16="http://schemas.microsoft.com/office/drawing/2014/main" id="{1D1B4325-BEF4-0872-2DE4-D2B396F50E42}"/>
              </a:ext>
            </a:extLst>
          </p:cNvPr>
          <p:cNvSpPr txBox="1">
            <a:spLocks noChangeArrowheads="1"/>
          </p:cNvSpPr>
          <p:nvPr/>
        </p:nvSpPr>
        <p:spPr bwMode="auto">
          <a:xfrm>
            <a:off x="1429631" y="3486235"/>
            <a:ext cx="10233025" cy="108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Subrecipient Files/Documentation</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29344" y="491884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690172" y="4985270"/>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4" name="Content Placeholder 3">
            <a:extLst>
              <a:ext uri="{FF2B5EF4-FFF2-40B4-BE49-F238E27FC236}">
                <a16:creationId xmlns:a16="http://schemas.microsoft.com/office/drawing/2014/main" id="{32661B43-BA3D-A150-1D35-B625DC0B28F9}"/>
              </a:ext>
            </a:extLst>
          </p:cNvPr>
          <p:cNvSpPr txBox="1">
            <a:spLocks noChangeArrowheads="1"/>
          </p:cNvSpPr>
          <p:nvPr/>
        </p:nvSpPr>
        <p:spPr bwMode="auto">
          <a:xfrm>
            <a:off x="1429631" y="4538161"/>
            <a:ext cx="10233025" cy="12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Unsupported Costs - Personnel</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105434" y="297397"/>
            <a:ext cx="2080582" cy="20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8001">
                                            <p:txEl>
                                              <p:pRg st="0" end="0"/>
                                            </p:txEl>
                                          </p:spTgt>
                                        </p:tgtEl>
                                        <p:attrNameLst>
                                          <p:attrName>style.visibility</p:attrName>
                                        </p:attrNameLst>
                                      </p:cBhvr>
                                      <p:to>
                                        <p:strVal val="visible"/>
                                      </p:to>
                                    </p:set>
                                    <p:animEffect transition="in" filter="fade">
                                      <p:cBhvr>
                                        <p:cTn id="7" dur="1000"/>
                                        <p:tgtEl>
                                          <p:spTgt spid="12800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87374" y="167389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748202" y="174031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56227" y="1610330"/>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50000"/>
              </a:lnSpc>
              <a:spcBef>
                <a:spcPts val="800"/>
              </a:spcBef>
              <a:buNone/>
            </a:pPr>
            <a:r>
              <a:rPr lang="en-US" altLang="en-US" sz="2600" dirty="0"/>
              <a:t>Single Audit Report delinquent</a:t>
            </a:r>
          </a:p>
        </p:txBody>
      </p:sp>
      <p:sp>
        <p:nvSpPr>
          <p:cNvPr id="20" name="Oval 19">
            <a:extLst>
              <a:ext uri="{FF2B5EF4-FFF2-40B4-BE49-F238E27FC236}">
                <a16:creationId xmlns:a16="http://schemas.microsoft.com/office/drawing/2014/main" id="{1EC60FD0-1A4D-FD40-8251-8AFF5E00F428}"/>
              </a:ext>
              <a:ext uri="{C183D7F6-B498-43B3-948B-1728B52AA6E4}">
                <adec:decorative xmlns:adec="http://schemas.microsoft.com/office/drawing/2017/decorative" val="1"/>
              </a:ext>
            </a:extLst>
          </p:cNvPr>
          <p:cNvSpPr/>
          <p:nvPr/>
        </p:nvSpPr>
        <p:spPr bwMode="auto">
          <a:xfrm>
            <a:off x="587375" y="307498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629629" y="3141410"/>
            <a:ext cx="708633"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2" name="Content Placeholder 3">
            <a:extLst>
              <a:ext uri="{FF2B5EF4-FFF2-40B4-BE49-F238E27FC236}">
                <a16:creationId xmlns:a16="http://schemas.microsoft.com/office/drawing/2014/main" id="{900DA9E2-A366-98A9-09DD-1291049AF50F}"/>
              </a:ext>
            </a:extLst>
          </p:cNvPr>
          <p:cNvSpPr txBox="1">
            <a:spLocks noChangeArrowheads="1"/>
          </p:cNvSpPr>
          <p:nvPr/>
        </p:nvSpPr>
        <p:spPr bwMode="auto">
          <a:xfrm>
            <a:off x="1456227" y="2971141"/>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Non-compliance with Award Special Condition – Unauthorized Expenditures/Drawdowns</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372111" y="14662"/>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Closeout</a:t>
            </a:r>
          </a:p>
        </p:txBody>
      </p:sp>
    </p:spTree>
    <p:extLst>
      <p:ext uri="{BB962C8B-B14F-4D97-AF65-F5344CB8AC3E}">
        <p14:creationId xmlns:p14="http://schemas.microsoft.com/office/powerpoint/2010/main" val="1057902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pic>
        <p:nvPicPr>
          <p:cNvPr id="6" name="Content Placeholder 5" descr="A picture containing running people">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33513487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Resources</a:t>
            </a: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Content Placeholder 6" descr="Cover of the of DOJ Financialk guid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a:hlinkClick r:id="rId3"/>
              </a:rPr>
              <a:t>DOJ Grants Financial Guide 2024 | Welcome to the DOJ Grants Financial Guide | Office of Justice Programs (ojp.gov)</a:t>
            </a:r>
            <a:endParaRPr lang="en-US" dirty="0"/>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dirty="0">
                <a:ln>
                  <a:noFill/>
                </a:ln>
                <a:solidFill>
                  <a:srgbClr val="0000FF"/>
                </a:solidFill>
                <a:effectLst/>
                <a:uLnTx/>
                <a:uFillTx/>
                <a:latin typeface="Arial"/>
                <a:ea typeface="+mj-ea"/>
                <a:cs typeface="+mj-cs"/>
              </a:rPr>
              <a:t>   </a:t>
            </a: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Picture 6" descr="A thumbnail of CFR">
            <a:extLst>
              <a:ext uri="{FF2B5EF4-FFF2-40B4-BE49-F238E27FC236}">
                <a16:creationId xmlns:a16="http://schemas.microsoft.com/office/drawing/2014/main" id="{221D3447-BF2C-921F-4881-4683F9D9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
        <p:nvSpPr>
          <p:cNvPr id="5" name="TextBox 4">
            <a:extLst>
              <a:ext uri="{FF2B5EF4-FFF2-40B4-BE49-F238E27FC236}">
                <a16:creationId xmlns:a16="http://schemas.microsoft.com/office/drawing/2014/main" id="{BA0B66E5-8DFF-5E24-6A8A-A071192545AA}"/>
              </a:ext>
            </a:extLst>
          </p:cNvPr>
          <p:cNvSpPr txBox="1"/>
          <p:nvPr/>
        </p:nvSpPr>
        <p:spPr>
          <a:xfrm>
            <a:off x="1081617" y="4283215"/>
            <a:ext cx="10191749" cy="707886"/>
          </a:xfrm>
          <a:prstGeom prst="rect">
            <a:avLst/>
          </a:prstGeom>
          <a:noFill/>
        </p:spPr>
        <p:txBody>
          <a:bodyPr wrap="square">
            <a:spAutoFit/>
          </a:bodyPr>
          <a:lstStyle/>
          <a:p>
            <a:r>
              <a:rPr lang="en-US" sz="2000" dirty="0" err="1">
                <a:latin typeface="Arial (Body)"/>
                <a:hlinkClick r:id="rId3"/>
              </a:rPr>
              <a:t>eCFR</a:t>
            </a:r>
            <a:r>
              <a:rPr lang="en-US" sz="2000" dirty="0">
                <a:latin typeface="Arial (Body)"/>
                <a:hlinkClick r:id="rId3"/>
              </a:rPr>
              <a:t> :: 2 CFR Part 200 -- Uniform Administrative Requirements, Cost Principles, and Audit Requirements for Federal Awards</a:t>
            </a:r>
            <a:endParaRPr lang="en-US" sz="2000" dirty="0">
              <a:latin typeface="Arial (Body)"/>
            </a:endParaRPr>
          </a:p>
        </p:txBody>
      </p:sp>
      <p:sp>
        <p:nvSpPr>
          <p:cNvPr id="3" name="TextBox 2">
            <a:extLst>
              <a:ext uri="{FF2B5EF4-FFF2-40B4-BE49-F238E27FC236}">
                <a16:creationId xmlns:a16="http://schemas.microsoft.com/office/drawing/2014/main" id="{4E0C8A15-35CA-4FB6-D89F-5D4A423B8CAD}"/>
              </a:ext>
            </a:extLst>
          </p:cNvPr>
          <p:cNvSpPr txBox="1"/>
          <p:nvPr/>
        </p:nvSpPr>
        <p:spPr>
          <a:xfrm>
            <a:off x="1079500" y="5513917"/>
            <a:ext cx="10191750" cy="869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2295"/>
              </a:lnSpc>
            </a:pPr>
            <a:r>
              <a:rPr lang="en-US">
                <a:latin typeface="Arial"/>
                <a:ea typeface="Segoe UI"/>
                <a:cs typeface="Segoe UI"/>
              </a:rPr>
              <a:t>Previous Webinar Recordings and PowerPoints  </a:t>
            </a:r>
            <a:r>
              <a:rPr lang="en-US">
                <a:solidFill>
                  <a:srgbClr val="00B0F0"/>
                </a:solidFill>
                <a:latin typeface="Arial"/>
                <a:ea typeface="Segoe UI"/>
                <a:cs typeface="Segoe UI"/>
              </a:rPr>
              <a:t>  </a:t>
            </a:r>
            <a:r>
              <a:rPr lang="en-US">
                <a:latin typeface="Arial"/>
                <a:ea typeface="Segoe UI"/>
                <a:cs typeface="Segoe UI"/>
              </a:rPr>
              <a:t>​​</a:t>
            </a:r>
          </a:p>
          <a:p>
            <a:pPr algn="ctr" rtl="0">
              <a:lnSpc>
                <a:spcPts val="1553"/>
              </a:lnSpc>
            </a:pPr>
            <a:r>
              <a:rPr lang="en-US" u="sng" strike="noStrike">
                <a:solidFill>
                  <a:srgbClr val="0563C1"/>
                </a:solidFill>
                <a:latin typeface="Arial"/>
                <a:ea typeface="Segoe UI"/>
                <a:cs typeface="Segoe UI"/>
                <a:hlinkClick r:id="rId4"/>
              </a:rPr>
              <a:t>https://www.ojp.gov/training/financial-management-training-webinars</a:t>
            </a:r>
          </a:p>
          <a:p>
            <a:pPr algn="ctr"/>
            <a:endParaRPr lang="en-US"/>
          </a:p>
        </p:txBody>
      </p:sp>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descr="Background pattern of a maze">
            <a:extLst>
              <a:ext uri="{FF2B5EF4-FFF2-40B4-BE49-F238E27FC236}">
                <a16:creationId xmlns:a16="http://schemas.microsoft.com/office/drawing/2014/main" id="{A32BC2D1-22AE-68C0-3B9D-C25BAD847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pic>
        <p:nvPicPr>
          <p:cNvPr id="12" name="Picture 9">
            <a:extLst>
              <a:ext uri="{FF2B5EF4-FFF2-40B4-BE49-F238E27FC236}">
                <a16:creationId xmlns:a16="http://schemas.microsoft.com/office/drawing/2014/main" id="{2E6CE884-3F42-EE4D-41BE-B2F7D3B6741A}"/>
              </a:ext>
              <a:ext uri="{C183D7F6-B498-43B3-948B-1728B52AA6E4}">
                <adec:decorative xmlns:adec="http://schemas.microsoft.com/office/drawing/2017/decorative" val="1"/>
              </a:ext>
            </a:extLst>
          </p:cNvPr>
          <p:cNvPicPr>
            <a:picLocks noChangeAspect="1" noChangeArrowheads="1" noCrop="1"/>
          </p:cNvPicPr>
          <p:nvPr/>
        </p:nvPicPr>
        <p:blipFill>
          <a:blip r:embed="rId2" cstate="print"/>
          <a:srcRect/>
          <a:stretch>
            <a:fillRect/>
          </a:stretch>
        </p:blipFill>
        <p:spPr bwMode="auto">
          <a:xfrm>
            <a:off x="6995669" y="4180930"/>
            <a:ext cx="1119425" cy="926565"/>
          </a:xfrm>
          <a:prstGeom prst="rect">
            <a:avLst/>
          </a:prstGeom>
          <a:noFill/>
          <a:ln w="9525">
            <a:noFill/>
            <a:miter lim="800000"/>
            <a:headEnd/>
            <a:tailEnd/>
          </a:ln>
        </p:spPr>
      </p:pic>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95669" y="3308349"/>
            <a:ext cx="920415" cy="855089"/>
          </a:xfrm>
          <a:prstGeom prst="rect">
            <a:avLst/>
          </a:prstGeom>
        </p:spPr>
      </p:pic>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That’s all Folks">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e2766fa8cd54d0ef9c05d32b6c5f9562">
  <xsd:schema xmlns:xsd="http://www.w3.org/2001/XMLSchema" xmlns:xs="http://www.w3.org/2001/XMLSchema" xmlns:p="http://schemas.microsoft.com/office/2006/metadata/properties" xmlns:ns2="fc670a6c-c638-482b-9524-a69206c51e9a" targetNamespace="http://schemas.microsoft.com/office/2006/metadata/properties" ma:root="true" ma:fieldsID="629de9b626d34e0d0856d58ae1dd9bcf"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AB70E4-0D64-443A-B162-8216A1BF50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3.xml><?xml version="1.0" encoding="utf-8"?>
<ds:datastoreItem xmlns:ds="http://schemas.openxmlformats.org/officeDocument/2006/customXml" ds:itemID="{383C6C62-A65B-4C29-BBF7-AC205CC98372}">
  <ds:schemaRefs>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fc670a6c-c638-482b-9524-a69206c51e9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398</TotalTime>
  <Words>3550</Words>
  <Application>Microsoft Office PowerPoint</Application>
  <PresentationFormat>Widescreen</PresentationFormat>
  <Paragraphs>473</Paragraphs>
  <Slides>95</Slides>
  <Notes>3</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95</vt:i4>
      </vt:variant>
    </vt:vector>
  </HeadingPairs>
  <TitlesOfParts>
    <vt:vector size="112" baseType="lpstr">
      <vt:lpstr>Arial</vt:lpstr>
      <vt:lpstr>Arial   </vt:lpstr>
      <vt:lpstr>Arial (Body)</vt:lpstr>
      <vt:lpstr>Arial Black</vt:lpstr>
      <vt:lpstr>Arial Narrow</vt:lpstr>
      <vt:lpstr>Calibri</vt:lpstr>
      <vt:lpstr>Courier New</vt:lpstr>
      <vt:lpstr>Segoe UI</vt:lpstr>
      <vt:lpstr>Times New Roman</vt:lpstr>
      <vt:lpstr>Wingdings</vt:lpstr>
      <vt:lpstr>Custom Design</vt:lpstr>
      <vt:lpstr>DOJ theme</vt:lpstr>
      <vt:lpstr>1_Custom Design</vt:lpstr>
      <vt:lpstr>2_Custom Design</vt:lpstr>
      <vt:lpstr>3_Custom Design</vt:lpstr>
      <vt:lpstr>4_Custom Design</vt:lpstr>
      <vt:lpstr>Office Theme</vt:lpstr>
      <vt:lpstr>Financial Management Seminar</vt:lpstr>
      <vt:lpstr>U.S. Department of Justice</vt:lpstr>
      <vt:lpstr>Nuts &amp; Bolts From Day One</vt:lpstr>
      <vt:lpstr>Memorable Moments-Day One</vt:lpstr>
      <vt:lpstr>Memorable Moments-Day One</vt:lpstr>
      <vt:lpstr>Memorable Moments-Day One</vt:lpstr>
      <vt:lpstr>U.S. Department of Justice</vt:lpstr>
      <vt:lpstr>Evaluation &amp; Sign In</vt:lpstr>
      <vt:lpstr>Post Award Activities</vt:lpstr>
      <vt:lpstr>Award Notification  and Acceptance</vt:lpstr>
      <vt:lpstr>Award Notification and Acceptance</vt:lpstr>
      <vt:lpstr>Award Notification and Acceptance</vt:lpstr>
      <vt:lpstr>Award Notification and Acceptance</vt:lpstr>
      <vt:lpstr>Conditions of Award</vt:lpstr>
      <vt:lpstr>The recipient agrees to comply with the requirements set forth in 2 CFR Part 200 Uniform Administrative Requirements, Cost Principles, and Audit Requirements for Federal Awards.    </vt:lpstr>
      <vt:lpstr>Conditions of Award</vt:lpstr>
      <vt:lpstr>Conditions of Award</vt:lpstr>
      <vt:lpstr>Conditions of Award</vt:lpstr>
      <vt:lpstr>Conditions of Award</vt:lpstr>
      <vt:lpstr>Conditions of Award</vt:lpstr>
      <vt:lpstr>Conditions of Award</vt:lpstr>
      <vt:lpstr>Availability of Funds</vt:lpstr>
      <vt:lpstr>Availability of Funds</vt:lpstr>
      <vt:lpstr>Availability of Funds</vt:lpstr>
      <vt:lpstr>Program Income</vt:lpstr>
      <vt:lpstr>Program Income</vt:lpstr>
      <vt:lpstr>Program Income</vt:lpstr>
      <vt:lpstr>Grant Award Modification (GAM)</vt:lpstr>
      <vt:lpstr>Grant Award Modification</vt:lpstr>
      <vt:lpstr>Grant Award Modification</vt:lpstr>
      <vt:lpstr>Reporting Requirements</vt:lpstr>
      <vt:lpstr>Reporting Requirements</vt:lpstr>
      <vt:lpstr>Federal Financial Reports (SF425)</vt:lpstr>
      <vt:lpstr>Federal Financial Reports (SF425)</vt:lpstr>
      <vt:lpstr>Federal Financial Reports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Editing a Federal Financial Report (SF425)</vt:lpstr>
      <vt:lpstr>Editing a Federal Financial Report (SF425)</vt:lpstr>
      <vt:lpstr>FFR Helpful Tips</vt:lpstr>
      <vt:lpstr>Performance Reports</vt:lpstr>
      <vt:lpstr>Performance Reports</vt:lpstr>
      <vt:lpstr>FFR Exercise </vt:lpstr>
      <vt:lpstr>FFR Exercise</vt:lpstr>
      <vt:lpstr>2 CFR Part 200/Subpart F Audit of Non-Federal Entities  Expending Federal Awards</vt:lpstr>
      <vt:lpstr>Audit Requirements</vt:lpstr>
      <vt:lpstr>Audit Trail</vt:lpstr>
      <vt:lpstr>Single Audit</vt:lpstr>
      <vt:lpstr>Resolution of Audit Reports</vt:lpstr>
      <vt:lpstr>Resolution of Audit Reports</vt:lpstr>
      <vt:lpstr>Top 10 Auditing Findings (FY 2024)</vt:lpstr>
      <vt:lpstr>Top 10 Auditing Findings (FY 2024)</vt:lpstr>
      <vt:lpstr>Federal Funding Accountability and Transparency Act of 2006 (FFATA)</vt:lpstr>
      <vt:lpstr>FFATA - Subaward and Executive Compensation </vt:lpstr>
      <vt:lpstr>FFATA - Subaward and Executive Compensation</vt:lpstr>
      <vt:lpstr>FFATA - Subaward and Executive Compensation</vt:lpstr>
      <vt:lpstr>FFATA - Subaward and Executive Compensation</vt:lpstr>
      <vt:lpstr>FFATA - Subaward and Executive Compensation</vt:lpstr>
      <vt:lpstr>Breakout Sessions   </vt:lpstr>
      <vt:lpstr>Payment of Grant Funds</vt:lpstr>
      <vt:lpstr>Payment of Grant Funds</vt:lpstr>
      <vt:lpstr>Fraud</vt:lpstr>
      <vt:lpstr>Closeout</vt:lpstr>
      <vt:lpstr>Monitoring Discussion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2024)</vt:lpstr>
      <vt:lpstr>Top 10 Monitoring Findings (FY 2024)</vt:lpstr>
      <vt:lpstr>Top 10 Monitoring Findings (FY 2024)</vt:lpstr>
      <vt:lpstr>Closeout</vt:lpstr>
      <vt:lpstr>Closeout </vt:lpstr>
      <vt:lpstr>Closeout </vt:lpstr>
      <vt:lpstr>Closeout </vt:lpstr>
      <vt:lpstr>U.S. Department of Justice</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Heather Kaiser</cp:lastModifiedBy>
  <cp:revision>16</cp:revision>
  <dcterms:created xsi:type="dcterms:W3CDTF">2024-02-21T15:57:30Z</dcterms:created>
  <dcterms:modified xsi:type="dcterms:W3CDTF">2025-12-30T17:52:34Z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