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 id="2147483678" r:id="rId6"/>
    <p:sldMasterId id="2147483691" r:id="rId7"/>
    <p:sldMasterId id="2147483703" r:id="rId8"/>
    <p:sldMasterId id="2147483716" r:id="rId9"/>
    <p:sldMasterId id="2147483720" r:id="rId10"/>
  </p:sldMasterIdLst>
  <p:notesMasterIdLst>
    <p:notesMasterId r:id="rId129"/>
  </p:notesMasterIdLst>
  <p:sldIdLst>
    <p:sldId id="256" r:id="rId11"/>
    <p:sldId id="334" r:id="rId12"/>
    <p:sldId id="335" r:id="rId13"/>
    <p:sldId id="336" r:id="rId14"/>
    <p:sldId id="337" r:id="rId15"/>
    <p:sldId id="338" r:id="rId16"/>
    <p:sldId id="339" r:id="rId17"/>
    <p:sldId id="340" r:id="rId18"/>
    <p:sldId id="341" r:id="rId19"/>
    <p:sldId id="342" r:id="rId20"/>
    <p:sldId id="343" r:id="rId21"/>
    <p:sldId id="344" r:id="rId22"/>
    <p:sldId id="265" r:id="rId23"/>
    <p:sldId id="266" r:id="rId24"/>
    <p:sldId id="267" r:id="rId25"/>
    <p:sldId id="268" r:id="rId26"/>
    <p:sldId id="269" r:id="rId27"/>
    <p:sldId id="270" r:id="rId28"/>
    <p:sldId id="274" r:id="rId29"/>
    <p:sldId id="271" r:id="rId30"/>
    <p:sldId id="272"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1718" r:id="rId48"/>
    <p:sldId id="1717" r:id="rId49"/>
    <p:sldId id="1676" r:id="rId50"/>
    <p:sldId id="294" r:id="rId51"/>
    <p:sldId id="295" r:id="rId52"/>
    <p:sldId id="1707" r:id="rId53"/>
    <p:sldId id="1710" r:id="rId54"/>
    <p:sldId id="1711" r:id="rId55"/>
    <p:sldId id="1712" r:id="rId56"/>
    <p:sldId id="1713" r:id="rId57"/>
    <p:sldId id="1714" r:id="rId58"/>
    <p:sldId id="1715" r:id="rId59"/>
    <p:sldId id="1716" r:id="rId60"/>
    <p:sldId id="1671" r:id="rId61"/>
    <p:sldId id="297" r:id="rId62"/>
    <p:sldId id="298" r:id="rId63"/>
    <p:sldId id="299" r:id="rId64"/>
    <p:sldId id="300" r:id="rId65"/>
    <p:sldId id="301" r:id="rId66"/>
    <p:sldId id="302" r:id="rId67"/>
    <p:sldId id="303" r:id="rId68"/>
    <p:sldId id="304" r:id="rId69"/>
    <p:sldId id="305" r:id="rId70"/>
    <p:sldId id="306" r:id="rId71"/>
    <p:sldId id="307" r:id="rId72"/>
    <p:sldId id="308" r:id="rId73"/>
    <p:sldId id="310" r:id="rId74"/>
    <p:sldId id="312" r:id="rId75"/>
    <p:sldId id="313" r:id="rId76"/>
    <p:sldId id="314" r:id="rId77"/>
    <p:sldId id="1719" r:id="rId78"/>
    <p:sldId id="315" r:id="rId79"/>
    <p:sldId id="316" r:id="rId80"/>
    <p:sldId id="317" r:id="rId81"/>
    <p:sldId id="318" r:id="rId82"/>
    <p:sldId id="322" r:id="rId83"/>
    <p:sldId id="445" r:id="rId84"/>
    <p:sldId id="446" r:id="rId85"/>
    <p:sldId id="448" r:id="rId86"/>
    <p:sldId id="451" r:id="rId87"/>
    <p:sldId id="452" r:id="rId88"/>
    <p:sldId id="1695" r:id="rId89"/>
    <p:sldId id="1701" r:id="rId90"/>
    <p:sldId id="513" r:id="rId91"/>
    <p:sldId id="515" r:id="rId92"/>
    <p:sldId id="514" r:id="rId93"/>
    <p:sldId id="516" r:id="rId94"/>
    <p:sldId id="1705" r:id="rId95"/>
    <p:sldId id="1704" r:id="rId96"/>
    <p:sldId id="319" r:id="rId97"/>
    <p:sldId id="1680" r:id="rId98"/>
    <p:sldId id="1668" r:id="rId99"/>
    <p:sldId id="320" r:id="rId100"/>
    <p:sldId id="1706" r:id="rId101"/>
    <p:sldId id="1721" r:id="rId102"/>
    <p:sldId id="1665" r:id="rId103"/>
    <p:sldId id="469" r:id="rId104"/>
    <p:sldId id="471" r:id="rId105"/>
    <p:sldId id="472" r:id="rId106"/>
    <p:sldId id="473" r:id="rId107"/>
    <p:sldId id="474" r:id="rId108"/>
    <p:sldId id="476" r:id="rId109"/>
    <p:sldId id="477" r:id="rId110"/>
    <p:sldId id="1392" r:id="rId111"/>
    <p:sldId id="1393" r:id="rId112"/>
    <p:sldId id="1394" r:id="rId113"/>
    <p:sldId id="1667" r:id="rId114"/>
    <p:sldId id="537" r:id="rId115"/>
    <p:sldId id="538" r:id="rId116"/>
    <p:sldId id="539" r:id="rId117"/>
    <p:sldId id="541" r:id="rId118"/>
    <p:sldId id="1673" r:id="rId119"/>
    <p:sldId id="1720" r:id="rId120"/>
    <p:sldId id="543" r:id="rId121"/>
    <p:sldId id="544" r:id="rId122"/>
    <p:sldId id="548" r:id="rId123"/>
    <p:sldId id="546" r:id="rId124"/>
    <p:sldId id="547" r:id="rId125"/>
    <p:sldId id="545" r:id="rId126"/>
    <p:sldId id="549" r:id="rId127"/>
    <p:sldId id="550" r:id="rId1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28" autoAdjust="0"/>
    <p:restoredTop sz="82877" autoAdjust="0"/>
  </p:normalViewPr>
  <p:slideViewPr>
    <p:cSldViewPr snapToGrid="0">
      <p:cViewPr varScale="1">
        <p:scale>
          <a:sx n="61" d="100"/>
          <a:sy n="61" d="100"/>
        </p:scale>
        <p:origin x="772" y="60"/>
      </p:cViewPr>
      <p:guideLst/>
    </p:cSldViewPr>
  </p:slideViewPr>
  <p:outlineViewPr>
    <p:cViewPr>
      <p:scale>
        <a:sx n="33" d="100"/>
        <a:sy n="33" d="100"/>
      </p:scale>
      <p:origin x="0" y="-22248"/>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microsoft.com/office/2018/10/relationships/authors" Target="authors.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notesMaster" Target="notesMasters/notesMaster1.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presProps" Target="presProps.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viewProps" Target="view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theme" Target="theme/theme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E3724C-637A-4F60-80BD-81FEFB367121}"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3676C-8364-4675-B462-ED9D64715317}" type="slidenum">
              <a:rPr lang="en-US" smtClean="0"/>
              <a:t>‹#›</a:t>
            </a:fld>
            <a:endParaRPr lang="en-US"/>
          </a:p>
        </p:txBody>
      </p:sp>
    </p:spTree>
    <p:extLst>
      <p:ext uri="{BB962C8B-B14F-4D97-AF65-F5344CB8AC3E}">
        <p14:creationId xmlns:p14="http://schemas.microsoft.com/office/powerpoint/2010/main" val="32081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95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73676C-8364-4675-B462-ED9D64715317}" type="slidenum">
              <a:rPr lang="en-US" smtClean="0"/>
              <a:t>45</a:t>
            </a:fld>
            <a:endParaRPr lang="en-US"/>
          </a:p>
        </p:txBody>
      </p:sp>
    </p:spTree>
    <p:extLst>
      <p:ext uri="{BB962C8B-B14F-4D97-AF65-F5344CB8AC3E}">
        <p14:creationId xmlns:p14="http://schemas.microsoft.com/office/powerpoint/2010/main" val="3942586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73676C-8364-4675-B462-ED9D64715317}" type="slidenum">
              <a:rPr lang="en-US" smtClean="0"/>
              <a:t>52</a:t>
            </a:fld>
            <a:endParaRPr lang="en-US"/>
          </a:p>
        </p:txBody>
      </p:sp>
    </p:spTree>
    <p:extLst>
      <p:ext uri="{BB962C8B-B14F-4D97-AF65-F5344CB8AC3E}">
        <p14:creationId xmlns:p14="http://schemas.microsoft.com/office/powerpoint/2010/main" val="3597577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spcBef>
                <a:spcPct val="0"/>
              </a:spcBef>
              <a:spcAft>
                <a:spcPts val="600"/>
              </a:spcAft>
              <a:buClr>
                <a:srgbClr val="000000"/>
              </a:buClr>
              <a:buFont typeface="Wingdings" pitchFamily="2" charset="2"/>
              <a:buChar char="Ø"/>
            </a:pPr>
            <a:r>
              <a:rPr lang="en-US" altLang="en-US" dirty="0">
                <a:solidFill>
                  <a:srgbClr val="000000"/>
                </a:solidFill>
              </a:rPr>
              <a:t>2 CFR Subpart F applicable to all non-federal entities</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Thresholds $1 million or more expended during the FY - Single Audit required</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Audit Report - due nine (9) months after end of FY  </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Submit online to Federal Audit Clearinghouse (FAC)</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$25,000 or more in questioned costs must be included in the Single Audit report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228D48-FEE7-8545-9BB4-3EE3DC752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444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4893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cstate="print">
            <a:alphaModFix amt="40000"/>
            <a:extLst>
              <a:ext uri="{28A0092B-C50C-407E-A947-70E740481C1C}">
                <a14:useLocalDpi xmlns:a14="http://schemas.microsoft.com/office/drawing/2010/main"/>
              </a:ext>
            </a:extLst>
          </a:blip>
          <a:srcRect/>
          <a:stretch/>
        </p:blipFill>
        <p:spPr>
          <a:xfrm>
            <a:off x="-8213" y="1048794"/>
            <a:ext cx="12249959" cy="5339640"/>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ED9F7BB1-9419-AF4C-BCAC-ACE17174A8C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477454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0388" y="914398"/>
            <a:ext cx="12260514" cy="5534528"/>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81055F92-88AC-CD46-ACCA-7FC1ADE5735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843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494614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908526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970578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902779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245996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315427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823430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77557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55021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048468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027712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811811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p:nvPicPr>
        <p:blipFill rotWithShape="1">
          <a:blip r:embed="rId2" cstate="print">
            <a:alphaModFix amt="40000"/>
            <a:extLst>
              <a:ext uri="{28A0092B-C50C-407E-A947-70E740481C1C}">
                <a14:useLocalDpi xmlns:a14="http://schemas.microsoft.com/office/drawing/2010/main"/>
              </a:ext>
            </a:extLst>
          </a:blip>
          <a:srcRect/>
          <a:stretch/>
        </p:blipFill>
        <p:spPr>
          <a:xfrm>
            <a:off x="-8213" y="1048794"/>
            <a:ext cx="12249959" cy="5339640"/>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ED9F7BB1-9419-AF4C-BCAC-ACE17174A8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2774536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388" y="914398"/>
            <a:ext cx="12260514" cy="5534528"/>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81055F92-88AC-CD46-ACCA-7FC1ADE5735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2332349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4173838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8849022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846825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4051829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8411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7747681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4275251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0547626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91356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766391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36958846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a:alphaModFix amt="40000"/>
          </a:blip>
          <a:srcRect l="28850" t="43298" r="14818" b="19880"/>
          <a:stretch/>
        </p:blipFill>
        <p:spPr>
          <a:xfrm>
            <a:off x="-8213" y="1048794"/>
            <a:ext cx="12249959" cy="5339640"/>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2D35C1AA-5043-544B-90C7-0F37833446ED}"/>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2045780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userDrawn="1"/>
        </p:nvPicPr>
        <p:blipFill rotWithShape="1">
          <a:blip r:embed="rId2"/>
          <a:srcRect t="39812"/>
          <a:stretch/>
        </p:blipFill>
        <p:spPr>
          <a:xfrm>
            <a:off x="-20388" y="914398"/>
            <a:ext cx="12260514" cy="5534528"/>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F7A4DA57-78EF-5E45-98EF-78FC3A416403}"/>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2774626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93931C-9592-4269-9D7B-A9FF3EA336FD}" type="datetime1">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5184920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1536" y="1374648"/>
            <a:ext cx="8936736" cy="682752"/>
          </a:xfrm>
        </p:spPr>
        <p:txBody>
          <a:bodyPr/>
          <a:lstStyle/>
          <a:p>
            <a:r>
              <a:rPr lang="en-US" dirty="0"/>
              <a:t>Click to edit Master title style</a:t>
            </a:r>
          </a:p>
        </p:txBody>
      </p:sp>
      <p:sp>
        <p:nvSpPr>
          <p:cNvPr id="3" name="Content Placeholder 2"/>
          <p:cNvSpPr>
            <a:spLocks noGrp="1"/>
          </p:cNvSpPr>
          <p:nvPr>
            <p:ph idx="1"/>
          </p:nvPr>
        </p:nvSpPr>
        <p:spPr>
          <a:xfrm>
            <a:off x="609600" y="2133601"/>
            <a:ext cx="10972800" cy="3992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0CEE653-7F95-424A-8B3F-88D361C7DB9F}" type="datetime1">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261887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B322A-0242-4EC4-846A-45C1FD93F22B}" type="datetime1">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378977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41698086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1"/>
            <a:ext cx="53848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1"/>
            <a:ext cx="53848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D9C4AC7-774E-4513-86AA-46EAA1AD9C54}" type="datetime1">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2100656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11332E-E475-4671-A897-8387E76B1226}" type="datetime1">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393119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21536" y="1374648"/>
            <a:ext cx="8936736" cy="682752"/>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2919E63D-F19E-4DB9-AAF3-CE5D870B25B3}" type="datetime1">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0416385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532769-72CC-4B5D-ACD5-8E19C52A2371}" type="datetime1">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7060452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53A2C-DEA5-402B-96C5-39B644671F96}" type="datetime1">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4080259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F580F0-5B3C-4006-AA10-607774B79ACA}" type="datetime1">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30115265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CE3358-3E08-43DD-BFA1-829E26668697}" type="datetime1">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7147100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BA404B-AA7A-49CF-8CC2-69950A8419F1}" type="datetime1">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103287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18" y="2"/>
            <a:ext cx="12205539" cy="2566737"/>
          </a:xfrm>
          <a:prstGeom prst="rect">
            <a:avLst/>
          </a:prstGeom>
        </p:spPr>
      </p:pic>
      <p:sp>
        <p:nvSpPr>
          <p:cNvPr id="2" name="Title 1"/>
          <p:cNvSpPr>
            <a:spLocks noGrp="1"/>
          </p:cNvSpPr>
          <p:nvPr>
            <p:ph type="ctrTitle"/>
          </p:nvPr>
        </p:nvSpPr>
        <p:spPr>
          <a:xfrm>
            <a:off x="2933701" y="2986882"/>
            <a:ext cx="7677151" cy="785018"/>
          </a:xfrm>
        </p:spPr>
        <p:txBody>
          <a:bodyPr anchor="b">
            <a:noAutofit/>
          </a:bodyPr>
          <a:lstStyle>
            <a:lvl1pPr algn="ctr">
              <a:defRPr sz="36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endParaRPr lang="en-US"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22" y="4539916"/>
            <a:ext cx="12201023" cy="2318084"/>
          </a:xfrm>
          <a:prstGeom prst="rect">
            <a:avLst/>
          </a:prstGeom>
        </p:spPr>
      </p:pic>
      <p:sp>
        <p:nvSpPr>
          <p:cNvPr id="8" name="Rectangle 7"/>
          <p:cNvSpPr/>
          <p:nvPr/>
        </p:nvSpPr>
        <p:spPr>
          <a:xfrm>
            <a:off x="0" y="2209800"/>
            <a:ext cx="12192000" cy="233226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951" y="1873704"/>
            <a:ext cx="2979964" cy="2979964"/>
          </a:xfrm>
          <a:prstGeom prst="rect">
            <a:avLst/>
          </a:prstGeom>
        </p:spPr>
      </p:pic>
    </p:spTree>
    <p:extLst>
      <p:ext uri="{BB962C8B-B14F-4D97-AF65-F5344CB8AC3E}">
        <p14:creationId xmlns:p14="http://schemas.microsoft.com/office/powerpoint/2010/main" val="1169040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8A3EF6E8-465D-2042-9272-DE7DDDE483AE}"/>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66429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7462077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30F6CE-0B56-8548-87C1-A0CF8850EADE}"/>
              </a:ext>
            </a:extLst>
          </p:cNvPr>
          <p:cNvSpPr>
            <a:spLocks noGrp="1"/>
          </p:cNvSpPr>
          <p:nvPr>
            <p:ph type="dt" sz="half" idx="10"/>
          </p:nvPr>
        </p:nvSpPr>
        <p:spPr/>
        <p:txBody>
          <a:bodyPr/>
          <a:lstStyle/>
          <a:p>
            <a:fld id="{16E5D6DC-0D43-DB48-AD7E-3ADA06C5B9FA}" type="datetimeFigureOut">
              <a:rPr lang="en-US" smtClean="0"/>
              <a:t>8/14/2026</a:t>
            </a:fld>
            <a:endParaRPr lang="en-US"/>
          </a:p>
        </p:txBody>
      </p:sp>
      <p:sp>
        <p:nvSpPr>
          <p:cNvPr id="5" name="Footer Placeholder 4">
            <a:extLst>
              <a:ext uri="{FF2B5EF4-FFF2-40B4-BE49-F238E27FC236}">
                <a16:creationId xmlns:a16="http://schemas.microsoft.com/office/drawing/2014/main" id="{A70B3CB5-0E85-1447-B543-33A8BEC1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C586A7-DEB5-3F48-9B22-ECE89C26EE9D}"/>
              </a:ext>
            </a:extLst>
          </p:cNvPr>
          <p:cNvSpPr>
            <a:spLocks noGrp="1"/>
          </p:cNvSpPr>
          <p:nvPr>
            <p:ph type="sldNum" sz="quarter" idx="12"/>
          </p:nvPr>
        </p:nvSpPr>
        <p:spPr/>
        <p:txBody>
          <a:bodyPr/>
          <a:lstStyle/>
          <a:p>
            <a:fld id="{0A275218-749D-3849-AF21-6D4FF00E9D08}" type="slidenum">
              <a:rPr lang="en-US" smtClean="0"/>
              <a:t>‹#›</a:t>
            </a:fld>
            <a:endParaRPr lang="en-US"/>
          </a:p>
        </p:txBody>
      </p:sp>
    </p:spTree>
    <p:extLst>
      <p:ext uri="{BB962C8B-B14F-4D97-AF65-F5344CB8AC3E}">
        <p14:creationId xmlns:p14="http://schemas.microsoft.com/office/powerpoint/2010/main" val="32104943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a:p>
        </p:txBody>
      </p:sp>
    </p:spTree>
    <p:extLst>
      <p:ext uri="{BB962C8B-B14F-4D97-AF65-F5344CB8AC3E}">
        <p14:creationId xmlns:p14="http://schemas.microsoft.com/office/powerpoint/2010/main" val="3478952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64816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49538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115460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spTree>
    <p:extLst>
      <p:ext uri="{BB962C8B-B14F-4D97-AF65-F5344CB8AC3E}">
        <p14:creationId xmlns:p14="http://schemas.microsoft.com/office/powerpoint/2010/main" val="202151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5.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6.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12.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11.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0.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4" Type="http://schemas.openxmlformats.org/officeDocument/2006/relationships/image" Target="../media/image16.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7.xml"/><Relationship Id="rId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C264CE0-0132-B34A-BF64-CDE9327FA1F0}"/>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3C6FDB94-AB7B-A24F-A89C-A4B6B7643776}"/>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B719CE39-B606-FE42-B65B-D7748112FCEE}"/>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5684" y="-71053"/>
            <a:ext cx="12257430" cy="7000662"/>
          </a:xfrm>
          <a:prstGeom prst="rect">
            <a:avLst/>
          </a:prstGeom>
        </p:spPr>
      </p:pic>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510109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pic>
        <p:nvPicPr>
          <p:cNvPr id="3" name="Picture 2">
            <a:extLst>
              <a:ext uri="{FF2B5EF4-FFF2-40B4-BE49-F238E27FC236}">
                <a16:creationId xmlns:a16="http://schemas.microsoft.com/office/drawing/2014/main" id="{ABA26977-7E0A-D841-84FD-74F36A09C3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034" y="-74681"/>
            <a:ext cx="12263781" cy="7004289"/>
          </a:xfrm>
          <a:prstGeom prst="rect">
            <a:avLst/>
          </a:prstGeom>
        </p:spPr>
      </p:pic>
    </p:spTree>
    <p:extLst>
      <p:ext uri="{BB962C8B-B14F-4D97-AF65-F5344CB8AC3E}">
        <p14:creationId xmlns:p14="http://schemas.microsoft.com/office/powerpoint/2010/main" val="2158179442"/>
      </p:ext>
    </p:extLst>
  </p:cSld>
  <p:clrMap bg1="lt1" tx1="dk1" bg2="lt2" tx2="dk2" accent1="accent1" accent2="accent2" accent3="accent3" accent4="accent4" accent5="accent5" accent6="accent6" hlink="hlink" folHlink="folHlink"/>
  <p:sldLayoutIdLst>
    <p:sldLayoutId id="2147483677" r:id="rId1"/>
    <p:sldLayoutId id="21474836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8C264CE0-0132-B34A-BF64-CDE9327FA1F0}"/>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3C6FDB94-AB7B-A24F-A89C-A4B6B7643776}"/>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dirty="0"/>
          </a:p>
        </p:txBody>
      </p:sp>
      <p:pic>
        <p:nvPicPr>
          <p:cNvPr id="5" name="Picture 4">
            <a:extLst>
              <a:ext uri="{FF2B5EF4-FFF2-40B4-BE49-F238E27FC236}">
                <a16:creationId xmlns:a16="http://schemas.microsoft.com/office/drawing/2014/main" id="{B719CE39-B606-FE42-B65B-D7748112FC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5684" y="-71053"/>
            <a:ext cx="12257430" cy="7000662"/>
          </a:xfrm>
          <a:prstGeom prst="rect">
            <a:avLst/>
          </a:prstGeom>
        </p:spPr>
      </p:pic>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1038461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719" r:id="rId12"/>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60EA51-58EB-BD4C-BE01-90CB37109456}"/>
              </a:ext>
            </a:extLst>
          </p:cNvPr>
          <p:cNvPicPr>
            <a:picLocks noChangeAspect="1"/>
          </p:cNvPicPr>
          <p:nvPr userDrawn="1"/>
        </p:nvPicPr>
        <p:blipFill>
          <a:blip r:embed="rId13"/>
          <a:stretch>
            <a:fillRect/>
          </a:stretch>
        </p:blipFill>
        <p:spPr>
          <a:xfrm>
            <a:off x="-87922" y="-37717"/>
            <a:ext cx="12308742" cy="6930887"/>
          </a:xfrm>
          <a:prstGeom prst="rect">
            <a:avLst/>
          </a:prstGeom>
        </p:spPr>
      </p:pic>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4"/>
          <a:stretch>
            <a:fillRect/>
          </a:stretch>
        </p:blipFill>
        <p:spPr>
          <a:xfrm>
            <a:off x="87380" y="101670"/>
            <a:ext cx="949965" cy="949965"/>
          </a:xfrm>
          <a:prstGeom prst="rect">
            <a:avLst/>
          </a:prstGeom>
        </p:spPr>
      </p:pic>
    </p:spTree>
    <p:extLst>
      <p:ext uri="{BB962C8B-B14F-4D97-AF65-F5344CB8AC3E}">
        <p14:creationId xmlns:p14="http://schemas.microsoft.com/office/powerpoint/2010/main" val="195092830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descr="Banner of U.S. flag and bald eag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17" y="0"/>
            <a:ext cx="12194117"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U.S. Department of Justice, Office of Justice Programs sea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4800" y="152400"/>
            <a:ext cx="609600"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1600" y="630238"/>
            <a:ext cx="4876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1621536" y="1374648"/>
            <a:ext cx="8936736" cy="45415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057401"/>
            <a:ext cx="10972800" cy="4068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76355-A5D2-4D8F-8521-7098D65653EE}" type="datetime1">
              <a:rPr lang="en-US" smtClean="0"/>
              <a:t>8/14/2026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solidFill>
              </a:defRPr>
            </a:lvl1pPr>
          </a:lstStyle>
          <a:p>
            <a:fld id="{5956AA98-AE5A-4501-A47F-47E83980D3A9}" type="slidenum">
              <a:rPr lang="en-US" smtClean="0"/>
              <a:pPr/>
              <a:t>‹#›</a:t>
            </a:fld>
            <a:endParaRPr lang="en-US" dirty="0"/>
          </a:p>
        </p:txBody>
      </p:sp>
    </p:spTree>
    <p:extLst>
      <p:ext uri="{BB962C8B-B14F-4D97-AF65-F5344CB8AC3E}">
        <p14:creationId xmlns:p14="http://schemas.microsoft.com/office/powerpoint/2010/main" val="84377135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hf sldNum="0" hdr="0" ftr="0" dt="0"/>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54A5E-2E69-B04E-BA2A-929B08D3589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3051" y="-74680"/>
            <a:ext cx="12283071" cy="7015306"/>
          </a:xfrm>
          <a:prstGeom prst="rect">
            <a:avLst/>
          </a:prstGeom>
        </p:spPr>
      </p:pic>
    </p:spTree>
    <p:extLst>
      <p:ext uri="{BB962C8B-B14F-4D97-AF65-F5344CB8AC3E}">
        <p14:creationId xmlns:p14="http://schemas.microsoft.com/office/powerpoint/2010/main" val="1906900175"/>
      </p:ext>
    </p:extLst>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8/14/2026</a:t>
            </a:fld>
            <a:endParaRPr lang="en-US"/>
          </a:p>
        </p:txBody>
      </p:sp>
      <p:pic>
        <p:nvPicPr>
          <p:cNvPr id="3" name="Picture 2">
            <a:extLst>
              <a:ext uri="{FF2B5EF4-FFF2-40B4-BE49-F238E27FC236}">
                <a16:creationId xmlns:a16="http://schemas.microsoft.com/office/drawing/2014/main" id="{ABA26977-7E0A-D841-84FD-74F36A09C3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2034" y="-74681"/>
            <a:ext cx="12263781" cy="7004289"/>
          </a:xfrm>
          <a:prstGeom prst="rect">
            <a:avLst/>
          </a:prstGeom>
        </p:spPr>
      </p:pic>
    </p:spTree>
    <p:extLst>
      <p:ext uri="{BB962C8B-B14F-4D97-AF65-F5344CB8AC3E}">
        <p14:creationId xmlns:p14="http://schemas.microsoft.com/office/powerpoint/2010/main" val="1901259979"/>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2" Type="http://schemas.openxmlformats.org/officeDocument/2006/relationships/hyperlink" Target="https://www.ojp.gov/?utm_source=chatgpt.com" TargetMode="Externa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3" Type="http://schemas.openxmlformats.org/officeDocument/2006/relationships/hyperlink" Target="https://www.ojp.gov/funding/financialguidedoj/overview" TargetMode="External"/><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hyperlink" Target="mailto:ask.ocfo@usdoj.gov" TargetMode="External"/><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3" Type="http://schemas.openxmlformats.org/officeDocument/2006/relationships/hyperlink" Target="https://www.ecfr.gov/current/title-2/subtitle-A/chapter-II/part-200" TargetMode="External"/><Relationship Id="rId2" Type="http://schemas.openxmlformats.org/officeDocument/2006/relationships/image" Target="../media/image72.jfif"/><Relationship Id="rId1" Type="http://schemas.openxmlformats.org/officeDocument/2006/relationships/slideLayout" Target="../slideLayouts/slideLayout15.xml"/><Relationship Id="rId4" Type="http://schemas.openxmlformats.org/officeDocument/2006/relationships/hyperlink" Target="https://www.ojp.gov/training/financial-management-training-webinars"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5.xml"/><Relationship Id="rId4" Type="http://schemas.openxmlformats.org/officeDocument/2006/relationships/image" Target="../media/image76.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hyperlink" Target="https://justicegrants.usdoj.gov/" TargetMode="Externa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49.jfif"/><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5.xml"/><Relationship Id="rId4" Type="http://schemas.openxmlformats.org/officeDocument/2006/relationships/image" Target="../media/image53.png"/></Relationships>
</file>

<file path=ppt/slides/_rels/slide7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5.xml"/><Relationship Id="rId4" Type="http://schemas.openxmlformats.org/officeDocument/2006/relationships/image" Target="../media/image56.png"/></Relationships>
</file>

<file path=ppt/slides/_rels/slide7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15.xml"/><Relationship Id="rId1" Type="http://schemas.openxmlformats.org/officeDocument/2006/relationships/video" Target="https://www.youtube.com/embed/r4aIjInTTGY?feature=oembed" TargetMode="External"/><Relationship Id="rId4" Type="http://schemas.openxmlformats.org/officeDocument/2006/relationships/hyperlink" Target="https://www.youtube.com/watch?v=r4aIjInTTGY" TargetMode="External"/></Relationships>
</file>

<file path=ppt/slides/_rels/slide8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5.xml"/><Relationship Id="rId4" Type="http://schemas.openxmlformats.org/officeDocument/2006/relationships/image" Target="../media/image7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47B23-B5B9-46AA-B870-D9D62964266A}"/>
              </a:ext>
            </a:extLst>
          </p:cNvPr>
          <p:cNvSpPr>
            <a:spLocks noGrp="1"/>
          </p:cNvSpPr>
          <p:nvPr>
            <p:ph type="title" idx="4294967295"/>
          </p:nvPr>
        </p:nvSpPr>
        <p:spPr>
          <a:xfrm>
            <a:off x="838200" y="-1325563"/>
            <a:ext cx="10515600" cy="1325563"/>
          </a:xfrm>
          <a:prstGeom prst="rect">
            <a:avLst/>
          </a:prstGeom>
        </p:spPr>
        <p:txBody>
          <a:bodyPr anchor="b"/>
          <a:lstStyle/>
          <a:p>
            <a:r>
              <a:rPr lang="en-US" dirty="0"/>
              <a:t>Financial Management Seminar</a:t>
            </a:r>
          </a:p>
        </p:txBody>
      </p:sp>
      <p:sp>
        <p:nvSpPr>
          <p:cNvPr id="2" name="TextBox 1">
            <a:extLst>
              <a:ext uri="{FF2B5EF4-FFF2-40B4-BE49-F238E27FC236}">
                <a16:creationId xmlns:a16="http://schemas.microsoft.com/office/drawing/2014/main" id="{5E91BA73-1CCD-ED5A-D953-AA050B99F130}"/>
              </a:ext>
            </a:extLst>
          </p:cNvPr>
          <p:cNvSpPr txBox="1"/>
          <p:nvPr/>
        </p:nvSpPr>
        <p:spPr>
          <a:xfrm>
            <a:off x="9316527" y="6074434"/>
            <a:ext cx="28754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August 19-20, 2026</a:t>
            </a:r>
          </a:p>
        </p:txBody>
      </p:sp>
    </p:spTree>
    <p:extLst>
      <p:ext uri="{BB962C8B-B14F-4D97-AF65-F5344CB8AC3E}">
        <p14:creationId xmlns:p14="http://schemas.microsoft.com/office/powerpoint/2010/main" val="388137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8</a:t>
            </a:r>
          </a:p>
        </p:txBody>
      </p:sp>
      <p:sp>
        <p:nvSpPr>
          <p:cNvPr id="5" name="Content Placeholder 2">
            <a:extLst>
              <a:ext uri="{FF2B5EF4-FFF2-40B4-BE49-F238E27FC236}">
                <a16:creationId xmlns:a16="http://schemas.microsoft.com/office/drawing/2014/main" id="{A3C4FF65-69BE-2D4B-B077-172995724A83}"/>
              </a:ext>
            </a:extLst>
          </p:cNvPr>
          <p:cNvSpPr txBox="1">
            <a:spLocks/>
          </p:cNvSpPr>
          <p:nvPr/>
        </p:nvSpPr>
        <p:spPr>
          <a:xfrm>
            <a:off x="598712" y="1402596"/>
            <a:ext cx="9072229" cy="24383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AutoNum type="arabicPeriod" startAt="8"/>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Under Government wide common rules, Indian Tribal Governments are exempt from lobbying.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True</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False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61210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 4</a:t>
            </a:r>
          </a:p>
        </p:txBody>
      </p:sp>
      <p:sp>
        <p:nvSpPr>
          <p:cNvPr id="5" name="TextBox 4">
            <a:extLst>
              <a:ext uri="{FF2B5EF4-FFF2-40B4-BE49-F238E27FC236}">
                <a16:creationId xmlns:a16="http://schemas.microsoft.com/office/drawing/2014/main" id="{071BAFE8-76CB-FFCE-4A03-4A4C60687954}"/>
              </a:ext>
            </a:extLst>
          </p:cNvPr>
          <p:cNvSpPr txBox="1"/>
          <p:nvPr/>
        </p:nvSpPr>
        <p:spPr>
          <a:xfrm>
            <a:off x="2119539" y="1382773"/>
            <a:ext cx="9241972" cy="584775"/>
          </a:xfrm>
          <a:prstGeom prst="rect">
            <a:avLst/>
          </a:prstGeom>
          <a:noFill/>
        </p:spPr>
        <p:txBody>
          <a:bodyPr wrap="square">
            <a:spAutoFit/>
          </a:bodyPr>
          <a:lstStyle/>
          <a:p>
            <a:r>
              <a:rPr lang="en-US" sz="3200" b="1" dirty="0">
                <a:latin typeface="Arial (Body)"/>
              </a:rPr>
              <a:t>Primary Grantee’s Responsibility</a:t>
            </a:r>
          </a:p>
        </p:txBody>
      </p:sp>
      <p:sp>
        <p:nvSpPr>
          <p:cNvPr id="6" name="TextBox 5">
            <a:extLst>
              <a:ext uri="{FF2B5EF4-FFF2-40B4-BE49-F238E27FC236}">
                <a16:creationId xmlns:a16="http://schemas.microsoft.com/office/drawing/2014/main" id="{F28DB6D6-CBCF-E468-EDA5-A9CF07F7BC2F}"/>
              </a:ext>
            </a:extLst>
          </p:cNvPr>
          <p:cNvSpPr txBox="1"/>
          <p:nvPr/>
        </p:nvSpPr>
        <p:spPr>
          <a:xfrm>
            <a:off x="1261901" y="2505183"/>
            <a:ext cx="8705461" cy="2246769"/>
          </a:xfrm>
          <a:prstGeom prst="rect">
            <a:avLst/>
          </a:prstGeom>
          <a:noFill/>
        </p:spPr>
        <p:txBody>
          <a:bodyPr wrap="square">
            <a:spAutoFit/>
          </a:bodyPr>
          <a:lstStyle/>
          <a:p>
            <a:pPr>
              <a:buClr>
                <a:srgbClr val="C00000"/>
              </a:buClr>
            </a:pPr>
            <a:r>
              <a:rPr lang="en-US" sz="2800" dirty="0">
                <a:latin typeface="Arial (Body)"/>
              </a:rPr>
              <a:t>The primary grant recipient is responsible for monitoring the subrecipient and ascertaining that all fiscal and programmatic responsibilities are fulfilled, including compliance with Federal rules and regulations (e.g., 2 CFR Part 200, EEO compliance). </a:t>
            </a:r>
          </a:p>
        </p:txBody>
      </p:sp>
    </p:spTree>
    <p:extLst>
      <p:ext uri="{BB962C8B-B14F-4D97-AF65-F5344CB8AC3E}">
        <p14:creationId xmlns:p14="http://schemas.microsoft.com/office/powerpoint/2010/main" val="37124296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pPr eaLnBrk="1" hangingPunct="1"/>
            <a:r>
              <a:rPr lang="en-US" altLang="en-US"/>
              <a:t>Top 10 Monitoring </a:t>
            </a:r>
            <a:r>
              <a:rPr lang="en-US" altLang="en-US">
                <a:solidFill>
                  <a:schemeClr val="bg1">
                    <a:lumMod val="95000"/>
                  </a:schemeClr>
                </a:solidFill>
              </a:rPr>
              <a:t>Findings (FY 2025)</a:t>
            </a:r>
          </a:p>
        </p:txBody>
      </p:sp>
      <p:sp>
        <p:nvSpPr>
          <p:cNvPr id="126977" name="Content Placeholder 3">
            <a:extLst>
              <a:ext uri="{FF2B5EF4-FFF2-40B4-BE49-F238E27FC236}">
                <a16:creationId xmlns:a16="http://schemas.microsoft.com/office/drawing/2014/main" id="{DA253C4C-9F1C-1944-9BEC-E93D7C4E7753}"/>
              </a:ext>
            </a:extLst>
          </p:cNvPr>
          <p:cNvSpPr>
            <a:spLocks noGrp="1" noChangeArrowheads="1"/>
          </p:cNvSpPr>
          <p:nvPr>
            <p:ph idx="1"/>
          </p:nvPr>
        </p:nvSpPr>
        <p:spPr>
          <a:xfrm>
            <a:off x="1952625" y="1214668"/>
            <a:ext cx="9445625" cy="5165725"/>
          </a:xfrm>
        </p:spPr>
        <p:txBody>
          <a:bodyPr>
            <a:normAutofit/>
          </a:bodyPr>
          <a:lstStyle/>
          <a:p>
            <a:pPr marL="0" indent="0" eaLnBrk="1" hangingPunct="1">
              <a:lnSpc>
                <a:spcPct val="250000"/>
              </a:lnSpc>
              <a:spcBef>
                <a:spcPts val="1800"/>
              </a:spcBef>
              <a:buFont typeface="Arial" panose="020B0604020202020204" pitchFamily="34" charset="0"/>
              <a:buNone/>
            </a:pPr>
            <a:r>
              <a:rPr lang="en-US" altLang="en-US" dirty="0"/>
              <a:t>Procedures not documented or need improvement</a:t>
            </a:r>
          </a:p>
          <a:p>
            <a:pPr>
              <a:lnSpc>
                <a:spcPct val="100000"/>
              </a:lnSpc>
              <a:spcBef>
                <a:spcPts val="800"/>
              </a:spcBef>
              <a:buNone/>
            </a:pPr>
            <a:endParaRPr lang="en-US" altLang="en-US" sz="500" dirty="0"/>
          </a:p>
          <a:p>
            <a:pPr>
              <a:lnSpc>
                <a:spcPct val="100000"/>
              </a:lnSpc>
              <a:spcBef>
                <a:spcPts val="800"/>
              </a:spcBef>
              <a:buNone/>
            </a:pPr>
            <a:r>
              <a:rPr lang="en-US" dirty="0"/>
              <a:t>All Financial Managers and Grants Award Administrators should take the Financial Management Training Course</a:t>
            </a:r>
          </a:p>
          <a:p>
            <a:pPr>
              <a:lnSpc>
                <a:spcPct val="100000"/>
              </a:lnSpc>
              <a:spcBef>
                <a:spcPts val="800"/>
              </a:spcBef>
              <a:buNone/>
            </a:pPr>
            <a:endParaRPr lang="en-US" altLang="en-US" sz="1800" dirty="0"/>
          </a:p>
          <a:p>
            <a:pPr>
              <a:lnSpc>
                <a:spcPct val="100000"/>
              </a:lnSpc>
              <a:spcBef>
                <a:spcPts val="800"/>
              </a:spcBef>
              <a:buNone/>
            </a:pPr>
            <a:r>
              <a:rPr lang="en-US" dirty="0"/>
              <a:t>Federal Funding Accountability and Transparency (FFATA) reporting requirement not met</a:t>
            </a:r>
            <a:r>
              <a:rPr lang="en-US" altLang="en-US" sz="2600" dirty="0"/>
              <a:t> </a:t>
            </a:r>
          </a:p>
          <a:p>
            <a:pPr>
              <a:lnSpc>
                <a:spcPct val="100000"/>
              </a:lnSpc>
              <a:spcBef>
                <a:spcPts val="800"/>
              </a:spcBef>
              <a:buNone/>
            </a:pPr>
            <a:endParaRPr lang="en-US" altLang="en-US" sz="800" dirty="0"/>
          </a:p>
          <a:p>
            <a:pPr marL="0" indent="0">
              <a:lnSpc>
                <a:spcPct val="110000"/>
              </a:lnSpc>
              <a:spcBef>
                <a:spcPts val="1800"/>
              </a:spcBef>
              <a:buNone/>
            </a:pPr>
            <a:r>
              <a:rPr lang="en-US" dirty="0"/>
              <a:t>Internal Control Weakness - Procedures Not Followed</a:t>
            </a:r>
            <a:endParaRPr lang="en-US" altLang="en-US" sz="2600" dirty="0"/>
          </a:p>
        </p:txBody>
      </p:sp>
      <p:grpSp>
        <p:nvGrpSpPr>
          <p:cNvPr id="126979" name="Group 6">
            <a:extLst>
              <a:ext uri="{FF2B5EF4-FFF2-40B4-BE49-F238E27FC236}">
                <a16:creationId xmlns:a16="http://schemas.microsoft.com/office/drawing/2014/main" id="{2C766F74-13EE-D24F-9DBB-D1533C279D90}"/>
              </a:ext>
              <a:ext uri="{C183D7F6-B498-43B3-948B-1728B52AA6E4}">
                <adec:decorative xmlns:adec="http://schemas.microsoft.com/office/drawing/2017/decorative" val="1"/>
              </a:ext>
            </a:extLst>
          </p:cNvPr>
          <p:cNvGrpSpPr>
            <a:grpSpLocks/>
          </p:cNvGrpSpPr>
          <p:nvPr/>
        </p:nvGrpSpPr>
        <p:grpSpPr bwMode="auto">
          <a:xfrm>
            <a:off x="1084263" y="1592446"/>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1</a:t>
              </a:r>
            </a:p>
          </p:txBody>
        </p:sp>
      </p:grpSp>
      <p:grpSp>
        <p:nvGrpSpPr>
          <p:cNvPr id="126980" name="Group 9">
            <a:extLst>
              <a:ext uri="{FF2B5EF4-FFF2-40B4-BE49-F238E27FC236}">
                <a16:creationId xmlns:a16="http://schemas.microsoft.com/office/drawing/2014/main" id="{F04E484D-D909-3F4E-A6F2-E86885F4204F}"/>
              </a:ext>
              <a:ext uri="{C183D7F6-B498-43B3-948B-1728B52AA6E4}">
                <adec:decorative xmlns:adec="http://schemas.microsoft.com/office/drawing/2017/decorative" val="1"/>
              </a:ext>
            </a:extLst>
          </p:cNvPr>
          <p:cNvGrpSpPr>
            <a:grpSpLocks/>
          </p:cNvGrpSpPr>
          <p:nvPr/>
        </p:nvGrpSpPr>
        <p:grpSpPr bwMode="auto">
          <a:xfrm>
            <a:off x="1084263" y="2561858"/>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2</a:t>
              </a:r>
            </a:p>
          </p:txBody>
        </p:sp>
      </p:grpSp>
      <p:grpSp>
        <p:nvGrpSpPr>
          <p:cNvPr id="126981" name="Group 12">
            <a:extLst>
              <a:ext uri="{FF2B5EF4-FFF2-40B4-BE49-F238E27FC236}">
                <a16:creationId xmlns:a16="http://schemas.microsoft.com/office/drawing/2014/main" id="{6B57E4B7-DAF9-5340-A6A7-25D1F63643E3}"/>
              </a:ext>
              <a:ext uri="{C183D7F6-B498-43B3-948B-1728B52AA6E4}">
                <adec:decorative xmlns:adec="http://schemas.microsoft.com/office/drawing/2017/decorative" val="1"/>
              </a:ext>
            </a:extLst>
          </p:cNvPr>
          <p:cNvGrpSpPr>
            <a:grpSpLocks/>
          </p:cNvGrpSpPr>
          <p:nvPr/>
        </p:nvGrpSpPr>
        <p:grpSpPr bwMode="auto">
          <a:xfrm>
            <a:off x="1084263" y="3759126"/>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3</a:t>
              </a:r>
            </a:p>
          </p:txBody>
        </p:sp>
      </p:grpSp>
      <p:grpSp>
        <p:nvGrpSpPr>
          <p:cNvPr id="126982" name="Group 15">
            <a:extLst>
              <a:ext uri="{FF2B5EF4-FFF2-40B4-BE49-F238E27FC236}">
                <a16:creationId xmlns:a16="http://schemas.microsoft.com/office/drawing/2014/main" id="{460C99C5-18BB-8E4B-B843-82E8705D2E39}"/>
              </a:ext>
              <a:ext uri="{C183D7F6-B498-43B3-948B-1728B52AA6E4}">
                <adec:decorative xmlns:adec="http://schemas.microsoft.com/office/drawing/2017/decorative" val="1"/>
              </a:ext>
            </a:extLst>
          </p:cNvPr>
          <p:cNvGrpSpPr>
            <a:grpSpLocks/>
          </p:cNvGrpSpPr>
          <p:nvPr/>
        </p:nvGrpSpPr>
        <p:grpSpPr bwMode="auto">
          <a:xfrm>
            <a:off x="1084263" y="5051275"/>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4</a:t>
              </a:r>
            </a:p>
          </p:txBody>
        </p:sp>
      </p:gr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949496" y="76370"/>
            <a:ext cx="2224433" cy="222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6977">
                                            <p:txEl>
                                              <p:pRg st="0" end="0"/>
                                            </p:txEl>
                                          </p:spTgt>
                                        </p:tgtEl>
                                        <p:attrNameLst>
                                          <p:attrName>style.visibility</p:attrName>
                                        </p:attrNameLst>
                                      </p:cBhvr>
                                      <p:to>
                                        <p:strVal val="visible"/>
                                      </p:to>
                                    </p:set>
                                    <p:animEffect transition="in" filter="fade">
                                      <p:cBhvr>
                                        <p:cTn id="19" dur="500"/>
                                        <p:tgtEl>
                                          <p:spTgt spid="12697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26980"/>
                                        </p:tgtEl>
                                        <p:attrNameLst>
                                          <p:attrName>style.visibility</p:attrName>
                                        </p:attrNameLst>
                                      </p:cBhvr>
                                      <p:to>
                                        <p:strVal val="visible"/>
                                      </p:to>
                                    </p:set>
                                    <p:anim calcmode="lin" valueType="num">
                                      <p:cBhvr>
                                        <p:cTn id="24" dur="500" fill="hold"/>
                                        <p:tgtEl>
                                          <p:spTgt spid="126980"/>
                                        </p:tgtEl>
                                        <p:attrNameLst>
                                          <p:attrName>ppt_w</p:attrName>
                                        </p:attrNameLst>
                                      </p:cBhvr>
                                      <p:tavLst>
                                        <p:tav tm="0">
                                          <p:val>
                                            <p:fltVal val="0"/>
                                          </p:val>
                                        </p:tav>
                                        <p:tav tm="100000">
                                          <p:val>
                                            <p:strVal val="#ppt_w"/>
                                          </p:val>
                                        </p:tav>
                                      </p:tavLst>
                                    </p:anim>
                                    <p:anim calcmode="lin" valueType="num">
                                      <p:cBhvr>
                                        <p:cTn id="25" dur="500" fill="hold"/>
                                        <p:tgtEl>
                                          <p:spTgt spid="126980"/>
                                        </p:tgtEl>
                                        <p:attrNameLst>
                                          <p:attrName>ppt_h</p:attrName>
                                        </p:attrNameLst>
                                      </p:cBhvr>
                                      <p:tavLst>
                                        <p:tav tm="0">
                                          <p:val>
                                            <p:fltVal val="0"/>
                                          </p:val>
                                        </p:tav>
                                        <p:tav tm="100000">
                                          <p:val>
                                            <p:strVal val="#ppt_h"/>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26977">
                                            <p:txEl>
                                              <p:pRg st="2" end="2"/>
                                            </p:txEl>
                                          </p:spTgt>
                                        </p:tgtEl>
                                        <p:attrNameLst>
                                          <p:attrName>style.visibility</p:attrName>
                                        </p:attrNameLst>
                                      </p:cBhvr>
                                      <p:to>
                                        <p:strVal val="visible"/>
                                      </p:to>
                                    </p:set>
                                    <p:animEffect transition="in" filter="fade">
                                      <p:cBhvr>
                                        <p:cTn id="29" dur="500"/>
                                        <p:tgtEl>
                                          <p:spTgt spid="126977">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126981"/>
                                        </p:tgtEl>
                                        <p:attrNameLst>
                                          <p:attrName>style.visibility</p:attrName>
                                        </p:attrNameLst>
                                      </p:cBhvr>
                                      <p:to>
                                        <p:strVal val="visible"/>
                                      </p:to>
                                    </p:set>
                                    <p:anim calcmode="lin" valueType="num">
                                      <p:cBhvr>
                                        <p:cTn id="34" dur="500" fill="hold"/>
                                        <p:tgtEl>
                                          <p:spTgt spid="126981"/>
                                        </p:tgtEl>
                                        <p:attrNameLst>
                                          <p:attrName>ppt_w</p:attrName>
                                        </p:attrNameLst>
                                      </p:cBhvr>
                                      <p:tavLst>
                                        <p:tav tm="0">
                                          <p:val>
                                            <p:fltVal val="0"/>
                                          </p:val>
                                        </p:tav>
                                        <p:tav tm="100000">
                                          <p:val>
                                            <p:strVal val="#ppt_w"/>
                                          </p:val>
                                        </p:tav>
                                      </p:tavLst>
                                    </p:anim>
                                    <p:anim calcmode="lin" valueType="num">
                                      <p:cBhvr>
                                        <p:cTn id="35" dur="500" fill="hold"/>
                                        <p:tgtEl>
                                          <p:spTgt spid="12698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26977">
                                            <p:txEl>
                                              <p:pRg st="4" end="4"/>
                                            </p:txEl>
                                          </p:spTgt>
                                        </p:tgtEl>
                                        <p:attrNameLst>
                                          <p:attrName>style.visibility</p:attrName>
                                        </p:attrNameLst>
                                      </p:cBhvr>
                                      <p:to>
                                        <p:strVal val="visible"/>
                                      </p:to>
                                    </p:set>
                                    <p:animEffect transition="in" filter="fade">
                                      <p:cBhvr>
                                        <p:cTn id="39" dur="500"/>
                                        <p:tgtEl>
                                          <p:spTgt spid="126977">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126982"/>
                                        </p:tgtEl>
                                        <p:attrNameLst>
                                          <p:attrName>style.visibility</p:attrName>
                                        </p:attrNameLst>
                                      </p:cBhvr>
                                      <p:to>
                                        <p:strVal val="visible"/>
                                      </p:to>
                                    </p:set>
                                    <p:anim calcmode="lin" valueType="num">
                                      <p:cBhvr>
                                        <p:cTn id="44" dur="500" fill="hold"/>
                                        <p:tgtEl>
                                          <p:spTgt spid="126982"/>
                                        </p:tgtEl>
                                        <p:attrNameLst>
                                          <p:attrName>ppt_w</p:attrName>
                                        </p:attrNameLst>
                                      </p:cBhvr>
                                      <p:tavLst>
                                        <p:tav tm="0">
                                          <p:val>
                                            <p:fltVal val="0"/>
                                          </p:val>
                                        </p:tav>
                                        <p:tav tm="100000">
                                          <p:val>
                                            <p:strVal val="#ppt_w"/>
                                          </p:val>
                                        </p:tav>
                                      </p:tavLst>
                                    </p:anim>
                                    <p:anim calcmode="lin" valueType="num">
                                      <p:cBhvr>
                                        <p:cTn id="45" dur="500" fill="hold"/>
                                        <p:tgtEl>
                                          <p:spTgt spid="126982"/>
                                        </p:tgtEl>
                                        <p:attrNameLst>
                                          <p:attrName>ppt_h</p:attrName>
                                        </p:attrNameLst>
                                      </p:cBhvr>
                                      <p:tavLst>
                                        <p:tav tm="0">
                                          <p:val>
                                            <p:fltVal val="0"/>
                                          </p:val>
                                        </p:tav>
                                        <p:tav tm="100000">
                                          <p:val>
                                            <p:strVal val="#ppt_h"/>
                                          </p:val>
                                        </p:tav>
                                      </p:tavLst>
                                    </p:anim>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26977">
                                            <p:txEl>
                                              <p:pRg st="6" end="6"/>
                                            </p:txEl>
                                          </p:spTgt>
                                        </p:tgtEl>
                                        <p:attrNameLst>
                                          <p:attrName>style.visibility</p:attrName>
                                        </p:attrNameLst>
                                      </p:cBhvr>
                                      <p:to>
                                        <p:strVal val="visible"/>
                                      </p:to>
                                    </p:set>
                                    <p:animEffect transition="in" filter="fade">
                                      <p:cBhvr>
                                        <p:cTn id="49" dur="1000"/>
                                        <p:tgtEl>
                                          <p:spTgt spid="12697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5AC26508-B076-D845-8F0F-AD37E447F77B}"/>
              </a:ext>
            </a:extLst>
          </p:cNvPr>
          <p:cNvSpPr>
            <a:spLocks noGrp="1" noChangeArrowheads="1"/>
          </p:cNvSpPr>
          <p:nvPr>
            <p:ph type="title"/>
          </p:nvPr>
        </p:nvSpPr>
        <p:spPr/>
        <p:txBody>
          <a:bodyPr/>
          <a:lstStyle/>
          <a:p>
            <a:r>
              <a:rPr lang="en-US" altLang="en-US" dirty="0"/>
              <a:t>Top 10 Monitoring Findings (FY 2025)</a:t>
            </a:r>
            <a:r>
              <a:rPr lang="en-US" dirty="0"/>
              <a:t> Cont. </a:t>
            </a:r>
            <a:endParaRPr lang="en-US" altLang="en-US" dirty="0"/>
          </a:p>
        </p:txBody>
      </p:sp>
      <p:grpSp>
        <p:nvGrpSpPr>
          <p:cNvPr id="128003" name="Group 6" descr="5">
            <a:extLst>
              <a:ext uri="{FF2B5EF4-FFF2-40B4-BE49-F238E27FC236}">
                <a16:creationId xmlns:a16="http://schemas.microsoft.com/office/drawing/2014/main" id="{68216728-9546-1442-A357-113F55AFB42B}"/>
              </a:ext>
            </a:extLst>
          </p:cNvPr>
          <p:cNvGrpSpPr>
            <a:grpSpLocks/>
          </p:cNvGrpSpPr>
          <p:nvPr/>
        </p:nvGrpSpPr>
        <p:grpSpPr bwMode="auto">
          <a:xfrm>
            <a:off x="517335" y="1823894"/>
            <a:ext cx="708025" cy="708025"/>
            <a:chOff x="2158968" y="1472960"/>
            <a:chExt cx="707795" cy="707795"/>
          </a:xfrm>
        </p:grpSpPr>
        <p:sp>
          <p:nvSpPr>
            <p:cNvPr id="8" name="Oval 7">
              <a:extLst>
                <a:ext uri="{FF2B5EF4-FFF2-40B4-BE49-F238E27FC236}">
                  <a16:creationId xmlns:a16="http://schemas.microsoft.com/office/drawing/2014/main" id="{09E69960-A72D-5F4A-8365-9041047D71D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4" name="TextBox 8">
              <a:extLst>
                <a:ext uri="{FF2B5EF4-FFF2-40B4-BE49-F238E27FC236}">
                  <a16:creationId xmlns:a16="http://schemas.microsoft.com/office/drawing/2014/main" id="{FA406B9C-E4F0-E14C-8FB1-B23186FA6071}"/>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5</a:t>
              </a:r>
            </a:p>
          </p:txBody>
        </p:sp>
      </p:grpSp>
      <p:grpSp>
        <p:nvGrpSpPr>
          <p:cNvPr id="128004" name="Group 9" descr="6">
            <a:extLst>
              <a:ext uri="{FF2B5EF4-FFF2-40B4-BE49-F238E27FC236}">
                <a16:creationId xmlns:a16="http://schemas.microsoft.com/office/drawing/2014/main" id="{062913FC-0B6A-384B-AF5F-A3109D0F0DB4}"/>
              </a:ext>
            </a:extLst>
          </p:cNvPr>
          <p:cNvGrpSpPr>
            <a:grpSpLocks/>
          </p:cNvGrpSpPr>
          <p:nvPr/>
        </p:nvGrpSpPr>
        <p:grpSpPr bwMode="auto">
          <a:xfrm>
            <a:off x="517335" y="2949274"/>
            <a:ext cx="708025" cy="708025"/>
            <a:chOff x="2158968" y="1472960"/>
            <a:chExt cx="707795" cy="707795"/>
          </a:xfrm>
        </p:grpSpPr>
        <p:sp>
          <p:nvSpPr>
            <p:cNvPr id="11" name="Oval 10">
              <a:extLst>
                <a:ext uri="{FF2B5EF4-FFF2-40B4-BE49-F238E27FC236}">
                  <a16:creationId xmlns:a16="http://schemas.microsoft.com/office/drawing/2014/main" id="{6359E605-04F5-7847-A4DC-8AB5017DDD95}"/>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2" name="TextBox 11">
              <a:extLst>
                <a:ext uri="{FF2B5EF4-FFF2-40B4-BE49-F238E27FC236}">
                  <a16:creationId xmlns:a16="http://schemas.microsoft.com/office/drawing/2014/main" id="{24F05AB1-5C47-F340-A9A4-FC9B7B3FBF3F}"/>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6</a:t>
              </a:r>
            </a:p>
          </p:txBody>
        </p:sp>
      </p:grpSp>
      <p:grpSp>
        <p:nvGrpSpPr>
          <p:cNvPr id="128005" name="Group 12" descr="7">
            <a:extLst>
              <a:ext uri="{FF2B5EF4-FFF2-40B4-BE49-F238E27FC236}">
                <a16:creationId xmlns:a16="http://schemas.microsoft.com/office/drawing/2014/main" id="{00973CB3-3994-7B48-85D9-509B57251762}"/>
              </a:ext>
            </a:extLst>
          </p:cNvPr>
          <p:cNvGrpSpPr>
            <a:grpSpLocks/>
          </p:cNvGrpSpPr>
          <p:nvPr/>
        </p:nvGrpSpPr>
        <p:grpSpPr bwMode="auto">
          <a:xfrm>
            <a:off x="529345" y="3806663"/>
            <a:ext cx="708025" cy="708025"/>
            <a:chOff x="2158968" y="1472960"/>
            <a:chExt cx="707795" cy="707795"/>
          </a:xfrm>
        </p:grpSpPr>
        <p:sp>
          <p:nvSpPr>
            <p:cNvPr id="14" name="Oval 13">
              <a:extLst>
                <a:ext uri="{FF2B5EF4-FFF2-40B4-BE49-F238E27FC236}">
                  <a16:creationId xmlns:a16="http://schemas.microsoft.com/office/drawing/2014/main" id="{F1E3D87A-E758-EB46-A67E-C5698076C01A}"/>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0" name="TextBox 14">
              <a:extLst>
                <a:ext uri="{FF2B5EF4-FFF2-40B4-BE49-F238E27FC236}">
                  <a16:creationId xmlns:a16="http://schemas.microsoft.com/office/drawing/2014/main" id="{D90E9E8F-F494-4D4A-A7AA-53E4BE2E933A}"/>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7</a:t>
              </a:r>
            </a:p>
          </p:txBody>
        </p:sp>
      </p:grpSp>
      <p:grpSp>
        <p:nvGrpSpPr>
          <p:cNvPr id="128006" name="Group 15" descr="8">
            <a:extLst>
              <a:ext uri="{FF2B5EF4-FFF2-40B4-BE49-F238E27FC236}">
                <a16:creationId xmlns:a16="http://schemas.microsoft.com/office/drawing/2014/main" id="{74180BF0-ADA5-C443-A006-4AA98694A958}"/>
              </a:ext>
            </a:extLst>
          </p:cNvPr>
          <p:cNvGrpSpPr>
            <a:grpSpLocks/>
          </p:cNvGrpSpPr>
          <p:nvPr/>
        </p:nvGrpSpPr>
        <p:grpSpPr bwMode="auto">
          <a:xfrm>
            <a:off x="529344" y="4917104"/>
            <a:ext cx="708025" cy="708025"/>
            <a:chOff x="2158968" y="1472960"/>
            <a:chExt cx="707795" cy="707795"/>
          </a:xfrm>
        </p:grpSpPr>
        <p:sp>
          <p:nvSpPr>
            <p:cNvPr id="17" name="Oval 16">
              <a:extLst>
                <a:ext uri="{FF2B5EF4-FFF2-40B4-BE49-F238E27FC236}">
                  <a16:creationId xmlns:a16="http://schemas.microsoft.com/office/drawing/2014/main" id="{2F28727C-AA72-CE4B-9BFD-B7D21E762E86}"/>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8" name="TextBox 17">
              <a:extLst>
                <a:ext uri="{FF2B5EF4-FFF2-40B4-BE49-F238E27FC236}">
                  <a16:creationId xmlns:a16="http://schemas.microsoft.com/office/drawing/2014/main" id="{FBA9A5EF-5FCC-7148-9041-F4648CCDB1A9}"/>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8</a:t>
              </a:r>
            </a:p>
          </p:txBody>
        </p:sp>
      </p:grpSp>
      <p:pic>
        <p:nvPicPr>
          <p:cNvPr id="142344" name="Picture 20" descr="Top 10 monitoring findings certificate stamp">
            <a:extLst>
              <a:ext uri="{FF2B5EF4-FFF2-40B4-BE49-F238E27FC236}">
                <a16:creationId xmlns:a16="http://schemas.microsoft.com/office/drawing/2014/main" id="{DFD036E9-F3FA-664B-97F5-695E39884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907917" y="-74285"/>
            <a:ext cx="1977366" cy="197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1" name="Content Placeholder 3">
            <a:extLst>
              <a:ext uri="{FF2B5EF4-FFF2-40B4-BE49-F238E27FC236}">
                <a16:creationId xmlns:a16="http://schemas.microsoft.com/office/drawing/2014/main" id="{C659938C-F59E-8B40-A1FC-21375D5CA22A}"/>
              </a:ext>
            </a:extLst>
          </p:cNvPr>
          <p:cNvSpPr txBox="1">
            <a:spLocks noChangeArrowheads="1"/>
          </p:cNvSpPr>
          <p:nvPr/>
        </p:nvSpPr>
        <p:spPr bwMode="auto">
          <a:xfrm>
            <a:off x="1295400" y="1755613"/>
            <a:ext cx="10233025" cy="497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ts val="800"/>
              </a:spcBef>
              <a:buNone/>
            </a:pPr>
            <a:r>
              <a:rPr lang="en-US" dirty="0"/>
              <a:t>Federal Financial Report (FFR) do not reconcile with Grantee's Accounting Records</a:t>
            </a:r>
          </a:p>
          <a:p>
            <a:pPr>
              <a:lnSpc>
                <a:spcPct val="100000"/>
              </a:lnSpc>
              <a:spcBef>
                <a:spcPts val="800"/>
              </a:spcBef>
              <a:buNone/>
            </a:pPr>
            <a:endParaRPr lang="en-US" altLang="en-US" sz="1200" dirty="0"/>
          </a:p>
          <a:p>
            <a:pPr>
              <a:lnSpc>
                <a:spcPct val="100000"/>
              </a:lnSpc>
              <a:spcBef>
                <a:spcPts val="800"/>
              </a:spcBef>
              <a:buNone/>
            </a:pPr>
            <a:r>
              <a:rPr lang="en-US" altLang="en-US" dirty="0"/>
              <a:t>Inadequate Subrecipient Files/Documentation</a:t>
            </a:r>
          </a:p>
          <a:p>
            <a:pPr eaLnBrk="1" hangingPunct="1">
              <a:lnSpc>
                <a:spcPct val="100000"/>
              </a:lnSpc>
              <a:spcBef>
                <a:spcPts val="800"/>
              </a:spcBef>
              <a:buFont typeface="Arial" panose="020B0604020202020204" pitchFamily="34" charset="0"/>
              <a:buNone/>
            </a:pPr>
            <a:endParaRPr lang="en-US" altLang="en-US" sz="1600" dirty="0"/>
          </a:p>
          <a:p>
            <a:pPr>
              <a:lnSpc>
                <a:spcPct val="100000"/>
              </a:lnSpc>
              <a:spcBef>
                <a:spcPts val="800"/>
              </a:spcBef>
              <a:buNone/>
            </a:pPr>
            <a:r>
              <a:rPr lang="en-US" dirty="0"/>
              <a:t>Indirect Costs not properly reported on the Federal Financial Reports (FFR)</a:t>
            </a:r>
            <a:endParaRPr lang="en-US" altLang="en-US" sz="700" dirty="0"/>
          </a:p>
          <a:p>
            <a:pPr>
              <a:lnSpc>
                <a:spcPct val="100000"/>
              </a:lnSpc>
              <a:spcBef>
                <a:spcPts val="2400"/>
              </a:spcBef>
              <a:buNone/>
            </a:pPr>
            <a:r>
              <a:rPr lang="en-US" dirty="0"/>
              <a:t>Excess Cash-On Hand Identified</a:t>
            </a:r>
            <a:endParaRPr lang="en-US" altLang="en-US" sz="2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8003"/>
                                        </p:tgtEl>
                                        <p:attrNameLst>
                                          <p:attrName>style.visibility</p:attrName>
                                        </p:attrNameLst>
                                      </p:cBhvr>
                                      <p:to>
                                        <p:strVal val="visible"/>
                                      </p:to>
                                    </p:set>
                                    <p:anim calcmode="lin" valueType="num">
                                      <p:cBhvr>
                                        <p:cTn id="7" dur="500" fill="hold"/>
                                        <p:tgtEl>
                                          <p:spTgt spid="128003"/>
                                        </p:tgtEl>
                                        <p:attrNameLst>
                                          <p:attrName>ppt_w</p:attrName>
                                        </p:attrNameLst>
                                      </p:cBhvr>
                                      <p:tavLst>
                                        <p:tav tm="0">
                                          <p:val>
                                            <p:fltVal val="0"/>
                                          </p:val>
                                        </p:tav>
                                        <p:tav tm="100000">
                                          <p:val>
                                            <p:strVal val="#ppt_w"/>
                                          </p:val>
                                        </p:tav>
                                      </p:tavLst>
                                    </p:anim>
                                    <p:anim calcmode="lin" valueType="num">
                                      <p:cBhvr>
                                        <p:cTn id="8" dur="500" fill="hold"/>
                                        <p:tgtEl>
                                          <p:spTgt spid="12800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8001">
                                            <p:txEl>
                                              <p:pRg st="0" end="0"/>
                                            </p:txEl>
                                          </p:spTgt>
                                        </p:tgtEl>
                                        <p:attrNameLst>
                                          <p:attrName>style.visibility</p:attrName>
                                        </p:attrNameLst>
                                      </p:cBhvr>
                                      <p:to>
                                        <p:strVal val="visible"/>
                                      </p:to>
                                    </p:set>
                                    <p:animEffect transition="in" filter="fade">
                                      <p:cBhvr>
                                        <p:cTn id="12" dur="500"/>
                                        <p:tgtEl>
                                          <p:spTgt spid="12800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28004"/>
                                        </p:tgtEl>
                                        <p:attrNameLst>
                                          <p:attrName>style.visibility</p:attrName>
                                        </p:attrNameLst>
                                      </p:cBhvr>
                                      <p:to>
                                        <p:strVal val="visible"/>
                                      </p:to>
                                    </p:set>
                                    <p:anim calcmode="lin" valueType="num">
                                      <p:cBhvr>
                                        <p:cTn id="17" dur="500" fill="hold"/>
                                        <p:tgtEl>
                                          <p:spTgt spid="128004"/>
                                        </p:tgtEl>
                                        <p:attrNameLst>
                                          <p:attrName>ppt_w</p:attrName>
                                        </p:attrNameLst>
                                      </p:cBhvr>
                                      <p:tavLst>
                                        <p:tav tm="0">
                                          <p:val>
                                            <p:fltVal val="0"/>
                                          </p:val>
                                        </p:tav>
                                        <p:tav tm="100000">
                                          <p:val>
                                            <p:strVal val="#ppt_w"/>
                                          </p:val>
                                        </p:tav>
                                      </p:tavLst>
                                    </p:anim>
                                    <p:anim calcmode="lin" valueType="num">
                                      <p:cBhvr>
                                        <p:cTn id="18" dur="500" fill="hold"/>
                                        <p:tgtEl>
                                          <p:spTgt spid="128004"/>
                                        </p:tgtEl>
                                        <p:attrNameLst>
                                          <p:attrName>ppt_h</p:attrName>
                                        </p:attrNameLst>
                                      </p:cBhvr>
                                      <p:tavLst>
                                        <p:tav tm="0">
                                          <p:val>
                                            <p:fltVal val="0"/>
                                          </p:val>
                                        </p:tav>
                                        <p:tav tm="100000">
                                          <p:val>
                                            <p:strVal val="#ppt_h"/>
                                          </p:val>
                                        </p:tav>
                                      </p:tavLst>
                                    </p:anim>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28001">
                                            <p:txEl>
                                              <p:pRg st="2" end="2"/>
                                            </p:txEl>
                                          </p:spTgt>
                                        </p:tgtEl>
                                        <p:attrNameLst>
                                          <p:attrName>style.visibility</p:attrName>
                                        </p:attrNameLst>
                                      </p:cBhvr>
                                      <p:to>
                                        <p:strVal val="visible"/>
                                      </p:to>
                                    </p:set>
                                    <p:animEffect transition="in" filter="fade">
                                      <p:cBhvr>
                                        <p:cTn id="22" dur="1000"/>
                                        <p:tgtEl>
                                          <p:spTgt spid="12800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28005"/>
                                        </p:tgtEl>
                                        <p:attrNameLst>
                                          <p:attrName>style.visibility</p:attrName>
                                        </p:attrNameLst>
                                      </p:cBhvr>
                                      <p:to>
                                        <p:strVal val="visible"/>
                                      </p:to>
                                    </p:set>
                                    <p:anim calcmode="lin" valueType="num">
                                      <p:cBhvr>
                                        <p:cTn id="27" dur="500" fill="hold"/>
                                        <p:tgtEl>
                                          <p:spTgt spid="128005"/>
                                        </p:tgtEl>
                                        <p:attrNameLst>
                                          <p:attrName>ppt_w</p:attrName>
                                        </p:attrNameLst>
                                      </p:cBhvr>
                                      <p:tavLst>
                                        <p:tav tm="0">
                                          <p:val>
                                            <p:fltVal val="0"/>
                                          </p:val>
                                        </p:tav>
                                        <p:tav tm="100000">
                                          <p:val>
                                            <p:strVal val="#ppt_w"/>
                                          </p:val>
                                        </p:tav>
                                      </p:tavLst>
                                    </p:anim>
                                    <p:anim calcmode="lin" valueType="num">
                                      <p:cBhvr>
                                        <p:cTn id="28" dur="500" fill="hold"/>
                                        <p:tgtEl>
                                          <p:spTgt spid="128005"/>
                                        </p:tgtEl>
                                        <p:attrNameLst>
                                          <p:attrName>ppt_h</p:attrName>
                                        </p:attrNameLst>
                                      </p:cBhvr>
                                      <p:tavLst>
                                        <p:tav tm="0">
                                          <p:val>
                                            <p:fltVal val="0"/>
                                          </p:val>
                                        </p:tav>
                                        <p:tav tm="100000">
                                          <p:val>
                                            <p:strVal val="#ppt_h"/>
                                          </p:val>
                                        </p:tav>
                                      </p:tavLst>
                                    </p:anim>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128001">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128006"/>
                                        </p:tgtEl>
                                        <p:attrNameLst>
                                          <p:attrName>style.visibility</p:attrName>
                                        </p:attrNameLst>
                                      </p:cBhvr>
                                      <p:to>
                                        <p:strVal val="visible"/>
                                      </p:to>
                                    </p:set>
                                    <p:anim calcmode="lin" valueType="num">
                                      <p:cBhvr>
                                        <p:cTn id="36" dur="500" fill="hold"/>
                                        <p:tgtEl>
                                          <p:spTgt spid="128006"/>
                                        </p:tgtEl>
                                        <p:attrNameLst>
                                          <p:attrName>ppt_w</p:attrName>
                                        </p:attrNameLst>
                                      </p:cBhvr>
                                      <p:tavLst>
                                        <p:tav tm="0">
                                          <p:val>
                                            <p:fltVal val="0"/>
                                          </p:val>
                                        </p:tav>
                                        <p:tav tm="100000">
                                          <p:val>
                                            <p:strVal val="#ppt_w"/>
                                          </p:val>
                                        </p:tav>
                                      </p:tavLst>
                                    </p:anim>
                                    <p:anim calcmode="lin" valueType="num">
                                      <p:cBhvr>
                                        <p:cTn id="37" dur="500" fill="hold"/>
                                        <p:tgtEl>
                                          <p:spTgt spid="128006"/>
                                        </p:tgtEl>
                                        <p:attrNameLst>
                                          <p:attrName>ppt_h</p:attrName>
                                        </p:attrNameLst>
                                      </p:cBhvr>
                                      <p:tavLst>
                                        <p:tav tm="0">
                                          <p:val>
                                            <p:fltVal val="0"/>
                                          </p:val>
                                        </p:tav>
                                        <p:tav tm="100000">
                                          <p:val>
                                            <p:strVal val="#ppt_h"/>
                                          </p:val>
                                        </p:tav>
                                      </p:tavLst>
                                    </p:anim>
                                  </p:child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0"/>
                                          </p:stCondLst>
                                        </p:cTn>
                                        <p:tgtEl>
                                          <p:spTgt spid="12800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5AC26508-B076-D845-8F0F-AD37E447F77B}"/>
              </a:ext>
            </a:extLst>
          </p:cNvPr>
          <p:cNvSpPr>
            <a:spLocks noGrp="1" noChangeArrowheads="1"/>
          </p:cNvSpPr>
          <p:nvPr>
            <p:ph type="title"/>
          </p:nvPr>
        </p:nvSpPr>
        <p:spPr/>
        <p:txBody>
          <a:bodyPr/>
          <a:lstStyle/>
          <a:p>
            <a:r>
              <a:rPr lang="en-US" altLang="en-US" dirty="0"/>
              <a:t>Top 10 Monitoring Findings (FY 2025)</a:t>
            </a:r>
            <a:r>
              <a:rPr lang="en-US" dirty="0"/>
              <a:t> Cont. 1</a:t>
            </a:r>
            <a:endParaRPr lang="en-US" altLang="en-US" dirty="0"/>
          </a:p>
        </p:txBody>
      </p:sp>
      <p:sp>
        <p:nvSpPr>
          <p:cNvPr id="128001" name="Content Placeholder 3">
            <a:extLst>
              <a:ext uri="{FF2B5EF4-FFF2-40B4-BE49-F238E27FC236}">
                <a16:creationId xmlns:a16="http://schemas.microsoft.com/office/drawing/2014/main" id="{C659938C-F59E-8B40-A1FC-21375D5CA22A}"/>
              </a:ext>
            </a:extLst>
          </p:cNvPr>
          <p:cNvSpPr txBox="1">
            <a:spLocks noChangeArrowheads="1"/>
          </p:cNvSpPr>
          <p:nvPr/>
        </p:nvSpPr>
        <p:spPr bwMode="auto">
          <a:xfrm>
            <a:off x="1449416" y="941831"/>
            <a:ext cx="8513292" cy="413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ts val="800"/>
              </a:spcBef>
              <a:buFont typeface="Arial" panose="020B0604020202020204" pitchFamily="34" charset="0"/>
              <a:buNone/>
            </a:pPr>
            <a:endParaRPr lang="en-US" altLang="en-US" sz="2600" dirty="0"/>
          </a:p>
          <a:p>
            <a:pPr>
              <a:lnSpc>
                <a:spcPct val="100000"/>
              </a:lnSpc>
              <a:spcBef>
                <a:spcPts val="800"/>
              </a:spcBef>
              <a:buNone/>
            </a:pPr>
            <a:endParaRPr lang="en-US" altLang="en-US" sz="2600" dirty="0">
              <a:solidFill>
                <a:srgbClr val="FF0000"/>
              </a:solidFill>
            </a:endParaRPr>
          </a:p>
          <a:p>
            <a:pPr>
              <a:lnSpc>
                <a:spcPct val="100000"/>
              </a:lnSpc>
              <a:spcBef>
                <a:spcPts val="800"/>
              </a:spcBef>
              <a:buNone/>
            </a:pPr>
            <a:r>
              <a:rPr lang="en-US" dirty="0"/>
              <a:t>Budget Modification – Addition of an unauthorized budget category</a:t>
            </a:r>
          </a:p>
          <a:p>
            <a:pPr>
              <a:lnSpc>
                <a:spcPct val="100000"/>
              </a:lnSpc>
              <a:spcBef>
                <a:spcPts val="800"/>
              </a:spcBef>
              <a:buNone/>
            </a:pPr>
            <a:endParaRPr lang="en-US" altLang="en-US" sz="2600" dirty="0"/>
          </a:p>
          <a:p>
            <a:pPr>
              <a:lnSpc>
                <a:spcPct val="100000"/>
              </a:lnSpc>
              <a:spcBef>
                <a:spcPts val="800"/>
              </a:spcBef>
              <a:buNone/>
            </a:pPr>
            <a:r>
              <a:rPr lang="en-US" dirty="0"/>
              <a:t>Subrecipient monitoring not being conducted</a:t>
            </a:r>
            <a:endParaRPr lang="en-US" altLang="en-US" sz="2600" dirty="0"/>
          </a:p>
        </p:txBody>
      </p:sp>
      <p:grpSp>
        <p:nvGrpSpPr>
          <p:cNvPr id="128006" name="Group 15">
            <a:extLst>
              <a:ext uri="{FF2B5EF4-FFF2-40B4-BE49-F238E27FC236}">
                <a16:creationId xmlns:a16="http://schemas.microsoft.com/office/drawing/2014/main" id="{74180BF0-ADA5-C443-A006-4AA98694A958}"/>
              </a:ext>
              <a:ext uri="{C183D7F6-B498-43B3-948B-1728B52AA6E4}">
                <adec:decorative xmlns:adec="http://schemas.microsoft.com/office/drawing/2017/decorative" val="1"/>
              </a:ext>
            </a:extLst>
          </p:cNvPr>
          <p:cNvGrpSpPr>
            <a:grpSpLocks/>
          </p:cNvGrpSpPr>
          <p:nvPr/>
        </p:nvGrpSpPr>
        <p:grpSpPr bwMode="auto">
          <a:xfrm>
            <a:off x="587375" y="2132250"/>
            <a:ext cx="708025" cy="708025"/>
            <a:chOff x="2158968" y="1472960"/>
            <a:chExt cx="707795" cy="707795"/>
          </a:xfrm>
        </p:grpSpPr>
        <p:sp>
          <p:nvSpPr>
            <p:cNvPr id="17" name="Oval 16">
              <a:extLst>
                <a:ext uri="{FF2B5EF4-FFF2-40B4-BE49-F238E27FC236}">
                  <a16:creationId xmlns:a16="http://schemas.microsoft.com/office/drawing/2014/main" id="{2F28727C-AA72-CE4B-9BFD-B7D21E762E86}"/>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8" name="TextBox 17">
              <a:extLst>
                <a:ext uri="{FF2B5EF4-FFF2-40B4-BE49-F238E27FC236}">
                  <a16:creationId xmlns:a16="http://schemas.microsoft.com/office/drawing/2014/main" id="{FBA9A5EF-5FCC-7148-9041-F4648CCDB1A9}"/>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9</a:t>
              </a:r>
            </a:p>
          </p:txBody>
        </p:sp>
      </p:grpSp>
      <p:grpSp>
        <p:nvGrpSpPr>
          <p:cNvPr id="128007" name="Group 18">
            <a:extLst>
              <a:ext uri="{FF2B5EF4-FFF2-40B4-BE49-F238E27FC236}">
                <a16:creationId xmlns:a16="http://schemas.microsoft.com/office/drawing/2014/main" id="{62E1D07D-9434-5345-A7B5-AEC0B687AEC7}"/>
              </a:ext>
              <a:ext uri="{C183D7F6-B498-43B3-948B-1728B52AA6E4}">
                <adec:decorative xmlns:adec="http://schemas.microsoft.com/office/drawing/2017/decorative" val="1"/>
              </a:ext>
            </a:extLst>
          </p:cNvPr>
          <p:cNvGrpSpPr>
            <a:grpSpLocks/>
          </p:cNvGrpSpPr>
          <p:nvPr/>
        </p:nvGrpSpPr>
        <p:grpSpPr bwMode="auto">
          <a:xfrm>
            <a:off x="587375" y="3568712"/>
            <a:ext cx="750887" cy="708025"/>
            <a:chOff x="2158968" y="1472960"/>
            <a:chExt cx="749999" cy="707795"/>
          </a:xfrm>
        </p:grpSpPr>
        <p:sp>
          <p:nvSpPr>
            <p:cNvPr id="20" name="Oval 19">
              <a:extLst>
                <a:ext uri="{FF2B5EF4-FFF2-40B4-BE49-F238E27FC236}">
                  <a16:creationId xmlns:a16="http://schemas.microsoft.com/office/drawing/2014/main" id="{1EC60FD0-1A4D-FD40-8251-8AFF5E00F428}"/>
                </a:ext>
              </a:extLst>
            </p:cNvPr>
            <p:cNvSpPr/>
            <p:nvPr/>
          </p:nvSpPr>
          <p:spPr>
            <a:xfrm>
              <a:off x="2158968" y="1472960"/>
              <a:ext cx="707188"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6" name="TextBox 20">
              <a:extLst>
                <a:ext uri="{FF2B5EF4-FFF2-40B4-BE49-F238E27FC236}">
                  <a16:creationId xmlns:a16="http://schemas.microsoft.com/office/drawing/2014/main" id="{37C0FC44-3883-7740-B68D-83CCB07EF6BD}"/>
                </a:ext>
              </a:extLst>
            </p:cNvPr>
            <p:cNvSpPr txBox="1">
              <a:spLocks noChangeArrowheads="1"/>
            </p:cNvSpPr>
            <p:nvPr/>
          </p:nvSpPr>
          <p:spPr bwMode="auto">
            <a:xfrm>
              <a:off x="2201172" y="1539361"/>
              <a:ext cx="7077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10</a:t>
              </a:r>
            </a:p>
          </p:txBody>
        </p:sp>
      </p:grpSp>
      <p:pic>
        <p:nvPicPr>
          <p:cNvPr id="142344" name="Picture 20">
            <a:extLst>
              <a:ext uri="{FF2B5EF4-FFF2-40B4-BE49-F238E27FC236}">
                <a16:creationId xmlns:a16="http://schemas.microsoft.com/office/drawing/2014/main" id="{DFD036E9-F3FA-664B-97F5-695E39884CF1}"/>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404350" y="25400"/>
            <a:ext cx="27273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04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8006"/>
                                        </p:tgtEl>
                                        <p:attrNameLst>
                                          <p:attrName>style.visibility</p:attrName>
                                        </p:attrNameLst>
                                      </p:cBhvr>
                                      <p:to>
                                        <p:strVal val="visible"/>
                                      </p:to>
                                    </p:set>
                                    <p:anim calcmode="lin" valueType="num">
                                      <p:cBhvr>
                                        <p:cTn id="7" dur="500" fill="hold"/>
                                        <p:tgtEl>
                                          <p:spTgt spid="128006"/>
                                        </p:tgtEl>
                                        <p:attrNameLst>
                                          <p:attrName>ppt_w</p:attrName>
                                        </p:attrNameLst>
                                      </p:cBhvr>
                                      <p:tavLst>
                                        <p:tav tm="0">
                                          <p:val>
                                            <p:fltVal val="0"/>
                                          </p:val>
                                        </p:tav>
                                        <p:tav tm="100000">
                                          <p:val>
                                            <p:strVal val="#ppt_w"/>
                                          </p:val>
                                        </p:tav>
                                      </p:tavLst>
                                    </p:anim>
                                    <p:anim calcmode="lin" valueType="num">
                                      <p:cBhvr>
                                        <p:cTn id="8" dur="500" fill="hold"/>
                                        <p:tgtEl>
                                          <p:spTgt spid="12800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128001">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28007"/>
                                        </p:tgtEl>
                                        <p:attrNameLst>
                                          <p:attrName>style.visibility</p:attrName>
                                        </p:attrNameLst>
                                      </p:cBhvr>
                                      <p:to>
                                        <p:strVal val="visible"/>
                                      </p:to>
                                    </p:set>
                                    <p:anim calcmode="lin" valueType="num">
                                      <p:cBhvr>
                                        <p:cTn id="16" dur="500" fill="hold"/>
                                        <p:tgtEl>
                                          <p:spTgt spid="128007"/>
                                        </p:tgtEl>
                                        <p:attrNameLst>
                                          <p:attrName>ppt_w</p:attrName>
                                        </p:attrNameLst>
                                      </p:cBhvr>
                                      <p:tavLst>
                                        <p:tav tm="0">
                                          <p:val>
                                            <p:fltVal val="0"/>
                                          </p:val>
                                        </p:tav>
                                        <p:tav tm="100000">
                                          <p:val>
                                            <p:strVal val="#ppt_w"/>
                                          </p:val>
                                        </p:tav>
                                      </p:tavLst>
                                    </p:anim>
                                    <p:anim calcmode="lin" valueType="num">
                                      <p:cBhvr>
                                        <p:cTn id="17" dur="500" fill="hold"/>
                                        <p:tgtEl>
                                          <p:spTgt spid="128007"/>
                                        </p:tgtEl>
                                        <p:attrNameLst>
                                          <p:attrName>ppt_h</p:attrName>
                                        </p:attrNameLst>
                                      </p:cBhvr>
                                      <p:tavLst>
                                        <p:tav tm="0">
                                          <p:val>
                                            <p:fltVal val="0"/>
                                          </p:val>
                                        </p:tav>
                                        <p:tav tm="100000">
                                          <p:val>
                                            <p:strVal val="#ppt_h"/>
                                          </p:val>
                                        </p:tav>
                                      </p:tavLst>
                                    </p:anim>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1280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815339" y="1263672"/>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Closeout   </a:t>
            </a:r>
          </a:p>
        </p:txBody>
      </p:sp>
    </p:spTree>
    <p:extLst>
      <p:ext uri="{BB962C8B-B14F-4D97-AF65-F5344CB8AC3E}">
        <p14:creationId xmlns:p14="http://schemas.microsoft.com/office/powerpoint/2010/main" val="10579025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 cont.</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2258007" y="1043403"/>
            <a:ext cx="10478278" cy="584775"/>
          </a:xfrm>
          <a:prstGeom prst="rect">
            <a:avLst/>
          </a:prstGeom>
          <a:noFill/>
        </p:spPr>
        <p:txBody>
          <a:bodyPr wrap="square" rtlCol="0">
            <a:spAutoFit/>
          </a:bodyPr>
          <a:lstStyle/>
          <a:p>
            <a:r>
              <a:rPr lang="en-US" sz="3200" b="1" dirty="0">
                <a:latin typeface="Arial (Body)"/>
              </a:rPr>
              <a:t>Cash Reconciliation and Final Drawdown</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1655245"/>
            <a:ext cx="10890249" cy="1200329"/>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Award recipients must conduct a financial reconciliation of their accounting records to the final Federal Financial Report (FFR/SF-425) at closeout. Recipients must:</a:t>
            </a:r>
          </a:p>
        </p:txBody>
      </p:sp>
      <p:sp>
        <p:nvSpPr>
          <p:cNvPr id="6" name="Rectangle: Rounded Corners 5">
            <a:extLst>
              <a:ext uri="{FF2B5EF4-FFF2-40B4-BE49-F238E27FC236}">
                <a16:creationId xmlns:a16="http://schemas.microsoft.com/office/drawing/2014/main" id="{BF730113-ABE3-D9B6-A7EA-42AC2F6EF99E}"/>
              </a:ext>
              <a:ext uri="{C183D7F6-B498-43B3-948B-1728B52AA6E4}">
                <adec:decorative xmlns:adec="http://schemas.microsoft.com/office/drawing/2017/decorative" val="1"/>
              </a:ext>
            </a:extLst>
          </p:cNvPr>
          <p:cNvSpPr/>
          <p:nvPr/>
        </p:nvSpPr>
        <p:spPr>
          <a:xfrm>
            <a:off x="199317" y="2971290"/>
            <a:ext cx="3120959" cy="23456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151B65-E347-9633-5B03-967902A6C9AF}"/>
              </a:ext>
            </a:extLst>
          </p:cNvPr>
          <p:cNvSpPr txBox="1"/>
          <p:nvPr/>
        </p:nvSpPr>
        <p:spPr>
          <a:xfrm>
            <a:off x="429283" y="2997736"/>
            <a:ext cx="2955603" cy="2308324"/>
          </a:xfrm>
          <a:prstGeom prst="rect">
            <a:avLst/>
          </a:prstGeom>
          <a:noFill/>
        </p:spPr>
        <p:txBody>
          <a:bodyPr wrap="square">
            <a:spAutoFit/>
          </a:bodyPr>
          <a:lstStyle/>
          <a:p>
            <a:r>
              <a:rPr lang="en-US" sz="2400" dirty="0">
                <a:latin typeface="Arial (Body)"/>
              </a:rPr>
              <a:t>Report final Federal share of cumulative expenditures and recipient share, if required, on the final FFR.</a:t>
            </a:r>
          </a:p>
        </p:txBody>
      </p:sp>
      <p:sp>
        <p:nvSpPr>
          <p:cNvPr id="12" name="Rectangle: Rounded Corners 11">
            <a:extLst>
              <a:ext uri="{FF2B5EF4-FFF2-40B4-BE49-F238E27FC236}">
                <a16:creationId xmlns:a16="http://schemas.microsoft.com/office/drawing/2014/main" id="{4BFE2836-866F-2203-1852-8A44D6618A0E}"/>
              </a:ext>
              <a:ext uri="{C183D7F6-B498-43B3-948B-1728B52AA6E4}">
                <adec:decorative xmlns:adec="http://schemas.microsoft.com/office/drawing/2017/decorative" val="1"/>
              </a:ext>
            </a:extLst>
          </p:cNvPr>
          <p:cNvSpPr/>
          <p:nvPr/>
        </p:nvSpPr>
        <p:spPr>
          <a:xfrm>
            <a:off x="3645293" y="2972860"/>
            <a:ext cx="3284376" cy="28029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E4911D2-C145-B9EB-B108-568CBFF65406}"/>
              </a:ext>
            </a:extLst>
          </p:cNvPr>
          <p:cNvSpPr txBox="1"/>
          <p:nvPr/>
        </p:nvSpPr>
        <p:spPr>
          <a:xfrm>
            <a:off x="3882187" y="2972860"/>
            <a:ext cx="3120959" cy="2677656"/>
          </a:xfrm>
          <a:prstGeom prst="rect">
            <a:avLst/>
          </a:prstGeom>
          <a:noFill/>
        </p:spPr>
        <p:txBody>
          <a:bodyPr wrap="square">
            <a:spAutoFit/>
          </a:bodyPr>
          <a:lstStyle/>
          <a:p>
            <a:r>
              <a:rPr lang="en-US" sz="2400" dirty="0">
                <a:latin typeface="Arial (Body)"/>
              </a:rPr>
              <a:t>Liquidate obligations incurred prior to end of the period of performance no more than 120 days after the project period end date.</a:t>
            </a:r>
          </a:p>
        </p:txBody>
      </p:sp>
      <p:sp>
        <p:nvSpPr>
          <p:cNvPr id="17" name="Rectangle: Rounded Corners 16">
            <a:extLst>
              <a:ext uri="{FF2B5EF4-FFF2-40B4-BE49-F238E27FC236}">
                <a16:creationId xmlns:a16="http://schemas.microsoft.com/office/drawing/2014/main" id="{4063660E-71F4-1F72-D2CA-EBD2DE4CF5E1}"/>
              </a:ext>
              <a:ext uri="{C183D7F6-B498-43B3-948B-1728B52AA6E4}">
                <adec:decorative xmlns:adec="http://schemas.microsoft.com/office/drawing/2017/decorative" val="1"/>
              </a:ext>
            </a:extLst>
          </p:cNvPr>
          <p:cNvSpPr/>
          <p:nvPr/>
        </p:nvSpPr>
        <p:spPr>
          <a:xfrm>
            <a:off x="7350191" y="2964966"/>
            <a:ext cx="4592084" cy="274822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2367393-4D72-1914-3CE3-CEC4544A711F}"/>
              </a:ext>
            </a:extLst>
          </p:cNvPr>
          <p:cNvSpPr txBox="1"/>
          <p:nvPr/>
        </p:nvSpPr>
        <p:spPr>
          <a:xfrm>
            <a:off x="7497146" y="3035531"/>
            <a:ext cx="4592084" cy="2677656"/>
          </a:xfrm>
          <a:prstGeom prst="rect">
            <a:avLst/>
          </a:prstGeom>
          <a:noFill/>
        </p:spPr>
        <p:txBody>
          <a:bodyPr wrap="square">
            <a:spAutoFit/>
          </a:bodyPr>
          <a:lstStyle/>
          <a:p>
            <a:r>
              <a:rPr lang="en-US" sz="2400" dirty="0">
                <a:latin typeface="Arial (Body)"/>
              </a:rPr>
              <a:t>Request final draw down of Federal expenditures made within the approved period of performance in conjunction with the final SF-425. This request must be submitted prior to the end of the liquidation period.</a:t>
            </a: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spTree>
    <p:extLst>
      <p:ext uri="{BB962C8B-B14F-4D97-AF65-F5344CB8AC3E}">
        <p14:creationId xmlns:p14="http://schemas.microsoft.com/office/powerpoint/2010/main" val="302297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2" grpId="0" animBg="1"/>
      <p:bldP spid="15" grpId="0"/>
      <p:bldP spid="17" grpId="0" animBg="1"/>
      <p:bldP spid="19" grpId="0"/>
      <p:bldP spid="21"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 Cont. 1</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3320276" y="1044284"/>
            <a:ext cx="10478278" cy="584775"/>
          </a:xfrm>
          <a:prstGeom prst="rect">
            <a:avLst/>
          </a:prstGeom>
          <a:noFill/>
        </p:spPr>
        <p:txBody>
          <a:bodyPr wrap="square" rtlCol="0">
            <a:spAutoFit/>
          </a:bodyPr>
          <a:lstStyle/>
          <a:p>
            <a:r>
              <a:rPr lang="en-US" sz="3200" b="1" dirty="0">
                <a:latin typeface="Arial (Body)"/>
              </a:rPr>
              <a:t>Closeout Requirements</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1655245"/>
            <a:ext cx="10890249" cy="830997"/>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Within 120 days of the end of the award period, the recipient must submit the following:</a:t>
            </a:r>
          </a:p>
        </p:txBody>
      </p:sp>
      <p:sp>
        <p:nvSpPr>
          <p:cNvPr id="6" name="Rectangle: Rounded Corners 5">
            <a:extLst>
              <a:ext uri="{FF2B5EF4-FFF2-40B4-BE49-F238E27FC236}">
                <a16:creationId xmlns:a16="http://schemas.microsoft.com/office/drawing/2014/main" id="{BF730113-ABE3-D9B6-A7EA-42AC2F6EF99E}"/>
              </a:ext>
              <a:ext uri="{C183D7F6-B498-43B3-948B-1728B52AA6E4}">
                <adec:decorative xmlns:adec="http://schemas.microsoft.com/office/drawing/2017/decorative" val="1"/>
              </a:ext>
            </a:extLst>
          </p:cNvPr>
          <p:cNvSpPr/>
          <p:nvPr/>
        </p:nvSpPr>
        <p:spPr>
          <a:xfrm>
            <a:off x="199317" y="2971291"/>
            <a:ext cx="3120959" cy="8574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151B65-E347-9633-5B03-967902A6C9AF}"/>
              </a:ext>
            </a:extLst>
          </p:cNvPr>
          <p:cNvSpPr txBox="1"/>
          <p:nvPr/>
        </p:nvSpPr>
        <p:spPr>
          <a:xfrm>
            <a:off x="429283" y="2997736"/>
            <a:ext cx="2955603" cy="830997"/>
          </a:xfrm>
          <a:prstGeom prst="rect">
            <a:avLst/>
          </a:prstGeom>
          <a:noFill/>
        </p:spPr>
        <p:txBody>
          <a:bodyPr wrap="square">
            <a:spAutoFit/>
          </a:bodyPr>
          <a:lstStyle/>
          <a:p>
            <a:r>
              <a:rPr lang="en-US" sz="2400" dirty="0">
                <a:latin typeface="Arial (Body)"/>
              </a:rPr>
              <a:t>Final Federal Financial Report</a:t>
            </a:r>
          </a:p>
        </p:txBody>
      </p:sp>
      <p:sp>
        <p:nvSpPr>
          <p:cNvPr id="12" name="Rectangle: Rounded Corners 11">
            <a:extLst>
              <a:ext uri="{FF2B5EF4-FFF2-40B4-BE49-F238E27FC236}">
                <a16:creationId xmlns:a16="http://schemas.microsoft.com/office/drawing/2014/main" id="{4BFE2836-866F-2203-1852-8A44D6618A0E}"/>
              </a:ext>
              <a:ext uri="{C183D7F6-B498-43B3-948B-1728B52AA6E4}">
                <adec:decorative xmlns:adec="http://schemas.microsoft.com/office/drawing/2017/decorative" val="1"/>
              </a:ext>
            </a:extLst>
          </p:cNvPr>
          <p:cNvSpPr/>
          <p:nvPr/>
        </p:nvSpPr>
        <p:spPr>
          <a:xfrm>
            <a:off x="3667321" y="2971291"/>
            <a:ext cx="3284376" cy="8574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E4911D2-C145-B9EB-B108-568CBFF65406}"/>
              </a:ext>
            </a:extLst>
          </p:cNvPr>
          <p:cNvSpPr txBox="1"/>
          <p:nvPr/>
        </p:nvSpPr>
        <p:spPr>
          <a:xfrm>
            <a:off x="3879723" y="2997736"/>
            <a:ext cx="3120959" cy="830997"/>
          </a:xfrm>
          <a:prstGeom prst="rect">
            <a:avLst/>
          </a:prstGeom>
          <a:noFill/>
        </p:spPr>
        <p:txBody>
          <a:bodyPr wrap="square">
            <a:spAutoFit/>
          </a:bodyPr>
          <a:lstStyle/>
          <a:p>
            <a:r>
              <a:rPr lang="en-US" sz="2400" dirty="0">
                <a:latin typeface="Arial (Body)"/>
              </a:rPr>
              <a:t>Final Performance Report</a:t>
            </a:r>
          </a:p>
        </p:txBody>
      </p:sp>
      <p:sp>
        <p:nvSpPr>
          <p:cNvPr id="17" name="Rectangle: Rounded Corners 16">
            <a:extLst>
              <a:ext uri="{FF2B5EF4-FFF2-40B4-BE49-F238E27FC236}">
                <a16:creationId xmlns:a16="http://schemas.microsoft.com/office/drawing/2014/main" id="{4063660E-71F4-1F72-D2CA-EBD2DE4CF5E1}"/>
              </a:ext>
              <a:ext uri="{C183D7F6-B498-43B3-948B-1728B52AA6E4}">
                <adec:decorative xmlns:adec="http://schemas.microsoft.com/office/drawing/2017/decorative" val="1"/>
              </a:ext>
            </a:extLst>
          </p:cNvPr>
          <p:cNvSpPr/>
          <p:nvPr/>
        </p:nvSpPr>
        <p:spPr>
          <a:xfrm>
            <a:off x="7350191" y="2964966"/>
            <a:ext cx="4592084" cy="8309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2367393-4D72-1914-3CE3-CEC4544A711F}"/>
              </a:ext>
            </a:extLst>
          </p:cNvPr>
          <p:cNvSpPr txBox="1"/>
          <p:nvPr/>
        </p:nvSpPr>
        <p:spPr>
          <a:xfrm>
            <a:off x="7497146" y="3035531"/>
            <a:ext cx="4592084" cy="461665"/>
          </a:xfrm>
          <a:prstGeom prst="rect">
            <a:avLst/>
          </a:prstGeom>
          <a:noFill/>
        </p:spPr>
        <p:txBody>
          <a:bodyPr wrap="square">
            <a:spAutoFit/>
          </a:bodyPr>
          <a:lstStyle/>
          <a:p>
            <a:r>
              <a:rPr lang="en-US" sz="2400" dirty="0">
                <a:latin typeface="Arial (Body)"/>
              </a:rPr>
              <a:t>Refund of Excess Cash</a:t>
            </a: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spTree>
    <p:extLst>
      <p:ext uri="{BB962C8B-B14F-4D97-AF65-F5344CB8AC3E}">
        <p14:creationId xmlns:p14="http://schemas.microsoft.com/office/powerpoint/2010/main" val="2294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2" grpId="0" animBg="1"/>
      <p:bldP spid="15" grpId="0"/>
      <p:bldP spid="17" grpId="0" animBg="1"/>
      <p:bldP spid="19" grpId="0"/>
      <p:bldP spid="21"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 Cont. 2</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3320276" y="1044284"/>
            <a:ext cx="10478278" cy="584775"/>
          </a:xfrm>
          <a:prstGeom prst="rect">
            <a:avLst/>
          </a:prstGeom>
          <a:noFill/>
        </p:spPr>
        <p:txBody>
          <a:bodyPr wrap="square" rtlCol="0">
            <a:spAutoFit/>
          </a:bodyPr>
          <a:lstStyle/>
          <a:p>
            <a:r>
              <a:rPr lang="en-US" sz="3200" b="1" dirty="0">
                <a:latin typeface="Arial (Body)"/>
              </a:rPr>
              <a:t>Refund Excess Cash</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2090172"/>
            <a:ext cx="10890249" cy="2677656"/>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Make check payable to DOJ/Office of Justice Programs</a:t>
            </a:r>
          </a:p>
          <a:p>
            <a:pPr marL="342900" indent="-342900">
              <a:buClr>
                <a:srgbClr val="C00000"/>
              </a:buClr>
              <a:buFont typeface="Wingdings" panose="05000000000000000000" pitchFamily="2" charset="2"/>
              <a:buChar char="ü"/>
            </a:pPr>
            <a:r>
              <a:rPr lang="en-US" sz="2400" dirty="0">
                <a:latin typeface="Arial (Body)"/>
              </a:rPr>
              <a:t>Cover letter or voucher containing the grant number for the refund, itemization of funds and the unobligated balance</a:t>
            </a:r>
          </a:p>
          <a:p>
            <a:pPr marL="342900" indent="-342900">
              <a:buClr>
                <a:srgbClr val="C00000"/>
              </a:buClr>
              <a:buFont typeface="Wingdings" panose="05000000000000000000" pitchFamily="2" charset="2"/>
              <a:buChar char="ü"/>
            </a:pPr>
            <a:r>
              <a:rPr lang="en-US" sz="2400" dirty="0">
                <a:latin typeface="Arial (Body)"/>
              </a:rPr>
              <a:t>Printout of the final SF-425 report which supports the amount of the refund</a:t>
            </a:r>
          </a:p>
          <a:p>
            <a:pPr marL="342900" indent="-342900">
              <a:buClr>
                <a:srgbClr val="C00000"/>
              </a:buClr>
              <a:buFont typeface="Wingdings" panose="05000000000000000000" pitchFamily="2" charset="2"/>
              <a:buChar char="ü"/>
            </a:pPr>
            <a:r>
              <a:rPr lang="en-US" sz="2400" dirty="0">
                <a:latin typeface="Arial (Body)"/>
              </a:rPr>
              <a:t>Failure to remit payment to OJP will be referred to the U.S. Department of the Treasury for collection.</a:t>
            </a:r>
          </a:p>
          <a:p>
            <a:pPr marL="342900" indent="-342900">
              <a:buClr>
                <a:srgbClr val="C00000"/>
              </a:buClr>
              <a:buFont typeface="Wingdings" panose="05000000000000000000" pitchFamily="2" charset="2"/>
              <a:buChar char="ü"/>
            </a:pPr>
            <a:endParaRPr lang="en-US" sz="2400" dirty="0">
              <a:latin typeface="Arial (Body)"/>
            </a:endParaRP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spTree>
    <p:extLst>
      <p:ext uri="{BB962C8B-B14F-4D97-AF65-F5344CB8AC3E}">
        <p14:creationId xmlns:p14="http://schemas.microsoft.com/office/powerpoint/2010/main" val="114709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U.S. Department of Justice cont. </a:t>
            </a:r>
          </a:p>
        </p:txBody>
      </p:sp>
      <p:sp>
        <p:nvSpPr>
          <p:cNvPr id="4" name="Title 1">
            <a:extLst>
              <a:ext uri="{FF2B5EF4-FFF2-40B4-BE49-F238E27FC236}">
                <a16:creationId xmlns:a16="http://schemas.microsoft.com/office/drawing/2014/main" id="{C7A87BD6-F818-1876-1DD7-5FEEDAB1B791}"/>
              </a:ext>
            </a:extLst>
          </p:cNvPr>
          <p:cNvSpPr txBox="1">
            <a:spLocks/>
          </p:cNvSpPr>
          <p:nvPr/>
        </p:nvSpPr>
        <p:spPr>
          <a:xfrm>
            <a:off x="2578608" y="1594104"/>
            <a:ext cx="6702552" cy="9875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Arial"/>
                <a:ea typeface="+mj-ea"/>
                <a:cs typeface="+mj-cs"/>
              </a:rPr>
              <a:t>Home Stretch</a:t>
            </a:r>
            <a:endParaRPr kumimoji="0" lang="en-US" sz="5000" b="1" i="0" u="none" strike="noStrike" kern="1200" cap="none" spc="0" normalizeH="0" baseline="0" noProof="0" dirty="0">
              <a:ln>
                <a:noFill/>
              </a:ln>
              <a:solidFill>
                <a:sysClr val="windowText" lastClr="000000"/>
              </a:solidFill>
              <a:effectLst/>
              <a:uLnTx/>
              <a:uFillTx/>
              <a:latin typeface="Arial"/>
              <a:ea typeface="+mj-ea"/>
              <a:cs typeface="+mj-cs"/>
            </a:endParaRPr>
          </a:p>
        </p:txBody>
      </p:sp>
    </p:spTree>
    <p:extLst>
      <p:ext uri="{BB962C8B-B14F-4D97-AF65-F5344CB8AC3E}">
        <p14:creationId xmlns:p14="http://schemas.microsoft.com/office/powerpoint/2010/main" val="33513487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598091" y="1235963"/>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Resources</a:t>
            </a:r>
          </a:p>
        </p:txBody>
      </p:sp>
    </p:spTree>
    <p:extLst>
      <p:ext uri="{BB962C8B-B14F-4D97-AF65-F5344CB8AC3E}">
        <p14:creationId xmlns:p14="http://schemas.microsoft.com/office/powerpoint/2010/main" val="1154348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9</a:t>
            </a:r>
          </a:p>
        </p:txBody>
      </p:sp>
      <p:sp>
        <p:nvSpPr>
          <p:cNvPr id="6" name="Content Placeholder 2">
            <a:extLst>
              <a:ext uri="{FF2B5EF4-FFF2-40B4-BE49-F238E27FC236}">
                <a16:creationId xmlns:a16="http://schemas.microsoft.com/office/drawing/2014/main" id="{C7F58434-6732-0C4E-96C2-E32BE77E538A}"/>
              </a:ext>
            </a:extLst>
          </p:cNvPr>
          <p:cNvSpPr txBox="1">
            <a:spLocks/>
          </p:cNvSpPr>
          <p:nvPr/>
        </p:nvSpPr>
        <p:spPr>
          <a:xfrm>
            <a:off x="598713" y="1392999"/>
            <a:ext cx="10017626" cy="25176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9.  To deliberately reduce State or local funds because of the existence of Federal funds.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Indirect Costs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Supplanting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Supplement</a:t>
            </a:r>
          </a:p>
        </p:txBody>
      </p:sp>
    </p:spTree>
    <p:extLst>
      <p:ext uri="{BB962C8B-B14F-4D97-AF65-F5344CB8AC3E}">
        <p14:creationId xmlns:p14="http://schemas.microsoft.com/office/powerpoint/2010/main" val="6809999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a:t>
            </a:r>
          </a:p>
        </p:txBody>
      </p:sp>
      <p:sp>
        <p:nvSpPr>
          <p:cNvPr id="5" name="Content Placeholder 2">
            <a:extLst>
              <a:ext uri="{FF2B5EF4-FFF2-40B4-BE49-F238E27FC236}">
                <a16:creationId xmlns:a16="http://schemas.microsoft.com/office/drawing/2014/main" id="{C8DD113A-4A48-47A3-DE81-8DD52ED3AF97}"/>
              </a:ext>
            </a:extLst>
          </p:cNvPr>
          <p:cNvSpPr txBox="1">
            <a:spLocks/>
          </p:cNvSpPr>
          <p:nvPr/>
        </p:nvSpPr>
        <p:spPr>
          <a:xfrm>
            <a:off x="382859" y="2081525"/>
            <a:ext cx="11187748" cy="437081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1550" lvl="1" indent="-285750">
              <a:buFont typeface="Arial"/>
              <a:buChar char="•"/>
            </a:pPr>
            <a:r>
              <a:rPr lang="en-US" b="1" dirty="0">
                <a:latin typeface="Arial"/>
                <a:cs typeface="Arial"/>
              </a:rPr>
              <a:t>Open your web browser</a:t>
            </a:r>
            <a:r>
              <a:rPr lang="en-US" dirty="0">
                <a:latin typeface="Arial"/>
                <a:cs typeface="Arial"/>
              </a:rPr>
              <a:t> and go to:</a:t>
            </a:r>
            <a:br>
              <a:rPr lang="en-US" dirty="0">
                <a:latin typeface="Arial"/>
                <a:cs typeface="Arial"/>
              </a:rPr>
            </a:br>
            <a:r>
              <a:rPr lang="en-US" dirty="0">
                <a:latin typeface="Arial"/>
                <a:cs typeface="Arial"/>
              </a:rPr>
              <a:t> </a:t>
            </a:r>
            <a:r>
              <a:rPr lang="en-US" b="1" dirty="0">
                <a:latin typeface="Arial"/>
                <a:cs typeface="Arial"/>
                <a:hlinkClick r:id="rId2"/>
              </a:rPr>
              <a:t>https://www.ojp.gov/</a:t>
            </a:r>
            <a:r>
              <a:rPr lang="en-US" dirty="0">
                <a:latin typeface="Arial"/>
                <a:cs typeface="Arial"/>
              </a:rPr>
              <a:t> </a:t>
            </a:r>
            <a:endParaRPr lang="en-US" dirty="0"/>
          </a:p>
          <a:p>
            <a:pPr marL="971550" lvl="1" indent="-285750">
              <a:buFont typeface="Arial"/>
              <a:buChar char="•"/>
            </a:pPr>
            <a:r>
              <a:rPr lang="en-US" b="1" dirty="0">
                <a:latin typeface="Arial"/>
                <a:cs typeface="Arial"/>
              </a:rPr>
              <a:t>Click on “Training”</a:t>
            </a:r>
            <a:r>
              <a:rPr lang="en-US" dirty="0">
                <a:latin typeface="Arial"/>
                <a:cs typeface="Arial"/>
              </a:rPr>
              <a:t> </a:t>
            </a:r>
            <a:endParaRPr lang="en-US" dirty="0"/>
          </a:p>
          <a:p>
            <a:pPr marL="971550" lvl="1" indent="-285750">
              <a:buFont typeface="Arial"/>
              <a:buChar char="•"/>
            </a:pPr>
            <a:r>
              <a:rPr lang="en-US" b="1" dirty="0">
                <a:latin typeface="Arial"/>
                <a:cs typeface="Arial"/>
              </a:rPr>
              <a:t>Click on "Training"</a:t>
            </a:r>
            <a:r>
              <a:rPr lang="en-US" dirty="0">
                <a:latin typeface="Arial"/>
                <a:cs typeface="Arial"/>
              </a:rPr>
              <a:t> again (This will open the OJP Training section.)</a:t>
            </a:r>
            <a:endParaRPr lang="en-US" dirty="0"/>
          </a:p>
          <a:p>
            <a:pPr marL="971550" lvl="1" indent="-285750">
              <a:buFont typeface="Arial"/>
              <a:buChar char="•"/>
            </a:pPr>
            <a:r>
              <a:rPr lang="en-US" b="1" dirty="0">
                <a:latin typeface="Arial"/>
                <a:cs typeface="Arial"/>
              </a:rPr>
              <a:t>Click on + sign next to “Grants and Financial Training”</a:t>
            </a:r>
            <a:r>
              <a:rPr lang="en-US" dirty="0">
                <a:latin typeface="Arial"/>
                <a:cs typeface="Arial"/>
              </a:rPr>
              <a:t> (the window will expand).</a:t>
            </a:r>
            <a:endParaRPr lang="en-US" dirty="0"/>
          </a:p>
          <a:p>
            <a:pPr marL="971550" lvl="1" indent="-285750">
              <a:buFont typeface="Arial"/>
              <a:buChar char="•"/>
            </a:pPr>
            <a:r>
              <a:rPr lang="en-US" dirty="0">
                <a:latin typeface="Arial"/>
                <a:cs typeface="Arial"/>
              </a:rPr>
              <a:t>From the expanded list, </a:t>
            </a:r>
            <a:r>
              <a:rPr lang="en-US" b="1" dirty="0">
                <a:latin typeface="Arial"/>
                <a:cs typeface="Arial"/>
              </a:rPr>
              <a:t>click on “OJP Financial Management Training Webinars.”</a:t>
            </a:r>
            <a:endParaRPr lang="en-US" dirty="0"/>
          </a:p>
          <a:p>
            <a:pPr>
              <a:buFont typeface="Arial"/>
              <a:buChar char="•"/>
            </a:pPr>
            <a:r>
              <a:rPr lang="en-US" dirty="0">
                <a:latin typeface="Arial"/>
                <a:cs typeface="Arial"/>
              </a:rPr>
              <a:t>This should open the page dedicated to those webinars, where you can view, or access recordings of financial management webinars offered by OJP.</a:t>
            </a:r>
            <a:endParaRPr lang="en-US" dirty="0"/>
          </a:p>
          <a:p>
            <a:pPr marL="461645" lvl="1" indent="0">
              <a:lnSpc>
                <a:spcPct val="150000"/>
              </a:lnSpc>
              <a:spcBef>
                <a:spcPts val="600"/>
              </a:spcBef>
              <a:spcAft>
                <a:spcPts val="600"/>
              </a:spcAft>
              <a:buNone/>
            </a:pPr>
            <a:endParaRPr lang="en-US" dirty="0">
              <a:latin typeface="Arial"/>
              <a:cs typeface="Arial"/>
            </a:endParaRPr>
          </a:p>
        </p:txBody>
      </p:sp>
      <p:sp>
        <p:nvSpPr>
          <p:cNvPr id="6" name="TextBox 5">
            <a:extLst>
              <a:ext uri="{FF2B5EF4-FFF2-40B4-BE49-F238E27FC236}">
                <a16:creationId xmlns:a16="http://schemas.microsoft.com/office/drawing/2014/main" id="{A5074981-1EA6-B50F-A523-44774E4D3FF6}"/>
              </a:ext>
            </a:extLst>
          </p:cNvPr>
          <p:cNvSpPr txBox="1"/>
          <p:nvPr/>
        </p:nvSpPr>
        <p:spPr>
          <a:xfrm>
            <a:off x="0" y="1188720"/>
            <a:ext cx="12192000" cy="646331"/>
          </a:xfrm>
          <a:prstGeom prst="rect">
            <a:avLst/>
          </a:prstGeom>
          <a:noFill/>
        </p:spPr>
        <p:txBody>
          <a:bodyPr wrap="square" rtlCol="0">
            <a:spAutoFit/>
          </a:bodyPr>
          <a:lstStyle/>
          <a:p>
            <a:pPr algn="ctr"/>
            <a:r>
              <a:rPr lang="en-US" sz="3600" dirty="0">
                <a:latin typeface="Arial   "/>
              </a:rPr>
              <a:t>Webinar Recordings</a:t>
            </a:r>
          </a:p>
        </p:txBody>
      </p:sp>
    </p:spTree>
    <p:extLst>
      <p:ext uri="{BB962C8B-B14F-4D97-AF65-F5344CB8AC3E}">
        <p14:creationId xmlns:p14="http://schemas.microsoft.com/office/powerpoint/2010/main" val="25526810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 </a:t>
            </a:r>
          </a:p>
        </p:txBody>
      </p:sp>
      <p:pic>
        <p:nvPicPr>
          <p:cNvPr id="7" name="Content Placeholder 6" descr="DOJ Grants Financial Guide cover page image">
            <a:extLst>
              <a:ext uri="{FF2B5EF4-FFF2-40B4-BE49-F238E27FC236}">
                <a16:creationId xmlns:a16="http://schemas.microsoft.com/office/drawing/2014/main" id="{08D105B8-C93A-4D48-B582-ADFA6E85F56E}"/>
              </a:ext>
            </a:extLst>
          </p:cNvPr>
          <p:cNvPicPr>
            <a:picLocks noGrp="1" noChangeAspect="1"/>
          </p:cNvPicPr>
          <p:nvPr>
            <p:ph idx="1"/>
          </p:nvPr>
        </p:nvPicPr>
        <p:blipFill>
          <a:blip r:embed="rId2"/>
          <a:stretch>
            <a:fillRect/>
          </a:stretch>
        </p:blipFill>
        <p:spPr>
          <a:xfrm>
            <a:off x="1295400" y="1222056"/>
            <a:ext cx="3584759" cy="4413887"/>
          </a:xfrm>
          <a:prstGeom prst="rect">
            <a:avLst/>
          </a:prstGeom>
        </p:spPr>
      </p:pic>
      <p:sp>
        <p:nvSpPr>
          <p:cNvPr id="12" name="Rectangle 11">
            <a:extLst>
              <a:ext uri="{FF2B5EF4-FFF2-40B4-BE49-F238E27FC236}">
                <a16:creationId xmlns:a16="http://schemas.microsoft.com/office/drawing/2014/main" id="{B9A5A2B0-65E0-F357-DE3E-FEDE09B4EBBF}"/>
              </a:ext>
            </a:extLst>
          </p:cNvPr>
          <p:cNvSpPr/>
          <p:nvPr/>
        </p:nvSpPr>
        <p:spPr>
          <a:xfrm>
            <a:off x="6318433" y="1222056"/>
            <a:ext cx="5206817" cy="2400657"/>
          </a:xfrm>
          <a:prstGeom prst="rect">
            <a:avLst/>
          </a:prstGeom>
        </p:spPr>
        <p:txBody>
          <a:bodyPr wrap="square">
            <a:spAutoFit/>
          </a:bodyPr>
          <a:lstStyle/>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General Information </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Pre-award Requirements</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Post Award Requirements</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Organization Structure</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Appendices</a:t>
            </a:r>
          </a:p>
        </p:txBody>
      </p:sp>
      <p:sp>
        <p:nvSpPr>
          <p:cNvPr id="14" name="TextBox 13">
            <a:extLst>
              <a:ext uri="{FF2B5EF4-FFF2-40B4-BE49-F238E27FC236}">
                <a16:creationId xmlns:a16="http://schemas.microsoft.com/office/drawing/2014/main" id="{8A034755-F25E-5EF3-5C0A-7EC5BDB67053}"/>
              </a:ext>
            </a:extLst>
          </p:cNvPr>
          <p:cNvSpPr txBox="1"/>
          <p:nvPr/>
        </p:nvSpPr>
        <p:spPr>
          <a:xfrm>
            <a:off x="3675857" y="5751612"/>
            <a:ext cx="6129336" cy="646331"/>
          </a:xfrm>
          <a:prstGeom prst="rect">
            <a:avLst/>
          </a:prstGeom>
          <a:noFill/>
        </p:spPr>
        <p:txBody>
          <a:bodyPr wrap="square">
            <a:spAutoFit/>
          </a:bodyPr>
          <a:lstStyle/>
          <a:p>
            <a:r>
              <a:rPr lang="en-US" dirty="0">
                <a:hlinkClick r:id="rId3"/>
              </a:rPr>
              <a:t>DOJ Grants Financial Guide 2022 | Welcome to the DOJ Grants Financial Guide | Office of Justice Programs (ojp.gov)</a:t>
            </a:r>
            <a:endParaRPr lang="en-US" dirty="0"/>
          </a:p>
        </p:txBody>
      </p:sp>
    </p:spTree>
    <p:extLst>
      <p:ext uri="{BB962C8B-B14F-4D97-AF65-F5344CB8AC3E}">
        <p14:creationId xmlns:p14="http://schemas.microsoft.com/office/powerpoint/2010/main" val="338094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 1</a:t>
            </a:r>
          </a:p>
        </p:txBody>
      </p:sp>
      <p:sp>
        <p:nvSpPr>
          <p:cNvPr id="8" name="Rectangle 3">
            <a:extLst>
              <a:ext uri="{FF2B5EF4-FFF2-40B4-BE49-F238E27FC236}">
                <a16:creationId xmlns:a16="http://schemas.microsoft.com/office/drawing/2014/main" id="{7383273C-0A60-C3A2-6683-EEDF5F367284}"/>
              </a:ext>
            </a:extLst>
          </p:cNvPr>
          <p:cNvSpPr txBox="1">
            <a:spLocks noChangeArrowheads="1"/>
          </p:cNvSpPr>
          <p:nvPr/>
        </p:nvSpPr>
        <p:spPr>
          <a:xfrm>
            <a:off x="1857375" y="1365123"/>
            <a:ext cx="8686800" cy="10637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ysClr val="windowText" lastClr="000000"/>
                </a:solidFill>
                <a:effectLst/>
                <a:uLnTx/>
                <a:uFillTx/>
                <a:latin typeface="Arial"/>
                <a:ea typeface="+mj-ea"/>
                <a:cs typeface="+mj-cs"/>
              </a:rPr>
              <a:t>OCFO Financial Questions via Telephone/Internet</a:t>
            </a:r>
            <a:r>
              <a:rPr kumimoji="0" lang="en-US" sz="3600" b="1" i="0" u="none" strike="noStrike" kern="1200" cap="none" spc="0" normalizeH="0" baseline="0" noProof="0">
                <a:ln>
                  <a:noFill/>
                </a:ln>
                <a:solidFill>
                  <a:srgbClr val="0000FF"/>
                </a:solidFill>
                <a:effectLst/>
                <a:uLnTx/>
                <a:uFillTx/>
                <a:latin typeface="Arial"/>
                <a:ea typeface="+mj-ea"/>
                <a:cs typeface="+mj-cs"/>
              </a:rPr>
              <a:t>   </a:t>
            </a:r>
            <a:endParaRPr kumimoji="0" lang="en-US" sz="3600" b="1" i="0" u="none" strike="noStrike" kern="1200" cap="none" spc="0" normalizeH="0" baseline="0" noProof="0" dirty="0">
              <a:ln>
                <a:noFill/>
              </a:ln>
              <a:solidFill>
                <a:srgbClr val="0000FF"/>
              </a:solidFill>
              <a:effectLst/>
              <a:uLnTx/>
              <a:uFillTx/>
              <a:latin typeface="Arial"/>
              <a:ea typeface="+mj-ea"/>
              <a:cs typeface="+mj-cs"/>
            </a:endParaRPr>
          </a:p>
        </p:txBody>
      </p:sp>
      <p:sp>
        <p:nvSpPr>
          <p:cNvPr id="9" name="Content Placeholder 3">
            <a:extLst>
              <a:ext uri="{FF2B5EF4-FFF2-40B4-BE49-F238E27FC236}">
                <a16:creationId xmlns:a16="http://schemas.microsoft.com/office/drawing/2014/main" id="{C5541B7F-F048-D310-EA5F-87DEF13391E5}"/>
              </a:ext>
            </a:extLst>
          </p:cNvPr>
          <p:cNvSpPr txBox="1">
            <a:spLocks/>
          </p:cNvSpPr>
          <p:nvPr/>
        </p:nvSpPr>
        <p:spPr>
          <a:xfrm>
            <a:off x="2219325" y="2628900"/>
            <a:ext cx="8229600" cy="3886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4000" b="0" i="0" u="none" strike="noStrike" kern="1200" cap="none" spc="0" normalizeH="0" baseline="0" noProof="0">
                <a:ln>
                  <a:noFill/>
                </a:ln>
                <a:solidFill>
                  <a:srgbClr val="0000FF"/>
                </a:solidFill>
                <a:effectLst/>
                <a:uLnTx/>
                <a:uFillTx/>
                <a:latin typeface="Times New Roman" pitchFamily="18" charset="0"/>
                <a:ea typeface="+mn-ea"/>
                <a:cs typeface="+mn-cs"/>
              </a:rPr>
              <a:t> </a:t>
            </a: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OCFO Customer Service Center</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  Monday through Friday</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8:30 a.m. - 6:00 p.m. est.</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1-(800) 458-0786 or (202) 305-9988 </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FAX (202) 353-9279</a:t>
            </a:r>
            <a:endParaRPr kumimoji="0" lang="en-US" sz="3200" b="1" i="0" u="none" strike="noStrike" kern="1200" cap="none" spc="0" normalizeH="0" baseline="0" noProof="0">
              <a:ln>
                <a:noFill/>
              </a:ln>
              <a:solidFill>
                <a:srgbClr val="000000"/>
              </a:solidFill>
              <a:effectLst>
                <a:outerShdw blurRad="38100" dist="38100" dir="2700000" algn="tl">
                  <a:srgbClr val="C0C0C0"/>
                </a:outerShdw>
              </a:effectLst>
              <a:uLnTx/>
              <a:uFillTx/>
              <a:latin typeface="Arial"/>
              <a:ea typeface="+mn-ea"/>
              <a:cs typeface="+mn-cs"/>
            </a:endParaRPr>
          </a:p>
          <a:p>
            <a:pPr marL="0" marR="0" lvl="0" indent="0" algn="ctr" defTabSz="914400" rtl="0" eaLnBrk="0" fontAlgn="base" latinLnBrk="0" hangingPunct="0">
              <a:lnSpc>
                <a:spcPct val="100000"/>
              </a:lnSpc>
              <a:spcBef>
                <a:spcPts val="240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uLnTx/>
                <a:uFillTx/>
                <a:latin typeface="Arial"/>
                <a:ea typeface="+mn-ea"/>
                <a:cs typeface="+mn-cs"/>
              </a:rPr>
              <a:t>OCFO e-mail Address: </a:t>
            </a:r>
            <a:br>
              <a:rPr kumimoji="0" lang="en-US" sz="3200" b="1" i="0" u="none" strike="noStrike" kern="1200" cap="none" spc="0" normalizeH="0" baseline="0" noProof="0">
                <a:ln>
                  <a:noFill/>
                </a:ln>
                <a:solidFill>
                  <a:srgbClr val="000000"/>
                </a:solidFill>
                <a:effectLst/>
                <a:uLnTx/>
                <a:uFillTx/>
                <a:latin typeface="Arial"/>
                <a:ea typeface="+mn-ea"/>
                <a:cs typeface="+mn-cs"/>
              </a:rPr>
            </a:br>
            <a:r>
              <a:rPr kumimoji="0" lang="en-US" sz="3200" b="1" i="0" u="none" strike="noStrike" kern="1200" cap="none" spc="0" normalizeH="0" baseline="0" noProof="0">
                <a:ln>
                  <a:noFill/>
                </a:ln>
                <a:solidFill>
                  <a:srgbClr val="000000"/>
                </a:solidFill>
                <a:effectLst/>
                <a:uLnTx/>
                <a:uFillTx/>
                <a:latin typeface="Arial"/>
                <a:ea typeface="+mn-ea"/>
                <a:cs typeface="+mn-cs"/>
                <a:hlinkClick r:id="rId2" tooltip="ask.ocfo@usdoj.gov"/>
              </a:rPr>
              <a:t>ask.ocfo@usdoj.gov</a:t>
            </a:r>
            <a:endParaRPr kumimoji="0" lang="en-US" sz="3000" b="0" i="0" u="none" strike="noStrike" kern="1200" cap="none" spc="0" normalizeH="0" baseline="0" noProof="0" dirty="0">
              <a:ln>
                <a:noFill/>
              </a:ln>
              <a:solidFill>
                <a:sysClr val="windowText" lastClr="000000"/>
              </a:solidFill>
              <a:effectLst/>
              <a:uLnTx/>
              <a:uFillTx/>
              <a:latin typeface="Arial"/>
              <a:ea typeface="+mn-ea"/>
              <a:cs typeface="+mn-cs"/>
            </a:endParaRPr>
          </a:p>
        </p:txBody>
      </p:sp>
    </p:spTree>
    <p:extLst>
      <p:ext uri="{BB962C8B-B14F-4D97-AF65-F5344CB8AC3E}">
        <p14:creationId xmlns:p14="http://schemas.microsoft.com/office/powerpoint/2010/main" val="781329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 2</a:t>
            </a:r>
          </a:p>
        </p:txBody>
      </p:sp>
      <p:pic>
        <p:nvPicPr>
          <p:cNvPr id="7" name="Picture 6" descr="CFR Code of Federal Regulations Cover Page image">
            <a:extLst>
              <a:ext uri="{FF2B5EF4-FFF2-40B4-BE49-F238E27FC236}">
                <a16:creationId xmlns:a16="http://schemas.microsoft.com/office/drawing/2014/main" id="{221D3447-BF2C-921F-4881-4683F9D92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9473" y="1276958"/>
            <a:ext cx="2482478" cy="2896208"/>
          </a:xfrm>
          <a:prstGeom prst="rect">
            <a:avLst/>
          </a:prstGeom>
        </p:spPr>
      </p:pic>
      <p:sp>
        <p:nvSpPr>
          <p:cNvPr id="5" name="TextBox 4">
            <a:extLst>
              <a:ext uri="{FF2B5EF4-FFF2-40B4-BE49-F238E27FC236}">
                <a16:creationId xmlns:a16="http://schemas.microsoft.com/office/drawing/2014/main" id="{BA0B66E5-8DFF-5E24-6A8A-A071192545AA}"/>
              </a:ext>
            </a:extLst>
          </p:cNvPr>
          <p:cNvSpPr txBox="1"/>
          <p:nvPr/>
        </p:nvSpPr>
        <p:spPr>
          <a:xfrm>
            <a:off x="1166283" y="4586604"/>
            <a:ext cx="10191749" cy="707886"/>
          </a:xfrm>
          <a:prstGeom prst="rect">
            <a:avLst/>
          </a:prstGeom>
          <a:noFill/>
        </p:spPr>
        <p:txBody>
          <a:bodyPr wrap="square">
            <a:spAutoFit/>
          </a:bodyPr>
          <a:lstStyle/>
          <a:p>
            <a:r>
              <a:rPr lang="en-US" sz="2000" dirty="0" err="1">
                <a:latin typeface="Arial (Body)"/>
                <a:hlinkClick r:id="rId3"/>
              </a:rPr>
              <a:t>eCFR</a:t>
            </a:r>
            <a:r>
              <a:rPr lang="en-US" sz="2000" dirty="0">
                <a:latin typeface="Arial (Body)"/>
                <a:hlinkClick r:id="rId3"/>
              </a:rPr>
              <a:t> :: 2 CFR Part 200 -- Uniform Administrative Requirements, Cost Principles, and Audit Requirements for Federal Awards</a:t>
            </a:r>
            <a:endParaRPr lang="en-US" sz="2000" dirty="0">
              <a:latin typeface="Arial (Body)"/>
            </a:endParaRPr>
          </a:p>
        </p:txBody>
      </p:sp>
      <p:sp>
        <p:nvSpPr>
          <p:cNvPr id="3" name="TextBox 2">
            <a:extLst>
              <a:ext uri="{FF2B5EF4-FFF2-40B4-BE49-F238E27FC236}">
                <a16:creationId xmlns:a16="http://schemas.microsoft.com/office/drawing/2014/main" id="{6F50B2CC-1577-6951-77DF-7BB48A5CACCC}"/>
              </a:ext>
            </a:extLst>
          </p:cNvPr>
          <p:cNvSpPr txBox="1"/>
          <p:nvPr/>
        </p:nvSpPr>
        <p:spPr>
          <a:xfrm>
            <a:off x="1171223" y="5559778"/>
            <a:ext cx="10188221" cy="7412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lnSpc>
                <a:spcPts val="1721"/>
              </a:lnSpc>
            </a:pPr>
            <a:r>
              <a:rPr lang="en-US" b="1">
                <a:latin typeface="Arial"/>
                <a:ea typeface="Segoe UI"/>
                <a:cs typeface="Segoe UI"/>
              </a:rPr>
              <a:t>Previous Webinar Recordings and PowerPoints  </a:t>
            </a:r>
            <a:r>
              <a:rPr lang="en-US" b="1" dirty="0">
                <a:solidFill>
                  <a:srgbClr val="00B0F0"/>
                </a:solidFill>
                <a:latin typeface="Arial"/>
                <a:ea typeface="Segoe UI"/>
                <a:cs typeface="Segoe UI"/>
              </a:rPr>
              <a:t>  </a:t>
            </a:r>
            <a:r>
              <a:rPr lang="en-US" b="1">
                <a:latin typeface="Arial"/>
                <a:ea typeface="Segoe UI"/>
                <a:cs typeface="Segoe UI"/>
              </a:rPr>
              <a:t>​​</a:t>
            </a:r>
          </a:p>
          <a:p>
            <a:pPr algn="ctr" rtl="0">
              <a:lnSpc>
                <a:spcPts val="1164"/>
              </a:lnSpc>
            </a:pPr>
            <a:r>
              <a:rPr lang="en-US" u="sng" strike="noStrike" dirty="0">
                <a:solidFill>
                  <a:srgbClr val="0563C1"/>
                </a:solidFill>
                <a:latin typeface="Arial"/>
                <a:ea typeface="Segoe UI"/>
                <a:cs typeface="Segoe UI"/>
                <a:hlinkClick r:id="rId4"/>
              </a:rPr>
              <a:t>https://www.ojp.gov/training/financial-management-training-webinars</a:t>
            </a:r>
          </a:p>
          <a:p>
            <a:pPr algn="ctr"/>
            <a:endParaRPr lang="en-US"/>
          </a:p>
        </p:txBody>
      </p:sp>
    </p:spTree>
    <p:extLst>
      <p:ext uri="{BB962C8B-B14F-4D97-AF65-F5344CB8AC3E}">
        <p14:creationId xmlns:p14="http://schemas.microsoft.com/office/powerpoint/2010/main" val="1835629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 3</a:t>
            </a:r>
          </a:p>
        </p:txBody>
      </p:sp>
      <p:sp>
        <p:nvSpPr>
          <p:cNvPr id="3" name="Title 2">
            <a:extLst>
              <a:ext uri="{FF2B5EF4-FFF2-40B4-BE49-F238E27FC236}">
                <a16:creationId xmlns:a16="http://schemas.microsoft.com/office/drawing/2014/main" id="{EB98B93A-BD3E-17FF-9303-5C673D450E8A}"/>
              </a:ext>
            </a:extLst>
          </p:cNvPr>
          <p:cNvSpPr txBox="1">
            <a:spLocks/>
          </p:cNvSpPr>
          <p:nvPr/>
        </p:nvSpPr>
        <p:spPr>
          <a:xfrm>
            <a:off x="3278416" y="1107934"/>
            <a:ext cx="6702552" cy="6827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ysClr val="windowText" lastClr="000000"/>
                </a:solidFill>
                <a:effectLst/>
                <a:uLnTx/>
                <a:uFillTx/>
                <a:latin typeface="Arial"/>
                <a:ea typeface="+mj-ea"/>
                <a:cs typeface="+mj-cs"/>
              </a:rPr>
              <a:t>How to Access Grant $$</a:t>
            </a:r>
          </a:p>
        </p:txBody>
      </p:sp>
      <p:pic>
        <p:nvPicPr>
          <p:cNvPr id="8" name="Picture 7" descr="2022 Annual Publication of Assistance Listings Coverpage image">
            <a:extLst>
              <a:ext uri="{FF2B5EF4-FFF2-40B4-BE49-F238E27FC236}">
                <a16:creationId xmlns:a16="http://schemas.microsoft.com/office/drawing/2014/main" id="{530FA514-661A-C78B-180D-2D0927AC8C0C}"/>
              </a:ext>
            </a:extLst>
          </p:cNvPr>
          <p:cNvPicPr>
            <a:picLocks noChangeAspect="1"/>
          </p:cNvPicPr>
          <p:nvPr/>
        </p:nvPicPr>
        <p:blipFill>
          <a:blip r:embed="rId2"/>
          <a:stretch>
            <a:fillRect/>
          </a:stretch>
        </p:blipFill>
        <p:spPr>
          <a:xfrm>
            <a:off x="1118875" y="1790686"/>
            <a:ext cx="4065968" cy="4637429"/>
          </a:xfrm>
          <a:prstGeom prst="rect">
            <a:avLst/>
          </a:prstGeom>
        </p:spPr>
      </p:pic>
      <p:sp>
        <p:nvSpPr>
          <p:cNvPr id="4" name="TextBox 3">
            <a:extLst>
              <a:ext uri="{FF2B5EF4-FFF2-40B4-BE49-F238E27FC236}">
                <a16:creationId xmlns:a16="http://schemas.microsoft.com/office/drawing/2014/main" id="{067F3765-9DB8-18F8-9F36-15C54C7619C2}"/>
              </a:ext>
            </a:extLst>
          </p:cNvPr>
          <p:cNvSpPr txBox="1"/>
          <p:nvPr/>
        </p:nvSpPr>
        <p:spPr>
          <a:xfrm>
            <a:off x="6527260" y="2666974"/>
            <a:ext cx="4545865" cy="1815882"/>
          </a:xfrm>
          <a:prstGeom prst="rect">
            <a:avLst/>
          </a:prstGeom>
          <a:noFill/>
        </p:spPr>
        <p:txBody>
          <a:bodyPr wrap="square" rtlCol="0">
            <a:spAutoFit/>
          </a:bodyPr>
          <a:lstStyle/>
          <a:p>
            <a:r>
              <a:rPr lang="en-US" sz="2400" dirty="0">
                <a:latin typeface="Arial (Body)"/>
              </a:rPr>
              <a:t>Assistance Listings (</a:t>
            </a:r>
            <a:r>
              <a:rPr lang="en-US" sz="2400" i="1" dirty="0">
                <a:latin typeface="Arial (Body)"/>
              </a:rPr>
              <a:t>formerly Catalogue of Federal Domestic Assistance CFDA)</a:t>
            </a:r>
          </a:p>
          <a:p>
            <a:pPr marL="342900" indent="-342900">
              <a:buClr>
                <a:srgbClr val="C00000"/>
              </a:buClr>
              <a:buFont typeface="Wingdings" panose="05000000000000000000" pitchFamily="2" charset="2"/>
              <a:buChar char="ü"/>
            </a:pPr>
            <a:r>
              <a:rPr lang="en-US" sz="2000" i="1" dirty="0">
                <a:latin typeface="Arial (Body)"/>
              </a:rPr>
              <a:t>Over 2,500 Programs</a:t>
            </a:r>
          </a:p>
          <a:p>
            <a:pPr marL="342900" indent="-342900">
              <a:buClr>
                <a:srgbClr val="C00000"/>
              </a:buClr>
              <a:buFont typeface="Wingdings" panose="05000000000000000000" pitchFamily="2" charset="2"/>
              <a:buChar char="ü"/>
            </a:pPr>
            <a:r>
              <a:rPr lang="en-US" sz="2000" i="1" dirty="0">
                <a:latin typeface="Arial (Body)"/>
              </a:rPr>
              <a:t>Available at www.sam.gov</a:t>
            </a:r>
          </a:p>
        </p:txBody>
      </p:sp>
    </p:spTree>
    <p:extLst>
      <p:ext uri="{BB962C8B-B14F-4D97-AF65-F5344CB8AC3E}">
        <p14:creationId xmlns:p14="http://schemas.microsoft.com/office/powerpoint/2010/main" val="449070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 Cont. 4</a:t>
            </a:r>
          </a:p>
        </p:txBody>
      </p:sp>
      <p:sp>
        <p:nvSpPr>
          <p:cNvPr id="3" name="Title 2">
            <a:extLst>
              <a:ext uri="{FF2B5EF4-FFF2-40B4-BE49-F238E27FC236}">
                <a16:creationId xmlns:a16="http://schemas.microsoft.com/office/drawing/2014/main" id="{EB98B93A-BD3E-17FF-9303-5C673D450E8A}"/>
              </a:ext>
            </a:extLst>
          </p:cNvPr>
          <p:cNvSpPr txBox="1">
            <a:spLocks/>
          </p:cNvSpPr>
          <p:nvPr/>
        </p:nvSpPr>
        <p:spPr>
          <a:xfrm>
            <a:off x="2744724" y="1339785"/>
            <a:ext cx="6702552" cy="6827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b="1" i="0" u="none" strike="noStrike" kern="1200" cap="none" spc="0" normalizeH="0" baseline="0" noProof="0" dirty="0">
                <a:ln>
                  <a:noFill/>
                </a:ln>
                <a:solidFill>
                  <a:sysClr val="windowText" lastClr="000000"/>
                </a:solidFill>
                <a:effectLst/>
                <a:uLnTx/>
                <a:uFillTx/>
                <a:latin typeface="Arial"/>
                <a:ea typeface="+mj-ea"/>
                <a:cs typeface="+mj-cs"/>
              </a:rPr>
              <a:t>In The End…</a:t>
            </a:r>
            <a:br>
              <a:rPr kumimoji="0" lang="en-US" b="1" i="0" u="none" strike="noStrike" kern="1200" cap="none" spc="0" normalizeH="0" baseline="0" noProof="0" dirty="0">
                <a:ln>
                  <a:noFill/>
                </a:ln>
                <a:solidFill>
                  <a:sysClr val="windowText" lastClr="000000"/>
                </a:solidFill>
                <a:effectLst/>
                <a:uLnTx/>
                <a:uFillTx/>
                <a:latin typeface="Arial"/>
                <a:ea typeface="+mj-ea"/>
                <a:cs typeface="+mj-cs"/>
              </a:rPr>
            </a:br>
            <a:r>
              <a:rPr kumimoji="0" lang="en-US" b="1" i="0" u="none" strike="noStrike" kern="1200" cap="none" spc="0" normalizeH="0" baseline="0" noProof="0" dirty="0">
                <a:ln>
                  <a:noFill/>
                </a:ln>
                <a:solidFill>
                  <a:sysClr val="windowText" lastClr="000000"/>
                </a:solidFill>
                <a:effectLst/>
                <a:uLnTx/>
                <a:uFillTx/>
                <a:latin typeface="Arial"/>
                <a:ea typeface="+mj-ea"/>
                <a:cs typeface="+mj-cs"/>
              </a:rPr>
              <a:t>Some Things to Remember!</a:t>
            </a:r>
          </a:p>
        </p:txBody>
      </p:sp>
      <p:sp>
        <p:nvSpPr>
          <p:cNvPr id="6" name="Content Placeholder 2">
            <a:extLst>
              <a:ext uri="{FF2B5EF4-FFF2-40B4-BE49-F238E27FC236}">
                <a16:creationId xmlns:a16="http://schemas.microsoft.com/office/drawing/2014/main" id="{2BA39084-3CED-BED4-2350-BE7A38431328}"/>
              </a:ext>
            </a:extLst>
          </p:cNvPr>
          <p:cNvSpPr>
            <a:spLocks noGrp="1"/>
          </p:cNvSpPr>
          <p:nvPr>
            <p:ph idx="1"/>
          </p:nvPr>
        </p:nvSpPr>
        <p:spPr>
          <a:xfrm>
            <a:off x="2257425" y="5667375"/>
            <a:ext cx="8229600" cy="533400"/>
          </a:xfrm>
        </p:spPr>
        <p:txBody>
          <a:bodyPr>
            <a:normAutofit/>
          </a:bodyPr>
          <a:lstStyle/>
          <a:p>
            <a:pPr marL="0" indent="0" algn="ctr">
              <a:buNone/>
            </a:pPr>
            <a:r>
              <a:rPr lang="en-US" sz="3200" kern="10" dirty="0">
                <a:latin typeface="Arial Black"/>
              </a:rPr>
              <a:t>Get through the Maze!</a:t>
            </a:r>
          </a:p>
        </p:txBody>
      </p:sp>
    </p:spTree>
    <p:extLst>
      <p:ext uri="{BB962C8B-B14F-4D97-AF65-F5344CB8AC3E}">
        <p14:creationId xmlns:p14="http://schemas.microsoft.com/office/powerpoint/2010/main" val="3175357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Memorable Moments</a:t>
            </a:r>
          </a:p>
        </p:txBody>
      </p:sp>
      <p:sp>
        <p:nvSpPr>
          <p:cNvPr id="10" name="Content Placeholder 3">
            <a:extLst>
              <a:ext uri="{FF2B5EF4-FFF2-40B4-BE49-F238E27FC236}">
                <a16:creationId xmlns:a16="http://schemas.microsoft.com/office/drawing/2014/main" id="{70FB6D62-7C79-ADB6-FD40-545B21A959A0}"/>
              </a:ext>
            </a:extLst>
          </p:cNvPr>
          <p:cNvSpPr>
            <a:spLocks noGrp="1"/>
          </p:cNvSpPr>
          <p:nvPr>
            <p:ph idx="1"/>
          </p:nvPr>
        </p:nvSpPr>
        <p:spPr>
          <a:xfrm>
            <a:off x="2209800" y="1847850"/>
            <a:ext cx="8229600" cy="3992563"/>
          </a:xfrm>
        </p:spPr>
        <p:txBody>
          <a:bodyPr>
            <a:normAutofit lnSpcReduction="10000"/>
          </a:bodyPr>
          <a:lstStyle/>
          <a:p>
            <a:pPr>
              <a:lnSpc>
                <a:spcPct val="90000"/>
              </a:lnSpc>
              <a:buClr>
                <a:srgbClr val="C00000"/>
              </a:buClr>
              <a:buFont typeface="Wingdings" panose="05000000000000000000" pitchFamily="2" charset="2"/>
              <a:buChar char="ü"/>
              <a:defRPr/>
            </a:pPr>
            <a:r>
              <a:rPr lang="en-US" sz="3200" b="1" dirty="0"/>
              <a:t>Dates:</a:t>
            </a:r>
          </a:p>
          <a:p>
            <a:pPr lvl="1">
              <a:lnSpc>
                <a:spcPct val="90000"/>
              </a:lnSpc>
              <a:buClr>
                <a:srgbClr val="C00000"/>
              </a:buClr>
              <a:buFont typeface="Wingdings" panose="05000000000000000000" pitchFamily="2" charset="2"/>
              <a:buChar char="ü"/>
              <a:defRPr/>
            </a:pPr>
            <a:r>
              <a:rPr lang="en-US" sz="2800" b="1" dirty="0"/>
              <a:t>Award</a:t>
            </a:r>
          </a:p>
          <a:p>
            <a:pPr lvl="1">
              <a:lnSpc>
                <a:spcPct val="90000"/>
              </a:lnSpc>
              <a:buClr>
                <a:srgbClr val="C00000"/>
              </a:buClr>
              <a:buFont typeface="Wingdings" panose="05000000000000000000" pitchFamily="2" charset="2"/>
              <a:buChar char="ü"/>
              <a:defRPr/>
            </a:pPr>
            <a:r>
              <a:rPr lang="en-US" sz="2800" b="1" dirty="0"/>
              <a:t>Obligation</a:t>
            </a:r>
          </a:p>
          <a:p>
            <a:pPr lvl="1">
              <a:lnSpc>
                <a:spcPct val="90000"/>
              </a:lnSpc>
              <a:buClr>
                <a:srgbClr val="C00000"/>
              </a:buClr>
              <a:buFont typeface="Wingdings" panose="05000000000000000000" pitchFamily="2" charset="2"/>
              <a:buChar char="ü"/>
              <a:defRPr/>
            </a:pPr>
            <a:r>
              <a:rPr lang="en-US" sz="2800" b="1" dirty="0"/>
              <a:t>Expenditure</a:t>
            </a:r>
          </a:p>
          <a:p>
            <a:pPr lvl="1">
              <a:lnSpc>
                <a:spcPct val="90000"/>
              </a:lnSpc>
              <a:buClr>
                <a:srgbClr val="C00000"/>
              </a:buClr>
              <a:buFont typeface="Wingdings" panose="05000000000000000000" pitchFamily="2" charset="2"/>
              <a:buChar char="ü"/>
              <a:defRPr/>
            </a:pPr>
            <a:r>
              <a:rPr lang="en-US" sz="2800" b="1" dirty="0"/>
              <a:t>Budget modifications, no cost extensions &amp; other GANs</a:t>
            </a:r>
          </a:p>
          <a:p>
            <a:pPr lvl="1">
              <a:lnSpc>
                <a:spcPct val="90000"/>
              </a:lnSpc>
              <a:buClr>
                <a:srgbClr val="C00000"/>
              </a:buClr>
              <a:buFont typeface="Wingdings" panose="05000000000000000000" pitchFamily="2" charset="2"/>
              <a:buChar char="ü"/>
              <a:defRPr/>
            </a:pPr>
            <a:r>
              <a:rPr lang="en-US" sz="2800" b="1" dirty="0"/>
              <a:t>Drawdown</a:t>
            </a:r>
          </a:p>
          <a:p>
            <a:pPr lvl="1">
              <a:lnSpc>
                <a:spcPct val="90000"/>
              </a:lnSpc>
              <a:buClr>
                <a:srgbClr val="C00000"/>
              </a:buClr>
              <a:buFont typeface="Wingdings" panose="05000000000000000000" pitchFamily="2" charset="2"/>
              <a:buChar char="ü"/>
              <a:defRPr/>
            </a:pPr>
            <a:r>
              <a:rPr lang="en-US" sz="2800" b="1" dirty="0"/>
              <a:t>Reporting (Financial &amp; Performance)</a:t>
            </a:r>
          </a:p>
          <a:p>
            <a:pPr lvl="1">
              <a:lnSpc>
                <a:spcPct val="90000"/>
              </a:lnSpc>
              <a:buClr>
                <a:srgbClr val="C00000"/>
              </a:buClr>
              <a:buFont typeface="Wingdings" panose="05000000000000000000" pitchFamily="2" charset="2"/>
              <a:buChar char="ü"/>
              <a:defRPr/>
            </a:pPr>
            <a:r>
              <a:rPr lang="en-US" sz="3600" b="1" dirty="0"/>
              <a:t>Documentation!</a:t>
            </a:r>
          </a:p>
        </p:txBody>
      </p:sp>
    </p:spTree>
    <p:extLst>
      <p:ext uri="{BB962C8B-B14F-4D97-AF65-F5344CB8AC3E}">
        <p14:creationId xmlns:p14="http://schemas.microsoft.com/office/powerpoint/2010/main" val="2238772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Wrap Up</a:t>
            </a:r>
          </a:p>
        </p:txBody>
      </p:sp>
      <p:sp>
        <p:nvSpPr>
          <p:cNvPr id="5" name="Content Placeholder 3">
            <a:extLst>
              <a:ext uri="{FF2B5EF4-FFF2-40B4-BE49-F238E27FC236}">
                <a16:creationId xmlns:a16="http://schemas.microsoft.com/office/drawing/2014/main" id="{5211301B-168F-B5CC-DAC1-AC0B36765082}"/>
              </a:ext>
            </a:extLst>
          </p:cNvPr>
          <p:cNvSpPr>
            <a:spLocks noGrp="1"/>
          </p:cNvSpPr>
          <p:nvPr>
            <p:ph idx="1"/>
          </p:nvPr>
        </p:nvSpPr>
        <p:spPr>
          <a:xfrm>
            <a:off x="2956960" y="1693086"/>
            <a:ext cx="7567127" cy="3414409"/>
          </a:xfrm>
        </p:spPr>
        <p:txBody>
          <a:bodyPr>
            <a:normAutofit lnSpcReduction="10000"/>
          </a:bodyPr>
          <a:lstStyle/>
          <a:p>
            <a:pPr>
              <a:spcBef>
                <a:spcPts val="4800"/>
              </a:spcBef>
              <a:buClr>
                <a:srgbClr val="C00000"/>
              </a:buClr>
              <a:buFont typeface="Wingdings" panose="05000000000000000000" pitchFamily="2" charset="2"/>
              <a:buChar char="v"/>
            </a:pPr>
            <a:r>
              <a:rPr lang="en-US" dirty="0"/>
              <a:t>Last thoughts</a:t>
            </a:r>
          </a:p>
          <a:p>
            <a:pPr>
              <a:spcBef>
                <a:spcPts val="4800"/>
              </a:spcBef>
              <a:buClr>
                <a:srgbClr val="C00000"/>
              </a:buClr>
              <a:buFont typeface="Wingdings" panose="05000000000000000000" pitchFamily="2" charset="2"/>
              <a:buChar char="v"/>
            </a:pPr>
            <a:r>
              <a:rPr lang="en-US" dirty="0"/>
              <a:t>Evaluations</a:t>
            </a:r>
          </a:p>
          <a:p>
            <a:pPr>
              <a:spcBef>
                <a:spcPts val="4800"/>
              </a:spcBef>
              <a:buClr>
                <a:srgbClr val="C00000"/>
              </a:buClr>
              <a:buFont typeface="Wingdings" panose="05000000000000000000" pitchFamily="2" charset="2"/>
              <a:buChar char="v"/>
            </a:pPr>
            <a:r>
              <a:rPr lang="en-US" dirty="0"/>
              <a:t>Certifications</a:t>
            </a:r>
          </a:p>
          <a:p>
            <a:pPr>
              <a:spcBef>
                <a:spcPts val="4800"/>
              </a:spcBef>
              <a:buClr>
                <a:srgbClr val="C00000"/>
              </a:buClr>
              <a:buFont typeface="Wingdings" panose="05000000000000000000" pitchFamily="2" charset="2"/>
              <a:buChar char="v"/>
            </a:pPr>
            <a:r>
              <a:rPr lang="en-US" dirty="0"/>
              <a:t>Thanks for coming!</a:t>
            </a:r>
          </a:p>
        </p:txBody>
      </p:sp>
      <p:pic>
        <p:nvPicPr>
          <p:cNvPr id="6" name="Picture 5">
            <a:extLst>
              <a:ext uri="{FF2B5EF4-FFF2-40B4-BE49-F238E27FC236}">
                <a16:creationId xmlns:a16="http://schemas.microsoft.com/office/drawing/2014/main" id="{1DF72DE0-AB17-7DD3-21B6-0D5BA75BEE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96166" y="1401728"/>
            <a:ext cx="1119425" cy="855089"/>
          </a:xfrm>
          <a:prstGeom prst="rect">
            <a:avLst/>
          </a:prstGeom>
        </p:spPr>
      </p:pic>
      <p:pic>
        <p:nvPicPr>
          <p:cNvPr id="7" name="Picture 6">
            <a:extLst>
              <a:ext uri="{FF2B5EF4-FFF2-40B4-BE49-F238E27FC236}">
                <a16:creationId xmlns:a16="http://schemas.microsoft.com/office/drawing/2014/main" id="{C0940A0A-CBA0-480C-2568-1DEC8EEEAB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05474" y="2478430"/>
            <a:ext cx="700807" cy="741425"/>
          </a:xfrm>
          <a:prstGeom prst="rect">
            <a:avLst/>
          </a:prstGeom>
        </p:spPr>
      </p:pic>
      <p:pic>
        <p:nvPicPr>
          <p:cNvPr id="8" name="Picture 7">
            <a:extLst>
              <a:ext uri="{FF2B5EF4-FFF2-40B4-BE49-F238E27FC236}">
                <a16:creationId xmlns:a16="http://schemas.microsoft.com/office/drawing/2014/main" id="{49F68B44-AEEE-28AD-4F00-AA70B3E67E6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995669" y="3308349"/>
            <a:ext cx="920415" cy="855089"/>
          </a:xfrm>
          <a:prstGeom prst="rect">
            <a:avLst/>
          </a:prstGeom>
        </p:spPr>
      </p:pic>
    </p:spTree>
    <p:extLst>
      <p:ext uri="{BB962C8B-B14F-4D97-AF65-F5344CB8AC3E}">
        <p14:creationId xmlns:p14="http://schemas.microsoft.com/office/powerpoint/2010/main" val="1097654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The End</a:t>
            </a:r>
          </a:p>
        </p:txBody>
      </p:sp>
    </p:spTree>
    <p:extLst>
      <p:ext uri="{BB962C8B-B14F-4D97-AF65-F5344CB8AC3E}">
        <p14:creationId xmlns:p14="http://schemas.microsoft.com/office/powerpoint/2010/main" val="86515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10</a:t>
            </a:r>
          </a:p>
        </p:txBody>
      </p:sp>
      <p:sp>
        <p:nvSpPr>
          <p:cNvPr id="5" name="Content Placeholder 2">
            <a:extLst>
              <a:ext uri="{FF2B5EF4-FFF2-40B4-BE49-F238E27FC236}">
                <a16:creationId xmlns:a16="http://schemas.microsoft.com/office/drawing/2014/main" id="{5BFEB389-0AC4-514E-8A7D-D86E4B5224D6}"/>
              </a:ext>
            </a:extLst>
          </p:cNvPr>
          <p:cNvSpPr txBox="1">
            <a:spLocks/>
          </p:cNvSpPr>
          <p:nvPr/>
        </p:nvSpPr>
        <p:spPr>
          <a:xfrm>
            <a:off x="598713" y="1392678"/>
            <a:ext cx="8901748" cy="404164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600"/>
              </a:spcAft>
              <a:buClrTx/>
              <a:buSzTx/>
              <a:buFont typeface="Arial" panose="020B0604020202020204" pitchFamily="34" charset="0"/>
              <a:buAutoNum type="arabicPeriod" startAt="10"/>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Federal awarding agency’s approval of sole source is required for procurements over</a:t>
            </a:r>
          </a:p>
          <a:p>
            <a:pPr marL="685800" marR="0" lvl="1" indent="-228600" algn="l" defTabSz="914400" rtl="0" eaLnBrk="1" fontAlgn="auto" latinLnBrk="0" hangingPunct="1">
              <a:lnSpc>
                <a:spcPct val="90000"/>
              </a:lnSpc>
              <a:spcBef>
                <a:spcPts val="5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20,000</a:t>
            </a:r>
          </a:p>
          <a:p>
            <a:pPr marL="822960"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$ 350,000</a:t>
            </a:r>
            <a:endParaRPr kumimoji="0" lang="en-US" sz="2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50,000</a:t>
            </a:r>
          </a:p>
        </p:txBody>
      </p:sp>
    </p:spTree>
    <p:extLst>
      <p:ext uri="{BB962C8B-B14F-4D97-AF65-F5344CB8AC3E}">
        <p14:creationId xmlns:p14="http://schemas.microsoft.com/office/powerpoint/2010/main" val="2603169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a:t>
            </a:r>
          </a:p>
        </p:txBody>
      </p:sp>
      <p:pic>
        <p:nvPicPr>
          <p:cNvPr id="8" name="Picture 7" descr="Card tacked to a white board that reads Time for Recap">
            <a:extLst>
              <a:ext uri="{FF2B5EF4-FFF2-40B4-BE49-F238E27FC236}">
                <a16:creationId xmlns:a16="http://schemas.microsoft.com/office/drawing/2014/main" id="{AAF48E41-2FA3-D2ED-B279-C6EDC28DC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886" y="1425533"/>
            <a:ext cx="9646227" cy="4634345"/>
          </a:xfrm>
          <a:prstGeom prst="rect">
            <a:avLst/>
          </a:prstGeom>
        </p:spPr>
      </p:pic>
    </p:spTree>
    <p:extLst>
      <p:ext uri="{BB962C8B-B14F-4D97-AF65-F5344CB8AC3E}">
        <p14:creationId xmlns:p14="http://schemas.microsoft.com/office/powerpoint/2010/main" val="1915232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 Cont. 1</a:t>
            </a:r>
          </a:p>
        </p:txBody>
      </p:sp>
      <p:sp>
        <p:nvSpPr>
          <p:cNvPr id="3" name="Rectangle 3">
            <a:extLst>
              <a:ext uri="{FF2B5EF4-FFF2-40B4-BE49-F238E27FC236}">
                <a16:creationId xmlns:a16="http://schemas.microsoft.com/office/drawing/2014/main" id="{8A5D29BA-4CEB-5FC3-7230-BF39067EF1F2}"/>
              </a:ext>
            </a:extLst>
          </p:cNvPr>
          <p:cNvSpPr>
            <a:spLocks noGrp="1" noChangeArrowheads="1"/>
          </p:cNvSpPr>
          <p:nvPr>
            <p:ph idx="1"/>
          </p:nvPr>
        </p:nvSpPr>
        <p:spPr>
          <a:xfrm>
            <a:off x="1735494" y="2161592"/>
            <a:ext cx="8229600" cy="3992563"/>
          </a:xfrm>
        </p:spPr>
        <p:txBody>
          <a:bodyPr>
            <a:normAutofit fontScale="77500" lnSpcReduction="20000"/>
          </a:bodyPr>
          <a:lstStyle/>
          <a:p>
            <a:pPr>
              <a:lnSpc>
                <a:spcPct val="120000"/>
              </a:lnSpc>
              <a:buClr>
                <a:srgbClr val="C00000"/>
              </a:buClr>
              <a:buFont typeface="Wingdings" panose="05000000000000000000" pitchFamily="2" charset="2"/>
              <a:buChar char="ü"/>
            </a:pPr>
            <a:r>
              <a:rPr lang="en-US" sz="3600" dirty="0"/>
              <a:t>Financial Management System must meet the requirements for </a:t>
            </a:r>
            <a:r>
              <a:rPr lang="en-US" sz="3600" u="sng" dirty="0"/>
              <a:t>receipt, obligation and expenditure</a:t>
            </a:r>
            <a:r>
              <a:rPr lang="en-US" sz="3600" dirty="0"/>
              <a:t> of all grant funds</a:t>
            </a:r>
          </a:p>
          <a:p>
            <a:pPr lvl="1" eaLnBrk="1" hangingPunct="1">
              <a:lnSpc>
                <a:spcPct val="120000"/>
              </a:lnSpc>
              <a:buClr>
                <a:srgbClr val="C00000"/>
              </a:buClr>
              <a:buFont typeface="Wingdings" panose="05000000000000000000" pitchFamily="2" charset="2"/>
              <a:buChar char="ü"/>
            </a:pPr>
            <a:r>
              <a:rPr lang="en-US" sz="3200" dirty="0"/>
              <a:t>Federal cost share &amp; local cost share (match)</a:t>
            </a:r>
          </a:p>
          <a:p>
            <a:pPr lvl="2" eaLnBrk="1" hangingPunct="1">
              <a:lnSpc>
                <a:spcPct val="120000"/>
              </a:lnSpc>
              <a:buClr>
                <a:srgbClr val="C00000"/>
              </a:buClr>
              <a:buFont typeface="Wingdings" panose="05000000000000000000" pitchFamily="2" charset="2"/>
              <a:buChar char="ü"/>
            </a:pPr>
            <a:r>
              <a:rPr lang="en-US" dirty="0"/>
              <a:t>Calculate correctly</a:t>
            </a:r>
          </a:p>
          <a:p>
            <a:pPr lvl="2" eaLnBrk="1" hangingPunct="1">
              <a:lnSpc>
                <a:spcPct val="120000"/>
              </a:lnSpc>
              <a:buClr>
                <a:srgbClr val="C00000"/>
              </a:buClr>
              <a:buFont typeface="Wingdings" panose="05000000000000000000" pitchFamily="2" charset="2"/>
              <a:buChar char="ü"/>
            </a:pPr>
            <a:r>
              <a:rPr lang="en-US" dirty="0"/>
              <a:t>All subject to the same rules</a:t>
            </a:r>
          </a:p>
          <a:p>
            <a:pPr lvl="1" eaLnBrk="1" hangingPunct="1">
              <a:lnSpc>
                <a:spcPct val="120000"/>
              </a:lnSpc>
              <a:buClr>
                <a:srgbClr val="C00000"/>
              </a:buClr>
              <a:buFont typeface="Wingdings" panose="05000000000000000000" pitchFamily="2" charset="2"/>
              <a:buChar char="ü"/>
            </a:pPr>
            <a:r>
              <a:rPr lang="en-US" sz="3200" dirty="0"/>
              <a:t>Planning &amp; property control and periodic reporting</a:t>
            </a:r>
          </a:p>
          <a:p>
            <a:pPr eaLnBrk="1" hangingPunct="1">
              <a:lnSpc>
                <a:spcPct val="120000"/>
              </a:lnSpc>
              <a:buClr>
                <a:srgbClr val="C00000"/>
              </a:buClr>
              <a:buFont typeface="Wingdings" panose="05000000000000000000" pitchFamily="2" charset="2"/>
              <a:buChar char="ü"/>
            </a:pPr>
            <a:r>
              <a:rPr lang="en-US" sz="3600" dirty="0"/>
              <a:t>Internal controls</a:t>
            </a:r>
          </a:p>
          <a:p>
            <a:pPr eaLnBrk="1" hangingPunct="1">
              <a:lnSpc>
                <a:spcPct val="120000"/>
              </a:lnSpc>
              <a:buClr>
                <a:srgbClr val="C00000"/>
              </a:buClr>
              <a:buFont typeface="Wingdings" panose="05000000000000000000" pitchFamily="2" charset="2"/>
              <a:buChar char="ü"/>
            </a:pPr>
            <a:r>
              <a:rPr lang="en-US" sz="3600" dirty="0"/>
              <a:t>Segregation of duties</a:t>
            </a:r>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a:ea typeface="+mj-ea"/>
                <a:cs typeface="+mj-cs"/>
              </a:rPr>
              <a:t>Memorable Moments-Day One</a:t>
            </a:r>
          </a:p>
        </p:txBody>
      </p:sp>
    </p:spTree>
    <p:extLst>
      <p:ext uri="{BB962C8B-B14F-4D97-AF65-F5344CB8AC3E}">
        <p14:creationId xmlns:p14="http://schemas.microsoft.com/office/powerpoint/2010/main" val="3069541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 Cont. 2</a:t>
            </a:r>
          </a:p>
        </p:txBody>
      </p:sp>
      <p:sp>
        <p:nvSpPr>
          <p:cNvPr id="7" name="Rectangle 3">
            <a:extLst>
              <a:ext uri="{FF2B5EF4-FFF2-40B4-BE49-F238E27FC236}">
                <a16:creationId xmlns:a16="http://schemas.microsoft.com/office/drawing/2014/main" id="{E79BE67B-846B-A248-6D38-E5EC027A6F28}"/>
              </a:ext>
            </a:extLst>
          </p:cNvPr>
          <p:cNvSpPr>
            <a:spLocks noGrp="1" noChangeArrowheads="1"/>
          </p:cNvSpPr>
          <p:nvPr>
            <p:ph idx="1"/>
          </p:nvPr>
        </p:nvSpPr>
        <p:spPr>
          <a:xfrm>
            <a:off x="950913" y="1883328"/>
            <a:ext cx="11234737" cy="4232441"/>
          </a:xfrm>
        </p:spPr>
        <p:txBody>
          <a:bodyPr vert="horz" wrap="square" lIns="91440" tIns="45720" rIns="91440" bIns="45720" rtlCol="0" anchor="t">
            <a:spAutoFit/>
          </a:bodyPr>
          <a:lstStyle/>
          <a:p>
            <a:pPr>
              <a:buClr>
                <a:srgbClr val="C00000"/>
              </a:buClr>
              <a:buFont typeface="Wingdings" panose="05000000000000000000" pitchFamily="2" charset="2"/>
              <a:buChar char="ü"/>
            </a:pPr>
            <a:r>
              <a:rPr lang="en-US" sz="2600" dirty="0">
                <a:latin typeface="Arial"/>
                <a:cs typeface="Arial"/>
              </a:rPr>
              <a:t>Internal agency policies, procedures</a:t>
            </a:r>
          </a:p>
          <a:p>
            <a:pPr lvl="1" eaLnBrk="1" hangingPunct="1">
              <a:buClr>
                <a:srgbClr val="C00000"/>
              </a:buClr>
              <a:buFont typeface="Wingdings" pitchFamily="2" charset="2"/>
              <a:buChar char="ü"/>
            </a:pPr>
            <a:r>
              <a:rPr lang="en-US" dirty="0"/>
              <a:t>Procurement, personnel, travel, accounting, etc.</a:t>
            </a:r>
          </a:p>
          <a:p>
            <a:pPr lvl="1" eaLnBrk="1" hangingPunct="1">
              <a:buClr>
                <a:srgbClr val="C00000"/>
              </a:buClr>
              <a:buFont typeface="Wingdings" pitchFamily="2" charset="2"/>
              <a:buChar char="ü"/>
            </a:pPr>
            <a:r>
              <a:rPr lang="en-US" dirty="0"/>
              <a:t>Current email, username, passwords, schedule password/log changes and SAM updates</a:t>
            </a:r>
          </a:p>
          <a:p>
            <a:pPr eaLnBrk="1" hangingPunct="1">
              <a:buClr>
                <a:srgbClr val="C00000"/>
              </a:buClr>
              <a:buFont typeface="Wingdings" panose="05000000000000000000" pitchFamily="2" charset="2"/>
              <a:buChar char="ü"/>
            </a:pPr>
            <a:r>
              <a:rPr lang="en-US" sz="2600" dirty="0">
                <a:latin typeface="Arial"/>
                <a:cs typeface="Arial"/>
              </a:rPr>
              <a:t> Supplementing-Good/Supplanting-BAD!</a:t>
            </a:r>
          </a:p>
          <a:p>
            <a:pPr eaLnBrk="1" hangingPunct="1">
              <a:buClr>
                <a:srgbClr val="C00000"/>
              </a:buClr>
              <a:buFont typeface="Wingdings" panose="05000000000000000000" pitchFamily="2" charset="2"/>
              <a:buChar char="ü"/>
            </a:pPr>
            <a:r>
              <a:rPr lang="en-US" sz="2600" dirty="0">
                <a:latin typeface="Arial"/>
                <a:cs typeface="Arial"/>
              </a:rPr>
              <a:t>Approved budget categories &amp; items</a:t>
            </a:r>
          </a:p>
          <a:p>
            <a:pPr eaLnBrk="1" hangingPunct="1">
              <a:buClr>
                <a:srgbClr val="C00000"/>
              </a:buClr>
              <a:buFont typeface="Wingdings" panose="05000000000000000000" pitchFamily="2" charset="2"/>
              <a:buChar char="ü"/>
            </a:pPr>
            <a:r>
              <a:rPr lang="en-US" sz="2600" dirty="0">
                <a:latin typeface="Arial"/>
                <a:cs typeface="Arial"/>
              </a:rPr>
              <a:t>Prior approval Items</a:t>
            </a:r>
          </a:p>
          <a:p>
            <a:pPr lvl="1" eaLnBrk="1" hangingPunct="1">
              <a:buClr>
                <a:srgbClr val="C00000"/>
              </a:buClr>
              <a:buFont typeface="Wingdings" pitchFamily="2" charset="2"/>
              <a:buChar char="ü"/>
            </a:pPr>
            <a:r>
              <a:rPr lang="en-US" dirty="0"/>
              <a:t>Consultant rate ($650) prior approval threshold</a:t>
            </a:r>
          </a:p>
          <a:p>
            <a:pPr lvl="1" eaLnBrk="1" hangingPunct="1">
              <a:buClr>
                <a:srgbClr val="C00000"/>
              </a:buClr>
              <a:buFont typeface="Wingdings" pitchFamily="2" charset="2"/>
              <a:buChar char="ü"/>
            </a:pPr>
            <a:r>
              <a:rPr lang="en-US" dirty="0">
                <a:latin typeface="Arial"/>
                <a:cs typeface="Arial"/>
              </a:rPr>
              <a:t>Sole source (non-competitive ^ $350K)</a:t>
            </a:r>
          </a:p>
          <a:p>
            <a:pPr lvl="1" eaLnBrk="1" hangingPunct="1">
              <a:buClr>
                <a:srgbClr val="C00000"/>
              </a:buClr>
              <a:buFont typeface="Wingdings" pitchFamily="2" charset="2"/>
              <a:buChar char="ü"/>
            </a:pPr>
            <a:r>
              <a:rPr lang="en-US" dirty="0"/>
              <a:t>DOCUMENTATION</a:t>
            </a:r>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a:ea typeface="+mj-ea"/>
                <a:cs typeface="+mj-cs"/>
              </a:rPr>
              <a:t>Memorable Moments-Day One</a:t>
            </a:r>
          </a:p>
        </p:txBody>
      </p:sp>
    </p:spTree>
    <p:extLst>
      <p:ext uri="{BB962C8B-B14F-4D97-AF65-F5344CB8AC3E}">
        <p14:creationId xmlns:p14="http://schemas.microsoft.com/office/powerpoint/2010/main" val="80352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 Cont. 3</a:t>
            </a:r>
          </a:p>
        </p:txBody>
      </p:sp>
      <p:sp>
        <p:nvSpPr>
          <p:cNvPr id="5" name="Content Placeholder 4">
            <a:extLst>
              <a:ext uri="{FF2B5EF4-FFF2-40B4-BE49-F238E27FC236}">
                <a16:creationId xmlns:a16="http://schemas.microsoft.com/office/drawing/2014/main" id="{5A09120C-B50D-D2C4-D83D-9E52E29519A2}"/>
              </a:ext>
            </a:extLst>
          </p:cNvPr>
          <p:cNvSpPr>
            <a:spLocks noGrp="1"/>
          </p:cNvSpPr>
          <p:nvPr>
            <p:ph idx="1"/>
          </p:nvPr>
        </p:nvSpPr>
        <p:spPr>
          <a:xfrm>
            <a:off x="1123496" y="2546058"/>
            <a:ext cx="11234057" cy="4805363"/>
          </a:xfrm>
        </p:spPr>
        <p:txBody>
          <a:bodyPr/>
          <a:lstStyle/>
          <a:p>
            <a:pPr>
              <a:buClr>
                <a:srgbClr val="C00000"/>
              </a:buClr>
              <a:buFont typeface="Wingdings" panose="05000000000000000000" pitchFamily="2" charset="2"/>
              <a:buChar char="ü"/>
            </a:pPr>
            <a:r>
              <a:rPr lang="en-US" sz="2800" dirty="0"/>
              <a:t>External rules of the game – </a:t>
            </a:r>
          </a:p>
          <a:p>
            <a:pPr lvl="1" eaLnBrk="1" hangingPunct="1">
              <a:buClr>
                <a:srgbClr val="C00000"/>
              </a:buClr>
              <a:buFont typeface="Wingdings" pitchFamily="2" charset="2"/>
              <a:buChar char="ü"/>
            </a:pPr>
            <a:r>
              <a:rPr lang="en-US" dirty="0"/>
              <a:t>Order of precedence</a:t>
            </a:r>
          </a:p>
          <a:p>
            <a:pPr lvl="1" eaLnBrk="1" hangingPunct="1">
              <a:buClr>
                <a:srgbClr val="C00000"/>
              </a:buClr>
              <a:buFont typeface="Wingdings" pitchFamily="2" charset="2"/>
              <a:buChar char="ü"/>
            </a:pPr>
            <a:r>
              <a:rPr lang="en-US" dirty="0"/>
              <a:t>Be sure you follow the guidance for the particular grant, program, and agency awarding the grant</a:t>
            </a:r>
            <a:endParaRPr lang="en-US" sz="2600" b="1" dirty="0"/>
          </a:p>
          <a:p>
            <a:pPr lvl="1" eaLnBrk="1" hangingPunct="1">
              <a:buClr>
                <a:srgbClr val="C00000"/>
              </a:buClr>
              <a:buFont typeface="Wingdings" pitchFamily="2" charset="2"/>
              <a:buChar char="ü"/>
            </a:pPr>
            <a:r>
              <a:rPr lang="en-US" dirty="0"/>
              <a:t>DOJ Grants Financial Guide – “Current Edition” is 2024 </a:t>
            </a:r>
          </a:p>
          <a:p>
            <a:pPr lvl="1" eaLnBrk="1" hangingPunct="1">
              <a:buClr>
                <a:srgbClr val="C00000"/>
              </a:buClr>
              <a:buFont typeface="Wingdings" pitchFamily="2" charset="2"/>
              <a:buChar char="ü"/>
            </a:pPr>
            <a:r>
              <a:rPr lang="en-US" dirty="0"/>
              <a:t>Budget  details &amp; “Flexibility”</a:t>
            </a:r>
          </a:p>
          <a:p>
            <a:endParaRPr lang="en-US" dirty="0"/>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C00000"/>
                </a:solidFill>
                <a:effectLst/>
                <a:uLnTx/>
                <a:uFillTx/>
                <a:latin typeface="Arial"/>
                <a:ea typeface="+mj-ea"/>
                <a:cs typeface="+mj-cs"/>
              </a:rPr>
              <a:t>Memorable Moments-Day One</a:t>
            </a:r>
            <a:endParaRPr kumimoji="0" lang="en-US" sz="3600" b="1" i="0" u="none" strike="noStrike" kern="1200" cap="none" spc="0" normalizeH="0" baseline="0" noProof="0" dirty="0">
              <a:ln>
                <a:noFill/>
              </a:ln>
              <a:solidFill>
                <a:srgbClr val="C00000"/>
              </a:solidFill>
              <a:effectLst/>
              <a:uLnTx/>
              <a:uFillTx/>
              <a:latin typeface="Arial"/>
              <a:ea typeface="+mj-ea"/>
              <a:cs typeface="+mj-cs"/>
            </a:endParaRPr>
          </a:p>
        </p:txBody>
      </p:sp>
    </p:spTree>
    <p:extLst>
      <p:ext uri="{BB962C8B-B14F-4D97-AF65-F5344CB8AC3E}">
        <p14:creationId xmlns:p14="http://schemas.microsoft.com/office/powerpoint/2010/main" val="2583372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U.S. Department of Justice</a:t>
            </a:r>
            <a:r>
              <a:rPr lang="en-US" dirty="0"/>
              <a:t> Cont. 4</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12" name="Content Placeholder 11">
            <a:extLst>
              <a:ext uri="{FF2B5EF4-FFF2-40B4-BE49-F238E27FC236}">
                <a16:creationId xmlns:a16="http://schemas.microsoft.com/office/drawing/2014/main" id="{EC478C52-DD48-E91D-58C4-FABA4A1C44DC}"/>
              </a:ext>
            </a:extLst>
          </p:cNvPr>
          <p:cNvSpPr>
            <a:spLocks noGrp="1"/>
          </p:cNvSpPr>
          <p:nvPr>
            <p:ph idx="1"/>
          </p:nvPr>
        </p:nvSpPr>
        <p:spPr>
          <a:xfrm>
            <a:off x="251669" y="1891194"/>
            <a:ext cx="4243589" cy="3320668"/>
          </a:xfrm>
        </p:spPr>
        <p:txBody>
          <a:bodyPr vert="horz" lIns="91440" tIns="45720" rIns="91440" bIns="45720" rtlCol="0">
            <a:normAutofit/>
          </a:bodyPr>
          <a:lstStyle/>
          <a:p>
            <a:pPr marL="0" marR="0" lvl="0" indent="0" fontAlgn="auto">
              <a:spcAft>
                <a:spcPts val="0"/>
              </a:spcAft>
              <a:buClrTx/>
              <a:buSzTx/>
              <a:buNone/>
              <a:tabLst/>
              <a:defRPr/>
            </a:pPr>
            <a:r>
              <a:rPr kumimoji="0" lang="en-US" sz="2000" b="1" i="1" u="none" strike="noStrike" kern="1200" cap="none" spc="0" normalizeH="0" baseline="0" noProof="0" dirty="0">
                <a:ln>
                  <a:noFill/>
                </a:ln>
                <a:effectLst/>
                <a:uLnTx/>
                <a:uFillTx/>
                <a:latin typeface="+mn-lt"/>
                <a:ea typeface="+mn-ea"/>
                <a:cs typeface="+mn-cs"/>
              </a:rPr>
              <a:t>“</a:t>
            </a:r>
            <a:r>
              <a:rPr kumimoji="0" lang="en-US" b="1" i="1" u="none" strike="noStrike" kern="1200" cap="none" spc="0" normalizeH="0" baseline="0" noProof="0" dirty="0">
                <a:ln>
                  <a:noFill/>
                </a:ln>
                <a:effectLst/>
                <a:uLnTx/>
                <a:uFillTx/>
                <a:latin typeface="+mn-lt"/>
                <a:ea typeface="+mn-ea"/>
                <a:cs typeface="+mn-cs"/>
              </a:rPr>
              <a:t>Prediction is very difficult, </a:t>
            </a:r>
            <a:br>
              <a:rPr kumimoji="0" lang="en-US" b="1" i="1" u="none" strike="noStrike" kern="1200" cap="none" spc="0" normalizeH="0" baseline="0" noProof="0" dirty="0">
                <a:ln>
                  <a:noFill/>
                </a:ln>
                <a:effectLst/>
                <a:uLnTx/>
                <a:uFillTx/>
                <a:latin typeface="+mn-lt"/>
                <a:ea typeface="+mn-ea"/>
                <a:cs typeface="+mn-cs"/>
              </a:rPr>
            </a:br>
            <a:r>
              <a:rPr kumimoji="0" lang="en-US" b="1" i="1" u="none" strike="noStrike" kern="1200" cap="none" spc="0" normalizeH="0" baseline="0" noProof="0" dirty="0">
                <a:ln>
                  <a:noFill/>
                </a:ln>
                <a:effectLst/>
                <a:uLnTx/>
                <a:uFillTx/>
                <a:latin typeface="+mn-lt"/>
                <a:ea typeface="+mn-ea"/>
                <a:cs typeface="+mn-cs"/>
              </a:rPr>
              <a:t>especially if it's about the future.”</a:t>
            </a:r>
            <a:r>
              <a:rPr kumimoji="0" lang="en-US" b="1" i="0" u="none" strike="noStrike" kern="1200" cap="none" spc="0" normalizeH="0" baseline="0" noProof="0" dirty="0">
                <a:ln>
                  <a:noFill/>
                </a:ln>
                <a:effectLst/>
                <a:uLnTx/>
                <a:uFillTx/>
                <a:latin typeface="+mn-lt"/>
                <a:ea typeface="+mn-ea"/>
                <a:cs typeface="+mn-cs"/>
              </a:rPr>
              <a:t>         </a:t>
            </a:r>
            <a:br>
              <a:rPr kumimoji="0" lang="en-US" b="1" i="0" u="none" strike="noStrike" kern="1200" cap="none" spc="0" normalizeH="0" baseline="0" noProof="0" dirty="0">
                <a:ln>
                  <a:noFill/>
                </a:ln>
                <a:effectLst/>
                <a:uLnTx/>
                <a:uFillTx/>
                <a:latin typeface="+mn-lt"/>
                <a:ea typeface="+mn-ea"/>
                <a:cs typeface="+mn-cs"/>
              </a:rPr>
            </a:br>
            <a:r>
              <a:rPr kumimoji="0" lang="en-US" b="1" i="0" u="none" strike="noStrike" kern="1200" cap="none" spc="0" normalizeH="0" baseline="0" noProof="0" dirty="0">
                <a:ln>
                  <a:noFill/>
                </a:ln>
                <a:effectLst/>
                <a:uLnTx/>
                <a:uFillTx/>
                <a:latin typeface="+mn-lt"/>
                <a:ea typeface="+mn-ea"/>
                <a:cs typeface="+mn-cs"/>
              </a:rPr>
              <a:t>-</a:t>
            </a:r>
            <a:r>
              <a:rPr kumimoji="0" lang="en-US" b="1" i="1" u="none" strike="noStrike" kern="1200" cap="none" spc="0" normalizeH="0" baseline="0" noProof="0" dirty="0">
                <a:ln>
                  <a:noFill/>
                </a:ln>
                <a:effectLst/>
                <a:uLnTx/>
                <a:uFillTx/>
                <a:latin typeface="+mn-lt"/>
                <a:ea typeface="+mn-ea"/>
                <a:cs typeface="+mn-cs"/>
              </a:rPr>
              <a:t>Yogi Berra</a:t>
            </a:r>
          </a:p>
        </p:txBody>
      </p:sp>
      <p:pic>
        <p:nvPicPr>
          <p:cNvPr id="9" name="Picture 8">
            <a:extLst>
              <a:ext uri="{FF2B5EF4-FFF2-40B4-BE49-F238E27FC236}">
                <a16:creationId xmlns:a16="http://schemas.microsoft.com/office/drawing/2014/main" id="{5B06C460-F800-AE31-A4D8-0B0721842E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617179" y="1107261"/>
            <a:ext cx="6429787" cy="3713584"/>
          </a:xfrm>
          <a:prstGeom prst="rect">
            <a:avLst/>
          </a:prstGeom>
        </p:spPr>
      </p:pic>
    </p:spTree>
    <p:extLst>
      <p:ext uri="{BB962C8B-B14F-4D97-AF65-F5344CB8AC3E}">
        <p14:creationId xmlns:p14="http://schemas.microsoft.com/office/powerpoint/2010/main" val="378014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3CEC4C6E-7E8B-5372-1437-D7480FB3FB99}"/>
              </a:ext>
            </a:extLst>
          </p:cNvPr>
          <p:cNvSpPr txBox="1">
            <a:spLocks noGrp="1"/>
          </p:cNvSpPr>
          <p:nvPr>
            <p:ph type="title" idx="4294967295"/>
          </p:nvPr>
        </p:nvSpPr>
        <p:spPr>
          <a:xfrm>
            <a:off x="2436814" y="956058"/>
            <a:ext cx="6702552" cy="7589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Arial"/>
                <a:ea typeface="+mj-ea"/>
                <a:cs typeface="+mj-cs"/>
              </a:rPr>
              <a:t>Evaluation &amp; Sign In</a:t>
            </a: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 Cont. 5</a:t>
            </a:r>
          </a:p>
        </p:txBody>
      </p:sp>
      <p:pic>
        <p:nvPicPr>
          <p:cNvPr id="5" name="Picture 2">
            <a:extLst>
              <a:ext uri="{FF2B5EF4-FFF2-40B4-BE49-F238E27FC236}">
                <a16:creationId xmlns:a16="http://schemas.microsoft.com/office/drawing/2014/main" id="{8633C940-FAB9-ADFD-329F-43C8842DD418}"/>
              </a:ex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436814" y="1589033"/>
            <a:ext cx="6702552" cy="4874583"/>
          </a:xfrm>
          <a:prstGeom prst="rect">
            <a:avLst/>
          </a:prstGeom>
          <a:ln>
            <a:noFill/>
          </a:ln>
          <a:effectLst>
            <a:softEdge rad="112500"/>
          </a:effectLst>
        </p:spPr>
      </p:pic>
    </p:spTree>
    <p:extLst>
      <p:ext uri="{BB962C8B-B14F-4D97-AF65-F5344CB8AC3E}">
        <p14:creationId xmlns:p14="http://schemas.microsoft.com/office/powerpoint/2010/main" val="834828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a:xfrm>
            <a:off x="967251" y="1862357"/>
            <a:ext cx="9695156" cy="1004582"/>
          </a:xfrm>
        </p:spPr>
        <p:txBody>
          <a:bodyPr vert="horz" lIns="91440" tIns="45720" rIns="91440" bIns="45720" rtlCol="0" anchor="b">
            <a:normAutofit/>
          </a:bodyPr>
          <a:lstStyle/>
          <a:p>
            <a:pPr algn="ctr"/>
            <a:r>
              <a:rPr lang="en-US" b="1" dirty="0">
                <a:solidFill>
                  <a:schemeClr val="bg1"/>
                </a:solidFill>
                <a:latin typeface="Arial" panose="020B0604020202020204" pitchFamily="34" charset="0"/>
                <a:cs typeface="Arial" panose="020B0604020202020204" pitchFamily="34" charset="0"/>
              </a:rPr>
              <a:t>Post Award Activities</a:t>
            </a:r>
            <a:endParaRPr lang="en-US" b="1" kern="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91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370A1-B34C-C843-B34E-1DC7949F1197}"/>
              </a:ext>
            </a:extLst>
          </p:cNvPr>
          <p:cNvSpPr>
            <a:spLocks noGrp="1"/>
          </p:cNvSpPr>
          <p:nvPr>
            <p:ph type="title"/>
          </p:nvPr>
        </p:nvSpPr>
        <p:spPr/>
        <p:txBody>
          <a:bodyPr/>
          <a:lstStyle/>
          <a:p>
            <a:r>
              <a:rPr lang="en-US"/>
              <a:t>Pre-award Exercise</a:t>
            </a:r>
          </a:p>
        </p:txBody>
      </p:sp>
    </p:spTree>
    <p:extLst>
      <p:ext uri="{BB962C8B-B14F-4D97-AF65-F5344CB8AC3E}">
        <p14:creationId xmlns:p14="http://schemas.microsoft.com/office/powerpoint/2010/main" val="3636198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400" y="1751012"/>
            <a:ext cx="4114800"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Award Notification </a:t>
            </a:r>
            <a:br>
              <a:rPr kumimoji="0" lang="en-US" sz="5400" b="1" i="0" u="none" strike="noStrike" kern="1200" cap="none" spc="0" normalizeH="0" baseline="0" noProof="0" dirty="0">
                <a:ln>
                  <a:noFill/>
                </a:ln>
                <a:solidFill>
                  <a:schemeClr val="bg1"/>
                </a:solidFill>
                <a:effectLst/>
                <a:uLnTx/>
                <a:uFillTx/>
                <a:latin typeface="Arial"/>
                <a:ea typeface="+mj-ea"/>
                <a:cs typeface="+mj-cs"/>
              </a:rPr>
            </a:br>
            <a:r>
              <a:rPr kumimoji="0" lang="en-US" sz="5400" b="1" i="0" u="none" strike="noStrike" kern="1200" cap="none" spc="0" normalizeH="0" baseline="0" noProof="0" dirty="0">
                <a:ln>
                  <a:noFill/>
                </a:ln>
                <a:solidFill>
                  <a:schemeClr val="bg1"/>
                </a:solidFill>
                <a:effectLst/>
                <a:uLnTx/>
                <a:uFillTx/>
                <a:latin typeface="Arial"/>
                <a:ea typeface="+mj-ea"/>
                <a:cs typeface="+mj-cs"/>
              </a:rPr>
              <a:t>and Acceptance</a:t>
            </a:r>
          </a:p>
        </p:txBody>
      </p:sp>
      <p:pic>
        <p:nvPicPr>
          <p:cNvPr id="7" name="Picture 6">
            <a:extLst>
              <a:ext uri="{FF2B5EF4-FFF2-40B4-BE49-F238E27FC236}">
                <a16:creationId xmlns:a16="http://schemas.microsoft.com/office/drawing/2014/main" id="{E0894C8B-7BC4-3401-D4A4-D97DCF945D4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65520" y="1686301"/>
            <a:ext cx="3810000" cy="3810000"/>
          </a:xfrm>
          <a:prstGeom prst="rect">
            <a:avLst/>
          </a:prstGeom>
        </p:spPr>
      </p:pic>
    </p:spTree>
    <p:extLst>
      <p:ext uri="{BB962C8B-B14F-4D97-AF65-F5344CB8AC3E}">
        <p14:creationId xmlns:p14="http://schemas.microsoft.com/office/powerpoint/2010/main" val="531248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1976FB-2465-4868-C1F9-08D30804A53E}"/>
              </a:ext>
            </a:extLst>
          </p:cNvPr>
          <p:cNvSpPr>
            <a:spLocks noGrp="1"/>
          </p:cNvSpPr>
          <p:nvPr>
            <p:ph type="title"/>
          </p:nvPr>
        </p:nvSpPr>
        <p:spPr>
          <a:xfrm>
            <a:off x="1301750" y="181117"/>
            <a:ext cx="10890250" cy="642257"/>
          </a:xfrm>
        </p:spPr>
        <p:txBody>
          <a:bodyPr/>
          <a:lstStyle/>
          <a:p>
            <a:r>
              <a:rPr lang="en-US" dirty="0"/>
              <a:t>Award Notification and Acceptance Cont.  </a:t>
            </a:r>
          </a:p>
        </p:txBody>
      </p:sp>
      <p:sp>
        <p:nvSpPr>
          <p:cNvPr id="6" name="TextBox 5">
            <a:extLst>
              <a:ext uri="{FF2B5EF4-FFF2-40B4-BE49-F238E27FC236}">
                <a16:creationId xmlns:a16="http://schemas.microsoft.com/office/drawing/2014/main" id="{947115AD-790D-289E-8395-EE32CDC6421B}"/>
              </a:ext>
            </a:extLst>
          </p:cNvPr>
          <p:cNvSpPr txBox="1"/>
          <p:nvPr/>
        </p:nvSpPr>
        <p:spPr>
          <a:xfrm>
            <a:off x="229299" y="1853100"/>
            <a:ext cx="6178492" cy="3323987"/>
          </a:xfrm>
          <a:prstGeom prst="rect">
            <a:avLst/>
          </a:prstGeom>
          <a:noFill/>
        </p:spPr>
        <p:txBody>
          <a:bodyPr wrap="square" rtlCol="0">
            <a:spAutoFit/>
          </a:bodyPr>
          <a:lstStyle/>
          <a:p>
            <a:pPr marL="342900" indent="-342900">
              <a:buClr>
                <a:srgbClr val="C00000"/>
              </a:buClr>
              <a:buFont typeface="Wingdings" panose="05000000000000000000" pitchFamily="2" charset="2"/>
              <a:buChar char="ü"/>
            </a:pPr>
            <a:r>
              <a:rPr lang="en-US" sz="2400" dirty="0"/>
              <a:t>Award notifications are issued electronically in Just Grants</a:t>
            </a:r>
          </a:p>
          <a:p>
            <a:pPr marL="342900" indent="-342900">
              <a:buClr>
                <a:srgbClr val="C00000"/>
              </a:buClr>
              <a:buFont typeface="Wingdings" panose="05000000000000000000" pitchFamily="2" charset="2"/>
              <a:buChar char="ü"/>
            </a:pPr>
            <a:r>
              <a:rPr lang="en-US" sz="2400" dirty="0"/>
              <a:t>An email notification will be sent to the Application Submitter, the Authorized Representative(s), and the Entity Administrator with detailed instructions on how to access and accept the award in Just Grants.</a:t>
            </a:r>
          </a:p>
          <a:p>
            <a:endParaRPr lang="en-US" dirty="0"/>
          </a:p>
        </p:txBody>
      </p:sp>
      <p:pic>
        <p:nvPicPr>
          <p:cNvPr id="9" name="Picture 8" descr="Home office">
            <a:extLst>
              <a:ext uri="{FF2B5EF4-FFF2-40B4-BE49-F238E27FC236}">
                <a16:creationId xmlns:a16="http://schemas.microsoft.com/office/drawing/2014/main" id="{90796F58-A6A3-EB02-1F81-991BB08E1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84" y="1275126"/>
            <a:ext cx="4941117" cy="4110605"/>
          </a:xfrm>
          <a:prstGeom prst="rect">
            <a:avLst/>
          </a:prstGeom>
        </p:spPr>
      </p:pic>
    </p:spTree>
    <p:extLst>
      <p:ext uri="{BB962C8B-B14F-4D97-AF65-F5344CB8AC3E}">
        <p14:creationId xmlns:p14="http://schemas.microsoft.com/office/powerpoint/2010/main" val="298136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301750" y="312285"/>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Award Notification and Acceptance </a:t>
            </a:r>
            <a:r>
              <a:rPr lang="en-US" dirty="0"/>
              <a:t>Cont. 1</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6" name="TextBox 5">
            <a:extLst>
              <a:ext uri="{FF2B5EF4-FFF2-40B4-BE49-F238E27FC236}">
                <a16:creationId xmlns:a16="http://schemas.microsoft.com/office/drawing/2014/main" id="{947115AD-790D-289E-8395-EE32CDC6421B}"/>
              </a:ext>
            </a:extLst>
          </p:cNvPr>
          <p:cNvSpPr txBox="1"/>
          <p:nvPr/>
        </p:nvSpPr>
        <p:spPr>
          <a:xfrm>
            <a:off x="237687" y="1407548"/>
            <a:ext cx="11220556" cy="1169551"/>
          </a:xfrm>
          <a:prstGeom prst="rect">
            <a:avLst/>
          </a:prstGeom>
          <a:noFill/>
        </p:spPr>
        <p:txBody>
          <a:bodyPr wrap="square" rtlCol="0">
            <a:spAutoFit/>
          </a:bodyPr>
          <a:lstStyle/>
          <a:p>
            <a:pPr>
              <a:buClr>
                <a:srgbClr val="C00000"/>
              </a:buClr>
            </a:pPr>
            <a:r>
              <a:rPr lang="en-US" sz="2800" dirty="0">
                <a:latin typeface="Arial" panose="020B0604020202020204" pitchFamily="34" charset="0"/>
                <a:cs typeface="Arial" panose="020B0604020202020204" pitchFamily="34" charset="0"/>
              </a:rPr>
              <a:t>Prior to accepting the award the Recipient/Entity Administrator should:</a:t>
            </a:r>
          </a:p>
          <a:p>
            <a:pPr marL="342900" indent="-342900">
              <a:buClr>
                <a:srgbClr val="C00000"/>
              </a:buClr>
              <a:buFont typeface="Courier New" panose="02070309020205020404" pitchFamily="49" charset="0"/>
              <a:buChar char="o"/>
            </a:pPr>
            <a:endParaRPr lang="en-US" sz="2400" dirty="0"/>
          </a:p>
          <a:p>
            <a:pPr>
              <a:buClr>
                <a:srgbClr val="C00000"/>
              </a:buClr>
            </a:pPr>
            <a:endParaRPr lang="en-US" dirty="0"/>
          </a:p>
        </p:txBody>
      </p:sp>
      <p:pic>
        <p:nvPicPr>
          <p:cNvPr id="3" name="Picture 2">
            <a:extLst>
              <a:ext uri="{FF2B5EF4-FFF2-40B4-BE49-F238E27FC236}">
                <a16:creationId xmlns:a16="http://schemas.microsoft.com/office/drawing/2014/main" id="{D0CDB17C-BC6C-EB77-9FB2-666B43E56FB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5948" y="2313883"/>
            <a:ext cx="4458055" cy="2568510"/>
          </a:xfrm>
          <a:prstGeom prst="rect">
            <a:avLst/>
          </a:prstGeom>
        </p:spPr>
      </p:pic>
      <p:pic>
        <p:nvPicPr>
          <p:cNvPr id="4" name="Picture 3">
            <a:extLst>
              <a:ext uri="{FF2B5EF4-FFF2-40B4-BE49-F238E27FC236}">
                <a16:creationId xmlns:a16="http://schemas.microsoft.com/office/drawing/2014/main" id="{CCADE7E9-28B6-4968-2347-ECD4D37088E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88948" y="2313883"/>
            <a:ext cx="3523793" cy="2790754"/>
          </a:xfrm>
          <a:prstGeom prst="rect">
            <a:avLst/>
          </a:prstGeom>
        </p:spPr>
      </p:pic>
      <p:sp>
        <p:nvSpPr>
          <p:cNvPr id="7" name="TextBox 6">
            <a:extLst>
              <a:ext uri="{FF2B5EF4-FFF2-40B4-BE49-F238E27FC236}">
                <a16:creationId xmlns:a16="http://schemas.microsoft.com/office/drawing/2014/main" id="{B1305F91-0745-7142-4864-079CAC78295A}"/>
              </a:ext>
            </a:extLst>
          </p:cNvPr>
          <p:cNvSpPr txBox="1"/>
          <p:nvPr/>
        </p:nvSpPr>
        <p:spPr>
          <a:xfrm>
            <a:off x="733757" y="2443976"/>
            <a:ext cx="4043495"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Make sure they have set up their Just Grants account and are enrolled in the Automated Standard Application for Payments (ASAP)</a:t>
            </a:r>
          </a:p>
        </p:txBody>
      </p:sp>
      <p:sp>
        <p:nvSpPr>
          <p:cNvPr id="11" name="TextBox 10">
            <a:extLst>
              <a:ext uri="{FF2B5EF4-FFF2-40B4-BE49-F238E27FC236}">
                <a16:creationId xmlns:a16="http://schemas.microsoft.com/office/drawing/2014/main" id="{E10A16B1-2530-7CC1-8BE9-118A757EE4C0}"/>
              </a:ext>
            </a:extLst>
          </p:cNvPr>
          <p:cNvSpPr txBox="1"/>
          <p:nvPr/>
        </p:nvSpPr>
        <p:spPr>
          <a:xfrm>
            <a:off x="7554281" y="2479760"/>
            <a:ext cx="2682380" cy="2677656"/>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Assign a Financial Manager, a Grant Award Administrator, and an Authorized  Representative to the award</a:t>
            </a:r>
          </a:p>
        </p:txBody>
      </p:sp>
      <p:pic>
        <p:nvPicPr>
          <p:cNvPr id="13" name="Picture 12">
            <a:extLst>
              <a:ext uri="{FF2B5EF4-FFF2-40B4-BE49-F238E27FC236}">
                <a16:creationId xmlns:a16="http://schemas.microsoft.com/office/drawing/2014/main" id="{ECCC4BF4-B61D-D289-3A27-C487D2DEC73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18507" y="2313883"/>
            <a:ext cx="2025937" cy="1439957"/>
          </a:xfrm>
          <a:prstGeom prst="rect">
            <a:avLst/>
          </a:prstGeom>
        </p:spPr>
      </p:pic>
      <p:sp>
        <p:nvSpPr>
          <p:cNvPr id="19" name="TextBox 18">
            <a:extLst>
              <a:ext uri="{FF2B5EF4-FFF2-40B4-BE49-F238E27FC236}">
                <a16:creationId xmlns:a16="http://schemas.microsoft.com/office/drawing/2014/main" id="{F03B5F42-2E01-2731-7BD5-A479C6FEBC2E}"/>
              </a:ext>
            </a:extLst>
          </p:cNvPr>
          <p:cNvSpPr txBox="1"/>
          <p:nvPr/>
        </p:nvSpPr>
        <p:spPr>
          <a:xfrm>
            <a:off x="733756" y="5327063"/>
            <a:ext cx="9727315" cy="646331"/>
          </a:xfrm>
          <a:prstGeom prst="rect">
            <a:avLst/>
          </a:prstGeom>
          <a:noFill/>
        </p:spPr>
        <p:txBody>
          <a:bodyPr wrap="square">
            <a:spAutoFit/>
          </a:bodyPr>
          <a:lstStyle/>
          <a:p>
            <a:r>
              <a:rPr lang="en-US" i="1" dirty="0">
                <a:solidFill>
                  <a:srgbClr val="C00000"/>
                </a:solidFill>
              </a:rPr>
              <a:t>*</a:t>
            </a:r>
            <a:r>
              <a:rPr lang="en-US" i="1" dirty="0"/>
              <a:t>The Authorized Representative has the legal authority to enter into contracts, grants, and cooperative agreements with the federal government on behalf of the Entity.</a:t>
            </a:r>
          </a:p>
        </p:txBody>
      </p:sp>
    </p:spTree>
    <p:extLst>
      <p:ext uri="{BB962C8B-B14F-4D97-AF65-F5344CB8AC3E}">
        <p14:creationId xmlns:p14="http://schemas.microsoft.com/office/powerpoint/2010/main" val="2452409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301750" y="312285"/>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Award Notification and Acceptance </a:t>
            </a:r>
            <a:r>
              <a:rPr lang="en-US" dirty="0"/>
              <a:t>Cont. 2</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6" name="TextBox 5">
            <a:extLst>
              <a:ext uri="{FF2B5EF4-FFF2-40B4-BE49-F238E27FC236}">
                <a16:creationId xmlns:a16="http://schemas.microsoft.com/office/drawing/2014/main" id="{947115AD-790D-289E-8395-EE32CDC6421B}"/>
              </a:ext>
            </a:extLst>
          </p:cNvPr>
          <p:cNvSpPr txBox="1"/>
          <p:nvPr/>
        </p:nvSpPr>
        <p:spPr>
          <a:xfrm>
            <a:off x="237687" y="1407548"/>
            <a:ext cx="9820713" cy="1231106"/>
          </a:xfrm>
          <a:prstGeom prst="rect">
            <a:avLst/>
          </a:prstGeom>
          <a:noFill/>
        </p:spPr>
        <p:txBody>
          <a:bodyPr wrap="square" rtlCol="0">
            <a:spAutoFit/>
          </a:bodyPr>
          <a:lstStyle/>
          <a:p>
            <a:pPr>
              <a:buClr>
                <a:srgbClr val="C00000"/>
              </a:buClr>
            </a:pPr>
            <a:r>
              <a:rPr lang="en-US" sz="2800" dirty="0">
                <a:latin typeface="Arial" panose="020B0604020202020204" pitchFamily="34" charset="0"/>
                <a:cs typeface="Arial" panose="020B0604020202020204" pitchFamily="34" charset="0"/>
              </a:rPr>
              <a:t>To accept the award, the Authorized Representative should:</a:t>
            </a:r>
          </a:p>
          <a:p>
            <a:pPr marL="342900" indent="-342900">
              <a:buClr>
                <a:srgbClr val="C00000"/>
              </a:buClr>
              <a:buFont typeface="Courier New" panose="02070309020205020404" pitchFamily="49" charset="0"/>
              <a:buChar char="o"/>
            </a:pPr>
            <a:endParaRPr lang="en-US" sz="2800" dirty="0"/>
          </a:p>
          <a:p>
            <a:pPr>
              <a:buClr>
                <a:srgbClr val="C00000"/>
              </a:buClr>
            </a:pPr>
            <a:endParaRPr lang="en-US" dirty="0"/>
          </a:p>
        </p:txBody>
      </p:sp>
      <p:pic>
        <p:nvPicPr>
          <p:cNvPr id="3" name="Picture 2">
            <a:extLst>
              <a:ext uri="{FF2B5EF4-FFF2-40B4-BE49-F238E27FC236}">
                <a16:creationId xmlns:a16="http://schemas.microsoft.com/office/drawing/2014/main" id="{D0CDB17C-BC6C-EB77-9FB2-666B43E56FB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5948" y="2313882"/>
            <a:ext cx="2911806" cy="2602067"/>
          </a:xfrm>
          <a:prstGeom prst="rect">
            <a:avLst/>
          </a:prstGeom>
        </p:spPr>
      </p:pic>
      <p:sp>
        <p:nvSpPr>
          <p:cNvPr id="7" name="TextBox 6">
            <a:extLst>
              <a:ext uri="{FF2B5EF4-FFF2-40B4-BE49-F238E27FC236}">
                <a16:creationId xmlns:a16="http://schemas.microsoft.com/office/drawing/2014/main" id="{B1305F91-0745-7142-4864-079CAC78295A}"/>
              </a:ext>
            </a:extLst>
          </p:cNvPr>
          <p:cNvSpPr txBox="1"/>
          <p:nvPr/>
        </p:nvSpPr>
        <p:spPr>
          <a:xfrm>
            <a:off x="540676" y="2479760"/>
            <a:ext cx="2911806"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Read each section of the award package and certify that they have read and understood the information.</a:t>
            </a:r>
          </a:p>
        </p:txBody>
      </p:sp>
      <p:pic>
        <p:nvPicPr>
          <p:cNvPr id="2" name="Picture 1">
            <a:extLst>
              <a:ext uri="{FF2B5EF4-FFF2-40B4-BE49-F238E27FC236}">
                <a16:creationId xmlns:a16="http://schemas.microsoft.com/office/drawing/2014/main" id="{78E3F290-5D6E-D3F1-A576-62BBDA8C20B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429614" y="2313882"/>
            <a:ext cx="2914141" cy="3935117"/>
          </a:xfrm>
          <a:prstGeom prst="rect">
            <a:avLst/>
          </a:prstGeom>
        </p:spPr>
      </p:pic>
      <p:sp>
        <p:nvSpPr>
          <p:cNvPr id="8" name="TextBox 7">
            <a:extLst>
              <a:ext uri="{FF2B5EF4-FFF2-40B4-BE49-F238E27FC236}">
                <a16:creationId xmlns:a16="http://schemas.microsoft.com/office/drawing/2014/main" id="{67E71ECD-DB3B-CB79-2F53-DA26AA9257ED}"/>
              </a:ext>
            </a:extLst>
          </p:cNvPr>
          <p:cNvSpPr txBox="1"/>
          <p:nvPr/>
        </p:nvSpPr>
        <p:spPr>
          <a:xfrm>
            <a:off x="4656645" y="2479760"/>
            <a:ext cx="2509984" cy="3785652"/>
          </a:xfrm>
          <a:prstGeom prst="rect">
            <a:avLst/>
          </a:prstGeom>
          <a:noFill/>
        </p:spPr>
        <p:txBody>
          <a:bodyPr wrap="square">
            <a:spAutoFit/>
          </a:bodyPr>
          <a:lstStyle/>
          <a:p>
            <a:r>
              <a:rPr lang="en-US" sz="2400" dirty="0"/>
              <a:t>Review all award conditions. Check each section’s checkbox indicating they have read and understood all information presented in that section.</a:t>
            </a:r>
          </a:p>
        </p:txBody>
      </p:sp>
      <p:sp>
        <p:nvSpPr>
          <p:cNvPr id="14" name="TextBox 13">
            <a:extLst>
              <a:ext uri="{FF2B5EF4-FFF2-40B4-BE49-F238E27FC236}">
                <a16:creationId xmlns:a16="http://schemas.microsoft.com/office/drawing/2014/main" id="{A4E948B9-739E-4620-858C-CC57BFD4B27B}"/>
              </a:ext>
            </a:extLst>
          </p:cNvPr>
          <p:cNvSpPr txBox="1"/>
          <p:nvPr/>
        </p:nvSpPr>
        <p:spPr>
          <a:xfrm>
            <a:off x="8637603" y="2484768"/>
            <a:ext cx="2638652" cy="3785652"/>
          </a:xfrm>
          <a:prstGeom prst="rect">
            <a:avLst/>
          </a:prstGeom>
          <a:noFill/>
        </p:spPr>
        <p:txBody>
          <a:bodyPr wrap="square">
            <a:spAutoFit/>
          </a:bodyPr>
          <a:lstStyle/>
          <a:p>
            <a:r>
              <a:rPr lang="en-US" sz="2400" dirty="0"/>
              <a:t>Once all acceptance boxes in each section have been checked and the Declaration and Certification has been checked, they can choose to Accept or Decline the Award. </a:t>
            </a:r>
          </a:p>
        </p:txBody>
      </p:sp>
      <p:pic>
        <p:nvPicPr>
          <p:cNvPr id="15" name="Picture 14">
            <a:extLst>
              <a:ext uri="{FF2B5EF4-FFF2-40B4-BE49-F238E27FC236}">
                <a16:creationId xmlns:a16="http://schemas.microsoft.com/office/drawing/2014/main" id="{A4063298-7C66-3275-ADCE-373CC5253F5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93251" y="2309163"/>
            <a:ext cx="2914141" cy="3938357"/>
          </a:xfrm>
          <a:prstGeom prst="rect">
            <a:avLst/>
          </a:prstGeom>
        </p:spPr>
      </p:pic>
    </p:spTree>
    <p:extLst>
      <p:ext uri="{BB962C8B-B14F-4D97-AF65-F5344CB8AC3E}">
        <p14:creationId xmlns:p14="http://schemas.microsoft.com/office/powerpoint/2010/main" val="164283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Conditions of Award</a:t>
            </a:r>
          </a:p>
        </p:txBody>
      </p:sp>
    </p:spTree>
    <p:extLst>
      <p:ext uri="{BB962C8B-B14F-4D97-AF65-F5344CB8AC3E}">
        <p14:creationId xmlns:p14="http://schemas.microsoft.com/office/powerpoint/2010/main" val="69170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1</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5" name="TextBox 4">
            <a:extLst>
              <a:ext uri="{FF2B5EF4-FFF2-40B4-BE49-F238E27FC236}">
                <a16:creationId xmlns:a16="http://schemas.microsoft.com/office/drawing/2014/main" id="{92FCF336-AE76-0AD3-F1F3-48CB4FE99C65}"/>
              </a:ext>
            </a:extLst>
          </p:cNvPr>
          <p:cNvSpPr txBox="1"/>
          <p:nvPr/>
        </p:nvSpPr>
        <p:spPr>
          <a:xfrm>
            <a:off x="1444653" y="1841550"/>
            <a:ext cx="8556770" cy="2554545"/>
          </a:xfrm>
          <a:prstGeom prst="rect">
            <a:avLst/>
          </a:prstGeom>
          <a:noFill/>
        </p:spPr>
        <p:txBody>
          <a:bodyPr wrap="square">
            <a:spAutoFit/>
          </a:bodyPr>
          <a:lstStyle/>
          <a:p>
            <a:pPr marL="514350" indent="-514350">
              <a:buFont typeface="+mj-lt"/>
              <a:buAutoNum type="arabicPeriod"/>
            </a:pPr>
            <a:r>
              <a:rPr lang="en-US" sz="3200" dirty="0">
                <a:latin typeface="Arial" panose="020B0604020202020204" pitchFamily="34" charset="0"/>
                <a:cs typeface="Arial" panose="020B0604020202020204" pitchFamily="34" charset="0"/>
              </a:rPr>
              <a:t>The recipient agrees to comply with the requirements set forth in 2 CFR Part 200 Uniform Administrative Requirements, Cost Principles, and Audit Requirements for Federal Awards.    </a:t>
            </a:r>
          </a:p>
        </p:txBody>
      </p:sp>
      <p:pic>
        <p:nvPicPr>
          <p:cNvPr id="4" name="Picture 3">
            <a:extLst>
              <a:ext uri="{FF2B5EF4-FFF2-40B4-BE49-F238E27FC236}">
                <a16:creationId xmlns:a16="http://schemas.microsoft.com/office/drawing/2014/main" id="{4BCDC179-16E3-33A4-26F0-01A9BB534DD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47806"/>
            <a:ext cx="2651990" cy="1585097"/>
          </a:xfrm>
          <a:prstGeom prst="rect">
            <a:avLst/>
          </a:prstGeom>
        </p:spPr>
      </p:pic>
    </p:spTree>
    <p:extLst>
      <p:ext uri="{BB962C8B-B14F-4D97-AF65-F5344CB8AC3E}">
        <p14:creationId xmlns:p14="http://schemas.microsoft.com/office/powerpoint/2010/main" val="1747126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2</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Rectangle 4">
            <a:extLst>
              <a:ext uri="{FF2B5EF4-FFF2-40B4-BE49-F238E27FC236}">
                <a16:creationId xmlns:a16="http://schemas.microsoft.com/office/drawing/2014/main" id="{3BA00BC0-3541-EF9F-4D15-D93F477EDF4F}"/>
              </a:ext>
            </a:extLst>
          </p:cNvPr>
          <p:cNvSpPr txBox="1">
            <a:spLocks noChangeArrowheads="1"/>
          </p:cNvSpPr>
          <p:nvPr/>
        </p:nvSpPr>
        <p:spPr>
          <a:xfrm>
            <a:off x="475861" y="1321711"/>
            <a:ext cx="487680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ct val="20000"/>
              </a:spcBef>
              <a:spcAft>
                <a:spcPts val="0"/>
              </a:spcAft>
              <a:buClrTx/>
              <a:buSzPct val="90000"/>
              <a:buFont typeface="+mj-lt"/>
              <a:buAutoNum type="arabicPeriod" startAt="2"/>
              <a:tabLst/>
              <a:defRPr/>
            </a:pPr>
            <a:r>
              <a:rPr kumimoji="0" lang="en-US" sz="3000" b="0" i="0" u="none" strike="noStrike" kern="1200" cap="none" spc="0" normalizeH="0" baseline="0" noProof="0" dirty="0">
                <a:ln>
                  <a:noFill/>
                </a:ln>
                <a:solidFill>
                  <a:sysClr val="windowText" lastClr="000000"/>
                </a:solidFill>
                <a:effectLst/>
                <a:uLnTx/>
                <a:uFillTx/>
                <a:latin typeface="Arial (Body)"/>
              </a:rPr>
              <a:t>The recipient agrees to comply with the financial and administrative requirements set forth in the current edition of the “DOJ Grants Financial Guide."</a:t>
            </a:r>
          </a:p>
        </p:txBody>
      </p:sp>
      <p:pic>
        <p:nvPicPr>
          <p:cNvPr id="8" name="Picture 7" descr="A collage of people">
            <a:extLst>
              <a:ext uri="{FF2B5EF4-FFF2-40B4-BE49-F238E27FC236}">
                <a16:creationId xmlns:a16="http://schemas.microsoft.com/office/drawing/2014/main" id="{13BC1AB3-DC1C-B0B6-9CCA-8C464B4F0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341" y="1417589"/>
            <a:ext cx="3587634" cy="4417603"/>
          </a:xfrm>
          <a:prstGeom prst="rect">
            <a:avLst/>
          </a:prstGeom>
        </p:spPr>
      </p:pic>
    </p:spTree>
    <p:extLst>
      <p:ext uri="{BB962C8B-B14F-4D97-AF65-F5344CB8AC3E}">
        <p14:creationId xmlns:p14="http://schemas.microsoft.com/office/powerpoint/2010/main" val="1682881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3</a:t>
            </a:r>
          </a:p>
        </p:txBody>
      </p:sp>
      <p:sp>
        <p:nvSpPr>
          <p:cNvPr id="5" name="Content Placeholder 3">
            <a:extLst>
              <a:ext uri="{FF2B5EF4-FFF2-40B4-BE49-F238E27FC236}">
                <a16:creationId xmlns:a16="http://schemas.microsoft.com/office/drawing/2014/main" id="{355D9F0A-C6B8-0A56-317B-7C582FEA6310}"/>
              </a:ext>
            </a:extLst>
          </p:cNvPr>
          <p:cNvSpPr>
            <a:spLocks noGrp="1"/>
          </p:cNvSpPr>
          <p:nvPr>
            <p:ph idx="1"/>
          </p:nvPr>
        </p:nvSpPr>
        <p:spPr>
          <a:xfrm>
            <a:off x="1549201" y="1698317"/>
            <a:ext cx="8229600" cy="3992563"/>
          </a:xfrm>
        </p:spPr>
        <p:txBody>
          <a:bodyPr>
            <a:noAutofit/>
          </a:bodyPr>
          <a:lstStyle/>
          <a:p>
            <a:pPr marL="514350" indent="-514350">
              <a:buFont typeface="+mj-lt"/>
              <a:buAutoNum type="arabicPeriod" startAt="3"/>
            </a:pPr>
            <a:r>
              <a:rPr lang="en-US" sz="3200" dirty="0"/>
              <a:t>Comply with the training requirement for the Grant Award Administrator and all Financial Managers to successfully complete an OJP financial management and grant administrative training by 120 days after the date the recipient accepts the award.   </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pic>
        <p:nvPicPr>
          <p:cNvPr id="6" name="Picture 5">
            <a:extLst>
              <a:ext uri="{FF2B5EF4-FFF2-40B4-BE49-F238E27FC236}">
                <a16:creationId xmlns:a16="http://schemas.microsoft.com/office/drawing/2014/main" id="{FB0A670E-40F9-3348-6BE8-407625134C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98331"/>
            <a:ext cx="2651990" cy="1585097"/>
          </a:xfrm>
          <a:prstGeom prst="rect">
            <a:avLst/>
          </a:prstGeom>
        </p:spPr>
      </p:pic>
    </p:spTree>
    <p:extLst>
      <p:ext uri="{BB962C8B-B14F-4D97-AF65-F5344CB8AC3E}">
        <p14:creationId xmlns:p14="http://schemas.microsoft.com/office/powerpoint/2010/main" val="4249149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4</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7" name="Content Placeholder 3">
            <a:extLst>
              <a:ext uri="{FF2B5EF4-FFF2-40B4-BE49-F238E27FC236}">
                <a16:creationId xmlns:a16="http://schemas.microsoft.com/office/drawing/2014/main" id="{9A671754-3FCA-84B4-5565-7BAB5D979D6A}"/>
              </a:ext>
            </a:extLst>
          </p:cNvPr>
          <p:cNvSpPr txBox="1">
            <a:spLocks/>
          </p:cNvSpPr>
          <p:nvPr/>
        </p:nvSpPr>
        <p:spPr>
          <a:xfrm>
            <a:off x="1541834" y="1565056"/>
            <a:ext cx="8362407" cy="34290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eriod" startAt="4"/>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A recipient that is eligible to use the “de minimis” indirect cost rate and elects to use the “de minimis” indirect cost rate, must advise OJP in writing of both its eligibility and its election and must comply with all associated requirements in the Part 200 Uniform Requirements.</a:t>
            </a:r>
            <a:endParaRPr kumimoji="0" lang="en-US" sz="2000" b="1" i="0" u="none" strike="noStrike" kern="1200" cap="none" spc="0" normalizeH="0" baseline="0" noProof="0" dirty="0">
              <a:ln>
                <a:noFill/>
              </a:ln>
              <a:solidFill>
                <a:sysClr val="windowText" lastClr="00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F7139024-807B-89A2-1FF7-2B5F504B79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52164"/>
            <a:ext cx="2651990" cy="1585097"/>
          </a:xfrm>
          <a:prstGeom prst="rect">
            <a:avLst/>
          </a:prstGeom>
        </p:spPr>
      </p:pic>
    </p:spTree>
    <p:extLst>
      <p:ext uri="{BB962C8B-B14F-4D97-AF65-F5344CB8AC3E}">
        <p14:creationId xmlns:p14="http://schemas.microsoft.com/office/powerpoint/2010/main" val="1192226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5</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Content Placeholder 3">
            <a:extLst>
              <a:ext uri="{FF2B5EF4-FFF2-40B4-BE49-F238E27FC236}">
                <a16:creationId xmlns:a16="http://schemas.microsoft.com/office/drawing/2014/main" id="{F6D12E09-1050-80FC-6FAE-337F05D9C7A9}"/>
              </a:ext>
            </a:extLst>
          </p:cNvPr>
          <p:cNvSpPr txBox="1">
            <a:spLocks/>
          </p:cNvSpPr>
          <p:nvPr/>
        </p:nvSpPr>
        <p:spPr>
          <a:xfrm>
            <a:off x="1549201" y="1526687"/>
            <a:ext cx="82296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marR="0" lvl="0" indent="-609600" algn="l" defTabSz="914400" rtl="0" eaLnBrk="1" fontAlgn="auto" latinLnBrk="0" hangingPunct="1">
              <a:lnSpc>
                <a:spcPct val="100000"/>
              </a:lnSpc>
              <a:spcBef>
                <a:spcPct val="20000"/>
              </a:spcBef>
              <a:spcAft>
                <a:spcPts val="0"/>
              </a:spcAft>
              <a:buClrTx/>
              <a:buSzTx/>
              <a:buFont typeface="+mj-lt"/>
              <a:buAutoNum type="arabicPeriod" startAt="5"/>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All subawards (“subgrants”) at any tier, must have specific federal authorization.  </a:t>
            </a:r>
          </a:p>
        </p:txBody>
      </p:sp>
      <p:pic>
        <p:nvPicPr>
          <p:cNvPr id="5" name="Picture 4">
            <a:extLst>
              <a:ext uri="{FF2B5EF4-FFF2-40B4-BE49-F238E27FC236}">
                <a16:creationId xmlns:a16="http://schemas.microsoft.com/office/drawing/2014/main" id="{68D468A6-79CB-2BC4-8360-AC430E28D08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75798"/>
            <a:ext cx="2651990" cy="1585097"/>
          </a:xfrm>
          <a:prstGeom prst="rect">
            <a:avLst/>
          </a:prstGeom>
        </p:spPr>
      </p:pic>
    </p:spTree>
    <p:extLst>
      <p:ext uri="{BB962C8B-B14F-4D97-AF65-F5344CB8AC3E}">
        <p14:creationId xmlns:p14="http://schemas.microsoft.com/office/powerpoint/2010/main" val="1590162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1</a:t>
            </a:r>
          </a:p>
        </p:txBody>
      </p:sp>
      <p:sp>
        <p:nvSpPr>
          <p:cNvPr id="3" name="Rectangle 2">
            <a:extLst>
              <a:ext uri="{FF2B5EF4-FFF2-40B4-BE49-F238E27FC236}">
                <a16:creationId xmlns:a16="http://schemas.microsoft.com/office/drawing/2014/main" id="{AF6DC09E-E6F5-CE44-8788-FFC79483F24D}"/>
              </a:ext>
            </a:extLst>
          </p:cNvPr>
          <p:cNvSpPr/>
          <p:nvPr/>
        </p:nvSpPr>
        <p:spPr>
          <a:xfrm>
            <a:off x="598713" y="1371600"/>
            <a:ext cx="10405767"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1.  Strong internal controls can ensure effective and efficient operations, reliable financial reporting, and compliance with applicable laws and regulations.</a:t>
            </a:r>
          </a:p>
          <a:p>
            <a:pPr marL="914400" marR="0" lvl="1" indent="-457200" algn="l" defTabSz="914400" rtl="0" eaLnBrk="1" fontAlgn="auto" latinLnBrk="0" hangingPunct="1">
              <a:lnSpc>
                <a:spcPct val="100000"/>
              </a:lnSpc>
              <a:spcBef>
                <a:spcPts val="12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True</a:t>
            </a:r>
          </a:p>
          <a:p>
            <a:pPr marL="914400" marR="0" lvl="1" indent="-4572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False</a:t>
            </a:r>
          </a:p>
        </p:txBody>
      </p:sp>
    </p:spTree>
    <p:extLst>
      <p:ext uri="{BB962C8B-B14F-4D97-AF65-F5344CB8AC3E}">
        <p14:creationId xmlns:p14="http://schemas.microsoft.com/office/powerpoint/2010/main" val="357243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6</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5" name="Content Placeholder 5">
            <a:extLst>
              <a:ext uri="{FF2B5EF4-FFF2-40B4-BE49-F238E27FC236}">
                <a16:creationId xmlns:a16="http://schemas.microsoft.com/office/drawing/2014/main" id="{9BFC7D3E-A5BE-0041-31A3-63192A00E17C}"/>
              </a:ext>
            </a:extLst>
          </p:cNvPr>
          <p:cNvSpPr txBox="1">
            <a:spLocks/>
          </p:cNvSpPr>
          <p:nvPr/>
        </p:nvSpPr>
        <p:spPr>
          <a:xfrm>
            <a:off x="1549201" y="1534885"/>
            <a:ext cx="8229600" cy="4029891"/>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buFont typeface="+mj-lt"/>
              <a:buAutoNum type="arabicPeriod" startAt="6"/>
            </a:pPr>
            <a:r>
              <a:rPr lang="en-US" sz="3200" dirty="0">
                <a:latin typeface="Arial   "/>
              </a:rPr>
              <a:t>Recipients and any subrecipients at any tier, must obtain specific post-award approval to use a noncompetitive approach in any procurement contract that would exceed the Simplified Acquisition Threshold (currently $350,000). </a:t>
            </a:r>
          </a:p>
        </p:txBody>
      </p:sp>
      <p:pic>
        <p:nvPicPr>
          <p:cNvPr id="6" name="Picture 5">
            <a:extLst>
              <a:ext uri="{FF2B5EF4-FFF2-40B4-BE49-F238E27FC236}">
                <a16:creationId xmlns:a16="http://schemas.microsoft.com/office/drawing/2014/main" id="{9C3483BA-629B-00CF-F95D-0FBE556238F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16292"/>
            <a:ext cx="2651990" cy="1585097"/>
          </a:xfrm>
          <a:prstGeom prst="rect">
            <a:avLst/>
          </a:prstGeom>
        </p:spPr>
      </p:pic>
    </p:spTree>
    <p:extLst>
      <p:ext uri="{BB962C8B-B14F-4D97-AF65-F5344CB8AC3E}">
        <p14:creationId xmlns:p14="http://schemas.microsoft.com/office/powerpoint/2010/main" val="2462201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 </a:t>
            </a:r>
            <a:r>
              <a:rPr lang="en-US" dirty="0"/>
              <a:t>Cont. </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7</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Content Placeholder 3">
            <a:extLst>
              <a:ext uri="{FF2B5EF4-FFF2-40B4-BE49-F238E27FC236}">
                <a16:creationId xmlns:a16="http://schemas.microsoft.com/office/drawing/2014/main" id="{4979D8A3-2D4E-0A27-4126-75918F2F3CB2}"/>
              </a:ext>
            </a:extLst>
          </p:cNvPr>
          <p:cNvSpPr txBox="1">
            <a:spLocks/>
          </p:cNvSpPr>
          <p:nvPr/>
        </p:nvSpPr>
        <p:spPr>
          <a:xfrm>
            <a:off x="1693817" y="1637212"/>
            <a:ext cx="8229600" cy="2590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startAt="7"/>
            </a:pPr>
            <a:r>
              <a:rPr lang="en-US" sz="3200" dirty="0">
                <a:latin typeface="Arial   "/>
              </a:rPr>
              <a:t>The recipient agrees that DOJ may withhold award funds or impose other requirements if the recipients does not promptly address outstanding issues related to an audit.   </a:t>
            </a:r>
          </a:p>
        </p:txBody>
      </p:sp>
      <p:pic>
        <p:nvPicPr>
          <p:cNvPr id="6" name="Picture 5">
            <a:extLst>
              <a:ext uri="{FF2B5EF4-FFF2-40B4-BE49-F238E27FC236}">
                <a16:creationId xmlns:a16="http://schemas.microsoft.com/office/drawing/2014/main" id="{D159A04E-510B-EA70-FAD7-3A51068124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61106"/>
            <a:ext cx="2651990" cy="1585097"/>
          </a:xfrm>
          <a:prstGeom prst="rect">
            <a:avLst/>
          </a:prstGeom>
        </p:spPr>
      </p:pic>
    </p:spTree>
    <p:extLst>
      <p:ext uri="{BB962C8B-B14F-4D97-AF65-F5344CB8AC3E}">
        <p14:creationId xmlns:p14="http://schemas.microsoft.com/office/powerpoint/2010/main" val="1453918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Availability of Funds </a:t>
            </a:r>
          </a:p>
        </p:txBody>
      </p:sp>
    </p:spTree>
    <p:extLst>
      <p:ext uri="{BB962C8B-B14F-4D97-AF65-F5344CB8AC3E}">
        <p14:creationId xmlns:p14="http://schemas.microsoft.com/office/powerpoint/2010/main" val="724459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Availability of Funds.</a:t>
            </a:r>
          </a:p>
        </p:txBody>
      </p:sp>
      <p:sp>
        <p:nvSpPr>
          <p:cNvPr id="4" name="Content Placeholder 3">
            <a:extLst>
              <a:ext uri="{FF2B5EF4-FFF2-40B4-BE49-F238E27FC236}">
                <a16:creationId xmlns:a16="http://schemas.microsoft.com/office/drawing/2014/main" id="{8F386F1A-BE08-4B1A-C127-23FA8BF1BCF2}"/>
              </a:ext>
            </a:extLst>
          </p:cNvPr>
          <p:cNvSpPr txBox="1">
            <a:spLocks/>
          </p:cNvSpPr>
          <p:nvPr/>
        </p:nvSpPr>
        <p:spPr>
          <a:xfrm>
            <a:off x="1582783" y="1068977"/>
            <a:ext cx="8153400" cy="4186535"/>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600"/>
              </a:spcBef>
              <a:spcAft>
                <a:spcPts val="0"/>
              </a:spcAft>
              <a:buClr>
                <a:srgbClr val="C00000"/>
              </a:buClr>
              <a:buSzTx/>
              <a:buFont typeface="Wingdings"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Obligation Period (Grantee’s books)</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10/1/2023 - 09/30/2026</a:t>
            </a:r>
          </a:p>
          <a:p>
            <a:pPr marL="457200" marR="0" lvl="0" indent="-457200" algn="l" defTabSz="914400" rtl="0" eaLnBrk="1" fontAlgn="auto" latinLnBrk="0" hangingPunct="1">
              <a:lnSpc>
                <a:spcPct val="100000"/>
              </a:lnSpc>
              <a:spcBef>
                <a:spcPts val="600"/>
              </a:spcBef>
              <a:spcAft>
                <a:spcPts val="0"/>
              </a:spcAft>
              <a:buClrTx/>
              <a:buSzTx/>
              <a:buFont typeface="Arial" pitchFamily="34" charset="0"/>
              <a:buNone/>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Award date = 12/1/2023 (Federal books)</a:t>
            </a:r>
            <a:endParaRPr lang="en-US" sz="3000" b="0" i="0" u="none" strike="noStrike" kern="1200" cap="none" spc="0" normalizeH="0" baseline="0" noProof="0" dirty="0">
              <a:ln>
                <a:noFill/>
              </a:ln>
              <a:solidFill>
                <a:sysClr val="windowText" lastClr="000000"/>
              </a:solidFill>
              <a:effectLst/>
              <a:uLnTx/>
              <a:uFillTx/>
              <a:latin typeface="Arial"/>
              <a:cs typeface="Arial"/>
            </a:endParaRPr>
          </a:p>
          <a:p>
            <a:pPr marR="0" lvl="0" algn="l" defTabSz="914400" rtl="0" eaLnBrk="1" fontAlgn="auto" latinLnBrk="0" hangingPunct="1">
              <a:lnSpc>
                <a:spcPct val="100000"/>
              </a:lnSpc>
              <a:spcBef>
                <a:spcPts val="1800"/>
              </a:spcBef>
              <a:spcAft>
                <a:spcPts val="0"/>
              </a:spcAft>
              <a:buClr>
                <a:srgbClr val="C00000"/>
              </a:buClr>
              <a:buSzTx/>
              <a:buFont typeface="Wingdings" panose="05000000000000000000"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Expenditure Period</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10/1/2023 - 01/28/2027</a:t>
            </a:r>
          </a:p>
          <a:p>
            <a:pPr marL="457200" marR="0" lvl="0" indent="-457200" algn="l" defTabSz="914400" rtl="0" eaLnBrk="1" fontAlgn="auto" latinLnBrk="0" hangingPunct="1">
              <a:lnSpc>
                <a:spcPct val="100000"/>
              </a:lnSpc>
              <a:spcBef>
                <a:spcPts val="1800"/>
              </a:spcBef>
              <a:spcAft>
                <a:spcPts val="0"/>
              </a:spcAft>
              <a:buClr>
                <a:srgbClr val="C00000"/>
              </a:buClr>
              <a:buSzTx/>
              <a:buFont typeface="Wingdings"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Liquidation Period (120 days after end of award)</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a:t>
            </a:r>
            <a:r>
              <a:rPr lang="en-US" sz="3000" dirty="0">
                <a:solidFill>
                  <a:sysClr val="windowText" lastClr="000000"/>
                </a:solidFill>
                <a:latin typeface="Arial"/>
              </a:rPr>
              <a:t>10/01/2026</a:t>
            </a: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- 01/28/2027</a:t>
            </a:r>
            <a:endParaRPr lang="en-US" sz="3000" b="0" i="0" u="none" strike="noStrike" kern="1200" cap="none" spc="0" normalizeH="0" baseline="0" noProof="0" dirty="0">
              <a:ln>
                <a:noFill/>
              </a:ln>
              <a:solidFill>
                <a:sysClr val="windowText" lastClr="000000"/>
              </a:solidFill>
              <a:effectLst/>
              <a:uLnTx/>
              <a:uFillTx/>
              <a:latin typeface="Arial"/>
              <a:cs typeface="Arial"/>
            </a:endParaRPr>
          </a:p>
        </p:txBody>
      </p:sp>
      <p:sp>
        <p:nvSpPr>
          <p:cNvPr id="6" name="TextBox 5">
            <a:extLst>
              <a:ext uri="{FF2B5EF4-FFF2-40B4-BE49-F238E27FC236}">
                <a16:creationId xmlns:a16="http://schemas.microsoft.com/office/drawing/2014/main" id="{45D598AD-49BF-48ED-37FB-305D25B7ABF4}"/>
              </a:ext>
            </a:extLst>
          </p:cNvPr>
          <p:cNvSpPr txBox="1"/>
          <p:nvPr/>
        </p:nvSpPr>
        <p:spPr>
          <a:xfrm>
            <a:off x="0" y="5847806"/>
            <a:ext cx="12185649" cy="553998"/>
          </a:xfrm>
          <a:prstGeom prst="rect">
            <a:avLst/>
          </a:prstGeom>
          <a:noFill/>
        </p:spPr>
        <p:txBody>
          <a:bodyPr wrap="square">
            <a:spAutoFit/>
          </a:bodyPr>
          <a:lstStyle/>
          <a:p>
            <a:r>
              <a:rPr lang="en-US" sz="3000" dirty="0">
                <a:solidFill>
                  <a:srgbClr val="C00000"/>
                </a:solidFill>
                <a:latin typeface="Arial Black" panose="020B0A04020102020204" pitchFamily="34" charset="0"/>
              </a:rPr>
              <a:t>Funds will be frozen 120 days after the end of the award.</a:t>
            </a:r>
          </a:p>
        </p:txBody>
      </p:sp>
      <p:pic>
        <p:nvPicPr>
          <p:cNvPr id="2" name="Picture 1">
            <a:extLst>
              <a:ext uri="{FF2B5EF4-FFF2-40B4-BE49-F238E27FC236}">
                <a16:creationId xmlns:a16="http://schemas.microsoft.com/office/drawing/2014/main" id="{258518A6-D326-E78C-4FBB-C46E8AA066F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27856" y="4226557"/>
            <a:ext cx="1964144" cy="1409133"/>
          </a:xfrm>
          <a:prstGeom prst="rect">
            <a:avLst/>
          </a:prstGeom>
        </p:spPr>
      </p:pic>
    </p:spTree>
    <p:extLst>
      <p:ext uri="{BB962C8B-B14F-4D97-AF65-F5344CB8AC3E}">
        <p14:creationId xmlns:p14="http://schemas.microsoft.com/office/powerpoint/2010/main" val="3515641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Availability of Funds cont.</a:t>
            </a:r>
          </a:p>
        </p:txBody>
      </p:sp>
      <p:sp>
        <p:nvSpPr>
          <p:cNvPr id="3" name="Content Placeholder 3">
            <a:extLst>
              <a:ext uri="{FF2B5EF4-FFF2-40B4-BE49-F238E27FC236}">
                <a16:creationId xmlns:a16="http://schemas.microsoft.com/office/drawing/2014/main" id="{AB3AC6E5-D132-7C90-1CAF-20E38AFDB3B9}"/>
              </a:ext>
            </a:extLst>
          </p:cNvPr>
          <p:cNvSpPr txBox="1">
            <a:spLocks/>
          </p:cNvSpPr>
          <p:nvPr/>
        </p:nvSpPr>
        <p:spPr>
          <a:xfrm>
            <a:off x="1295400" y="1380308"/>
            <a:ext cx="8229600" cy="3840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Arial"/>
                <a:ea typeface="+mn-ea"/>
                <a:cs typeface="+mn-cs"/>
              </a:rPr>
              <a:t>Pre-agreement Costs</a:t>
            </a:r>
          </a:p>
          <a:p>
            <a:pPr marL="520700" marR="0" lvl="0" indent="-5207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Costs incurred prior to the project start date</a:t>
            </a:r>
          </a:p>
          <a:p>
            <a:pPr marL="520700" marR="0" lvl="0" indent="-5207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Written prior approval</a:t>
            </a:r>
          </a:p>
        </p:txBody>
      </p:sp>
    </p:spTree>
    <p:extLst>
      <p:ext uri="{BB962C8B-B14F-4D97-AF65-F5344CB8AC3E}">
        <p14:creationId xmlns:p14="http://schemas.microsoft.com/office/powerpoint/2010/main" val="3941935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Program Income</a:t>
            </a:r>
          </a:p>
        </p:txBody>
      </p:sp>
    </p:spTree>
    <p:extLst>
      <p:ext uri="{BB962C8B-B14F-4D97-AF65-F5344CB8AC3E}">
        <p14:creationId xmlns:p14="http://schemas.microsoft.com/office/powerpoint/2010/main" val="3592843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Program Income</a:t>
            </a:r>
            <a:r>
              <a:rPr lang="en-US" dirty="0"/>
              <a:t> Cont. </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Rectangle 2">
            <a:extLst>
              <a:ext uri="{FF2B5EF4-FFF2-40B4-BE49-F238E27FC236}">
                <a16:creationId xmlns:a16="http://schemas.microsoft.com/office/drawing/2014/main" id="{7E054795-F31E-C7BA-A8A7-BD726F4E721D}"/>
              </a:ext>
            </a:extLst>
          </p:cNvPr>
          <p:cNvSpPr txBox="1">
            <a:spLocks noChangeArrowheads="1"/>
          </p:cNvSpPr>
          <p:nvPr/>
        </p:nvSpPr>
        <p:spPr>
          <a:xfrm>
            <a:off x="2216113" y="1662405"/>
            <a:ext cx="8229600" cy="3687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ysClr val="windowText" lastClr="000000"/>
              </a:buClr>
              <a:buSzTx/>
              <a:buFontTx/>
              <a:buNone/>
              <a:tabLst/>
              <a:defRPr/>
            </a:pPr>
            <a:r>
              <a:rPr kumimoji="0" lang="en-US" sz="3600" b="0" i="0" u="none" strike="noStrike" kern="1200" cap="none" spc="0" normalizeH="0" baseline="0" noProof="0" dirty="0">
                <a:ln>
                  <a:noFill/>
                </a:ln>
                <a:solidFill>
                  <a:sysClr val="windowText" lastClr="000000"/>
                </a:solidFill>
                <a:effectLst/>
                <a:uLnTx/>
                <a:uFillTx/>
                <a:latin typeface="Arial"/>
                <a:ea typeface="+mn-ea"/>
                <a:cs typeface="+mn-cs"/>
              </a:rPr>
              <a:t>Gross income earned by the recipient or subrecipient during the funding period as a direct result of a supported activity or earned as a result of the Federal award.</a:t>
            </a:r>
          </a:p>
        </p:txBody>
      </p:sp>
    </p:spTree>
    <p:extLst>
      <p:ext uri="{BB962C8B-B14F-4D97-AF65-F5344CB8AC3E}">
        <p14:creationId xmlns:p14="http://schemas.microsoft.com/office/powerpoint/2010/main" val="1425219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Program Income cont.</a:t>
            </a:r>
          </a:p>
        </p:txBody>
      </p:sp>
      <p:sp>
        <p:nvSpPr>
          <p:cNvPr id="5" name="Content Placeholder 3">
            <a:extLst>
              <a:ext uri="{FF2B5EF4-FFF2-40B4-BE49-F238E27FC236}">
                <a16:creationId xmlns:a16="http://schemas.microsoft.com/office/drawing/2014/main" id="{96C10616-F5A0-ABE1-264F-4C9CD95C5534}"/>
              </a:ext>
            </a:extLst>
          </p:cNvPr>
          <p:cNvSpPr txBox="1">
            <a:spLocks/>
          </p:cNvSpPr>
          <p:nvPr/>
        </p:nvSpPr>
        <p:spPr>
          <a:xfrm>
            <a:off x="2216113" y="1432718"/>
            <a:ext cx="822960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Spend prior to requesting additional grant funds</a:t>
            </a:r>
            <a:endParaRPr kumimoji="0" lang="en-US" sz="900" b="0" i="0" u="none" strike="noStrike" kern="1200" cap="none" spc="0" normalizeH="0" baseline="0" noProof="0" dirty="0">
              <a:ln>
                <a:noFill/>
              </a:ln>
              <a:solidFill>
                <a:sysClr val="windowText" lastClr="000000"/>
              </a:solidFill>
              <a:effectLst/>
              <a:uLnTx/>
              <a:uFillTx/>
              <a:latin typeface="Arial"/>
              <a:ea typeface="+mn-ea"/>
              <a:cs typeface="+mn-cs"/>
            </a:endParaRP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Supplement Project with $$</a:t>
            </a: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Reduce Project with $$</a:t>
            </a: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Send Back $$</a:t>
            </a:r>
          </a:p>
        </p:txBody>
      </p:sp>
    </p:spTree>
    <p:extLst>
      <p:ext uri="{BB962C8B-B14F-4D97-AF65-F5344CB8AC3E}">
        <p14:creationId xmlns:p14="http://schemas.microsoft.com/office/powerpoint/2010/main" val="1418014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2F45-7AAC-113E-1539-73F85D42EA7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5E78F0A-BE49-8B94-57F0-668023D8BB70}"/>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a:t>
            </a:r>
          </a:p>
        </p:txBody>
      </p:sp>
      <p:sp>
        <p:nvSpPr>
          <p:cNvPr id="5" name="Content Placeholder 3">
            <a:extLst>
              <a:ext uri="{FF2B5EF4-FFF2-40B4-BE49-F238E27FC236}">
                <a16:creationId xmlns:a16="http://schemas.microsoft.com/office/drawing/2014/main" id="{BF21D836-A043-8BEA-8D1A-1E82C6D18D5E}"/>
              </a:ext>
            </a:extLst>
          </p:cNvPr>
          <p:cNvSpPr txBox="1">
            <a:spLocks/>
          </p:cNvSpPr>
          <p:nvPr/>
        </p:nvSpPr>
        <p:spPr>
          <a:xfrm>
            <a:off x="544286" y="1432718"/>
            <a:ext cx="1089025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Completing the Advanced training satisfies the training requirement for your Grant Award Administrator and all the Financial Managers.</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True or False?</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lang="en-US" sz="2800" dirty="0">
              <a:solidFill>
                <a:sysClr val="windowText" lastClr="000000"/>
              </a:solidFill>
              <a:latin typeface="Arial"/>
            </a:endParaRP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lang="en-US" sz="2800" dirty="0">
              <a:solidFill>
                <a:sysClr val="windowText" lastClr="000000"/>
              </a:solidFill>
              <a:latin typeface="Arial"/>
            </a:endParaRPr>
          </a:p>
        </p:txBody>
      </p:sp>
    </p:spTree>
    <p:extLst>
      <p:ext uri="{BB962C8B-B14F-4D97-AF65-F5344CB8AC3E}">
        <p14:creationId xmlns:p14="http://schemas.microsoft.com/office/powerpoint/2010/main" val="417217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C42CF-5BE0-39DF-00FD-6D4BECA6429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ACE514F-58DE-FD0B-ADCA-E8DF9581C372}"/>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 cont.</a:t>
            </a:r>
          </a:p>
        </p:txBody>
      </p:sp>
      <p:sp>
        <p:nvSpPr>
          <p:cNvPr id="5" name="Content Placeholder 3">
            <a:extLst>
              <a:ext uri="{FF2B5EF4-FFF2-40B4-BE49-F238E27FC236}">
                <a16:creationId xmlns:a16="http://schemas.microsoft.com/office/drawing/2014/main" id="{9BF38C03-DF12-ADF9-C3B6-9FFA8DD77DF3}"/>
              </a:ext>
            </a:extLst>
          </p:cNvPr>
          <p:cNvSpPr txBox="1">
            <a:spLocks/>
          </p:cNvSpPr>
          <p:nvPr/>
        </p:nvSpPr>
        <p:spPr>
          <a:xfrm>
            <a:off x="544286" y="1432718"/>
            <a:ext cx="1089025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How long is the liquidation period after your award ends.   </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kumimoji="0" lang="en-US" sz="3200" b="0" i="0" u="none" strike="noStrike" kern="1200" cap="none" spc="0" normalizeH="0" baseline="0" noProof="0" dirty="0">
              <a:ln>
                <a:noFill/>
              </a:ln>
              <a:solidFill>
                <a:srgbClr val="C00000"/>
              </a:solidFill>
              <a:effectLst/>
              <a:uLnTx/>
              <a:uFillTx/>
              <a:latin typeface="Arial"/>
              <a:ea typeface="+mn-ea"/>
              <a:cs typeface="+mn-cs"/>
            </a:endParaRP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90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kumimoji="0" lang="en-US" sz="3200" b="0" i="0" u="none" strike="noStrike" kern="1200" cap="none" spc="0" normalizeH="0" baseline="0" noProof="0" dirty="0">
                <a:ln>
                  <a:noFill/>
                </a:ln>
                <a:effectLst/>
                <a:uLnTx/>
                <a:uFillTx/>
                <a:latin typeface="Arial"/>
                <a:ea typeface="+mn-ea"/>
                <a:cs typeface="+mn-cs"/>
              </a:rPr>
              <a:t>160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120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180 days</a:t>
            </a:r>
            <a:endParaRPr kumimoji="0" lang="en-US" sz="3200" b="0" i="0" u="none" strike="noStrike" kern="1200" cap="none" spc="0" normalizeH="0" baseline="0" noProof="0" dirty="0">
              <a:ln>
                <a:noFill/>
              </a:ln>
              <a:effectLst/>
              <a:uLnTx/>
              <a:uFillTx/>
              <a:latin typeface="Arial"/>
            </a:endParaRPr>
          </a:p>
        </p:txBody>
      </p:sp>
    </p:spTree>
    <p:extLst>
      <p:ext uri="{BB962C8B-B14F-4D97-AF65-F5344CB8AC3E}">
        <p14:creationId xmlns:p14="http://schemas.microsoft.com/office/powerpoint/2010/main" val="4272877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2</a:t>
            </a:r>
          </a:p>
        </p:txBody>
      </p:sp>
      <p:sp>
        <p:nvSpPr>
          <p:cNvPr id="5" name="Content Placeholder 2">
            <a:extLst>
              <a:ext uri="{FF2B5EF4-FFF2-40B4-BE49-F238E27FC236}">
                <a16:creationId xmlns:a16="http://schemas.microsoft.com/office/drawing/2014/main" id="{DC76C5F3-955F-744F-8CB0-3EFF9699C6BA}"/>
              </a:ext>
            </a:extLst>
          </p:cNvPr>
          <p:cNvSpPr txBox="1">
            <a:spLocks/>
          </p:cNvSpPr>
          <p:nvPr/>
        </p:nvSpPr>
        <p:spPr>
          <a:xfrm>
            <a:off x="598712" y="1402596"/>
            <a:ext cx="10327593" cy="52142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2.  An adequate accounting system:</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Meets requirements for periodic reporting.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Provides financial data for planning, control, measurement, and evaluation of direct and indirect costs.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Presents and classifies costs, as required for budgetary and evaluation purposes.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All of the above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None of the above </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483238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Grant Award Modification (GAM)</a:t>
            </a:r>
          </a:p>
        </p:txBody>
      </p:sp>
    </p:spTree>
    <p:extLst>
      <p:ext uri="{BB962C8B-B14F-4D97-AF65-F5344CB8AC3E}">
        <p14:creationId xmlns:p14="http://schemas.microsoft.com/office/powerpoint/2010/main" val="1478819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a:t>
            </a:r>
          </a:p>
        </p:txBody>
      </p:sp>
      <p:sp>
        <p:nvSpPr>
          <p:cNvPr id="3" name="Rectangle 3">
            <a:extLst>
              <a:ext uri="{FF2B5EF4-FFF2-40B4-BE49-F238E27FC236}">
                <a16:creationId xmlns:a16="http://schemas.microsoft.com/office/drawing/2014/main" id="{ED18A540-1512-4897-6326-A2B8BC48FA6E}"/>
              </a:ext>
            </a:extLst>
          </p:cNvPr>
          <p:cNvSpPr txBox="1">
            <a:spLocks noChangeArrowheads="1"/>
          </p:cNvSpPr>
          <p:nvPr/>
        </p:nvSpPr>
        <p:spPr bwMode="auto">
          <a:xfrm>
            <a:off x="140680" y="1490623"/>
            <a:ext cx="7237412" cy="396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purpose of a Grant Award Modification (GAM) is to update/modify key facts or details about the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three types of award changes that can be performed in the GAM system: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Period Extension; and</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82F07D5B-9C75-D002-C1E0-C9F2E7318F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78092" y="965824"/>
            <a:ext cx="4852837" cy="5492972"/>
          </a:xfrm>
          <a:prstGeom prst="rect">
            <a:avLst/>
          </a:prstGeom>
        </p:spPr>
      </p:pic>
    </p:spTree>
    <p:extLst>
      <p:ext uri="{BB962C8B-B14F-4D97-AF65-F5344CB8AC3E}">
        <p14:creationId xmlns:p14="http://schemas.microsoft.com/office/powerpoint/2010/main" val="75545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 Cont.</a:t>
            </a:r>
          </a:p>
        </p:txBody>
      </p:sp>
      <p:pic>
        <p:nvPicPr>
          <p:cNvPr id="4" name="Picture 3">
            <a:extLst>
              <a:ext uri="{FF2B5EF4-FFF2-40B4-BE49-F238E27FC236}">
                <a16:creationId xmlns:a16="http://schemas.microsoft.com/office/drawing/2014/main" id="{82F07D5B-9C75-D002-C1E0-C9F2E7318F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ABC6569B-5173-14D4-9782-5D357CE08E7B}"/>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GAMs have four subtypes:</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Modification;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Reduction;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Sole Source Approval; and</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Clearance </a:t>
            </a:r>
            <a:r>
              <a:rPr kumimoji="0" lang="en-US" alt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Grants Management Initiator only)</a:t>
            </a: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Period Extension GAM is used to extend the length of the funded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GAMs have two subtypes: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Costs; and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Scope Change. </a:t>
            </a:r>
            <a:r>
              <a:rPr kumimoji="0" lang="en-US" altLang="en-US"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0229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1000"/>
                                        <p:tgtEl>
                                          <p:spTgt spid="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10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1000"/>
                                        <p:tgtEl>
                                          <p:spTgt spid="6">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1000"/>
                                        <p:tgtEl>
                                          <p:spTgt spid="6">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1000"/>
                                        <p:tgtEl>
                                          <p:spTgt spid="6">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B13F3-31B9-D04A-6353-B36366381BE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6191031-DFF8-39D3-3396-F21069D99C04}"/>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 Financial</a:t>
            </a:r>
          </a:p>
        </p:txBody>
      </p:sp>
      <p:pic>
        <p:nvPicPr>
          <p:cNvPr id="4" name="Picture 3" descr="Three buisness professional in a meeting">
            <a:extLst>
              <a:ext uri="{FF2B5EF4-FFF2-40B4-BE49-F238E27FC236}">
                <a16:creationId xmlns:a16="http://schemas.microsoft.com/office/drawing/2014/main" id="{D996D06C-B912-9445-AB55-BB9193C6AB80}"/>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64785585-79AF-FC36-20C4-BC256AD4A8CF}"/>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nSpc>
                <a:spcPct val="107000"/>
              </a:lnSpc>
              <a:spcAft>
                <a:spcPts val="800"/>
              </a:spcAft>
              <a:buNone/>
            </a:pPr>
            <a:r>
              <a:rPr lang="en-US" sz="2400" dirty="0">
                <a:solidFill>
                  <a:srgbClr val="1B1B1B"/>
                </a:solidFill>
              </a:rPr>
              <a:t>Budget Modification GAM is initiated to modify an approved budget when:</a:t>
            </a:r>
          </a:p>
          <a:p>
            <a:pPr>
              <a:lnSpc>
                <a:spcPct val="107000"/>
              </a:lnSpc>
              <a:spcAft>
                <a:spcPts val="800"/>
              </a:spcAft>
              <a:buClr>
                <a:srgbClr val="C00000"/>
              </a:buClr>
              <a:buFont typeface="Wingdings" panose="05000000000000000000" pitchFamily="2" charset="2"/>
              <a:buChar char="Ø"/>
            </a:pPr>
            <a:r>
              <a:rPr lang="en-US" sz="2400" dirty="0">
                <a:ea typeface="Calibri"/>
              </a:rPr>
              <a:t>A proposed budget change affects a category that was not in the original budget</a:t>
            </a:r>
          </a:p>
          <a:p>
            <a:pPr>
              <a:lnSpc>
                <a:spcPct val="107000"/>
              </a:lnSpc>
              <a:spcAft>
                <a:spcPts val="800"/>
              </a:spcAft>
              <a:buClr>
                <a:srgbClr val="C00000"/>
              </a:buClr>
              <a:buFont typeface="Wingdings" panose="05000000000000000000" pitchFamily="2" charset="2"/>
              <a:buChar char="Ø"/>
            </a:pPr>
            <a:r>
              <a:rPr lang="en-US" sz="2400" dirty="0">
                <a:ea typeface="Calibri"/>
              </a:rPr>
              <a:t>The Indirect cost category is increased or decreased.</a:t>
            </a:r>
          </a:p>
          <a:p>
            <a:pPr>
              <a:lnSpc>
                <a:spcPct val="107000"/>
              </a:lnSpc>
              <a:spcAft>
                <a:spcPts val="800"/>
              </a:spcAft>
              <a:buClr>
                <a:srgbClr val="C00000"/>
              </a:buClr>
              <a:buFont typeface="Wingdings" panose="05000000000000000000" pitchFamily="2" charset="2"/>
              <a:buChar char="Ø"/>
            </a:pPr>
            <a:r>
              <a:rPr lang="en-US" sz="2400" dirty="0">
                <a:ea typeface="Calibri"/>
              </a:rPr>
              <a:t>Cumulative change is greater than 10% of the Total Award.  This does not apply to awards less than $250,000</a:t>
            </a:r>
          </a:p>
          <a:p>
            <a:pPr>
              <a:lnSpc>
                <a:spcPct val="107000"/>
              </a:lnSpc>
              <a:spcAft>
                <a:spcPts val="800"/>
              </a:spcAft>
              <a:buClr>
                <a:srgbClr val="C00000"/>
              </a:buClr>
              <a:buFont typeface="Wingdings" panose="05000000000000000000" pitchFamily="2" charset="2"/>
              <a:buChar char="Ø"/>
            </a:pPr>
            <a:endParaRPr lang="en-US" sz="2400" dirty="0">
              <a:ea typeface="Calibri"/>
            </a:endParaRP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142824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3B809-5F0A-72BA-2CAC-431F262A6A8F}"/>
              </a:ext>
            </a:extLst>
          </p:cNvPr>
          <p:cNvSpPr>
            <a:spLocks noGrp="1"/>
          </p:cNvSpPr>
          <p:nvPr>
            <p:ph type="title"/>
          </p:nvPr>
        </p:nvSpPr>
        <p:spPr>
          <a:xfrm>
            <a:off x="1295400" y="163286"/>
            <a:ext cx="10890250" cy="785737"/>
          </a:xfrm>
        </p:spPr>
        <p:txBody>
          <a:bodyPr anchor="t">
            <a:normAutofit fontScale="90000"/>
          </a:bodyPr>
          <a:lstStyle/>
          <a:p>
            <a:r>
              <a:rPr lang="en-US" sz="3100" dirty="0"/>
              <a:t>Grant</a:t>
            </a:r>
            <a:r>
              <a:rPr lang="en-US" dirty="0"/>
              <a:t> </a:t>
            </a:r>
            <a:r>
              <a:rPr lang="en-US" sz="3100" dirty="0"/>
              <a:t>Award</a:t>
            </a:r>
            <a:r>
              <a:rPr lang="en-US" dirty="0"/>
              <a:t> Modification-Financial Cont. 1</a:t>
            </a:r>
            <a:br>
              <a:rPr lang="en-US" dirty="0"/>
            </a:br>
            <a:endParaRPr lang="en-US" dirty="0"/>
          </a:p>
        </p:txBody>
      </p:sp>
      <p:sp>
        <p:nvSpPr>
          <p:cNvPr id="3" name="Content Placeholder 2">
            <a:extLst>
              <a:ext uri="{FF2B5EF4-FFF2-40B4-BE49-F238E27FC236}">
                <a16:creationId xmlns:a16="http://schemas.microsoft.com/office/drawing/2014/main" id="{96B020A5-B003-F0C3-EF42-50F4DD52A1AA}"/>
              </a:ext>
            </a:extLst>
          </p:cNvPr>
          <p:cNvSpPr>
            <a:spLocks noGrp="1"/>
          </p:cNvSpPr>
          <p:nvPr>
            <p:ph idx="1"/>
          </p:nvPr>
        </p:nvSpPr>
        <p:spPr>
          <a:xfrm>
            <a:off x="598713" y="1023258"/>
            <a:ext cx="11234057" cy="5153706"/>
          </a:xfrm>
        </p:spPr>
        <p:txBody>
          <a:bodyPr/>
          <a:lstStyle/>
          <a:p>
            <a:pPr marL="0" indent="0" algn="ctr">
              <a:buNone/>
            </a:pPr>
            <a:r>
              <a:rPr lang="en-US" dirty="0"/>
              <a:t>Budget Modification (Cumulative Change)</a:t>
            </a:r>
          </a:p>
          <a:p>
            <a:pPr marL="0" indent="0" algn="ctr">
              <a:buNone/>
            </a:pPr>
            <a:r>
              <a:rPr lang="en-US" sz="2400" dirty="0">
                <a:solidFill>
                  <a:srgbClr val="FF0000"/>
                </a:solidFill>
              </a:rPr>
              <a:t>ABC Company has a total award amount of $500,000. 10% of the total award amount = $50,000</a:t>
            </a:r>
          </a:p>
          <a:p>
            <a:pPr marL="0" indent="0" algn="ctr">
              <a:buNone/>
            </a:pPr>
            <a:endParaRPr lang="en-US" sz="2400" dirty="0"/>
          </a:p>
          <a:p>
            <a:endParaRPr lang="en-US" dirty="0"/>
          </a:p>
        </p:txBody>
      </p:sp>
      <p:sp>
        <p:nvSpPr>
          <p:cNvPr id="5" name="Rectangle 4">
            <a:extLst>
              <a:ext uri="{FF2B5EF4-FFF2-40B4-BE49-F238E27FC236}">
                <a16:creationId xmlns:a16="http://schemas.microsoft.com/office/drawing/2014/main" id="{BF5A243B-1B87-64C6-5692-D791A544975F}"/>
              </a:ext>
              <a:ext uri="{C183D7F6-B498-43B3-948B-1728B52AA6E4}">
                <adec:decorative xmlns:adec="http://schemas.microsoft.com/office/drawing/2017/decorative" val="1"/>
              </a:ext>
            </a:extLst>
          </p:cNvPr>
          <p:cNvSpPr/>
          <p:nvPr/>
        </p:nvSpPr>
        <p:spPr>
          <a:xfrm>
            <a:off x="7611534" y="2792527"/>
            <a:ext cx="4064000" cy="15409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AA2B0FD-3756-0C71-681A-787397BDC882}"/>
              </a:ext>
            </a:extLst>
          </p:cNvPr>
          <p:cNvGraphicFramePr>
            <a:graphicFrameLocks noGrp="1"/>
          </p:cNvGraphicFramePr>
          <p:nvPr>
            <p:extLst>
              <p:ext uri="{D42A27DB-BD31-4B8C-83A1-F6EECF244321}">
                <p14:modId xmlns:p14="http://schemas.microsoft.com/office/powerpoint/2010/main" val="3265046483"/>
              </p:ext>
            </p:extLst>
          </p:nvPr>
        </p:nvGraphicFramePr>
        <p:xfrm>
          <a:off x="936466" y="2395729"/>
          <a:ext cx="6104413" cy="3781231"/>
        </p:xfrm>
        <a:graphic>
          <a:graphicData uri="http://schemas.openxmlformats.org/drawingml/2006/table">
            <a:tbl>
              <a:tblPr firstRow="1"/>
              <a:tblGrid>
                <a:gridCol w="1918530">
                  <a:extLst>
                    <a:ext uri="{9D8B030D-6E8A-4147-A177-3AD203B41FA5}">
                      <a16:colId xmlns:a16="http://schemas.microsoft.com/office/drawing/2014/main" val="1452640812"/>
                    </a:ext>
                  </a:extLst>
                </a:gridCol>
                <a:gridCol w="1474572">
                  <a:extLst>
                    <a:ext uri="{9D8B030D-6E8A-4147-A177-3AD203B41FA5}">
                      <a16:colId xmlns:a16="http://schemas.microsoft.com/office/drawing/2014/main" val="246113998"/>
                    </a:ext>
                  </a:extLst>
                </a:gridCol>
                <a:gridCol w="1157460">
                  <a:extLst>
                    <a:ext uri="{9D8B030D-6E8A-4147-A177-3AD203B41FA5}">
                      <a16:colId xmlns:a16="http://schemas.microsoft.com/office/drawing/2014/main" val="1713922091"/>
                    </a:ext>
                  </a:extLst>
                </a:gridCol>
                <a:gridCol w="1553851">
                  <a:extLst>
                    <a:ext uri="{9D8B030D-6E8A-4147-A177-3AD203B41FA5}">
                      <a16:colId xmlns:a16="http://schemas.microsoft.com/office/drawing/2014/main" val="1679284635"/>
                    </a:ext>
                  </a:extLst>
                </a:gridCol>
              </a:tblGrid>
              <a:tr h="309283">
                <a:tc>
                  <a:txBody>
                    <a:bodyPr/>
                    <a:lstStyle/>
                    <a:p>
                      <a:pPr algn="l" fontAlgn="b">
                        <a:buNone/>
                      </a:pPr>
                      <a:r>
                        <a:rPr lang="en-US" sz="1200" b="0" i="0" u="none" strike="noStrike">
                          <a:solidFill>
                            <a:srgbClr val="000000"/>
                          </a:solidFill>
                          <a:effectLst/>
                          <a:latin typeface="Arial" panose="020B0604020202020204" pitchFamily="34" charset="0"/>
                        </a:rPr>
                        <a:t>Categories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Current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Modification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Revised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extLst>
                  <a:ext uri="{0D108BD9-81ED-4DB2-BD59-A6C34878D82A}">
                    <a16:rowId xmlns:a16="http://schemas.microsoft.com/office/drawing/2014/main" val="937857379"/>
                  </a:ext>
                </a:extLst>
              </a:tr>
              <a:tr h="289329">
                <a:tc>
                  <a:txBody>
                    <a:bodyPr/>
                    <a:lstStyle/>
                    <a:p>
                      <a:pPr algn="l" fontAlgn="b">
                        <a:buNone/>
                      </a:pPr>
                      <a:r>
                        <a:rPr lang="en-US" sz="1100" b="0" i="0" u="none" strike="noStrike">
                          <a:solidFill>
                            <a:srgbClr val="000000"/>
                          </a:solidFill>
                          <a:effectLst/>
                          <a:latin typeface="Arial" panose="020B0604020202020204" pitchFamily="34" charset="0"/>
                        </a:rPr>
                        <a:t>Personnel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448221"/>
                  </a:ext>
                </a:extLst>
              </a:tr>
              <a:tr h="289329">
                <a:tc>
                  <a:txBody>
                    <a:bodyPr/>
                    <a:lstStyle/>
                    <a:p>
                      <a:pPr algn="l" fontAlgn="b">
                        <a:buNone/>
                      </a:pPr>
                      <a:r>
                        <a:rPr lang="en-US" sz="1100" b="0" i="0" u="none" strike="noStrike">
                          <a:solidFill>
                            <a:srgbClr val="000000"/>
                          </a:solidFill>
                          <a:effectLst/>
                          <a:latin typeface="Arial" panose="020B0604020202020204" pitchFamily="34" charset="0"/>
                        </a:rPr>
                        <a:t>Fringe Benefits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118605"/>
                  </a:ext>
                </a:extLst>
              </a:tr>
              <a:tr h="289329">
                <a:tc>
                  <a:txBody>
                    <a:bodyPr/>
                    <a:lstStyle/>
                    <a:p>
                      <a:pPr algn="l" fontAlgn="b">
                        <a:buNone/>
                      </a:pPr>
                      <a:r>
                        <a:rPr lang="en-US" sz="1100" b="0" i="0" u="none" strike="noStrike" dirty="0">
                          <a:solidFill>
                            <a:srgbClr val="000000"/>
                          </a:solidFill>
                          <a:effectLst/>
                          <a:latin typeface="Arial" panose="020B0604020202020204" pitchFamily="34" charset="0"/>
                        </a:rPr>
                        <a:t>Travel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919488"/>
                  </a:ext>
                </a:extLst>
              </a:tr>
              <a:tr h="289329">
                <a:tc>
                  <a:txBody>
                    <a:bodyPr/>
                    <a:lstStyle/>
                    <a:p>
                      <a:pPr algn="l" fontAlgn="b">
                        <a:buNone/>
                      </a:pPr>
                      <a:r>
                        <a:rPr lang="en-US" sz="1100" b="0" i="0" u="none" strike="noStrike">
                          <a:solidFill>
                            <a:srgbClr val="000000"/>
                          </a:solidFill>
                          <a:effectLst/>
                          <a:latin typeface="Arial" panose="020B0604020202020204" pitchFamily="34" charset="0"/>
                        </a:rPr>
                        <a:t>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185,000.00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6646330"/>
                  </a:ext>
                </a:extLst>
              </a:tr>
              <a:tr h="289329">
                <a:tc>
                  <a:txBody>
                    <a:bodyPr/>
                    <a:lstStyle/>
                    <a:p>
                      <a:pPr algn="l" fontAlgn="b">
                        <a:buNone/>
                      </a:pPr>
                      <a:r>
                        <a:rPr lang="en-US" sz="1100" b="0" i="0" u="none" strike="noStrike">
                          <a:solidFill>
                            <a:srgbClr val="000000"/>
                          </a:solidFill>
                          <a:effectLst/>
                          <a:latin typeface="Arial" panose="020B0604020202020204" pitchFamily="34" charset="0"/>
                        </a:rPr>
                        <a:t>Supplies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5745469"/>
                  </a:ext>
                </a:extLst>
              </a:tr>
              <a:tr h="289329">
                <a:tc>
                  <a:txBody>
                    <a:bodyPr/>
                    <a:lstStyle/>
                    <a:p>
                      <a:pPr algn="l" fontAlgn="b">
                        <a:buNone/>
                      </a:pPr>
                      <a:r>
                        <a:rPr lang="en-US" sz="1100" b="0" i="0" u="none" strike="noStrike">
                          <a:solidFill>
                            <a:srgbClr val="000000"/>
                          </a:solidFill>
                          <a:effectLst/>
                          <a:latin typeface="Arial" panose="020B0604020202020204" pitchFamily="34" charset="0"/>
                        </a:rPr>
                        <a:t>Constructions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4092980"/>
                  </a:ext>
                </a:extLst>
              </a:tr>
              <a:tr h="289329">
                <a:tc>
                  <a:txBody>
                    <a:bodyPr/>
                    <a:lstStyle/>
                    <a:p>
                      <a:pPr algn="l" fontAlgn="b">
                        <a:buNone/>
                      </a:pPr>
                      <a:r>
                        <a:rPr lang="en-US" sz="1100" b="0" i="0" u="none" strike="noStrike">
                          <a:solidFill>
                            <a:srgbClr val="000000"/>
                          </a:solidFill>
                          <a:effectLst/>
                          <a:latin typeface="Arial" panose="020B0604020202020204" pitchFamily="34" charset="0"/>
                        </a:rPr>
                        <a:t>SubAward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9752908"/>
                  </a:ext>
                </a:extLst>
              </a:tr>
              <a:tr h="289329">
                <a:tc>
                  <a:txBody>
                    <a:bodyPr/>
                    <a:lstStyle/>
                    <a:p>
                      <a:pPr algn="l" fontAlgn="b">
                        <a:buNone/>
                      </a:pPr>
                      <a:r>
                        <a:rPr lang="en-US" sz="1100" b="0" i="0" u="none" strike="noStrike">
                          <a:solidFill>
                            <a:srgbClr val="000000"/>
                          </a:solidFill>
                          <a:effectLst/>
                          <a:latin typeface="Arial" panose="020B0604020202020204" pitchFamily="34" charset="0"/>
                        </a:rPr>
                        <a:t>Procurement Contracts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7085342"/>
                  </a:ext>
                </a:extLst>
              </a:tr>
              <a:tr h="289329">
                <a:tc>
                  <a:txBody>
                    <a:bodyPr/>
                    <a:lstStyle/>
                    <a:p>
                      <a:pPr algn="l" fontAlgn="b">
                        <a:buNone/>
                      </a:pPr>
                      <a:r>
                        <a:rPr lang="en-US" sz="1100" b="0" i="0" u="none" strike="noStrike">
                          <a:solidFill>
                            <a:srgbClr val="000000"/>
                          </a:solidFill>
                          <a:effectLst/>
                          <a:latin typeface="Arial" panose="020B0604020202020204" pitchFamily="34" charset="0"/>
                        </a:rPr>
                        <a:t>Other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4182306"/>
                  </a:ext>
                </a:extLst>
              </a:tr>
              <a:tr h="289329">
                <a:tc>
                  <a:txBody>
                    <a:bodyPr/>
                    <a:lstStyle/>
                    <a:p>
                      <a:pPr algn="l" fontAlgn="b">
                        <a:buNone/>
                      </a:pPr>
                      <a:r>
                        <a:rPr lang="en-US" sz="1100" b="0" i="0" u="none" strike="noStrike">
                          <a:solidFill>
                            <a:srgbClr val="000000"/>
                          </a:solidFill>
                          <a:effectLst/>
                          <a:latin typeface="Arial" panose="020B0604020202020204" pitchFamily="34" charset="0"/>
                        </a:rPr>
                        <a:t>Total 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998281"/>
                  </a:ext>
                </a:extLst>
              </a:tr>
              <a:tr h="289329">
                <a:tc>
                  <a:txBody>
                    <a:bodyPr/>
                    <a:lstStyle/>
                    <a:p>
                      <a:pPr algn="l" fontAlgn="b">
                        <a:buNone/>
                      </a:pPr>
                      <a:r>
                        <a:rPr lang="en-US" sz="1100" b="0" i="0" u="none" strike="noStrike">
                          <a:solidFill>
                            <a:srgbClr val="000000"/>
                          </a:solidFill>
                          <a:effectLst/>
                          <a:latin typeface="Arial" panose="020B0604020202020204" pitchFamily="34" charset="0"/>
                        </a:rPr>
                        <a:t>Indirect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767081"/>
                  </a:ext>
                </a:extLst>
              </a:tr>
              <a:tr h="289329">
                <a:tc>
                  <a:txBody>
                    <a:bodyPr/>
                    <a:lstStyle/>
                    <a:p>
                      <a:pPr algn="l" fontAlgn="b">
                        <a:buNone/>
                      </a:pPr>
                      <a:r>
                        <a:rPr lang="en-US" sz="1100" b="0" i="0" u="none" strike="noStrike">
                          <a:solidFill>
                            <a:srgbClr val="000000"/>
                          </a:solidFill>
                          <a:effectLst/>
                          <a:latin typeface="Arial" panose="020B0604020202020204" pitchFamily="34" charset="0"/>
                        </a:rPr>
                        <a:t>Total Projects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3520823"/>
                  </a:ext>
                </a:extLst>
              </a:tr>
            </a:tbl>
          </a:graphicData>
        </a:graphic>
      </p:graphicFrame>
      <p:sp>
        <p:nvSpPr>
          <p:cNvPr id="6" name="TextBox 5">
            <a:extLst>
              <a:ext uri="{FF2B5EF4-FFF2-40B4-BE49-F238E27FC236}">
                <a16:creationId xmlns:a16="http://schemas.microsoft.com/office/drawing/2014/main" id="{C3A32A14-1157-2F95-EEE2-440CD420172C}"/>
              </a:ext>
            </a:extLst>
          </p:cNvPr>
          <p:cNvSpPr txBox="1"/>
          <p:nvPr/>
        </p:nvSpPr>
        <p:spPr>
          <a:xfrm>
            <a:off x="7679267" y="2936211"/>
            <a:ext cx="3996267" cy="1200329"/>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Grantee is adding $15,000 to the Travel category.  The cumulative change amount is $15,000.  A Budget Modification is not required.</a:t>
            </a:r>
          </a:p>
        </p:txBody>
      </p:sp>
    </p:spTree>
    <p:extLst>
      <p:ext uri="{BB962C8B-B14F-4D97-AF65-F5344CB8AC3E}">
        <p14:creationId xmlns:p14="http://schemas.microsoft.com/office/powerpoint/2010/main" val="732799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186B8-8069-2096-783B-C3F53B625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9BBDB-CE7C-6A83-832A-025CC32300AB}"/>
              </a:ext>
            </a:extLst>
          </p:cNvPr>
          <p:cNvSpPr>
            <a:spLocks noGrp="1"/>
          </p:cNvSpPr>
          <p:nvPr>
            <p:ph type="title"/>
          </p:nvPr>
        </p:nvSpPr>
        <p:spPr>
          <a:xfrm>
            <a:off x="1295400" y="261258"/>
            <a:ext cx="10890250" cy="653142"/>
          </a:xfrm>
        </p:spPr>
        <p:txBody>
          <a:bodyPr anchor="t">
            <a:noAutofit/>
          </a:bodyPr>
          <a:lstStyle/>
          <a:p>
            <a:r>
              <a:rPr lang="en-US" dirty="0"/>
              <a:t>Grant Award Modification-Financial Cont. 2</a:t>
            </a:r>
            <a:br>
              <a:rPr lang="en-US" dirty="0"/>
            </a:br>
            <a:endParaRPr lang="en-US" dirty="0"/>
          </a:p>
        </p:txBody>
      </p:sp>
      <p:sp>
        <p:nvSpPr>
          <p:cNvPr id="3" name="Content Placeholder 2">
            <a:extLst>
              <a:ext uri="{FF2B5EF4-FFF2-40B4-BE49-F238E27FC236}">
                <a16:creationId xmlns:a16="http://schemas.microsoft.com/office/drawing/2014/main" id="{DFAD2841-9B75-9E73-D169-A7D08214508F}"/>
              </a:ext>
            </a:extLst>
          </p:cNvPr>
          <p:cNvSpPr>
            <a:spLocks noGrp="1"/>
          </p:cNvSpPr>
          <p:nvPr>
            <p:ph idx="1"/>
          </p:nvPr>
        </p:nvSpPr>
        <p:spPr>
          <a:xfrm>
            <a:off x="598713" y="1164772"/>
            <a:ext cx="11234057" cy="5012192"/>
          </a:xfrm>
        </p:spPr>
        <p:txBody>
          <a:bodyPr/>
          <a:lstStyle/>
          <a:p>
            <a:pPr marL="0" indent="0" algn="ctr">
              <a:buNone/>
            </a:pPr>
            <a:r>
              <a:rPr lang="en-US" dirty="0"/>
              <a:t>Budget Modification (Cumulative Change)</a:t>
            </a:r>
          </a:p>
          <a:p>
            <a:pPr marL="0" indent="0" algn="ctr">
              <a:buNone/>
            </a:pPr>
            <a:r>
              <a:rPr lang="en-US" sz="2400" dirty="0">
                <a:solidFill>
                  <a:srgbClr val="FF0000"/>
                </a:solidFill>
              </a:rPr>
              <a:t>ABC Company has a total award amount of $500,000. 10% of the total award amount = $50,000</a:t>
            </a:r>
          </a:p>
          <a:p>
            <a:pPr marL="0" indent="0" algn="ctr">
              <a:buNone/>
            </a:pPr>
            <a:endParaRPr lang="en-US" sz="2400" dirty="0"/>
          </a:p>
          <a:p>
            <a:endParaRPr lang="en-US" dirty="0"/>
          </a:p>
        </p:txBody>
      </p:sp>
      <p:sp>
        <p:nvSpPr>
          <p:cNvPr id="5" name="Rectangle 4">
            <a:extLst>
              <a:ext uri="{FF2B5EF4-FFF2-40B4-BE49-F238E27FC236}">
                <a16:creationId xmlns:a16="http://schemas.microsoft.com/office/drawing/2014/main" id="{4B754122-F4D8-7AC3-C031-E23F188C7950}"/>
              </a:ext>
              <a:ext uri="{C183D7F6-B498-43B3-948B-1728B52AA6E4}">
                <adec:decorative xmlns:adec="http://schemas.microsoft.com/office/drawing/2017/decorative" val="1"/>
              </a:ext>
            </a:extLst>
          </p:cNvPr>
          <p:cNvSpPr/>
          <p:nvPr/>
        </p:nvSpPr>
        <p:spPr>
          <a:xfrm>
            <a:off x="7529287" y="2645637"/>
            <a:ext cx="4064000" cy="222072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D1A6BC6C-74FE-510D-A171-15B8397EBA7B}"/>
              </a:ext>
            </a:extLst>
          </p:cNvPr>
          <p:cNvGraphicFramePr>
            <a:graphicFrameLocks noGrp="1"/>
          </p:cNvGraphicFramePr>
          <p:nvPr>
            <p:extLst>
              <p:ext uri="{D42A27DB-BD31-4B8C-83A1-F6EECF244321}">
                <p14:modId xmlns:p14="http://schemas.microsoft.com/office/powerpoint/2010/main" val="1077933782"/>
              </p:ext>
            </p:extLst>
          </p:nvPr>
        </p:nvGraphicFramePr>
        <p:xfrm>
          <a:off x="954754" y="2386584"/>
          <a:ext cx="6076981" cy="3790379"/>
        </p:xfrm>
        <a:graphic>
          <a:graphicData uri="http://schemas.openxmlformats.org/drawingml/2006/table">
            <a:tbl>
              <a:tblPr firstRow="1"/>
              <a:tblGrid>
                <a:gridCol w="1909909">
                  <a:extLst>
                    <a:ext uri="{9D8B030D-6E8A-4147-A177-3AD203B41FA5}">
                      <a16:colId xmlns:a16="http://schemas.microsoft.com/office/drawing/2014/main" val="960768491"/>
                    </a:ext>
                  </a:extLst>
                </a:gridCol>
                <a:gridCol w="1467947">
                  <a:extLst>
                    <a:ext uri="{9D8B030D-6E8A-4147-A177-3AD203B41FA5}">
                      <a16:colId xmlns:a16="http://schemas.microsoft.com/office/drawing/2014/main" val="1054220510"/>
                    </a:ext>
                  </a:extLst>
                </a:gridCol>
                <a:gridCol w="1152258">
                  <a:extLst>
                    <a:ext uri="{9D8B030D-6E8A-4147-A177-3AD203B41FA5}">
                      <a16:colId xmlns:a16="http://schemas.microsoft.com/office/drawing/2014/main" val="3101693525"/>
                    </a:ext>
                  </a:extLst>
                </a:gridCol>
                <a:gridCol w="1546867">
                  <a:extLst>
                    <a:ext uri="{9D8B030D-6E8A-4147-A177-3AD203B41FA5}">
                      <a16:colId xmlns:a16="http://schemas.microsoft.com/office/drawing/2014/main" val="3494627825"/>
                    </a:ext>
                  </a:extLst>
                </a:gridCol>
              </a:tblGrid>
              <a:tr h="310031">
                <a:tc>
                  <a:txBody>
                    <a:bodyPr/>
                    <a:lstStyle/>
                    <a:p>
                      <a:pPr algn="l" fontAlgn="b">
                        <a:buNone/>
                      </a:pPr>
                      <a:r>
                        <a:rPr lang="en-US" sz="1200" b="0" i="0" u="none" strike="noStrike">
                          <a:solidFill>
                            <a:srgbClr val="000000"/>
                          </a:solidFill>
                          <a:effectLst/>
                          <a:latin typeface="Arial" panose="020B0604020202020204" pitchFamily="34" charset="0"/>
                        </a:rPr>
                        <a:t>Categories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dirty="0">
                          <a:solidFill>
                            <a:srgbClr val="000000"/>
                          </a:solidFill>
                          <a:effectLst/>
                          <a:latin typeface="Arial" panose="020B0604020202020204" pitchFamily="34" charset="0"/>
                        </a:rPr>
                        <a:t>Current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Modification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Revised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extLst>
                  <a:ext uri="{0D108BD9-81ED-4DB2-BD59-A6C34878D82A}">
                    <a16:rowId xmlns:a16="http://schemas.microsoft.com/office/drawing/2014/main" val="1264311123"/>
                  </a:ext>
                </a:extLst>
              </a:tr>
              <a:tr h="290029">
                <a:tc>
                  <a:txBody>
                    <a:bodyPr/>
                    <a:lstStyle/>
                    <a:p>
                      <a:pPr algn="l" fontAlgn="b">
                        <a:buNone/>
                      </a:pPr>
                      <a:r>
                        <a:rPr lang="en-US" sz="1100" b="0" i="0" u="none" strike="noStrike">
                          <a:solidFill>
                            <a:srgbClr val="000000"/>
                          </a:solidFill>
                          <a:effectLst/>
                          <a:latin typeface="Arial" panose="020B0604020202020204" pitchFamily="34" charset="0"/>
                        </a:rPr>
                        <a:t>Personnel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571269"/>
                  </a:ext>
                </a:extLst>
              </a:tr>
              <a:tr h="290029">
                <a:tc>
                  <a:txBody>
                    <a:bodyPr/>
                    <a:lstStyle/>
                    <a:p>
                      <a:pPr algn="l" fontAlgn="b">
                        <a:buNone/>
                      </a:pPr>
                      <a:r>
                        <a:rPr lang="en-US" sz="1100" b="0" i="0" u="none" strike="noStrike">
                          <a:solidFill>
                            <a:srgbClr val="000000"/>
                          </a:solidFill>
                          <a:effectLst/>
                          <a:latin typeface="Arial" panose="020B0604020202020204" pitchFamily="34" charset="0"/>
                        </a:rPr>
                        <a:t>Fringe Benefits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2,700.00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32,700.00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7150048"/>
                  </a:ext>
                </a:extLst>
              </a:tr>
              <a:tr h="290029">
                <a:tc>
                  <a:txBody>
                    <a:bodyPr/>
                    <a:lstStyle/>
                    <a:p>
                      <a:pPr algn="l" fontAlgn="b">
                        <a:buNone/>
                      </a:pPr>
                      <a:r>
                        <a:rPr lang="en-US" sz="1100" b="0" i="0" u="none" strike="noStrike">
                          <a:solidFill>
                            <a:srgbClr val="000000"/>
                          </a:solidFill>
                          <a:effectLst/>
                          <a:latin typeface="Arial" panose="020B0604020202020204" pitchFamily="34" charset="0"/>
                        </a:rPr>
                        <a:t>Travel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3611276"/>
                  </a:ext>
                </a:extLst>
              </a:tr>
              <a:tr h="290029">
                <a:tc>
                  <a:txBody>
                    <a:bodyPr/>
                    <a:lstStyle/>
                    <a:p>
                      <a:pPr algn="l" fontAlgn="b">
                        <a:buNone/>
                      </a:pPr>
                      <a:r>
                        <a:rPr lang="en-US" sz="1100" b="0" i="0" u="none" strike="noStrike">
                          <a:solidFill>
                            <a:srgbClr val="000000"/>
                          </a:solidFill>
                          <a:effectLst/>
                          <a:latin typeface="Arial" panose="020B0604020202020204" pitchFamily="34" charset="0"/>
                        </a:rPr>
                        <a:t>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185,000.00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185,000.00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8322409"/>
                  </a:ext>
                </a:extLst>
              </a:tr>
              <a:tr h="290029">
                <a:tc>
                  <a:txBody>
                    <a:bodyPr/>
                    <a:lstStyle/>
                    <a:p>
                      <a:pPr algn="l" fontAlgn="b">
                        <a:buNone/>
                      </a:pPr>
                      <a:r>
                        <a:rPr lang="en-US" sz="1100" b="0" i="0" u="none" strike="noStrike">
                          <a:solidFill>
                            <a:srgbClr val="000000"/>
                          </a:solidFill>
                          <a:effectLst/>
                          <a:latin typeface="Arial" panose="020B0604020202020204" pitchFamily="34" charset="0"/>
                        </a:rPr>
                        <a:t>Supplies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0279119"/>
                  </a:ext>
                </a:extLst>
              </a:tr>
              <a:tr h="290029">
                <a:tc>
                  <a:txBody>
                    <a:bodyPr/>
                    <a:lstStyle/>
                    <a:p>
                      <a:pPr algn="l" fontAlgn="b">
                        <a:buNone/>
                      </a:pPr>
                      <a:r>
                        <a:rPr lang="en-US" sz="1100" b="0" i="0" u="none" strike="noStrike">
                          <a:solidFill>
                            <a:srgbClr val="000000"/>
                          </a:solidFill>
                          <a:effectLst/>
                          <a:latin typeface="Arial" panose="020B0604020202020204" pitchFamily="34" charset="0"/>
                        </a:rPr>
                        <a:t>Constructions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1348410"/>
                  </a:ext>
                </a:extLst>
              </a:tr>
              <a:tr h="290029">
                <a:tc>
                  <a:txBody>
                    <a:bodyPr/>
                    <a:lstStyle/>
                    <a:p>
                      <a:pPr algn="l" fontAlgn="b">
                        <a:buNone/>
                      </a:pPr>
                      <a:r>
                        <a:rPr lang="en-US" sz="1100" b="0" i="0" u="none" strike="noStrike">
                          <a:solidFill>
                            <a:srgbClr val="000000"/>
                          </a:solidFill>
                          <a:effectLst/>
                          <a:latin typeface="Arial" panose="020B0604020202020204" pitchFamily="34" charset="0"/>
                        </a:rPr>
                        <a:t>SubAward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6814657"/>
                  </a:ext>
                </a:extLst>
              </a:tr>
              <a:tr h="290029">
                <a:tc>
                  <a:txBody>
                    <a:bodyPr/>
                    <a:lstStyle/>
                    <a:p>
                      <a:pPr algn="l" fontAlgn="b">
                        <a:buNone/>
                      </a:pPr>
                      <a:r>
                        <a:rPr lang="en-US" sz="1100" b="0" i="0" u="none" strike="noStrike">
                          <a:solidFill>
                            <a:srgbClr val="000000"/>
                          </a:solidFill>
                          <a:effectLst/>
                          <a:latin typeface="Arial" panose="020B0604020202020204" pitchFamily="34" charset="0"/>
                        </a:rPr>
                        <a:t>Procurement Contracts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(36,700.00)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93,300.00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0521891"/>
                  </a:ext>
                </a:extLst>
              </a:tr>
              <a:tr h="290029">
                <a:tc>
                  <a:txBody>
                    <a:bodyPr/>
                    <a:lstStyle/>
                    <a:p>
                      <a:pPr algn="l" fontAlgn="b">
                        <a:buNone/>
                      </a:pPr>
                      <a:r>
                        <a:rPr lang="en-US" sz="1100" b="0" i="0" u="none" strike="noStrike">
                          <a:solidFill>
                            <a:srgbClr val="000000"/>
                          </a:solidFill>
                          <a:effectLst/>
                          <a:latin typeface="Arial" panose="020B0604020202020204" pitchFamily="34" charset="0"/>
                        </a:rPr>
                        <a:t>Other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4,000.00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11,500.00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9287430"/>
                  </a:ext>
                </a:extLst>
              </a:tr>
              <a:tr h="290029">
                <a:tc>
                  <a:txBody>
                    <a:bodyPr/>
                    <a:lstStyle/>
                    <a:p>
                      <a:pPr algn="l" fontAlgn="b">
                        <a:buNone/>
                      </a:pPr>
                      <a:r>
                        <a:rPr lang="en-US" sz="1100" b="0" i="0" u="none" strike="noStrike">
                          <a:solidFill>
                            <a:srgbClr val="000000"/>
                          </a:solidFill>
                          <a:effectLst/>
                          <a:latin typeface="Arial" panose="020B0604020202020204" pitchFamily="34" charset="0"/>
                        </a:rPr>
                        <a:t>Total 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079480"/>
                  </a:ext>
                </a:extLst>
              </a:tr>
              <a:tr h="290029">
                <a:tc>
                  <a:txBody>
                    <a:bodyPr/>
                    <a:lstStyle/>
                    <a:p>
                      <a:pPr algn="l" fontAlgn="b">
                        <a:buNone/>
                      </a:pPr>
                      <a:r>
                        <a:rPr lang="en-US" sz="1100" b="0" i="0" u="none" strike="noStrike">
                          <a:solidFill>
                            <a:srgbClr val="000000"/>
                          </a:solidFill>
                          <a:effectLst/>
                          <a:latin typeface="Arial" panose="020B0604020202020204" pitchFamily="34" charset="0"/>
                        </a:rPr>
                        <a:t>Indirect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9445727"/>
                  </a:ext>
                </a:extLst>
              </a:tr>
              <a:tr h="290029">
                <a:tc>
                  <a:txBody>
                    <a:bodyPr/>
                    <a:lstStyle/>
                    <a:p>
                      <a:pPr algn="l" fontAlgn="b">
                        <a:buNone/>
                      </a:pPr>
                      <a:r>
                        <a:rPr lang="en-US" sz="1100" b="0" i="0" u="none" strike="noStrike">
                          <a:solidFill>
                            <a:srgbClr val="000000"/>
                          </a:solidFill>
                          <a:effectLst/>
                          <a:latin typeface="Arial" panose="020B0604020202020204" pitchFamily="34" charset="0"/>
                        </a:rPr>
                        <a:t>Total Projects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317728"/>
                  </a:ext>
                </a:extLst>
              </a:tr>
            </a:tbl>
          </a:graphicData>
        </a:graphic>
      </p:graphicFrame>
      <p:sp>
        <p:nvSpPr>
          <p:cNvPr id="6" name="TextBox 5">
            <a:extLst>
              <a:ext uri="{FF2B5EF4-FFF2-40B4-BE49-F238E27FC236}">
                <a16:creationId xmlns:a16="http://schemas.microsoft.com/office/drawing/2014/main" id="{323399B9-567E-7A76-1D1B-FFFA62979B0D}"/>
              </a:ext>
            </a:extLst>
          </p:cNvPr>
          <p:cNvSpPr txBox="1"/>
          <p:nvPr/>
        </p:nvSpPr>
        <p:spPr>
          <a:xfrm>
            <a:off x="7747000" y="2601840"/>
            <a:ext cx="3996267" cy="2308324"/>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Grantee is  making a second budget modification.  They are adding $30,000 to the Personnel category, $2,700 to the Fringe Benefits category, and $4,000 to the “Other” Category.  The cumulative change amount is $36,700.  A Budget Modification GAM is now required.</a:t>
            </a:r>
          </a:p>
        </p:txBody>
      </p:sp>
      <p:sp>
        <p:nvSpPr>
          <p:cNvPr id="7" name="Oval 6">
            <a:extLst>
              <a:ext uri="{FF2B5EF4-FFF2-40B4-BE49-F238E27FC236}">
                <a16:creationId xmlns:a16="http://schemas.microsoft.com/office/drawing/2014/main" id="{573F1627-7A7F-6DF2-86E9-B5357F0697E8}"/>
              </a:ext>
              <a:ext uri="{C183D7F6-B498-43B3-948B-1728B52AA6E4}">
                <adec:decorative xmlns:adec="http://schemas.microsoft.com/office/drawing/2017/decorative" val="1"/>
              </a:ext>
            </a:extLst>
          </p:cNvPr>
          <p:cNvSpPr/>
          <p:nvPr/>
        </p:nvSpPr>
        <p:spPr>
          <a:xfrm>
            <a:off x="756557" y="5850391"/>
            <a:ext cx="6473373" cy="65314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711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2C325-D61C-375A-1D04-D4E78980451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14D1A7E-FFAB-7434-11DA-9CD270709868}"/>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r>
              <a:rPr lang="en-US" dirty="0"/>
              <a:t> Cont. 3</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4" name="Picture 3" descr="Image of three business professionals in a meeting">
            <a:extLst>
              <a:ext uri="{FF2B5EF4-FFF2-40B4-BE49-F238E27FC236}">
                <a16:creationId xmlns:a16="http://schemas.microsoft.com/office/drawing/2014/main" id="{6E4483A6-B400-9CB7-AC1B-2C283F36E5E6}"/>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0D4E14A0-C5A8-95AD-2FB0-C0CBC02EAE1A}"/>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Budget Modification Reminders</a:t>
            </a:r>
            <a:endParaRPr lang="en-US" sz="2400" dirty="0">
              <a:ea typeface="Calibri"/>
            </a:endParaRPr>
          </a:p>
          <a:p>
            <a:pPr>
              <a:lnSpc>
                <a:spcPct val="107000"/>
              </a:lnSpc>
              <a:spcAft>
                <a:spcPts val="800"/>
              </a:spcAft>
              <a:buClr>
                <a:srgbClr val="C00000"/>
              </a:buClr>
              <a:buFont typeface="Wingdings" panose="05000000000000000000" pitchFamily="2" charset="2"/>
              <a:buChar char="ü"/>
            </a:pPr>
            <a:r>
              <a:rPr lang="en-US" sz="2000" dirty="0">
                <a:solidFill>
                  <a:srgbClr val="1B1B1B"/>
                </a:solidFill>
              </a:rPr>
              <a:t>Federal Funds Amount + Match Amount + Program Income Amount must equal Total Project Costs.</a:t>
            </a:r>
          </a:p>
          <a:p>
            <a:pPr>
              <a:lnSpc>
                <a:spcPct val="107000"/>
              </a:lnSpc>
              <a:spcAft>
                <a:spcPts val="800"/>
              </a:spcAft>
              <a:buClr>
                <a:srgbClr val="C00000"/>
              </a:buClr>
              <a:buFont typeface="Wingdings" panose="05000000000000000000" pitchFamily="2" charset="2"/>
              <a:buChar char="ü"/>
            </a:pPr>
            <a:r>
              <a:rPr lang="en-US" sz="2000" kern="100" dirty="0">
                <a:ea typeface="Aptos" panose="020B0004020202020204" pitchFamily="34" charset="0"/>
                <a:cs typeface="Times New Roman"/>
              </a:rPr>
              <a:t>For manual budgets, an updated budget detail worksheet should be attached to JustGrants and should total the original Total Project Costs and Federal Award Amount.  The manual budget should include all details from prior years.</a:t>
            </a:r>
          </a:p>
          <a:p>
            <a:pPr>
              <a:lnSpc>
                <a:spcPct val="107000"/>
              </a:lnSpc>
              <a:spcAft>
                <a:spcPts val="800"/>
              </a:spcAft>
              <a:buClr>
                <a:srgbClr val="C00000"/>
              </a:buClr>
              <a:buFont typeface="Wingdings" panose="05000000000000000000" pitchFamily="2" charset="2"/>
              <a:buChar char="ü"/>
            </a:pPr>
            <a:r>
              <a:rPr lang="en-US" sz="2000" dirty="0">
                <a:solidFill>
                  <a:srgbClr val="1B1B1B"/>
                </a:solidFill>
              </a:rPr>
              <a:t>Changes to your budget may affect your indirect cost calculation.</a:t>
            </a: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29358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7D666-B2F0-5E49-C374-8CD8E178347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E26B534-C545-4FFD-0E0F-B7B343B39615}"/>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r>
              <a:rPr lang="en-US" dirty="0"/>
              <a:t> Cont. 4</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4" name="Picture 3" descr="Image of three business professionals in a meeting">
            <a:extLst>
              <a:ext uri="{FF2B5EF4-FFF2-40B4-BE49-F238E27FC236}">
                <a16:creationId xmlns:a16="http://schemas.microsoft.com/office/drawing/2014/main" id="{6A5355EB-A203-E570-8E60-B15C2842C1F2}"/>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803AE73A-476C-08D3-D887-8CE02AB4A90C}"/>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Sole Source</a:t>
            </a:r>
            <a:endParaRPr lang="en-US" sz="2400" dirty="0">
              <a:ea typeface="Calibri"/>
            </a:endParaRPr>
          </a:p>
          <a:p>
            <a:pPr marL="0" indent="0">
              <a:lnSpc>
                <a:spcPct val="107000"/>
              </a:lnSpc>
              <a:spcAft>
                <a:spcPts val="800"/>
              </a:spcAft>
              <a:buClr>
                <a:srgbClr val="C00000"/>
              </a:buClr>
              <a:buNone/>
            </a:pPr>
            <a:r>
              <a:rPr lang="en-US" sz="2400" dirty="0">
                <a:solidFill>
                  <a:srgbClr val="1B1B1B"/>
                </a:solidFill>
              </a:rPr>
              <a:t>Sole Source GAM is required for noncompetitive procurement contracts over $350K.</a:t>
            </a:r>
          </a:p>
          <a:p>
            <a:pPr marL="0" indent="0">
              <a:buNone/>
            </a:pPr>
            <a:r>
              <a:rPr lang="en-US" sz="2400" dirty="0">
                <a:latin typeface="Arial"/>
                <a:cs typeface="Arial"/>
              </a:rPr>
              <a:t>Use when:</a:t>
            </a:r>
          </a:p>
          <a:p>
            <a:pPr>
              <a:buClr>
                <a:srgbClr val="C00000"/>
              </a:buClr>
              <a:buSzPct val="80000"/>
              <a:buFont typeface="Wingdings" pitchFamily="2" charset="2"/>
              <a:buChar char="Ø"/>
            </a:pPr>
            <a:r>
              <a:rPr lang="en-US" sz="2400" dirty="0">
                <a:latin typeface="Arial"/>
                <a:cs typeface="Arial"/>
              </a:rPr>
              <a:t>The item or service is available only from a single source.</a:t>
            </a:r>
          </a:p>
          <a:p>
            <a:pPr>
              <a:buClr>
                <a:srgbClr val="C00000"/>
              </a:buClr>
              <a:buSzPct val="80000"/>
              <a:buFont typeface="Wingdings" pitchFamily="2" charset="2"/>
              <a:buChar char="Ø"/>
            </a:pPr>
            <a:r>
              <a:rPr lang="en-US" sz="2400" dirty="0">
                <a:latin typeface="Arial"/>
                <a:cs typeface="Arial"/>
              </a:rPr>
              <a:t>A true public exigency or emergency exists.</a:t>
            </a:r>
          </a:p>
          <a:p>
            <a:pPr>
              <a:buClr>
                <a:srgbClr val="C00000"/>
              </a:buClr>
              <a:buSzPct val="80000"/>
              <a:buFont typeface="Wingdings" pitchFamily="2" charset="2"/>
              <a:buChar char="Ø"/>
            </a:pPr>
            <a:r>
              <a:rPr lang="en-US" sz="2400" dirty="0">
                <a:latin typeface="Arial"/>
                <a:cs typeface="Arial"/>
              </a:rPr>
              <a:t>After competitive solicitation, competition is considered inadequate. </a:t>
            </a:r>
          </a:p>
          <a:p>
            <a:pPr marL="0" indent="0">
              <a:buClr>
                <a:srgbClr val="C00000"/>
              </a:buClr>
              <a:buSzPct val="80000"/>
              <a:buNone/>
            </a:pPr>
            <a:r>
              <a:rPr lang="en-US" sz="2400" dirty="0">
                <a:latin typeface="Arial"/>
                <a:cs typeface="Arial"/>
              </a:rPr>
              <a:t>A justification is required when requesting a prior approval for Sole Source.</a:t>
            </a:r>
          </a:p>
          <a:p>
            <a:pPr marL="0" indent="0">
              <a:buNone/>
            </a:pPr>
            <a:endParaRPr lang="en-US" sz="1000" dirty="0"/>
          </a:p>
          <a:p>
            <a:pPr marL="0" indent="0">
              <a:lnSpc>
                <a:spcPct val="107000"/>
              </a:lnSpc>
              <a:spcAft>
                <a:spcPts val="800"/>
              </a:spcAft>
              <a:buClr>
                <a:srgbClr val="C00000"/>
              </a:buClr>
              <a:buNone/>
            </a:pPr>
            <a:endParaRPr lang="en-US" sz="2400" dirty="0">
              <a:solidFill>
                <a:srgbClr val="1B1B1B"/>
              </a:solidFill>
            </a:endParaRPr>
          </a:p>
          <a:p>
            <a:pPr marL="0" indent="0">
              <a:lnSpc>
                <a:spcPct val="107000"/>
              </a:lnSpc>
              <a:spcAft>
                <a:spcPts val="800"/>
              </a:spcAft>
              <a:buClr>
                <a:srgbClr val="C00000"/>
              </a:buClr>
              <a:buNone/>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354965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52EC-2614-779E-F690-49325B593ED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64E9B4A-E27A-E9C8-B0A5-F993B1AAAEBE}"/>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r>
              <a:rPr lang="en-US" dirty="0"/>
              <a:t> Cont. 5</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4" name="Picture 3" descr="Image of three business professionals in a meeting">
            <a:extLst>
              <a:ext uri="{FF2B5EF4-FFF2-40B4-BE49-F238E27FC236}">
                <a16:creationId xmlns:a16="http://schemas.microsoft.com/office/drawing/2014/main" id="{D66183BE-9A41-6A2E-2C37-EE659F208D44}"/>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A9BC023C-627D-E0BF-1205-597434E981D2}"/>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Budget Clearance </a:t>
            </a:r>
            <a:endParaRPr lang="en-US" sz="2400" dirty="0">
              <a:ea typeface="Calibri"/>
            </a:endParaRPr>
          </a:p>
          <a:p>
            <a:pPr marL="0" indent="0">
              <a:lnSpc>
                <a:spcPct val="107000"/>
              </a:lnSpc>
              <a:spcAft>
                <a:spcPts val="800"/>
              </a:spcAft>
              <a:buClr>
                <a:srgbClr val="C00000"/>
              </a:buClr>
              <a:buNone/>
            </a:pPr>
            <a:r>
              <a:rPr lang="en-US" sz="2400" dirty="0">
                <a:solidFill>
                  <a:srgbClr val="1B1B1B"/>
                </a:solidFill>
              </a:rPr>
              <a:t>Budget Clearance GAM is initiated by OCFO after the grantee has been an approved for an award that has received a conditional clearance.</a:t>
            </a:r>
          </a:p>
          <a:p>
            <a:pPr>
              <a:buClr>
                <a:srgbClr val="C00000"/>
              </a:buClr>
              <a:buSzPct val="80000"/>
              <a:buFont typeface="Wingdings" panose="05000000000000000000" pitchFamily="2" charset="2"/>
              <a:buChar char="ü"/>
            </a:pPr>
            <a:r>
              <a:rPr lang="en-US" sz="2400" dirty="0">
                <a:latin typeface="Arial"/>
                <a:cs typeface="Arial"/>
              </a:rPr>
              <a:t>Once the GAM has been created, OCFO will begin reviewing the budget.</a:t>
            </a:r>
          </a:p>
          <a:p>
            <a:pPr>
              <a:buClr>
                <a:srgbClr val="C00000"/>
              </a:buClr>
              <a:buSzPct val="80000"/>
              <a:buFont typeface="Wingdings" panose="05000000000000000000" pitchFamily="2" charset="2"/>
              <a:buChar char="ü"/>
            </a:pPr>
            <a:r>
              <a:rPr lang="en-US" sz="2400" dirty="0">
                <a:solidFill>
                  <a:srgbClr val="1B1B1B"/>
                </a:solidFill>
                <a:latin typeface="Arial"/>
                <a:cs typeface="Arial"/>
              </a:rPr>
              <a:t>If they have questions during the review they will change request it to the grantee in Just Grants.</a:t>
            </a:r>
            <a:endParaRPr lang="en-US" sz="2400" dirty="0">
              <a:solidFill>
                <a:srgbClr val="1B1B1B"/>
              </a:solidFill>
            </a:endParaRPr>
          </a:p>
          <a:p>
            <a:pPr marL="0" indent="0">
              <a:lnSpc>
                <a:spcPct val="107000"/>
              </a:lnSpc>
              <a:spcAft>
                <a:spcPts val="800"/>
              </a:spcAft>
              <a:buClr>
                <a:srgbClr val="C00000"/>
              </a:buClr>
              <a:buNone/>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36450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B826D-C2A7-96AC-7733-46C2BF54A23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FF308E8-6435-EB52-59B5-253416B10BD9}"/>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r>
              <a:rPr lang="en-US" dirty="0"/>
              <a:t> Cont. 6</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4" name="Picture 3" descr="Image of three business professionals in a meeting">
            <a:extLst>
              <a:ext uri="{FF2B5EF4-FFF2-40B4-BE49-F238E27FC236}">
                <a16:creationId xmlns:a16="http://schemas.microsoft.com/office/drawing/2014/main" id="{37E6AF78-17AA-9252-5C18-6ED17F67EA2C}"/>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4FD11034-F5F0-A7B9-4EE5-7CAD6F37F180}"/>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Project Period Extension</a:t>
            </a:r>
            <a:endParaRPr lang="en-US" sz="2400" dirty="0">
              <a:ea typeface="Calibri"/>
            </a:endParaRPr>
          </a:p>
          <a:p>
            <a:pPr marL="0" indent="0">
              <a:buNone/>
            </a:pPr>
            <a:r>
              <a:rPr lang="en-US" sz="2400" dirty="0"/>
              <a:t>A Project Period Extension (PPE) Grant Award Modification (GAM) is used to extend the length of the period of performance that does not require the obligation of additional Federal funds.</a:t>
            </a:r>
          </a:p>
          <a:p>
            <a:pPr>
              <a:lnSpc>
                <a:spcPct val="107000"/>
              </a:lnSpc>
              <a:spcAft>
                <a:spcPts val="800"/>
              </a:spcAft>
              <a:buClr>
                <a:srgbClr val="C00000"/>
              </a:buClr>
              <a:buFont typeface="Wingdings" panose="05000000000000000000" pitchFamily="2" charset="2"/>
              <a:buChar char="ü"/>
            </a:pPr>
            <a:r>
              <a:rPr lang="en-US" sz="2400" dirty="0"/>
              <a:t>Extension request does not exceed 12 months (individually).</a:t>
            </a:r>
          </a:p>
          <a:p>
            <a:pPr>
              <a:lnSpc>
                <a:spcPct val="107000"/>
              </a:lnSpc>
              <a:spcAft>
                <a:spcPts val="800"/>
              </a:spcAft>
              <a:buClr>
                <a:srgbClr val="C00000"/>
              </a:buClr>
              <a:buFont typeface="Wingdings" panose="05000000000000000000" pitchFamily="2" charset="2"/>
              <a:buChar char="ü"/>
            </a:pPr>
            <a:r>
              <a:rPr lang="en-US" sz="2400" dirty="0"/>
              <a:t>Extension request is not made after the period of performance has expired.</a:t>
            </a:r>
          </a:p>
          <a:p>
            <a:pPr>
              <a:lnSpc>
                <a:spcPct val="107000"/>
              </a:lnSpc>
              <a:spcAft>
                <a:spcPts val="800"/>
              </a:spcAft>
              <a:buClr>
                <a:srgbClr val="C00000"/>
              </a:buClr>
              <a:buFont typeface="Wingdings" panose="05000000000000000000" pitchFamily="2" charset="2"/>
              <a:buChar char="ü"/>
            </a:pPr>
            <a:r>
              <a:rPr lang="en-US" sz="2400" dirty="0"/>
              <a:t>Extension request does not extend the period of performance beyond 5 years/60 </a:t>
            </a:r>
            <a:r>
              <a:rPr lang="en-US" dirty="0"/>
              <a:t>months</a:t>
            </a:r>
          </a:p>
          <a:p>
            <a:pPr>
              <a:lnSpc>
                <a:spcPct val="107000"/>
              </a:lnSpc>
              <a:spcAft>
                <a:spcPts val="800"/>
              </a:spcAft>
              <a:buClr>
                <a:srgbClr val="C00000"/>
              </a:buClr>
              <a:buFont typeface="Wingdings" panose="05000000000000000000" pitchFamily="2" charset="2"/>
              <a:buChar char="ü"/>
            </a:pPr>
            <a:endParaRPr lang="en-US" sz="2400" dirty="0"/>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50372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3</a:t>
            </a:r>
          </a:p>
        </p:txBody>
      </p:sp>
      <p:sp>
        <p:nvSpPr>
          <p:cNvPr id="6" name="Content Placeholder 2">
            <a:extLst>
              <a:ext uri="{FF2B5EF4-FFF2-40B4-BE49-F238E27FC236}">
                <a16:creationId xmlns:a16="http://schemas.microsoft.com/office/drawing/2014/main" id="{35531896-90C1-C942-BB11-56A325D391C6}"/>
              </a:ext>
            </a:extLst>
          </p:cNvPr>
          <p:cNvSpPr txBox="1">
            <a:spLocks/>
          </p:cNvSpPr>
          <p:nvPr/>
        </p:nvSpPr>
        <p:spPr>
          <a:xfrm>
            <a:off x="598712" y="1402597"/>
            <a:ext cx="10498073" cy="3107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3.  Per 2 CFR/Part 200 (Uniform Administrative Requirements, Cost Principles, and Audit Requirements) accounting, advertising, rental costs, and audit services:</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are allowable costs </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are unallowable costs</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can be allowable costs</a:t>
            </a:r>
            <a:r>
              <a:rPr kumimoji="0" lang="en-US" sz="24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88084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43D12-4C2F-C152-57F6-04474005EA4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8495ECBB-423F-3684-1BED-6E7C5A5AF08F}"/>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Modification-Programmatic</a:t>
            </a:r>
          </a:p>
        </p:txBody>
      </p:sp>
      <p:pic>
        <p:nvPicPr>
          <p:cNvPr id="4" name="Picture 3" descr="Image of three business professionals in a meeting">
            <a:extLst>
              <a:ext uri="{FF2B5EF4-FFF2-40B4-BE49-F238E27FC236}">
                <a16:creationId xmlns:a16="http://schemas.microsoft.com/office/drawing/2014/main" id="{6818FE5D-C75C-E193-9C3D-45848F57485E}"/>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92722664-A788-5C24-E25B-6EA071185DAA}"/>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Programmatic GAM</a:t>
            </a:r>
            <a:endParaRPr lang="en-US" sz="2400" dirty="0">
              <a:ea typeface="Calibri"/>
            </a:endParaRPr>
          </a:p>
          <a:p>
            <a:pPr marL="0" indent="0">
              <a:buNone/>
            </a:pPr>
            <a:r>
              <a:rPr lang="en-US" sz="2400" dirty="0"/>
              <a:t>Programmatic Cost GAM is used to gain prior approval for changes with programmatic costs and activities.</a:t>
            </a:r>
          </a:p>
          <a:p>
            <a:pPr marL="0" indent="0">
              <a:buNone/>
            </a:pPr>
            <a:r>
              <a:rPr lang="en-US" sz="2400" dirty="0"/>
              <a:t>Some of these costs include:</a:t>
            </a:r>
          </a:p>
          <a:p>
            <a:pPr>
              <a:buClr>
                <a:srgbClr val="C00000"/>
              </a:buClr>
              <a:buFont typeface="Wingdings" panose="05000000000000000000" pitchFamily="2" charset="2"/>
              <a:buChar char="Ø"/>
            </a:pPr>
            <a:r>
              <a:rPr lang="en-US" sz="2400" dirty="0"/>
              <a:t>Consultant Rates</a:t>
            </a:r>
          </a:p>
          <a:p>
            <a:pPr>
              <a:buClr>
                <a:srgbClr val="C00000"/>
              </a:buClr>
              <a:buFont typeface="Wingdings" panose="05000000000000000000" pitchFamily="2" charset="2"/>
              <a:buChar char="Ø"/>
            </a:pPr>
            <a:r>
              <a:rPr lang="en-US" sz="2400" dirty="0"/>
              <a:t>Pre-award Costs</a:t>
            </a:r>
          </a:p>
          <a:p>
            <a:pPr>
              <a:buClr>
                <a:srgbClr val="C00000"/>
              </a:buClr>
              <a:buFont typeface="Wingdings" panose="05000000000000000000" pitchFamily="2" charset="2"/>
              <a:buChar char="Ø"/>
            </a:pPr>
            <a:r>
              <a:rPr lang="en-US" sz="2400" dirty="0"/>
              <a:t>Proposal Costs</a:t>
            </a:r>
          </a:p>
          <a:p>
            <a:pPr>
              <a:buClr>
                <a:srgbClr val="C00000"/>
              </a:buClr>
              <a:buFont typeface="Wingdings" panose="05000000000000000000" pitchFamily="2" charset="2"/>
              <a:buChar char="Ø"/>
            </a:pPr>
            <a:r>
              <a:rPr lang="en-US" sz="2400" dirty="0"/>
              <a:t>Other Costs that may require prior approval</a:t>
            </a:r>
          </a:p>
          <a:p>
            <a:pPr>
              <a:buClr>
                <a:srgbClr val="C00000"/>
              </a:buClr>
              <a:buFont typeface="Wingdings" panose="05000000000000000000" pitchFamily="2" charset="2"/>
              <a:buChar char="Ø"/>
            </a:pPr>
            <a:endParaRPr lang="en-US" sz="2400" dirty="0"/>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211479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Reporting Requirements</a:t>
            </a:r>
          </a:p>
        </p:txBody>
      </p:sp>
    </p:spTree>
    <p:extLst>
      <p:ext uri="{BB962C8B-B14F-4D97-AF65-F5344CB8AC3E}">
        <p14:creationId xmlns:p14="http://schemas.microsoft.com/office/powerpoint/2010/main" val="3539495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Reporting Requirements</a:t>
            </a:r>
            <a:r>
              <a:rPr lang="en-US" dirty="0"/>
              <a:t> Cont. </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5" name="Picture 4" descr="Federal Financial Report (SF-425) Form Image">
            <a:extLst>
              <a:ext uri="{FF2B5EF4-FFF2-40B4-BE49-F238E27FC236}">
                <a16:creationId xmlns:a16="http://schemas.microsoft.com/office/drawing/2014/main" id="{F7F7318C-5243-B9F8-27E1-9387D122913A}"/>
              </a:ext>
            </a:extLst>
          </p:cNvPr>
          <p:cNvPicPr>
            <a:picLocks noChangeAspect="1"/>
          </p:cNvPicPr>
          <p:nvPr/>
        </p:nvPicPr>
        <p:blipFill>
          <a:blip r:embed="rId3"/>
          <a:stretch>
            <a:fillRect/>
          </a:stretch>
        </p:blipFill>
        <p:spPr>
          <a:xfrm>
            <a:off x="1476182" y="1435446"/>
            <a:ext cx="3688400" cy="3682303"/>
          </a:xfrm>
          <a:prstGeom prst="rect">
            <a:avLst/>
          </a:prstGeom>
        </p:spPr>
      </p:pic>
      <p:pic>
        <p:nvPicPr>
          <p:cNvPr id="6" name="Picture 5">
            <a:extLst>
              <a:ext uri="{FF2B5EF4-FFF2-40B4-BE49-F238E27FC236}">
                <a16:creationId xmlns:a16="http://schemas.microsoft.com/office/drawing/2014/main" id="{CCCBF4FD-A81B-BEB2-E5EF-A5E5387B613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893286" y="2221899"/>
            <a:ext cx="2109399" cy="2109399"/>
          </a:xfrm>
          <a:prstGeom prst="rect">
            <a:avLst/>
          </a:prstGeom>
        </p:spPr>
      </p:pic>
      <p:pic>
        <p:nvPicPr>
          <p:cNvPr id="7" name="Picture 6">
            <a:extLst>
              <a:ext uri="{FF2B5EF4-FFF2-40B4-BE49-F238E27FC236}">
                <a16:creationId xmlns:a16="http://schemas.microsoft.com/office/drawing/2014/main" id="{23650389-4E57-5CDB-61AF-6879032B9AC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64673" y="1435448"/>
            <a:ext cx="3682303" cy="3682303"/>
          </a:xfrm>
          <a:prstGeom prst="rect">
            <a:avLst/>
          </a:prstGeom>
        </p:spPr>
      </p:pic>
      <p:sp>
        <p:nvSpPr>
          <p:cNvPr id="9" name="TextBox 8">
            <a:extLst>
              <a:ext uri="{FF2B5EF4-FFF2-40B4-BE49-F238E27FC236}">
                <a16:creationId xmlns:a16="http://schemas.microsoft.com/office/drawing/2014/main" id="{FB502D22-250C-3518-2004-1A22F13FC620}"/>
              </a:ext>
            </a:extLst>
          </p:cNvPr>
          <p:cNvSpPr txBox="1">
            <a:spLocks noChangeArrowheads="1"/>
          </p:cNvSpPr>
          <p:nvPr/>
        </p:nvSpPr>
        <p:spPr bwMode="auto">
          <a:xfrm>
            <a:off x="1838451" y="5137482"/>
            <a:ext cx="29638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Federal Financial Report (SF–425)</a:t>
            </a:r>
          </a:p>
          <a:p>
            <a:pPr algn="ctr" eaLnBrk="1" hangingPunct="1"/>
            <a:r>
              <a:rPr lang="en-US" altLang="en-US" sz="2000" b="1" dirty="0">
                <a:latin typeface="Arial" panose="020B0604020202020204" pitchFamily="34" charset="0"/>
                <a:cs typeface="Arial" panose="020B0604020202020204" pitchFamily="34" charset="0"/>
              </a:rPr>
              <a:t>Submitted Quarterly</a:t>
            </a:r>
          </a:p>
        </p:txBody>
      </p:sp>
      <p:sp>
        <p:nvSpPr>
          <p:cNvPr id="11" name="TextBox 7">
            <a:extLst>
              <a:ext uri="{FF2B5EF4-FFF2-40B4-BE49-F238E27FC236}">
                <a16:creationId xmlns:a16="http://schemas.microsoft.com/office/drawing/2014/main" id="{AD880A0D-1583-4854-11B2-E27679E6A1E2}"/>
              </a:ext>
            </a:extLst>
          </p:cNvPr>
          <p:cNvSpPr txBox="1">
            <a:spLocks noChangeArrowheads="1"/>
          </p:cNvSpPr>
          <p:nvPr/>
        </p:nvSpPr>
        <p:spPr bwMode="auto">
          <a:xfrm>
            <a:off x="6464648" y="5130966"/>
            <a:ext cx="43497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Performance Reports – Programmatic Reports </a:t>
            </a:r>
            <a:r>
              <a:rPr lang="en-US" altLang="en-US" sz="2000" b="1" dirty="0">
                <a:latin typeface="Arial" panose="020B0604020202020204" pitchFamily="34" charset="0"/>
                <a:cs typeface="Arial" panose="020B0604020202020204" pitchFamily="34" charset="0"/>
              </a:rPr>
              <a:t>Submitted Annually, Semi-annually or Quarterly</a:t>
            </a:r>
          </a:p>
        </p:txBody>
      </p:sp>
    </p:spTree>
    <p:extLst>
      <p:ext uri="{BB962C8B-B14F-4D97-AF65-F5344CB8AC3E}">
        <p14:creationId xmlns:p14="http://schemas.microsoft.com/office/powerpoint/2010/main" val="198212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p>
        </p:txBody>
      </p:sp>
      <p:pic>
        <p:nvPicPr>
          <p:cNvPr id="3" name="Picture 2">
            <a:extLst>
              <a:ext uri="{FF2B5EF4-FFF2-40B4-BE49-F238E27FC236}">
                <a16:creationId xmlns:a16="http://schemas.microsoft.com/office/drawing/2014/main" id="{90A91131-CDDD-FB89-983A-C0BDDA950B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23999" y="1247774"/>
            <a:ext cx="9144001" cy="4991101"/>
          </a:xfrm>
          <a:prstGeom prst="rect">
            <a:avLst/>
          </a:prstGeom>
        </p:spPr>
      </p:pic>
    </p:spTree>
    <p:extLst>
      <p:ext uri="{BB962C8B-B14F-4D97-AF65-F5344CB8AC3E}">
        <p14:creationId xmlns:p14="http://schemas.microsoft.com/office/powerpoint/2010/main" val="32063657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r>
              <a:rPr lang="en-US" dirty="0"/>
              <a:t> Cont. 1</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1564549"/>
            <a:ext cx="8229600" cy="3992563"/>
          </a:xfrm>
        </p:spPr>
        <p:txBody>
          <a:bodyPr>
            <a:normAutofit/>
          </a:bodyPr>
          <a:lstStyle/>
          <a:p>
            <a:pPr marL="457200" indent="-457200">
              <a:spcAft>
                <a:spcPts val="1200"/>
              </a:spcAft>
              <a:buClr>
                <a:srgbClr val="C00000"/>
              </a:buClr>
              <a:buFont typeface="Wingdings" pitchFamily="2" charset="2"/>
              <a:buChar char="Ø"/>
            </a:pPr>
            <a:r>
              <a:rPr lang="en-US" dirty="0"/>
              <a:t>Quarterly Federal Financial Reports are submitted through the Just Grants system at </a:t>
            </a:r>
            <a:r>
              <a:rPr lang="en-US" dirty="0">
                <a:hlinkClick r:id="rId2"/>
              </a:rPr>
              <a:t> https://justicegrants.usdoj.gov</a:t>
            </a:r>
            <a:r>
              <a:rPr lang="en-US" dirty="0"/>
              <a:t> </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Grant recipients will be required to report grant expenditures utilizing the web based Federal Financial Report Form (SF-425) in Just Grants. </a:t>
            </a:r>
          </a:p>
          <a:p>
            <a:pPr marL="457200" indent="-457200">
              <a:spcBef>
                <a:spcPct val="0"/>
              </a:spcBef>
              <a:spcAft>
                <a:spcPts val="600"/>
              </a:spcAft>
              <a:buClr>
                <a:srgbClr val="C00000"/>
              </a:buClr>
              <a:buFont typeface="Wingdings" pitchFamily="2" charset="2"/>
              <a:buChar char="Ø"/>
            </a:pPr>
            <a:r>
              <a:rPr lang="en-US" dirty="0"/>
              <a:t>The SF-425 quarterly report may be submitted ten (10) calendar days or less from a reporting end date until the due date. </a:t>
            </a:r>
          </a:p>
          <a:p>
            <a:pPr marL="457200" indent="-457200">
              <a:spcBef>
                <a:spcPct val="0"/>
              </a:spcBef>
              <a:spcAft>
                <a:spcPts val="600"/>
              </a:spcAft>
              <a:buFont typeface="Wingdings" pitchFamily="2" charset="2"/>
              <a:buChar char="Ø"/>
            </a:pPr>
            <a:endParaRPr lang="en-US" sz="2800" dirty="0"/>
          </a:p>
        </p:txBody>
      </p:sp>
    </p:spTree>
    <p:extLst>
      <p:ext uri="{BB962C8B-B14F-4D97-AF65-F5344CB8AC3E}">
        <p14:creationId xmlns:p14="http://schemas.microsoft.com/office/powerpoint/2010/main" val="3276304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r>
              <a:rPr lang="en-US" dirty="0"/>
              <a:t> Cont. 2</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9" name="Picture 8" descr="Financial Reports Important Dates">
            <a:extLst>
              <a:ext uri="{FF2B5EF4-FFF2-40B4-BE49-F238E27FC236}">
                <a16:creationId xmlns:a16="http://schemas.microsoft.com/office/drawing/2014/main" id="{886BA88F-AD9D-6779-FF2D-F0C2C04FE268}"/>
              </a:ext>
            </a:extLst>
          </p:cNvPr>
          <p:cNvPicPr>
            <a:picLocks noChangeAspect="1"/>
          </p:cNvPicPr>
          <p:nvPr/>
        </p:nvPicPr>
        <p:blipFill>
          <a:blip r:embed="rId2"/>
          <a:stretch>
            <a:fillRect/>
          </a:stretch>
        </p:blipFill>
        <p:spPr>
          <a:xfrm>
            <a:off x="1833562" y="914399"/>
            <a:ext cx="8524875" cy="5572127"/>
          </a:xfrm>
          <a:prstGeom prst="rect">
            <a:avLst/>
          </a:prstGeom>
        </p:spPr>
      </p:pic>
    </p:spTree>
    <p:extLst>
      <p:ext uri="{BB962C8B-B14F-4D97-AF65-F5344CB8AC3E}">
        <p14:creationId xmlns:p14="http://schemas.microsoft.com/office/powerpoint/2010/main" val="293671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4" name="TextBox 3">
            <a:extLst>
              <a:ext uri="{FF2B5EF4-FFF2-40B4-BE49-F238E27FC236}">
                <a16:creationId xmlns:a16="http://schemas.microsoft.com/office/drawing/2014/main" id="{65F66CB5-71D4-8FC1-1C66-6E9C32B9701F}"/>
              </a:ext>
            </a:extLst>
          </p:cNvPr>
          <p:cNvSpPr txBox="1"/>
          <p:nvPr/>
        </p:nvSpPr>
        <p:spPr>
          <a:xfrm>
            <a:off x="252919" y="1622984"/>
            <a:ext cx="3618690" cy="2031325"/>
          </a:xfrm>
          <a:prstGeom prst="rect">
            <a:avLst/>
          </a:prstGeom>
          <a:noFill/>
        </p:spPr>
        <p:txBody>
          <a:bodyPr wrap="square" rtlCol="0">
            <a:spAutoFit/>
          </a:bodyPr>
          <a:lstStyle/>
          <a:p>
            <a:pPr marL="342900" indent="-342900">
              <a:buFont typeface="+mj-lt"/>
              <a:buAutoNum type="arabicParenR"/>
            </a:pPr>
            <a:r>
              <a:rPr lang="en-US" dirty="0">
                <a:latin typeface="Arial" panose="020B0604020202020204" pitchFamily="34" charset="0"/>
                <a:cs typeface="Arial" panose="020B0604020202020204" pitchFamily="34" charset="0"/>
              </a:rPr>
              <a:t>Navigate to the Home link on the left side of the screen.</a:t>
            </a:r>
          </a:p>
          <a:p>
            <a:pPr marL="342900" indent="-342900">
              <a:buFont typeface="+mj-lt"/>
              <a:buAutoNum type="arabicParenR"/>
            </a:pPr>
            <a:endParaRPr lang="en-US" dirty="0">
              <a:latin typeface="Arial" panose="020B0604020202020204" pitchFamily="34" charset="0"/>
              <a:cs typeface="Arial" panose="020B0604020202020204" pitchFamily="34" charset="0"/>
            </a:endParaRPr>
          </a:p>
          <a:p>
            <a:pPr marL="342900" indent="-342900">
              <a:buFont typeface="+mj-lt"/>
              <a:buAutoNum type="arabicParenR"/>
            </a:pPr>
            <a:r>
              <a:rPr lang="en-US" dirty="0">
                <a:latin typeface="Arial" panose="020B0604020202020204" pitchFamily="34" charset="0"/>
                <a:cs typeface="Arial" panose="020B0604020202020204" pitchFamily="34" charset="0"/>
              </a:rPr>
              <a:t>Go to the user’s Worklist.</a:t>
            </a:r>
          </a:p>
          <a:p>
            <a:pPr marL="342900" indent="-342900">
              <a:buFont typeface="+mj-lt"/>
              <a:buAutoNum type="arabicParenR"/>
            </a:pPr>
            <a:endParaRPr lang="en-US" dirty="0">
              <a:latin typeface="Arial" panose="020B0604020202020204" pitchFamily="34" charset="0"/>
              <a:cs typeface="Arial" panose="020B0604020202020204" pitchFamily="34" charset="0"/>
            </a:endParaRPr>
          </a:p>
          <a:p>
            <a:pPr marL="342900" indent="-342900">
              <a:buFont typeface="+mj-lt"/>
              <a:buAutoNum type="arabicParenR"/>
            </a:pPr>
            <a:r>
              <a:rPr lang="en-US" dirty="0">
                <a:latin typeface="Arial" panose="020B0604020202020204" pitchFamily="34" charset="0"/>
                <a:cs typeface="Arial" panose="020B0604020202020204" pitchFamily="34" charset="0"/>
              </a:rPr>
              <a:t>Open the FFR to be edited/submitted.</a:t>
            </a:r>
          </a:p>
        </p:txBody>
      </p:sp>
      <p:pic>
        <p:nvPicPr>
          <p:cNvPr id="5" name="Picture 4" descr="Home Screen of Just Reports to submit Federal Financial Report SF425">
            <a:extLst>
              <a:ext uri="{FF2B5EF4-FFF2-40B4-BE49-F238E27FC236}">
                <a16:creationId xmlns:a16="http://schemas.microsoft.com/office/drawing/2014/main" id="{6B03BA55-D02D-E243-8C77-47CEE5DAC444}"/>
              </a:ext>
            </a:extLst>
          </p:cNvPr>
          <p:cNvPicPr>
            <a:picLocks noChangeAspect="1"/>
          </p:cNvPicPr>
          <p:nvPr/>
        </p:nvPicPr>
        <p:blipFill>
          <a:blip r:embed="rId2"/>
          <a:stretch>
            <a:fillRect/>
          </a:stretch>
        </p:blipFill>
        <p:spPr>
          <a:xfrm>
            <a:off x="4100982" y="914399"/>
            <a:ext cx="7699132" cy="5479822"/>
          </a:xfrm>
          <a:prstGeom prst="rect">
            <a:avLst/>
          </a:prstGeom>
        </p:spPr>
      </p:pic>
    </p:spTree>
    <p:extLst>
      <p:ext uri="{BB962C8B-B14F-4D97-AF65-F5344CB8AC3E}">
        <p14:creationId xmlns:p14="http://schemas.microsoft.com/office/powerpoint/2010/main" val="173304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1</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1AE3D8C5-26FF-85C1-B97F-A1C9633C174C}"/>
              </a:ext>
            </a:extLst>
          </p:cNvPr>
          <p:cNvSpPr txBox="1"/>
          <p:nvPr/>
        </p:nvSpPr>
        <p:spPr>
          <a:xfrm>
            <a:off x="252919" y="1622984"/>
            <a:ext cx="3618690" cy="276998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  Once the FFR opens, the Recipient Information appears.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5) Select Continue to proceed to the next screen</a:t>
            </a:r>
          </a:p>
          <a:p>
            <a:endParaRPr lang="en-US" dirty="0">
              <a:latin typeface="Arial" panose="020B0604020202020204" pitchFamily="34" charset="0"/>
              <a:cs typeface="Arial" panose="020B0604020202020204" pitchFamily="34" charset="0"/>
            </a:endParaRPr>
          </a:p>
          <a:p>
            <a:r>
              <a:rPr lang="en-US" dirty="0">
                <a:solidFill>
                  <a:srgbClr val="C00000"/>
                </a:solidFill>
                <a:latin typeface="Arial" panose="020B0604020202020204" pitchFamily="34" charset="0"/>
                <a:cs typeface="Arial" panose="020B0604020202020204" pitchFamily="34" charset="0"/>
              </a:rPr>
              <a:t>* </a:t>
            </a:r>
            <a:r>
              <a:rPr lang="en-US" sz="1600" i="1" dirty="0">
                <a:solidFill>
                  <a:srgbClr val="C00000"/>
                </a:solidFill>
                <a:latin typeface="Arial" panose="020B0604020202020204" pitchFamily="34" charset="0"/>
                <a:cs typeface="Arial" panose="020B0604020202020204" pitchFamily="34" charset="0"/>
              </a:rPr>
              <a:t>Note: The data on this page is prepopulated using information from the award document and the entity profile.</a:t>
            </a:r>
          </a:p>
        </p:txBody>
      </p:sp>
      <p:pic>
        <p:nvPicPr>
          <p:cNvPr id="3" name="Picture 2" descr="Image of recipient info page of the Federal Financial Report portal">
            <a:extLst>
              <a:ext uri="{FF2B5EF4-FFF2-40B4-BE49-F238E27FC236}">
                <a16:creationId xmlns:a16="http://schemas.microsoft.com/office/drawing/2014/main" id="{85CF3320-4008-D229-35D0-3FC7C778ADD3}"/>
              </a:ext>
            </a:extLst>
          </p:cNvPr>
          <p:cNvPicPr>
            <a:picLocks noChangeAspect="1"/>
          </p:cNvPicPr>
          <p:nvPr/>
        </p:nvPicPr>
        <p:blipFill>
          <a:blip r:embed="rId2"/>
          <a:stretch>
            <a:fillRect/>
          </a:stretch>
        </p:blipFill>
        <p:spPr>
          <a:xfrm>
            <a:off x="4261869" y="1000125"/>
            <a:ext cx="7923781" cy="5439205"/>
          </a:xfrm>
          <a:prstGeom prst="rect">
            <a:avLst/>
          </a:prstGeom>
        </p:spPr>
      </p:pic>
      <p:pic>
        <p:nvPicPr>
          <p:cNvPr id="6" name="Picture 5" descr="Image of the continue button at the bottom of the recipient info page">
            <a:extLst>
              <a:ext uri="{FF2B5EF4-FFF2-40B4-BE49-F238E27FC236}">
                <a16:creationId xmlns:a16="http://schemas.microsoft.com/office/drawing/2014/main" id="{98D95779-ADED-3A00-D6C1-184731A28591}"/>
              </a:ext>
            </a:extLst>
          </p:cNvPr>
          <p:cNvPicPr>
            <a:picLocks noChangeAspect="1"/>
          </p:cNvPicPr>
          <p:nvPr/>
        </p:nvPicPr>
        <p:blipFill>
          <a:blip r:embed="rId3"/>
          <a:stretch>
            <a:fillRect/>
          </a:stretch>
        </p:blipFill>
        <p:spPr>
          <a:xfrm>
            <a:off x="10174929" y="4629327"/>
            <a:ext cx="2086181" cy="1810003"/>
          </a:xfrm>
          <a:prstGeom prst="rect">
            <a:avLst/>
          </a:prstGeom>
        </p:spPr>
      </p:pic>
    </p:spTree>
    <p:extLst>
      <p:ext uri="{BB962C8B-B14F-4D97-AF65-F5344CB8AC3E}">
        <p14:creationId xmlns:p14="http://schemas.microsoft.com/office/powerpoint/2010/main" val="29389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2</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74ED70D0-353F-99FE-59A7-924B5CCB0D0E}"/>
              </a:ext>
            </a:extLst>
          </p:cNvPr>
          <p:cNvSpPr txBox="1"/>
          <p:nvPr/>
        </p:nvSpPr>
        <p:spPr>
          <a:xfrm>
            <a:off x="71943" y="1632509"/>
            <a:ext cx="3290381"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6) The Report Information screen contains several required fields.	</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Recipient Account Number</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Report Type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Basis of Accounting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7) Scroll down to the Transactions section.</a:t>
            </a: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pic>
        <p:nvPicPr>
          <p:cNvPr id="4" name="Picture 3" descr="Image of the Report Information page">
            <a:extLst>
              <a:ext uri="{FF2B5EF4-FFF2-40B4-BE49-F238E27FC236}">
                <a16:creationId xmlns:a16="http://schemas.microsoft.com/office/drawing/2014/main" id="{5E238D85-AAE1-6C7E-34F2-BBF1938F8C84}"/>
              </a:ext>
            </a:extLst>
          </p:cNvPr>
          <p:cNvPicPr>
            <a:picLocks noChangeAspect="1"/>
          </p:cNvPicPr>
          <p:nvPr/>
        </p:nvPicPr>
        <p:blipFill>
          <a:blip r:embed="rId2"/>
          <a:stretch>
            <a:fillRect/>
          </a:stretch>
        </p:blipFill>
        <p:spPr>
          <a:xfrm>
            <a:off x="3362325" y="1046939"/>
            <a:ext cx="8829675" cy="5440947"/>
          </a:xfrm>
          <a:prstGeom prst="rect">
            <a:avLst/>
          </a:prstGeom>
        </p:spPr>
      </p:pic>
    </p:spTree>
    <p:extLst>
      <p:ext uri="{BB962C8B-B14F-4D97-AF65-F5344CB8AC3E}">
        <p14:creationId xmlns:p14="http://schemas.microsoft.com/office/powerpoint/2010/main" val="230020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3</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9248610C-D262-097A-851C-BC4660467BFD}"/>
              </a:ext>
            </a:extLst>
          </p:cNvPr>
          <p:cNvSpPr txBox="1"/>
          <p:nvPr/>
        </p:nvSpPr>
        <p:spPr>
          <a:xfrm>
            <a:off x="71943" y="1632509"/>
            <a:ext cx="3290381" cy="255454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8) The following fields are not editable because they are not required by DOJ:</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10a. Cash Receipts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10b. Cash Disbursements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10c. Cash on Hand</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pic>
        <p:nvPicPr>
          <p:cNvPr id="3" name="Picture 2" descr="Federal Cash page image for the Federal Financial Report portal">
            <a:extLst>
              <a:ext uri="{FF2B5EF4-FFF2-40B4-BE49-F238E27FC236}">
                <a16:creationId xmlns:a16="http://schemas.microsoft.com/office/drawing/2014/main" id="{F807089C-BBB6-00AA-C388-C041F221E160}"/>
              </a:ext>
            </a:extLst>
          </p:cNvPr>
          <p:cNvPicPr>
            <a:picLocks noChangeAspect="1"/>
          </p:cNvPicPr>
          <p:nvPr/>
        </p:nvPicPr>
        <p:blipFill>
          <a:blip r:embed="rId2"/>
          <a:stretch>
            <a:fillRect/>
          </a:stretch>
        </p:blipFill>
        <p:spPr>
          <a:xfrm>
            <a:off x="3657599" y="981593"/>
            <a:ext cx="8642707" cy="4267796"/>
          </a:xfrm>
          <a:prstGeom prst="rect">
            <a:avLst/>
          </a:prstGeom>
        </p:spPr>
      </p:pic>
    </p:spTree>
    <p:extLst>
      <p:ext uri="{BB962C8B-B14F-4D97-AF65-F5344CB8AC3E}">
        <p14:creationId xmlns:p14="http://schemas.microsoft.com/office/powerpoint/2010/main" val="332357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4</a:t>
            </a:r>
          </a:p>
        </p:txBody>
      </p:sp>
      <p:sp>
        <p:nvSpPr>
          <p:cNvPr id="5" name="Content Placeholder 2">
            <a:extLst>
              <a:ext uri="{FF2B5EF4-FFF2-40B4-BE49-F238E27FC236}">
                <a16:creationId xmlns:a16="http://schemas.microsoft.com/office/drawing/2014/main" id="{A23BE507-BA6E-DF49-84B8-2CE16EC79853}"/>
              </a:ext>
            </a:extLst>
          </p:cNvPr>
          <p:cNvSpPr txBox="1">
            <a:spLocks/>
          </p:cNvSpPr>
          <p:nvPr/>
        </p:nvSpPr>
        <p:spPr>
          <a:xfrm>
            <a:off x="598712" y="1370984"/>
            <a:ext cx="10358589"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4.  OJP funding can be used to purchase food and/or beverages</a:t>
            </a:r>
            <a:b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b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for any meeting, conference, training or other event.</a:t>
            </a:r>
          </a:p>
          <a:p>
            <a:pPr marL="685800"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True</a:t>
            </a:r>
          </a:p>
          <a:p>
            <a:pPr marL="685800"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False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6196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4</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9E4F3022-2DE8-BB0B-880F-48B2F6F30C17}"/>
              </a:ext>
            </a:extLst>
          </p:cNvPr>
          <p:cNvSpPr txBox="1"/>
          <p:nvPr/>
        </p:nvSpPr>
        <p:spPr>
          <a:xfrm>
            <a:off x="840828" y="1652708"/>
            <a:ext cx="1082565" cy="1323439"/>
          </a:xfrm>
          <a:prstGeom prst="rect">
            <a:avLst/>
          </a:prstGeom>
          <a:noFill/>
        </p:spPr>
        <p:txBody>
          <a:bodyPr wrap="square" rtlCol="0">
            <a:spAutoFit/>
          </a:bodyPr>
          <a:lstStyle/>
          <a:p>
            <a:r>
              <a:rPr lang="en-US" sz="8000" dirty="0"/>
              <a:t>9</a:t>
            </a:r>
          </a:p>
        </p:txBody>
      </p:sp>
      <p:pic>
        <p:nvPicPr>
          <p:cNvPr id="4" name="Picture 3" descr="Federal Expenditures and Unobligated Balance page of the Federal Financial Report portal">
            <a:extLst>
              <a:ext uri="{FF2B5EF4-FFF2-40B4-BE49-F238E27FC236}">
                <a16:creationId xmlns:a16="http://schemas.microsoft.com/office/drawing/2014/main" id="{6999378B-330A-9F73-58BB-7C1B636AD919}"/>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2366272" y="1008521"/>
            <a:ext cx="9897856" cy="2524477"/>
          </a:xfrm>
          <a:prstGeom prst="rect">
            <a:avLst/>
          </a:prstGeom>
        </p:spPr>
      </p:pic>
      <p:sp>
        <p:nvSpPr>
          <p:cNvPr id="2" name="TextBox 1">
            <a:extLst>
              <a:ext uri="{FF2B5EF4-FFF2-40B4-BE49-F238E27FC236}">
                <a16:creationId xmlns:a16="http://schemas.microsoft.com/office/drawing/2014/main" id="{F835EBFF-D1C8-6561-879D-B295D878EF04}"/>
              </a:ext>
            </a:extLst>
          </p:cNvPr>
          <p:cNvSpPr txBox="1"/>
          <p:nvPr/>
        </p:nvSpPr>
        <p:spPr>
          <a:xfrm>
            <a:off x="1295400" y="4031313"/>
            <a:ext cx="10553700" cy="200054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9)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10d. Total Federal funds authorized. </a:t>
            </a:r>
            <a:r>
              <a:rPr lang="en-US" i="1" dirty="0">
                <a:latin typeface="Arial" panose="020B0604020202020204" pitchFamily="34" charset="0"/>
                <a:cs typeface="Arial" panose="020B0604020202020204" pitchFamily="34" charset="0"/>
              </a:rPr>
              <a:t>(Prepopulated from the Award Document)</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10e. Federal share of expenditures. </a:t>
            </a:r>
            <a:r>
              <a:rPr lang="en-US" i="1" dirty="0">
                <a:latin typeface="Arial" panose="020B0604020202020204" pitchFamily="34" charset="0"/>
                <a:cs typeface="Arial" panose="020B0604020202020204" pitchFamily="34" charset="0"/>
              </a:rPr>
              <a:t>(Enter the cumulative amount of federal fund expenditures)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10f.  Federal Share of Unliquidated Obligation. </a:t>
            </a:r>
            <a:r>
              <a:rPr lang="en-US" i="1" dirty="0">
                <a:latin typeface="Arial" panose="020B0604020202020204" pitchFamily="34" charset="0"/>
                <a:cs typeface="Arial" panose="020B0604020202020204" pitchFamily="34" charset="0"/>
              </a:rPr>
              <a:t>(Insert as appropriate)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
        <p:nvSpPr>
          <p:cNvPr id="5" name="Flowchart: Connector 4">
            <a:extLst>
              <a:ext uri="{FF2B5EF4-FFF2-40B4-BE49-F238E27FC236}">
                <a16:creationId xmlns:a16="http://schemas.microsoft.com/office/drawing/2014/main" id="{D33AB1E3-7104-647C-E1E2-58C6C0B36FB3}"/>
              </a:ext>
              <a:ext uri="{C183D7F6-B498-43B3-948B-1728B52AA6E4}">
                <adec:decorative xmlns:adec="http://schemas.microsoft.com/office/drawing/2017/decorative" val="1"/>
              </a:ext>
            </a:extLst>
          </p:cNvPr>
          <p:cNvSpPr/>
          <p:nvPr/>
        </p:nvSpPr>
        <p:spPr>
          <a:xfrm>
            <a:off x="489481" y="1652708"/>
            <a:ext cx="1349829" cy="1323439"/>
          </a:xfrm>
          <a:prstGeom prst="flowChartConnector">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5</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Flowchart: Connector 4">
            <a:extLst>
              <a:ext uri="{FF2B5EF4-FFF2-40B4-BE49-F238E27FC236}">
                <a16:creationId xmlns:a16="http://schemas.microsoft.com/office/drawing/2014/main" id="{D33AB1E3-7104-647C-E1E2-58C6C0B36FB3}"/>
              </a:ext>
              <a:ext uri="{C183D7F6-B498-43B3-948B-1728B52AA6E4}">
                <adec:decorative xmlns:adec="http://schemas.microsoft.com/office/drawing/2017/decorative" val="1"/>
              </a:ext>
            </a:extLst>
          </p:cNvPr>
          <p:cNvSpPr/>
          <p:nvPr/>
        </p:nvSpPr>
        <p:spPr>
          <a:xfrm>
            <a:off x="609600" y="1550189"/>
            <a:ext cx="1349829" cy="1323439"/>
          </a:xfrm>
          <a:prstGeom prst="flowChartConnector">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E9996F2-B0C6-AE8B-1767-F308D98DB35B}"/>
              </a:ext>
            </a:extLst>
          </p:cNvPr>
          <p:cNvSpPr txBox="1"/>
          <p:nvPr/>
        </p:nvSpPr>
        <p:spPr>
          <a:xfrm>
            <a:off x="940526" y="1545902"/>
            <a:ext cx="1193074" cy="1323439"/>
          </a:xfrm>
          <a:prstGeom prst="rect">
            <a:avLst/>
          </a:prstGeom>
          <a:noFill/>
        </p:spPr>
        <p:txBody>
          <a:bodyPr wrap="square" rtlCol="0">
            <a:spAutoFit/>
          </a:bodyPr>
          <a:lstStyle/>
          <a:p>
            <a:r>
              <a:rPr lang="en-US" sz="8000" dirty="0"/>
              <a:t>9</a:t>
            </a:r>
          </a:p>
        </p:txBody>
      </p:sp>
      <p:pic>
        <p:nvPicPr>
          <p:cNvPr id="3" name="Picture 2" descr="Total Federal Share, Unobligated balance of Federal Funds and Total Recipient share page on the Federal Financial Report submission portal">
            <a:extLst>
              <a:ext uri="{FF2B5EF4-FFF2-40B4-BE49-F238E27FC236}">
                <a16:creationId xmlns:a16="http://schemas.microsoft.com/office/drawing/2014/main" id="{25E1862F-4973-3172-008F-51ECBBBB3AFC}"/>
              </a:ext>
            </a:extLst>
          </p:cNvPr>
          <p:cNvPicPr>
            <a:picLocks noChangeAspect="1"/>
          </p:cNvPicPr>
          <p:nvPr/>
        </p:nvPicPr>
        <p:blipFill>
          <a:blip r:embed="rId2"/>
          <a:stretch>
            <a:fillRect/>
          </a:stretch>
        </p:blipFill>
        <p:spPr>
          <a:xfrm>
            <a:off x="2781586" y="1045049"/>
            <a:ext cx="9554908" cy="3203101"/>
          </a:xfrm>
          <a:prstGeom prst="rect">
            <a:avLst/>
          </a:prstGeom>
        </p:spPr>
      </p:pic>
      <p:sp>
        <p:nvSpPr>
          <p:cNvPr id="2" name="TextBox 1">
            <a:extLst>
              <a:ext uri="{FF2B5EF4-FFF2-40B4-BE49-F238E27FC236}">
                <a16:creationId xmlns:a16="http://schemas.microsoft.com/office/drawing/2014/main" id="{1F350DB2-C28E-5B69-4C6E-445E66A31CBB}"/>
              </a:ext>
            </a:extLst>
          </p:cNvPr>
          <p:cNvSpPr txBox="1"/>
          <p:nvPr/>
        </p:nvSpPr>
        <p:spPr>
          <a:xfrm>
            <a:off x="1295400" y="4498038"/>
            <a:ext cx="10553700" cy="255454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9)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10g. Total Federal share </a:t>
            </a:r>
            <a:r>
              <a:rPr lang="en-US" i="1" dirty="0">
                <a:latin typeface="Arial" panose="020B0604020202020204" pitchFamily="34" charset="0"/>
                <a:cs typeface="Arial" panose="020B0604020202020204" pitchFamily="34" charset="0"/>
              </a:rPr>
              <a:t>(sum of lines e and f; System calculated)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10h. Unobligated balance of Federal Funds </a:t>
            </a:r>
            <a:r>
              <a:rPr lang="en-US" i="1" dirty="0">
                <a:latin typeface="Arial" panose="020B0604020202020204" pitchFamily="34" charset="0"/>
                <a:cs typeface="Arial" panose="020B0604020202020204" pitchFamily="34" charset="0"/>
              </a:rPr>
              <a:t>(line d minus g)</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10i.  Total recipient share required.</a:t>
            </a:r>
          </a:p>
          <a:p>
            <a:pPr marL="342900" indent="-342900">
              <a:buClr>
                <a:srgbClr val="C00000"/>
              </a:buClr>
              <a:buFont typeface="Courier New" panose="02070309020205020404" pitchFamily="49" charset="0"/>
              <a:buChar char="o"/>
            </a:pPr>
            <a:endParaRPr lang="en-US" i="1" dirty="0">
              <a:latin typeface="Arial" panose="020B0604020202020204" pitchFamily="34" charset="0"/>
              <a:cs typeface="Arial" panose="020B0604020202020204" pitchFamily="34" charset="0"/>
            </a:endParaRPr>
          </a:p>
          <a:p>
            <a:pPr>
              <a:buClr>
                <a:srgbClr val="C00000"/>
              </a:buClr>
            </a:pPr>
            <a:endParaRPr lang="en-US" i="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2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6</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C4F291AE-3D2D-BF29-A0B9-D10A39CB020C}"/>
              </a:ext>
            </a:extLst>
          </p:cNvPr>
          <p:cNvSpPr txBox="1"/>
          <p:nvPr/>
        </p:nvSpPr>
        <p:spPr>
          <a:xfrm>
            <a:off x="90992" y="984809"/>
            <a:ext cx="3214183" cy="67095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10)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10j. Recipient share of expenditures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10k.Remaining recipient share to be provided (line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minus j)</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10l. Total Federal program income earned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10m. Program income expended in accordance with the deduction method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10n. Program income expended in accordance with the addition method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10o. Unexpended program income</a:t>
            </a:r>
          </a:p>
          <a:p>
            <a:pPr>
              <a:buClr>
                <a:srgbClr val="C00000"/>
              </a:buClr>
            </a:pPr>
            <a:r>
              <a:rPr lang="en-US" sz="1600" i="1" dirty="0">
                <a:solidFill>
                  <a:srgbClr val="C00000"/>
                </a:solidFill>
                <a:latin typeface="Arial" panose="020B0604020202020204" pitchFamily="34" charset="0"/>
                <a:cs typeface="Arial" panose="020B0604020202020204" pitchFamily="34" charset="0"/>
              </a:rPr>
              <a:t>* Note: OJP uses the deduction method</a:t>
            </a:r>
          </a:p>
          <a:p>
            <a:pPr>
              <a:buClr>
                <a:srgbClr val="C00000"/>
              </a:buCl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E9996F2-B0C6-AE8B-1767-F308D98DB35B}"/>
              </a:ext>
            </a:extLst>
          </p:cNvPr>
          <p:cNvSpPr txBox="1"/>
          <p:nvPr/>
        </p:nvSpPr>
        <p:spPr>
          <a:xfrm>
            <a:off x="3049477" y="2462951"/>
            <a:ext cx="1273030" cy="1323439"/>
          </a:xfrm>
          <a:prstGeom prst="rect">
            <a:avLst/>
          </a:prstGeom>
          <a:noFill/>
        </p:spPr>
        <p:txBody>
          <a:bodyPr wrap="square" rtlCol="0">
            <a:spAutoFit/>
          </a:bodyPr>
          <a:lstStyle/>
          <a:p>
            <a:r>
              <a:rPr lang="en-US" sz="8000" dirty="0"/>
              <a:t>10</a:t>
            </a:r>
          </a:p>
        </p:txBody>
      </p:sp>
      <p:pic>
        <p:nvPicPr>
          <p:cNvPr id="4" name="Picture 3" descr="Image of the Federal Financial Report submission portal fields">
            <a:extLst>
              <a:ext uri="{FF2B5EF4-FFF2-40B4-BE49-F238E27FC236}">
                <a16:creationId xmlns:a16="http://schemas.microsoft.com/office/drawing/2014/main" id="{45E7930A-D4BF-F9D8-170B-3A48F9F1A8FC}"/>
              </a:ext>
            </a:extLst>
          </p:cNvPr>
          <p:cNvPicPr>
            <a:picLocks noChangeAspect="1"/>
          </p:cNvPicPr>
          <p:nvPr/>
        </p:nvPicPr>
        <p:blipFill>
          <a:blip r:embed="rId2"/>
          <a:stretch>
            <a:fillRect/>
          </a:stretch>
        </p:blipFill>
        <p:spPr>
          <a:xfrm>
            <a:off x="4152900" y="914399"/>
            <a:ext cx="8140826" cy="5556070"/>
          </a:xfrm>
          <a:prstGeom prst="rect">
            <a:avLst/>
          </a:prstGeom>
        </p:spPr>
      </p:pic>
      <p:pic>
        <p:nvPicPr>
          <p:cNvPr id="7" name="Picture 6">
            <a:extLst>
              <a:ext uri="{FF2B5EF4-FFF2-40B4-BE49-F238E27FC236}">
                <a16:creationId xmlns:a16="http://schemas.microsoft.com/office/drawing/2014/main" id="{5094F566-53CD-D2D1-D364-E356D85F7E5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49477" y="2392231"/>
            <a:ext cx="1560623" cy="1464880"/>
          </a:xfrm>
          <a:prstGeom prst="rect">
            <a:avLst/>
          </a:prstGeom>
        </p:spPr>
      </p:pic>
    </p:spTree>
    <p:extLst>
      <p:ext uri="{BB962C8B-B14F-4D97-AF65-F5344CB8AC3E}">
        <p14:creationId xmlns:p14="http://schemas.microsoft.com/office/powerpoint/2010/main" val="135088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7</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6" name="TextBox 5">
            <a:extLst>
              <a:ext uri="{FF2B5EF4-FFF2-40B4-BE49-F238E27FC236}">
                <a16:creationId xmlns:a16="http://schemas.microsoft.com/office/drawing/2014/main" id="{54F9FE35-6770-7F05-4CAC-4E523B87EC32}"/>
              </a:ext>
            </a:extLst>
          </p:cNvPr>
          <p:cNvSpPr txBox="1"/>
          <p:nvPr/>
        </p:nvSpPr>
        <p:spPr>
          <a:xfrm>
            <a:off x="126886" y="1437798"/>
            <a:ext cx="2717006" cy="286232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11) Enter Indirect Expenses. Depending on the Type of Rate, the</a:t>
            </a:r>
          </a:p>
          <a:p>
            <a:r>
              <a:rPr lang="en-US" dirty="0">
                <a:latin typeface="Arial" panose="020B0604020202020204" pitchFamily="34" charset="0"/>
                <a:cs typeface="Arial" panose="020B0604020202020204" pitchFamily="34" charset="0"/>
              </a:rPr>
              <a:t>user will be presented with different fields to complete.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Indirect Expense page">
            <a:extLst>
              <a:ext uri="{FF2B5EF4-FFF2-40B4-BE49-F238E27FC236}">
                <a16:creationId xmlns:a16="http://schemas.microsoft.com/office/drawing/2014/main" id="{BAD97513-F982-E552-AD57-C5FA58CE0208}"/>
              </a:ext>
            </a:extLst>
          </p:cNvPr>
          <p:cNvPicPr>
            <a:picLocks noChangeAspect="1"/>
          </p:cNvPicPr>
          <p:nvPr/>
        </p:nvPicPr>
        <p:blipFill>
          <a:blip r:embed="rId2"/>
          <a:stretch>
            <a:fillRect/>
          </a:stretch>
        </p:blipFill>
        <p:spPr>
          <a:xfrm>
            <a:off x="2843892" y="992776"/>
            <a:ext cx="9436867" cy="4255499"/>
          </a:xfrm>
          <a:prstGeom prst="rect">
            <a:avLst/>
          </a:prstGeom>
        </p:spPr>
      </p:pic>
      <p:sp>
        <p:nvSpPr>
          <p:cNvPr id="8" name="TextBox 7">
            <a:extLst>
              <a:ext uri="{FF2B5EF4-FFF2-40B4-BE49-F238E27FC236}">
                <a16:creationId xmlns:a16="http://schemas.microsoft.com/office/drawing/2014/main" id="{79CB9540-500D-EC37-CCD0-9F465EC6721F}"/>
              </a:ext>
            </a:extLst>
          </p:cNvPr>
          <p:cNvSpPr txBox="1"/>
          <p:nvPr/>
        </p:nvSpPr>
        <p:spPr>
          <a:xfrm>
            <a:off x="2796267" y="5398499"/>
            <a:ext cx="9348108" cy="923330"/>
          </a:xfrm>
          <a:prstGeom prst="rect">
            <a:avLst/>
          </a:prstGeom>
          <a:noFill/>
        </p:spPr>
        <p:txBody>
          <a:bodyPr wrap="square" rtlCol="0">
            <a:spAutoFit/>
          </a:bodyPr>
          <a:lstStyle/>
          <a:p>
            <a:r>
              <a:rPr lang="en-US" i="1" dirty="0">
                <a:solidFill>
                  <a:srgbClr val="C00000"/>
                </a:solidFill>
              </a:rPr>
              <a:t>* Note: Indirect expenses are NOT cumulative. Indirect expenses are entered with a Start Date and End Date, and the totals are applied based on those dates, rather than the Project Period Start Date and Project Period End Date, as are all other expenses.</a:t>
            </a:r>
          </a:p>
        </p:txBody>
      </p:sp>
    </p:spTree>
    <p:extLst>
      <p:ext uri="{BB962C8B-B14F-4D97-AF65-F5344CB8AC3E}">
        <p14:creationId xmlns:p14="http://schemas.microsoft.com/office/powerpoint/2010/main" val="46283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8</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TextBox 4">
            <a:extLst>
              <a:ext uri="{FF2B5EF4-FFF2-40B4-BE49-F238E27FC236}">
                <a16:creationId xmlns:a16="http://schemas.microsoft.com/office/drawing/2014/main" id="{6F76F167-9188-F1CB-CCAF-9FCCF9CB77D1}"/>
              </a:ext>
            </a:extLst>
          </p:cNvPr>
          <p:cNvSpPr txBox="1"/>
          <p:nvPr/>
        </p:nvSpPr>
        <p:spPr>
          <a:xfrm>
            <a:off x="126886" y="1437798"/>
            <a:ext cx="2717006" cy="452431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12) In the Remarks and Certification screen, enter text in box 12: Additional Information, </a:t>
            </a:r>
          </a:p>
          <a:p>
            <a:r>
              <a:rPr lang="en-US" dirty="0">
                <a:latin typeface="Arial" panose="020B0604020202020204" pitchFamily="34" charset="0"/>
                <a:cs typeface="Arial" panose="020B0604020202020204" pitchFamily="34" charset="0"/>
              </a:rPr>
              <a:t>any remarks, explanations or additional information required. Supporting documents may be added by clicking the “Upload Supporting Documents” button.</a:t>
            </a:r>
          </a:p>
          <a:p>
            <a:r>
              <a:rPr lang="en-US" dirty="0">
                <a:latin typeface="Arial" panose="020B0604020202020204" pitchFamily="34" charset="0"/>
                <a:cs typeface="Arial" panose="020B0604020202020204" pitchFamily="34" charset="0"/>
              </a:rPr>
              <a:t>Remarks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Additional Information page">
            <a:extLst>
              <a:ext uri="{FF2B5EF4-FFF2-40B4-BE49-F238E27FC236}">
                <a16:creationId xmlns:a16="http://schemas.microsoft.com/office/drawing/2014/main" id="{F9941EED-79BE-C22C-E392-71D76E2D6D93}"/>
              </a:ext>
            </a:extLst>
          </p:cNvPr>
          <p:cNvPicPr>
            <a:picLocks noChangeAspect="1"/>
          </p:cNvPicPr>
          <p:nvPr/>
        </p:nvPicPr>
        <p:blipFill>
          <a:blip r:embed="rId2"/>
          <a:stretch>
            <a:fillRect/>
          </a:stretch>
        </p:blipFill>
        <p:spPr>
          <a:xfrm>
            <a:off x="4101737" y="1080759"/>
            <a:ext cx="8090263" cy="5337457"/>
          </a:xfrm>
          <a:prstGeom prst="rect">
            <a:avLst/>
          </a:prstGeom>
        </p:spPr>
      </p:pic>
      <p:sp>
        <p:nvSpPr>
          <p:cNvPr id="6" name="Rectangle 5">
            <a:extLst>
              <a:ext uri="{FF2B5EF4-FFF2-40B4-BE49-F238E27FC236}">
                <a16:creationId xmlns:a16="http://schemas.microsoft.com/office/drawing/2014/main" id="{F34DD8D8-82D5-5AC5-738B-80A30479E7D9}"/>
              </a:ext>
              <a:ext uri="{C183D7F6-B498-43B3-948B-1728B52AA6E4}">
                <adec:decorative xmlns:adec="http://schemas.microsoft.com/office/drawing/2017/decorative" val="1"/>
              </a:ext>
            </a:extLst>
          </p:cNvPr>
          <p:cNvSpPr/>
          <p:nvPr/>
        </p:nvSpPr>
        <p:spPr>
          <a:xfrm>
            <a:off x="4448175" y="5095875"/>
            <a:ext cx="1200150" cy="3810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91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r>
              <a:rPr lang="en-US" dirty="0"/>
              <a:t> Cont. 9</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TextBox 4">
            <a:extLst>
              <a:ext uri="{FF2B5EF4-FFF2-40B4-BE49-F238E27FC236}">
                <a16:creationId xmlns:a16="http://schemas.microsoft.com/office/drawing/2014/main" id="{08469F01-1656-C024-7351-3D59DFAD2AB4}"/>
              </a:ext>
            </a:extLst>
          </p:cNvPr>
          <p:cNvSpPr txBox="1"/>
          <p:nvPr/>
        </p:nvSpPr>
        <p:spPr>
          <a:xfrm>
            <a:off x="126886" y="1437798"/>
            <a:ext cx="2717006" cy="203132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13) Review the certification section then select the Finish button.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Certification page">
            <a:extLst>
              <a:ext uri="{FF2B5EF4-FFF2-40B4-BE49-F238E27FC236}">
                <a16:creationId xmlns:a16="http://schemas.microsoft.com/office/drawing/2014/main" id="{BD51606D-F9A1-8E50-1CFB-40F7B181EF80}"/>
              </a:ext>
            </a:extLst>
          </p:cNvPr>
          <p:cNvPicPr>
            <a:picLocks noChangeAspect="1"/>
          </p:cNvPicPr>
          <p:nvPr/>
        </p:nvPicPr>
        <p:blipFill>
          <a:blip r:embed="rId2"/>
          <a:stretch>
            <a:fillRect/>
          </a:stretch>
        </p:blipFill>
        <p:spPr>
          <a:xfrm>
            <a:off x="3553097" y="1003917"/>
            <a:ext cx="8714344" cy="5327214"/>
          </a:xfrm>
          <a:prstGeom prst="rect">
            <a:avLst/>
          </a:prstGeom>
        </p:spPr>
      </p:pic>
    </p:spTree>
    <p:extLst>
      <p:ext uri="{BB962C8B-B14F-4D97-AF65-F5344CB8AC3E}">
        <p14:creationId xmlns:p14="http://schemas.microsoft.com/office/powerpoint/2010/main" val="307702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Editing a Federal Financial Report (SF425)</a:t>
            </a:r>
          </a:p>
        </p:txBody>
      </p:sp>
      <p:sp>
        <p:nvSpPr>
          <p:cNvPr id="4" name="TextBox 3">
            <a:extLst>
              <a:ext uri="{FF2B5EF4-FFF2-40B4-BE49-F238E27FC236}">
                <a16:creationId xmlns:a16="http://schemas.microsoft.com/office/drawing/2014/main" id="{1EF0FFA2-F932-A1B4-93FE-05404FCEBC65}"/>
              </a:ext>
            </a:extLst>
          </p:cNvPr>
          <p:cNvSpPr txBox="1"/>
          <p:nvPr/>
        </p:nvSpPr>
        <p:spPr>
          <a:xfrm>
            <a:off x="584291" y="1063064"/>
            <a:ext cx="11434354" cy="707886"/>
          </a:xfrm>
          <a:prstGeom prst="rect">
            <a:avLst/>
          </a:prstGeom>
          <a:noFill/>
        </p:spPr>
        <p:txBody>
          <a:bodyPr wrap="square">
            <a:spAutoFit/>
          </a:bodyPr>
          <a:lstStyle/>
          <a:p>
            <a:r>
              <a:rPr lang="en-US" sz="2000" dirty="0">
                <a:latin typeface="Arial   "/>
              </a:rPr>
              <a:t>The Financial Manager can edit a submitted FFR only if it is the most recently submitted FFR and the next FFR has not been generated.</a:t>
            </a:r>
          </a:p>
        </p:txBody>
      </p:sp>
      <p:sp>
        <p:nvSpPr>
          <p:cNvPr id="20" name="TextBox 19">
            <a:extLst>
              <a:ext uri="{FF2B5EF4-FFF2-40B4-BE49-F238E27FC236}">
                <a16:creationId xmlns:a16="http://schemas.microsoft.com/office/drawing/2014/main" id="{E460C04C-C79D-BD98-0820-6EA5B72AC399}"/>
              </a:ext>
            </a:extLst>
          </p:cNvPr>
          <p:cNvSpPr txBox="1"/>
          <p:nvPr/>
        </p:nvSpPr>
        <p:spPr>
          <a:xfrm>
            <a:off x="426720" y="1782314"/>
            <a:ext cx="11434354" cy="646331"/>
          </a:xfrm>
          <a:prstGeom prst="rect">
            <a:avLst/>
          </a:prstGeom>
          <a:noFill/>
        </p:spPr>
        <p:txBody>
          <a:bodyPr wrap="square">
            <a:spAutoFit/>
          </a:bodyPr>
          <a:lstStyle/>
          <a:p>
            <a:r>
              <a:rPr lang="en-US" b="1" i="1" dirty="0">
                <a:latin typeface="Arial   "/>
              </a:rPr>
              <a:t>Example A: It is February 26, 2023, and the Financial Manager wants to edit the FFR which includes information from 10/1/22-12/31/22 reporting period.</a:t>
            </a:r>
          </a:p>
        </p:txBody>
      </p:sp>
      <p:sp>
        <p:nvSpPr>
          <p:cNvPr id="7" name="Rectangle: Rounded Corners 6">
            <a:extLst>
              <a:ext uri="{FF2B5EF4-FFF2-40B4-BE49-F238E27FC236}">
                <a16:creationId xmlns:a16="http://schemas.microsoft.com/office/drawing/2014/main" id="{E5B512EE-1D44-7FCE-800F-2B11ABE35A45}"/>
              </a:ext>
              <a:ext uri="{C183D7F6-B498-43B3-948B-1728B52AA6E4}">
                <adec:decorative xmlns:adec="http://schemas.microsoft.com/office/drawing/2017/decorative" val="1"/>
              </a:ext>
            </a:extLst>
          </p:cNvPr>
          <p:cNvSpPr/>
          <p:nvPr/>
        </p:nvSpPr>
        <p:spPr>
          <a:xfrm>
            <a:off x="426720" y="3049660"/>
            <a:ext cx="2947534" cy="135786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0CA95029-6CC7-6F4B-2CEF-F599C85162BC}"/>
              </a:ext>
            </a:extLst>
          </p:cNvPr>
          <p:cNvSpPr/>
          <p:nvPr/>
        </p:nvSpPr>
        <p:spPr>
          <a:xfrm>
            <a:off x="515824" y="257357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FFR-1</a:t>
            </a:r>
          </a:p>
        </p:txBody>
      </p:sp>
      <p:sp>
        <p:nvSpPr>
          <p:cNvPr id="18" name="Rectangle: Rounded Corners 17">
            <a:extLst>
              <a:ext uri="{FF2B5EF4-FFF2-40B4-BE49-F238E27FC236}">
                <a16:creationId xmlns:a16="http://schemas.microsoft.com/office/drawing/2014/main" id="{631DD993-9CE8-2A6D-DAA7-67D22B2FBF8A}"/>
              </a:ext>
            </a:extLst>
          </p:cNvPr>
          <p:cNvSpPr/>
          <p:nvPr/>
        </p:nvSpPr>
        <p:spPr>
          <a:xfrm>
            <a:off x="4711337" y="2637027"/>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FFR-2</a:t>
            </a:r>
          </a:p>
        </p:txBody>
      </p:sp>
      <p:sp>
        <p:nvSpPr>
          <p:cNvPr id="9" name="TextBox 8">
            <a:extLst>
              <a:ext uri="{FF2B5EF4-FFF2-40B4-BE49-F238E27FC236}">
                <a16:creationId xmlns:a16="http://schemas.microsoft.com/office/drawing/2014/main" id="{8DCFC006-C4FC-8C8C-CBC8-75C5253E6E79}"/>
              </a:ext>
            </a:extLst>
          </p:cNvPr>
          <p:cNvSpPr txBox="1"/>
          <p:nvPr/>
        </p:nvSpPr>
        <p:spPr>
          <a:xfrm>
            <a:off x="515824" y="3153334"/>
            <a:ext cx="2769326" cy="1200329"/>
          </a:xfrm>
          <a:prstGeom prst="rect">
            <a:avLst/>
          </a:prstGeom>
          <a:noFill/>
        </p:spPr>
        <p:txBody>
          <a:bodyPr wrap="square" rtlCol="0">
            <a:spAutoFit/>
          </a:bodyPr>
          <a:lstStyle/>
          <a:p>
            <a:pPr algn="ctr"/>
            <a:r>
              <a:rPr lang="en-US" b="1" dirty="0"/>
              <a:t>Reporting Period:</a:t>
            </a:r>
          </a:p>
          <a:p>
            <a:pPr algn="ctr"/>
            <a:r>
              <a:rPr lang="en-US" dirty="0"/>
              <a:t>7/1/22 to 9/30/22</a:t>
            </a:r>
          </a:p>
          <a:p>
            <a:pPr algn="ctr"/>
            <a:r>
              <a:rPr lang="en-US" b="1" dirty="0"/>
              <a:t>Due Date of Report:</a:t>
            </a:r>
          </a:p>
          <a:p>
            <a:pPr algn="ctr"/>
            <a:r>
              <a:rPr lang="en-US" dirty="0"/>
              <a:t>10/30/22 (previous FFR)</a:t>
            </a:r>
          </a:p>
        </p:txBody>
      </p:sp>
      <p:sp>
        <p:nvSpPr>
          <p:cNvPr id="12" name="TextBox 11">
            <a:extLst>
              <a:ext uri="{FF2B5EF4-FFF2-40B4-BE49-F238E27FC236}">
                <a16:creationId xmlns:a16="http://schemas.microsoft.com/office/drawing/2014/main" id="{ADA8809B-6CAA-79F1-96C8-E9FE0910AFCA}"/>
              </a:ext>
            </a:extLst>
          </p:cNvPr>
          <p:cNvSpPr txBox="1"/>
          <p:nvPr/>
        </p:nvSpPr>
        <p:spPr>
          <a:xfrm>
            <a:off x="4688476" y="3198175"/>
            <a:ext cx="2910841" cy="1200329"/>
          </a:xfrm>
          <a:prstGeom prst="rect">
            <a:avLst/>
          </a:prstGeom>
          <a:noFill/>
        </p:spPr>
        <p:txBody>
          <a:bodyPr wrap="square" rtlCol="0">
            <a:spAutoFit/>
          </a:bodyPr>
          <a:lstStyle/>
          <a:p>
            <a:pPr algn="ctr"/>
            <a:r>
              <a:rPr lang="en-US" b="1" dirty="0"/>
              <a:t>Reporting Period:</a:t>
            </a:r>
          </a:p>
          <a:p>
            <a:pPr algn="ctr"/>
            <a:r>
              <a:rPr lang="en-US" dirty="0"/>
              <a:t>10/1/22 to 12/31/22</a:t>
            </a:r>
          </a:p>
          <a:p>
            <a:pPr algn="ctr"/>
            <a:r>
              <a:rPr lang="en-US" b="1" dirty="0"/>
              <a:t>Due Date of Report:</a:t>
            </a:r>
          </a:p>
          <a:p>
            <a:pPr algn="ctr"/>
            <a:r>
              <a:rPr lang="en-US" dirty="0"/>
              <a:t>1/30/23 (direct previous FFR)</a:t>
            </a:r>
          </a:p>
        </p:txBody>
      </p:sp>
      <p:sp>
        <p:nvSpPr>
          <p:cNvPr id="19" name="Rectangle: Rounded Corners 18">
            <a:extLst>
              <a:ext uri="{FF2B5EF4-FFF2-40B4-BE49-F238E27FC236}">
                <a16:creationId xmlns:a16="http://schemas.microsoft.com/office/drawing/2014/main" id="{A18C25F7-28C0-DD31-4BFC-2DBF7E122F86}"/>
              </a:ext>
            </a:extLst>
          </p:cNvPr>
          <p:cNvSpPr/>
          <p:nvPr/>
        </p:nvSpPr>
        <p:spPr>
          <a:xfrm>
            <a:off x="8781744" y="2627502"/>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FFR-3</a:t>
            </a:r>
          </a:p>
        </p:txBody>
      </p:sp>
      <p:sp>
        <p:nvSpPr>
          <p:cNvPr id="14" name="TextBox 13">
            <a:extLst>
              <a:ext uri="{FF2B5EF4-FFF2-40B4-BE49-F238E27FC236}">
                <a16:creationId xmlns:a16="http://schemas.microsoft.com/office/drawing/2014/main" id="{50D39AD3-9DDA-E003-6B83-481B164F27A0}"/>
              </a:ext>
            </a:extLst>
          </p:cNvPr>
          <p:cNvSpPr txBox="1"/>
          <p:nvPr/>
        </p:nvSpPr>
        <p:spPr>
          <a:xfrm>
            <a:off x="8730926" y="3169090"/>
            <a:ext cx="2910841" cy="1200329"/>
          </a:xfrm>
          <a:prstGeom prst="rect">
            <a:avLst/>
          </a:prstGeom>
          <a:noFill/>
        </p:spPr>
        <p:txBody>
          <a:bodyPr wrap="square" lIns="91440" tIns="45720" rIns="91440" bIns="45720" rtlCol="0" anchor="t">
            <a:spAutoFit/>
          </a:bodyPr>
          <a:lstStyle/>
          <a:p>
            <a:pPr algn="ctr"/>
            <a:r>
              <a:rPr lang="en-US" b="1" dirty="0"/>
              <a:t>Reporting Period:</a:t>
            </a:r>
          </a:p>
          <a:p>
            <a:pPr algn="ctr"/>
            <a:r>
              <a:rPr lang="en-US" dirty="0"/>
              <a:t>1/1/23 to 3/31/23</a:t>
            </a:r>
            <a:endParaRPr lang="en-US" dirty="0">
              <a:ea typeface="Calibri"/>
              <a:cs typeface="Calibri"/>
            </a:endParaRPr>
          </a:p>
          <a:p>
            <a:pPr algn="ctr"/>
            <a:r>
              <a:rPr lang="en-US" b="1" dirty="0"/>
              <a:t>Due Date of Report:</a:t>
            </a:r>
          </a:p>
          <a:p>
            <a:pPr algn="ctr"/>
            <a:r>
              <a:rPr lang="en-US" dirty="0"/>
              <a:t>4/30/23 (current FFR)</a:t>
            </a:r>
          </a:p>
        </p:txBody>
      </p:sp>
      <p:sp>
        <p:nvSpPr>
          <p:cNvPr id="21" name="Rectangle: Rounded Corners 20">
            <a:extLst>
              <a:ext uri="{FF2B5EF4-FFF2-40B4-BE49-F238E27FC236}">
                <a16:creationId xmlns:a16="http://schemas.microsoft.com/office/drawing/2014/main" id="{802541CA-0AD8-C67C-76D0-D800BC71E165}"/>
              </a:ext>
              <a:ext uri="{C183D7F6-B498-43B3-948B-1728B52AA6E4}">
                <adec:decorative xmlns:adec="http://schemas.microsoft.com/office/drawing/2017/decorative" val="1"/>
              </a:ext>
            </a:extLst>
          </p:cNvPr>
          <p:cNvSpPr/>
          <p:nvPr/>
        </p:nvSpPr>
        <p:spPr>
          <a:xfrm>
            <a:off x="426720" y="1822132"/>
            <a:ext cx="11434354" cy="58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2" name="Picture 21">
            <a:extLst>
              <a:ext uri="{FF2B5EF4-FFF2-40B4-BE49-F238E27FC236}">
                <a16:creationId xmlns:a16="http://schemas.microsoft.com/office/drawing/2014/main" id="{E9B3CF34-DD09-C013-EF0A-6F106F8F37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650246" y="3102432"/>
            <a:ext cx="2987299" cy="1396105"/>
          </a:xfrm>
          <a:prstGeom prst="rect">
            <a:avLst/>
          </a:prstGeom>
        </p:spPr>
      </p:pic>
      <p:pic>
        <p:nvPicPr>
          <p:cNvPr id="23" name="Picture 22">
            <a:extLst>
              <a:ext uri="{FF2B5EF4-FFF2-40B4-BE49-F238E27FC236}">
                <a16:creationId xmlns:a16="http://schemas.microsoft.com/office/drawing/2014/main" id="{CFA4A3B7-A77D-319C-62EA-863730A81E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783843" y="3102951"/>
            <a:ext cx="2987299" cy="1396105"/>
          </a:xfrm>
          <a:prstGeom prst="rect">
            <a:avLst/>
          </a:prstGeom>
        </p:spPr>
      </p:pic>
      <p:sp>
        <p:nvSpPr>
          <p:cNvPr id="24" name="TextBox 23">
            <a:extLst>
              <a:ext uri="{FF2B5EF4-FFF2-40B4-BE49-F238E27FC236}">
                <a16:creationId xmlns:a16="http://schemas.microsoft.com/office/drawing/2014/main" id="{19E5FAB1-D5F3-FB6E-8AF2-4CB60A922229}"/>
              </a:ext>
            </a:extLst>
          </p:cNvPr>
          <p:cNvSpPr txBox="1"/>
          <p:nvPr/>
        </p:nvSpPr>
        <p:spPr>
          <a:xfrm>
            <a:off x="426720" y="4851225"/>
            <a:ext cx="11215047" cy="1477328"/>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The Financial Manager can edit and resubmit FFR-2 because it is:</a:t>
            </a:r>
          </a:p>
          <a:p>
            <a:pPr marL="285750" indent="-285750">
              <a:buClr>
                <a:srgbClr val="C00000"/>
              </a:buClr>
              <a:buFont typeface="Wingdings" panose="05000000000000000000" pitchFamily="2" charset="2"/>
              <a:buChar char="ü"/>
            </a:pPr>
            <a:r>
              <a:rPr lang="en-US" b="1" i="1" dirty="0">
                <a:latin typeface="Arial" panose="020B0604020202020204" pitchFamily="34" charset="0"/>
                <a:cs typeface="Arial" panose="020B0604020202020204" pitchFamily="34" charset="0"/>
              </a:rPr>
              <a:t>The directly previous FFR, AND</a:t>
            </a:r>
          </a:p>
          <a:p>
            <a:pPr marL="285750" indent="-285750">
              <a:buClr>
                <a:srgbClr val="C00000"/>
              </a:buClr>
              <a:buFont typeface="Wingdings" panose="05000000000000000000" pitchFamily="2" charset="2"/>
              <a:buChar char="ü"/>
            </a:pPr>
            <a:r>
              <a:rPr lang="en-US" b="1" i="1" dirty="0">
                <a:latin typeface="Arial" panose="020B0604020202020204" pitchFamily="34" charset="0"/>
                <a:cs typeface="Arial" panose="020B0604020202020204" pitchFamily="34" charset="0"/>
              </a:rPr>
              <a:t>The next FFR has not been generated.</a:t>
            </a:r>
          </a:p>
          <a:p>
            <a:pPr>
              <a:buClr>
                <a:srgbClr val="C00000"/>
              </a:buClr>
            </a:pPr>
            <a:r>
              <a:rPr lang="en-US" b="1" i="1" dirty="0">
                <a:latin typeface="Arial" panose="020B0604020202020204" pitchFamily="34" charset="0"/>
                <a:cs typeface="Arial" panose="020B0604020202020204" pitchFamily="34" charset="0"/>
              </a:rPr>
              <a:t>FFR-2 can be edited until March 31,2023, the final day of the next reporting period, when the next report is generated.</a:t>
            </a:r>
          </a:p>
        </p:txBody>
      </p:sp>
    </p:spTree>
    <p:extLst>
      <p:ext uri="{BB962C8B-B14F-4D97-AF65-F5344CB8AC3E}">
        <p14:creationId xmlns:p14="http://schemas.microsoft.com/office/powerpoint/2010/main" val="129214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Editing a Federal Financial Report (SF425)</a:t>
            </a:r>
            <a:r>
              <a:rPr lang="en-US" dirty="0"/>
              <a:t> Cont. 1</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TextBox 3">
            <a:extLst>
              <a:ext uri="{FF2B5EF4-FFF2-40B4-BE49-F238E27FC236}">
                <a16:creationId xmlns:a16="http://schemas.microsoft.com/office/drawing/2014/main" id="{1EF0FFA2-F932-A1B4-93FE-05404FCEBC65}"/>
              </a:ext>
            </a:extLst>
          </p:cNvPr>
          <p:cNvSpPr txBox="1"/>
          <p:nvPr/>
        </p:nvSpPr>
        <p:spPr>
          <a:xfrm>
            <a:off x="584291" y="1063064"/>
            <a:ext cx="11434354" cy="707886"/>
          </a:xfrm>
          <a:prstGeom prst="rect">
            <a:avLst/>
          </a:prstGeom>
          <a:noFill/>
        </p:spPr>
        <p:txBody>
          <a:bodyPr wrap="square">
            <a:spAutoFit/>
          </a:bodyPr>
          <a:lstStyle/>
          <a:p>
            <a:r>
              <a:rPr lang="en-US" sz="2000" dirty="0">
                <a:latin typeface="Arial   "/>
              </a:rPr>
              <a:t>The Financial Manager can edit a submitted FFR only if it is the most recently submitted FFR and the next FFR has not been generated.</a:t>
            </a:r>
          </a:p>
        </p:txBody>
      </p:sp>
      <p:sp>
        <p:nvSpPr>
          <p:cNvPr id="20" name="TextBox 19">
            <a:extLst>
              <a:ext uri="{FF2B5EF4-FFF2-40B4-BE49-F238E27FC236}">
                <a16:creationId xmlns:a16="http://schemas.microsoft.com/office/drawing/2014/main" id="{E460C04C-C79D-BD98-0820-6EA5B72AC399}"/>
              </a:ext>
            </a:extLst>
          </p:cNvPr>
          <p:cNvSpPr txBox="1"/>
          <p:nvPr/>
        </p:nvSpPr>
        <p:spPr>
          <a:xfrm>
            <a:off x="426720" y="1782314"/>
            <a:ext cx="11434354" cy="646331"/>
          </a:xfrm>
          <a:prstGeom prst="rect">
            <a:avLst/>
          </a:prstGeom>
          <a:noFill/>
        </p:spPr>
        <p:txBody>
          <a:bodyPr wrap="square">
            <a:spAutoFit/>
          </a:bodyPr>
          <a:lstStyle/>
          <a:p>
            <a:r>
              <a:rPr lang="en-US" b="1" i="1" dirty="0">
                <a:latin typeface="Arial   "/>
              </a:rPr>
              <a:t>Example B: It is April 1, 2023, and the Financial Manager wants to edit the FFR which includes information from 10/1/22-12/31/22 reporting period.</a:t>
            </a:r>
          </a:p>
        </p:txBody>
      </p:sp>
      <p:sp>
        <p:nvSpPr>
          <p:cNvPr id="16" name="Rectangle: Rounded Corners 15">
            <a:extLst>
              <a:ext uri="{FF2B5EF4-FFF2-40B4-BE49-F238E27FC236}">
                <a16:creationId xmlns:a16="http://schemas.microsoft.com/office/drawing/2014/main" id="{0CA95029-6CC7-6F4B-2CEF-F599C85162BC}"/>
              </a:ext>
            </a:extLst>
          </p:cNvPr>
          <p:cNvSpPr/>
          <p:nvPr/>
        </p:nvSpPr>
        <p:spPr>
          <a:xfrm>
            <a:off x="515824" y="257357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FFR-1</a:t>
            </a:r>
          </a:p>
        </p:txBody>
      </p:sp>
      <p:sp>
        <p:nvSpPr>
          <p:cNvPr id="7" name="Rectangle: Rounded Corners 6">
            <a:extLst>
              <a:ext uri="{FF2B5EF4-FFF2-40B4-BE49-F238E27FC236}">
                <a16:creationId xmlns:a16="http://schemas.microsoft.com/office/drawing/2014/main" id="{E5B512EE-1D44-7FCE-800F-2B11ABE35A45}"/>
              </a:ext>
              <a:ext uri="{C183D7F6-B498-43B3-948B-1728B52AA6E4}">
                <adec:decorative xmlns:adec="http://schemas.microsoft.com/office/drawing/2017/decorative" val="1"/>
              </a:ext>
            </a:extLst>
          </p:cNvPr>
          <p:cNvSpPr/>
          <p:nvPr/>
        </p:nvSpPr>
        <p:spPr>
          <a:xfrm>
            <a:off x="426720" y="3049660"/>
            <a:ext cx="2947534" cy="135786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31DD993-9CE8-2A6D-DAA7-67D22B2FBF8A}"/>
              </a:ext>
            </a:extLst>
          </p:cNvPr>
          <p:cNvSpPr/>
          <p:nvPr/>
        </p:nvSpPr>
        <p:spPr>
          <a:xfrm>
            <a:off x="3579801" y="259283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FFR-2</a:t>
            </a:r>
          </a:p>
        </p:txBody>
      </p:sp>
      <p:sp>
        <p:nvSpPr>
          <p:cNvPr id="9" name="TextBox 8">
            <a:extLst>
              <a:ext uri="{FF2B5EF4-FFF2-40B4-BE49-F238E27FC236}">
                <a16:creationId xmlns:a16="http://schemas.microsoft.com/office/drawing/2014/main" id="{8DCFC006-C4FC-8C8C-CBC8-75C5253E6E79}"/>
              </a:ext>
            </a:extLst>
          </p:cNvPr>
          <p:cNvSpPr txBox="1"/>
          <p:nvPr/>
        </p:nvSpPr>
        <p:spPr>
          <a:xfrm>
            <a:off x="515824" y="3153334"/>
            <a:ext cx="2769326" cy="1200329"/>
          </a:xfrm>
          <a:prstGeom prst="rect">
            <a:avLst/>
          </a:prstGeom>
          <a:noFill/>
        </p:spPr>
        <p:txBody>
          <a:bodyPr wrap="square" rtlCol="0">
            <a:spAutoFit/>
          </a:bodyPr>
          <a:lstStyle/>
          <a:p>
            <a:pPr algn="ctr"/>
            <a:r>
              <a:rPr lang="en-US" b="1" dirty="0"/>
              <a:t>Reporting Period:</a:t>
            </a:r>
          </a:p>
          <a:p>
            <a:pPr algn="ctr"/>
            <a:r>
              <a:rPr lang="en-US" dirty="0"/>
              <a:t>7/1/22 to 9/30/22</a:t>
            </a:r>
          </a:p>
          <a:p>
            <a:pPr algn="ctr"/>
            <a:r>
              <a:rPr lang="en-US" b="1" dirty="0"/>
              <a:t>Due Date of Report:</a:t>
            </a:r>
          </a:p>
          <a:p>
            <a:pPr algn="ctr"/>
            <a:r>
              <a:rPr lang="en-US" dirty="0"/>
              <a:t>10/30/22 (previous FFR)</a:t>
            </a:r>
          </a:p>
        </p:txBody>
      </p:sp>
      <p:sp>
        <p:nvSpPr>
          <p:cNvPr id="19" name="Rectangle: Rounded Corners 18">
            <a:extLst>
              <a:ext uri="{FF2B5EF4-FFF2-40B4-BE49-F238E27FC236}">
                <a16:creationId xmlns:a16="http://schemas.microsoft.com/office/drawing/2014/main" id="{A18C25F7-28C0-DD31-4BFC-2DBF7E122F86}"/>
              </a:ext>
            </a:extLst>
          </p:cNvPr>
          <p:cNvSpPr/>
          <p:nvPr/>
        </p:nvSpPr>
        <p:spPr>
          <a:xfrm>
            <a:off x="6567100" y="2592833"/>
            <a:ext cx="259731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FFR-3</a:t>
            </a:r>
          </a:p>
        </p:txBody>
      </p:sp>
      <p:sp>
        <p:nvSpPr>
          <p:cNvPr id="12" name="TextBox 11">
            <a:extLst>
              <a:ext uri="{FF2B5EF4-FFF2-40B4-BE49-F238E27FC236}">
                <a16:creationId xmlns:a16="http://schemas.microsoft.com/office/drawing/2014/main" id="{ADA8809B-6CAA-79F1-96C8-E9FE0910AFCA}"/>
              </a:ext>
            </a:extLst>
          </p:cNvPr>
          <p:cNvSpPr txBox="1"/>
          <p:nvPr/>
        </p:nvSpPr>
        <p:spPr>
          <a:xfrm>
            <a:off x="3490697" y="3153334"/>
            <a:ext cx="2910841" cy="1200329"/>
          </a:xfrm>
          <a:prstGeom prst="rect">
            <a:avLst/>
          </a:prstGeom>
          <a:noFill/>
        </p:spPr>
        <p:txBody>
          <a:bodyPr wrap="square" rtlCol="0">
            <a:spAutoFit/>
          </a:bodyPr>
          <a:lstStyle/>
          <a:p>
            <a:pPr algn="ctr"/>
            <a:r>
              <a:rPr lang="en-US" b="1" dirty="0"/>
              <a:t>Reporting Period:</a:t>
            </a:r>
          </a:p>
          <a:p>
            <a:pPr algn="ctr"/>
            <a:r>
              <a:rPr lang="en-US" dirty="0"/>
              <a:t>10/1/22 to 12/31/22</a:t>
            </a:r>
          </a:p>
          <a:p>
            <a:pPr algn="ctr"/>
            <a:r>
              <a:rPr lang="en-US" b="1" dirty="0"/>
              <a:t>Due Date of Report:</a:t>
            </a:r>
          </a:p>
          <a:p>
            <a:pPr algn="ctr"/>
            <a:r>
              <a:rPr lang="en-US" dirty="0"/>
              <a:t>1/30/23 (direct previous FFR)</a:t>
            </a:r>
          </a:p>
        </p:txBody>
      </p:sp>
      <p:pic>
        <p:nvPicPr>
          <p:cNvPr id="22" name="Picture 21" descr="FFR-2 Reporting Period: 10/1/22 to 12/31/22 Due Date of Report: 1/30/23 (direct previous FFR)">
            <a:extLst>
              <a:ext uri="{FF2B5EF4-FFF2-40B4-BE49-F238E27FC236}">
                <a16:creationId xmlns:a16="http://schemas.microsoft.com/office/drawing/2014/main" id="{E9B3CF34-DD09-C013-EF0A-6F106F8F3725}"/>
              </a:ext>
            </a:extLst>
          </p:cNvPr>
          <p:cNvPicPr>
            <a:picLocks noChangeAspect="1"/>
          </p:cNvPicPr>
          <p:nvPr/>
        </p:nvPicPr>
        <p:blipFill>
          <a:blip r:embed="rId2"/>
          <a:stretch>
            <a:fillRect/>
          </a:stretch>
        </p:blipFill>
        <p:spPr>
          <a:xfrm>
            <a:off x="3490697" y="3048503"/>
            <a:ext cx="2953511" cy="1396105"/>
          </a:xfrm>
          <a:prstGeom prst="rect">
            <a:avLst/>
          </a:prstGeom>
        </p:spPr>
      </p:pic>
      <p:sp>
        <p:nvSpPr>
          <p:cNvPr id="14" name="TextBox 13">
            <a:extLst>
              <a:ext uri="{FF2B5EF4-FFF2-40B4-BE49-F238E27FC236}">
                <a16:creationId xmlns:a16="http://schemas.microsoft.com/office/drawing/2014/main" id="{50D39AD3-9DDA-E003-6B83-481B164F27A0}"/>
              </a:ext>
            </a:extLst>
          </p:cNvPr>
          <p:cNvSpPr txBox="1"/>
          <p:nvPr/>
        </p:nvSpPr>
        <p:spPr>
          <a:xfrm>
            <a:off x="6556210" y="3153333"/>
            <a:ext cx="2597316" cy="1200329"/>
          </a:xfrm>
          <a:prstGeom prst="rect">
            <a:avLst/>
          </a:prstGeom>
          <a:noFill/>
        </p:spPr>
        <p:txBody>
          <a:bodyPr wrap="square" lIns="91440" tIns="45720" rIns="91440" bIns="45720" rtlCol="0" anchor="t">
            <a:spAutoFit/>
          </a:bodyPr>
          <a:lstStyle/>
          <a:p>
            <a:pPr algn="ctr"/>
            <a:r>
              <a:rPr lang="en-US" b="1" dirty="0"/>
              <a:t>Reporting Period:</a:t>
            </a:r>
          </a:p>
          <a:p>
            <a:pPr algn="ctr"/>
            <a:r>
              <a:rPr lang="en-US" dirty="0"/>
              <a:t>1/1/23 to 3/31/23</a:t>
            </a:r>
            <a:endParaRPr lang="en-US" dirty="0">
              <a:ea typeface="Calibri"/>
              <a:cs typeface="Calibri"/>
            </a:endParaRPr>
          </a:p>
          <a:p>
            <a:pPr algn="ctr"/>
            <a:r>
              <a:rPr lang="en-US" b="1" dirty="0"/>
              <a:t>Due Date of Report:</a:t>
            </a:r>
          </a:p>
          <a:p>
            <a:pPr algn="ctr"/>
            <a:r>
              <a:rPr lang="en-US" dirty="0"/>
              <a:t>4/30/23 (current FFR)</a:t>
            </a:r>
          </a:p>
        </p:txBody>
      </p:sp>
      <p:sp>
        <p:nvSpPr>
          <p:cNvPr id="21" name="Rectangle: Rounded Corners 20">
            <a:extLst>
              <a:ext uri="{FF2B5EF4-FFF2-40B4-BE49-F238E27FC236}">
                <a16:creationId xmlns:a16="http://schemas.microsoft.com/office/drawing/2014/main" id="{802541CA-0AD8-C67C-76D0-D800BC71E165}"/>
              </a:ext>
              <a:ext uri="{C183D7F6-B498-43B3-948B-1728B52AA6E4}">
                <adec:decorative xmlns:adec="http://schemas.microsoft.com/office/drawing/2017/decorative" val="1"/>
              </a:ext>
            </a:extLst>
          </p:cNvPr>
          <p:cNvSpPr/>
          <p:nvPr/>
        </p:nvSpPr>
        <p:spPr>
          <a:xfrm>
            <a:off x="426720" y="1822132"/>
            <a:ext cx="11434354" cy="58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3" name="Picture 22">
            <a:extLst>
              <a:ext uri="{FF2B5EF4-FFF2-40B4-BE49-F238E27FC236}">
                <a16:creationId xmlns:a16="http://schemas.microsoft.com/office/drawing/2014/main" id="{CFA4A3B7-A77D-319C-62EA-863730A81E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560314" y="3057180"/>
            <a:ext cx="2769327" cy="1396105"/>
          </a:xfrm>
          <a:prstGeom prst="rect">
            <a:avLst/>
          </a:prstGeom>
        </p:spPr>
      </p:pic>
      <p:sp>
        <p:nvSpPr>
          <p:cNvPr id="2" name="Rectangle: Rounded Corners 1">
            <a:extLst>
              <a:ext uri="{FF2B5EF4-FFF2-40B4-BE49-F238E27FC236}">
                <a16:creationId xmlns:a16="http://schemas.microsoft.com/office/drawing/2014/main" id="{13A7C1B6-0BA1-B616-E859-DF2858C1FD83}"/>
              </a:ext>
            </a:extLst>
          </p:cNvPr>
          <p:cNvSpPr/>
          <p:nvPr/>
        </p:nvSpPr>
        <p:spPr>
          <a:xfrm>
            <a:off x="9376412" y="259283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FFR-4</a:t>
            </a:r>
          </a:p>
        </p:txBody>
      </p:sp>
      <p:pic>
        <p:nvPicPr>
          <p:cNvPr id="3" name="Picture 2">
            <a:extLst>
              <a:ext uri="{FF2B5EF4-FFF2-40B4-BE49-F238E27FC236}">
                <a16:creationId xmlns:a16="http://schemas.microsoft.com/office/drawing/2014/main" id="{521C2FF5-8070-4732-4B43-F7A35D842D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382389" y="3067762"/>
            <a:ext cx="2763349" cy="1396105"/>
          </a:xfrm>
          <a:prstGeom prst="rect">
            <a:avLst/>
          </a:prstGeom>
        </p:spPr>
      </p:pic>
      <p:sp>
        <p:nvSpPr>
          <p:cNvPr id="5" name="TextBox 4">
            <a:extLst>
              <a:ext uri="{FF2B5EF4-FFF2-40B4-BE49-F238E27FC236}">
                <a16:creationId xmlns:a16="http://schemas.microsoft.com/office/drawing/2014/main" id="{35C722D4-02CE-6FDB-6E87-5D6D78795C2B}"/>
              </a:ext>
            </a:extLst>
          </p:cNvPr>
          <p:cNvSpPr txBox="1"/>
          <p:nvPr/>
        </p:nvSpPr>
        <p:spPr>
          <a:xfrm>
            <a:off x="9361081" y="3128428"/>
            <a:ext cx="2769326" cy="1200329"/>
          </a:xfrm>
          <a:prstGeom prst="rect">
            <a:avLst/>
          </a:prstGeom>
          <a:noFill/>
        </p:spPr>
        <p:txBody>
          <a:bodyPr wrap="square" rtlCol="0">
            <a:spAutoFit/>
          </a:bodyPr>
          <a:lstStyle/>
          <a:p>
            <a:pPr algn="ctr"/>
            <a:r>
              <a:rPr lang="en-US" b="1" dirty="0"/>
              <a:t>Reporting Period:</a:t>
            </a:r>
          </a:p>
          <a:p>
            <a:pPr algn="ctr"/>
            <a:r>
              <a:rPr lang="en-US" dirty="0"/>
              <a:t>4/1/23 to 6/30/23</a:t>
            </a:r>
          </a:p>
          <a:p>
            <a:pPr algn="ctr"/>
            <a:r>
              <a:rPr lang="en-US" b="1" dirty="0"/>
              <a:t>Due Date of Report:</a:t>
            </a:r>
          </a:p>
          <a:p>
            <a:pPr algn="ctr"/>
            <a:r>
              <a:rPr lang="en-US" dirty="0"/>
              <a:t>7/30/23 (current FFR)</a:t>
            </a:r>
          </a:p>
        </p:txBody>
      </p:sp>
      <p:sp>
        <p:nvSpPr>
          <p:cNvPr id="24" name="TextBox 23">
            <a:extLst>
              <a:ext uri="{FF2B5EF4-FFF2-40B4-BE49-F238E27FC236}">
                <a16:creationId xmlns:a16="http://schemas.microsoft.com/office/drawing/2014/main" id="{19E5FAB1-D5F3-FB6E-8AF2-4CB60A922229}"/>
              </a:ext>
            </a:extLst>
          </p:cNvPr>
          <p:cNvSpPr txBox="1"/>
          <p:nvPr/>
        </p:nvSpPr>
        <p:spPr>
          <a:xfrm>
            <a:off x="426720" y="4851225"/>
            <a:ext cx="11215047" cy="923330"/>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The Financial Manager will not be able to reopen and edit FFR-2 because FFR-4 has already been generated.  The Financial Manager will be able to reopen and edit FFR-3 until June 30 since that is the most recently submitted FFR.</a:t>
            </a:r>
          </a:p>
        </p:txBody>
      </p:sp>
    </p:spTree>
    <p:extLst>
      <p:ext uri="{BB962C8B-B14F-4D97-AF65-F5344CB8AC3E}">
        <p14:creationId xmlns:p14="http://schemas.microsoft.com/office/powerpoint/2010/main" val="19187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AE7D2-F41C-8DAA-5EB0-0596B0438C6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207E5AE-08DC-8EB1-6845-06A7D4CE606C}"/>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a:t>
            </a:r>
            <a:r>
              <a:rPr lang="en-US" dirty="0"/>
              <a:t> Cont. </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Content Placeholder 3">
            <a:extLst>
              <a:ext uri="{FF2B5EF4-FFF2-40B4-BE49-F238E27FC236}">
                <a16:creationId xmlns:a16="http://schemas.microsoft.com/office/drawing/2014/main" id="{7F1D8DBD-8C68-A14A-C47A-92A069F6ACBA}"/>
              </a:ext>
            </a:extLst>
          </p:cNvPr>
          <p:cNvSpPr>
            <a:spLocks noGrp="1"/>
          </p:cNvSpPr>
          <p:nvPr>
            <p:ph idx="1"/>
          </p:nvPr>
        </p:nvSpPr>
        <p:spPr>
          <a:xfrm>
            <a:off x="566057" y="1564549"/>
            <a:ext cx="10809514" cy="4422594"/>
          </a:xfrm>
        </p:spPr>
        <p:txBody>
          <a:bodyPr>
            <a:normAutofit/>
          </a:bodyPr>
          <a:lstStyle/>
          <a:p>
            <a:pPr marL="0" indent="0">
              <a:spcBef>
                <a:spcPct val="0"/>
              </a:spcBef>
              <a:spcAft>
                <a:spcPts val="600"/>
              </a:spcAft>
              <a:buNone/>
            </a:pPr>
            <a:r>
              <a:rPr lang="en-US" sz="2800" dirty="0"/>
              <a:t>All of the expenditures on the Federal Financial Report are cumulative except for:</a:t>
            </a:r>
          </a:p>
          <a:p>
            <a:pPr marL="0" indent="0">
              <a:spcBef>
                <a:spcPct val="0"/>
              </a:spcBef>
              <a:spcAft>
                <a:spcPts val="600"/>
              </a:spcAft>
              <a:buNone/>
            </a:pPr>
            <a:endParaRPr lang="en-US" dirty="0"/>
          </a:p>
          <a:p>
            <a:pPr marL="514350" indent="-514350">
              <a:spcBef>
                <a:spcPct val="0"/>
              </a:spcBef>
              <a:spcAft>
                <a:spcPts val="600"/>
              </a:spcAft>
              <a:buFont typeface="+mj-lt"/>
              <a:buAutoNum type="alphaUcPeriod"/>
            </a:pPr>
            <a:r>
              <a:rPr lang="en-US" sz="2800" dirty="0"/>
              <a:t>Federal Expenditures</a:t>
            </a:r>
          </a:p>
          <a:p>
            <a:pPr marL="514350" indent="-514350">
              <a:spcBef>
                <a:spcPct val="0"/>
              </a:spcBef>
              <a:spcAft>
                <a:spcPts val="600"/>
              </a:spcAft>
              <a:buFont typeface="+mj-lt"/>
              <a:buAutoNum type="alphaUcPeriod"/>
            </a:pPr>
            <a:r>
              <a:rPr lang="en-US" dirty="0"/>
              <a:t>Cost Sharing (Match)</a:t>
            </a:r>
          </a:p>
          <a:p>
            <a:pPr marL="514350" indent="-514350">
              <a:spcBef>
                <a:spcPct val="0"/>
              </a:spcBef>
              <a:spcAft>
                <a:spcPts val="600"/>
              </a:spcAft>
              <a:buFont typeface="+mj-lt"/>
              <a:buAutoNum type="alphaUcPeriod"/>
            </a:pPr>
            <a:r>
              <a:rPr lang="en-US" sz="2800" dirty="0"/>
              <a:t>Indirect Expenses</a:t>
            </a:r>
          </a:p>
          <a:p>
            <a:pPr marL="514350" indent="-514350">
              <a:spcBef>
                <a:spcPct val="0"/>
              </a:spcBef>
              <a:spcAft>
                <a:spcPts val="600"/>
              </a:spcAft>
              <a:buFont typeface="+mj-lt"/>
              <a:buAutoNum type="alphaUcPeriod"/>
            </a:pPr>
            <a:r>
              <a:rPr lang="en-US" dirty="0"/>
              <a:t>Program Income</a:t>
            </a:r>
            <a:endParaRPr lang="en-US" sz="2800" dirty="0"/>
          </a:p>
          <a:p>
            <a:pPr marL="0" indent="0">
              <a:spcBef>
                <a:spcPct val="0"/>
              </a:spcBef>
              <a:spcAft>
                <a:spcPts val="600"/>
              </a:spcAft>
              <a:buNone/>
            </a:pPr>
            <a:endParaRPr lang="en-US" dirty="0"/>
          </a:p>
          <a:p>
            <a:pPr marL="514350" indent="-514350">
              <a:spcBef>
                <a:spcPct val="0"/>
              </a:spcBef>
              <a:spcAft>
                <a:spcPts val="600"/>
              </a:spcAft>
              <a:buFont typeface="+mj-lt"/>
              <a:buAutoNum type="alphaUcPeriod"/>
            </a:pPr>
            <a:endParaRPr lang="en-US" sz="2800" dirty="0"/>
          </a:p>
        </p:txBody>
      </p:sp>
    </p:spTree>
    <p:extLst>
      <p:ext uri="{BB962C8B-B14F-4D97-AF65-F5344CB8AC3E}">
        <p14:creationId xmlns:p14="http://schemas.microsoft.com/office/powerpoint/2010/main" val="23900066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2269399"/>
            <a:ext cx="8229600" cy="3992563"/>
          </a:xfrm>
        </p:spPr>
        <p:txBody>
          <a:bodyPr>
            <a:normAutofit lnSpcReduction="10000"/>
          </a:bodyPr>
          <a:lstStyle/>
          <a:p>
            <a:pPr marL="457200" indent="-457200">
              <a:spcAft>
                <a:spcPts val="1200"/>
              </a:spcAft>
              <a:buClr>
                <a:srgbClr val="C00000"/>
              </a:buClr>
              <a:buFont typeface="Wingdings" pitchFamily="2" charset="2"/>
              <a:buChar char="Ø"/>
            </a:pPr>
            <a:r>
              <a:rPr lang="en-US" dirty="0"/>
              <a:t>Report actual expenditures not disbursements from Federal Government.</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Report correct indirect cost type, rate, and base.</a:t>
            </a:r>
          </a:p>
          <a:p>
            <a:pPr marL="457200" indent="-457200">
              <a:spcBef>
                <a:spcPct val="0"/>
              </a:spcBef>
              <a:spcAft>
                <a:spcPts val="600"/>
              </a:spcAft>
              <a:buClr>
                <a:srgbClr val="C00000"/>
              </a:buClr>
              <a:buFont typeface="Wingdings" pitchFamily="2" charset="2"/>
              <a:buChar char="Ø"/>
            </a:pPr>
            <a:r>
              <a:rPr lang="en-US"/>
              <a:t>Financial Manager </a:t>
            </a:r>
            <a:r>
              <a:rPr lang="en-US" dirty="0"/>
              <a:t>can revise submitted reports prior to the due date.</a:t>
            </a:r>
          </a:p>
          <a:p>
            <a:pPr marL="457200" indent="-457200">
              <a:spcBef>
                <a:spcPct val="0"/>
              </a:spcBef>
              <a:spcAft>
                <a:spcPts val="600"/>
              </a:spcAft>
              <a:buClr>
                <a:srgbClr val="C00000"/>
              </a:buClr>
              <a:buFont typeface="Wingdings" pitchFamily="2" charset="2"/>
              <a:buChar char="Ø"/>
            </a:pPr>
            <a:r>
              <a:rPr lang="en-US" dirty="0"/>
              <a:t>Funds will be frozen in ASAP if the FFR is delinquent.</a:t>
            </a:r>
          </a:p>
          <a:p>
            <a:pPr marL="457200" indent="-457200">
              <a:spcBef>
                <a:spcPct val="0"/>
              </a:spcBef>
              <a:spcAft>
                <a:spcPts val="600"/>
              </a:spcAft>
              <a:buClr>
                <a:srgbClr val="C00000"/>
              </a:buClr>
              <a:buFont typeface="Wingdings" pitchFamily="2" charset="2"/>
              <a:buChar char="Ø"/>
            </a:pPr>
            <a:r>
              <a:rPr lang="en-US" dirty="0"/>
              <a:t>The Final FFR is due 120 days after the end of the grant period.</a:t>
            </a:r>
          </a:p>
          <a:p>
            <a:pPr marL="457200" indent="-457200">
              <a:spcBef>
                <a:spcPct val="0"/>
              </a:spcBef>
              <a:spcAft>
                <a:spcPts val="600"/>
              </a:spcAft>
              <a:buFont typeface="Wingdings" pitchFamily="2" charset="2"/>
              <a:buChar char="Ø"/>
            </a:pPr>
            <a:endParaRPr lang="en-US" sz="2800" dirty="0"/>
          </a:p>
        </p:txBody>
      </p:sp>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 continued</a:t>
            </a:r>
          </a:p>
        </p:txBody>
      </p:sp>
      <p:sp>
        <p:nvSpPr>
          <p:cNvPr id="2" name="TextBox 1">
            <a:extLst>
              <a:ext uri="{FF2B5EF4-FFF2-40B4-BE49-F238E27FC236}">
                <a16:creationId xmlns:a16="http://schemas.microsoft.com/office/drawing/2014/main" id="{FEDCDDE9-6455-0A66-E968-AEB370A93B84}"/>
              </a:ext>
            </a:extLst>
          </p:cNvPr>
          <p:cNvSpPr txBox="1"/>
          <p:nvPr/>
        </p:nvSpPr>
        <p:spPr>
          <a:xfrm>
            <a:off x="2183606" y="1368057"/>
            <a:ext cx="4262438"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FFR </a:t>
            </a:r>
            <a:r>
              <a:rPr lang="en-US" sz="3200" b="1" dirty="0">
                <a:latin typeface="Arial" panose="020B0604020202020204" pitchFamily="34" charset="0"/>
                <a:cs typeface="Arial" panose="020B0604020202020204" pitchFamily="34" charset="0"/>
              </a:rPr>
              <a:t>Helpful</a:t>
            </a:r>
            <a:r>
              <a:rPr lang="en-US" sz="3600" b="1" dirty="0">
                <a:latin typeface="Arial" panose="020B0604020202020204" pitchFamily="34" charset="0"/>
                <a:cs typeface="Arial" panose="020B0604020202020204" pitchFamily="34" charset="0"/>
              </a:rPr>
              <a:t> Tips</a:t>
            </a:r>
          </a:p>
        </p:txBody>
      </p:sp>
    </p:spTree>
    <p:extLst>
      <p:ext uri="{BB962C8B-B14F-4D97-AF65-F5344CB8AC3E}">
        <p14:creationId xmlns:p14="http://schemas.microsoft.com/office/powerpoint/2010/main" val="279287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5</a:t>
            </a:r>
          </a:p>
        </p:txBody>
      </p:sp>
      <p:sp>
        <p:nvSpPr>
          <p:cNvPr id="6" name="Content Placeholder 2">
            <a:extLst>
              <a:ext uri="{FF2B5EF4-FFF2-40B4-BE49-F238E27FC236}">
                <a16:creationId xmlns:a16="http://schemas.microsoft.com/office/drawing/2014/main" id="{2B982323-D014-DF47-9115-E36D85E6BF83}"/>
              </a:ext>
            </a:extLst>
          </p:cNvPr>
          <p:cNvSpPr txBox="1">
            <a:spLocks/>
          </p:cNvSpPr>
          <p:nvPr/>
        </p:nvSpPr>
        <p:spPr>
          <a:xfrm>
            <a:off x="598712" y="1394460"/>
            <a:ext cx="10064121" cy="2057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5.  The value of something received or provided that does not have a cost associated with it.</a:t>
            </a:r>
          </a:p>
          <a:p>
            <a:pPr marL="685800" marR="0" lvl="1" indent="-2286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Cash match</a:t>
            </a:r>
          </a:p>
          <a:p>
            <a:pPr marL="685800" marR="0" lvl="1" indent="-2286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In-kind match</a:t>
            </a:r>
          </a:p>
        </p:txBody>
      </p:sp>
    </p:spTree>
    <p:extLst>
      <p:ext uri="{BB962C8B-B14F-4D97-AF65-F5344CB8AC3E}">
        <p14:creationId xmlns:p14="http://schemas.microsoft.com/office/powerpoint/2010/main" val="36783040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2269399"/>
            <a:ext cx="8229600" cy="3992563"/>
          </a:xfrm>
        </p:spPr>
        <p:txBody>
          <a:bodyPr>
            <a:normAutofit/>
          </a:bodyPr>
          <a:lstStyle/>
          <a:p>
            <a:pPr marL="457200" indent="-457200">
              <a:spcAft>
                <a:spcPts val="1200"/>
              </a:spcAft>
              <a:buClr>
                <a:srgbClr val="C00000"/>
              </a:buClr>
              <a:buFont typeface="Wingdings" pitchFamily="2" charset="2"/>
              <a:buChar char="Ø"/>
            </a:pPr>
            <a:r>
              <a:rPr lang="en-US" dirty="0"/>
              <a:t>Performance Reports, formerly called Progress reports are submitted in Just Grants</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Describes the status of a project and its accomplishments.</a:t>
            </a:r>
          </a:p>
          <a:p>
            <a:pPr marL="457200" indent="-457200">
              <a:spcBef>
                <a:spcPct val="0"/>
              </a:spcBef>
              <a:spcAft>
                <a:spcPts val="600"/>
              </a:spcAft>
              <a:buClr>
                <a:srgbClr val="C00000"/>
              </a:buClr>
              <a:buFont typeface="Wingdings" pitchFamily="2" charset="2"/>
              <a:buChar char="Ø"/>
            </a:pPr>
            <a:r>
              <a:rPr lang="en-US" dirty="0"/>
              <a:t>Report requirements are determined by the program/program office.</a:t>
            </a:r>
          </a:p>
          <a:p>
            <a:pPr marL="457200" indent="-457200">
              <a:spcBef>
                <a:spcPct val="0"/>
              </a:spcBef>
              <a:spcAft>
                <a:spcPts val="600"/>
              </a:spcAft>
              <a:buClr>
                <a:srgbClr val="C00000"/>
              </a:buClr>
              <a:buFont typeface="Wingdings" pitchFamily="2" charset="2"/>
              <a:buChar char="Ø"/>
            </a:pPr>
            <a:r>
              <a:rPr lang="en-US" dirty="0"/>
              <a:t>Check the special conditions on your Award Document or the Solicitation, to determine due dates for Performance Reports. </a:t>
            </a:r>
          </a:p>
          <a:p>
            <a:pPr marL="457200" indent="-457200">
              <a:spcBef>
                <a:spcPct val="0"/>
              </a:spcBef>
              <a:spcAft>
                <a:spcPts val="600"/>
              </a:spcAft>
              <a:buFont typeface="Wingdings" pitchFamily="2" charset="2"/>
              <a:buChar char="Ø"/>
            </a:pPr>
            <a:endParaRPr lang="en-US" sz="2800" dirty="0"/>
          </a:p>
        </p:txBody>
      </p:sp>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Performance Reports</a:t>
            </a:r>
          </a:p>
        </p:txBody>
      </p:sp>
      <p:sp>
        <p:nvSpPr>
          <p:cNvPr id="2" name="TextBox 1">
            <a:extLst>
              <a:ext uri="{FF2B5EF4-FFF2-40B4-BE49-F238E27FC236}">
                <a16:creationId xmlns:a16="http://schemas.microsoft.com/office/drawing/2014/main" id="{FEDCDDE9-6455-0A66-E968-AEB370A93B84}"/>
              </a:ext>
            </a:extLst>
          </p:cNvPr>
          <p:cNvSpPr txBox="1"/>
          <p:nvPr/>
        </p:nvSpPr>
        <p:spPr>
          <a:xfrm>
            <a:off x="2183606" y="1368057"/>
            <a:ext cx="6007894"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Performance Reports</a:t>
            </a:r>
          </a:p>
        </p:txBody>
      </p:sp>
    </p:spTree>
    <p:extLst>
      <p:ext uri="{BB962C8B-B14F-4D97-AF65-F5344CB8AC3E}">
        <p14:creationId xmlns:p14="http://schemas.microsoft.com/office/powerpoint/2010/main" val="300302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lvl="0">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Performance Reports </a:t>
            </a:r>
            <a:r>
              <a:rPr lang="en-US" dirty="0"/>
              <a:t>Cont. </a:t>
            </a:r>
            <a:endPar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71378" y="1831249"/>
            <a:ext cx="8229600" cy="3992563"/>
          </a:xfrm>
        </p:spPr>
        <p:txBody>
          <a:bodyPr>
            <a:normAutofit/>
          </a:bodyPr>
          <a:lstStyle/>
          <a:p>
            <a:pPr marL="457200" indent="-457200">
              <a:spcAft>
                <a:spcPts val="1200"/>
              </a:spcAft>
              <a:buClr>
                <a:srgbClr val="C00000"/>
              </a:buClr>
              <a:buFont typeface="Wingdings" pitchFamily="2" charset="2"/>
              <a:buChar char="Ø"/>
            </a:pPr>
            <a:r>
              <a:rPr lang="en-US" dirty="0"/>
              <a:t>Performance Reports are reviewed and approved by the OJP program manager</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If the Performance Report is delinquent, grants funds will be frozen.</a:t>
            </a:r>
          </a:p>
          <a:p>
            <a:pPr marL="457200" indent="-457200">
              <a:spcBef>
                <a:spcPct val="0"/>
              </a:spcBef>
              <a:spcAft>
                <a:spcPts val="600"/>
              </a:spcAft>
              <a:buClr>
                <a:srgbClr val="C00000"/>
              </a:buClr>
              <a:buFont typeface="Wingdings" pitchFamily="2" charset="2"/>
              <a:buChar char="Ø"/>
            </a:pPr>
            <a:r>
              <a:rPr lang="en-US" dirty="0"/>
              <a:t>The Final Performance Report is due 120 days after the end of the grant period.</a:t>
            </a:r>
          </a:p>
          <a:p>
            <a:pPr marL="457200" indent="-457200">
              <a:spcBef>
                <a:spcPct val="0"/>
              </a:spcBef>
              <a:spcAft>
                <a:spcPts val="600"/>
              </a:spcAft>
              <a:buFont typeface="Wingdings" pitchFamily="2" charset="2"/>
              <a:buChar char="Ø"/>
            </a:pPr>
            <a:endParaRPr lang="en-US" sz="2800" dirty="0"/>
          </a:p>
        </p:txBody>
      </p:sp>
    </p:spTree>
    <p:extLst>
      <p:ext uri="{BB962C8B-B14F-4D97-AF65-F5344CB8AC3E}">
        <p14:creationId xmlns:p14="http://schemas.microsoft.com/office/powerpoint/2010/main" val="15336688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00CC"/>
                </a:solidFill>
                <a:effectLst/>
                <a:uLnTx/>
                <a:uFillTx/>
                <a:latin typeface="Arial"/>
                <a:ea typeface="+mj-ea"/>
                <a:cs typeface="+mj-cs"/>
              </a:rPr>
              <a:t>FFR Exercise</a:t>
            </a: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a:t>
            </a:r>
          </a:p>
        </p:txBody>
      </p:sp>
      <p:pic>
        <p:nvPicPr>
          <p:cNvPr id="9" name="Picture 8">
            <a:extLst>
              <a:ext uri="{FF2B5EF4-FFF2-40B4-BE49-F238E27FC236}">
                <a16:creationId xmlns:a16="http://schemas.microsoft.com/office/drawing/2014/main" id="{82BC5B2A-CC29-0BD3-8EF4-48D8481A404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9616" y="4683968"/>
            <a:ext cx="1627413" cy="1731606"/>
          </a:xfrm>
          <a:prstGeom prst="rect">
            <a:avLst/>
          </a:prstGeom>
        </p:spPr>
      </p:pic>
    </p:spTree>
    <p:extLst>
      <p:ext uri="{BB962C8B-B14F-4D97-AF65-F5344CB8AC3E}">
        <p14:creationId xmlns:p14="http://schemas.microsoft.com/office/powerpoint/2010/main" val="5562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2 CFR Part 200/Subpart F</a:t>
            </a:r>
            <a:b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Audit of Non-Federal Entities </a:t>
            </a:r>
            <a:b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Expending Federal Awards</a:t>
            </a:r>
            <a:endParaRPr kumimoji="0" lang="en-US" sz="5400" b="1" i="0" u="none" strike="noStrike" kern="1200" cap="none" spc="0" normalizeH="0" baseline="0" noProof="0" dirty="0">
              <a:ln>
                <a:noFill/>
              </a:ln>
              <a:solidFill>
                <a:schemeClr val="bg1"/>
              </a:solidFill>
              <a:effectLst/>
              <a:uLnTx/>
              <a:uFillTx/>
              <a:latin typeface="Arial"/>
              <a:ea typeface="+mj-ea"/>
              <a:cs typeface="+mj-cs"/>
            </a:endParaRPr>
          </a:p>
        </p:txBody>
      </p:sp>
    </p:spTree>
    <p:extLst>
      <p:ext uri="{BB962C8B-B14F-4D97-AF65-F5344CB8AC3E}">
        <p14:creationId xmlns:p14="http://schemas.microsoft.com/office/powerpoint/2010/main" val="7541145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71B5788F-CA2E-D943-B15B-24BE1565C220}"/>
              </a:ext>
            </a:extLst>
          </p:cNvPr>
          <p:cNvSpPr>
            <a:spLocks noGrp="1" noChangeArrowheads="1"/>
          </p:cNvSpPr>
          <p:nvPr>
            <p:ph type="title"/>
          </p:nvPr>
        </p:nvSpPr>
        <p:spPr/>
        <p:txBody>
          <a:bodyPr/>
          <a:lstStyle/>
          <a:p>
            <a:r>
              <a:rPr lang="en-US" altLang="en-US" dirty="0"/>
              <a:t>Audit Requirements</a:t>
            </a:r>
          </a:p>
        </p:txBody>
      </p:sp>
      <p:sp>
        <p:nvSpPr>
          <p:cNvPr id="107522" name="Content Placeholder 2">
            <a:extLst>
              <a:ext uri="{FF2B5EF4-FFF2-40B4-BE49-F238E27FC236}">
                <a16:creationId xmlns:a16="http://schemas.microsoft.com/office/drawing/2014/main" id="{806CB864-3CB9-6440-94CE-06363269E29B}"/>
              </a:ext>
            </a:extLst>
          </p:cNvPr>
          <p:cNvSpPr>
            <a:spLocks noGrp="1" noChangeArrowheads="1"/>
          </p:cNvSpPr>
          <p:nvPr>
            <p:ph idx="4294967295"/>
          </p:nvPr>
        </p:nvSpPr>
        <p:spPr>
          <a:xfrm>
            <a:off x="556590" y="1670050"/>
            <a:ext cx="1841184" cy="1931988"/>
          </a:xfrm>
        </p:spPr>
        <p:txBody>
          <a:bodyPr/>
          <a:lstStyle/>
          <a:p>
            <a:pPr marL="0" indent="0" eaLnBrk="0" hangingPunct="0">
              <a:spcBef>
                <a:spcPct val="0"/>
              </a:spcBef>
              <a:spcAft>
                <a:spcPts val="600"/>
              </a:spcAft>
              <a:buClr>
                <a:srgbClr val="000000"/>
              </a:buClr>
              <a:buNone/>
            </a:pPr>
            <a:r>
              <a:rPr lang="en-US" altLang="en-US" sz="2200" dirty="0"/>
              <a:t>2 CFR </a:t>
            </a:r>
            <a:br>
              <a:rPr lang="en-US" altLang="en-US" sz="2200" dirty="0"/>
            </a:br>
            <a:r>
              <a:rPr lang="en-US" altLang="en-US" sz="2200" dirty="0"/>
              <a:t>Subpart F applicable </a:t>
            </a:r>
            <a:br>
              <a:rPr lang="en-US" altLang="en-US" sz="2200" dirty="0"/>
            </a:br>
            <a:r>
              <a:rPr lang="en-US" altLang="en-US" sz="2200" dirty="0"/>
              <a:t>to all </a:t>
            </a:r>
            <a:br>
              <a:rPr lang="en-US" altLang="en-US" sz="2200" dirty="0"/>
            </a:br>
            <a:r>
              <a:rPr lang="en-US" altLang="en-US" sz="2200" dirty="0"/>
              <a:t>non-federal entities</a:t>
            </a:r>
          </a:p>
        </p:txBody>
      </p:sp>
      <p:sp>
        <p:nvSpPr>
          <p:cNvPr id="8" name="Rounded Rectangle 7">
            <a:extLst>
              <a:ext uri="{FF2B5EF4-FFF2-40B4-BE49-F238E27FC236}">
                <a16:creationId xmlns:a16="http://schemas.microsoft.com/office/drawing/2014/main" id="{CECE632E-A929-0E40-829D-3856B90397F3}"/>
              </a:ext>
              <a:ext uri="{C183D7F6-B498-43B3-948B-1728B52AA6E4}">
                <adec:decorative xmlns:adec="http://schemas.microsoft.com/office/drawing/2017/decorative" val="1"/>
              </a:ext>
            </a:extLst>
          </p:cNvPr>
          <p:cNvSpPr/>
          <p:nvPr/>
        </p:nvSpPr>
        <p:spPr>
          <a:xfrm>
            <a:off x="7499594"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2">
            <a:extLst>
              <a:ext uri="{FF2B5EF4-FFF2-40B4-BE49-F238E27FC236}">
                <a16:creationId xmlns:a16="http://schemas.microsoft.com/office/drawing/2014/main" id="{48C70BB1-BDF8-F04B-B766-A9C7DA151D62}"/>
              </a:ext>
            </a:extLst>
          </p:cNvPr>
          <p:cNvSpPr txBox="1">
            <a:spLocks noChangeArrowheads="1"/>
          </p:cNvSpPr>
          <p:nvPr/>
        </p:nvSpPr>
        <p:spPr bwMode="auto">
          <a:xfrm>
            <a:off x="9978715" y="1669775"/>
            <a:ext cx="2105925" cy="264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$25,000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more in questioned costs must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included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Single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report</a:t>
            </a:r>
          </a:p>
        </p:txBody>
      </p:sp>
      <p:sp>
        <p:nvSpPr>
          <p:cNvPr id="11" name="Content Placeholder 2">
            <a:extLst>
              <a:ext uri="{FF2B5EF4-FFF2-40B4-BE49-F238E27FC236}">
                <a16:creationId xmlns:a16="http://schemas.microsoft.com/office/drawing/2014/main" id="{21FCF26E-882A-0E4E-84AD-7648EEDD5918}"/>
              </a:ext>
            </a:extLst>
          </p:cNvPr>
          <p:cNvSpPr txBox="1">
            <a:spLocks noChangeArrowheads="1"/>
          </p:cNvSpPr>
          <p:nvPr/>
        </p:nvSpPr>
        <p:spPr bwMode="auto">
          <a:xfrm>
            <a:off x="2848116" y="1669775"/>
            <a:ext cx="2077813" cy="282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Thresholds $</a:t>
            </a:r>
            <a:r>
              <a:rPr lang="en-US" altLang="en-US" sz="2200" dirty="0">
                <a:solidFill>
                  <a:prstClr val="black"/>
                </a:solidFill>
              </a:rPr>
              <a:t>1 million</a:t>
            </a: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more expended during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FY –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Audit required</a:t>
            </a:r>
          </a:p>
        </p:txBody>
      </p:sp>
      <p:sp>
        <p:nvSpPr>
          <p:cNvPr id="12" name="Content Placeholder 2">
            <a:extLst>
              <a:ext uri="{FF2B5EF4-FFF2-40B4-BE49-F238E27FC236}">
                <a16:creationId xmlns:a16="http://schemas.microsoft.com/office/drawing/2014/main" id="{0B9D67C0-27C4-1E49-B2AA-C8E05F56CE9B}"/>
              </a:ext>
            </a:extLst>
          </p:cNvPr>
          <p:cNvSpPr txBox="1">
            <a:spLocks noChangeArrowheads="1"/>
          </p:cNvSpPr>
          <p:nvPr/>
        </p:nvSpPr>
        <p:spPr bwMode="auto">
          <a:xfrm>
            <a:off x="5219493" y="1669775"/>
            <a:ext cx="2105925" cy="155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Report due nine (9) months after end of FY</a:t>
            </a:r>
          </a:p>
        </p:txBody>
      </p:sp>
      <p:sp>
        <p:nvSpPr>
          <p:cNvPr id="13" name="Content Placeholder 2">
            <a:extLst>
              <a:ext uri="{FF2B5EF4-FFF2-40B4-BE49-F238E27FC236}">
                <a16:creationId xmlns:a16="http://schemas.microsoft.com/office/drawing/2014/main" id="{0BD7504A-C277-C840-9ADD-E80B9E46D1E2}"/>
              </a:ext>
            </a:extLst>
          </p:cNvPr>
          <p:cNvSpPr txBox="1">
            <a:spLocks noChangeArrowheads="1"/>
          </p:cNvSpPr>
          <p:nvPr/>
        </p:nvSpPr>
        <p:spPr bwMode="auto">
          <a:xfrm>
            <a:off x="7605730" y="1669775"/>
            <a:ext cx="2105925" cy="175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Submit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online to Federal Audit Clearinghouse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a:t>
            </a:r>
          </a:p>
        </p:txBody>
      </p:sp>
      <p:sp>
        <p:nvSpPr>
          <p:cNvPr id="16" name="Rounded Rectangle 15">
            <a:extLst>
              <a:ext uri="{FF2B5EF4-FFF2-40B4-BE49-F238E27FC236}">
                <a16:creationId xmlns:a16="http://schemas.microsoft.com/office/drawing/2014/main" id="{EA270402-DE16-9249-9B8F-09F8F5451A0E}"/>
              </a:ext>
              <a:ext uri="{C183D7F6-B498-43B3-948B-1728B52AA6E4}">
                <adec:decorative xmlns:adec="http://schemas.microsoft.com/office/drawing/2017/decorative" val="1"/>
              </a:ext>
            </a:extLst>
          </p:cNvPr>
          <p:cNvSpPr/>
          <p:nvPr/>
        </p:nvSpPr>
        <p:spPr>
          <a:xfrm>
            <a:off x="987835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16">
            <a:extLst>
              <a:ext uri="{FF2B5EF4-FFF2-40B4-BE49-F238E27FC236}">
                <a16:creationId xmlns:a16="http://schemas.microsoft.com/office/drawing/2014/main" id="{0DCC3513-F2D2-6641-B5D8-ACF88030E53C}"/>
              </a:ext>
              <a:ext uri="{C183D7F6-B498-43B3-948B-1728B52AA6E4}">
                <adec:decorative xmlns:adec="http://schemas.microsoft.com/office/drawing/2017/decorative" val="1"/>
              </a:ext>
            </a:extLst>
          </p:cNvPr>
          <p:cNvSpPr/>
          <p:nvPr/>
        </p:nvSpPr>
        <p:spPr>
          <a:xfrm>
            <a:off x="2742062"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17">
            <a:extLst>
              <a:ext uri="{FF2B5EF4-FFF2-40B4-BE49-F238E27FC236}">
                <a16:creationId xmlns:a16="http://schemas.microsoft.com/office/drawing/2014/main" id="{6E90114F-165F-5248-B977-59031DC0C8D1}"/>
              </a:ext>
              <a:ext uri="{C183D7F6-B498-43B3-948B-1728B52AA6E4}">
                <adec:decorative xmlns:adec="http://schemas.microsoft.com/office/drawing/2017/decorative" val="1"/>
              </a:ext>
            </a:extLst>
          </p:cNvPr>
          <p:cNvSpPr/>
          <p:nvPr/>
        </p:nvSpPr>
        <p:spPr>
          <a:xfrm>
            <a:off x="512082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18">
            <a:extLst>
              <a:ext uri="{FF2B5EF4-FFF2-40B4-BE49-F238E27FC236}">
                <a16:creationId xmlns:a16="http://schemas.microsoft.com/office/drawing/2014/main" id="{13C2446D-3411-2749-925B-0254F3F456EC}"/>
              </a:ext>
              <a:ext uri="{C183D7F6-B498-43B3-948B-1728B52AA6E4}">
                <adec:decorative xmlns:adec="http://schemas.microsoft.com/office/drawing/2017/decorative" val="1"/>
              </a:ext>
            </a:extLst>
          </p:cNvPr>
          <p:cNvSpPr/>
          <p:nvPr/>
        </p:nvSpPr>
        <p:spPr>
          <a:xfrm>
            <a:off x="363296"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 name="Group 19" descr="2 CFR Subpart F">
            <a:extLst>
              <a:ext uri="{FF2B5EF4-FFF2-40B4-BE49-F238E27FC236}">
                <a16:creationId xmlns:a16="http://schemas.microsoft.com/office/drawing/2014/main" id="{8F981535-5346-BA4B-8F3C-6D6E5B6249D1}"/>
              </a:ext>
            </a:extLst>
          </p:cNvPr>
          <p:cNvGrpSpPr/>
          <p:nvPr/>
        </p:nvGrpSpPr>
        <p:grpSpPr>
          <a:xfrm>
            <a:off x="432811" y="4207286"/>
            <a:ext cx="1964963" cy="1964964"/>
            <a:chOff x="8663188" y="2540000"/>
            <a:chExt cx="1964963" cy="1964964"/>
          </a:xfrm>
        </p:grpSpPr>
        <p:sp>
          <p:nvSpPr>
            <p:cNvPr id="21" name="Oval 20">
              <a:extLst>
                <a:ext uri="{FF2B5EF4-FFF2-40B4-BE49-F238E27FC236}">
                  <a16:creationId xmlns:a16="http://schemas.microsoft.com/office/drawing/2014/main" id="{C566DA16-6698-8844-914D-9D995F2A49D2}"/>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32185C1-1B51-2D49-9514-55409F8EDCFB}"/>
                </a:ext>
              </a:extLst>
            </p:cNvPr>
            <p:cNvSpPr txBox="1"/>
            <p:nvPr/>
          </p:nvSpPr>
          <p:spPr>
            <a:xfrm>
              <a:off x="8786968" y="3108795"/>
              <a:ext cx="17227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2 CFR Subpart F</a:t>
              </a:r>
            </a:p>
          </p:txBody>
        </p:sp>
      </p:grpSp>
      <p:grpSp>
        <p:nvGrpSpPr>
          <p:cNvPr id="24" name="Group 23" descr="$1 million Thresholds">
            <a:extLst>
              <a:ext uri="{FF2B5EF4-FFF2-40B4-BE49-F238E27FC236}">
                <a16:creationId xmlns:a16="http://schemas.microsoft.com/office/drawing/2014/main" id="{E2A5ABF3-0EAD-F745-AB26-EE1279661130}"/>
              </a:ext>
            </a:extLst>
          </p:cNvPr>
          <p:cNvGrpSpPr/>
          <p:nvPr/>
        </p:nvGrpSpPr>
        <p:grpSpPr>
          <a:xfrm>
            <a:off x="2857958" y="4207286"/>
            <a:ext cx="1964963" cy="1964964"/>
            <a:chOff x="8663188" y="2540000"/>
            <a:chExt cx="1964963" cy="1964964"/>
          </a:xfrm>
        </p:grpSpPr>
        <p:sp>
          <p:nvSpPr>
            <p:cNvPr id="25" name="Oval 24">
              <a:extLst>
                <a:ext uri="{FF2B5EF4-FFF2-40B4-BE49-F238E27FC236}">
                  <a16:creationId xmlns:a16="http://schemas.microsoft.com/office/drawing/2014/main" id="{550C47F0-696B-5742-AE49-0C29D400545A}"/>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E95979D5-31F7-AB4B-810D-DEC65568ABCA}"/>
                </a:ext>
              </a:extLst>
            </p:cNvPr>
            <p:cNvSpPr txBox="1"/>
            <p:nvPr/>
          </p:nvSpPr>
          <p:spPr>
            <a:xfrm>
              <a:off x="8786968" y="3108795"/>
              <a:ext cx="17227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lang="en-US" sz="2400" b="1" dirty="0">
                  <a:solidFill>
                    <a:prstClr val="white"/>
                  </a:solidFill>
                  <a:latin typeface="Arial Narrow" panose="020B0604020202020204" pitchFamily="34" charset="0"/>
                  <a:cs typeface="Arial Narrow" panose="020B0604020202020204" pitchFamily="34" charset="0"/>
                </a:rPr>
                <a:t>1 million</a:t>
              </a:r>
              <a:endPar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Thresholds</a:t>
              </a:r>
            </a:p>
          </p:txBody>
        </p:sp>
      </p:grpSp>
      <p:grpSp>
        <p:nvGrpSpPr>
          <p:cNvPr id="27" name="Group 26" descr="Due 9 Months after end of FY">
            <a:extLst>
              <a:ext uri="{FF2B5EF4-FFF2-40B4-BE49-F238E27FC236}">
                <a16:creationId xmlns:a16="http://schemas.microsoft.com/office/drawing/2014/main" id="{6945EB0F-5373-DD41-B87A-60B44E186381}"/>
              </a:ext>
            </a:extLst>
          </p:cNvPr>
          <p:cNvGrpSpPr/>
          <p:nvPr/>
        </p:nvGrpSpPr>
        <p:grpSpPr>
          <a:xfrm>
            <a:off x="5230098" y="4207286"/>
            <a:ext cx="1964963" cy="1964964"/>
            <a:chOff x="8663188" y="2540000"/>
            <a:chExt cx="1964963" cy="1964964"/>
          </a:xfrm>
        </p:grpSpPr>
        <p:sp>
          <p:nvSpPr>
            <p:cNvPr id="28" name="Oval 27">
              <a:extLst>
                <a:ext uri="{FF2B5EF4-FFF2-40B4-BE49-F238E27FC236}">
                  <a16:creationId xmlns:a16="http://schemas.microsoft.com/office/drawing/2014/main" id="{16646AE1-A8BA-C54A-A360-66022B9C8CBC}"/>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57613C0B-4CC7-B54C-A5A6-110FF0515412}"/>
                </a:ext>
              </a:extLst>
            </p:cNvPr>
            <p:cNvSpPr txBox="1"/>
            <p:nvPr/>
          </p:nvSpPr>
          <p:spPr>
            <a:xfrm>
              <a:off x="8786968" y="2737734"/>
              <a:ext cx="172278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Due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9 Months after end </a:t>
              </a:r>
              <a:b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of FY</a:t>
              </a:r>
            </a:p>
          </p:txBody>
        </p:sp>
      </p:grpSp>
      <p:grpSp>
        <p:nvGrpSpPr>
          <p:cNvPr id="30" name="Group 29" descr="Submit online to FAC">
            <a:extLst>
              <a:ext uri="{FF2B5EF4-FFF2-40B4-BE49-F238E27FC236}">
                <a16:creationId xmlns:a16="http://schemas.microsoft.com/office/drawing/2014/main" id="{89557CE7-E635-9F4F-AD59-DC9EA77A70D0}"/>
              </a:ext>
            </a:extLst>
          </p:cNvPr>
          <p:cNvGrpSpPr/>
          <p:nvPr/>
        </p:nvGrpSpPr>
        <p:grpSpPr>
          <a:xfrm>
            <a:off x="7655245" y="4207286"/>
            <a:ext cx="1964963" cy="1964964"/>
            <a:chOff x="8663188" y="2540000"/>
            <a:chExt cx="1964963" cy="1964964"/>
          </a:xfrm>
        </p:grpSpPr>
        <p:sp>
          <p:nvSpPr>
            <p:cNvPr id="31" name="Oval 30">
              <a:extLst>
                <a:ext uri="{FF2B5EF4-FFF2-40B4-BE49-F238E27FC236}">
                  <a16:creationId xmlns:a16="http://schemas.microsoft.com/office/drawing/2014/main" id="{5C0E93C2-A784-9349-A4FE-F04C9E627224}"/>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32AA9ED4-BA18-F84B-9C5B-4F67D09AFD08}"/>
                </a:ext>
              </a:extLst>
            </p:cNvPr>
            <p:cNvSpPr txBox="1"/>
            <p:nvPr/>
          </p:nvSpPr>
          <p:spPr>
            <a:xfrm>
              <a:off x="8786968" y="2949771"/>
              <a:ext cx="172278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Submit online to FAC</a:t>
              </a:r>
            </a:p>
          </p:txBody>
        </p:sp>
      </p:grpSp>
      <p:grpSp>
        <p:nvGrpSpPr>
          <p:cNvPr id="33" name="Group 32" descr="$25K Questioned Costs">
            <a:extLst>
              <a:ext uri="{FF2B5EF4-FFF2-40B4-BE49-F238E27FC236}">
                <a16:creationId xmlns:a16="http://schemas.microsoft.com/office/drawing/2014/main" id="{B79FE50B-9EB5-384F-9469-A6F3A63AFF72}"/>
              </a:ext>
            </a:extLst>
          </p:cNvPr>
          <p:cNvGrpSpPr/>
          <p:nvPr/>
        </p:nvGrpSpPr>
        <p:grpSpPr>
          <a:xfrm>
            <a:off x="10000880" y="4207286"/>
            <a:ext cx="1964963" cy="1964964"/>
            <a:chOff x="8663188" y="2540000"/>
            <a:chExt cx="1964963" cy="1964964"/>
          </a:xfrm>
        </p:grpSpPr>
        <p:sp>
          <p:nvSpPr>
            <p:cNvPr id="34" name="Oval 33">
              <a:extLst>
                <a:ext uri="{FF2B5EF4-FFF2-40B4-BE49-F238E27FC236}">
                  <a16:creationId xmlns:a16="http://schemas.microsoft.com/office/drawing/2014/main" id="{306ECB88-69CA-F44E-B0C8-8242D558DA3D}"/>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FD7F2CE-32AA-7B44-B60D-E74FDE14256C}"/>
                </a:ext>
              </a:extLst>
            </p:cNvPr>
            <p:cNvSpPr txBox="1"/>
            <p:nvPr/>
          </p:nvSpPr>
          <p:spPr>
            <a:xfrm>
              <a:off x="8786968" y="2923267"/>
              <a:ext cx="172278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$25K</a:t>
              </a:r>
              <a:endPar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Questioned Costs</a:t>
              </a:r>
            </a:p>
          </p:txBody>
        </p:sp>
      </p:grpSp>
    </p:spTree>
    <p:extLst>
      <p:ext uri="{BB962C8B-B14F-4D97-AF65-F5344CB8AC3E}">
        <p14:creationId xmlns:p14="http://schemas.microsoft.com/office/powerpoint/2010/main" val="222369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7522">
                                            <p:txEl>
                                              <p:pRg st="0" end="0"/>
                                            </p:txEl>
                                          </p:spTgt>
                                        </p:tgtEl>
                                        <p:attrNameLst>
                                          <p:attrName>style.visibility</p:attrName>
                                        </p:attrNameLst>
                                      </p:cBhvr>
                                      <p:to>
                                        <p:strVal val="visible"/>
                                      </p:to>
                                    </p:set>
                                    <p:animEffect transition="in" filter="fade">
                                      <p:cBhvr>
                                        <p:cTn id="10" dur="1000"/>
                                        <p:tgtEl>
                                          <p:spTgt spid="10752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p:bldP spid="8" grpId="0" animBg="1"/>
      <p:bldP spid="10" grpId="0"/>
      <p:bldP spid="11" grpId="0"/>
      <p:bldP spid="12" grpId="0"/>
      <p:bldP spid="13" grpId="0"/>
      <p:bldP spid="16" grpId="0" animBg="1"/>
      <p:bldP spid="17" grpId="0" animBg="1"/>
      <p:bldP spid="18" grpId="0" animBg="1"/>
      <p:bldP spid="1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9AD44CF8-BA6C-DD49-AE1F-81120D5B2E15}"/>
              </a:ext>
            </a:extLst>
          </p:cNvPr>
          <p:cNvSpPr>
            <a:spLocks noGrp="1" noChangeArrowheads="1"/>
          </p:cNvSpPr>
          <p:nvPr>
            <p:ph type="title"/>
          </p:nvPr>
        </p:nvSpPr>
        <p:spPr/>
        <p:txBody>
          <a:bodyPr/>
          <a:lstStyle/>
          <a:p>
            <a:r>
              <a:rPr lang="en-US" altLang="en-US"/>
              <a:t>Audit Trail</a:t>
            </a:r>
          </a:p>
        </p:txBody>
      </p:sp>
      <p:pic>
        <p:nvPicPr>
          <p:cNvPr id="3" name="Picture 2" descr="Audit Trail Step by Step chart">
            <a:extLst>
              <a:ext uri="{FF2B5EF4-FFF2-40B4-BE49-F238E27FC236}">
                <a16:creationId xmlns:a16="http://schemas.microsoft.com/office/drawing/2014/main" id="{31414F6E-1F91-CB42-8A64-A8771E7E52C3}"/>
              </a:ext>
            </a:extLst>
          </p:cNvPr>
          <p:cNvPicPr>
            <a:picLocks noChangeAspect="1"/>
          </p:cNvPicPr>
          <p:nvPr/>
        </p:nvPicPr>
        <p:blipFill>
          <a:blip r:embed="rId2"/>
          <a:stretch>
            <a:fillRect/>
          </a:stretch>
        </p:blipFill>
        <p:spPr>
          <a:xfrm>
            <a:off x="105508" y="102041"/>
            <a:ext cx="11898923" cy="6700123"/>
          </a:xfrm>
          <a:prstGeom prst="rect">
            <a:avLst/>
          </a:prstGeom>
        </p:spPr>
      </p:pic>
    </p:spTree>
    <p:extLst>
      <p:ext uri="{BB962C8B-B14F-4D97-AF65-F5344CB8AC3E}">
        <p14:creationId xmlns:p14="http://schemas.microsoft.com/office/powerpoint/2010/main" val="14297721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22406244-369A-4747-B109-31C5654DCAF2}"/>
              </a:ext>
            </a:extLst>
          </p:cNvPr>
          <p:cNvSpPr>
            <a:spLocks noGrp="1" noChangeArrowheads="1"/>
          </p:cNvSpPr>
          <p:nvPr>
            <p:ph type="title"/>
          </p:nvPr>
        </p:nvSpPr>
        <p:spPr/>
        <p:txBody>
          <a:bodyPr/>
          <a:lstStyle/>
          <a:p>
            <a:r>
              <a:rPr lang="en-US" altLang="en-US"/>
              <a:t>Single Audit</a:t>
            </a:r>
          </a:p>
        </p:txBody>
      </p:sp>
      <p:sp>
        <p:nvSpPr>
          <p:cNvPr id="110594" name="Content Placeholder 2">
            <a:extLst>
              <a:ext uri="{FF2B5EF4-FFF2-40B4-BE49-F238E27FC236}">
                <a16:creationId xmlns:a16="http://schemas.microsoft.com/office/drawing/2014/main" id="{60790AEE-47AA-E14C-92F0-33ECC3A6B4BC}"/>
              </a:ext>
            </a:extLst>
          </p:cNvPr>
          <p:cNvSpPr>
            <a:spLocks noGrp="1" noChangeArrowheads="1"/>
          </p:cNvSpPr>
          <p:nvPr>
            <p:ph idx="4294967295"/>
          </p:nvPr>
        </p:nvSpPr>
        <p:spPr>
          <a:xfrm>
            <a:off x="546265" y="1820864"/>
            <a:ext cx="6806433" cy="902828"/>
          </a:xfrm>
        </p:spPr>
        <p:txBody>
          <a:bodyPr>
            <a:normAutofit lnSpcReduction="10000"/>
          </a:bodyPr>
          <a:lstStyle/>
          <a:p>
            <a:pPr marL="0" lvl="1" indent="0">
              <a:buFont typeface="Arial" panose="020B0604020202020204" pitchFamily="34" charset="0"/>
              <a:buNone/>
            </a:pPr>
            <a:r>
              <a:rPr lang="en-US" altLang="en-US" sz="3000" dirty="0"/>
              <a:t>All grant recipients to submit online via Internet Data Entry System (IDES):</a:t>
            </a:r>
            <a:endParaRPr lang="en-US" altLang="en-US" sz="2600" dirty="0"/>
          </a:p>
        </p:txBody>
      </p:sp>
      <p:grpSp>
        <p:nvGrpSpPr>
          <p:cNvPr id="12" name="Group 11" descr="If Audit Report is delinquent, funds may be withheld">
            <a:extLst>
              <a:ext uri="{FF2B5EF4-FFF2-40B4-BE49-F238E27FC236}">
                <a16:creationId xmlns:a16="http://schemas.microsoft.com/office/drawing/2014/main" id="{8E334B74-FFAE-D742-AACB-BDBC7A07E3F6}"/>
              </a:ext>
            </a:extLst>
          </p:cNvPr>
          <p:cNvGrpSpPr/>
          <p:nvPr/>
        </p:nvGrpSpPr>
        <p:grpSpPr>
          <a:xfrm>
            <a:off x="6106858" y="4638625"/>
            <a:ext cx="4447889" cy="1245840"/>
            <a:chOff x="6208597" y="4496147"/>
            <a:chExt cx="4447889" cy="1245840"/>
          </a:xfrm>
        </p:grpSpPr>
        <p:sp>
          <p:nvSpPr>
            <p:cNvPr id="6" name="TextBox 9">
              <a:extLst>
                <a:ext uri="{FF2B5EF4-FFF2-40B4-BE49-F238E27FC236}">
                  <a16:creationId xmlns:a16="http://schemas.microsoft.com/office/drawing/2014/main" id="{2E3963F5-EBA6-8F46-A68E-927D94B516C7}"/>
                </a:ext>
              </a:extLst>
            </p:cNvPr>
            <p:cNvSpPr txBox="1">
              <a:spLocks noChangeArrowheads="1"/>
            </p:cNvSpPr>
            <p:nvPr/>
          </p:nvSpPr>
          <p:spPr bwMode="auto">
            <a:xfrm>
              <a:off x="7012139" y="4716200"/>
              <a:ext cx="3644347" cy="65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IF AUDIT REPORT IS DELINQUENT, FUNDS MAY BE WITHHELD.</a:t>
              </a:r>
            </a:p>
          </p:txBody>
        </p:sp>
        <p:pic>
          <p:nvPicPr>
            <p:cNvPr id="7" name="Picture 6">
              <a:extLst>
                <a:ext uri="{FF2B5EF4-FFF2-40B4-BE49-F238E27FC236}">
                  <a16:creationId xmlns:a16="http://schemas.microsoft.com/office/drawing/2014/main" id="{3FEAB0E4-9B1C-DF46-9913-B6BEC162AD2A}"/>
                </a:ext>
              </a:extLst>
            </p:cNvPr>
            <p:cNvPicPr>
              <a:picLocks noChangeAspect="1"/>
            </p:cNvPicPr>
            <p:nvPr/>
          </p:nvPicPr>
          <p:blipFill>
            <a:blip r:embed="rId2"/>
            <a:stretch>
              <a:fillRect/>
            </a:stretch>
          </p:blipFill>
          <p:spPr>
            <a:xfrm>
              <a:off x="6208597" y="4496147"/>
              <a:ext cx="1245840" cy="1245840"/>
            </a:xfrm>
            <a:prstGeom prst="rect">
              <a:avLst/>
            </a:prstGeom>
          </p:spPr>
        </p:pic>
      </p:grpSp>
      <p:sp>
        <p:nvSpPr>
          <p:cNvPr id="8" name="Content Placeholder 2">
            <a:extLst>
              <a:ext uri="{FF2B5EF4-FFF2-40B4-BE49-F238E27FC236}">
                <a16:creationId xmlns:a16="http://schemas.microsoft.com/office/drawing/2014/main" id="{267EBC74-19AA-7842-92DE-BB827C6F990B}"/>
              </a:ext>
            </a:extLst>
          </p:cNvPr>
          <p:cNvSpPr txBox="1">
            <a:spLocks noChangeArrowheads="1"/>
          </p:cNvSpPr>
          <p:nvPr/>
        </p:nvSpPr>
        <p:spPr bwMode="auto">
          <a:xfrm>
            <a:off x="1295400" y="1116013"/>
            <a:ext cx="10896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000" b="1" i="0" u="none" strike="noStrike" kern="1200" cap="none" spc="0" normalizeH="0" baseline="0" noProof="0" dirty="0">
                <a:ln>
                  <a:noFill/>
                </a:ln>
                <a:solidFill>
                  <a:srgbClr val="C00000"/>
                </a:solidFill>
                <a:effectLst/>
                <a:uLnTx/>
                <a:uFillTx/>
                <a:latin typeface="Arial Narrow" panose="020B0604020202020204" pitchFamily="34" charset="0"/>
                <a:ea typeface="+mn-ea"/>
                <a:cs typeface="Arial" panose="020B0604020202020204" pitchFamily="34" charset="0"/>
              </a:rPr>
              <a:t>Federal Audit Clearinghouse (FAC) Requirement</a:t>
            </a:r>
          </a:p>
        </p:txBody>
      </p:sp>
      <p:sp>
        <p:nvSpPr>
          <p:cNvPr id="14" name="Snip Single Corner Rectangle 13">
            <a:extLst>
              <a:ext uri="{FF2B5EF4-FFF2-40B4-BE49-F238E27FC236}">
                <a16:creationId xmlns:a16="http://schemas.microsoft.com/office/drawing/2014/main" id="{19814583-0D5B-644D-B302-70B52E71AD91}"/>
              </a:ext>
              <a:ext uri="{C183D7F6-B498-43B3-948B-1728B52AA6E4}">
                <adec:decorative xmlns:adec="http://schemas.microsoft.com/office/drawing/2017/decorative" val="1"/>
              </a:ext>
            </a:extLst>
          </p:cNvPr>
          <p:cNvSpPr/>
          <p:nvPr/>
        </p:nvSpPr>
        <p:spPr>
          <a:xfrm flipV="1">
            <a:off x="1480922" y="3036779"/>
            <a:ext cx="2062617" cy="1482212"/>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nip Single Corner Rectangle 14">
            <a:extLst>
              <a:ext uri="{FF2B5EF4-FFF2-40B4-BE49-F238E27FC236}">
                <a16:creationId xmlns:a16="http://schemas.microsoft.com/office/drawing/2014/main" id="{1A19B75C-2952-CB40-AE21-58A608752367}"/>
              </a:ext>
              <a:ext uri="{C183D7F6-B498-43B3-948B-1728B52AA6E4}">
                <adec:decorative xmlns:adec="http://schemas.microsoft.com/office/drawing/2017/decorative" val="1"/>
              </a:ext>
            </a:extLst>
          </p:cNvPr>
          <p:cNvSpPr/>
          <p:nvPr/>
        </p:nvSpPr>
        <p:spPr>
          <a:xfrm flipV="1">
            <a:off x="4044241" y="3036779"/>
            <a:ext cx="2062617" cy="2224766"/>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8241C2B-C1ED-7441-9CDA-DF39C364DF46}"/>
              </a:ext>
            </a:extLst>
          </p:cNvPr>
          <p:cNvSpPr txBox="1"/>
          <p:nvPr/>
        </p:nvSpPr>
        <p:spPr>
          <a:xfrm>
            <a:off x="1627810" y="3260691"/>
            <a:ext cx="1768839"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SF SAC</a:t>
            </a: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E5E17A74-F3ED-164F-A1F2-48A1BF6C06E5}"/>
              </a:ext>
            </a:extLst>
          </p:cNvPr>
          <p:cNvSpPr txBox="1"/>
          <p:nvPr/>
        </p:nvSpPr>
        <p:spPr>
          <a:xfrm>
            <a:off x="4236099" y="3260691"/>
            <a:ext cx="1768839"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Audit Report package</a:t>
            </a: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 name="Picture 21">
            <a:extLst>
              <a:ext uri="{FF2B5EF4-FFF2-40B4-BE49-F238E27FC236}">
                <a16:creationId xmlns:a16="http://schemas.microsoft.com/office/drawing/2014/main" id="{4AD28420-B61D-7E46-9CBF-61769AE5EA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6200000">
            <a:off x="8196065" y="106349"/>
            <a:ext cx="4230591" cy="3863198"/>
          </a:xfrm>
          <a:prstGeom prst="rect">
            <a:avLst/>
          </a:prstGeom>
        </p:spPr>
      </p:pic>
      <p:pic>
        <p:nvPicPr>
          <p:cNvPr id="20" name="Picture 19">
            <a:extLst>
              <a:ext uri="{FF2B5EF4-FFF2-40B4-BE49-F238E27FC236}">
                <a16:creationId xmlns:a16="http://schemas.microsoft.com/office/drawing/2014/main" id="{1E0F9B37-DF88-1644-9FAD-76D869EC3C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53400" y="2346291"/>
            <a:ext cx="1828800" cy="1828800"/>
          </a:xfrm>
          <a:prstGeom prst="rect">
            <a:avLst/>
          </a:prstGeom>
        </p:spPr>
      </p:pic>
    </p:spTree>
    <p:extLst>
      <p:ext uri="{BB962C8B-B14F-4D97-AF65-F5344CB8AC3E}">
        <p14:creationId xmlns:p14="http://schemas.microsoft.com/office/powerpoint/2010/main" val="39036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D9FD7249-3D5E-7C48-97F1-CEF6FCCAEDCD}"/>
              </a:ext>
            </a:extLst>
          </p:cNvPr>
          <p:cNvSpPr>
            <a:spLocks noGrp="1" noChangeArrowheads="1"/>
          </p:cNvSpPr>
          <p:nvPr>
            <p:ph type="title"/>
          </p:nvPr>
        </p:nvSpPr>
        <p:spPr/>
        <p:txBody>
          <a:bodyPr/>
          <a:lstStyle/>
          <a:p>
            <a:r>
              <a:rPr lang="en-US" altLang="en-US"/>
              <a:t>Resolution of Audit Reports</a:t>
            </a:r>
          </a:p>
        </p:txBody>
      </p:sp>
      <p:sp>
        <p:nvSpPr>
          <p:cNvPr id="3" name="Content Placeholder 2">
            <a:extLst>
              <a:ext uri="{FF2B5EF4-FFF2-40B4-BE49-F238E27FC236}">
                <a16:creationId xmlns:a16="http://schemas.microsoft.com/office/drawing/2014/main" id="{C0CAC600-519E-6B41-B899-E064E83157FE}"/>
              </a:ext>
            </a:extLst>
          </p:cNvPr>
          <p:cNvSpPr>
            <a:spLocks noGrp="1"/>
          </p:cNvSpPr>
          <p:nvPr>
            <p:ph idx="4294967295"/>
          </p:nvPr>
        </p:nvSpPr>
        <p:spPr>
          <a:xfrm>
            <a:off x="1249957" y="1371600"/>
            <a:ext cx="8120063" cy="522288"/>
          </a:xfrm>
        </p:spPr>
        <p:txBody>
          <a:bodyPr rtlCol="0">
            <a:normAutofit/>
          </a:bodyPr>
          <a:lstStyle/>
          <a:p>
            <a:pPr marL="0" indent="0" fontAlgn="auto">
              <a:spcAft>
                <a:spcPts val="0"/>
              </a:spcAft>
              <a:buClr>
                <a:schemeClr val="tx1"/>
              </a:buClr>
              <a:buFont typeface="Arial" panose="020B0604020202020204" pitchFamily="34" charset="0"/>
              <a:buNone/>
              <a:defRPr/>
            </a:pPr>
            <a:r>
              <a:rPr lang="en-US" sz="3000" dirty="0">
                <a:solidFill>
                  <a:srgbClr val="000000"/>
                </a:solidFill>
              </a:rPr>
              <a:t>Office of Audit, Assessment, and Management</a:t>
            </a:r>
            <a:endParaRPr lang="en-US" sz="3000" dirty="0"/>
          </a:p>
        </p:txBody>
      </p:sp>
      <p:grpSp>
        <p:nvGrpSpPr>
          <p:cNvPr id="11" name="Group 10">
            <a:extLst>
              <a:ext uri="{FF2B5EF4-FFF2-40B4-BE49-F238E27FC236}">
                <a16:creationId xmlns:a16="http://schemas.microsoft.com/office/drawing/2014/main" id="{B68593D0-FA88-AD46-BEEA-F8AB6F4731CF}"/>
              </a:ext>
              <a:ext uri="{C183D7F6-B498-43B3-948B-1728B52AA6E4}">
                <adec:decorative xmlns:adec="http://schemas.microsoft.com/office/drawing/2017/decorative" val="1"/>
              </a:ext>
            </a:extLst>
          </p:cNvPr>
          <p:cNvGrpSpPr/>
          <p:nvPr/>
        </p:nvGrpSpPr>
        <p:grpSpPr>
          <a:xfrm>
            <a:off x="5849349" y="4140605"/>
            <a:ext cx="2305166" cy="2305166"/>
            <a:chOff x="5985284" y="3990703"/>
            <a:chExt cx="2305166" cy="2305166"/>
          </a:xfrm>
        </p:grpSpPr>
        <p:sp>
          <p:nvSpPr>
            <p:cNvPr id="7" name="Oval 6">
              <a:extLst>
                <a:ext uri="{FF2B5EF4-FFF2-40B4-BE49-F238E27FC236}">
                  <a16:creationId xmlns:a16="http://schemas.microsoft.com/office/drawing/2014/main" id="{349DBC9A-AC27-FA4B-B792-B70C2A1CA167}"/>
                </a:ext>
              </a:extLst>
            </p:cNvPr>
            <p:cNvSpPr/>
            <p:nvPr/>
          </p:nvSpPr>
          <p:spPr>
            <a:xfrm>
              <a:off x="6129073" y="4207286"/>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E88F980-F8D7-6D47-A4AD-D6DEAC84AEEA}"/>
                </a:ext>
              </a:extLst>
            </p:cNvPr>
            <p:cNvPicPr>
              <a:picLocks noChangeAspect="1"/>
            </p:cNvPicPr>
            <p:nvPr/>
          </p:nvPicPr>
          <p:blipFill>
            <a:blip r:embed="rId2"/>
            <a:stretch>
              <a:fillRect/>
            </a:stretch>
          </p:blipFill>
          <p:spPr>
            <a:xfrm>
              <a:off x="5985284" y="3990703"/>
              <a:ext cx="2305166" cy="2305166"/>
            </a:xfrm>
            <a:prstGeom prst="rect">
              <a:avLst/>
            </a:prstGeom>
          </p:spPr>
        </p:pic>
      </p:grpSp>
      <p:sp>
        <p:nvSpPr>
          <p:cNvPr id="14" name="Snip Single Corner Rectangle 13">
            <a:extLst>
              <a:ext uri="{FF2B5EF4-FFF2-40B4-BE49-F238E27FC236}">
                <a16:creationId xmlns:a16="http://schemas.microsoft.com/office/drawing/2014/main" id="{7B4A4448-ED52-5C41-987F-82B6CE2D3821}"/>
              </a:ext>
              <a:ext uri="{C183D7F6-B498-43B3-948B-1728B52AA6E4}">
                <adec:decorative xmlns:adec="http://schemas.microsoft.com/office/drawing/2017/decorative" val="1"/>
              </a:ext>
            </a:extLst>
          </p:cNvPr>
          <p:cNvSpPr/>
          <p:nvPr/>
        </p:nvSpPr>
        <p:spPr>
          <a:xfrm flipV="1">
            <a:off x="1249957" y="1989766"/>
            <a:ext cx="2780183" cy="304698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51001C2C-921C-DA45-B3BA-4380DA8FA829}"/>
              </a:ext>
              <a:ext uri="{C183D7F6-B498-43B3-948B-1728B52AA6E4}">
                <adec:decorative xmlns:adec="http://schemas.microsoft.com/office/drawing/2017/decorative" val="1"/>
              </a:ext>
            </a:extLst>
          </p:cNvPr>
          <p:cNvGrpSpPr/>
          <p:nvPr/>
        </p:nvGrpSpPr>
        <p:grpSpPr>
          <a:xfrm>
            <a:off x="5945022" y="2047995"/>
            <a:ext cx="5162690" cy="3129909"/>
            <a:chOff x="6397697" y="2392200"/>
            <a:chExt cx="4401554" cy="2524589"/>
          </a:xfrm>
        </p:grpSpPr>
        <p:sp>
          <p:nvSpPr>
            <p:cNvPr id="16" name="Content Placeholder 2">
              <a:extLst>
                <a:ext uri="{FF2B5EF4-FFF2-40B4-BE49-F238E27FC236}">
                  <a16:creationId xmlns:a16="http://schemas.microsoft.com/office/drawing/2014/main" id="{950E9851-AA8B-4543-8119-AF84812BEE60}"/>
                </a:ext>
              </a:extLst>
            </p:cNvPr>
            <p:cNvSpPr txBox="1">
              <a:spLocks noChangeArrowheads="1"/>
            </p:cNvSpPr>
            <p:nvPr/>
          </p:nvSpPr>
          <p:spPr bwMode="auto">
            <a:xfrm>
              <a:off x="6581748" y="2611624"/>
              <a:ext cx="4076259" cy="230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prstClr val="black"/>
                </a:buClr>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there are any findings, a letter must be generated to the audited recipient. This letter should include a request for a Corrective Action Plan (CAP).  </a:t>
              </a:r>
            </a:p>
          </p:txBody>
        </p:sp>
        <p:sp>
          <p:nvSpPr>
            <p:cNvPr id="17" name="Snip Single Corner Rectangle 16">
              <a:extLst>
                <a:ext uri="{FF2B5EF4-FFF2-40B4-BE49-F238E27FC236}">
                  <a16:creationId xmlns:a16="http://schemas.microsoft.com/office/drawing/2014/main" id="{986DB201-ED78-2946-B203-9D5017DBE7C4}"/>
                </a:ext>
              </a:extLst>
            </p:cNvPr>
            <p:cNvSpPr/>
            <p:nvPr/>
          </p:nvSpPr>
          <p:spPr>
            <a:xfrm flipV="1">
              <a:off x="6397697" y="2392200"/>
              <a:ext cx="4401554" cy="208985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AD186776-E328-924A-836D-EC92B219079A}"/>
              </a:ext>
            </a:extLst>
          </p:cNvPr>
          <p:cNvSpPr txBox="1"/>
          <p:nvPr/>
        </p:nvSpPr>
        <p:spPr>
          <a:xfrm>
            <a:off x="1415292" y="2130916"/>
            <a:ext cx="2571479"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working file for the audit report.</a:t>
            </a:r>
          </a:p>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 and analyze the audit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18">
            <a:extLst>
              <a:ext uri="{FF2B5EF4-FFF2-40B4-BE49-F238E27FC236}">
                <a16:creationId xmlns:a16="http://schemas.microsoft.com/office/drawing/2014/main" id="{BE81C261-79F1-8246-9F8A-5C5D1DA3D5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608213">
            <a:off x="7549726" y="4314364"/>
            <a:ext cx="1359988" cy="1359988"/>
          </a:xfrm>
          <a:prstGeom prst="rect">
            <a:avLst/>
          </a:prstGeom>
        </p:spPr>
      </p:pic>
      <p:pic>
        <p:nvPicPr>
          <p:cNvPr id="21" name="Picture 20">
            <a:extLst>
              <a:ext uri="{FF2B5EF4-FFF2-40B4-BE49-F238E27FC236}">
                <a16:creationId xmlns:a16="http://schemas.microsoft.com/office/drawing/2014/main" id="{C6223FB2-DABD-834F-AF88-883E043F489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09512" y="3369420"/>
            <a:ext cx="1987212" cy="1987212"/>
          </a:xfrm>
          <a:prstGeom prst="rect">
            <a:avLst/>
          </a:prstGeom>
        </p:spPr>
      </p:pic>
    </p:spTree>
    <p:extLst>
      <p:ext uri="{BB962C8B-B14F-4D97-AF65-F5344CB8AC3E}">
        <p14:creationId xmlns:p14="http://schemas.microsoft.com/office/powerpoint/2010/main" val="337706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000" fill="hold"/>
                                        <p:tgtEl>
                                          <p:spTgt spid="21"/>
                                        </p:tgtEl>
                                        <p:attrNameLst>
                                          <p:attrName>ppt_x</p:attrName>
                                        </p:attrNameLst>
                                      </p:cBhvr>
                                      <p:tavLst>
                                        <p:tav tm="0">
                                          <p:val>
                                            <p:strVal val="#ppt_x"/>
                                          </p:val>
                                        </p:tav>
                                        <p:tav tm="100000">
                                          <p:val>
                                            <p:strVal val="#ppt_x"/>
                                          </p:val>
                                        </p:tav>
                                      </p:tavLst>
                                    </p:anim>
                                    <p:anim calcmode="lin" valueType="num">
                                      <p:cBhvr additive="base">
                                        <p:cTn id="16"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2000" fill="hold"/>
                                        <p:tgtEl>
                                          <p:spTgt spid="15"/>
                                        </p:tgtEl>
                                        <p:attrNameLst>
                                          <p:attrName>ppt_x</p:attrName>
                                        </p:attrNameLst>
                                      </p:cBhvr>
                                      <p:tavLst>
                                        <p:tav tm="0">
                                          <p:val>
                                            <p:strVal val="#ppt_x"/>
                                          </p:val>
                                        </p:tav>
                                        <p:tav tm="100000">
                                          <p:val>
                                            <p:strVal val="#ppt_x"/>
                                          </p:val>
                                        </p:tav>
                                      </p:tavLst>
                                    </p:anim>
                                    <p:anim calcmode="lin" valueType="num">
                                      <p:cBhvr additive="base">
                                        <p:cTn id="22" dur="20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2000" fill="hold"/>
                                        <p:tgtEl>
                                          <p:spTgt spid="11"/>
                                        </p:tgtEl>
                                        <p:attrNameLst>
                                          <p:attrName>ppt_x</p:attrName>
                                        </p:attrNameLst>
                                      </p:cBhvr>
                                      <p:tavLst>
                                        <p:tav tm="0">
                                          <p:val>
                                            <p:strVal val="#ppt_x"/>
                                          </p:val>
                                        </p:tav>
                                        <p:tav tm="100000">
                                          <p:val>
                                            <p:strVal val="#ppt_x"/>
                                          </p:val>
                                        </p:tav>
                                      </p:tavLst>
                                    </p:anim>
                                    <p:anim calcmode="lin" valueType="num">
                                      <p:cBhvr additive="base">
                                        <p:cTn id="26" dur="20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2000" fill="hold"/>
                                        <p:tgtEl>
                                          <p:spTgt spid="19"/>
                                        </p:tgtEl>
                                        <p:attrNameLst>
                                          <p:attrName>ppt_x</p:attrName>
                                        </p:attrNameLst>
                                      </p:cBhvr>
                                      <p:tavLst>
                                        <p:tav tm="0">
                                          <p:val>
                                            <p:strVal val="#ppt_x"/>
                                          </p:val>
                                        </p:tav>
                                        <p:tav tm="100000">
                                          <p:val>
                                            <p:strVal val="#ppt_x"/>
                                          </p:val>
                                        </p:tav>
                                      </p:tavLst>
                                    </p:anim>
                                    <p:anim calcmode="lin" valueType="num">
                                      <p:cBhvr additive="base">
                                        <p:cTn id="30" dur="2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2CB22B62-85B1-AC43-B98A-295C606BD976}"/>
              </a:ext>
            </a:extLst>
          </p:cNvPr>
          <p:cNvSpPr>
            <a:spLocks noGrp="1" noChangeArrowheads="1"/>
          </p:cNvSpPr>
          <p:nvPr>
            <p:ph type="title"/>
          </p:nvPr>
        </p:nvSpPr>
        <p:spPr/>
        <p:txBody>
          <a:bodyPr/>
          <a:lstStyle/>
          <a:p>
            <a:r>
              <a:rPr lang="en-US" altLang="en-US" dirty="0"/>
              <a:t>Resolution of Audit Reports</a:t>
            </a:r>
            <a:r>
              <a:rPr lang="en-US" dirty="0"/>
              <a:t> Cont. </a:t>
            </a:r>
            <a:endParaRPr lang="en-US" altLang="en-US" dirty="0"/>
          </a:p>
        </p:txBody>
      </p:sp>
      <p:sp>
        <p:nvSpPr>
          <p:cNvPr id="3" name="Content Placeholder 2">
            <a:extLst>
              <a:ext uri="{FF2B5EF4-FFF2-40B4-BE49-F238E27FC236}">
                <a16:creationId xmlns:a16="http://schemas.microsoft.com/office/drawing/2014/main" id="{3E7ABF11-BF78-274E-89E4-4C573BA7BCD1}"/>
              </a:ext>
            </a:extLst>
          </p:cNvPr>
          <p:cNvSpPr>
            <a:spLocks noGrp="1"/>
          </p:cNvSpPr>
          <p:nvPr>
            <p:ph idx="4294967295"/>
          </p:nvPr>
        </p:nvSpPr>
        <p:spPr>
          <a:xfrm>
            <a:off x="543338" y="1371600"/>
            <a:ext cx="9229311" cy="642938"/>
          </a:xfrm>
        </p:spPr>
        <p:txBody>
          <a:bodyPr rtlCol="0">
            <a:noAutofit/>
          </a:bodyPr>
          <a:lstStyle/>
          <a:p>
            <a:pPr marL="0" indent="0" fontAlgn="auto">
              <a:lnSpc>
                <a:spcPct val="120000"/>
              </a:lnSpc>
              <a:spcAft>
                <a:spcPts val="600"/>
              </a:spcAft>
              <a:buClr>
                <a:schemeClr val="tx1"/>
              </a:buClr>
              <a:buFont typeface="Arial" panose="020B0604020202020204" pitchFamily="34" charset="0"/>
              <a:buNone/>
              <a:defRPr/>
            </a:pPr>
            <a:r>
              <a:rPr lang="en-US" sz="3000" dirty="0">
                <a:solidFill>
                  <a:srgbClr val="000000"/>
                </a:solidFill>
              </a:rPr>
              <a:t>The corrective action plan (CAP) should include:</a:t>
            </a:r>
            <a:endParaRPr lang="en-US" sz="3000" dirty="0"/>
          </a:p>
        </p:txBody>
      </p:sp>
      <p:pic>
        <p:nvPicPr>
          <p:cNvPr id="4" name="Picture 3" descr="Corrective Action Plan Badge image">
            <a:extLst>
              <a:ext uri="{FF2B5EF4-FFF2-40B4-BE49-F238E27FC236}">
                <a16:creationId xmlns:a16="http://schemas.microsoft.com/office/drawing/2014/main" id="{E0CF8E5D-4370-3D44-92A8-7FCC14949652}"/>
              </a:ext>
            </a:extLst>
          </p:cNvPr>
          <p:cNvPicPr>
            <a:picLocks noChangeAspect="1"/>
          </p:cNvPicPr>
          <p:nvPr/>
        </p:nvPicPr>
        <p:blipFill>
          <a:blip r:embed="rId2"/>
          <a:stretch>
            <a:fillRect/>
          </a:stretch>
        </p:blipFill>
        <p:spPr>
          <a:xfrm rot="20658288">
            <a:off x="515584" y="2123723"/>
            <a:ext cx="2610554" cy="2610554"/>
          </a:xfrm>
          <a:prstGeom prst="rect">
            <a:avLst/>
          </a:prstGeom>
        </p:spPr>
      </p:pic>
      <p:sp>
        <p:nvSpPr>
          <p:cNvPr id="5" name="Content Placeholder 2">
            <a:extLst>
              <a:ext uri="{FF2B5EF4-FFF2-40B4-BE49-F238E27FC236}">
                <a16:creationId xmlns:a16="http://schemas.microsoft.com/office/drawing/2014/main" id="{7F9502CC-DDE7-A243-A57E-D32DE7C22914}"/>
              </a:ext>
            </a:extLst>
          </p:cNvPr>
          <p:cNvSpPr txBox="1">
            <a:spLocks/>
          </p:cNvSpPr>
          <p:nvPr/>
        </p:nvSpPr>
        <p:spPr bwMode="auto">
          <a:xfrm>
            <a:off x="3248923" y="2020958"/>
            <a:ext cx="8545512" cy="343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each finding.</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Specific steps to implement the recommendation.</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Timetable for performance of each corrective action.</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monitoring to be performed.</a:t>
            </a:r>
          </a:p>
        </p:txBody>
      </p:sp>
      <p:cxnSp>
        <p:nvCxnSpPr>
          <p:cNvPr id="6" name="Straight Connector 5">
            <a:extLst>
              <a:ext uri="{FF2B5EF4-FFF2-40B4-BE49-F238E27FC236}">
                <a16:creationId xmlns:a16="http://schemas.microsoft.com/office/drawing/2014/main" id="{F070D971-F53D-214B-B62A-DFC355A3CE96}"/>
              </a:ext>
              <a:ext uri="{C183D7F6-B498-43B3-948B-1728B52AA6E4}">
                <adec:decorative xmlns:adec="http://schemas.microsoft.com/office/drawing/2017/decorative" val="1"/>
              </a:ext>
            </a:extLst>
          </p:cNvPr>
          <p:cNvCxnSpPr/>
          <p:nvPr/>
        </p:nvCxnSpPr>
        <p:spPr>
          <a:xfrm>
            <a:off x="0" y="6082748"/>
            <a:ext cx="12192000" cy="0"/>
          </a:xfrm>
          <a:prstGeom prst="line">
            <a:avLst/>
          </a:prstGeom>
          <a:ln w="50800">
            <a:solidFill>
              <a:srgbClr val="00929E"/>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1654B28-DD4C-6E4E-80C3-D0D2210FDE42}"/>
              </a:ext>
              <a:ext uri="{C183D7F6-B498-43B3-948B-1728B52AA6E4}">
                <adec:decorative xmlns:adec="http://schemas.microsoft.com/office/drawing/2017/decorative" val="1"/>
              </a:ext>
            </a:extLst>
          </p:cNvPr>
          <p:cNvSpPr/>
          <p:nvPr/>
        </p:nvSpPr>
        <p:spPr>
          <a:xfrm>
            <a:off x="1543987"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EEDBC81E-B71D-5D40-8261-39A6A1AA2161}"/>
              </a:ext>
              <a:ext uri="{C183D7F6-B498-43B3-948B-1728B52AA6E4}">
                <adec:decorative xmlns:adec="http://schemas.microsoft.com/office/drawing/2017/decorative" val="1"/>
              </a:ext>
            </a:extLst>
          </p:cNvPr>
          <p:cNvSpPr/>
          <p:nvPr/>
        </p:nvSpPr>
        <p:spPr>
          <a:xfrm>
            <a:off x="7428755"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0524B4BF-1242-284C-9F80-0DA0B3188A0A}"/>
              </a:ext>
              <a:ext uri="{C183D7F6-B498-43B3-948B-1728B52AA6E4}">
                <adec:decorative xmlns:adec="http://schemas.microsoft.com/office/drawing/2017/decorative" val="1"/>
              </a:ext>
            </a:extLst>
          </p:cNvPr>
          <p:cNvSpPr/>
          <p:nvPr/>
        </p:nvSpPr>
        <p:spPr>
          <a:xfrm>
            <a:off x="10371138"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26E8348-4F0C-924A-BD70-F81AD5893914}"/>
              </a:ext>
              <a:ext uri="{C183D7F6-B498-43B3-948B-1728B52AA6E4}">
                <adec:decorative xmlns:adec="http://schemas.microsoft.com/office/drawing/2017/decorative" val="1"/>
              </a:ext>
            </a:extLst>
          </p:cNvPr>
          <p:cNvSpPr/>
          <p:nvPr/>
        </p:nvSpPr>
        <p:spPr>
          <a:xfrm>
            <a:off x="4486371"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76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10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pPr eaLnBrk="1" hangingPunct="1"/>
            <a:r>
              <a:rPr lang="en-US" altLang="en-US" dirty="0"/>
              <a:t>Top 10 Auditing Findings (FY 2024)</a:t>
            </a:r>
          </a:p>
        </p:txBody>
      </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404350" y="25400"/>
            <a:ext cx="27273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6979" name="Group 6" descr="1">
            <a:extLst>
              <a:ext uri="{FF2B5EF4-FFF2-40B4-BE49-F238E27FC236}">
                <a16:creationId xmlns:a16="http://schemas.microsoft.com/office/drawing/2014/main" id="{2C766F74-13EE-D24F-9DBB-D1533C279D90}"/>
              </a:ext>
            </a:extLst>
          </p:cNvPr>
          <p:cNvGrpSpPr>
            <a:grpSpLocks/>
          </p:cNvGrpSpPr>
          <p:nvPr/>
        </p:nvGrpSpPr>
        <p:grpSpPr bwMode="auto">
          <a:xfrm>
            <a:off x="1371914" y="1849980"/>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a:t>
              </a:r>
            </a:p>
          </p:txBody>
        </p:sp>
      </p:grpSp>
      <p:grpSp>
        <p:nvGrpSpPr>
          <p:cNvPr id="126980" name="Group 9" descr="2">
            <a:extLst>
              <a:ext uri="{FF2B5EF4-FFF2-40B4-BE49-F238E27FC236}">
                <a16:creationId xmlns:a16="http://schemas.microsoft.com/office/drawing/2014/main" id="{F04E484D-D909-3F4E-A6F2-E86885F4204F}"/>
              </a:ext>
            </a:extLst>
          </p:cNvPr>
          <p:cNvGrpSpPr>
            <a:grpSpLocks/>
          </p:cNvGrpSpPr>
          <p:nvPr/>
        </p:nvGrpSpPr>
        <p:grpSpPr bwMode="auto">
          <a:xfrm>
            <a:off x="1385913" y="2647378"/>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a:t>
              </a:r>
            </a:p>
          </p:txBody>
        </p:sp>
      </p:grpSp>
      <p:grpSp>
        <p:nvGrpSpPr>
          <p:cNvPr id="126981" name="Group 12" descr="3">
            <a:extLst>
              <a:ext uri="{FF2B5EF4-FFF2-40B4-BE49-F238E27FC236}">
                <a16:creationId xmlns:a16="http://schemas.microsoft.com/office/drawing/2014/main" id="{6B57E4B7-DAF9-5340-A6A7-25D1F63643E3}"/>
              </a:ext>
            </a:extLst>
          </p:cNvPr>
          <p:cNvGrpSpPr>
            <a:grpSpLocks/>
          </p:cNvGrpSpPr>
          <p:nvPr/>
        </p:nvGrpSpPr>
        <p:grpSpPr bwMode="auto">
          <a:xfrm>
            <a:off x="1385913" y="3435213"/>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3</a:t>
              </a:r>
            </a:p>
          </p:txBody>
        </p:sp>
      </p:grpSp>
      <p:grpSp>
        <p:nvGrpSpPr>
          <p:cNvPr id="126982" name="Group 15" descr="4">
            <a:extLst>
              <a:ext uri="{FF2B5EF4-FFF2-40B4-BE49-F238E27FC236}">
                <a16:creationId xmlns:a16="http://schemas.microsoft.com/office/drawing/2014/main" id="{460C99C5-18BB-8E4B-B843-82E8705D2E39}"/>
              </a:ext>
            </a:extLst>
          </p:cNvPr>
          <p:cNvGrpSpPr>
            <a:grpSpLocks/>
          </p:cNvGrpSpPr>
          <p:nvPr/>
        </p:nvGrpSpPr>
        <p:grpSpPr bwMode="auto">
          <a:xfrm>
            <a:off x="1385913" y="4214062"/>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a:t>
              </a:r>
            </a:p>
          </p:txBody>
        </p:sp>
      </p:grpSp>
      <p:grpSp>
        <p:nvGrpSpPr>
          <p:cNvPr id="12" name="Group 15" descr="5">
            <a:extLst>
              <a:ext uri="{FF2B5EF4-FFF2-40B4-BE49-F238E27FC236}">
                <a16:creationId xmlns:a16="http://schemas.microsoft.com/office/drawing/2014/main" id="{2201EE94-0D56-8B34-4E6C-64225BC9C62F}"/>
              </a:ext>
            </a:extLst>
          </p:cNvPr>
          <p:cNvGrpSpPr>
            <a:grpSpLocks/>
          </p:cNvGrpSpPr>
          <p:nvPr/>
        </p:nvGrpSpPr>
        <p:grpSpPr bwMode="auto">
          <a:xfrm>
            <a:off x="1385913" y="5307509"/>
            <a:ext cx="708025" cy="708025"/>
            <a:chOff x="2158968" y="1472960"/>
            <a:chExt cx="707795" cy="707795"/>
          </a:xfrm>
        </p:grpSpPr>
        <p:sp>
          <p:nvSpPr>
            <p:cNvPr id="13" name="Oval 12">
              <a:extLst>
                <a:ext uri="{FF2B5EF4-FFF2-40B4-BE49-F238E27FC236}">
                  <a16:creationId xmlns:a16="http://schemas.microsoft.com/office/drawing/2014/main" id="{D05DBD21-FF59-C7DC-3E15-3A7503E5E8CB}"/>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7">
              <a:extLst>
                <a:ext uri="{FF2B5EF4-FFF2-40B4-BE49-F238E27FC236}">
                  <a16:creationId xmlns:a16="http://schemas.microsoft.com/office/drawing/2014/main" id="{5CBCD8A3-2F80-8117-4F45-84FA4979EAAD}"/>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5</a:t>
              </a:r>
            </a:p>
          </p:txBody>
        </p:sp>
      </p:grpSp>
      <p:sp>
        <p:nvSpPr>
          <p:cNvPr id="10" name="TextBox 9">
            <a:extLst>
              <a:ext uri="{FF2B5EF4-FFF2-40B4-BE49-F238E27FC236}">
                <a16:creationId xmlns:a16="http://schemas.microsoft.com/office/drawing/2014/main" id="{C4059054-DEE7-CBC8-75EA-51B12912A0A9}"/>
              </a:ext>
            </a:extLst>
          </p:cNvPr>
          <p:cNvSpPr txBox="1"/>
          <p:nvPr/>
        </p:nvSpPr>
        <p:spPr>
          <a:xfrm>
            <a:off x="2174033" y="1922106"/>
            <a:ext cx="8213140"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Procedures not documented or need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Questioned costs – unsupported/unallowable.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Subgrantee monitoring not being conducted.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and Program Reports not accurately prepared.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 Conditions not met by grantee.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withGroup">
                            <p:stCondLst>
                              <p:cond delay="1500"/>
                            </p:stCondLst>
                            <p:childTnLst>
                              <p:par>
                                <p:cTn id="17" presetID="23" presetClass="entr" presetSubtype="16" fill="hold" nodeType="afterEffect">
                                  <p:stCondLst>
                                    <p:cond delay="0"/>
                                  </p:stCondLst>
                                  <p:childTnLst>
                                    <p:set>
                                      <p:cBhvr>
                                        <p:cTn id="18" dur="1" fill="hold">
                                          <p:stCondLst>
                                            <p:cond delay="0"/>
                                          </p:stCondLst>
                                        </p:cTn>
                                        <p:tgtEl>
                                          <p:spTgt spid="126980"/>
                                        </p:tgtEl>
                                        <p:attrNameLst>
                                          <p:attrName>style.visibility</p:attrName>
                                        </p:attrNameLst>
                                      </p:cBhvr>
                                      <p:to>
                                        <p:strVal val="visible"/>
                                      </p:to>
                                    </p:set>
                                    <p:anim calcmode="lin" valueType="num">
                                      <p:cBhvr>
                                        <p:cTn id="19" dur="500" fill="hold"/>
                                        <p:tgtEl>
                                          <p:spTgt spid="126980"/>
                                        </p:tgtEl>
                                        <p:attrNameLst>
                                          <p:attrName>ppt_w</p:attrName>
                                        </p:attrNameLst>
                                      </p:cBhvr>
                                      <p:tavLst>
                                        <p:tav tm="0">
                                          <p:val>
                                            <p:fltVal val="0"/>
                                          </p:val>
                                        </p:tav>
                                        <p:tav tm="100000">
                                          <p:val>
                                            <p:strVal val="#ppt_w"/>
                                          </p:val>
                                        </p:tav>
                                      </p:tavLst>
                                    </p:anim>
                                    <p:anim calcmode="lin" valueType="num">
                                      <p:cBhvr>
                                        <p:cTn id="20" dur="500" fill="hold"/>
                                        <p:tgtEl>
                                          <p:spTgt spid="126980"/>
                                        </p:tgtEl>
                                        <p:attrNameLst>
                                          <p:attrName>ppt_h</p:attrName>
                                        </p:attrNameLst>
                                      </p:cBhvr>
                                      <p:tavLst>
                                        <p:tav tm="0">
                                          <p:val>
                                            <p:fltVal val="0"/>
                                          </p:val>
                                        </p:tav>
                                        <p:tav tm="100000">
                                          <p:val>
                                            <p:strVal val="#ppt_h"/>
                                          </p:val>
                                        </p:tav>
                                      </p:tavLst>
                                    </p:anim>
                                  </p:childTnLst>
                                </p:cTn>
                              </p:par>
                            </p:childTnLst>
                          </p:cTn>
                        </p:par>
                        <p:par>
                          <p:cTn id="21" fill="hold" nodeType="withGroup">
                            <p:stCondLst>
                              <p:cond delay="2000"/>
                            </p:stCondLst>
                            <p:childTnLst>
                              <p:par>
                                <p:cTn id="22" presetID="23" presetClass="entr" presetSubtype="16" fill="hold" nodeType="afterEffect">
                                  <p:stCondLst>
                                    <p:cond delay="0"/>
                                  </p:stCondLst>
                                  <p:childTnLst>
                                    <p:set>
                                      <p:cBhvr>
                                        <p:cTn id="23" dur="1" fill="hold">
                                          <p:stCondLst>
                                            <p:cond delay="0"/>
                                          </p:stCondLst>
                                        </p:cTn>
                                        <p:tgtEl>
                                          <p:spTgt spid="126981"/>
                                        </p:tgtEl>
                                        <p:attrNameLst>
                                          <p:attrName>style.visibility</p:attrName>
                                        </p:attrNameLst>
                                      </p:cBhvr>
                                      <p:to>
                                        <p:strVal val="visible"/>
                                      </p:to>
                                    </p:set>
                                    <p:anim calcmode="lin" valueType="num">
                                      <p:cBhvr>
                                        <p:cTn id="24" dur="500" fill="hold"/>
                                        <p:tgtEl>
                                          <p:spTgt spid="126981"/>
                                        </p:tgtEl>
                                        <p:attrNameLst>
                                          <p:attrName>ppt_w</p:attrName>
                                        </p:attrNameLst>
                                      </p:cBhvr>
                                      <p:tavLst>
                                        <p:tav tm="0">
                                          <p:val>
                                            <p:fltVal val="0"/>
                                          </p:val>
                                        </p:tav>
                                        <p:tav tm="100000">
                                          <p:val>
                                            <p:strVal val="#ppt_w"/>
                                          </p:val>
                                        </p:tav>
                                      </p:tavLst>
                                    </p:anim>
                                    <p:anim calcmode="lin" valueType="num">
                                      <p:cBhvr>
                                        <p:cTn id="25" dur="500" fill="hold"/>
                                        <p:tgtEl>
                                          <p:spTgt spid="126981"/>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3" presetClass="entr" presetSubtype="16" fill="hold" nodeType="afterEffect">
                                  <p:stCondLst>
                                    <p:cond delay="0"/>
                                  </p:stCondLst>
                                  <p:childTnLst>
                                    <p:set>
                                      <p:cBhvr>
                                        <p:cTn id="28" dur="1" fill="hold">
                                          <p:stCondLst>
                                            <p:cond delay="0"/>
                                          </p:stCondLst>
                                        </p:cTn>
                                        <p:tgtEl>
                                          <p:spTgt spid="126982"/>
                                        </p:tgtEl>
                                        <p:attrNameLst>
                                          <p:attrName>style.visibility</p:attrName>
                                        </p:attrNameLst>
                                      </p:cBhvr>
                                      <p:to>
                                        <p:strVal val="visible"/>
                                      </p:to>
                                    </p:set>
                                    <p:anim calcmode="lin" valueType="num">
                                      <p:cBhvr>
                                        <p:cTn id="29" dur="500" fill="hold"/>
                                        <p:tgtEl>
                                          <p:spTgt spid="126982"/>
                                        </p:tgtEl>
                                        <p:attrNameLst>
                                          <p:attrName>ppt_w</p:attrName>
                                        </p:attrNameLst>
                                      </p:cBhvr>
                                      <p:tavLst>
                                        <p:tav tm="0">
                                          <p:val>
                                            <p:fltVal val="0"/>
                                          </p:val>
                                        </p:tav>
                                        <p:tav tm="100000">
                                          <p:val>
                                            <p:strVal val="#ppt_w"/>
                                          </p:val>
                                        </p:tav>
                                      </p:tavLst>
                                    </p:anim>
                                    <p:anim calcmode="lin" valueType="num">
                                      <p:cBhvr>
                                        <p:cTn id="30" dur="500" fill="hold"/>
                                        <p:tgtEl>
                                          <p:spTgt spid="126982"/>
                                        </p:tgtEl>
                                        <p:attrNameLst>
                                          <p:attrName>ppt_h</p:attrName>
                                        </p:attrNameLst>
                                      </p:cBhvr>
                                      <p:tavLst>
                                        <p:tav tm="0">
                                          <p:val>
                                            <p:fltVal val="0"/>
                                          </p:val>
                                        </p:tav>
                                        <p:tav tm="100000">
                                          <p:val>
                                            <p:strVal val="#ppt_h"/>
                                          </p:val>
                                        </p:tav>
                                      </p:tavLst>
                                    </p:anim>
                                  </p:childTnLst>
                                </p:cTn>
                              </p:par>
                            </p:childTnLst>
                          </p:cTn>
                        </p:par>
                        <p:par>
                          <p:cTn id="31" fill="hold">
                            <p:stCondLst>
                              <p:cond delay="3000"/>
                            </p:stCondLst>
                            <p:childTnLst>
                              <p:par>
                                <p:cTn id="32" presetID="23" presetClass="entr" presetSubtype="16"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6</a:t>
            </a:r>
          </a:p>
        </p:txBody>
      </p:sp>
      <p:sp>
        <p:nvSpPr>
          <p:cNvPr id="5" name="Content Placeholder 2">
            <a:extLst>
              <a:ext uri="{FF2B5EF4-FFF2-40B4-BE49-F238E27FC236}">
                <a16:creationId xmlns:a16="http://schemas.microsoft.com/office/drawing/2014/main" id="{CA446484-B6E3-E140-A584-E8F59A5A926D}"/>
              </a:ext>
            </a:extLst>
          </p:cNvPr>
          <p:cNvSpPr txBox="1">
            <a:spLocks/>
          </p:cNvSpPr>
          <p:nvPr/>
        </p:nvSpPr>
        <p:spPr>
          <a:xfrm>
            <a:off x="598713" y="1402596"/>
            <a:ext cx="9893640" cy="35813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6.  Which of the following is first in the order of precedence?</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Terms and Conditions of the Award </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Authorizing Legislation</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Federal Agency Regulation</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Federal Agency Policies</a:t>
            </a:r>
          </a:p>
        </p:txBody>
      </p:sp>
    </p:spTree>
    <p:extLst>
      <p:ext uri="{BB962C8B-B14F-4D97-AF65-F5344CB8AC3E}">
        <p14:creationId xmlns:p14="http://schemas.microsoft.com/office/powerpoint/2010/main" val="9917613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r>
              <a:rPr lang="en-US" altLang="en-US" dirty="0"/>
              <a:t>Top 10 Auditing Findings (FY 2024)</a:t>
            </a:r>
            <a:r>
              <a:rPr lang="en-US" dirty="0"/>
              <a:t> Cont. </a:t>
            </a:r>
            <a:endParaRPr lang="en-US" altLang="en-US" dirty="0"/>
          </a:p>
        </p:txBody>
      </p:sp>
      <p:grpSp>
        <p:nvGrpSpPr>
          <p:cNvPr id="126979" name="Group 6" descr="6">
            <a:extLst>
              <a:ext uri="{FF2B5EF4-FFF2-40B4-BE49-F238E27FC236}">
                <a16:creationId xmlns:a16="http://schemas.microsoft.com/office/drawing/2014/main" id="{2C766F74-13EE-D24F-9DBB-D1533C279D90}"/>
              </a:ext>
            </a:extLst>
          </p:cNvPr>
          <p:cNvGrpSpPr>
            <a:grpSpLocks/>
          </p:cNvGrpSpPr>
          <p:nvPr/>
        </p:nvGrpSpPr>
        <p:grpSpPr bwMode="auto">
          <a:xfrm>
            <a:off x="1388012" y="1618403"/>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6</a:t>
              </a:r>
            </a:p>
          </p:txBody>
        </p:sp>
      </p:grpSp>
      <p:grpSp>
        <p:nvGrpSpPr>
          <p:cNvPr id="126980" name="Group 9" descr="7">
            <a:extLst>
              <a:ext uri="{FF2B5EF4-FFF2-40B4-BE49-F238E27FC236}">
                <a16:creationId xmlns:a16="http://schemas.microsoft.com/office/drawing/2014/main" id="{F04E484D-D909-3F4E-A6F2-E86885F4204F}"/>
              </a:ext>
            </a:extLst>
          </p:cNvPr>
          <p:cNvGrpSpPr>
            <a:grpSpLocks/>
          </p:cNvGrpSpPr>
          <p:nvPr/>
        </p:nvGrpSpPr>
        <p:grpSpPr bwMode="auto">
          <a:xfrm>
            <a:off x="1385913" y="2722563"/>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7</a:t>
              </a:r>
            </a:p>
          </p:txBody>
        </p:sp>
      </p:grpSp>
      <p:grpSp>
        <p:nvGrpSpPr>
          <p:cNvPr id="126981" name="Group 12" descr="8">
            <a:extLst>
              <a:ext uri="{FF2B5EF4-FFF2-40B4-BE49-F238E27FC236}">
                <a16:creationId xmlns:a16="http://schemas.microsoft.com/office/drawing/2014/main" id="{6B57E4B7-DAF9-5340-A6A7-25D1F63643E3}"/>
              </a:ext>
            </a:extLst>
          </p:cNvPr>
          <p:cNvGrpSpPr>
            <a:grpSpLocks/>
          </p:cNvGrpSpPr>
          <p:nvPr/>
        </p:nvGrpSpPr>
        <p:grpSpPr bwMode="auto">
          <a:xfrm>
            <a:off x="1385913" y="3741914"/>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a:t>
              </a:r>
            </a:p>
          </p:txBody>
        </p:sp>
      </p:grpSp>
      <p:grpSp>
        <p:nvGrpSpPr>
          <p:cNvPr id="126982" name="Group 15" descr="9">
            <a:extLst>
              <a:ext uri="{FF2B5EF4-FFF2-40B4-BE49-F238E27FC236}">
                <a16:creationId xmlns:a16="http://schemas.microsoft.com/office/drawing/2014/main" id="{460C99C5-18BB-8E4B-B843-82E8705D2E39}"/>
              </a:ext>
            </a:extLst>
          </p:cNvPr>
          <p:cNvGrpSpPr>
            <a:grpSpLocks/>
          </p:cNvGrpSpPr>
          <p:nvPr/>
        </p:nvGrpSpPr>
        <p:grpSpPr bwMode="auto">
          <a:xfrm>
            <a:off x="1385913" y="4769301"/>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9</a:t>
              </a:r>
            </a:p>
          </p:txBody>
        </p:sp>
      </p:grpSp>
      <p:grpSp>
        <p:nvGrpSpPr>
          <p:cNvPr id="12" name="Group 15" descr="10">
            <a:extLst>
              <a:ext uri="{FF2B5EF4-FFF2-40B4-BE49-F238E27FC236}">
                <a16:creationId xmlns:a16="http://schemas.microsoft.com/office/drawing/2014/main" id="{2201EE94-0D56-8B34-4E6C-64225BC9C62F}"/>
              </a:ext>
            </a:extLst>
          </p:cNvPr>
          <p:cNvGrpSpPr>
            <a:grpSpLocks/>
          </p:cNvGrpSpPr>
          <p:nvPr/>
        </p:nvGrpSpPr>
        <p:grpSpPr bwMode="auto">
          <a:xfrm>
            <a:off x="1385913" y="5615234"/>
            <a:ext cx="708025" cy="708025"/>
            <a:chOff x="2158968" y="1472960"/>
            <a:chExt cx="707795" cy="707795"/>
          </a:xfrm>
        </p:grpSpPr>
        <p:sp>
          <p:nvSpPr>
            <p:cNvPr id="13" name="Oval 12">
              <a:extLst>
                <a:ext uri="{FF2B5EF4-FFF2-40B4-BE49-F238E27FC236}">
                  <a16:creationId xmlns:a16="http://schemas.microsoft.com/office/drawing/2014/main" id="{D05DBD21-FF59-C7DC-3E15-3A7503E5E8CB}"/>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7">
              <a:extLst>
                <a:ext uri="{FF2B5EF4-FFF2-40B4-BE49-F238E27FC236}">
                  <a16:creationId xmlns:a16="http://schemas.microsoft.com/office/drawing/2014/main" id="{5CBCD8A3-2F80-8117-4F45-84FA4979EAAD}"/>
                </a:ext>
              </a:extLst>
            </p:cNvPr>
            <p:cNvSpPr txBox="1">
              <a:spLocks noChangeArrowheads="1"/>
            </p:cNvSpPr>
            <p:nvPr/>
          </p:nvSpPr>
          <p:spPr bwMode="auto">
            <a:xfrm>
              <a:off x="2192322" y="1534564"/>
              <a:ext cx="641082" cy="58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a:t>
              </a:r>
            </a:p>
          </p:txBody>
        </p:sp>
      </p:grpSp>
      <p:sp>
        <p:nvSpPr>
          <p:cNvPr id="10" name="TextBox 9">
            <a:extLst>
              <a:ext uri="{FF2B5EF4-FFF2-40B4-BE49-F238E27FC236}">
                <a16:creationId xmlns:a16="http://schemas.microsoft.com/office/drawing/2014/main" id="{C4059054-DEE7-CBC8-75EA-51B12912A0A9}"/>
              </a:ext>
            </a:extLst>
          </p:cNvPr>
          <p:cNvSpPr txBox="1"/>
          <p:nvPr/>
        </p:nvSpPr>
        <p:spPr>
          <a:xfrm>
            <a:off x="2179209" y="1564243"/>
            <a:ext cx="9171991" cy="52937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and/or Program Reports inaccurate, and/or not submitted timely.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Drawdowns not adequately supported and/or Excess cash-on-hand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Suspension and Debarment - verification not performed or not properly documented.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Indirect Costs charged improperly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Accounting system inadequate or not effectively utilized.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10079555" y="-141805"/>
            <a:ext cx="2191786" cy="219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93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withGroup">
                            <p:stCondLst>
                              <p:cond delay="1500"/>
                            </p:stCondLst>
                            <p:childTnLst>
                              <p:par>
                                <p:cTn id="17" presetID="23" presetClass="entr" presetSubtype="16" fill="hold" nodeType="afterEffect">
                                  <p:stCondLst>
                                    <p:cond delay="0"/>
                                  </p:stCondLst>
                                  <p:childTnLst>
                                    <p:set>
                                      <p:cBhvr>
                                        <p:cTn id="18" dur="1" fill="hold">
                                          <p:stCondLst>
                                            <p:cond delay="0"/>
                                          </p:stCondLst>
                                        </p:cTn>
                                        <p:tgtEl>
                                          <p:spTgt spid="126980"/>
                                        </p:tgtEl>
                                        <p:attrNameLst>
                                          <p:attrName>style.visibility</p:attrName>
                                        </p:attrNameLst>
                                      </p:cBhvr>
                                      <p:to>
                                        <p:strVal val="visible"/>
                                      </p:to>
                                    </p:set>
                                    <p:anim calcmode="lin" valueType="num">
                                      <p:cBhvr>
                                        <p:cTn id="19" dur="500" fill="hold"/>
                                        <p:tgtEl>
                                          <p:spTgt spid="126980"/>
                                        </p:tgtEl>
                                        <p:attrNameLst>
                                          <p:attrName>ppt_w</p:attrName>
                                        </p:attrNameLst>
                                      </p:cBhvr>
                                      <p:tavLst>
                                        <p:tav tm="0">
                                          <p:val>
                                            <p:fltVal val="0"/>
                                          </p:val>
                                        </p:tav>
                                        <p:tav tm="100000">
                                          <p:val>
                                            <p:strVal val="#ppt_w"/>
                                          </p:val>
                                        </p:tav>
                                      </p:tavLst>
                                    </p:anim>
                                    <p:anim calcmode="lin" valueType="num">
                                      <p:cBhvr>
                                        <p:cTn id="20" dur="500" fill="hold"/>
                                        <p:tgtEl>
                                          <p:spTgt spid="126980"/>
                                        </p:tgtEl>
                                        <p:attrNameLst>
                                          <p:attrName>ppt_h</p:attrName>
                                        </p:attrNameLst>
                                      </p:cBhvr>
                                      <p:tavLst>
                                        <p:tav tm="0">
                                          <p:val>
                                            <p:fltVal val="0"/>
                                          </p:val>
                                        </p:tav>
                                        <p:tav tm="100000">
                                          <p:val>
                                            <p:strVal val="#ppt_h"/>
                                          </p:val>
                                        </p:tav>
                                      </p:tavLst>
                                    </p:anim>
                                  </p:childTnLst>
                                </p:cTn>
                              </p:par>
                            </p:childTnLst>
                          </p:cTn>
                        </p:par>
                        <p:par>
                          <p:cTn id="21" fill="hold" nodeType="withGroup">
                            <p:stCondLst>
                              <p:cond delay="2000"/>
                            </p:stCondLst>
                            <p:childTnLst>
                              <p:par>
                                <p:cTn id="22" presetID="23" presetClass="entr" presetSubtype="16" fill="hold" nodeType="afterEffect">
                                  <p:stCondLst>
                                    <p:cond delay="0"/>
                                  </p:stCondLst>
                                  <p:childTnLst>
                                    <p:set>
                                      <p:cBhvr>
                                        <p:cTn id="23" dur="1" fill="hold">
                                          <p:stCondLst>
                                            <p:cond delay="0"/>
                                          </p:stCondLst>
                                        </p:cTn>
                                        <p:tgtEl>
                                          <p:spTgt spid="126981"/>
                                        </p:tgtEl>
                                        <p:attrNameLst>
                                          <p:attrName>style.visibility</p:attrName>
                                        </p:attrNameLst>
                                      </p:cBhvr>
                                      <p:to>
                                        <p:strVal val="visible"/>
                                      </p:to>
                                    </p:set>
                                    <p:anim calcmode="lin" valueType="num">
                                      <p:cBhvr>
                                        <p:cTn id="24" dur="500" fill="hold"/>
                                        <p:tgtEl>
                                          <p:spTgt spid="126981"/>
                                        </p:tgtEl>
                                        <p:attrNameLst>
                                          <p:attrName>ppt_w</p:attrName>
                                        </p:attrNameLst>
                                      </p:cBhvr>
                                      <p:tavLst>
                                        <p:tav tm="0">
                                          <p:val>
                                            <p:fltVal val="0"/>
                                          </p:val>
                                        </p:tav>
                                        <p:tav tm="100000">
                                          <p:val>
                                            <p:strVal val="#ppt_w"/>
                                          </p:val>
                                        </p:tav>
                                      </p:tavLst>
                                    </p:anim>
                                    <p:anim calcmode="lin" valueType="num">
                                      <p:cBhvr>
                                        <p:cTn id="25" dur="500" fill="hold"/>
                                        <p:tgtEl>
                                          <p:spTgt spid="126981"/>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3" presetClass="entr" presetSubtype="16" fill="hold" nodeType="afterEffect">
                                  <p:stCondLst>
                                    <p:cond delay="0"/>
                                  </p:stCondLst>
                                  <p:childTnLst>
                                    <p:set>
                                      <p:cBhvr>
                                        <p:cTn id="28" dur="1" fill="hold">
                                          <p:stCondLst>
                                            <p:cond delay="0"/>
                                          </p:stCondLst>
                                        </p:cTn>
                                        <p:tgtEl>
                                          <p:spTgt spid="126982"/>
                                        </p:tgtEl>
                                        <p:attrNameLst>
                                          <p:attrName>style.visibility</p:attrName>
                                        </p:attrNameLst>
                                      </p:cBhvr>
                                      <p:to>
                                        <p:strVal val="visible"/>
                                      </p:to>
                                    </p:set>
                                    <p:anim calcmode="lin" valueType="num">
                                      <p:cBhvr>
                                        <p:cTn id="29" dur="500" fill="hold"/>
                                        <p:tgtEl>
                                          <p:spTgt spid="126982"/>
                                        </p:tgtEl>
                                        <p:attrNameLst>
                                          <p:attrName>ppt_w</p:attrName>
                                        </p:attrNameLst>
                                      </p:cBhvr>
                                      <p:tavLst>
                                        <p:tav tm="0">
                                          <p:val>
                                            <p:fltVal val="0"/>
                                          </p:val>
                                        </p:tav>
                                        <p:tav tm="100000">
                                          <p:val>
                                            <p:strVal val="#ppt_w"/>
                                          </p:val>
                                        </p:tav>
                                      </p:tavLst>
                                    </p:anim>
                                    <p:anim calcmode="lin" valueType="num">
                                      <p:cBhvr>
                                        <p:cTn id="30" dur="500" fill="hold"/>
                                        <p:tgtEl>
                                          <p:spTgt spid="126982"/>
                                        </p:tgtEl>
                                        <p:attrNameLst>
                                          <p:attrName>ppt_h</p:attrName>
                                        </p:attrNameLst>
                                      </p:cBhvr>
                                      <p:tavLst>
                                        <p:tav tm="0">
                                          <p:val>
                                            <p:fltVal val="0"/>
                                          </p:val>
                                        </p:tav>
                                        <p:tav tm="100000">
                                          <p:val>
                                            <p:strVal val="#ppt_h"/>
                                          </p:val>
                                        </p:tav>
                                      </p:tavLst>
                                    </p:anim>
                                  </p:childTnLst>
                                </p:cTn>
                              </p:par>
                            </p:childTnLst>
                          </p:cTn>
                        </p:par>
                        <p:par>
                          <p:cTn id="31" fill="hold">
                            <p:stCondLst>
                              <p:cond delay="3000"/>
                            </p:stCondLst>
                            <p:childTnLst>
                              <p:par>
                                <p:cTn id="32" presetID="23" presetClass="entr" presetSubtype="16"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598091" y="1235963"/>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Federal Funding Accountability and Transparency Act of 2006 (FFATA)</a:t>
            </a:r>
          </a:p>
        </p:txBody>
      </p:sp>
    </p:spTree>
    <p:extLst>
      <p:ext uri="{BB962C8B-B14F-4D97-AF65-F5344CB8AC3E}">
        <p14:creationId xmlns:p14="http://schemas.microsoft.com/office/powerpoint/2010/main" val="2206634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sz="3100" dirty="0"/>
              <a:t>FFATA - Subaward and Executive Compensation </a:t>
            </a:r>
            <a:r>
              <a:rPr lang="en-US" dirty="0"/>
              <a:t>Cont. </a:t>
            </a:r>
            <a:br>
              <a:rPr lang="en-US" dirty="0"/>
            </a:br>
            <a:endParaRPr lang="en-US" dirty="0"/>
          </a:p>
        </p:txBody>
      </p:sp>
      <p:sp>
        <p:nvSpPr>
          <p:cNvPr id="8" name="TextBox 7">
            <a:extLst>
              <a:ext uri="{FF2B5EF4-FFF2-40B4-BE49-F238E27FC236}">
                <a16:creationId xmlns:a16="http://schemas.microsoft.com/office/drawing/2014/main" id="{A0464210-0D67-25CC-784B-F1CF178E7987}"/>
              </a:ext>
            </a:extLst>
          </p:cNvPr>
          <p:cNvSpPr txBox="1"/>
          <p:nvPr/>
        </p:nvSpPr>
        <p:spPr>
          <a:xfrm>
            <a:off x="347565" y="1357564"/>
            <a:ext cx="3108649" cy="3046988"/>
          </a:xfrm>
          <a:prstGeom prst="rect">
            <a:avLst/>
          </a:prstGeom>
          <a:noFill/>
        </p:spPr>
        <p:txBody>
          <a:bodyPr wrap="square">
            <a:spAutoFit/>
          </a:bodyPr>
          <a:lstStyle/>
          <a:p>
            <a:r>
              <a:rPr lang="en-US" sz="3200" dirty="0">
                <a:latin typeface="Arial (Body)"/>
              </a:rPr>
              <a:t>Requires prime recipients to report on first-tier subawards of $30K or more.</a:t>
            </a:r>
          </a:p>
        </p:txBody>
      </p:sp>
      <p:sp>
        <p:nvSpPr>
          <p:cNvPr id="10" name="TextBox 9">
            <a:extLst>
              <a:ext uri="{FF2B5EF4-FFF2-40B4-BE49-F238E27FC236}">
                <a16:creationId xmlns:a16="http://schemas.microsoft.com/office/drawing/2014/main" id="{23566691-B362-5D2B-FAEE-3349C999C30C}"/>
              </a:ext>
            </a:extLst>
          </p:cNvPr>
          <p:cNvSpPr txBox="1"/>
          <p:nvPr/>
        </p:nvSpPr>
        <p:spPr>
          <a:xfrm>
            <a:off x="4869542" y="1938432"/>
            <a:ext cx="6186326" cy="4647426"/>
          </a:xfrm>
          <a:prstGeom prst="rect">
            <a:avLst/>
          </a:prstGeom>
          <a:noFill/>
        </p:spPr>
        <p:txBody>
          <a:bodyPr wrap="square">
            <a:spAutoFit/>
          </a:bodyPr>
          <a:lstStyle/>
          <a:p>
            <a:pPr lvl="1"/>
            <a:r>
              <a:rPr lang="en-US" sz="3200" dirty="0">
                <a:latin typeface="Arial (Body)"/>
              </a:rPr>
              <a:t>Requires prime recipients to report executive compensation for prime or subawards if:</a:t>
            </a:r>
          </a:p>
          <a:p>
            <a:pPr marL="342900" indent="-342900">
              <a:buClr>
                <a:srgbClr val="C00000"/>
              </a:buClr>
              <a:buFont typeface="Wingdings" panose="05000000000000000000" pitchFamily="2" charset="2"/>
              <a:buChar char="ü"/>
            </a:pPr>
            <a:r>
              <a:rPr lang="en-US" sz="2400" dirty="0">
                <a:latin typeface="Arial (Body)"/>
              </a:rPr>
              <a:t>The organization received 80% or more of its annual gross revenues in Federal awards and those revenues are greater than $25 million; and</a:t>
            </a:r>
          </a:p>
          <a:p>
            <a:pPr marL="342900" indent="-342900">
              <a:buClr>
                <a:srgbClr val="C00000"/>
              </a:buClr>
              <a:buFont typeface="Wingdings" panose="05000000000000000000" pitchFamily="2" charset="2"/>
              <a:buChar char="ü"/>
            </a:pPr>
            <a:r>
              <a:rPr lang="en-US" sz="2400" dirty="0">
                <a:latin typeface="Arial (Body)"/>
              </a:rPr>
              <a:t>The public does not have access to information about executive compensation through periodic reporting.</a:t>
            </a:r>
          </a:p>
          <a:p>
            <a:endParaRPr lang="en-US" sz="3200" dirty="0">
              <a:latin typeface="Arial (Body)"/>
            </a:endParaRPr>
          </a:p>
        </p:txBody>
      </p:sp>
      <p:sp>
        <p:nvSpPr>
          <p:cNvPr id="11" name="Rectangle: Rounded Corners 10">
            <a:extLst>
              <a:ext uri="{FF2B5EF4-FFF2-40B4-BE49-F238E27FC236}">
                <a16:creationId xmlns:a16="http://schemas.microsoft.com/office/drawing/2014/main" id="{EC445C7D-9A7E-55E2-21B3-BAE902F82AAA}"/>
              </a:ext>
              <a:ext uri="{C183D7F6-B498-43B3-948B-1728B52AA6E4}">
                <adec:decorative xmlns:adec="http://schemas.microsoft.com/office/drawing/2017/decorative" val="1"/>
              </a:ext>
            </a:extLst>
          </p:cNvPr>
          <p:cNvSpPr/>
          <p:nvPr/>
        </p:nvSpPr>
        <p:spPr>
          <a:xfrm>
            <a:off x="77754" y="1357564"/>
            <a:ext cx="3290597" cy="3056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D3EC592-9A77-8F73-160B-71A94A140FF4}"/>
              </a:ext>
              <a:ext uri="{C183D7F6-B498-43B3-948B-1728B52AA6E4}">
                <adec:decorative xmlns:adec="http://schemas.microsoft.com/office/drawing/2017/decorative" val="1"/>
              </a:ext>
            </a:extLst>
          </p:cNvPr>
          <p:cNvSpPr/>
          <p:nvPr/>
        </p:nvSpPr>
        <p:spPr>
          <a:xfrm>
            <a:off x="4454395" y="1814764"/>
            <a:ext cx="7016621" cy="45020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onnector: Elbow 15">
            <a:extLst>
              <a:ext uri="{FF2B5EF4-FFF2-40B4-BE49-F238E27FC236}">
                <a16:creationId xmlns:a16="http://schemas.microsoft.com/office/drawing/2014/main" id="{CDB70817-CA5D-40E2-56C3-A58D59CAE73B}"/>
              </a:ext>
              <a:ext uri="{C183D7F6-B498-43B3-948B-1728B52AA6E4}">
                <adec:decorative xmlns:adec="http://schemas.microsoft.com/office/drawing/2017/decorative" val="1"/>
              </a:ext>
            </a:extLst>
          </p:cNvPr>
          <p:cNvCxnSpPr>
            <a:cxnSpLocks/>
          </p:cNvCxnSpPr>
          <p:nvPr/>
        </p:nvCxnSpPr>
        <p:spPr>
          <a:xfrm>
            <a:off x="3368351" y="2146041"/>
            <a:ext cx="1086044" cy="877077"/>
          </a:xfrm>
          <a:prstGeom prst="bent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A8125BF3-BE76-9774-1617-141E3D2804D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87409" y="4487865"/>
            <a:ext cx="1828959" cy="1828959"/>
          </a:xfrm>
          <a:prstGeom prst="rect">
            <a:avLst/>
          </a:prstGeom>
        </p:spPr>
      </p:pic>
    </p:spTree>
    <p:extLst>
      <p:ext uri="{BB962C8B-B14F-4D97-AF65-F5344CB8AC3E}">
        <p14:creationId xmlns:p14="http://schemas.microsoft.com/office/powerpoint/2010/main" val="3334456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 Cont. 1 </a:t>
            </a:r>
          </a:p>
        </p:txBody>
      </p:sp>
      <p:sp>
        <p:nvSpPr>
          <p:cNvPr id="21" name="TextBox 20">
            <a:extLst>
              <a:ext uri="{FF2B5EF4-FFF2-40B4-BE49-F238E27FC236}">
                <a16:creationId xmlns:a16="http://schemas.microsoft.com/office/drawing/2014/main" id="{250B3C51-6B32-1E59-86BD-37631BB7A306}"/>
              </a:ext>
            </a:extLst>
          </p:cNvPr>
          <p:cNvSpPr txBox="1"/>
          <p:nvPr/>
        </p:nvSpPr>
        <p:spPr>
          <a:xfrm>
            <a:off x="3425780" y="1447680"/>
            <a:ext cx="3817776" cy="646331"/>
          </a:xfrm>
          <a:prstGeom prst="rect">
            <a:avLst/>
          </a:prstGeom>
          <a:noFill/>
        </p:spPr>
        <p:txBody>
          <a:bodyPr wrap="square" rtlCol="0">
            <a:spAutoFit/>
          </a:bodyPr>
          <a:lstStyle/>
          <a:p>
            <a:r>
              <a:rPr lang="en-US" sz="3600" b="1" dirty="0">
                <a:latin typeface="Arial (Body)"/>
              </a:rPr>
              <a:t>When to Report</a:t>
            </a:r>
          </a:p>
        </p:txBody>
      </p:sp>
      <p:sp>
        <p:nvSpPr>
          <p:cNvPr id="22" name="Rectangle: Rounded Corners 21">
            <a:extLst>
              <a:ext uri="{FF2B5EF4-FFF2-40B4-BE49-F238E27FC236}">
                <a16:creationId xmlns:a16="http://schemas.microsoft.com/office/drawing/2014/main" id="{685997D9-1064-90AA-06B3-54B1F86397F9}"/>
              </a:ext>
              <a:ext uri="{C183D7F6-B498-43B3-948B-1728B52AA6E4}">
                <adec:decorative xmlns:adec="http://schemas.microsoft.com/office/drawing/2017/decorative" val="1"/>
              </a:ext>
            </a:extLst>
          </p:cNvPr>
          <p:cNvSpPr/>
          <p:nvPr/>
        </p:nvSpPr>
        <p:spPr>
          <a:xfrm>
            <a:off x="281529" y="2094011"/>
            <a:ext cx="3638939" cy="30697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79A1E7DF-FD93-C955-89D0-0EF5CD0EB70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40064" y="2089523"/>
            <a:ext cx="3396701" cy="2385918"/>
          </a:xfrm>
          <a:prstGeom prst="rect">
            <a:avLst/>
          </a:prstGeom>
        </p:spPr>
      </p:pic>
      <p:pic>
        <p:nvPicPr>
          <p:cNvPr id="25" name="Picture 24">
            <a:extLst>
              <a:ext uri="{FF2B5EF4-FFF2-40B4-BE49-F238E27FC236}">
                <a16:creationId xmlns:a16="http://schemas.microsoft.com/office/drawing/2014/main" id="{A5DF59CA-592D-242A-75E5-022ACD70B07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4893" y="2734063"/>
            <a:ext cx="1539551" cy="1669985"/>
          </a:xfrm>
          <a:prstGeom prst="rect">
            <a:avLst/>
          </a:prstGeom>
        </p:spPr>
      </p:pic>
      <p:sp>
        <p:nvSpPr>
          <p:cNvPr id="27" name="TextBox 26">
            <a:extLst>
              <a:ext uri="{FF2B5EF4-FFF2-40B4-BE49-F238E27FC236}">
                <a16:creationId xmlns:a16="http://schemas.microsoft.com/office/drawing/2014/main" id="{E886BEEE-D098-7EEF-918F-DCCAAC3FC83D}"/>
              </a:ext>
            </a:extLst>
          </p:cNvPr>
          <p:cNvSpPr txBox="1"/>
          <p:nvPr/>
        </p:nvSpPr>
        <p:spPr>
          <a:xfrm>
            <a:off x="542008" y="2322561"/>
            <a:ext cx="3117980" cy="2492990"/>
          </a:xfrm>
          <a:prstGeom prst="rect">
            <a:avLst/>
          </a:prstGeom>
          <a:noFill/>
        </p:spPr>
        <p:txBody>
          <a:bodyPr wrap="square">
            <a:spAutoFit/>
          </a:bodyPr>
          <a:lstStyle/>
          <a:p>
            <a:r>
              <a:rPr lang="en-US" sz="2600" dirty="0">
                <a:latin typeface="Arial (Body)"/>
              </a:rPr>
              <a:t>For Federal awards of $30K or more the prime recipient must report first-tier and executive compensation data. </a:t>
            </a:r>
          </a:p>
        </p:txBody>
      </p:sp>
      <p:sp>
        <p:nvSpPr>
          <p:cNvPr id="29" name="TextBox 28">
            <a:extLst>
              <a:ext uri="{FF2B5EF4-FFF2-40B4-BE49-F238E27FC236}">
                <a16:creationId xmlns:a16="http://schemas.microsoft.com/office/drawing/2014/main" id="{2F90012C-02DB-D000-C9A9-705A7CF03A31}"/>
              </a:ext>
            </a:extLst>
          </p:cNvPr>
          <p:cNvSpPr txBox="1"/>
          <p:nvPr/>
        </p:nvSpPr>
        <p:spPr>
          <a:xfrm>
            <a:off x="6874272" y="2238285"/>
            <a:ext cx="3141580" cy="2092881"/>
          </a:xfrm>
          <a:prstGeom prst="rect">
            <a:avLst/>
          </a:prstGeom>
          <a:noFill/>
        </p:spPr>
        <p:txBody>
          <a:bodyPr wrap="square">
            <a:spAutoFit/>
          </a:bodyPr>
          <a:lstStyle/>
          <a:p>
            <a:r>
              <a:rPr lang="en-US" sz="2600" dirty="0">
                <a:latin typeface="Arial (Body)"/>
              </a:rPr>
              <a:t>Data must be reported in FSRS the following month after the obligation is made.</a:t>
            </a:r>
          </a:p>
        </p:txBody>
      </p:sp>
      <p:sp>
        <p:nvSpPr>
          <p:cNvPr id="32" name="TextBox 31">
            <a:extLst>
              <a:ext uri="{FF2B5EF4-FFF2-40B4-BE49-F238E27FC236}">
                <a16:creationId xmlns:a16="http://schemas.microsoft.com/office/drawing/2014/main" id="{871051BE-1280-2B97-473E-74064F3671F4}"/>
              </a:ext>
            </a:extLst>
          </p:cNvPr>
          <p:cNvSpPr txBox="1"/>
          <p:nvPr/>
        </p:nvSpPr>
        <p:spPr>
          <a:xfrm>
            <a:off x="5400868" y="5163782"/>
            <a:ext cx="6130212" cy="830997"/>
          </a:xfrm>
          <a:prstGeom prst="rect">
            <a:avLst/>
          </a:prstGeom>
          <a:noFill/>
        </p:spPr>
        <p:txBody>
          <a:bodyPr wrap="square">
            <a:spAutoFit/>
          </a:bodyPr>
          <a:lstStyle/>
          <a:p>
            <a:r>
              <a:rPr lang="en-US" sz="2400" dirty="0">
                <a:solidFill>
                  <a:srgbClr val="C00000"/>
                </a:solidFill>
                <a:latin typeface="Arial (Body)"/>
              </a:rPr>
              <a:t>Example: Awards made during October will have until November 30th to report.</a:t>
            </a:r>
          </a:p>
        </p:txBody>
      </p:sp>
      <p:sp>
        <p:nvSpPr>
          <p:cNvPr id="33" name="Arrow: Down 32">
            <a:extLst>
              <a:ext uri="{FF2B5EF4-FFF2-40B4-BE49-F238E27FC236}">
                <a16:creationId xmlns:a16="http://schemas.microsoft.com/office/drawing/2014/main" id="{0B2F9E72-B4C1-AA4C-62E0-B11248234894}"/>
              </a:ext>
              <a:ext uri="{C183D7F6-B498-43B3-948B-1728B52AA6E4}">
                <adec:decorative xmlns:adec="http://schemas.microsoft.com/office/drawing/2017/decorative" val="1"/>
              </a:ext>
            </a:extLst>
          </p:cNvPr>
          <p:cNvSpPr/>
          <p:nvPr/>
        </p:nvSpPr>
        <p:spPr>
          <a:xfrm>
            <a:off x="8249719" y="4475440"/>
            <a:ext cx="163060" cy="64005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9337F5A1-6ED5-FDEF-B904-FBF3F2627DE4}"/>
              </a:ext>
              <a:ext uri="{C183D7F6-B498-43B3-948B-1728B52AA6E4}">
                <adec:decorative xmlns:adec="http://schemas.microsoft.com/office/drawing/2017/decorative" val="1"/>
              </a:ext>
            </a:extLst>
          </p:cNvPr>
          <p:cNvSpPr/>
          <p:nvPr/>
        </p:nvSpPr>
        <p:spPr>
          <a:xfrm>
            <a:off x="5400868" y="5044100"/>
            <a:ext cx="5982479" cy="1106389"/>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noFill/>
            </a:endParaRPr>
          </a:p>
        </p:txBody>
      </p:sp>
    </p:spTree>
    <p:extLst>
      <p:ext uri="{BB962C8B-B14F-4D97-AF65-F5344CB8AC3E}">
        <p14:creationId xmlns:p14="http://schemas.microsoft.com/office/powerpoint/2010/main" val="84209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1000"/>
                                        <p:tgtEl>
                                          <p:spTgt spid="34"/>
                                        </p:tgtEl>
                                      </p:cBhvr>
                                    </p:animEffect>
                                    <p:anim calcmode="lin" valueType="num">
                                      <p:cBhvr>
                                        <p:cTn id="19" dur="1000" fill="hold"/>
                                        <p:tgtEl>
                                          <p:spTgt spid="34"/>
                                        </p:tgtEl>
                                        <p:attrNameLst>
                                          <p:attrName>ppt_x</p:attrName>
                                        </p:attrNameLst>
                                      </p:cBhvr>
                                      <p:tavLst>
                                        <p:tav tm="0">
                                          <p:val>
                                            <p:strVal val="#ppt_x"/>
                                          </p:val>
                                        </p:tav>
                                        <p:tav tm="100000">
                                          <p:val>
                                            <p:strVal val="#ppt_x"/>
                                          </p:val>
                                        </p:tav>
                                      </p:tavLst>
                                    </p:anim>
                                    <p:anim calcmode="lin" valueType="num">
                                      <p:cBhvr>
                                        <p:cTn id="2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 Cont. 2</a:t>
            </a:r>
          </a:p>
        </p:txBody>
      </p:sp>
      <p:sp>
        <p:nvSpPr>
          <p:cNvPr id="4" name="TextBox 3">
            <a:extLst>
              <a:ext uri="{FF2B5EF4-FFF2-40B4-BE49-F238E27FC236}">
                <a16:creationId xmlns:a16="http://schemas.microsoft.com/office/drawing/2014/main" id="{E609A174-D494-FE17-A338-700A3369F0D6}"/>
              </a:ext>
            </a:extLst>
          </p:cNvPr>
          <p:cNvSpPr txBox="1"/>
          <p:nvPr/>
        </p:nvSpPr>
        <p:spPr>
          <a:xfrm>
            <a:off x="1950097" y="1855532"/>
            <a:ext cx="8752115" cy="2062103"/>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3200">
                <a:latin typeface="Arial (Body)"/>
              </a:rPr>
              <a:t>Prime recipients must report FFATA requirements in the System for Award Management (SAM) https://www.sam.gov/fsrs.</a:t>
            </a:r>
          </a:p>
        </p:txBody>
      </p:sp>
      <p:pic>
        <p:nvPicPr>
          <p:cNvPr id="5" name="Picture 4" descr="image of hands as they type on the keyboard of a laptop">
            <a:extLst>
              <a:ext uri="{FF2B5EF4-FFF2-40B4-BE49-F238E27FC236}">
                <a16:creationId xmlns:a16="http://schemas.microsoft.com/office/drawing/2014/main" id="{DBEEB2FD-B465-76B8-E608-D5733B6A5FB1}"/>
              </a:ext>
            </a:extLst>
          </p:cNvPr>
          <p:cNvPicPr>
            <a:picLocks noChangeAspect="1"/>
          </p:cNvPicPr>
          <p:nvPr/>
        </p:nvPicPr>
        <p:blipFill>
          <a:blip r:embed="rId2"/>
          <a:stretch>
            <a:fillRect/>
          </a:stretch>
        </p:blipFill>
        <p:spPr>
          <a:xfrm>
            <a:off x="7477980" y="3166022"/>
            <a:ext cx="4395597" cy="3385491"/>
          </a:xfrm>
          <a:prstGeom prst="rect">
            <a:avLst/>
          </a:prstGeom>
        </p:spPr>
      </p:pic>
    </p:spTree>
    <p:extLst>
      <p:ext uri="{BB962C8B-B14F-4D97-AF65-F5344CB8AC3E}">
        <p14:creationId xmlns:p14="http://schemas.microsoft.com/office/powerpoint/2010/main" val="21697484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 Cont. 3</a:t>
            </a:r>
          </a:p>
        </p:txBody>
      </p:sp>
      <p:pic>
        <p:nvPicPr>
          <p:cNvPr id="3" name="Online Media 2" descr="Two bussiness people working at a table">
            <a:hlinkClick r:id="" action="ppaction://media"/>
            <a:extLst>
              <a:ext uri="{FF2B5EF4-FFF2-40B4-BE49-F238E27FC236}">
                <a16:creationId xmlns:a16="http://schemas.microsoft.com/office/drawing/2014/main" id="{7671EFB4-1A69-079E-7E25-B6BAF488C33C}"/>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p:blipFill>
        <p:spPr>
          <a:xfrm>
            <a:off x="3109548" y="1436896"/>
            <a:ext cx="5982657" cy="3990969"/>
          </a:xfrm>
          <a:prstGeom prst="rect">
            <a:avLst/>
          </a:prstGeom>
        </p:spPr>
      </p:pic>
      <p:sp>
        <p:nvSpPr>
          <p:cNvPr id="4" name="TextBox 3">
            <a:extLst>
              <a:ext uri="{FF2B5EF4-FFF2-40B4-BE49-F238E27FC236}">
                <a16:creationId xmlns:a16="http://schemas.microsoft.com/office/drawing/2014/main" id="{C12C78AD-6B02-DA08-78B3-0E968435997C}"/>
              </a:ext>
            </a:extLst>
          </p:cNvPr>
          <p:cNvSpPr txBox="1"/>
          <p:nvPr/>
        </p:nvSpPr>
        <p:spPr>
          <a:xfrm>
            <a:off x="3393743" y="5702490"/>
            <a:ext cx="54045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https://www.youtube.com/watch?v=r4aIjInTTGY</a:t>
            </a:r>
          </a:p>
        </p:txBody>
      </p:sp>
    </p:spTree>
    <p:extLst>
      <p:ext uri="{BB962C8B-B14F-4D97-AF65-F5344CB8AC3E}">
        <p14:creationId xmlns:p14="http://schemas.microsoft.com/office/powerpoint/2010/main" val="390505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 Cont. 4</a:t>
            </a:r>
          </a:p>
        </p:txBody>
      </p:sp>
      <p:pic>
        <p:nvPicPr>
          <p:cNvPr id="1026" name="Picture 1" descr="Five tips for Accurate FFATA subaward reporting text box">
            <a:extLst>
              <a:ext uri="{FF2B5EF4-FFF2-40B4-BE49-F238E27FC236}">
                <a16:creationId xmlns:a16="http://schemas.microsoft.com/office/drawing/2014/main" id="{EF742745-8EB1-1B9A-483D-924447583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041" y="1288462"/>
            <a:ext cx="8997918" cy="444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21344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96DC-14C9-C746-EF1F-9879C53ECB3F}"/>
              </a:ext>
            </a:extLst>
          </p:cNvPr>
          <p:cNvSpPr>
            <a:spLocks noGrp="1"/>
          </p:cNvSpPr>
          <p:nvPr>
            <p:ph type="title"/>
          </p:nvPr>
        </p:nvSpPr>
        <p:spPr>
          <a:xfrm>
            <a:off x="1295400" y="-642257"/>
            <a:ext cx="10890250" cy="642257"/>
          </a:xfrm>
        </p:spPr>
        <p:txBody>
          <a:bodyPr vert="horz" lIns="91440" tIns="45720" rIns="91440" bIns="45720" rtlCol="0" anchor="b">
            <a:normAutofit/>
          </a:bodyPr>
          <a:lstStyle/>
          <a:p>
            <a:r>
              <a:rPr lang="en-US" dirty="0"/>
              <a:t>BREAK TIME</a:t>
            </a: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a:t>
            </a:r>
          </a:p>
        </p:txBody>
      </p:sp>
      <p:pic>
        <p:nvPicPr>
          <p:cNvPr id="4" name="Picture 3">
            <a:extLst>
              <a:ext uri="{FF2B5EF4-FFF2-40B4-BE49-F238E27FC236}">
                <a16:creationId xmlns:a16="http://schemas.microsoft.com/office/drawing/2014/main" id="{16CEF85B-FBF7-E538-5CD4-70DC311DA3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631548" y="4083053"/>
            <a:ext cx="3974937" cy="2347163"/>
          </a:xfrm>
          <a:prstGeom prst="rect">
            <a:avLst/>
          </a:prstGeom>
        </p:spPr>
      </p:pic>
      <p:pic>
        <p:nvPicPr>
          <p:cNvPr id="5" name="Picture 4" descr="Out to lunch sign">
            <a:extLst>
              <a:ext uri="{FF2B5EF4-FFF2-40B4-BE49-F238E27FC236}">
                <a16:creationId xmlns:a16="http://schemas.microsoft.com/office/drawing/2014/main" id="{1EE51E97-B4B8-F3AF-50EE-C615B0D8A5F8}"/>
              </a:ext>
            </a:extLst>
          </p:cNvPr>
          <p:cNvPicPr>
            <a:picLocks noChangeAspect="1" noChangeArrowheads="1"/>
          </p:cNvPicPr>
          <p:nvPr/>
        </p:nvPicPr>
        <p:blipFill>
          <a:blip r:embed="rId3" cstate="print"/>
          <a:srcRect/>
          <a:stretch>
            <a:fillRect/>
          </a:stretch>
        </p:blipFill>
        <p:spPr bwMode="auto">
          <a:xfrm>
            <a:off x="7057417" y="1061432"/>
            <a:ext cx="4267200" cy="3711575"/>
          </a:xfrm>
          <a:prstGeom prst="rect">
            <a:avLst/>
          </a:prstGeom>
          <a:noFill/>
          <a:ln w="9525">
            <a:noFill/>
            <a:miter lim="800000"/>
            <a:headEnd/>
            <a:tailEnd/>
          </a:ln>
        </p:spPr>
      </p:pic>
    </p:spTree>
    <p:extLst>
      <p:ext uri="{BB962C8B-B14F-4D97-AF65-F5344CB8AC3E}">
        <p14:creationId xmlns:p14="http://schemas.microsoft.com/office/powerpoint/2010/main" val="22099143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A3541-E6B8-BAD3-FA16-274B1A60C08B}"/>
              </a:ext>
            </a:extLst>
          </p:cNvPr>
          <p:cNvSpPr>
            <a:spLocks noGrp="1"/>
          </p:cNvSpPr>
          <p:nvPr>
            <p:ph type="title"/>
          </p:nvPr>
        </p:nvSpPr>
        <p:spPr>
          <a:xfrm>
            <a:off x="0" y="1928813"/>
            <a:ext cx="12185650" cy="2164216"/>
          </a:xfrm>
        </p:spPr>
        <p:txBody>
          <a:bodyPr>
            <a:normAutofit/>
          </a:bodyPr>
          <a:lstStyle/>
          <a:p>
            <a:pPr algn="ctr"/>
            <a:r>
              <a:rPr kumimoji="0" lang="en-US" sz="5400" b="1" i="0" u="none" strike="noStrike" kern="1200" cap="none" spc="0" normalizeH="0" baseline="0" noProof="0" dirty="0">
                <a:ln>
                  <a:noFill/>
                </a:ln>
                <a:solidFill>
                  <a:schemeClr val="bg1"/>
                </a:solidFill>
                <a:effectLst/>
                <a:uLnTx/>
                <a:uFillTx/>
                <a:latin typeface="Arial"/>
                <a:ea typeface="+mj-ea"/>
                <a:cs typeface="+mj-cs"/>
              </a:rPr>
              <a:t>Breakout Sessions </a:t>
            </a:r>
            <a:br>
              <a:rPr kumimoji="0" lang="en-US" sz="5400" b="1" i="0" u="none" strike="noStrike" kern="1200" cap="none" spc="0" normalizeH="0" baseline="0" noProof="0" dirty="0">
                <a:ln>
                  <a:noFill/>
                </a:ln>
                <a:solidFill>
                  <a:schemeClr val="bg1"/>
                </a:solidFill>
                <a:effectLst/>
                <a:uLnTx/>
                <a:uFillTx/>
                <a:latin typeface="Arial"/>
                <a:ea typeface="+mj-ea"/>
                <a:cs typeface="+mj-cs"/>
              </a:rPr>
            </a:br>
            <a:br>
              <a:rPr kumimoji="0" lang="en-US" sz="4400" b="1" i="0" u="none" strike="noStrike" kern="1200" cap="none" spc="0" normalizeH="0" baseline="0" noProof="0" dirty="0">
                <a:ln>
                  <a:noFill/>
                </a:ln>
                <a:solidFill>
                  <a:schemeClr val="bg1"/>
                </a:solidFill>
                <a:effectLst/>
                <a:uLnTx/>
                <a:uFillTx/>
                <a:latin typeface="Arial"/>
                <a:ea typeface="+mj-ea"/>
                <a:cs typeface="+mj-cs"/>
              </a:rPr>
            </a:br>
            <a:endParaRPr lang="en-US" dirty="0"/>
          </a:p>
        </p:txBody>
      </p:sp>
      <p:sp>
        <p:nvSpPr>
          <p:cNvPr id="4" name="TextBox 3">
            <a:extLst>
              <a:ext uri="{FF2B5EF4-FFF2-40B4-BE49-F238E27FC236}">
                <a16:creationId xmlns:a16="http://schemas.microsoft.com/office/drawing/2014/main" id="{7B6BB038-5C94-5428-5366-65E9AAF4DB9B}"/>
              </a:ext>
            </a:extLst>
          </p:cNvPr>
          <p:cNvSpPr txBox="1"/>
          <p:nvPr/>
        </p:nvSpPr>
        <p:spPr>
          <a:xfrm>
            <a:off x="283076" y="4093029"/>
            <a:ext cx="11908924" cy="4278094"/>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Chat with the Experts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Indirect Cost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Just Grants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dirty="0">
                <a:solidFill>
                  <a:prstClr val="white"/>
                </a:solidFill>
                <a:latin typeface="Calibri" panose="020F0502020204030204"/>
              </a:rPr>
              <a:t>Subrecipient Monitoring</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6494928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Payment of Grant Funds</a:t>
            </a:r>
          </a:p>
        </p:txBody>
      </p:sp>
    </p:spTree>
    <p:extLst>
      <p:ext uri="{BB962C8B-B14F-4D97-AF65-F5344CB8AC3E}">
        <p14:creationId xmlns:p14="http://schemas.microsoft.com/office/powerpoint/2010/main" val="2035246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dirty="0"/>
              <a:t>Pre-award Exercise 7</a:t>
            </a:r>
          </a:p>
        </p:txBody>
      </p:sp>
      <p:sp>
        <p:nvSpPr>
          <p:cNvPr id="6" name="Content Placeholder 2">
            <a:extLst>
              <a:ext uri="{FF2B5EF4-FFF2-40B4-BE49-F238E27FC236}">
                <a16:creationId xmlns:a16="http://schemas.microsoft.com/office/drawing/2014/main" id="{7B2EFB65-9B0C-CF45-B39D-5105F06E15D4}"/>
              </a:ext>
            </a:extLst>
          </p:cNvPr>
          <p:cNvSpPr txBox="1">
            <a:spLocks/>
          </p:cNvSpPr>
          <p:nvPr/>
        </p:nvSpPr>
        <p:spPr>
          <a:xfrm>
            <a:off x="598713" y="1401980"/>
            <a:ext cx="7616952"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7.  Indirect costs are:</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identified specifically with an activity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not readily identifiable with a particular grant or contract</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that generally include employee fringe benefits allocable to direct labor employees</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62803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997D-8FAF-D61B-B819-F93B52806CDE}"/>
              </a:ext>
            </a:extLst>
          </p:cNvPr>
          <p:cNvSpPr>
            <a:spLocks noGrp="1"/>
          </p:cNvSpPr>
          <p:nvPr>
            <p:ph type="title"/>
          </p:nvPr>
        </p:nvSpPr>
        <p:spPr/>
        <p:txBody>
          <a:bodyPr/>
          <a:lstStyle/>
          <a:p>
            <a:r>
              <a:rPr lang="en-US" dirty="0"/>
              <a:t>Payment of Grant Funds cont.</a:t>
            </a:r>
          </a:p>
        </p:txBody>
      </p:sp>
      <p:sp>
        <p:nvSpPr>
          <p:cNvPr id="3" name="Content Placeholder 2">
            <a:extLst>
              <a:ext uri="{FF2B5EF4-FFF2-40B4-BE49-F238E27FC236}">
                <a16:creationId xmlns:a16="http://schemas.microsoft.com/office/drawing/2014/main" id="{A21CA5A5-0AF2-0F8E-E824-523CF4DF6CFB}"/>
              </a:ext>
            </a:extLst>
          </p:cNvPr>
          <p:cNvSpPr>
            <a:spLocks noGrp="1"/>
          </p:cNvSpPr>
          <p:nvPr>
            <p:ph idx="1"/>
          </p:nvPr>
        </p:nvSpPr>
        <p:spPr>
          <a:xfrm>
            <a:off x="1114901" y="2369215"/>
            <a:ext cx="10187508" cy="2489863"/>
          </a:xfrm>
        </p:spPr>
        <p:txBody>
          <a:bodyPr>
            <a:noAutofit/>
          </a:bodyPr>
          <a:lstStyle/>
          <a:p>
            <a:pPr marL="0" indent="0" algn="ctr">
              <a:buNone/>
            </a:pPr>
            <a:r>
              <a:rPr lang="en-US" sz="5400" dirty="0"/>
              <a:t>For the ASAP slides- </a:t>
            </a:r>
          </a:p>
          <a:p>
            <a:pPr marL="0" indent="0" algn="ctr">
              <a:buNone/>
            </a:pPr>
            <a:r>
              <a:rPr lang="en-US" sz="5400" dirty="0"/>
              <a:t>Please refer to the zip file you received by email. </a:t>
            </a:r>
          </a:p>
        </p:txBody>
      </p:sp>
    </p:spTree>
    <p:extLst>
      <p:ext uri="{BB962C8B-B14F-4D97-AF65-F5344CB8AC3E}">
        <p14:creationId xmlns:p14="http://schemas.microsoft.com/office/powerpoint/2010/main" val="11530239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Fraud</a:t>
            </a:r>
          </a:p>
        </p:txBody>
      </p:sp>
    </p:spTree>
    <p:extLst>
      <p:ext uri="{BB962C8B-B14F-4D97-AF65-F5344CB8AC3E}">
        <p14:creationId xmlns:p14="http://schemas.microsoft.com/office/powerpoint/2010/main" val="29783873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234D-71E2-D156-43DF-E9CC57577407}"/>
              </a:ext>
            </a:extLst>
          </p:cNvPr>
          <p:cNvSpPr>
            <a:spLocks noGrp="1"/>
          </p:cNvSpPr>
          <p:nvPr>
            <p:ph type="title"/>
          </p:nvPr>
        </p:nvSpPr>
        <p:spPr/>
        <p:txBody>
          <a:bodyPr/>
          <a:lstStyle/>
          <a:p>
            <a:r>
              <a:rPr lang="en-US" dirty="0"/>
              <a:t>Closeout</a:t>
            </a:r>
          </a:p>
        </p:txBody>
      </p:sp>
      <p:sp>
        <p:nvSpPr>
          <p:cNvPr id="5" name="TextBox 4">
            <a:extLst>
              <a:ext uri="{FF2B5EF4-FFF2-40B4-BE49-F238E27FC236}">
                <a16:creationId xmlns:a16="http://schemas.microsoft.com/office/drawing/2014/main" id="{619B8B6D-5DA0-69F4-6D18-A9D524675C1E}"/>
              </a:ext>
            </a:extLst>
          </p:cNvPr>
          <p:cNvSpPr txBox="1"/>
          <p:nvPr/>
        </p:nvSpPr>
        <p:spPr>
          <a:xfrm>
            <a:off x="6350" y="1797270"/>
            <a:ext cx="12185649" cy="39703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prstClr val="black"/>
              </a:solidFill>
              <a:effectLst/>
              <a:uLnTx/>
              <a:uFillTx/>
              <a:latin typeface="Arial (Bod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ial (Body)"/>
                <a:ea typeface="+mn-ea"/>
                <a:cs typeface="+mn-cs"/>
              </a:rPr>
              <a:t>For The OIG Grant Fraud slides-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rial (Body)"/>
                <a:ea typeface="+mn-ea"/>
                <a:cs typeface="+mn-cs"/>
              </a:rPr>
              <a:t>Please refer to the zip file you received by email.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Arial (Body)"/>
              <a:ea typeface="+mn-ea"/>
              <a:cs typeface="+mn-cs"/>
            </a:endParaRPr>
          </a:p>
        </p:txBody>
      </p:sp>
    </p:spTree>
    <p:extLst>
      <p:ext uri="{BB962C8B-B14F-4D97-AF65-F5344CB8AC3E}">
        <p14:creationId xmlns:p14="http://schemas.microsoft.com/office/powerpoint/2010/main" val="10631353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Monitoring Discussion</a:t>
            </a:r>
          </a:p>
        </p:txBody>
      </p:sp>
    </p:spTree>
    <p:extLst>
      <p:ext uri="{BB962C8B-B14F-4D97-AF65-F5344CB8AC3E}">
        <p14:creationId xmlns:p14="http://schemas.microsoft.com/office/powerpoint/2010/main" val="40293501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fr-FR" dirty="0"/>
              <a:t>Grants Financial Management </a:t>
            </a:r>
            <a:r>
              <a:rPr lang="fr-FR" dirty="0" err="1"/>
              <a:t>Division’s</a:t>
            </a:r>
            <a:r>
              <a:rPr lang="fr-FR" dirty="0"/>
              <a:t> Mission </a:t>
            </a:r>
          </a:p>
        </p:txBody>
      </p:sp>
      <p:sp>
        <p:nvSpPr>
          <p:cNvPr id="5" name="TextBox 4">
            <a:extLst>
              <a:ext uri="{FF2B5EF4-FFF2-40B4-BE49-F238E27FC236}">
                <a16:creationId xmlns:a16="http://schemas.microsoft.com/office/drawing/2014/main" id="{071BAFE8-76CB-FFCE-4A03-4A4C60687954}"/>
              </a:ext>
            </a:extLst>
          </p:cNvPr>
          <p:cNvSpPr txBox="1"/>
          <p:nvPr/>
        </p:nvSpPr>
        <p:spPr>
          <a:xfrm>
            <a:off x="1009974" y="1303567"/>
            <a:ext cx="9241972" cy="1077218"/>
          </a:xfrm>
          <a:prstGeom prst="rect">
            <a:avLst/>
          </a:prstGeom>
          <a:noFill/>
        </p:spPr>
        <p:txBody>
          <a:bodyPr wrap="square">
            <a:spAutoFit/>
          </a:bodyPr>
          <a:lstStyle/>
          <a:p>
            <a:r>
              <a:rPr lang="en-US" sz="3200" b="1" dirty="0">
                <a:latin typeface="Arial (Body)"/>
              </a:rPr>
              <a:t>To ensure stewardship over Federal funds </a:t>
            </a:r>
            <a:br>
              <a:rPr lang="en-US" sz="3200" b="1" dirty="0">
                <a:latin typeface="Arial (Body)"/>
              </a:rPr>
            </a:br>
            <a:r>
              <a:rPr lang="en-US" sz="3200" b="1" dirty="0">
                <a:latin typeface="Arial (Body)"/>
              </a:rPr>
              <a:t>awarded by:</a:t>
            </a:r>
          </a:p>
        </p:txBody>
      </p:sp>
      <p:sp>
        <p:nvSpPr>
          <p:cNvPr id="8" name="Rectangle: Rounded Corners 7">
            <a:extLst>
              <a:ext uri="{FF2B5EF4-FFF2-40B4-BE49-F238E27FC236}">
                <a16:creationId xmlns:a16="http://schemas.microsoft.com/office/drawing/2014/main" id="{E52783F6-0523-965A-728C-A5E08C278964}"/>
              </a:ext>
              <a:ext uri="{C183D7F6-B498-43B3-948B-1728B52AA6E4}">
                <adec:decorative xmlns:adec="http://schemas.microsoft.com/office/drawing/2017/decorative" val="1"/>
              </a:ext>
            </a:extLst>
          </p:cNvPr>
          <p:cNvSpPr/>
          <p:nvPr/>
        </p:nvSpPr>
        <p:spPr>
          <a:xfrm>
            <a:off x="4973216" y="3110204"/>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6916470-D5E7-CD86-78AB-AE597CCE7BCD}"/>
              </a:ext>
            </a:extLst>
          </p:cNvPr>
          <p:cNvSpPr txBox="1"/>
          <p:nvPr/>
        </p:nvSpPr>
        <p:spPr>
          <a:xfrm>
            <a:off x="1261901" y="3169482"/>
            <a:ext cx="2221991" cy="1815882"/>
          </a:xfrm>
          <a:prstGeom prst="rect">
            <a:avLst/>
          </a:prstGeom>
          <a:noFill/>
        </p:spPr>
        <p:txBody>
          <a:bodyPr wrap="square" rtlCol="0">
            <a:spAutoFit/>
          </a:bodyPr>
          <a:lstStyle/>
          <a:p>
            <a:r>
              <a:rPr lang="en-US" sz="2800" dirty="0">
                <a:latin typeface="Arial (Body)"/>
              </a:rPr>
              <a:t>Conducting On-Site Financial Reviews</a:t>
            </a:r>
          </a:p>
        </p:txBody>
      </p:sp>
      <p:sp>
        <p:nvSpPr>
          <p:cNvPr id="10" name="Rectangle: Rounded Corners 9">
            <a:extLst>
              <a:ext uri="{FF2B5EF4-FFF2-40B4-BE49-F238E27FC236}">
                <a16:creationId xmlns:a16="http://schemas.microsoft.com/office/drawing/2014/main" id="{C2262730-B058-5D34-90CB-D41ED98FDC59}"/>
              </a:ext>
              <a:ext uri="{C183D7F6-B498-43B3-948B-1728B52AA6E4}">
                <adec:decorative xmlns:adec="http://schemas.microsoft.com/office/drawing/2017/decorative" val="1"/>
              </a:ext>
            </a:extLst>
          </p:cNvPr>
          <p:cNvSpPr/>
          <p:nvPr/>
        </p:nvSpPr>
        <p:spPr>
          <a:xfrm>
            <a:off x="926841" y="3110204"/>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3247501-36DE-F273-4688-A9217A00FC16}"/>
              </a:ext>
            </a:extLst>
          </p:cNvPr>
          <p:cNvSpPr txBox="1"/>
          <p:nvPr/>
        </p:nvSpPr>
        <p:spPr>
          <a:xfrm>
            <a:off x="4973216" y="3203525"/>
            <a:ext cx="2724539" cy="1815882"/>
          </a:xfrm>
          <a:prstGeom prst="rect">
            <a:avLst/>
          </a:prstGeom>
          <a:noFill/>
        </p:spPr>
        <p:txBody>
          <a:bodyPr wrap="square" rtlCol="0">
            <a:spAutoFit/>
          </a:bodyPr>
          <a:lstStyle/>
          <a:p>
            <a:r>
              <a:rPr lang="en-US" sz="2800" dirty="0">
                <a:latin typeface="Arial (Body)"/>
              </a:rPr>
              <a:t>Conducting OCFO-Desk Based Financial Reviews</a:t>
            </a:r>
          </a:p>
        </p:txBody>
      </p:sp>
      <p:sp>
        <p:nvSpPr>
          <p:cNvPr id="12" name="Rectangle: Rounded Corners 11">
            <a:extLst>
              <a:ext uri="{FF2B5EF4-FFF2-40B4-BE49-F238E27FC236}">
                <a16:creationId xmlns:a16="http://schemas.microsoft.com/office/drawing/2014/main" id="{E05BAB0A-8C9C-02E1-4DD0-22427CF86D4D}"/>
              </a:ext>
              <a:ext uri="{C183D7F6-B498-43B3-948B-1728B52AA6E4}">
                <adec:decorative xmlns:adec="http://schemas.microsoft.com/office/drawing/2017/decorative" val="1"/>
              </a:ext>
            </a:extLst>
          </p:cNvPr>
          <p:cNvSpPr/>
          <p:nvPr/>
        </p:nvSpPr>
        <p:spPr>
          <a:xfrm>
            <a:off x="8699240" y="3085337"/>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B67B62D-BC71-D4A7-E644-FB4363DEF064}"/>
              </a:ext>
            </a:extLst>
          </p:cNvPr>
          <p:cNvSpPr txBox="1"/>
          <p:nvPr/>
        </p:nvSpPr>
        <p:spPr>
          <a:xfrm>
            <a:off x="8963607" y="3178658"/>
            <a:ext cx="2301552" cy="1815882"/>
          </a:xfrm>
          <a:prstGeom prst="rect">
            <a:avLst/>
          </a:prstGeom>
          <a:noFill/>
        </p:spPr>
        <p:txBody>
          <a:bodyPr wrap="square" rtlCol="0">
            <a:spAutoFit/>
          </a:bodyPr>
          <a:lstStyle/>
          <a:p>
            <a:r>
              <a:rPr lang="en-US" sz="2800" dirty="0">
                <a:latin typeface="Arial (Body)"/>
              </a:rPr>
              <a:t>Providing Technical Assistance to Grantees</a:t>
            </a:r>
          </a:p>
        </p:txBody>
      </p:sp>
    </p:spTree>
    <p:extLst>
      <p:ext uri="{BB962C8B-B14F-4D97-AF65-F5344CB8AC3E}">
        <p14:creationId xmlns:p14="http://schemas.microsoft.com/office/powerpoint/2010/main" val="52258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2" grpId="0" animBg="1"/>
      <p:bldP spid="1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584775"/>
          </a:xfrm>
          <a:prstGeom prst="rect">
            <a:avLst/>
          </a:prstGeom>
          <a:noFill/>
        </p:spPr>
        <p:txBody>
          <a:bodyPr wrap="square">
            <a:spAutoFit/>
          </a:bodyPr>
          <a:lstStyle/>
          <a:p>
            <a:r>
              <a:rPr lang="fr-FR" sz="3200" dirty="0">
                <a:latin typeface="Arial (Body)"/>
              </a:rPr>
              <a:t>How are grants selected for on site review?</a:t>
            </a:r>
          </a:p>
        </p:txBody>
      </p:sp>
      <p:sp>
        <p:nvSpPr>
          <p:cNvPr id="4" name="TextBox 3">
            <a:extLst>
              <a:ext uri="{FF2B5EF4-FFF2-40B4-BE49-F238E27FC236}">
                <a16:creationId xmlns:a16="http://schemas.microsoft.com/office/drawing/2014/main" id="{B3C517AB-DEC5-7CF8-EB6A-815C943260FB}"/>
              </a:ext>
            </a:extLst>
          </p:cNvPr>
          <p:cNvSpPr txBox="1"/>
          <p:nvPr/>
        </p:nvSpPr>
        <p:spPr>
          <a:xfrm>
            <a:off x="970384" y="2687216"/>
            <a:ext cx="1856792" cy="646331"/>
          </a:xfrm>
          <a:prstGeom prst="rect">
            <a:avLst/>
          </a:prstGeom>
          <a:noFill/>
        </p:spPr>
        <p:txBody>
          <a:bodyPr wrap="square" rtlCol="0">
            <a:spAutoFit/>
          </a:bodyPr>
          <a:lstStyle/>
          <a:p>
            <a:r>
              <a:rPr lang="en-US" dirty="0">
                <a:solidFill>
                  <a:srgbClr val="002060"/>
                </a:solidFill>
                <a:latin typeface="Arial Black" panose="020B0A04020102020204" pitchFamily="34" charset="0"/>
              </a:rPr>
              <a:t>Risk Assessment</a:t>
            </a:r>
          </a:p>
        </p:txBody>
      </p:sp>
      <p:sp>
        <p:nvSpPr>
          <p:cNvPr id="14" name="TextBox 13">
            <a:extLst>
              <a:ext uri="{FF2B5EF4-FFF2-40B4-BE49-F238E27FC236}">
                <a16:creationId xmlns:a16="http://schemas.microsoft.com/office/drawing/2014/main" id="{F762D51B-91F2-45EC-26FD-DBF8B58D6679}"/>
              </a:ext>
            </a:extLst>
          </p:cNvPr>
          <p:cNvSpPr txBox="1"/>
          <p:nvPr/>
        </p:nvSpPr>
        <p:spPr>
          <a:xfrm>
            <a:off x="2149152" y="4341844"/>
            <a:ext cx="1856792" cy="1200329"/>
          </a:xfrm>
          <a:prstGeom prst="rect">
            <a:avLst/>
          </a:prstGeom>
          <a:noFill/>
        </p:spPr>
        <p:txBody>
          <a:bodyPr wrap="square" rtlCol="0">
            <a:spAutoFit/>
          </a:bodyPr>
          <a:lstStyle/>
          <a:p>
            <a:r>
              <a:rPr lang="en-US" dirty="0">
                <a:solidFill>
                  <a:srgbClr val="002060"/>
                </a:solidFill>
                <a:latin typeface="Arial Black" panose="020B0A04020102020204" pitchFamily="34" charset="0"/>
              </a:rPr>
              <a:t>Dollar Amount of</a:t>
            </a:r>
          </a:p>
          <a:p>
            <a:r>
              <a:rPr lang="en-US" dirty="0">
                <a:solidFill>
                  <a:srgbClr val="002060"/>
                </a:solidFill>
                <a:latin typeface="Arial Black" panose="020B0A04020102020204" pitchFamily="34" charset="0"/>
              </a:rPr>
              <a:t>Award</a:t>
            </a:r>
          </a:p>
          <a:p>
            <a:endParaRPr lang="en-US" dirty="0">
              <a:solidFill>
                <a:srgbClr val="002060"/>
              </a:solidFill>
              <a:latin typeface="Arial Black" panose="020B0A04020102020204" pitchFamily="34" charset="0"/>
            </a:endParaRPr>
          </a:p>
        </p:txBody>
      </p:sp>
      <p:sp>
        <p:nvSpPr>
          <p:cNvPr id="16" name="TextBox 15">
            <a:extLst>
              <a:ext uri="{FF2B5EF4-FFF2-40B4-BE49-F238E27FC236}">
                <a16:creationId xmlns:a16="http://schemas.microsoft.com/office/drawing/2014/main" id="{C11BFBCE-FB8A-ABE6-6EDB-21B3A97FA678}"/>
              </a:ext>
            </a:extLst>
          </p:cNvPr>
          <p:cNvSpPr txBox="1"/>
          <p:nvPr/>
        </p:nvSpPr>
        <p:spPr>
          <a:xfrm>
            <a:off x="5528904" y="4341843"/>
            <a:ext cx="1856792" cy="1200329"/>
          </a:xfrm>
          <a:prstGeom prst="rect">
            <a:avLst/>
          </a:prstGeom>
          <a:noFill/>
        </p:spPr>
        <p:txBody>
          <a:bodyPr wrap="square" rtlCol="0">
            <a:spAutoFit/>
          </a:bodyPr>
          <a:lstStyle/>
          <a:p>
            <a:r>
              <a:rPr lang="en-US" dirty="0">
                <a:solidFill>
                  <a:srgbClr val="002060"/>
                </a:solidFill>
                <a:latin typeface="Arial Black" panose="020B0A04020102020204" pitchFamily="34" charset="0"/>
              </a:rPr>
              <a:t>Program Office Request</a:t>
            </a:r>
          </a:p>
          <a:p>
            <a:endParaRPr lang="en-US" dirty="0">
              <a:solidFill>
                <a:srgbClr val="002060"/>
              </a:solidFill>
              <a:latin typeface="Arial Black" panose="020B0A04020102020204" pitchFamily="34" charset="0"/>
            </a:endParaRPr>
          </a:p>
        </p:txBody>
      </p:sp>
      <p:sp>
        <p:nvSpPr>
          <p:cNvPr id="18" name="TextBox 17">
            <a:extLst>
              <a:ext uri="{FF2B5EF4-FFF2-40B4-BE49-F238E27FC236}">
                <a16:creationId xmlns:a16="http://schemas.microsoft.com/office/drawing/2014/main" id="{B8020510-FEFC-29DD-8706-85FEBC0C7E1F}"/>
              </a:ext>
            </a:extLst>
          </p:cNvPr>
          <p:cNvSpPr txBox="1"/>
          <p:nvPr/>
        </p:nvSpPr>
        <p:spPr>
          <a:xfrm>
            <a:off x="4110137" y="2603440"/>
            <a:ext cx="1856792" cy="923330"/>
          </a:xfrm>
          <a:prstGeom prst="rect">
            <a:avLst/>
          </a:prstGeom>
          <a:noFill/>
        </p:spPr>
        <p:txBody>
          <a:bodyPr wrap="square" rtlCol="0">
            <a:spAutoFit/>
          </a:bodyPr>
          <a:lstStyle/>
          <a:p>
            <a:r>
              <a:rPr lang="en-US" dirty="0">
                <a:solidFill>
                  <a:srgbClr val="002060"/>
                </a:solidFill>
                <a:latin typeface="Arial Black" panose="020B0A04020102020204" pitchFamily="34" charset="0"/>
              </a:rPr>
              <a:t>New Grant or</a:t>
            </a:r>
          </a:p>
          <a:p>
            <a:r>
              <a:rPr lang="en-US" dirty="0">
                <a:solidFill>
                  <a:srgbClr val="002060"/>
                </a:solidFill>
                <a:latin typeface="Arial Black" panose="020B0A04020102020204" pitchFamily="34" charset="0"/>
              </a:rPr>
              <a:t>Grantee</a:t>
            </a:r>
          </a:p>
          <a:p>
            <a:endParaRPr lang="en-US" dirty="0">
              <a:solidFill>
                <a:srgbClr val="002060"/>
              </a:solidFill>
              <a:latin typeface="Arial Black" panose="020B0A04020102020204" pitchFamily="34" charset="0"/>
            </a:endParaRPr>
          </a:p>
        </p:txBody>
      </p:sp>
      <p:sp>
        <p:nvSpPr>
          <p:cNvPr id="20" name="TextBox 19">
            <a:extLst>
              <a:ext uri="{FF2B5EF4-FFF2-40B4-BE49-F238E27FC236}">
                <a16:creationId xmlns:a16="http://schemas.microsoft.com/office/drawing/2014/main" id="{C5E934CA-B217-2D2E-A739-A4D6491D8533}"/>
              </a:ext>
            </a:extLst>
          </p:cNvPr>
          <p:cNvSpPr txBox="1"/>
          <p:nvPr/>
        </p:nvSpPr>
        <p:spPr>
          <a:xfrm>
            <a:off x="6899145" y="2224444"/>
            <a:ext cx="1856792" cy="1477328"/>
          </a:xfrm>
          <a:prstGeom prst="rect">
            <a:avLst/>
          </a:prstGeom>
          <a:noFill/>
        </p:spPr>
        <p:txBody>
          <a:bodyPr wrap="square" rtlCol="0">
            <a:spAutoFit/>
          </a:bodyPr>
          <a:lstStyle/>
          <a:p>
            <a:r>
              <a:rPr lang="en-US" dirty="0">
                <a:solidFill>
                  <a:srgbClr val="002060"/>
                </a:solidFill>
                <a:latin typeface="Arial Black" panose="020B0A04020102020204" pitchFamily="34" charset="0"/>
              </a:rPr>
              <a:t>Grantee’s Request for Technical Assistance</a:t>
            </a:r>
          </a:p>
          <a:p>
            <a:endParaRPr lang="en-US" dirty="0">
              <a:solidFill>
                <a:srgbClr val="002060"/>
              </a:solidFill>
              <a:latin typeface="Arial Black" panose="020B0A04020102020204" pitchFamily="34" charset="0"/>
            </a:endParaRPr>
          </a:p>
        </p:txBody>
      </p:sp>
      <p:sp>
        <p:nvSpPr>
          <p:cNvPr id="24" name="TextBox 23">
            <a:extLst>
              <a:ext uri="{FF2B5EF4-FFF2-40B4-BE49-F238E27FC236}">
                <a16:creationId xmlns:a16="http://schemas.microsoft.com/office/drawing/2014/main" id="{1B3C463C-938E-E2FE-2A78-9D374E725B53}"/>
              </a:ext>
            </a:extLst>
          </p:cNvPr>
          <p:cNvSpPr txBox="1"/>
          <p:nvPr/>
        </p:nvSpPr>
        <p:spPr>
          <a:xfrm>
            <a:off x="9705132" y="2464065"/>
            <a:ext cx="1856792" cy="923330"/>
          </a:xfrm>
          <a:prstGeom prst="rect">
            <a:avLst/>
          </a:prstGeom>
          <a:noFill/>
        </p:spPr>
        <p:txBody>
          <a:bodyPr wrap="square" rtlCol="0">
            <a:spAutoFit/>
          </a:bodyPr>
          <a:lstStyle/>
          <a:p>
            <a:r>
              <a:rPr lang="en-US" dirty="0">
                <a:solidFill>
                  <a:srgbClr val="002060"/>
                </a:solidFill>
                <a:latin typeface="Arial Black" panose="020B0A04020102020204" pitchFamily="34" charset="0"/>
              </a:rPr>
              <a:t>Random Sample</a:t>
            </a:r>
          </a:p>
          <a:p>
            <a:endParaRPr lang="en-US" dirty="0">
              <a:solidFill>
                <a:srgbClr val="002060"/>
              </a:solidFill>
              <a:latin typeface="Arial Black" panose="020B0A04020102020204" pitchFamily="34" charset="0"/>
            </a:endParaRPr>
          </a:p>
        </p:txBody>
      </p:sp>
      <p:sp>
        <p:nvSpPr>
          <p:cNvPr id="25" name="TextBox 24">
            <a:extLst>
              <a:ext uri="{FF2B5EF4-FFF2-40B4-BE49-F238E27FC236}">
                <a16:creationId xmlns:a16="http://schemas.microsoft.com/office/drawing/2014/main" id="{498DCC3E-2EF8-A144-56C2-39135DC8F809}"/>
              </a:ext>
            </a:extLst>
          </p:cNvPr>
          <p:cNvSpPr txBox="1"/>
          <p:nvPr/>
        </p:nvSpPr>
        <p:spPr>
          <a:xfrm>
            <a:off x="8283531" y="4203343"/>
            <a:ext cx="2085387" cy="1477328"/>
          </a:xfrm>
          <a:prstGeom prst="rect">
            <a:avLst/>
          </a:prstGeom>
          <a:noFill/>
        </p:spPr>
        <p:txBody>
          <a:bodyPr wrap="square" rtlCol="0">
            <a:spAutoFit/>
          </a:bodyPr>
          <a:lstStyle/>
          <a:p>
            <a:r>
              <a:rPr lang="en-US" dirty="0">
                <a:solidFill>
                  <a:srgbClr val="002060"/>
                </a:solidFill>
                <a:latin typeface="Arial Black" panose="020B0A04020102020204" pitchFamily="34" charset="0"/>
              </a:rPr>
              <a:t>Problems Identified from OCFO Desk Review</a:t>
            </a:r>
          </a:p>
          <a:p>
            <a:endParaRPr lang="en-US" dirty="0">
              <a:solidFill>
                <a:srgbClr val="002060"/>
              </a:solidFill>
              <a:latin typeface="Arial Black" panose="020B0A04020102020204" pitchFamily="34" charset="0"/>
            </a:endParaRPr>
          </a:p>
        </p:txBody>
      </p:sp>
      <p:sp>
        <p:nvSpPr>
          <p:cNvPr id="7" name="Oval 6">
            <a:extLst>
              <a:ext uri="{FF2B5EF4-FFF2-40B4-BE49-F238E27FC236}">
                <a16:creationId xmlns:a16="http://schemas.microsoft.com/office/drawing/2014/main" id="{EC0BE7C3-88B1-0835-D771-AFAC4D79058F}"/>
              </a:ext>
              <a:ext uri="{C183D7F6-B498-43B3-948B-1728B52AA6E4}">
                <adec:decorative xmlns:adec="http://schemas.microsoft.com/office/drawing/2017/decorative" val="1"/>
              </a:ext>
            </a:extLst>
          </p:cNvPr>
          <p:cNvSpPr/>
          <p:nvPr/>
        </p:nvSpPr>
        <p:spPr>
          <a:xfrm>
            <a:off x="486875" y="2276667"/>
            <a:ext cx="2292869" cy="1546096"/>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ollar Amount of Award">
            <a:extLst>
              <a:ext uri="{FF2B5EF4-FFF2-40B4-BE49-F238E27FC236}">
                <a16:creationId xmlns:a16="http://schemas.microsoft.com/office/drawing/2014/main" id="{7A9B8846-1456-983A-294F-19697F56D780}"/>
              </a:ext>
            </a:extLst>
          </p:cNvPr>
          <p:cNvPicPr>
            <a:picLocks noChangeAspect="1"/>
          </p:cNvPicPr>
          <p:nvPr/>
        </p:nvPicPr>
        <p:blipFill>
          <a:blip r:embed="rId2"/>
          <a:stretch>
            <a:fillRect/>
          </a:stretch>
        </p:blipFill>
        <p:spPr>
          <a:xfrm>
            <a:off x="1633309" y="3991880"/>
            <a:ext cx="2347163" cy="1603387"/>
          </a:xfrm>
          <a:prstGeom prst="rect">
            <a:avLst/>
          </a:prstGeom>
        </p:spPr>
      </p:pic>
      <p:pic>
        <p:nvPicPr>
          <p:cNvPr id="9" name="Picture 8" descr="New Grant or Grantee">
            <a:extLst>
              <a:ext uri="{FF2B5EF4-FFF2-40B4-BE49-F238E27FC236}">
                <a16:creationId xmlns:a16="http://schemas.microsoft.com/office/drawing/2014/main" id="{839B0B00-FF3B-FD56-013C-1DE836C3ED2D}"/>
              </a:ext>
            </a:extLst>
          </p:cNvPr>
          <p:cNvPicPr>
            <a:picLocks noChangeAspect="1"/>
          </p:cNvPicPr>
          <p:nvPr/>
        </p:nvPicPr>
        <p:blipFill>
          <a:blip r:embed="rId2"/>
          <a:stretch>
            <a:fillRect/>
          </a:stretch>
        </p:blipFill>
        <p:spPr>
          <a:xfrm>
            <a:off x="3719869" y="2069763"/>
            <a:ext cx="2347163" cy="1603387"/>
          </a:xfrm>
          <a:prstGeom prst="rect">
            <a:avLst/>
          </a:prstGeom>
        </p:spPr>
      </p:pic>
      <p:pic>
        <p:nvPicPr>
          <p:cNvPr id="10" name="Picture 9" descr="Grantee's Request for Technical Assistance">
            <a:extLst>
              <a:ext uri="{FF2B5EF4-FFF2-40B4-BE49-F238E27FC236}">
                <a16:creationId xmlns:a16="http://schemas.microsoft.com/office/drawing/2014/main" id="{8741E732-E86E-541A-B5AD-6D47B0E90A3B}"/>
              </a:ext>
            </a:extLst>
          </p:cNvPr>
          <p:cNvPicPr>
            <a:picLocks noChangeAspect="1"/>
          </p:cNvPicPr>
          <p:nvPr/>
        </p:nvPicPr>
        <p:blipFill>
          <a:blip r:embed="rId2"/>
          <a:stretch>
            <a:fillRect/>
          </a:stretch>
        </p:blipFill>
        <p:spPr>
          <a:xfrm>
            <a:off x="6481862" y="2045090"/>
            <a:ext cx="2347163" cy="1603387"/>
          </a:xfrm>
          <a:prstGeom prst="rect">
            <a:avLst/>
          </a:prstGeom>
        </p:spPr>
      </p:pic>
      <p:pic>
        <p:nvPicPr>
          <p:cNvPr id="11" name="Picture 10" descr="Program Office Request">
            <a:extLst>
              <a:ext uri="{FF2B5EF4-FFF2-40B4-BE49-F238E27FC236}">
                <a16:creationId xmlns:a16="http://schemas.microsoft.com/office/drawing/2014/main" id="{5F3F6E93-80F8-D1EA-CA1B-D70115EDBF2B}"/>
              </a:ext>
            </a:extLst>
          </p:cNvPr>
          <p:cNvPicPr>
            <a:picLocks noChangeAspect="1"/>
          </p:cNvPicPr>
          <p:nvPr/>
        </p:nvPicPr>
        <p:blipFill>
          <a:blip r:embed="rId2"/>
          <a:stretch>
            <a:fillRect/>
          </a:stretch>
        </p:blipFill>
        <p:spPr>
          <a:xfrm>
            <a:off x="4916318" y="4032332"/>
            <a:ext cx="2347163" cy="1603387"/>
          </a:xfrm>
          <a:prstGeom prst="rect">
            <a:avLst/>
          </a:prstGeom>
        </p:spPr>
      </p:pic>
      <p:pic>
        <p:nvPicPr>
          <p:cNvPr id="12" name="Picture 11" descr="Problems Identified from OCFO Desk Review">
            <a:extLst>
              <a:ext uri="{FF2B5EF4-FFF2-40B4-BE49-F238E27FC236}">
                <a16:creationId xmlns:a16="http://schemas.microsoft.com/office/drawing/2014/main" id="{7C11E760-D50B-EFC1-9DEC-9AB27C70A28E}"/>
              </a:ext>
            </a:extLst>
          </p:cNvPr>
          <p:cNvPicPr>
            <a:picLocks noChangeAspect="1"/>
          </p:cNvPicPr>
          <p:nvPr/>
        </p:nvPicPr>
        <p:blipFill>
          <a:blip r:embed="rId2"/>
          <a:stretch>
            <a:fillRect/>
          </a:stretch>
        </p:blipFill>
        <p:spPr>
          <a:xfrm>
            <a:off x="7998282" y="3953050"/>
            <a:ext cx="2347163" cy="1603387"/>
          </a:xfrm>
          <a:prstGeom prst="rect">
            <a:avLst/>
          </a:prstGeom>
        </p:spPr>
      </p:pic>
      <p:pic>
        <p:nvPicPr>
          <p:cNvPr id="13" name="Picture 12" descr="Random Sample">
            <a:extLst>
              <a:ext uri="{FF2B5EF4-FFF2-40B4-BE49-F238E27FC236}">
                <a16:creationId xmlns:a16="http://schemas.microsoft.com/office/drawing/2014/main" id="{4D4BE546-BC46-86AE-7027-107F97E15B99}"/>
              </a:ext>
            </a:extLst>
          </p:cNvPr>
          <p:cNvPicPr>
            <a:picLocks noChangeAspect="1"/>
          </p:cNvPicPr>
          <p:nvPr/>
        </p:nvPicPr>
        <p:blipFill>
          <a:blip r:embed="rId2"/>
          <a:stretch>
            <a:fillRect/>
          </a:stretch>
        </p:blipFill>
        <p:spPr>
          <a:xfrm>
            <a:off x="9073362" y="1989422"/>
            <a:ext cx="2347163" cy="1648266"/>
          </a:xfrm>
          <a:prstGeom prst="rect">
            <a:avLst/>
          </a:prstGeom>
        </p:spPr>
      </p:pic>
    </p:spTree>
    <p:extLst>
      <p:ext uri="{BB962C8B-B14F-4D97-AF65-F5344CB8AC3E}">
        <p14:creationId xmlns:p14="http://schemas.microsoft.com/office/powerpoint/2010/main" val="278458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circle(in)">
                                      <p:cBhvr>
                                        <p:cTn id="42" dur="2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ircle(in)">
                                      <p:cBhvr>
                                        <p:cTn id="47" dur="2000"/>
                                        <p:tgtEl>
                                          <p:spTgt spid="12"/>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circle(in)">
                                      <p:cBhvr>
                                        <p:cTn id="50" dur="20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circle(in)">
                                      <p:cBhvr>
                                        <p:cTn id="55" dur="2000"/>
                                        <p:tgtEl>
                                          <p:spTgt spid="13"/>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circle(in)">
                                      <p:cBhvr>
                                        <p:cTn id="5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P spid="18" grpId="0"/>
      <p:bldP spid="20" grpId="0"/>
      <p:bldP spid="24" grpId="0"/>
      <p:bldP spid="25" grpId="0"/>
      <p:bldP spid="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 </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584775"/>
          </a:xfrm>
          <a:prstGeom prst="rect">
            <a:avLst/>
          </a:prstGeom>
          <a:noFill/>
        </p:spPr>
        <p:txBody>
          <a:bodyPr wrap="square">
            <a:spAutoFit/>
          </a:bodyPr>
          <a:lstStyle/>
          <a:p>
            <a:r>
              <a:rPr lang="en-US" sz="3200" b="1" dirty="0">
                <a:latin typeface="Arial (Body)"/>
              </a:rPr>
              <a:t>What will be reviewed during the on-site visit?</a:t>
            </a:r>
          </a:p>
        </p:txBody>
      </p:sp>
      <p:sp>
        <p:nvSpPr>
          <p:cNvPr id="6" name="TextBox 5">
            <a:extLst>
              <a:ext uri="{FF2B5EF4-FFF2-40B4-BE49-F238E27FC236}">
                <a16:creationId xmlns:a16="http://schemas.microsoft.com/office/drawing/2014/main" id="{F28DB6D6-CBCF-E468-EDA5-A9CF07F7BC2F}"/>
              </a:ext>
            </a:extLst>
          </p:cNvPr>
          <p:cNvSpPr txBox="1"/>
          <p:nvPr/>
        </p:nvSpPr>
        <p:spPr>
          <a:xfrm>
            <a:off x="2080727" y="2579828"/>
            <a:ext cx="8705461" cy="3108543"/>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2800" dirty="0">
                <a:latin typeface="Arial (Body)"/>
              </a:rPr>
              <a:t>Internal Controls</a:t>
            </a:r>
          </a:p>
          <a:p>
            <a:pPr marL="457200" indent="-457200">
              <a:buClr>
                <a:srgbClr val="C00000"/>
              </a:buClr>
              <a:buFont typeface="Wingdings" panose="05000000000000000000" pitchFamily="2" charset="2"/>
              <a:buChar char="ü"/>
            </a:pPr>
            <a:r>
              <a:rPr lang="en-US" sz="2800" dirty="0">
                <a:latin typeface="Arial (Body)"/>
              </a:rPr>
              <a:t>Accounting System</a:t>
            </a:r>
          </a:p>
          <a:p>
            <a:pPr marL="457200" indent="-457200">
              <a:buClr>
                <a:srgbClr val="C00000"/>
              </a:buClr>
              <a:buFont typeface="Wingdings" panose="05000000000000000000" pitchFamily="2" charset="2"/>
              <a:buChar char="ü"/>
            </a:pPr>
            <a:r>
              <a:rPr lang="en-US" sz="2800" dirty="0">
                <a:latin typeface="Arial (Body)"/>
              </a:rPr>
              <a:t>Accounting procedures including cash management procedures</a:t>
            </a:r>
          </a:p>
          <a:p>
            <a:pPr marL="457200" indent="-457200">
              <a:buClr>
                <a:srgbClr val="C00000"/>
              </a:buClr>
              <a:buFont typeface="Wingdings" panose="05000000000000000000" pitchFamily="2" charset="2"/>
              <a:buChar char="ü"/>
            </a:pPr>
            <a:r>
              <a:rPr lang="en-US" sz="2800" dirty="0">
                <a:latin typeface="Arial (Body)"/>
              </a:rPr>
              <a:t>Federal Financial Reports (SF-425s)</a:t>
            </a:r>
          </a:p>
          <a:p>
            <a:pPr marL="457200" indent="-457200">
              <a:buClr>
                <a:srgbClr val="C00000"/>
              </a:buClr>
              <a:buFont typeface="Wingdings" panose="05000000000000000000" pitchFamily="2" charset="2"/>
              <a:buChar char="ü"/>
            </a:pPr>
            <a:r>
              <a:rPr lang="en-US" sz="2800" dirty="0">
                <a:latin typeface="Arial (Body)"/>
              </a:rPr>
              <a:t>Test and Analyze expenditures</a:t>
            </a:r>
          </a:p>
          <a:p>
            <a:pPr marL="457200" indent="-457200">
              <a:buClr>
                <a:srgbClr val="C00000"/>
              </a:buClr>
              <a:buFont typeface="Wingdings" panose="05000000000000000000" pitchFamily="2" charset="2"/>
              <a:buChar char="ü"/>
            </a:pPr>
            <a:r>
              <a:rPr lang="en-US" sz="2800" dirty="0">
                <a:latin typeface="Arial (Body)"/>
              </a:rPr>
              <a:t>Provide technical assistance</a:t>
            </a:r>
          </a:p>
        </p:txBody>
      </p:sp>
    </p:spTree>
    <p:extLst>
      <p:ext uri="{BB962C8B-B14F-4D97-AF65-F5344CB8AC3E}">
        <p14:creationId xmlns:p14="http://schemas.microsoft.com/office/powerpoint/2010/main" val="141719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 1</a:t>
            </a:r>
          </a:p>
        </p:txBody>
      </p:sp>
      <p:sp>
        <p:nvSpPr>
          <p:cNvPr id="3" name="TextBox 2">
            <a:extLst>
              <a:ext uri="{FF2B5EF4-FFF2-40B4-BE49-F238E27FC236}">
                <a16:creationId xmlns:a16="http://schemas.microsoft.com/office/drawing/2014/main" id="{EA259218-F93C-DAC1-27A9-BFCFBC5E4582}"/>
              </a:ext>
            </a:extLst>
          </p:cNvPr>
          <p:cNvSpPr txBox="1"/>
          <p:nvPr/>
        </p:nvSpPr>
        <p:spPr>
          <a:xfrm>
            <a:off x="2052735" y="1464907"/>
            <a:ext cx="7893697" cy="954107"/>
          </a:xfrm>
          <a:prstGeom prst="rect">
            <a:avLst/>
          </a:prstGeom>
          <a:noFill/>
        </p:spPr>
        <p:txBody>
          <a:bodyPr wrap="square" rtlCol="0">
            <a:spAutoFit/>
          </a:bodyPr>
          <a:lstStyle/>
          <a:p>
            <a:pPr algn="ctr"/>
            <a:r>
              <a:rPr lang="en-US" sz="2800" b="1" dirty="0">
                <a:latin typeface="Arial (Body)"/>
              </a:rPr>
              <a:t>Compare your actual expenditures with your grant objectives and approved budget</a:t>
            </a:r>
          </a:p>
        </p:txBody>
      </p:sp>
      <p:pic>
        <p:nvPicPr>
          <p:cNvPr id="28" name="Picture 27">
            <a:extLst>
              <a:ext uri="{FF2B5EF4-FFF2-40B4-BE49-F238E27FC236}">
                <a16:creationId xmlns:a16="http://schemas.microsoft.com/office/drawing/2014/main" id="{40B12434-85EF-19F8-F302-47551B911D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33688" y="2670128"/>
            <a:ext cx="6716062" cy="2648320"/>
          </a:xfrm>
          <a:prstGeom prst="rect">
            <a:avLst/>
          </a:prstGeom>
        </p:spPr>
      </p:pic>
      <p:sp>
        <p:nvSpPr>
          <p:cNvPr id="29" name="TextBox 28">
            <a:extLst>
              <a:ext uri="{FF2B5EF4-FFF2-40B4-BE49-F238E27FC236}">
                <a16:creationId xmlns:a16="http://schemas.microsoft.com/office/drawing/2014/main" id="{04C788CB-8899-BC4D-6058-D11F12AD4B42}"/>
              </a:ext>
            </a:extLst>
          </p:cNvPr>
          <p:cNvSpPr txBox="1"/>
          <p:nvPr/>
        </p:nvSpPr>
        <p:spPr>
          <a:xfrm>
            <a:off x="2052736" y="5405535"/>
            <a:ext cx="7501812" cy="954107"/>
          </a:xfrm>
          <a:prstGeom prst="rect">
            <a:avLst/>
          </a:prstGeom>
          <a:noFill/>
        </p:spPr>
        <p:txBody>
          <a:bodyPr wrap="square" rtlCol="0">
            <a:spAutoFit/>
          </a:bodyPr>
          <a:lstStyle/>
          <a:p>
            <a:pPr algn="ctr"/>
            <a:r>
              <a:rPr lang="en-US" sz="2800" b="1" dirty="0">
                <a:latin typeface="Arial (Body)"/>
              </a:rPr>
              <a:t>Are you spending the money according to the purpose of the award?</a:t>
            </a:r>
          </a:p>
        </p:txBody>
      </p:sp>
    </p:spTree>
    <p:extLst>
      <p:ext uri="{BB962C8B-B14F-4D97-AF65-F5344CB8AC3E}">
        <p14:creationId xmlns:p14="http://schemas.microsoft.com/office/powerpoint/2010/main" val="140853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0" fill="hold"/>
                                        <p:tgtEl>
                                          <p:spTgt spid="28"/>
                                        </p:tgtEl>
                                        <p:attrNameLst>
                                          <p:attrName>ppt_w</p:attrName>
                                        </p:attrNameLst>
                                      </p:cBhvr>
                                      <p:tavLst>
                                        <p:tav tm="0">
                                          <p:val>
                                            <p:fltVal val="0"/>
                                          </p:val>
                                        </p:tav>
                                        <p:tav tm="100000">
                                          <p:val>
                                            <p:strVal val="#ppt_w"/>
                                          </p:val>
                                        </p:tav>
                                      </p:tavLst>
                                    </p:anim>
                                    <p:anim calcmode="lin" valueType="num">
                                      <p:cBhvr>
                                        <p:cTn id="8" dur="2000" fill="hold"/>
                                        <p:tgtEl>
                                          <p:spTgt spid="28"/>
                                        </p:tgtEl>
                                        <p:attrNameLst>
                                          <p:attrName>ppt_h</p:attrName>
                                        </p:attrNameLst>
                                      </p:cBhvr>
                                      <p:tavLst>
                                        <p:tav tm="0">
                                          <p:val>
                                            <p:fltVal val="0"/>
                                          </p:val>
                                        </p:tav>
                                        <p:tav tm="100000">
                                          <p:val>
                                            <p:strVal val="#ppt_h"/>
                                          </p:val>
                                        </p:tav>
                                      </p:tavLst>
                                    </p:anim>
                                    <p:anim calcmode="lin" valueType="num">
                                      <p:cBhvr>
                                        <p:cTn id="9" dur="2000" fill="hold"/>
                                        <p:tgtEl>
                                          <p:spTgt spid="28"/>
                                        </p:tgtEl>
                                        <p:attrNameLst>
                                          <p:attrName>style.rotation</p:attrName>
                                        </p:attrNameLst>
                                      </p:cBhvr>
                                      <p:tavLst>
                                        <p:tav tm="0">
                                          <p:val>
                                            <p:fltVal val="90"/>
                                          </p:val>
                                        </p:tav>
                                        <p:tav tm="100000">
                                          <p:val>
                                            <p:fltVal val="0"/>
                                          </p:val>
                                        </p:tav>
                                      </p:tavLst>
                                    </p:anim>
                                    <p:animEffect transition="in" filter="fade">
                                      <p:cBhvr>
                                        <p:cTn id="10" dur="2000"/>
                                        <p:tgtEl>
                                          <p:spTgt spid="2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2000" fill="hold"/>
                                        <p:tgtEl>
                                          <p:spTgt spid="29"/>
                                        </p:tgtEl>
                                        <p:attrNameLst>
                                          <p:attrName>ppt_w</p:attrName>
                                        </p:attrNameLst>
                                      </p:cBhvr>
                                      <p:tavLst>
                                        <p:tav tm="0">
                                          <p:val>
                                            <p:fltVal val="0"/>
                                          </p:val>
                                        </p:tav>
                                        <p:tav tm="100000">
                                          <p:val>
                                            <p:strVal val="#ppt_w"/>
                                          </p:val>
                                        </p:tav>
                                      </p:tavLst>
                                    </p:anim>
                                    <p:anim calcmode="lin" valueType="num">
                                      <p:cBhvr>
                                        <p:cTn id="14" dur="2000" fill="hold"/>
                                        <p:tgtEl>
                                          <p:spTgt spid="29"/>
                                        </p:tgtEl>
                                        <p:attrNameLst>
                                          <p:attrName>ppt_h</p:attrName>
                                        </p:attrNameLst>
                                      </p:cBhvr>
                                      <p:tavLst>
                                        <p:tav tm="0">
                                          <p:val>
                                            <p:fltVal val="0"/>
                                          </p:val>
                                        </p:tav>
                                        <p:tav tm="100000">
                                          <p:val>
                                            <p:strVal val="#ppt_h"/>
                                          </p:val>
                                        </p:tav>
                                      </p:tavLst>
                                    </p:anim>
                                    <p:anim calcmode="lin" valueType="num">
                                      <p:cBhvr>
                                        <p:cTn id="15" dur="2000" fill="hold"/>
                                        <p:tgtEl>
                                          <p:spTgt spid="29"/>
                                        </p:tgtEl>
                                        <p:attrNameLst>
                                          <p:attrName>style.rotation</p:attrName>
                                        </p:attrNameLst>
                                      </p:cBhvr>
                                      <p:tavLst>
                                        <p:tav tm="0">
                                          <p:val>
                                            <p:fltVal val="90"/>
                                          </p:val>
                                        </p:tav>
                                        <p:tav tm="100000">
                                          <p:val>
                                            <p:fltVal val="0"/>
                                          </p:val>
                                        </p:tav>
                                      </p:tavLst>
                                    </p:anim>
                                    <p:animEffect transition="in" filter="fade">
                                      <p:cBhvr>
                                        <p:cTn id="16"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 2</a:t>
            </a:r>
          </a:p>
        </p:txBody>
      </p:sp>
      <p:sp>
        <p:nvSpPr>
          <p:cNvPr id="3" name="TextBox 2">
            <a:extLst>
              <a:ext uri="{FF2B5EF4-FFF2-40B4-BE49-F238E27FC236}">
                <a16:creationId xmlns:a16="http://schemas.microsoft.com/office/drawing/2014/main" id="{EA259218-F93C-DAC1-27A9-BFCFBC5E4582}"/>
              </a:ext>
            </a:extLst>
          </p:cNvPr>
          <p:cNvSpPr txBox="1"/>
          <p:nvPr/>
        </p:nvSpPr>
        <p:spPr>
          <a:xfrm>
            <a:off x="2052736" y="1539552"/>
            <a:ext cx="7501812" cy="1384995"/>
          </a:xfrm>
          <a:prstGeom prst="rect">
            <a:avLst/>
          </a:prstGeom>
          <a:noFill/>
        </p:spPr>
        <p:txBody>
          <a:bodyPr wrap="square" rtlCol="0">
            <a:spAutoFit/>
          </a:bodyPr>
          <a:lstStyle/>
          <a:p>
            <a:pPr algn="ctr"/>
            <a:r>
              <a:rPr lang="en-US" sz="2800" b="1" dirty="0">
                <a:latin typeface="Arial (Body)"/>
              </a:rPr>
              <a:t>Compare your actual expenditures with your grant objectives and approved budget</a:t>
            </a:r>
          </a:p>
        </p:txBody>
      </p:sp>
      <p:sp>
        <p:nvSpPr>
          <p:cNvPr id="29" name="TextBox 28">
            <a:extLst>
              <a:ext uri="{FF2B5EF4-FFF2-40B4-BE49-F238E27FC236}">
                <a16:creationId xmlns:a16="http://schemas.microsoft.com/office/drawing/2014/main" id="{04C788CB-8899-BC4D-6058-D11F12AD4B42}"/>
              </a:ext>
            </a:extLst>
          </p:cNvPr>
          <p:cNvSpPr txBox="1"/>
          <p:nvPr/>
        </p:nvSpPr>
        <p:spPr>
          <a:xfrm>
            <a:off x="2052736" y="5405535"/>
            <a:ext cx="7501812" cy="523220"/>
          </a:xfrm>
          <a:prstGeom prst="rect">
            <a:avLst/>
          </a:prstGeom>
          <a:noFill/>
        </p:spPr>
        <p:txBody>
          <a:bodyPr wrap="square" rtlCol="0">
            <a:spAutoFit/>
          </a:bodyPr>
          <a:lstStyle/>
          <a:p>
            <a:pPr algn="ctr"/>
            <a:r>
              <a:rPr lang="en-US" sz="2800" b="1" dirty="0">
                <a:latin typeface="Arial (Body)"/>
              </a:rPr>
              <a:t>OCFO will help you get back on track</a:t>
            </a:r>
          </a:p>
        </p:txBody>
      </p:sp>
      <p:pic>
        <p:nvPicPr>
          <p:cNvPr id="5" name="Picture 4">
            <a:extLst>
              <a:ext uri="{FF2B5EF4-FFF2-40B4-BE49-F238E27FC236}">
                <a16:creationId xmlns:a16="http://schemas.microsoft.com/office/drawing/2014/main" id="{424A6C75-6A0E-E927-30A1-29A6B0802A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08215" y="2755183"/>
            <a:ext cx="3353268" cy="2219635"/>
          </a:xfrm>
          <a:prstGeom prst="rect">
            <a:avLst/>
          </a:prstGeom>
        </p:spPr>
      </p:pic>
      <p:pic>
        <p:nvPicPr>
          <p:cNvPr id="7" name="Picture 6" descr="Develop">
            <a:extLst>
              <a:ext uri="{FF2B5EF4-FFF2-40B4-BE49-F238E27FC236}">
                <a16:creationId xmlns:a16="http://schemas.microsoft.com/office/drawing/2014/main" id="{E98DE3A0-1B1D-9DAF-9C2D-6A13E868AB6C}"/>
              </a:ext>
            </a:extLst>
          </p:cNvPr>
          <p:cNvPicPr>
            <a:picLocks noChangeAspect="1"/>
          </p:cNvPicPr>
          <p:nvPr/>
        </p:nvPicPr>
        <p:blipFill>
          <a:blip r:embed="rId3"/>
          <a:stretch>
            <a:fillRect/>
          </a:stretch>
        </p:blipFill>
        <p:spPr>
          <a:xfrm>
            <a:off x="5126338" y="3172311"/>
            <a:ext cx="2200582" cy="1371791"/>
          </a:xfrm>
          <a:prstGeom prst="rect">
            <a:avLst/>
          </a:prstGeom>
        </p:spPr>
      </p:pic>
      <p:pic>
        <p:nvPicPr>
          <p:cNvPr id="11" name="Picture 10" descr="Corrective Action Plan">
            <a:extLst>
              <a:ext uri="{FF2B5EF4-FFF2-40B4-BE49-F238E27FC236}">
                <a16:creationId xmlns:a16="http://schemas.microsoft.com/office/drawing/2014/main" id="{99C188A6-F48D-988A-B784-2348232E07E7}"/>
              </a:ext>
            </a:extLst>
          </p:cNvPr>
          <p:cNvPicPr>
            <a:picLocks noChangeAspect="1"/>
          </p:cNvPicPr>
          <p:nvPr/>
        </p:nvPicPr>
        <p:blipFill>
          <a:blip r:embed="rId4"/>
          <a:stretch>
            <a:fillRect/>
          </a:stretch>
        </p:blipFill>
        <p:spPr>
          <a:xfrm>
            <a:off x="7873584" y="2743625"/>
            <a:ext cx="2715004" cy="2229161"/>
          </a:xfrm>
          <a:prstGeom prst="rect">
            <a:avLst/>
          </a:prstGeom>
        </p:spPr>
      </p:pic>
    </p:spTree>
    <p:extLst>
      <p:ext uri="{BB962C8B-B14F-4D97-AF65-F5344CB8AC3E}">
        <p14:creationId xmlns:p14="http://schemas.microsoft.com/office/powerpoint/2010/main" val="263145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1000" fill="hold"/>
                                        <p:tgtEl>
                                          <p:spTgt spid="29"/>
                                        </p:tgtEl>
                                        <p:attrNameLst>
                                          <p:attrName>ppt_w</p:attrName>
                                        </p:attrNameLst>
                                      </p:cBhvr>
                                      <p:tavLst>
                                        <p:tav tm="0">
                                          <p:val>
                                            <p:fltVal val="0"/>
                                          </p:val>
                                        </p:tav>
                                        <p:tav tm="100000">
                                          <p:val>
                                            <p:strVal val="#ppt_w"/>
                                          </p:val>
                                        </p:tav>
                                      </p:tavLst>
                                    </p:anim>
                                    <p:anim calcmode="lin" valueType="num">
                                      <p:cBhvr>
                                        <p:cTn id="23" dur="1000" fill="hold"/>
                                        <p:tgtEl>
                                          <p:spTgt spid="29"/>
                                        </p:tgtEl>
                                        <p:attrNameLst>
                                          <p:attrName>ppt_h</p:attrName>
                                        </p:attrNameLst>
                                      </p:cBhvr>
                                      <p:tavLst>
                                        <p:tav tm="0">
                                          <p:val>
                                            <p:fltVal val="0"/>
                                          </p:val>
                                        </p:tav>
                                        <p:tav tm="100000">
                                          <p:val>
                                            <p:strVal val="#ppt_h"/>
                                          </p:val>
                                        </p:tav>
                                      </p:tavLst>
                                    </p:anim>
                                    <p:anim calcmode="lin" valueType="num">
                                      <p:cBhvr>
                                        <p:cTn id="24" dur="1000" fill="hold"/>
                                        <p:tgtEl>
                                          <p:spTgt spid="29"/>
                                        </p:tgtEl>
                                        <p:attrNameLst>
                                          <p:attrName>style.rotation</p:attrName>
                                        </p:attrNameLst>
                                      </p:cBhvr>
                                      <p:tavLst>
                                        <p:tav tm="0">
                                          <p:val>
                                            <p:fltVal val="90"/>
                                          </p:val>
                                        </p:tav>
                                        <p:tav tm="100000">
                                          <p:val>
                                            <p:fltVal val="0"/>
                                          </p:val>
                                        </p:tav>
                                      </p:tavLst>
                                    </p:anim>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 Cont. 3</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1077218"/>
          </a:xfrm>
          <a:prstGeom prst="rect">
            <a:avLst/>
          </a:prstGeom>
          <a:noFill/>
        </p:spPr>
        <p:txBody>
          <a:bodyPr wrap="square">
            <a:spAutoFit/>
          </a:bodyPr>
          <a:lstStyle/>
          <a:p>
            <a:r>
              <a:rPr lang="en-US" sz="3200" dirty="0">
                <a:latin typeface="Arial (Body)"/>
              </a:rPr>
              <a:t>What are the objectives of the OCFO based desk review?</a:t>
            </a:r>
          </a:p>
        </p:txBody>
      </p:sp>
      <p:sp>
        <p:nvSpPr>
          <p:cNvPr id="6" name="TextBox 5">
            <a:extLst>
              <a:ext uri="{FF2B5EF4-FFF2-40B4-BE49-F238E27FC236}">
                <a16:creationId xmlns:a16="http://schemas.microsoft.com/office/drawing/2014/main" id="{F28DB6D6-CBCF-E468-EDA5-A9CF07F7BC2F}"/>
              </a:ext>
            </a:extLst>
          </p:cNvPr>
          <p:cNvSpPr txBox="1"/>
          <p:nvPr/>
        </p:nvSpPr>
        <p:spPr>
          <a:xfrm>
            <a:off x="2080727" y="2579828"/>
            <a:ext cx="8705461" cy="2677656"/>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2800" dirty="0">
                <a:latin typeface="Arial (Body)"/>
              </a:rPr>
              <a:t>Conduct an analysis of grant activity to date</a:t>
            </a:r>
          </a:p>
          <a:p>
            <a:pPr marL="457200" indent="-457200">
              <a:buClr>
                <a:srgbClr val="C00000"/>
              </a:buClr>
              <a:buFont typeface="Wingdings" panose="05000000000000000000" pitchFamily="2" charset="2"/>
              <a:buChar char="ü"/>
            </a:pPr>
            <a:r>
              <a:rPr lang="en-US" sz="2800" dirty="0">
                <a:latin typeface="Arial (Body)"/>
              </a:rPr>
              <a:t>Analyze Federal Financial Reports (SF-425s)</a:t>
            </a:r>
          </a:p>
          <a:p>
            <a:pPr marL="457200" indent="-457200">
              <a:buClr>
                <a:srgbClr val="C00000"/>
              </a:buClr>
              <a:buFont typeface="Wingdings" panose="05000000000000000000" pitchFamily="2" charset="2"/>
              <a:buChar char="ü"/>
            </a:pPr>
            <a:r>
              <a:rPr lang="en-US" sz="2800" dirty="0">
                <a:latin typeface="Arial (Body)"/>
              </a:rPr>
              <a:t>Determine compliance with audit report submission requirements</a:t>
            </a:r>
          </a:p>
          <a:p>
            <a:pPr marL="457200" indent="-457200">
              <a:buClr>
                <a:srgbClr val="C00000"/>
              </a:buClr>
              <a:buFont typeface="Wingdings" panose="05000000000000000000" pitchFamily="2" charset="2"/>
              <a:buChar char="ü"/>
            </a:pPr>
            <a:r>
              <a:rPr lang="en-US" sz="2800" dirty="0">
                <a:latin typeface="Arial (Body)"/>
              </a:rPr>
              <a:t>Evaluate payments -- determine excess cash</a:t>
            </a:r>
          </a:p>
          <a:p>
            <a:pPr marL="457200" indent="-457200">
              <a:buClr>
                <a:srgbClr val="C00000"/>
              </a:buClr>
              <a:buFont typeface="Wingdings" panose="05000000000000000000" pitchFamily="2" charset="2"/>
              <a:buChar char="ü"/>
            </a:pPr>
            <a:r>
              <a:rPr lang="en-US" sz="2800" dirty="0">
                <a:latin typeface="Arial (Body)"/>
              </a:rPr>
              <a:t>Identify grantees who need on-site financial review</a:t>
            </a:r>
          </a:p>
        </p:txBody>
      </p:sp>
    </p:spTree>
    <p:extLst>
      <p:ext uri="{BB962C8B-B14F-4D97-AF65-F5344CB8AC3E}">
        <p14:creationId xmlns:p14="http://schemas.microsoft.com/office/powerpoint/2010/main" val="341180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FOday1_DRAFT.pptx" id="{F82B20EE-2541-2E46-8E67-C4ABA308A286}" vid="{2AA350DF-34F2-E841-8231-2D2CC00AB9A6}"/>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650d615-40f1-4efd-a0d9-a67c523d2910">
      <Terms xmlns="http://schemas.microsoft.com/office/infopath/2007/PartnerControls"/>
    </lcf76f155ced4ddcb4097134ff3c332f>
    <TaxCatchAll xmlns="981eba89-ebe6-46b1-b510-c869187c4eb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56D33EBF56344D8FE9C3F326BC75D5" ma:contentTypeVersion="15" ma:contentTypeDescription="Create a new document." ma:contentTypeScope="" ma:versionID="32d97b28863ed05f49dcc7d58e4f96da">
  <xsd:schema xmlns:xsd="http://www.w3.org/2001/XMLSchema" xmlns:xs="http://www.w3.org/2001/XMLSchema" xmlns:p="http://schemas.microsoft.com/office/2006/metadata/properties" xmlns:ns2="b650d615-40f1-4efd-a0d9-a67c523d2910" xmlns:ns3="981eba89-ebe6-46b1-b510-c869187c4eb2" targetNamespace="http://schemas.microsoft.com/office/2006/metadata/properties" ma:root="true" ma:fieldsID="140e246e0dafb98c99a7b83d81f45dfa" ns2:_="" ns3:_="">
    <xsd:import namespace="b650d615-40f1-4efd-a0d9-a67c523d2910"/>
    <xsd:import namespace="981eba89-ebe6-46b1-b510-c869187c4eb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50d615-40f1-4efd-a0d9-a67c523d29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88edfbe-2eab-456a-af99-6bea05d804c9"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1eba89-ebe6-46b1-b510-c869187c4eb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f65b203b-1280-4471-8315-c2f8271cc92f}" ma:internalName="TaxCatchAll" ma:showField="CatchAllData" ma:web="981eba89-ebe6-46b1-b510-c869187c4e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054E2A-2344-4964-8DA5-43D066701C38}">
  <ds:schemaRefs>
    <ds:schemaRef ds:uri="http://schemas.microsoft.com/sharepoint/v3/contenttype/forms"/>
  </ds:schemaRefs>
</ds:datastoreItem>
</file>

<file path=customXml/itemProps2.xml><?xml version="1.0" encoding="utf-8"?>
<ds:datastoreItem xmlns:ds="http://schemas.openxmlformats.org/officeDocument/2006/customXml" ds:itemID="{383C6C62-A65B-4C29-BBF7-AC205CC98372}">
  <ds:schemaRefs>
    <ds:schemaRef ds:uri="http://www.w3.org/XML/1998/namespace"/>
    <ds:schemaRef ds:uri="981eba89-ebe6-46b1-b510-c869187c4eb2"/>
    <ds:schemaRef ds:uri="http://schemas.microsoft.com/office/2006/documentManagement/types"/>
    <ds:schemaRef ds:uri="http://schemas.microsoft.com/office/2006/metadata/properties"/>
    <ds:schemaRef ds:uri="http://purl.org/dc/terms/"/>
    <ds:schemaRef ds:uri="http://schemas.microsoft.com/office/infopath/2007/PartnerControls"/>
    <ds:schemaRef ds:uri="http://schemas.openxmlformats.org/package/2006/metadata/core-properties"/>
    <ds:schemaRef ds:uri="b650d615-40f1-4efd-a0d9-a67c523d2910"/>
    <ds:schemaRef ds:uri="http://purl.org/dc/dcmitype/"/>
    <ds:schemaRef ds:uri="http://purl.org/dc/elements/1.1/"/>
  </ds:schemaRefs>
</ds:datastoreItem>
</file>

<file path=customXml/itemProps3.xml><?xml version="1.0" encoding="utf-8"?>
<ds:datastoreItem xmlns:ds="http://schemas.openxmlformats.org/officeDocument/2006/customXml" ds:itemID="{5624EFD9-960A-4119-9654-870E6D2B84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50d615-40f1-4efd-a0d9-a67c523d2910"/>
    <ds:schemaRef ds:uri="981eba89-ebe6-46b1-b510-c869187c4e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5ef12a1-af58-44c4-b029-712fc0605570}" enabled="0" method="" siteId="{15ef12a1-af58-44c4-b029-712fc0605570}" removed="1"/>
</clbl:labelList>
</file>

<file path=docProps/app.xml><?xml version="1.0" encoding="utf-8"?>
<Properties xmlns="http://schemas.openxmlformats.org/officeDocument/2006/extended-properties" xmlns:vt="http://schemas.openxmlformats.org/officeDocument/2006/docPropsVTypes">
  <Template/>
  <TotalTime>124</TotalTime>
  <Words>5068</Words>
  <Application>Microsoft Office PowerPoint</Application>
  <PresentationFormat>Widescreen</PresentationFormat>
  <Paragraphs>723</Paragraphs>
  <Slides>118</Slides>
  <Notes>4</Notes>
  <HiddenSlides>0</HiddenSlides>
  <MMClips>1</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118</vt:i4>
      </vt:variant>
    </vt:vector>
  </HeadingPairs>
  <TitlesOfParts>
    <vt:vector size="136" baseType="lpstr">
      <vt:lpstr>Aptos</vt:lpstr>
      <vt:lpstr>Arial</vt:lpstr>
      <vt:lpstr>Arial   </vt:lpstr>
      <vt:lpstr>Arial (Body)</vt:lpstr>
      <vt:lpstr>Arial Black</vt:lpstr>
      <vt:lpstr>Arial Narrow</vt:lpstr>
      <vt:lpstr>Calibri</vt:lpstr>
      <vt:lpstr>Courier New</vt:lpstr>
      <vt:lpstr>Segoe UI</vt:lpstr>
      <vt:lpstr>Times New Roman</vt:lpstr>
      <vt:lpstr>Wingdings</vt:lpstr>
      <vt:lpstr>Custom Design</vt:lpstr>
      <vt:lpstr>1_Custom Design</vt:lpstr>
      <vt:lpstr>2_Custom Design</vt:lpstr>
      <vt:lpstr>3_Custom Design</vt:lpstr>
      <vt:lpstr>4_Custom Design</vt:lpstr>
      <vt:lpstr>Office Theme</vt:lpstr>
      <vt:lpstr>5_Custom Design</vt:lpstr>
      <vt:lpstr>Financial Management Seminar</vt:lpstr>
      <vt:lpstr>Pre-award Exercise</vt:lpstr>
      <vt:lpstr>Pre-award Exercise 1</vt:lpstr>
      <vt:lpstr>Pre-award Exercise 2</vt:lpstr>
      <vt:lpstr>Pre-award Exercise 3</vt:lpstr>
      <vt:lpstr>Pre-award Exercise 4</vt:lpstr>
      <vt:lpstr>Pre-award Exercise 5</vt:lpstr>
      <vt:lpstr>Pre-award Exercise 6</vt:lpstr>
      <vt:lpstr>Pre-award Exercise 7</vt:lpstr>
      <vt:lpstr>Pre-award Exercise 8</vt:lpstr>
      <vt:lpstr>Pre-award Exercise 9</vt:lpstr>
      <vt:lpstr>Pre-award Exercise 10</vt:lpstr>
      <vt:lpstr>U.S. Department of Justice</vt:lpstr>
      <vt:lpstr>U.S. Department of Justice Cont. 1</vt:lpstr>
      <vt:lpstr>U.S. Department of Justice Cont. 2</vt:lpstr>
      <vt:lpstr>U.S. Department of Justice Cont. 3</vt:lpstr>
      <vt:lpstr>U.S. Department of Justice Cont. 4</vt:lpstr>
      <vt:lpstr>Evaluation &amp; Sign In</vt:lpstr>
      <vt:lpstr>Post Award Activities</vt:lpstr>
      <vt:lpstr>Award Notification  and Acceptance</vt:lpstr>
      <vt:lpstr>Award Notification and Acceptance Cont.  </vt:lpstr>
      <vt:lpstr>Award Notification and Acceptance Cont. 1</vt:lpstr>
      <vt:lpstr>Award Notification and Acceptance Cont. 2</vt:lpstr>
      <vt:lpstr>Conditions of Award</vt:lpstr>
      <vt:lpstr>Conditions of Award Cont. 1</vt:lpstr>
      <vt:lpstr>Conditions of Award Cont. 2</vt:lpstr>
      <vt:lpstr>Conditions of Award Cont. 3</vt:lpstr>
      <vt:lpstr>Conditions of Award Cont. 4</vt:lpstr>
      <vt:lpstr>Conditions of Award Cont. 5</vt:lpstr>
      <vt:lpstr>Conditions of Award Cont. 6</vt:lpstr>
      <vt:lpstr>Conditions of Award Cont. 7</vt:lpstr>
      <vt:lpstr>Availability of Funds </vt:lpstr>
      <vt:lpstr>Availability of Funds.</vt:lpstr>
      <vt:lpstr>Availability of Funds cont.</vt:lpstr>
      <vt:lpstr>Program Income</vt:lpstr>
      <vt:lpstr>Program Income Cont. </vt:lpstr>
      <vt:lpstr>Program Income cont.</vt:lpstr>
      <vt:lpstr>Knowledge Check</vt:lpstr>
      <vt:lpstr>Knowledge Check cont.</vt:lpstr>
      <vt:lpstr>Grant Award Modification (GAM)</vt:lpstr>
      <vt:lpstr>Grant Award Modification</vt:lpstr>
      <vt:lpstr>Grant Award Modification Cont.</vt:lpstr>
      <vt:lpstr>Grant Award Modification- Financial</vt:lpstr>
      <vt:lpstr>Grant Award Modification-Financial Cont. 1 </vt:lpstr>
      <vt:lpstr>Grant Award Modification-Financial Cont. 2 </vt:lpstr>
      <vt:lpstr>Grant Award Modification-Financial Cont. 3</vt:lpstr>
      <vt:lpstr>Grant Award Modification-Financial Cont. 4</vt:lpstr>
      <vt:lpstr>Grant Award Modification-Financial Cont. 5</vt:lpstr>
      <vt:lpstr>Grant Award Modification-Financial Cont. 6</vt:lpstr>
      <vt:lpstr>Grant Award Modification-Programmatic</vt:lpstr>
      <vt:lpstr>Reporting Requirements</vt:lpstr>
      <vt:lpstr>Reporting Requirements Cont. </vt:lpstr>
      <vt:lpstr>Federal Financial Reports (SF425)</vt:lpstr>
      <vt:lpstr>Federal Financial Reports (SF425) Cont. 1</vt:lpstr>
      <vt:lpstr>Federal Financial Reports (SF425) Cont. 2</vt:lpstr>
      <vt:lpstr>Submitting a Federal Financial Report (SF425)</vt:lpstr>
      <vt:lpstr>Submitting a Federal Financial Report (SF425) Cont. 1</vt:lpstr>
      <vt:lpstr>Submitting a Federal Financial Report (SF425) Cont. 2</vt:lpstr>
      <vt:lpstr>Submitting a Federal Financial Report (SF425) Cont. 3</vt:lpstr>
      <vt:lpstr>Submitting a Federal Financial Report (SF425) Cont. 4</vt:lpstr>
      <vt:lpstr>Submitting a Federal Financial Report (SF425) Cont. 5</vt:lpstr>
      <vt:lpstr>Submitting a Federal Financial Report (SF425) Cont. 6</vt:lpstr>
      <vt:lpstr>Submitting a Federal Financial Report (SF425) Cont. 7</vt:lpstr>
      <vt:lpstr>Submitting a Federal Financial Report (SF425) Cont. 8</vt:lpstr>
      <vt:lpstr>Submitting a Federal Financial Report (SF425) Cont. 9</vt:lpstr>
      <vt:lpstr>Editing a Federal Financial Report (SF425)</vt:lpstr>
      <vt:lpstr>Editing a Federal Financial Report (SF425) Cont. 1</vt:lpstr>
      <vt:lpstr>Knowledge Check Cont. </vt:lpstr>
      <vt:lpstr>Federal Financial Reports (SF425) continued</vt:lpstr>
      <vt:lpstr>Performance Reports</vt:lpstr>
      <vt:lpstr>Performance Reports Cont. </vt:lpstr>
      <vt:lpstr>FFR Exercise</vt:lpstr>
      <vt:lpstr>2 CFR Part 200/Subpart F Audit of Non-Federal Entities  Expending Federal Awards</vt:lpstr>
      <vt:lpstr>Audit Requirements</vt:lpstr>
      <vt:lpstr>Audit Trail</vt:lpstr>
      <vt:lpstr>Single Audit</vt:lpstr>
      <vt:lpstr>Resolution of Audit Reports</vt:lpstr>
      <vt:lpstr>Resolution of Audit Reports Cont. </vt:lpstr>
      <vt:lpstr>Top 10 Auditing Findings (FY 2024)</vt:lpstr>
      <vt:lpstr>Top 10 Auditing Findings (FY 2024) Cont. </vt:lpstr>
      <vt:lpstr>Federal Funding Accountability and Transparency Act of 2006 (FFATA)</vt:lpstr>
      <vt:lpstr>FFATA - Subaward and Executive Compensation Cont.  </vt:lpstr>
      <vt:lpstr>FFATA - Subaward and Executive Compensation Cont. 1 </vt:lpstr>
      <vt:lpstr>FFATA - Subaward and Executive Compensation Cont. 2</vt:lpstr>
      <vt:lpstr>FFATA - Subaward and Executive Compensation Cont. 3</vt:lpstr>
      <vt:lpstr>FFATA - Subaward and Executive Compensation Cont. 4</vt:lpstr>
      <vt:lpstr>BREAK TIME</vt:lpstr>
      <vt:lpstr>Breakout Sessions   </vt:lpstr>
      <vt:lpstr>Payment of Grant Funds</vt:lpstr>
      <vt:lpstr>Payment of Grant Funds cont.</vt:lpstr>
      <vt:lpstr>Fraud</vt:lpstr>
      <vt:lpstr>Closeout</vt:lpstr>
      <vt:lpstr>Monitoring Discussion</vt:lpstr>
      <vt:lpstr>Grants Financial Management Division’s Mission </vt:lpstr>
      <vt:lpstr>Monitoring Discussion cont.</vt:lpstr>
      <vt:lpstr>Monitoring Discussion Cont. </vt:lpstr>
      <vt:lpstr>Monitoring Discussion Cont. 1</vt:lpstr>
      <vt:lpstr>Monitoring Discussion Cont. 2</vt:lpstr>
      <vt:lpstr>Monitoring Discussion Cont. 3</vt:lpstr>
      <vt:lpstr>Monitoring Discussion Cont. 4</vt:lpstr>
      <vt:lpstr>Top 10 Monitoring Findings (FY 2025)</vt:lpstr>
      <vt:lpstr>Top 10 Monitoring Findings (FY 2025) Cont. </vt:lpstr>
      <vt:lpstr>Top 10 Monitoring Findings (FY 2025) Cont. 1</vt:lpstr>
      <vt:lpstr>Closeout   </vt:lpstr>
      <vt:lpstr>Closeout cont. </vt:lpstr>
      <vt:lpstr>Closeout Cont. 1 </vt:lpstr>
      <vt:lpstr>Closeout Cont. 2 </vt:lpstr>
      <vt:lpstr>U.S. Department of Justice cont. </vt:lpstr>
      <vt:lpstr>Resources</vt:lpstr>
      <vt:lpstr>Resources cont.</vt:lpstr>
      <vt:lpstr>Resources Cont. </vt:lpstr>
      <vt:lpstr>Resources Cont. 1</vt:lpstr>
      <vt:lpstr>Resources Cont. 2</vt:lpstr>
      <vt:lpstr>Resources Cont. 3</vt:lpstr>
      <vt:lpstr>Resources Cont. 4</vt:lpstr>
      <vt:lpstr>Memorable Moments</vt:lpstr>
      <vt:lpstr>Wrap Up</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Wade, Angela</dc:creator>
  <cp:lastModifiedBy>Abshire, Jennifer (OJP)</cp:lastModifiedBy>
  <cp:revision>46</cp:revision>
  <dcterms:created xsi:type="dcterms:W3CDTF">2024-02-21T15:57:30Z</dcterms:created>
  <dcterms:modified xsi:type="dcterms:W3CDTF">2026-08-14T20:31:57Z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0x0101002256D33EBF56344D8FE9C3F326BC75D5</vt:lpwstr>
  </property>
</Properties>
</file>