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handoutMasterIdLst>
    <p:handoutMasterId r:id="rId51"/>
  </p:handoutMasterIdLst>
  <p:sldIdLst>
    <p:sldId id="395" r:id="rId2"/>
    <p:sldId id="284" r:id="rId3"/>
    <p:sldId id="367" r:id="rId4"/>
    <p:sldId id="285" r:id="rId5"/>
    <p:sldId id="368" r:id="rId6"/>
    <p:sldId id="289" r:id="rId7"/>
    <p:sldId id="370" r:id="rId8"/>
    <p:sldId id="371" r:id="rId9"/>
    <p:sldId id="322" r:id="rId10"/>
    <p:sldId id="295" r:id="rId11"/>
    <p:sldId id="366" r:id="rId12"/>
    <p:sldId id="372" r:id="rId13"/>
    <p:sldId id="378" r:id="rId14"/>
    <p:sldId id="379" r:id="rId15"/>
    <p:sldId id="380" r:id="rId16"/>
    <p:sldId id="382" r:id="rId17"/>
    <p:sldId id="286" r:id="rId18"/>
    <p:sldId id="356" r:id="rId19"/>
    <p:sldId id="383" r:id="rId20"/>
    <p:sldId id="375" r:id="rId21"/>
    <p:sldId id="323" r:id="rId22"/>
    <p:sldId id="325" r:id="rId23"/>
    <p:sldId id="389" r:id="rId24"/>
    <p:sldId id="327" r:id="rId25"/>
    <p:sldId id="330" r:id="rId26"/>
    <p:sldId id="331" r:id="rId27"/>
    <p:sldId id="394" r:id="rId28"/>
    <p:sldId id="336" r:id="rId29"/>
    <p:sldId id="338" r:id="rId30"/>
    <p:sldId id="341" r:id="rId31"/>
    <p:sldId id="345" r:id="rId32"/>
    <p:sldId id="349" r:id="rId33"/>
    <p:sldId id="351" r:id="rId34"/>
    <p:sldId id="353" r:id="rId35"/>
    <p:sldId id="387" r:id="rId36"/>
    <p:sldId id="392" r:id="rId37"/>
    <p:sldId id="390" r:id="rId38"/>
    <p:sldId id="373" r:id="rId39"/>
    <p:sldId id="391" r:id="rId40"/>
    <p:sldId id="358" r:id="rId41"/>
    <p:sldId id="359" r:id="rId42"/>
    <p:sldId id="365" r:id="rId43"/>
    <p:sldId id="357" r:id="rId44"/>
    <p:sldId id="393" r:id="rId45"/>
    <p:sldId id="315" r:id="rId46"/>
    <p:sldId id="376" r:id="rId47"/>
    <p:sldId id="377" r:id="rId48"/>
    <p:sldId id="314"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4" autoAdjust="0"/>
    <p:restoredTop sz="95374" autoAdjust="0"/>
  </p:normalViewPr>
  <p:slideViewPr>
    <p:cSldViewPr snapToGrid="0">
      <p:cViewPr varScale="1">
        <p:scale>
          <a:sx n="108" d="100"/>
          <a:sy n="108" d="100"/>
        </p:scale>
        <p:origin x="420"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EB0D860-F1FF-443D-B317-2E8BAB1211BC}" type="datetimeFigureOut">
              <a:rPr lang="en-US" smtClean="0"/>
              <a:t>12/13/2023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285CCCD-6217-467C-866F-18B3FEE9E016}" type="slidenum">
              <a:rPr lang="en-US" smtClean="0"/>
              <a:t>‹#›</a:t>
            </a:fld>
            <a:endParaRPr lang="en-US"/>
          </a:p>
        </p:txBody>
      </p:sp>
    </p:spTree>
    <p:extLst>
      <p:ext uri="{BB962C8B-B14F-4D97-AF65-F5344CB8AC3E}">
        <p14:creationId xmlns:p14="http://schemas.microsoft.com/office/powerpoint/2010/main" val="1233319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71BD4573-58E7-4156-A133-2731F5F8D1A6}" type="datetimeFigureOut">
              <a:rPr lang="en-US" smtClean="0"/>
              <a:t>12/13/2023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575780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3045843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26668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17</a:t>
            </a:fld>
            <a:endParaRPr lang="en-US"/>
          </a:p>
        </p:txBody>
      </p:sp>
    </p:spTree>
    <p:extLst>
      <p:ext uri="{BB962C8B-B14F-4D97-AF65-F5344CB8AC3E}">
        <p14:creationId xmlns:p14="http://schemas.microsoft.com/office/powerpoint/2010/main" val="22445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18</a:t>
            </a:fld>
            <a:endParaRPr lang="en-US"/>
          </a:p>
        </p:txBody>
      </p:sp>
    </p:spTree>
    <p:extLst>
      <p:ext uri="{BB962C8B-B14F-4D97-AF65-F5344CB8AC3E}">
        <p14:creationId xmlns:p14="http://schemas.microsoft.com/office/powerpoint/2010/main" val="3755790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20</a:t>
            </a:fld>
            <a:endParaRPr lang="en-US"/>
          </a:p>
        </p:txBody>
      </p:sp>
    </p:spTree>
    <p:extLst>
      <p:ext uri="{BB962C8B-B14F-4D97-AF65-F5344CB8AC3E}">
        <p14:creationId xmlns:p14="http://schemas.microsoft.com/office/powerpoint/2010/main" val="2067631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21</a:t>
            </a:fld>
            <a:endParaRPr lang="en-US"/>
          </a:p>
        </p:txBody>
      </p:sp>
    </p:spTree>
    <p:extLst>
      <p:ext uri="{BB962C8B-B14F-4D97-AF65-F5344CB8AC3E}">
        <p14:creationId xmlns:p14="http://schemas.microsoft.com/office/powerpoint/2010/main" val="244051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22</a:t>
            </a:fld>
            <a:endParaRPr lang="en-US"/>
          </a:p>
        </p:txBody>
      </p:sp>
    </p:spTree>
    <p:extLst>
      <p:ext uri="{BB962C8B-B14F-4D97-AF65-F5344CB8AC3E}">
        <p14:creationId xmlns:p14="http://schemas.microsoft.com/office/powerpoint/2010/main" val="1433790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23</a:t>
            </a:fld>
            <a:endParaRPr lang="en-US"/>
          </a:p>
        </p:txBody>
      </p:sp>
    </p:spTree>
    <p:extLst>
      <p:ext uri="{BB962C8B-B14F-4D97-AF65-F5344CB8AC3E}">
        <p14:creationId xmlns:p14="http://schemas.microsoft.com/office/powerpoint/2010/main" val="314125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24</a:t>
            </a:fld>
            <a:endParaRPr lang="en-US"/>
          </a:p>
        </p:txBody>
      </p:sp>
    </p:spTree>
    <p:extLst>
      <p:ext uri="{BB962C8B-B14F-4D97-AF65-F5344CB8AC3E}">
        <p14:creationId xmlns:p14="http://schemas.microsoft.com/office/powerpoint/2010/main" val="964290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25</a:t>
            </a:fld>
            <a:endParaRPr lang="en-US"/>
          </a:p>
        </p:txBody>
      </p:sp>
    </p:spTree>
    <p:extLst>
      <p:ext uri="{BB962C8B-B14F-4D97-AF65-F5344CB8AC3E}">
        <p14:creationId xmlns:p14="http://schemas.microsoft.com/office/powerpoint/2010/main" val="396915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1705569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26</a:t>
            </a:fld>
            <a:endParaRPr lang="en-US"/>
          </a:p>
        </p:txBody>
      </p:sp>
    </p:spTree>
    <p:extLst>
      <p:ext uri="{BB962C8B-B14F-4D97-AF65-F5344CB8AC3E}">
        <p14:creationId xmlns:p14="http://schemas.microsoft.com/office/powerpoint/2010/main" val="2068350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27</a:t>
            </a:fld>
            <a:endParaRPr lang="en-US"/>
          </a:p>
        </p:txBody>
      </p:sp>
    </p:spTree>
    <p:extLst>
      <p:ext uri="{BB962C8B-B14F-4D97-AF65-F5344CB8AC3E}">
        <p14:creationId xmlns:p14="http://schemas.microsoft.com/office/powerpoint/2010/main" val="2350264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28</a:t>
            </a:fld>
            <a:endParaRPr lang="en-US"/>
          </a:p>
        </p:txBody>
      </p:sp>
    </p:spTree>
    <p:extLst>
      <p:ext uri="{BB962C8B-B14F-4D97-AF65-F5344CB8AC3E}">
        <p14:creationId xmlns:p14="http://schemas.microsoft.com/office/powerpoint/2010/main" val="1759446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29</a:t>
            </a:fld>
            <a:endParaRPr lang="en-US"/>
          </a:p>
        </p:txBody>
      </p:sp>
    </p:spTree>
    <p:extLst>
      <p:ext uri="{BB962C8B-B14F-4D97-AF65-F5344CB8AC3E}">
        <p14:creationId xmlns:p14="http://schemas.microsoft.com/office/powerpoint/2010/main" val="863669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30</a:t>
            </a:fld>
            <a:endParaRPr lang="en-US"/>
          </a:p>
        </p:txBody>
      </p:sp>
    </p:spTree>
    <p:extLst>
      <p:ext uri="{BB962C8B-B14F-4D97-AF65-F5344CB8AC3E}">
        <p14:creationId xmlns:p14="http://schemas.microsoft.com/office/powerpoint/2010/main" val="416351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31</a:t>
            </a:fld>
            <a:endParaRPr lang="en-US"/>
          </a:p>
        </p:txBody>
      </p:sp>
    </p:spTree>
    <p:extLst>
      <p:ext uri="{BB962C8B-B14F-4D97-AF65-F5344CB8AC3E}">
        <p14:creationId xmlns:p14="http://schemas.microsoft.com/office/powerpoint/2010/main" val="2719357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32</a:t>
            </a:fld>
            <a:endParaRPr lang="en-US"/>
          </a:p>
        </p:txBody>
      </p:sp>
    </p:spTree>
    <p:extLst>
      <p:ext uri="{BB962C8B-B14F-4D97-AF65-F5344CB8AC3E}">
        <p14:creationId xmlns:p14="http://schemas.microsoft.com/office/powerpoint/2010/main" val="1313077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33</a:t>
            </a:fld>
            <a:endParaRPr lang="en-US"/>
          </a:p>
        </p:txBody>
      </p:sp>
    </p:spTree>
    <p:extLst>
      <p:ext uri="{BB962C8B-B14F-4D97-AF65-F5344CB8AC3E}">
        <p14:creationId xmlns:p14="http://schemas.microsoft.com/office/powerpoint/2010/main" val="40587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34</a:t>
            </a:fld>
            <a:endParaRPr lang="en-US"/>
          </a:p>
        </p:txBody>
      </p:sp>
    </p:spTree>
    <p:extLst>
      <p:ext uri="{BB962C8B-B14F-4D97-AF65-F5344CB8AC3E}">
        <p14:creationId xmlns:p14="http://schemas.microsoft.com/office/powerpoint/2010/main" val="1705156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35</a:t>
            </a:fld>
            <a:endParaRPr lang="en-US"/>
          </a:p>
        </p:txBody>
      </p:sp>
    </p:spTree>
    <p:extLst>
      <p:ext uri="{BB962C8B-B14F-4D97-AF65-F5344CB8AC3E}">
        <p14:creationId xmlns:p14="http://schemas.microsoft.com/office/powerpoint/2010/main" val="88118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4025454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38</a:t>
            </a:fld>
            <a:endParaRPr lang="en-US"/>
          </a:p>
        </p:txBody>
      </p:sp>
    </p:spTree>
    <p:extLst>
      <p:ext uri="{BB962C8B-B14F-4D97-AF65-F5344CB8AC3E}">
        <p14:creationId xmlns:p14="http://schemas.microsoft.com/office/powerpoint/2010/main" val="4091288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39</a:t>
            </a:fld>
            <a:endParaRPr lang="en-US"/>
          </a:p>
        </p:txBody>
      </p:sp>
    </p:spTree>
    <p:extLst>
      <p:ext uri="{BB962C8B-B14F-4D97-AF65-F5344CB8AC3E}">
        <p14:creationId xmlns:p14="http://schemas.microsoft.com/office/powerpoint/2010/main" val="1541603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40</a:t>
            </a:fld>
            <a:endParaRPr lang="en-US"/>
          </a:p>
        </p:txBody>
      </p:sp>
    </p:spTree>
    <p:extLst>
      <p:ext uri="{BB962C8B-B14F-4D97-AF65-F5344CB8AC3E}">
        <p14:creationId xmlns:p14="http://schemas.microsoft.com/office/powerpoint/2010/main" val="833201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41</a:t>
            </a:fld>
            <a:endParaRPr lang="en-US"/>
          </a:p>
        </p:txBody>
      </p:sp>
    </p:spTree>
    <p:extLst>
      <p:ext uri="{BB962C8B-B14F-4D97-AF65-F5344CB8AC3E}">
        <p14:creationId xmlns:p14="http://schemas.microsoft.com/office/powerpoint/2010/main" val="4026681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42</a:t>
            </a:fld>
            <a:endParaRPr lang="en-US"/>
          </a:p>
        </p:txBody>
      </p:sp>
    </p:spTree>
    <p:extLst>
      <p:ext uri="{BB962C8B-B14F-4D97-AF65-F5344CB8AC3E}">
        <p14:creationId xmlns:p14="http://schemas.microsoft.com/office/powerpoint/2010/main" val="1953087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43</a:t>
            </a:fld>
            <a:endParaRPr lang="en-US"/>
          </a:p>
        </p:txBody>
      </p:sp>
    </p:spTree>
    <p:extLst>
      <p:ext uri="{BB962C8B-B14F-4D97-AF65-F5344CB8AC3E}">
        <p14:creationId xmlns:p14="http://schemas.microsoft.com/office/powerpoint/2010/main" val="2099968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44</a:t>
            </a:fld>
            <a:endParaRPr lang="en-US"/>
          </a:p>
        </p:txBody>
      </p:sp>
    </p:spTree>
    <p:extLst>
      <p:ext uri="{BB962C8B-B14F-4D97-AF65-F5344CB8AC3E}">
        <p14:creationId xmlns:p14="http://schemas.microsoft.com/office/powerpoint/2010/main" val="1259638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45</a:t>
            </a:fld>
            <a:endParaRPr lang="en-US"/>
          </a:p>
        </p:txBody>
      </p:sp>
    </p:spTree>
    <p:extLst>
      <p:ext uri="{BB962C8B-B14F-4D97-AF65-F5344CB8AC3E}">
        <p14:creationId xmlns:p14="http://schemas.microsoft.com/office/powerpoint/2010/main" val="114861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46</a:t>
            </a:fld>
            <a:endParaRPr lang="en-US"/>
          </a:p>
        </p:txBody>
      </p:sp>
    </p:spTree>
    <p:extLst>
      <p:ext uri="{BB962C8B-B14F-4D97-AF65-F5344CB8AC3E}">
        <p14:creationId xmlns:p14="http://schemas.microsoft.com/office/powerpoint/2010/main" val="1218506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47</a:t>
            </a:fld>
            <a:endParaRPr lang="en-US"/>
          </a:p>
        </p:txBody>
      </p:sp>
    </p:spTree>
    <p:extLst>
      <p:ext uri="{BB962C8B-B14F-4D97-AF65-F5344CB8AC3E}">
        <p14:creationId xmlns:p14="http://schemas.microsoft.com/office/powerpoint/2010/main" val="147879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2167646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48</a:t>
            </a:fld>
            <a:endParaRPr lang="en-US"/>
          </a:p>
        </p:txBody>
      </p:sp>
    </p:spTree>
    <p:extLst>
      <p:ext uri="{BB962C8B-B14F-4D97-AF65-F5344CB8AC3E}">
        <p14:creationId xmlns:p14="http://schemas.microsoft.com/office/powerpoint/2010/main" val="6882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27193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398640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204516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126226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10</a:t>
            </a:fld>
            <a:endParaRPr lang="en-US"/>
          </a:p>
        </p:txBody>
      </p:sp>
    </p:spTree>
    <p:extLst>
      <p:ext uri="{BB962C8B-B14F-4D97-AF65-F5344CB8AC3E}">
        <p14:creationId xmlns:p14="http://schemas.microsoft.com/office/powerpoint/2010/main" val="33297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lvl1pPr>
              <a:defRPr>
                <a:solidFill>
                  <a:schemeClr val="bg1"/>
                </a:solidFill>
              </a:defRPr>
            </a:lvl1pPr>
          </a:lstStyle>
          <a:p>
            <a:fld id="{211A8405-7C1A-4B47-91A1-09B843DD0415}" type="datetime1">
              <a:rPr lang="en-US" smtClean="0"/>
              <a:pPr/>
              <a:t>12/13/2023</a:t>
            </a:fld>
            <a:endParaRPr lang="en-US" dirty="0"/>
          </a:p>
        </p:txBody>
      </p:sp>
      <p:sp>
        <p:nvSpPr>
          <p:cNvPr id="19" name="Footer Placeholder 18"/>
          <p:cNvSpPr>
            <a:spLocks noGrp="1"/>
          </p:cNvSpPr>
          <p:nvPr>
            <p:ph type="ftr" sz="quarter" idx="11"/>
          </p:nvPr>
        </p:nvSpPr>
        <p:spPr/>
        <p:txBody>
          <a:bodyPr/>
          <a:lstStyle>
            <a:lvl1pPr>
              <a:defRPr>
                <a:solidFill>
                  <a:schemeClr val="bg1"/>
                </a:solidFill>
              </a:defRPr>
            </a:lvl1pPr>
          </a:lstStyle>
          <a:p>
            <a:r>
              <a:rPr lang="en-US" dirty="0"/>
              <a:t>Add a footer</a:t>
            </a:r>
          </a:p>
        </p:txBody>
      </p:sp>
      <p:sp>
        <p:nvSpPr>
          <p:cNvPr id="27" name="Slide Number Placeholder 26"/>
          <p:cNvSpPr>
            <a:spLocks noGrp="1"/>
          </p:cNvSpPr>
          <p:nvPr>
            <p:ph type="sldNum" sz="quarter" idx="12"/>
          </p:nvPr>
        </p:nvSpPr>
        <p:spPr/>
        <p:txBody>
          <a:bodyPr/>
          <a:lstStyle>
            <a:lvl1pPr>
              <a:defRPr>
                <a:solidFill>
                  <a:schemeClr val="bg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EB5E64F-D1E2-4597-8B9E-764B7CA3424B}" type="datetime1">
              <a:rPr lang="en-US" smtClean="0"/>
              <a:t>12/13/2023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4CEFBA4-7D18-45B7-933A-77921AAE1D84}" type="datetime1">
              <a:rPr lang="en-US" smtClean="0"/>
              <a:t>12/13/2023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3B9C7B-53B5-4228-998A-11979DCD98A4}" type="datetime1">
              <a:rPr lang="en-US" smtClean="0"/>
              <a:t>12/13/2023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541F966-E8F7-4D10-91B9-D042DB2E8E15}" type="datetime1">
              <a:rPr lang="en-US" smtClean="0"/>
              <a:t>12/13/2023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6A2C22-7B7E-4C9F-A55F-B7A26ED0162E}" type="datetime1">
              <a:rPr lang="en-US" smtClean="0"/>
              <a:t>12/13/2023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0728F6D-1BB4-484B-92CE-B670AD56F93A}" type="datetime1">
              <a:rPr lang="en-US" smtClean="0"/>
              <a:t>12/13/2023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F1B23F-F2C3-462B-864E-F28E201027AA}" type="datetime1">
              <a:rPr lang="en-US" smtClean="0"/>
              <a:t>12/13/2023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909C856-9AC8-430C-92E4-0BAABBA3E8FE}" type="datetime1">
              <a:rPr lang="en-US" smtClean="0"/>
              <a:t>12/13/2023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DB58865-3B28-4791-8142-E4733C7051EE}" type="datetime1">
              <a:rPr lang="en-US" smtClean="0"/>
              <a:t>12/13/2023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177390-6BFB-BF23-7081-B7C469F16FC2}"/>
              </a:ext>
            </a:extLst>
          </p:cNvPr>
          <p:cNvSpPr>
            <a:spLocks noGrp="1"/>
          </p:cNvSpPr>
          <p:nvPr>
            <p:ph type="dt" sz="half" idx="10"/>
          </p:nvPr>
        </p:nvSpPr>
        <p:spPr/>
        <p:txBody>
          <a:bodyPr/>
          <a:lstStyle/>
          <a:p>
            <a:fld id="{F43A3669-481C-420B-B57C-DD9D993075FB}" type="datetime1">
              <a:rPr lang="en-US" smtClean="0"/>
              <a:pPr/>
              <a:t>12/13/2023</a:t>
            </a:fld>
            <a:endParaRPr lang="en-US" dirty="0"/>
          </a:p>
        </p:txBody>
      </p:sp>
      <p:sp>
        <p:nvSpPr>
          <p:cNvPr id="4" name="Footer Placeholder 3">
            <a:extLst>
              <a:ext uri="{FF2B5EF4-FFF2-40B4-BE49-F238E27FC236}">
                <a16:creationId xmlns:a16="http://schemas.microsoft.com/office/drawing/2014/main" id="{AA714F21-5923-083A-0D3B-496081AC692B}"/>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A76DCEAE-169D-5A7B-8573-4CC65EE5D0AC}"/>
              </a:ext>
            </a:extLst>
          </p:cNvPr>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83779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1A118-E6ED-48BB-8FFC-73C11645C3BA}" type="datetime1">
              <a:rPr lang="en-US" smtClean="0"/>
              <a:t>12/13/2023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pic>
        <p:nvPicPr>
          <p:cNvPr id="5" name="Picture 4" descr="Cover Art with Department of Justice, Office of Justice Programs seal. Background image shows closeup of Roman Gothic columns with a bluish tint. ">
            <a:extLst>
              <a:ext uri="{FF2B5EF4-FFF2-40B4-BE49-F238E27FC236}">
                <a16:creationId xmlns:a16="http://schemas.microsoft.com/office/drawing/2014/main" id="{724FB024-00E0-76D2-FD6B-4DA86994A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4A8AC8-8898-4F50-8BF1-E11EC43B8BCC}" type="datetime1">
              <a:rPr lang="en-US" smtClean="0"/>
              <a:t>12/13/2023</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85498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5" name="Picture 4" descr="Background image of Department of Justice logo seal and blue header and footer bars">
            <a:extLst>
              <a:ext uri="{FF2B5EF4-FFF2-40B4-BE49-F238E27FC236}">
                <a16:creationId xmlns:a16="http://schemas.microsoft.com/office/drawing/2014/main" id="{82492412-8BAD-252C-8F76-3F0C70C6B04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50" y="0"/>
            <a:ext cx="12179302" cy="6858000"/>
          </a:xfrm>
          <a:prstGeom prst="rect">
            <a:avLst/>
          </a:prstGeom>
        </p:spPr>
      </p:pic>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bg1"/>
                </a:solidFill>
              </a:defRPr>
            </a:lvl1pPr>
          </a:lstStyle>
          <a:p>
            <a:fld id="{F43A3669-481C-420B-B57C-DD9D993075FB}" type="datetime1">
              <a:rPr lang="en-US" smtClean="0"/>
              <a:pPr/>
              <a:t>12/13/2023</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bg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bg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09" r:id="rId7"/>
    <p:sldLayoutId id="2147483691" r:id="rId8"/>
    <p:sldLayoutId id="2147483696" r:id="rId9"/>
    <p:sldLayoutId id="2147483692" r:id="rId10"/>
    <p:sldLayoutId id="2147483693" r:id="rId11"/>
    <p:sldLayoutId id="2147483694" r:id="rId12"/>
    <p:sldLayoutId id="214748369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ojpnet.ojp.usdoj.gov/sites/ccr/Conference%20Forms/OJP%20Concept%20Approval%20Form.final.1217%20(002).pdf"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gsa.gov/"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mailto:%20%20BJAConferencereport@usdoj.gov"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hyperlink" Target="mailto:%20%20OJPConferenceCostReporting@ojp.usdoj.gov" TargetMode="External"/><Relationship Id="rId4" Type="http://schemas.openxmlformats.org/officeDocument/2006/relationships/hyperlink" Target="mailto:OJPConferencecosts@ojp.usdoj.gov"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ojp.gov/conference-cost-submission-form-job-aid-xlsx" TargetMode="External"/><Relationship Id="rId13" Type="http://schemas.openxmlformats.org/officeDocument/2006/relationships/hyperlink" Target="https://www.ojp.gov/sites/g/files/xyckuh241/files/media/document/OJP%20Conference%20Certification%20Program%20Evaluation%20Criteria%20and%20Program%20Requirements.docx" TargetMode="External"/><Relationship Id="rId3" Type="http://schemas.openxmlformats.org/officeDocument/2006/relationships/hyperlink" Target="https://youtu.be/7My2YoNB6EI" TargetMode="External"/><Relationship Id="rId7" Type="http://schemas.openxmlformats.org/officeDocument/2006/relationships/hyperlink" Target="https://www.ojp.gov/conference-cost-submission-form" TargetMode="External"/><Relationship Id="rId12" Type="http://schemas.openxmlformats.org/officeDocument/2006/relationships/hyperlink" Target="https://www.ojp.gov/sites/g/files/xyckuh241/files/media/document/foodandbeverage.pdf"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www.ojp.gov/sites/g/files/xyckuh241/files/media/document/Instructions_for_Submitting_Blanket_Request.pdf" TargetMode="External"/><Relationship Id="rId11" Type="http://schemas.openxmlformats.org/officeDocument/2006/relationships/hyperlink" Target="https://www.gsa.gov/policy-regulations/policy/real-property-policy/federal-meeting-facilities" TargetMode="External"/><Relationship Id="rId5" Type="http://schemas.openxmlformats.org/officeDocument/2006/relationships/hyperlink" Target="https://www.ojp.gov/sites/g/files/xyckuh241/files/media/document/confcostforminst_0.pdf" TargetMode="External"/><Relationship Id="rId15" Type="http://schemas.openxmlformats.org/officeDocument/2006/relationships/hyperlink" Target="https://www.ojp.gov/ojp-conference-cost-reporting-policy-and-guidance-documents" TargetMode="External"/><Relationship Id="rId10" Type="http://schemas.openxmlformats.org/officeDocument/2006/relationships/hyperlink" Target="https://www.ojp.gov/funding/financialguidedoj/overview" TargetMode="External"/><Relationship Id="rId4" Type="http://schemas.openxmlformats.org/officeDocument/2006/relationships/hyperlink" Target="https://www.ojp.gov/sites/g/files/xyckuh241/files/media/document/Conference%20Cost%20Training.pptx" TargetMode="External"/><Relationship Id="rId9" Type="http://schemas.openxmlformats.org/officeDocument/2006/relationships/hyperlink" Target="https://www.ojp.gov/funding/financialguidedoj/iii-postaward-requirements#rejpu" TargetMode="External"/><Relationship Id="rId14" Type="http://schemas.openxmlformats.org/officeDocument/2006/relationships/hyperlink" Target="https://www.gsa.gov/policy-regulations/regulations/federal-travel-regulatio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FF23A6-9DF5-DA81-B4F0-FA9660C0A207}"/>
              </a:ext>
            </a:extLst>
          </p:cNvPr>
          <p:cNvSpPr>
            <a:spLocks noGrp="1"/>
          </p:cNvSpPr>
          <p:nvPr>
            <p:ph type="sldNum" sz="quarter" idx="12"/>
          </p:nvPr>
        </p:nvSpPr>
        <p:spPr/>
        <p:txBody>
          <a:bodyPr/>
          <a:lstStyle/>
          <a:p>
            <a:fld id="{401CF334-2D5C-4859-84A6-CA7E6E43FAEB}" type="slidenum">
              <a:rPr lang="en-US" smtClean="0"/>
              <a:pPr/>
              <a:t>1</a:t>
            </a:fld>
            <a:endParaRPr lang="en-US" dirty="0"/>
          </a:p>
        </p:txBody>
      </p:sp>
      <p:sp>
        <p:nvSpPr>
          <p:cNvPr id="8" name="TextBox 7">
            <a:extLst>
              <a:ext uri="{FF2B5EF4-FFF2-40B4-BE49-F238E27FC236}">
                <a16:creationId xmlns:a16="http://schemas.microsoft.com/office/drawing/2014/main" id="{E965CCD3-ED45-E124-9D62-53F7246264F2}"/>
              </a:ext>
            </a:extLst>
          </p:cNvPr>
          <p:cNvSpPr txBox="1"/>
          <p:nvPr/>
        </p:nvSpPr>
        <p:spPr>
          <a:xfrm>
            <a:off x="4275438" y="1543775"/>
            <a:ext cx="7698848" cy="2308324"/>
          </a:xfrm>
          <a:prstGeom prst="rect">
            <a:avLst/>
          </a:prstGeom>
          <a:noFill/>
          <a:ln>
            <a:noFill/>
          </a:ln>
        </p:spPr>
        <p:txBody>
          <a:bodyPr wrap="square" rtlCol="0">
            <a:spAutoFit/>
          </a:bodyPr>
          <a:lstStyle/>
          <a:p>
            <a:r>
              <a:rPr lang="en-US" sz="4800" dirty="0">
                <a:solidFill>
                  <a:schemeClr val="bg1"/>
                </a:solidFill>
                <a:latin typeface="Colaborate-Thin" panose="02000506050000020004" pitchFamily="2" charset="0"/>
                <a:cs typeface="Arial Nova Light" panose="020F0302020204030204" pitchFamily="34" charset="0"/>
              </a:rPr>
              <a:t>CONFERENCE COST SUBMSSION, APPROVAL, AND REPORTING REQUIREMENTS </a:t>
            </a:r>
            <a:endParaRPr lang="en-US" sz="4800" spc="300" dirty="0">
              <a:solidFill>
                <a:schemeClr val="bg1"/>
              </a:solidFill>
              <a:latin typeface="Colaborate-Medium" panose="02000603070000020004" pitchFamily="2" charset="0"/>
            </a:endParaRPr>
          </a:p>
        </p:txBody>
      </p:sp>
      <p:sp>
        <p:nvSpPr>
          <p:cNvPr id="9" name="TextBox 8">
            <a:extLst>
              <a:ext uri="{FF2B5EF4-FFF2-40B4-BE49-F238E27FC236}">
                <a16:creationId xmlns:a16="http://schemas.microsoft.com/office/drawing/2014/main" id="{F3D36FEF-8139-1CEA-9244-1EC16E596169}"/>
              </a:ext>
            </a:extLst>
          </p:cNvPr>
          <p:cNvSpPr txBox="1"/>
          <p:nvPr/>
        </p:nvSpPr>
        <p:spPr>
          <a:xfrm>
            <a:off x="4275438" y="4411361"/>
            <a:ext cx="4040659" cy="1785104"/>
          </a:xfrm>
          <a:prstGeom prst="rect">
            <a:avLst/>
          </a:prstGeom>
          <a:noFill/>
          <a:ln>
            <a:noFill/>
          </a:ln>
        </p:spPr>
        <p:txBody>
          <a:bodyPr wrap="square" rtlCol="0">
            <a:spAutoFit/>
          </a:bodyPr>
          <a:lstStyle/>
          <a:p>
            <a:r>
              <a:rPr lang="en-US" sz="2800" spc="100" dirty="0">
                <a:solidFill>
                  <a:schemeClr val="bg1"/>
                </a:solidFill>
                <a:latin typeface="Colaborate-Thin" panose="02000506050000020004" pitchFamily="2" charset="0"/>
              </a:rPr>
              <a:t>Office of the</a:t>
            </a:r>
          </a:p>
          <a:p>
            <a:r>
              <a:rPr lang="en-US" sz="2800" spc="100" dirty="0">
                <a:solidFill>
                  <a:schemeClr val="bg1"/>
                </a:solidFill>
                <a:latin typeface="Colaborate-Thin" panose="02000506050000020004" pitchFamily="2" charset="0"/>
              </a:rPr>
              <a:t>Chief Financial Officer</a:t>
            </a:r>
          </a:p>
          <a:p>
            <a:endParaRPr lang="en-US" spc="100" dirty="0">
              <a:solidFill>
                <a:schemeClr val="bg1"/>
              </a:solidFill>
              <a:latin typeface="Colaborate-Thin" panose="02000506050000020004" pitchFamily="2" charset="0"/>
            </a:endParaRPr>
          </a:p>
          <a:p>
            <a:r>
              <a:rPr lang="en-US" spc="100" dirty="0">
                <a:solidFill>
                  <a:schemeClr val="bg1"/>
                </a:solidFill>
                <a:latin typeface="Colaborate-Thin" panose="02000506050000020004" pitchFamily="2" charset="0"/>
              </a:rPr>
              <a:t>Office of Justice Programs</a:t>
            </a:r>
          </a:p>
          <a:p>
            <a:endParaRPr lang="en-US" spc="100" dirty="0">
              <a:solidFill>
                <a:schemeClr val="bg1"/>
              </a:solidFill>
              <a:latin typeface="Colaborate-Thin" panose="02000506050000020004" pitchFamily="2" charset="0"/>
            </a:endParaRPr>
          </a:p>
        </p:txBody>
      </p:sp>
    </p:spTree>
    <p:extLst>
      <p:ext uri="{BB962C8B-B14F-4D97-AF65-F5344CB8AC3E}">
        <p14:creationId xmlns:p14="http://schemas.microsoft.com/office/powerpoint/2010/main" val="157681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4920" y="1667471"/>
            <a:ext cx="9810837" cy="3785652"/>
          </a:xfrm>
          <a:prstGeom prst="rect">
            <a:avLst/>
          </a:prstGeom>
          <a:noFill/>
          <a:ln>
            <a:noFill/>
          </a:ln>
        </p:spPr>
        <p:txBody>
          <a:bodyPr wrap="square" rtlCol="0">
            <a:spAutoFit/>
          </a:bodyPr>
          <a:lstStyle/>
          <a:p>
            <a:pPr algn="ctr"/>
            <a:r>
              <a:rPr lang="en-US" sz="3200" dirty="0">
                <a:effectLst>
                  <a:outerShdw blurRad="38100" dist="38100" dir="2700000" algn="tl">
                    <a:srgbClr val="000000">
                      <a:alpha val="43137"/>
                    </a:srgbClr>
                  </a:outerShdw>
                </a:effectLst>
                <a:latin typeface="+mj-lt"/>
              </a:rPr>
              <a:t>Conference Guidelines (</a:t>
            </a:r>
            <a:r>
              <a:rPr lang="en-US" sz="3200" dirty="0" err="1">
                <a:effectLst>
                  <a:outerShdw blurRad="38100" dist="38100" dir="2700000" algn="tl">
                    <a:srgbClr val="000000">
                      <a:alpha val="43137"/>
                    </a:srgbClr>
                  </a:outerShdw>
                </a:effectLst>
                <a:latin typeface="+mj-lt"/>
              </a:rPr>
              <a:t>Cont</a:t>
            </a:r>
            <a:r>
              <a:rPr lang="en-US" sz="3200" dirty="0">
                <a:effectLst>
                  <a:outerShdw blurRad="38100" dist="38100" dir="2700000" algn="tl">
                    <a:srgbClr val="000000">
                      <a:alpha val="43137"/>
                    </a:srgbClr>
                  </a:outerShdw>
                </a:effectLst>
                <a:latin typeface="+mj-lt"/>
              </a:rPr>
              <a:t>)</a:t>
            </a:r>
          </a:p>
          <a:p>
            <a:pPr algn="ctr"/>
            <a:endParaRPr lang="en-US" sz="3200" dirty="0">
              <a:latin typeface="+mj-lt"/>
            </a:endParaRPr>
          </a:p>
          <a:p>
            <a:pPr marL="274320" indent="-274320">
              <a:buFont typeface="Wingdings" panose="05000000000000000000" pitchFamily="2" charset="2"/>
              <a:buChar char="Ø"/>
            </a:pPr>
            <a:r>
              <a:rPr lang="en-US" altLang="en-US" sz="2400" dirty="0">
                <a:latin typeface="+mj-lt"/>
              </a:rPr>
              <a:t>All cooperative agreement and contract recipients must complete and submit the </a:t>
            </a:r>
            <a:r>
              <a:rPr lang="en-US" altLang="en-US" sz="2400" b="1" i="1" dirty="0">
                <a:latin typeface="+mj-lt"/>
              </a:rPr>
              <a:t>Conference &amp; Event Submission Form</a:t>
            </a:r>
            <a:r>
              <a:rPr lang="en-US" altLang="en-US" sz="2400" dirty="0">
                <a:latin typeface="+mj-lt"/>
              </a:rPr>
              <a:t> to OJP for prior approval.  </a:t>
            </a:r>
          </a:p>
          <a:p>
            <a:pPr marL="274320" indent="-274320"/>
            <a:endParaRPr lang="en-US" altLang="en-US" sz="2400" dirty="0">
              <a:latin typeface="+mj-lt"/>
            </a:endParaRPr>
          </a:p>
          <a:p>
            <a:pPr marL="274320" indent="-274320">
              <a:buFont typeface="Wingdings" panose="05000000000000000000" pitchFamily="2" charset="2"/>
              <a:buChar char="Ø"/>
            </a:pPr>
            <a:r>
              <a:rPr lang="en-US" altLang="en-US" sz="2400" dirty="0">
                <a:latin typeface="+mj-lt"/>
              </a:rPr>
              <a:t>Each submission must contain all the applicable information (i.e., start and end dates, conference planner, M&amp;IE).  </a:t>
            </a:r>
          </a:p>
          <a:p>
            <a:pPr algn="ctr"/>
            <a:endParaRPr lang="en-US" sz="32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214" y="5369518"/>
            <a:ext cx="596248" cy="649248"/>
          </a:xfrm>
          <a:prstGeom prst="rect">
            <a:avLst/>
          </a:prstGeom>
        </p:spPr>
      </p:pic>
      <p:sp>
        <p:nvSpPr>
          <p:cNvPr id="5" name="Slide Number Placeholder 4"/>
          <p:cNvSpPr>
            <a:spLocks noGrp="1"/>
          </p:cNvSpPr>
          <p:nvPr>
            <p:ph type="sldNum" sz="quarter" idx="12"/>
          </p:nvPr>
        </p:nvSpPr>
        <p:spPr/>
        <p:txBody>
          <a:bodyPr/>
          <a:lstStyle/>
          <a:p>
            <a:fld id="{401CF334-2D5C-4859-84A6-CA7E6E43FAEB}" type="slidenum">
              <a:rPr lang="en-US" smtClean="0"/>
              <a:t>10</a:t>
            </a:fld>
            <a:endParaRPr lang="en-US"/>
          </a:p>
        </p:txBody>
      </p:sp>
      <p:sp>
        <p:nvSpPr>
          <p:cNvPr id="6" name="TextBox 5">
            <a:extLst>
              <a:ext uri="{FF2B5EF4-FFF2-40B4-BE49-F238E27FC236}">
                <a16:creationId xmlns:a16="http://schemas.microsoft.com/office/drawing/2014/main" id="{DB32B54D-0494-0C0E-01DA-4CCE137208E0}"/>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49782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67352076"/>
              </p:ext>
            </p:extLst>
          </p:nvPr>
        </p:nvGraphicFramePr>
        <p:xfrm>
          <a:off x="1323583" y="1809656"/>
          <a:ext cx="9544834" cy="4270986"/>
        </p:xfrm>
        <a:graphic>
          <a:graphicData uri="http://schemas.openxmlformats.org/drawingml/2006/table">
            <a:tbl>
              <a:tblPr>
                <a:tableStyleId>{8799B23B-EC83-4686-B30A-512413B5E67A}</a:tableStyleId>
              </a:tblPr>
              <a:tblGrid>
                <a:gridCol w="9519434">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tblGrid>
              <a:tr h="327441">
                <a:tc>
                  <a:txBody>
                    <a:bodyPr/>
                    <a:lstStyle/>
                    <a:p>
                      <a:pPr marL="274320" indent="-274320" algn="l" fontAlgn="b">
                        <a:lnSpc>
                          <a:spcPct val="100000"/>
                        </a:lnSpc>
                      </a:pPr>
                      <a:r>
                        <a:rPr lang="en-US" sz="1800" u="none" strike="noStrike" dirty="0">
                          <a:effectLst/>
                        </a:rPr>
                        <a:t>1. Is the cost of the event greater than $20,000?</a:t>
                      </a:r>
                      <a:endParaRPr lang="en-US" sz="1800" b="1" i="0" u="none" strike="noStrike" dirty="0">
                        <a:effectLst/>
                        <a:latin typeface="Arial" panose="020B0604020202020204" pitchFamily="34" charset="0"/>
                      </a:endParaRPr>
                    </a:p>
                  </a:txBody>
                  <a:tcPr marL="0" marR="0" marT="0" marB="0" anchor="b"/>
                </a:tc>
                <a:tc>
                  <a:txBody>
                    <a:bodyPr/>
                    <a:lstStyle/>
                    <a:p>
                      <a:endParaRPr lang="en-US" dirty="0"/>
                    </a:p>
                  </a:txBody>
                  <a:tcPr marL="0" marR="0" marT="0" marB="0" anchor="ctr"/>
                </a:tc>
                <a:extLst>
                  <a:ext uri="{0D108BD9-81ED-4DB2-BD59-A6C34878D82A}">
                    <a16:rowId xmlns:a16="http://schemas.microsoft.com/office/drawing/2014/main" val="10000"/>
                  </a:ext>
                </a:extLst>
              </a:tr>
              <a:tr h="415263">
                <a:tc>
                  <a:txBody>
                    <a:bodyPr/>
                    <a:lstStyle/>
                    <a:p>
                      <a:pPr marL="274320" indent="-274320" algn="l" fontAlgn="ctr">
                        <a:lnSpc>
                          <a:spcPct val="100000"/>
                        </a:lnSpc>
                      </a:pPr>
                      <a:r>
                        <a:rPr lang="en-US" sz="1800" u="none" strike="noStrike" dirty="0">
                          <a:effectLst/>
                        </a:rPr>
                        <a:t>2. Are there meeting room costs?</a:t>
                      </a:r>
                      <a:endParaRPr lang="en-US" sz="1800" b="1" i="0" u="none" strike="noStrike" dirty="0">
                        <a:effectLst/>
                        <a:latin typeface="Arial" panose="020B0604020202020204" pitchFamily="34" charset="0"/>
                      </a:endParaRPr>
                    </a:p>
                  </a:txBody>
                  <a:tcPr marL="0" marR="0" marT="0" marB="0" anchor="ctr"/>
                </a:tc>
                <a:tc>
                  <a:txBody>
                    <a:bodyPr/>
                    <a:lstStyle/>
                    <a:p>
                      <a:endParaRPr lang="en-US"/>
                    </a:p>
                  </a:txBody>
                  <a:tcPr marL="0" marR="0" marT="0" marB="0" anchor="ctr"/>
                </a:tc>
                <a:extLst>
                  <a:ext uri="{0D108BD9-81ED-4DB2-BD59-A6C34878D82A}">
                    <a16:rowId xmlns:a16="http://schemas.microsoft.com/office/drawing/2014/main" val="10001"/>
                  </a:ext>
                </a:extLst>
              </a:tr>
              <a:tr h="356866">
                <a:tc>
                  <a:txBody>
                    <a:bodyPr/>
                    <a:lstStyle/>
                    <a:p>
                      <a:pPr marL="274320" indent="-274320" algn="l" fontAlgn="b">
                        <a:lnSpc>
                          <a:spcPct val="100000"/>
                        </a:lnSpc>
                      </a:pPr>
                      <a:r>
                        <a:rPr lang="en-US" sz="1800" u="none" strike="noStrike" dirty="0">
                          <a:effectLst/>
                        </a:rPr>
                        <a:t>3. Are audio visual costs greater than $31.25 per attendee or more than $1,250 in total?</a:t>
                      </a:r>
                      <a:endParaRPr lang="en-US" sz="1800" b="1" i="0" u="none" strike="noStrike" dirty="0">
                        <a:effectLst/>
                        <a:latin typeface="Arial" panose="020B0604020202020204" pitchFamily="34" charset="0"/>
                      </a:endParaRPr>
                    </a:p>
                  </a:txBody>
                  <a:tcPr marL="0" marR="0" marT="0" marB="0" anchor="b"/>
                </a:tc>
                <a:tc>
                  <a:txBody>
                    <a:bodyPr/>
                    <a:lstStyle/>
                    <a:p>
                      <a:endParaRPr lang="en-US" dirty="0"/>
                    </a:p>
                  </a:txBody>
                  <a:tcPr marL="0" marR="0" marT="0" marB="0" anchor="ctr"/>
                </a:tc>
                <a:extLst>
                  <a:ext uri="{0D108BD9-81ED-4DB2-BD59-A6C34878D82A}">
                    <a16:rowId xmlns:a16="http://schemas.microsoft.com/office/drawing/2014/main" val="10002"/>
                  </a:ext>
                </a:extLst>
              </a:tr>
              <a:tr h="327441">
                <a:tc>
                  <a:txBody>
                    <a:bodyPr/>
                    <a:lstStyle/>
                    <a:p>
                      <a:pPr marL="274320" indent="-274320" algn="l" fontAlgn="ctr">
                        <a:lnSpc>
                          <a:spcPct val="100000"/>
                        </a:lnSpc>
                      </a:pPr>
                      <a:r>
                        <a:rPr lang="en-US" sz="1800" u="none" strike="noStrike" dirty="0">
                          <a:effectLst/>
                        </a:rPr>
                        <a:t>4. Are there any food and beverage costs?</a:t>
                      </a:r>
                      <a:endParaRPr lang="en-US" sz="1800" b="1" i="0" u="none" strike="noStrike" dirty="0">
                        <a:effectLst/>
                        <a:latin typeface="Arial" panose="020B0604020202020204" pitchFamily="34" charset="0"/>
                      </a:endParaRPr>
                    </a:p>
                  </a:txBody>
                  <a:tcPr marL="0" marR="0" marT="0" marB="0" anchor="ctr"/>
                </a:tc>
                <a:tc>
                  <a:txBody>
                    <a:bodyPr/>
                    <a:lstStyle/>
                    <a:p>
                      <a:endParaRPr lang="en-US"/>
                    </a:p>
                  </a:txBody>
                  <a:tcPr marL="0" marR="0" marT="0" marB="0" anchor="ctr"/>
                </a:tc>
                <a:extLst>
                  <a:ext uri="{0D108BD9-81ED-4DB2-BD59-A6C34878D82A}">
                    <a16:rowId xmlns:a16="http://schemas.microsoft.com/office/drawing/2014/main" val="10003"/>
                  </a:ext>
                </a:extLst>
              </a:tr>
              <a:tr h="396219">
                <a:tc>
                  <a:txBody>
                    <a:bodyPr/>
                    <a:lstStyle/>
                    <a:p>
                      <a:pPr marL="274320" indent="-274320" algn="l" fontAlgn="ctr">
                        <a:lnSpc>
                          <a:spcPct val="100000"/>
                        </a:lnSpc>
                      </a:pPr>
                      <a:r>
                        <a:rPr lang="en-US" sz="1800" u="none" strike="noStrike" dirty="0">
                          <a:effectLst/>
                        </a:rPr>
                        <a:t>5. Did the request for the meeting come from multiple jurisdictions or agencies?</a:t>
                      </a:r>
                      <a:endParaRPr lang="en-US" sz="1800" b="1" i="0" u="none" strike="noStrike" dirty="0">
                        <a:effectLst/>
                        <a:latin typeface="Arial" panose="020B0604020202020204" pitchFamily="34" charset="0"/>
                      </a:endParaRPr>
                    </a:p>
                  </a:txBody>
                  <a:tcPr marL="0" marR="0" marT="0" marB="0" anchor="ctr"/>
                </a:tc>
                <a:tc>
                  <a:txBody>
                    <a:bodyPr/>
                    <a:lstStyle/>
                    <a:p>
                      <a:endParaRPr lang="en-US"/>
                    </a:p>
                  </a:txBody>
                  <a:tcPr marL="0" marR="0" marT="0" marB="0" anchor="ctr"/>
                </a:tc>
                <a:extLst>
                  <a:ext uri="{0D108BD9-81ED-4DB2-BD59-A6C34878D82A}">
                    <a16:rowId xmlns:a16="http://schemas.microsoft.com/office/drawing/2014/main" val="10004"/>
                  </a:ext>
                </a:extLst>
              </a:tr>
              <a:tr h="339240">
                <a:tc>
                  <a:txBody>
                    <a:bodyPr/>
                    <a:lstStyle/>
                    <a:p>
                      <a:pPr marL="274320" indent="-274320" algn="l" fontAlgn="ctr">
                        <a:lnSpc>
                          <a:spcPct val="100000"/>
                        </a:lnSpc>
                      </a:pPr>
                      <a:r>
                        <a:rPr lang="en-US" sz="1800" u="none" strike="noStrike" dirty="0">
                          <a:effectLst/>
                        </a:rPr>
                        <a:t>6. Are there trinkets being purchased?</a:t>
                      </a:r>
                      <a:endParaRPr lang="en-US" sz="1800" b="1" i="0" u="none" strike="noStrike" dirty="0">
                        <a:effectLst/>
                        <a:latin typeface="Arial" panose="020B0604020202020204" pitchFamily="34" charset="0"/>
                      </a:endParaRPr>
                    </a:p>
                  </a:txBody>
                  <a:tcPr marL="0" marR="0" marT="0" marB="0" anchor="ctr"/>
                </a:tc>
                <a:tc>
                  <a:txBody>
                    <a:bodyPr/>
                    <a:lstStyle/>
                    <a:p>
                      <a:endParaRPr lang="en-US"/>
                    </a:p>
                  </a:txBody>
                  <a:tcPr marL="0" marR="0" marT="0" marB="0" anchor="ctr"/>
                </a:tc>
                <a:extLst>
                  <a:ext uri="{0D108BD9-81ED-4DB2-BD59-A6C34878D82A}">
                    <a16:rowId xmlns:a16="http://schemas.microsoft.com/office/drawing/2014/main" val="10005"/>
                  </a:ext>
                </a:extLst>
              </a:tr>
              <a:tr h="327441">
                <a:tc>
                  <a:txBody>
                    <a:bodyPr/>
                    <a:lstStyle/>
                    <a:p>
                      <a:pPr marL="274320" indent="-274320" algn="l" fontAlgn="ctr">
                        <a:lnSpc>
                          <a:spcPct val="100000"/>
                        </a:lnSpc>
                      </a:pPr>
                      <a:r>
                        <a:rPr lang="en-US" sz="1800" u="none" strike="noStrike" dirty="0">
                          <a:effectLst/>
                        </a:rPr>
                        <a:t>7. Is there a formal published agenda?</a:t>
                      </a:r>
                      <a:endParaRPr lang="en-US" sz="1800" b="1" i="0" u="none" strike="noStrike" dirty="0">
                        <a:effectLst/>
                        <a:latin typeface="Arial" panose="020B0604020202020204" pitchFamily="34" charset="0"/>
                      </a:endParaRPr>
                    </a:p>
                  </a:txBody>
                  <a:tcPr marL="0" marR="0" marT="0" marB="0" anchor="ctr"/>
                </a:tc>
                <a:tc>
                  <a:txBody>
                    <a:bodyPr/>
                    <a:lstStyle/>
                    <a:p>
                      <a:endParaRPr lang="en-US"/>
                    </a:p>
                  </a:txBody>
                  <a:tcPr marL="0" marR="0" marT="0" marB="0" anchor="ctr"/>
                </a:tc>
                <a:extLst>
                  <a:ext uri="{0D108BD9-81ED-4DB2-BD59-A6C34878D82A}">
                    <a16:rowId xmlns:a16="http://schemas.microsoft.com/office/drawing/2014/main" val="10006"/>
                  </a:ext>
                </a:extLst>
              </a:tr>
              <a:tr h="327441">
                <a:tc>
                  <a:txBody>
                    <a:bodyPr/>
                    <a:lstStyle/>
                    <a:p>
                      <a:pPr marL="274320" indent="-274320" algn="l" fontAlgn="ctr">
                        <a:lnSpc>
                          <a:spcPct val="100000"/>
                        </a:lnSpc>
                      </a:pPr>
                      <a:r>
                        <a:rPr lang="en-US" sz="1800" u="none" strike="noStrike" dirty="0">
                          <a:effectLst/>
                        </a:rPr>
                        <a:t>8. Are formal discussion or presentation panels planned?</a:t>
                      </a:r>
                      <a:endParaRPr lang="en-US" sz="1800" b="1" i="0" u="none" strike="noStrike" dirty="0">
                        <a:effectLst/>
                        <a:latin typeface="Arial" panose="020B0604020202020204" pitchFamily="34" charset="0"/>
                      </a:endParaRPr>
                    </a:p>
                  </a:txBody>
                  <a:tcPr marL="0" marR="0" marT="0" marB="0" anchor="ctr"/>
                </a:tc>
                <a:tc>
                  <a:txBody>
                    <a:bodyPr/>
                    <a:lstStyle/>
                    <a:p>
                      <a:endParaRPr lang="en-US"/>
                    </a:p>
                  </a:txBody>
                  <a:tcPr marL="0" marR="0" marT="0" marB="0" anchor="ctr"/>
                </a:tc>
                <a:extLst>
                  <a:ext uri="{0D108BD9-81ED-4DB2-BD59-A6C34878D82A}">
                    <a16:rowId xmlns:a16="http://schemas.microsoft.com/office/drawing/2014/main" val="10007"/>
                  </a:ext>
                </a:extLst>
              </a:tr>
              <a:tr h="654881">
                <a:tc>
                  <a:txBody>
                    <a:bodyPr/>
                    <a:lstStyle/>
                    <a:p>
                      <a:pPr marL="274320" indent="-274320" algn="l" fontAlgn="b">
                        <a:lnSpc>
                          <a:spcPct val="100000"/>
                        </a:lnSpc>
                      </a:pPr>
                      <a:r>
                        <a:rPr lang="en-US" sz="1800" u="none" strike="noStrike" dirty="0">
                          <a:effectLst/>
                        </a:rPr>
                        <a:t>9. Are there logistical planning costs beyond incidental internal administrative costs necessary to arrange travel and lodging for a small number of individuals?</a:t>
                      </a:r>
                      <a:endParaRPr lang="en-US" sz="1800" b="1" i="0" u="none" strike="noStrike" dirty="0">
                        <a:effectLst/>
                        <a:latin typeface="Arial" panose="020B0604020202020204" pitchFamily="34" charset="0"/>
                      </a:endParaRPr>
                    </a:p>
                  </a:txBody>
                  <a:tcPr marL="0" marR="0" marT="0" marB="0" anchor="b"/>
                </a:tc>
                <a:tc>
                  <a:txBody>
                    <a:bodyPr/>
                    <a:lstStyle/>
                    <a:p>
                      <a:endParaRPr lang="en-US"/>
                    </a:p>
                  </a:txBody>
                  <a:tcPr marL="0" marR="0" marT="0" marB="0" anchor="ctr"/>
                </a:tc>
                <a:extLst>
                  <a:ext uri="{0D108BD9-81ED-4DB2-BD59-A6C34878D82A}">
                    <a16:rowId xmlns:a16="http://schemas.microsoft.com/office/drawing/2014/main" val="10008"/>
                  </a:ext>
                </a:extLst>
              </a:tr>
              <a:tr h="798753">
                <a:tc gridSpan="2">
                  <a:txBody>
                    <a:bodyPr/>
                    <a:lstStyle/>
                    <a:p>
                      <a:pPr algn="ctr" fontAlgn="b"/>
                      <a:r>
                        <a:rPr lang="en-US" sz="1600" u="none" strike="noStrike" dirty="0">
                          <a:solidFill>
                            <a:srgbClr val="FF0000"/>
                          </a:solidFill>
                          <a:effectLst/>
                        </a:rPr>
                        <a:t>If any question is answered "yes", the event must be submitted for prior approval.  If all answers are "no", the event does not require prior approval.  </a:t>
                      </a:r>
                      <a:endParaRPr lang="en-US" sz="1600" b="1" i="1" u="none" strike="noStrike" dirty="0">
                        <a:solidFill>
                          <a:srgbClr val="FF0000"/>
                        </a:solidFill>
                        <a:effectLst/>
                        <a:latin typeface="Arial"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3" name="Rectangle 2"/>
          <p:cNvSpPr/>
          <p:nvPr/>
        </p:nvSpPr>
        <p:spPr>
          <a:xfrm>
            <a:off x="887148" y="1123889"/>
            <a:ext cx="9824568" cy="646331"/>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mj-lt"/>
              </a:rPr>
              <a:t>Does this Conference Require Approval?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8372" y="296883"/>
            <a:ext cx="2012774" cy="16038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43" y="1174241"/>
            <a:ext cx="2012774" cy="1935664"/>
          </a:xfrm>
          <a:prstGeom prst="rect">
            <a:avLst/>
          </a:prstGeom>
        </p:spPr>
      </p:pic>
      <p:sp>
        <p:nvSpPr>
          <p:cNvPr id="5" name="Slide Number Placeholder 4"/>
          <p:cNvSpPr>
            <a:spLocks noGrp="1"/>
          </p:cNvSpPr>
          <p:nvPr>
            <p:ph type="sldNum" sz="quarter" idx="12"/>
          </p:nvPr>
        </p:nvSpPr>
        <p:spPr/>
        <p:txBody>
          <a:bodyPr/>
          <a:lstStyle/>
          <a:p>
            <a:fld id="{401CF334-2D5C-4859-84A6-CA7E6E43FAEB}" type="slidenum">
              <a:rPr lang="en-US" smtClean="0"/>
              <a:t>11</a:t>
            </a:fld>
            <a:endParaRPr lang="en-US"/>
          </a:p>
        </p:txBody>
      </p:sp>
      <p:sp>
        <p:nvSpPr>
          <p:cNvPr id="8" name="TextBox 7">
            <a:extLst>
              <a:ext uri="{FF2B5EF4-FFF2-40B4-BE49-F238E27FC236}">
                <a16:creationId xmlns:a16="http://schemas.microsoft.com/office/drawing/2014/main" id="{C807592F-7F8D-9070-7701-24860BE95719}"/>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307466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0582" y="1588576"/>
            <a:ext cx="9810837" cy="3416320"/>
          </a:xfrm>
          <a:prstGeom prst="rect">
            <a:avLst/>
          </a:prstGeom>
          <a:noFill/>
          <a:ln>
            <a:noFill/>
          </a:ln>
        </p:spPr>
        <p:txBody>
          <a:bodyPr wrap="square" rtlCol="0">
            <a:spAutoFit/>
          </a:bodyPr>
          <a:lstStyle/>
          <a:p>
            <a:pPr algn="ctr"/>
            <a:r>
              <a:rPr lang="en-US" sz="3200" dirty="0">
                <a:effectLst>
                  <a:outerShdw blurRad="38100" dist="38100" dir="2700000" algn="tl">
                    <a:srgbClr val="000000">
                      <a:alpha val="43137"/>
                    </a:srgbClr>
                  </a:outerShdw>
                </a:effectLst>
                <a:latin typeface="+mj-lt"/>
              </a:rPr>
              <a:t>Conference Guidelines (</a:t>
            </a:r>
            <a:r>
              <a:rPr lang="en-US" sz="3200" dirty="0" err="1">
                <a:effectLst>
                  <a:outerShdw blurRad="38100" dist="38100" dir="2700000" algn="tl">
                    <a:srgbClr val="000000">
                      <a:alpha val="43137"/>
                    </a:srgbClr>
                  </a:outerShdw>
                </a:effectLst>
                <a:latin typeface="+mj-lt"/>
              </a:rPr>
              <a:t>Cont</a:t>
            </a:r>
            <a:r>
              <a:rPr lang="en-US" sz="3200" dirty="0">
                <a:effectLst>
                  <a:outerShdw blurRad="38100" dist="38100" dir="2700000" algn="tl">
                    <a:srgbClr val="000000">
                      <a:alpha val="43137"/>
                    </a:srgbClr>
                  </a:outerShdw>
                </a:effectLst>
                <a:latin typeface="+mj-lt"/>
              </a:rPr>
              <a:t>)</a:t>
            </a:r>
          </a:p>
          <a:p>
            <a:pPr algn="ctr"/>
            <a:endParaRPr lang="en-US" sz="3200" dirty="0">
              <a:latin typeface="+mj-lt"/>
            </a:endParaRPr>
          </a:p>
          <a:p>
            <a:pPr marL="274320" indent="-274320">
              <a:buFont typeface="Wingdings" panose="05000000000000000000" pitchFamily="2" charset="2"/>
              <a:buChar char="Ø"/>
            </a:pPr>
            <a:r>
              <a:rPr lang="en-US" altLang="en-US" sz="2400" dirty="0">
                <a:latin typeface="+mj-lt"/>
              </a:rPr>
              <a:t>The recipient must provide adequate justifications where required by the form. </a:t>
            </a:r>
          </a:p>
          <a:p>
            <a:pPr marL="274320" indent="-274320"/>
            <a:endParaRPr lang="en-US" altLang="en-US" sz="2400" dirty="0">
              <a:latin typeface="+mj-lt"/>
            </a:endParaRPr>
          </a:p>
          <a:p>
            <a:pPr marL="274320" indent="-274320">
              <a:buFont typeface="Wingdings" panose="05000000000000000000" pitchFamily="2" charset="2"/>
              <a:buChar char="Ø"/>
            </a:pPr>
            <a:r>
              <a:rPr lang="en-US" altLang="en-US" sz="2400" dirty="0">
                <a:latin typeface="+mj-lt"/>
              </a:rPr>
              <a:t>All supporting documentation should be embedded within the supporting documentation spreadsheet. </a:t>
            </a:r>
          </a:p>
          <a:p>
            <a:pPr algn="ctr"/>
            <a:endParaRPr lang="en-US" sz="32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876" y="5370791"/>
            <a:ext cx="596248" cy="649248"/>
          </a:xfrm>
          <a:prstGeom prst="rect">
            <a:avLst/>
          </a:prstGeom>
        </p:spPr>
      </p:pic>
      <p:sp>
        <p:nvSpPr>
          <p:cNvPr id="5" name="Slide Number Placeholder 4"/>
          <p:cNvSpPr>
            <a:spLocks noGrp="1"/>
          </p:cNvSpPr>
          <p:nvPr>
            <p:ph type="sldNum" sz="quarter" idx="12"/>
          </p:nvPr>
        </p:nvSpPr>
        <p:spPr/>
        <p:txBody>
          <a:bodyPr/>
          <a:lstStyle/>
          <a:p>
            <a:fld id="{401CF334-2D5C-4859-84A6-CA7E6E43FAEB}" type="slidenum">
              <a:rPr lang="en-US" smtClean="0"/>
              <a:t>12</a:t>
            </a:fld>
            <a:endParaRPr lang="en-US"/>
          </a:p>
        </p:txBody>
      </p:sp>
      <p:sp>
        <p:nvSpPr>
          <p:cNvPr id="6" name="TextBox 5">
            <a:extLst>
              <a:ext uri="{FF2B5EF4-FFF2-40B4-BE49-F238E27FC236}">
                <a16:creationId xmlns:a16="http://schemas.microsoft.com/office/drawing/2014/main" id="{0A628548-023C-7D24-78DB-793F5916A614}"/>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150526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1CF334-2D5C-4859-84A6-CA7E6E43FAEB}" type="slidenum">
              <a:rPr lang="en-US" smtClean="0"/>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82911485"/>
              </p:ext>
            </p:extLst>
          </p:nvPr>
        </p:nvGraphicFramePr>
        <p:xfrm>
          <a:off x="1250033" y="2318705"/>
          <a:ext cx="9691935" cy="3773174"/>
        </p:xfrm>
        <a:graphic>
          <a:graphicData uri="http://schemas.openxmlformats.org/drawingml/2006/table">
            <a:tbl>
              <a:tblPr firstRow="1" firstCol="1" bandRow="1"/>
              <a:tblGrid>
                <a:gridCol w="4685845">
                  <a:extLst>
                    <a:ext uri="{9D8B030D-6E8A-4147-A177-3AD203B41FA5}">
                      <a16:colId xmlns:a16="http://schemas.microsoft.com/office/drawing/2014/main" val="20000"/>
                    </a:ext>
                  </a:extLst>
                </a:gridCol>
                <a:gridCol w="5006090">
                  <a:extLst>
                    <a:ext uri="{9D8B030D-6E8A-4147-A177-3AD203B41FA5}">
                      <a16:colId xmlns:a16="http://schemas.microsoft.com/office/drawing/2014/main" val="20001"/>
                    </a:ext>
                  </a:extLst>
                </a:gridCol>
              </a:tblGrid>
              <a:tr h="372209">
                <a:tc>
                  <a:txBody>
                    <a:bodyPr/>
                    <a:lstStyle/>
                    <a:p>
                      <a:pPr marL="0" marR="0" algn="ctr">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Before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080" marR="54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080" marR="54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400965">
                <a:tc>
                  <a:txBody>
                    <a:bodyPr/>
                    <a:lstStyle/>
                    <a:p>
                      <a:pPr marL="0" marR="0">
                        <a:lnSpc>
                          <a:spcPct val="15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conference was designed to disseminate research information and generate dialog about how scientific evidence can improve policy and practice for crime and justice.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080" marR="54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Pursuant to NIJ’s authorizing statute, over 1,100 members of the academic community together with state, local and tribal criminal justice professionals participated in this conference, disseminating research, data and information and generating important dialogues about how scientific evidence can improve policy and practice for crime and justice.  The 2023 Conference focused on ways policymakers and practitioners can use scientific methods and evidence-based practices to save criminal justice system funds.  The conference featured seven breakout session tracks, including corrections, courts and sentencing, forensic science, policing and public safety, shaping the future of criminal justice, justice technology, and violence and victimization.   The conference has provided an annual forum for the dissemination of research and evidence to the criminal justice community.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080" marR="54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p:cNvSpPr/>
          <p:nvPr/>
        </p:nvSpPr>
        <p:spPr>
          <a:xfrm>
            <a:off x="1306253" y="1403848"/>
            <a:ext cx="9579495" cy="754245"/>
          </a:xfrm>
          <a:prstGeom prst="rect">
            <a:avLst/>
          </a:prstGeom>
        </p:spPr>
        <p:txBody>
          <a:bodyPr wrap="square">
            <a:spAutoFit/>
          </a:bodyPr>
          <a:lstStyle/>
          <a:p>
            <a:pPr marL="342900" marR="0" lvl="0" indent="-342900">
              <a:lnSpc>
                <a:spcPct val="105000"/>
              </a:lnSpc>
              <a:spcBef>
                <a:spcPts val="0"/>
              </a:spcBef>
              <a:spcAft>
                <a:spcPts val="800"/>
              </a:spcAft>
              <a:buClr>
                <a:schemeClr val="accent2"/>
              </a:buClr>
              <a:buFont typeface="Arial" panose="020B0604020202020204" pitchFamily="34" charset="0"/>
              <a:buChar char="•"/>
            </a:pPr>
            <a:r>
              <a:rPr lang="en-US" sz="1400" b="1" dirty="0">
                <a:latin typeface="Century Gothic" panose="020B0502020202020204" pitchFamily="34" charset="0"/>
                <a:ea typeface="Calibri" panose="020F0502020204030204" pitchFamily="34" charset="0"/>
                <a:cs typeface="Times New Roman" panose="02020603050405020304" pitchFamily="18" charset="0"/>
              </a:rPr>
              <a:t>Justifications – Tie to OJP mission- </a:t>
            </a:r>
            <a:r>
              <a:rPr lang="en-US" sz="1400" dirty="0">
                <a:latin typeface="Century Gothic" panose="020B0502020202020204" pitchFamily="34" charset="0"/>
                <a:ea typeface="Calibri" panose="020F0502020204030204" pitchFamily="34" charset="0"/>
                <a:cs typeface="Times New Roman" panose="02020603050405020304" pitchFamily="18" charset="0"/>
              </a:rPr>
              <a:t>Bureaus/program offices must ensure strong, clear, and concise justifications grounded in the mission and with a policy perspective - explaining the purpose and how the event advances the mission of OJP/DOJ.</a:t>
            </a:r>
          </a:p>
        </p:txBody>
      </p:sp>
      <p:sp>
        <p:nvSpPr>
          <p:cNvPr id="3" name="TextBox 2">
            <a:extLst>
              <a:ext uri="{FF2B5EF4-FFF2-40B4-BE49-F238E27FC236}">
                <a16:creationId xmlns:a16="http://schemas.microsoft.com/office/drawing/2014/main" id="{8D56680C-385D-EB2A-82A3-71EC01F3A3D4}"/>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202471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14</a:t>
            </a:fld>
            <a:endParaRPr lang="en-US"/>
          </a:p>
        </p:txBody>
      </p:sp>
      <p:pic>
        <p:nvPicPr>
          <p:cNvPr id="3" name="Picture 2"/>
          <p:cNvPicPr>
            <a:picLocks noChangeAspect="1"/>
          </p:cNvPicPr>
          <p:nvPr/>
        </p:nvPicPr>
        <p:blipFill>
          <a:blip r:embed="rId2"/>
          <a:stretch>
            <a:fillRect/>
          </a:stretch>
        </p:blipFill>
        <p:spPr>
          <a:xfrm>
            <a:off x="2086382" y="1147865"/>
            <a:ext cx="8019237" cy="4142134"/>
          </a:xfrm>
          <a:prstGeom prst="rect">
            <a:avLst/>
          </a:prstGeom>
        </p:spPr>
      </p:pic>
      <p:sp>
        <p:nvSpPr>
          <p:cNvPr id="5" name="Rectangle 4"/>
          <p:cNvSpPr/>
          <p:nvPr/>
        </p:nvSpPr>
        <p:spPr>
          <a:xfrm>
            <a:off x="2604840" y="941841"/>
            <a:ext cx="7078802" cy="369332"/>
          </a:xfrm>
          <a:prstGeom prst="rect">
            <a:avLst/>
          </a:prstGeom>
        </p:spPr>
        <p:txBody>
          <a:bodyPr wrap="square">
            <a:spAutoFit/>
          </a:bodyPr>
          <a:lstStyle/>
          <a:p>
            <a:pPr algn="ctr"/>
            <a:r>
              <a:rPr lang="en-US" dirty="0">
                <a:latin typeface="Century Gothic" panose="020B0502020202020204" pitchFamily="34" charset="0"/>
              </a:rPr>
              <a:t>(Concept Approval Form – For Events over $100k)</a:t>
            </a:r>
          </a:p>
        </p:txBody>
      </p:sp>
      <p:sp>
        <p:nvSpPr>
          <p:cNvPr id="6" name="TextBox 5"/>
          <p:cNvSpPr txBox="1"/>
          <p:nvPr/>
        </p:nvSpPr>
        <p:spPr>
          <a:xfrm>
            <a:off x="720635" y="5341857"/>
            <a:ext cx="10750731" cy="1169551"/>
          </a:xfrm>
          <a:prstGeom prst="rect">
            <a:avLst/>
          </a:prstGeom>
          <a:noFill/>
          <a:ln>
            <a:solidFill>
              <a:schemeClr val="bg2"/>
            </a:solidFill>
          </a:ln>
        </p:spPr>
        <p:txBody>
          <a:bodyPr wrap="square" rtlCol="0">
            <a:spAutoFit/>
          </a:bodyPr>
          <a:lstStyle/>
          <a:p>
            <a:pPr marL="285750" indent="-285750">
              <a:buFont typeface="Arial" panose="020B0604020202020204" pitchFamily="34" charset="0"/>
              <a:buChar char="•"/>
            </a:pPr>
            <a:r>
              <a:rPr lang="en-US" sz="1400" dirty="0"/>
              <a:t>For OJP Conferences anticipated to exceed $100,000, offices must complete and submit a  </a:t>
            </a:r>
            <a:r>
              <a:rPr lang="en-US" sz="1400" u="sng" dirty="0">
                <a:hlinkClick r:id="rId3"/>
              </a:rPr>
              <a:t>Conference Concept Approval Form</a:t>
            </a:r>
            <a:r>
              <a:rPr lang="en-US" sz="1400" dirty="0"/>
              <a:t>(CCF) to obtain OJP AAG concurrence on the conference concept before initiating, planning, and submitting a conference cost request for approval. Once the CCF has been reviewed and concurrence has been obtained from the OAAG, full conference planning may begin.  A copy of the signed CCF must be included with the supporting documentation when submitting the Conference Request to OJP's designated conference email box.</a:t>
            </a:r>
          </a:p>
        </p:txBody>
      </p:sp>
      <p:sp>
        <p:nvSpPr>
          <p:cNvPr id="7" name="TextBox 6">
            <a:extLst>
              <a:ext uri="{FF2B5EF4-FFF2-40B4-BE49-F238E27FC236}">
                <a16:creationId xmlns:a16="http://schemas.microsoft.com/office/drawing/2014/main" id="{99CE081F-3496-CEA8-D50A-5AF4F9F792B9}"/>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410167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15</a:t>
            </a:fld>
            <a:endParaRPr lang="en-US"/>
          </a:p>
        </p:txBody>
      </p:sp>
      <p:sp>
        <p:nvSpPr>
          <p:cNvPr id="6" name="Rectangle 5"/>
          <p:cNvSpPr/>
          <p:nvPr/>
        </p:nvSpPr>
        <p:spPr>
          <a:xfrm>
            <a:off x="3397637" y="998341"/>
            <a:ext cx="5396726" cy="369332"/>
          </a:xfrm>
          <a:prstGeom prst="rect">
            <a:avLst/>
          </a:prstGeom>
        </p:spPr>
        <p:txBody>
          <a:bodyPr wrap="square">
            <a:spAutoFit/>
          </a:bodyPr>
          <a:lstStyle/>
          <a:p>
            <a:pPr algn="ctr"/>
            <a:r>
              <a:rPr lang="en-US" dirty="0"/>
              <a:t>(Concept Approval Form – Cont’d)</a:t>
            </a:r>
          </a:p>
        </p:txBody>
      </p:sp>
      <p:pic>
        <p:nvPicPr>
          <p:cNvPr id="9" name="Picture 8">
            <a:extLst>
              <a:ext uri="{FF2B5EF4-FFF2-40B4-BE49-F238E27FC236}">
                <a16:creationId xmlns:a16="http://schemas.microsoft.com/office/drawing/2014/main" id="{A79494A8-625F-CD02-CAF4-C8894946DE27}"/>
              </a:ext>
            </a:extLst>
          </p:cNvPr>
          <p:cNvPicPr>
            <a:picLocks noChangeAspect="1"/>
          </p:cNvPicPr>
          <p:nvPr/>
        </p:nvPicPr>
        <p:blipFill>
          <a:blip r:embed="rId2"/>
          <a:stretch>
            <a:fillRect/>
          </a:stretch>
        </p:blipFill>
        <p:spPr>
          <a:xfrm>
            <a:off x="2390534" y="1429458"/>
            <a:ext cx="7583930" cy="5019010"/>
          </a:xfrm>
          <a:prstGeom prst="rect">
            <a:avLst/>
          </a:prstGeom>
        </p:spPr>
      </p:pic>
      <p:sp>
        <p:nvSpPr>
          <p:cNvPr id="3" name="TextBox 2">
            <a:extLst>
              <a:ext uri="{FF2B5EF4-FFF2-40B4-BE49-F238E27FC236}">
                <a16:creationId xmlns:a16="http://schemas.microsoft.com/office/drawing/2014/main" id="{9EEAC3CB-54D0-6A97-82E5-B46833BFF2DC}"/>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122041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16</a:t>
            </a:fld>
            <a:endParaRPr lang="en-US"/>
          </a:p>
        </p:txBody>
      </p:sp>
      <p:pic>
        <p:nvPicPr>
          <p:cNvPr id="3" name="Picture 2"/>
          <p:cNvPicPr>
            <a:picLocks noChangeAspect="1"/>
          </p:cNvPicPr>
          <p:nvPr/>
        </p:nvPicPr>
        <p:blipFill>
          <a:blip r:embed="rId2"/>
          <a:stretch>
            <a:fillRect/>
          </a:stretch>
        </p:blipFill>
        <p:spPr>
          <a:xfrm>
            <a:off x="900053" y="3204791"/>
            <a:ext cx="10391894" cy="3257793"/>
          </a:xfrm>
          <a:prstGeom prst="rect">
            <a:avLst/>
          </a:prstGeom>
        </p:spPr>
      </p:pic>
      <p:sp>
        <p:nvSpPr>
          <p:cNvPr id="4" name="TextBox 3">
            <a:extLst>
              <a:ext uri="{FF2B5EF4-FFF2-40B4-BE49-F238E27FC236}">
                <a16:creationId xmlns:a16="http://schemas.microsoft.com/office/drawing/2014/main" id="{203D3F94-5A72-EC2D-C1E0-10BBAB88D0EF}"/>
              </a:ext>
            </a:extLst>
          </p:cNvPr>
          <p:cNvSpPr txBox="1"/>
          <p:nvPr/>
        </p:nvSpPr>
        <p:spPr>
          <a:xfrm>
            <a:off x="1005469" y="1371615"/>
            <a:ext cx="10181063" cy="1841851"/>
          </a:xfrm>
          <a:prstGeom prst="rect">
            <a:avLst/>
          </a:prstGeom>
          <a:noFill/>
          <a:ln>
            <a:solidFill>
              <a:schemeClr val="bg2"/>
            </a:solidFill>
          </a:ln>
        </p:spPr>
        <p:txBody>
          <a:bodyPr wrap="square" rtlCol="0">
            <a:spAutoFit/>
          </a:bodyPr>
          <a:lstStyle/>
          <a:p>
            <a:pPr marL="0" marR="0">
              <a:lnSpc>
                <a:spcPct val="115000"/>
              </a:lnSpc>
              <a:spcBef>
                <a:spcPts val="0"/>
              </a:spcBef>
              <a:spcAft>
                <a:spcPts val="0"/>
              </a:spcAft>
            </a:pPr>
            <a:r>
              <a:rPr lang="en-US" sz="2000" dirty="0">
                <a:effectLst/>
                <a:latin typeface="Century Gothic" panose="020B0502020202020204" pitchFamily="34" charset="0"/>
                <a:ea typeface="Arial" panose="020B0604020202020204" pitchFamily="34" charset="0"/>
              </a:rPr>
              <a:t>The review and approval of the budget and budget narrative during the application process that includes funds </a:t>
            </a:r>
            <a:r>
              <a:rPr lang="en-US" sz="2000" dirty="0">
                <a:latin typeface="Century Gothic" panose="020B0502020202020204" pitchFamily="34" charset="0"/>
                <a:ea typeface="Arial" panose="020B0604020202020204" pitchFamily="34" charset="0"/>
              </a:rPr>
              <a:t>and details of conferences</a:t>
            </a:r>
            <a:r>
              <a:rPr lang="en-US" sz="2000" dirty="0">
                <a:effectLst/>
                <a:latin typeface="Century Gothic" panose="020B0502020202020204" pitchFamily="34" charset="0"/>
                <a:ea typeface="Arial" panose="020B0604020202020204" pitchFamily="34" charset="0"/>
              </a:rPr>
              <a:t> is not a review or approval of those conference costs. This is also noted in the Financial Clearance Memo:  Conference costs (when applicable) require prior approval.  The below award condition is applied to the  awards.</a:t>
            </a:r>
          </a:p>
        </p:txBody>
      </p:sp>
      <p:pic>
        <p:nvPicPr>
          <p:cNvPr id="1026" name="Picture 2" descr="Top Most Important Person Stickers for Android &amp; iOS | Gfycat">
            <a:extLst>
              <a:ext uri="{FF2B5EF4-FFF2-40B4-BE49-F238E27FC236}">
                <a16:creationId xmlns:a16="http://schemas.microsoft.com/office/drawing/2014/main" id="{57F64EA2-3757-1068-4E75-BD7BFA561F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437" y="694392"/>
            <a:ext cx="2398141" cy="10341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37E8B9B-815D-8764-9991-AA3B9680B2C4}"/>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254552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312" y="1746744"/>
            <a:ext cx="10061357" cy="1077218"/>
          </a:xfrm>
          <a:prstGeom prst="rect">
            <a:avLst/>
          </a:prstGeom>
        </p:spPr>
        <p:txBody>
          <a:bodyPr wrap="square">
            <a:spAutoFit/>
          </a:bodyPr>
          <a:lstStyle/>
          <a:p>
            <a:pPr algn="ctr"/>
            <a:r>
              <a:rPr lang="en-US" sz="3200" dirty="0">
                <a:latin typeface="+mj-lt"/>
              </a:rPr>
              <a:t>Conference Cost Process – Responsibilities and Timelines</a:t>
            </a:r>
          </a:p>
        </p:txBody>
      </p:sp>
      <p:sp>
        <p:nvSpPr>
          <p:cNvPr id="3" name="Slide Number Placeholder 2"/>
          <p:cNvSpPr>
            <a:spLocks noGrp="1"/>
          </p:cNvSpPr>
          <p:nvPr>
            <p:ph type="sldNum" sz="quarter" idx="12"/>
          </p:nvPr>
        </p:nvSpPr>
        <p:spPr/>
        <p:txBody>
          <a:bodyPr/>
          <a:lstStyle/>
          <a:p>
            <a:fld id="{401CF334-2D5C-4859-84A6-CA7E6E43FAEB}" type="slidenum">
              <a:rPr lang="en-US" smtClean="0"/>
              <a:t>17</a:t>
            </a:fld>
            <a:endParaRPr lang="en-US"/>
          </a:p>
        </p:txBody>
      </p:sp>
      <p:pic>
        <p:nvPicPr>
          <p:cNvPr id="5" name="Picture 4" descr="Icon&#10;&#10;Description automatically generated">
            <a:extLst>
              <a:ext uri="{FF2B5EF4-FFF2-40B4-BE49-F238E27FC236}">
                <a16:creationId xmlns:a16="http://schemas.microsoft.com/office/drawing/2014/main" id="{98759B5F-2898-085B-D40F-1A339F0A3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19" y="3034216"/>
            <a:ext cx="2634941" cy="2634941"/>
          </a:xfrm>
          <a:prstGeom prst="rect">
            <a:avLst/>
          </a:prstGeom>
        </p:spPr>
      </p:pic>
    </p:spTree>
    <p:extLst>
      <p:ext uri="{BB962C8B-B14F-4D97-AF65-F5344CB8AC3E}">
        <p14:creationId xmlns:p14="http://schemas.microsoft.com/office/powerpoint/2010/main" val="250373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21480" y="2843408"/>
            <a:ext cx="3156559" cy="646331"/>
          </a:xfrm>
          <a:prstGeom prst="rect">
            <a:avLst/>
          </a:prstGeom>
          <a:noFill/>
          <a:ln>
            <a:solidFill>
              <a:schemeClr val="bg2"/>
            </a:solidFill>
          </a:ln>
        </p:spPr>
        <p:txBody>
          <a:bodyPr wrap="square" rtlCol="0">
            <a:spAutoFit/>
          </a:bodyPr>
          <a:lstStyle/>
          <a:p>
            <a:r>
              <a:rPr lang="en-US" dirty="0"/>
              <a:t>Place holder –Flow Chart for Process</a:t>
            </a:r>
          </a:p>
        </p:txBody>
      </p:sp>
      <p:graphicFrame>
        <p:nvGraphicFramePr>
          <p:cNvPr id="4" name="Table 3"/>
          <p:cNvGraphicFramePr>
            <a:graphicFrameLocks noGrp="1"/>
          </p:cNvGraphicFramePr>
          <p:nvPr>
            <p:extLst>
              <p:ext uri="{D42A27DB-BD31-4B8C-83A1-F6EECF244321}">
                <p14:modId xmlns:p14="http://schemas.microsoft.com/office/powerpoint/2010/main" val="197520327"/>
              </p:ext>
            </p:extLst>
          </p:nvPr>
        </p:nvGraphicFramePr>
        <p:xfrm>
          <a:off x="1253155" y="1745804"/>
          <a:ext cx="9685691" cy="4519109"/>
        </p:xfrm>
        <a:graphic>
          <a:graphicData uri="http://schemas.openxmlformats.org/drawingml/2006/table">
            <a:tbl>
              <a:tblPr firstRow="1" firstCol="1" bandRow="1">
                <a:tableStyleId>{5C22544A-7EE6-4342-B048-85BDC9FD1C3A}</a:tableStyleId>
              </a:tblPr>
              <a:tblGrid>
                <a:gridCol w="2654698">
                  <a:extLst>
                    <a:ext uri="{9D8B030D-6E8A-4147-A177-3AD203B41FA5}">
                      <a16:colId xmlns:a16="http://schemas.microsoft.com/office/drawing/2014/main" val="20000"/>
                    </a:ext>
                  </a:extLst>
                </a:gridCol>
                <a:gridCol w="6054811">
                  <a:extLst>
                    <a:ext uri="{9D8B030D-6E8A-4147-A177-3AD203B41FA5}">
                      <a16:colId xmlns:a16="http://schemas.microsoft.com/office/drawing/2014/main" val="20001"/>
                    </a:ext>
                  </a:extLst>
                </a:gridCol>
                <a:gridCol w="976182">
                  <a:extLst>
                    <a:ext uri="{9D8B030D-6E8A-4147-A177-3AD203B41FA5}">
                      <a16:colId xmlns:a16="http://schemas.microsoft.com/office/drawing/2014/main" val="20002"/>
                    </a:ext>
                  </a:extLst>
                </a:gridCol>
              </a:tblGrid>
              <a:tr h="557661">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Performed By:</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solidFill>
                      <a:schemeClr val="accent1">
                        <a:lumMod val="40000"/>
                        <a:lumOff val="60000"/>
                      </a:schemeClr>
                    </a:solidFill>
                  </a:tcPr>
                </a:tc>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Action:</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solidFill>
                      <a:schemeClr val="accent1">
                        <a:lumMod val="40000"/>
                        <a:lumOff val="60000"/>
                      </a:schemeClr>
                    </a:solidFill>
                  </a:tcPr>
                </a:tc>
                <a:tc>
                  <a:txBody>
                    <a:bodyPr/>
                    <a:lstStyle/>
                    <a:p>
                      <a:pPr algn="ctr"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Business Days</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solidFill>
                      <a:schemeClr val="accent1">
                        <a:lumMod val="40000"/>
                        <a:lumOff val="60000"/>
                      </a:schemeClr>
                    </a:solidFill>
                  </a:tcPr>
                </a:tc>
                <a:extLst>
                  <a:ext uri="{0D108BD9-81ED-4DB2-BD59-A6C34878D82A}">
                    <a16:rowId xmlns:a16="http://schemas.microsoft.com/office/drawing/2014/main" val="10000"/>
                  </a:ext>
                </a:extLst>
              </a:tr>
              <a:tr h="640335">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Cooperative Agreement Recipient/Contractor</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solidFill>
                      <a:schemeClr val="accent1">
                        <a:lumMod val="40000"/>
                        <a:lumOff val="60000"/>
                      </a:schemeClr>
                    </a:solidFill>
                  </a:tcPr>
                </a:tc>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Submit to designated OJP email box</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tc>
                <a:tc>
                  <a:txBody>
                    <a:bodyPr/>
                    <a:lstStyle/>
                    <a:p>
                      <a:pPr algn="ctr"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 </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tc>
                <a:extLst>
                  <a:ext uri="{0D108BD9-81ED-4DB2-BD59-A6C34878D82A}">
                    <a16:rowId xmlns:a16="http://schemas.microsoft.com/office/drawing/2014/main" val="10001"/>
                  </a:ext>
                </a:extLst>
              </a:tr>
              <a:tr h="661782">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OCFO Conference Team</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solidFill>
                      <a:schemeClr val="accent1">
                        <a:lumMod val="40000"/>
                        <a:lumOff val="60000"/>
                      </a:schemeClr>
                    </a:solidFill>
                  </a:tcPr>
                </a:tc>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Review for basic</a:t>
                      </a:r>
                      <a:r>
                        <a:rPr lang="en-US" sz="1800" u="none" strike="noStrike" baseline="0" dirty="0">
                          <a:solidFill>
                            <a:schemeClr val="tx1"/>
                          </a:solidFill>
                          <a:effectLst/>
                          <a:latin typeface="Times New Roman" panose="02020603050405020304" pitchFamily="18" charset="0"/>
                          <a:cs typeface="Times New Roman" panose="02020603050405020304" pitchFamily="18" charset="0"/>
                        </a:rPr>
                        <a:t> minimum requirements</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tc>
                <a:tc>
                  <a:txBody>
                    <a:bodyPr/>
                    <a:lstStyle/>
                    <a:p>
                      <a:pPr algn="ctr"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3</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tc>
                <a:extLst>
                  <a:ext uri="{0D108BD9-81ED-4DB2-BD59-A6C34878D82A}">
                    <a16:rowId xmlns:a16="http://schemas.microsoft.com/office/drawing/2014/main" val="10002"/>
                  </a:ext>
                </a:extLst>
              </a:tr>
              <a:tr h="706650">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Program Office</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solidFill>
                      <a:schemeClr val="accent1">
                        <a:lumMod val="40000"/>
                        <a:lumOff val="60000"/>
                      </a:schemeClr>
                    </a:solidFill>
                  </a:tcPr>
                </a:tc>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Review for accuracy, completion</a:t>
                      </a:r>
                      <a:r>
                        <a:rPr lang="en-US" sz="1800" u="none" strike="noStrike" baseline="0" dirty="0">
                          <a:solidFill>
                            <a:schemeClr val="tx1"/>
                          </a:solidFill>
                          <a:effectLst/>
                          <a:latin typeface="Times New Roman" panose="02020603050405020304" pitchFamily="18" charset="0"/>
                          <a:cs typeface="Times New Roman" panose="02020603050405020304" pitchFamily="18" charset="0"/>
                        </a:rPr>
                        <a:t> and quality</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tc>
                <a:tc>
                  <a:txBody>
                    <a:bodyPr/>
                    <a:lstStyle/>
                    <a:p>
                      <a:pPr algn="ctr"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7</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tc>
                <a:extLst>
                  <a:ext uri="{0D108BD9-81ED-4DB2-BD59-A6C34878D82A}">
                    <a16:rowId xmlns:a16="http://schemas.microsoft.com/office/drawing/2014/main" val="10003"/>
                  </a:ext>
                </a:extLst>
              </a:tr>
              <a:tr h="628132">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OCFO</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solidFill>
                      <a:schemeClr val="accent1">
                        <a:lumMod val="40000"/>
                        <a:lumOff val="60000"/>
                      </a:schemeClr>
                    </a:solidFill>
                  </a:tcPr>
                </a:tc>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OCFO analysts</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tc>
                <a:tc>
                  <a:txBody>
                    <a:bodyPr/>
                    <a:lstStyle/>
                    <a:p>
                      <a:pPr algn="ctr" rtl="0" fontAlgn="ctr"/>
                      <a:r>
                        <a:rPr lang="en-US" sz="1800" b="0" i="0" u="none" strike="noStrike" dirty="0">
                          <a:solidFill>
                            <a:schemeClr val="tx1"/>
                          </a:solidFill>
                          <a:effectLst/>
                          <a:latin typeface="Times New Roman" panose="02020603050405020304" pitchFamily="18" charset="0"/>
                          <a:cs typeface="Times New Roman" panose="02020603050405020304" pitchFamily="18" charset="0"/>
                        </a:rPr>
                        <a:t>14</a:t>
                      </a:r>
                    </a:p>
                  </a:txBody>
                  <a:tcPr marL="4975" marR="4975" marT="4975" marB="0" anchor="ctr"/>
                </a:tc>
                <a:extLst>
                  <a:ext uri="{0D108BD9-81ED-4DB2-BD59-A6C34878D82A}">
                    <a16:rowId xmlns:a16="http://schemas.microsoft.com/office/drawing/2014/main" val="10004"/>
                  </a:ext>
                </a:extLst>
              </a:tr>
              <a:tr h="684214">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OAAG</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solidFill>
                      <a:schemeClr val="accent1">
                        <a:lumMod val="40000"/>
                        <a:lumOff val="60000"/>
                      </a:schemeClr>
                    </a:solidFill>
                  </a:tcPr>
                </a:tc>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Review/approve and return</a:t>
                      </a:r>
                      <a:r>
                        <a:rPr lang="en-US" sz="1800" u="none" strike="noStrike" baseline="0" dirty="0">
                          <a:solidFill>
                            <a:schemeClr val="tx1"/>
                          </a:solidFill>
                          <a:effectLst/>
                          <a:latin typeface="Times New Roman" panose="02020603050405020304" pitchFamily="18" charset="0"/>
                          <a:cs typeface="Times New Roman" panose="02020603050405020304" pitchFamily="18" charset="0"/>
                        </a:rPr>
                        <a:t> </a:t>
                      </a:r>
                      <a:r>
                        <a:rPr lang="en-US" sz="1800" u="none" strike="noStrike" dirty="0">
                          <a:solidFill>
                            <a:schemeClr val="tx1"/>
                          </a:solidFill>
                          <a:effectLst/>
                          <a:latin typeface="Times New Roman" panose="02020603050405020304" pitchFamily="18" charset="0"/>
                          <a:cs typeface="Times New Roman" panose="02020603050405020304" pitchFamily="18" charset="0"/>
                        </a:rPr>
                        <a:t>to OCFO for final processing </a:t>
                      </a:r>
                    </a:p>
                    <a:p>
                      <a:pPr algn="l" rtl="0" fontAlgn="ctr"/>
                      <a:r>
                        <a:rPr lang="en-US" sz="1800" b="1" i="0" u="none" strike="noStrike" dirty="0">
                          <a:solidFill>
                            <a:schemeClr val="tx1"/>
                          </a:solidFill>
                          <a:effectLst/>
                          <a:latin typeface="Times New Roman" panose="02020603050405020304" pitchFamily="18" charset="0"/>
                          <a:cs typeface="Times New Roman" panose="02020603050405020304" pitchFamily="18" charset="0"/>
                        </a:rPr>
                        <a:t>(policy advisor 2 days;</a:t>
                      </a:r>
                      <a:r>
                        <a:rPr lang="en-US" sz="1800" b="1" i="0" u="none" strike="noStrike" baseline="0" dirty="0">
                          <a:solidFill>
                            <a:schemeClr val="tx1"/>
                          </a:solidFill>
                          <a:effectLst/>
                          <a:latin typeface="Times New Roman" panose="02020603050405020304" pitchFamily="18" charset="0"/>
                          <a:cs typeface="Times New Roman" panose="02020603050405020304" pitchFamily="18" charset="0"/>
                        </a:rPr>
                        <a:t> DAAG O&amp;M 1 days; AAG 3 days)</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tc>
                <a:tc>
                  <a:txBody>
                    <a:bodyPr/>
                    <a:lstStyle/>
                    <a:p>
                      <a:pPr algn="ctr" rtl="0" fontAlgn="ctr"/>
                      <a:r>
                        <a:rPr lang="en-US" sz="1800" b="0" i="0" u="none" strike="noStrike" dirty="0">
                          <a:solidFill>
                            <a:schemeClr val="tx1"/>
                          </a:solidFill>
                          <a:effectLst/>
                          <a:latin typeface="Times New Roman" panose="02020603050405020304" pitchFamily="18" charset="0"/>
                          <a:cs typeface="Times New Roman" panose="02020603050405020304" pitchFamily="18" charset="0"/>
                        </a:rPr>
                        <a:t>6</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tc>
                <a:extLst>
                  <a:ext uri="{0D108BD9-81ED-4DB2-BD59-A6C34878D82A}">
                    <a16:rowId xmlns:a16="http://schemas.microsoft.com/office/drawing/2014/main" val="10008"/>
                  </a:ext>
                </a:extLst>
              </a:tr>
              <a:tr h="640335">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OCFO - CFO</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solidFill>
                      <a:schemeClr val="accent1">
                        <a:lumMod val="40000"/>
                        <a:lumOff val="60000"/>
                      </a:schemeClr>
                    </a:solidFill>
                  </a:tcPr>
                </a:tc>
                <a:tc>
                  <a:txBody>
                    <a:bodyPr/>
                    <a:lstStyle/>
                    <a:p>
                      <a:pPr algn="l"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Submit conferences over $250k to JMD (after OAAG approval)</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tc>
                <a:tc>
                  <a:txBody>
                    <a:bodyPr/>
                    <a:lstStyle/>
                    <a:p>
                      <a:pPr algn="ctr" rtl="0" fontAlgn="ctr"/>
                      <a:r>
                        <a:rPr lang="en-US" sz="1800" u="none" strike="noStrike" dirty="0">
                          <a:solidFill>
                            <a:schemeClr val="tx1"/>
                          </a:solidFill>
                          <a:effectLst/>
                          <a:latin typeface="Times New Roman" panose="02020603050405020304" pitchFamily="18" charset="0"/>
                          <a:cs typeface="Times New Roman" panose="02020603050405020304" pitchFamily="18" charset="0"/>
                        </a:rPr>
                        <a:t>2</a:t>
                      </a:r>
                      <a:endParaRPr lang="en-US"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975" marR="4975" marT="4975" marB="0" anchor="ctr"/>
                </a:tc>
                <a:extLst>
                  <a:ext uri="{0D108BD9-81ED-4DB2-BD59-A6C34878D82A}">
                    <a16:rowId xmlns:a16="http://schemas.microsoft.com/office/drawing/2014/main" val="10009"/>
                  </a:ext>
                </a:extLst>
              </a:tr>
            </a:tbl>
          </a:graphicData>
        </a:graphic>
      </p:graphicFrame>
      <p:sp>
        <p:nvSpPr>
          <p:cNvPr id="5" name="TextBox 4"/>
          <p:cNvSpPr txBox="1"/>
          <p:nvPr/>
        </p:nvSpPr>
        <p:spPr>
          <a:xfrm>
            <a:off x="2097578" y="1060884"/>
            <a:ext cx="7996844" cy="523220"/>
          </a:xfrm>
          <a:prstGeom prst="rect">
            <a:avLst/>
          </a:prstGeom>
          <a:noFill/>
          <a:ln>
            <a:noFill/>
          </a:ln>
        </p:spPr>
        <p:txBody>
          <a:bodyPr wrap="square" rtlCol="0">
            <a:spAutoFit/>
          </a:bodyPr>
          <a:lstStyle/>
          <a:p>
            <a:pPr algn="ctr"/>
            <a:r>
              <a:rPr lang="en-US" sz="2800" dirty="0">
                <a:latin typeface="+mj-lt"/>
                <a:cs typeface="Arial" panose="020B0604020202020204" pitchFamily="34" charset="0"/>
              </a:rPr>
              <a:t>OJP Review: Responsibilities and Timeline</a:t>
            </a:r>
            <a:endParaRPr lang="en-US" sz="2800" dirty="0">
              <a:latin typeface="+mj-lt"/>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t>18</a:t>
            </a:fld>
            <a:endParaRPr lang="en-US"/>
          </a:p>
        </p:txBody>
      </p:sp>
      <p:sp>
        <p:nvSpPr>
          <p:cNvPr id="7" name="TextBox 6">
            <a:extLst>
              <a:ext uri="{FF2B5EF4-FFF2-40B4-BE49-F238E27FC236}">
                <a16:creationId xmlns:a16="http://schemas.microsoft.com/office/drawing/2014/main" id="{3B7F29F1-25D3-E7DE-B491-4EC07384D586}"/>
              </a:ext>
            </a:extLst>
          </p:cNvPr>
          <p:cNvSpPr txBox="1"/>
          <p:nvPr/>
        </p:nvSpPr>
        <p:spPr>
          <a:xfrm>
            <a:off x="1511455" y="151636"/>
            <a:ext cx="9169090"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Cost Process</a:t>
            </a:r>
          </a:p>
        </p:txBody>
      </p:sp>
    </p:spTree>
    <p:extLst>
      <p:ext uri="{BB962C8B-B14F-4D97-AF65-F5344CB8AC3E}">
        <p14:creationId xmlns:p14="http://schemas.microsoft.com/office/powerpoint/2010/main" val="3558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2DDE24-B6C0-0D09-82C3-E0B1C19A7940}"/>
              </a:ext>
            </a:extLst>
          </p:cNvPr>
          <p:cNvSpPr>
            <a:spLocks noGrp="1"/>
          </p:cNvSpPr>
          <p:nvPr>
            <p:ph type="sldNum" sz="quarter" idx="12"/>
          </p:nvPr>
        </p:nvSpPr>
        <p:spPr/>
        <p:txBody>
          <a:bodyPr/>
          <a:lstStyle/>
          <a:p>
            <a:fld id="{401CF334-2D5C-4859-84A6-CA7E6E43FAEB}" type="slidenum">
              <a:rPr lang="en-US" smtClean="0"/>
              <a:t>19</a:t>
            </a:fld>
            <a:endParaRPr lang="en-US"/>
          </a:p>
        </p:txBody>
      </p:sp>
      <p:sp>
        <p:nvSpPr>
          <p:cNvPr id="4" name="TextBox 3">
            <a:extLst>
              <a:ext uri="{FF2B5EF4-FFF2-40B4-BE49-F238E27FC236}">
                <a16:creationId xmlns:a16="http://schemas.microsoft.com/office/drawing/2014/main" id="{0D6EBB56-A602-1AE6-1009-4013E52338A7}"/>
              </a:ext>
            </a:extLst>
          </p:cNvPr>
          <p:cNvSpPr txBox="1"/>
          <p:nvPr/>
        </p:nvSpPr>
        <p:spPr>
          <a:xfrm>
            <a:off x="880946" y="1605392"/>
            <a:ext cx="9913433" cy="3920240"/>
          </a:xfrm>
          <a:prstGeom prst="rect">
            <a:avLst/>
          </a:prstGeom>
          <a:noFill/>
          <a:ln>
            <a:solidFill>
              <a:schemeClr val="bg2"/>
            </a:solidFill>
          </a:ln>
        </p:spPr>
        <p:txBody>
          <a:bodyPr wrap="square">
            <a:spAutoFit/>
          </a:bodyPr>
          <a:lstStyle/>
          <a:p>
            <a:pPr marL="274320" marR="0" indent="-274320">
              <a:lnSpc>
                <a:spcPct val="107000"/>
              </a:lnSpc>
              <a:spcBef>
                <a:spcPts val="0"/>
              </a:spcBef>
              <a:spcAft>
                <a:spcPts val="900"/>
              </a:spcAft>
              <a:buFont typeface="Wingdings" panose="05000000000000000000" pitchFamily="2" charset="2"/>
              <a:buChar char="Ø"/>
            </a:pPr>
            <a:r>
              <a:rPr lang="en-US" sz="2000" dirty="0">
                <a:solidFill>
                  <a:srgbClr val="1B1B1B"/>
                </a:solidFill>
                <a:effectLst/>
                <a:latin typeface="+mj-lt"/>
                <a:ea typeface="Times New Roman" panose="02020603050405020304" pitchFamily="18" charset="0"/>
                <a:cs typeface="Times New Roman" panose="02020603050405020304" pitchFamily="18" charset="0"/>
              </a:rPr>
              <a:t>The amount of time required to adequately complete the Conference &amp; Events Submission Form will vary depending on the complexity of the proposed event. </a:t>
            </a:r>
          </a:p>
          <a:p>
            <a:pPr marL="274320" marR="0" indent="-274320">
              <a:lnSpc>
                <a:spcPct val="107000"/>
              </a:lnSpc>
              <a:spcBef>
                <a:spcPts val="0"/>
              </a:spcBef>
              <a:spcAft>
                <a:spcPts val="900"/>
              </a:spcAft>
              <a:buFont typeface="Wingdings" panose="05000000000000000000" pitchFamily="2" charset="2"/>
              <a:buChar char="Ø"/>
            </a:pPr>
            <a:r>
              <a:rPr lang="en-US" sz="2000" dirty="0">
                <a:solidFill>
                  <a:srgbClr val="1B1B1B"/>
                </a:solidFill>
                <a:effectLst/>
                <a:latin typeface="+mj-lt"/>
                <a:ea typeface="Times New Roman" panose="02020603050405020304" pitchFamily="18" charset="0"/>
                <a:cs typeface="Times New Roman" panose="02020603050405020304" pitchFamily="18" charset="0"/>
              </a:rPr>
              <a:t>There is no “expedited review process.” Every effort is made to review all events as quickly as possible.</a:t>
            </a:r>
          </a:p>
          <a:p>
            <a:pPr marL="274320" marR="0" indent="-274320">
              <a:lnSpc>
                <a:spcPct val="107000"/>
              </a:lnSpc>
              <a:spcBef>
                <a:spcPts val="0"/>
              </a:spcBef>
              <a:spcAft>
                <a:spcPts val="900"/>
              </a:spcAft>
              <a:buFont typeface="Wingdings" panose="05000000000000000000" pitchFamily="2" charset="2"/>
              <a:buChar char="Ø"/>
            </a:pPr>
            <a:r>
              <a:rPr lang="en-US" sz="2000" b="1" dirty="0">
                <a:solidFill>
                  <a:srgbClr val="1B1B1B"/>
                </a:solidFill>
                <a:effectLst/>
                <a:latin typeface="+mj-lt"/>
                <a:ea typeface="Times New Roman" panose="02020603050405020304" pitchFamily="18" charset="0"/>
                <a:cs typeface="Times New Roman" panose="02020603050405020304" pitchFamily="18" charset="0"/>
              </a:rPr>
              <a:t> </a:t>
            </a:r>
            <a:r>
              <a:rPr lang="en-US" sz="2000" dirty="0">
                <a:solidFill>
                  <a:srgbClr val="1B1B1B"/>
                </a:solidFill>
                <a:effectLst/>
                <a:latin typeface="+mj-lt"/>
                <a:ea typeface="Times New Roman" panose="02020603050405020304" pitchFamily="18" charset="0"/>
                <a:cs typeface="Times New Roman" panose="02020603050405020304" pitchFamily="18" charset="0"/>
              </a:rPr>
              <a:t>Each conference request is unique in reference to how the event will accomplish OJP’s/COPS Office’s mission (meeting, conference, webinar, etc.). The key to any conference/event moving through the review process will depend on whether the package is complete. A complete package contains a detailed cost analysis and sufficient justification to support all categories within the package.</a:t>
            </a:r>
            <a:endParaRPr lang="en-US" sz="2000" dirty="0">
              <a:solidFill>
                <a:srgbClr val="1B1B1B"/>
              </a:solidFill>
              <a:latin typeface="+mj-lt"/>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C766C2-55FB-CB10-045C-8A9F817F1537}"/>
              </a:ext>
            </a:extLst>
          </p:cNvPr>
          <p:cNvSpPr txBox="1"/>
          <p:nvPr/>
        </p:nvSpPr>
        <p:spPr>
          <a:xfrm>
            <a:off x="944690" y="5689359"/>
            <a:ext cx="10302620" cy="671081"/>
          </a:xfrm>
          <a:prstGeom prst="rect">
            <a:avLst/>
          </a:prstGeom>
          <a:noFill/>
          <a:ln>
            <a:solidFill>
              <a:schemeClr val="bg2"/>
            </a:solidFill>
          </a:ln>
        </p:spPr>
        <p:txBody>
          <a:bodyPr wrap="square">
            <a:spAutoFit/>
          </a:bodyPr>
          <a:lstStyle/>
          <a:p>
            <a:pPr marL="0" marR="0">
              <a:lnSpc>
                <a:spcPct val="107000"/>
              </a:lnSpc>
              <a:spcBef>
                <a:spcPts val="0"/>
              </a:spcBef>
              <a:spcAft>
                <a:spcPts val="800"/>
              </a:spcAft>
            </a:pPr>
            <a:r>
              <a:rPr lang="en-US" sz="1800" dirty="0">
                <a:solidFill>
                  <a:srgbClr val="1B1B1B"/>
                </a:solidFill>
                <a:effectLst/>
                <a:latin typeface="+mj-lt"/>
                <a:ea typeface="Times New Roman" panose="02020603050405020304" pitchFamily="18" charset="0"/>
                <a:cs typeface="Times New Roman" panose="02020603050405020304" pitchFamily="18" charset="0"/>
              </a:rPr>
              <a:t>Note: Regardless of the size of any event, the supporting justification should be sufficient to support the agency’s mission for conducting the event.</a:t>
            </a:r>
            <a:endParaRPr lang="en-US" sz="16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C4417B6-D845-C2B0-A4A0-B88C0D7F650F}"/>
              </a:ext>
            </a:extLst>
          </p:cNvPr>
          <p:cNvSpPr txBox="1"/>
          <p:nvPr/>
        </p:nvSpPr>
        <p:spPr>
          <a:xfrm>
            <a:off x="1722897" y="979987"/>
            <a:ext cx="7996844" cy="523220"/>
          </a:xfrm>
          <a:prstGeom prst="rect">
            <a:avLst/>
          </a:prstGeom>
          <a:noFill/>
          <a:ln>
            <a:noFill/>
          </a:ln>
        </p:spPr>
        <p:txBody>
          <a:bodyPr wrap="square" rtlCol="0">
            <a:spAutoFit/>
          </a:bodyPr>
          <a:lstStyle/>
          <a:p>
            <a:pPr algn="ctr"/>
            <a:r>
              <a:rPr lang="en-US" sz="2800" dirty="0">
                <a:latin typeface="+mj-lt"/>
                <a:cs typeface="Arial" panose="020B0604020202020204" pitchFamily="34" charset="0"/>
              </a:rPr>
              <a:t>OJP Review: Responsibilities and Timeline</a:t>
            </a:r>
            <a:endParaRPr lang="en-US" sz="2800" dirty="0">
              <a:latin typeface="+mj-lt"/>
            </a:endParaRPr>
          </a:p>
        </p:txBody>
      </p:sp>
      <p:sp>
        <p:nvSpPr>
          <p:cNvPr id="5" name="TextBox 4">
            <a:extLst>
              <a:ext uri="{FF2B5EF4-FFF2-40B4-BE49-F238E27FC236}">
                <a16:creationId xmlns:a16="http://schemas.microsoft.com/office/drawing/2014/main" id="{5DDABA52-E02F-720C-A42D-F7F3F67B96D2}"/>
              </a:ext>
            </a:extLst>
          </p:cNvPr>
          <p:cNvSpPr txBox="1"/>
          <p:nvPr/>
        </p:nvSpPr>
        <p:spPr>
          <a:xfrm>
            <a:off x="1511455" y="151636"/>
            <a:ext cx="9169090"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Cost Process</a:t>
            </a:r>
          </a:p>
        </p:txBody>
      </p:sp>
    </p:spTree>
    <p:extLst>
      <p:ext uri="{BB962C8B-B14F-4D97-AF65-F5344CB8AC3E}">
        <p14:creationId xmlns:p14="http://schemas.microsoft.com/office/powerpoint/2010/main" val="11440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614" y="1879814"/>
            <a:ext cx="10061357" cy="769441"/>
          </a:xfrm>
          <a:prstGeom prst="rect">
            <a:avLst/>
          </a:prstGeom>
        </p:spPr>
        <p:txBody>
          <a:bodyPr wrap="square">
            <a:spAutoFit/>
          </a:bodyPr>
          <a:lstStyle/>
          <a:p>
            <a:pPr algn="ctr"/>
            <a:r>
              <a:rPr lang="en-US" sz="4400" dirty="0">
                <a:latin typeface="+mj-lt"/>
              </a:rPr>
              <a:t>Conference Policy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413" y="3183667"/>
            <a:ext cx="2050158" cy="205015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419107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5322" y="1339593"/>
            <a:ext cx="10061357" cy="3639458"/>
          </a:xfrm>
          <a:prstGeom prst="rect">
            <a:avLst/>
          </a:prstGeom>
          <a:noFill/>
          <a:ln>
            <a:noFill/>
          </a:ln>
        </p:spPr>
        <p:txBody>
          <a:bodyPr wrap="square" rtlCol="0">
            <a:spAutoFit/>
          </a:bodyPr>
          <a:lstStyle/>
          <a:p>
            <a:pPr algn="ctr"/>
            <a:r>
              <a:rPr lang="en-US" sz="3200" dirty="0">
                <a:effectLst>
                  <a:outerShdw blurRad="38100" dist="38100" dir="2700000" algn="tl">
                    <a:srgbClr val="000000">
                      <a:alpha val="43137"/>
                    </a:srgbClr>
                  </a:outerShdw>
                </a:effectLst>
                <a:latin typeface="+mj-lt"/>
              </a:rPr>
              <a:t>Types of Submissions</a:t>
            </a:r>
          </a:p>
          <a:p>
            <a:pPr algn="ctr"/>
            <a:endParaRPr lang="en-US" sz="3200" dirty="0">
              <a:latin typeface="+mj-lt"/>
            </a:endParaRPr>
          </a:p>
          <a:p>
            <a:pPr marL="274320" indent="-274320">
              <a:spcAft>
                <a:spcPts val="900"/>
              </a:spcAft>
              <a:defRPr/>
            </a:pPr>
            <a:r>
              <a:rPr lang="en-US" sz="2400" dirty="0">
                <a:latin typeface="+mj-lt"/>
              </a:rPr>
              <a:t>The three main types of submissions are:     </a:t>
            </a:r>
          </a:p>
          <a:p>
            <a:pPr marL="274320" indent="-274320">
              <a:spcAft>
                <a:spcPts val="900"/>
              </a:spcAft>
              <a:buFont typeface="Wingdings" pitchFamily="2" charset="2"/>
              <a:buChar char="Ø"/>
              <a:defRPr/>
            </a:pPr>
            <a:r>
              <a:rPr lang="en-US" sz="2400" dirty="0">
                <a:latin typeface="+mj-lt"/>
              </a:rPr>
              <a:t>Regular/Standard Request</a:t>
            </a:r>
          </a:p>
          <a:p>
            <a:pPr marL="274320" indent="-274320">
              <a:spcAft>
                <a:spcPts val="900"/>
              </a:spcAft>
              <a:buFont typeface="Wingdings" pitchFamily="2" charset="2"/>
              <a:buChar char="Ø"/>
              <a:defRPr/>
            </a:pPr>
            <a:r>
              <a:rPr lang="en-US" sz="2400" dirty="0">
                <a:latin typeface="+mj-lt"/>
              </a:rPr>
              <a:t>Blanket Request – same conference in different locations taking place in the same fiscal year.</a:t>
            </a:r>
          </a:p>
          <a:p>
            <a:pPr marL="274320" indent="-274320">
              <a:spcAft>
                <a:spcPts val="900"/>
              </a:spcAft>
              <a:buFont typeface="Wingdings" pitchFamily="2" charset="2"/>
              <a:buChar char="Ø"/>
              <a:defRPr/>
            </a:pPr>
            <a:r>
              <a:rPr lang="en-US" sz="2400" dirty="0">
                <a:latin typeface="+mj-lt"/>
              </a:rPr>
              <a:t>Combination Request – (done by conference cost team) – more than one grantee using DOJ funds to conduct conference.</a:t>
            </a:r>
          </a:p>
        </p:txBody>
      </p:sp>
      <p:sp>
        <p:nvSpPr>
          <p:cNvPr id="4" name="Slide Number Placeholder 3"/>
          <p:cNvSpPr>
            <a:spLocks noGrp="1"/>
          </p:cNvSpPr>
          <p:nvPr>
            <p:ph type="sldNum" sz="quarter" idx="12"/>
          </p:nvPr>
        </p:nvSpPr>
        <p:spPr/>
        <p:txBody>
          <a:bodyPr/>
          <a:lstStyle/>
          <a:p>
            <a:fld id="{401CF334-2D5C-4859-84A6-CA7E6E43FAEB}" type="slidenum">
              <a:rPr lang="en-US" smtClean="0"/>
              <a:t>20</a:t>
            </a:fld>
            <a:endParaRPr lang="en-US"/>
          </a:p>
        </p:txBody>
      </p:sp>
      <p:sp>
        <p:nvSpPr>
          <p:cNvPr id="5" name="TextBox 4">
            <a:extLst>
              <a:ext uri="{FF2B5EF4-FFF2-40B4-BE49-F238E27FC236}">
                <a16:creationId xmlns:a16="http://schemas.microsoft.com/office/drawing/2014/main" id="{3305070A-DDF6-1820-5485-8C60A931EAAE}"/>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414448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9663" y="1082768"/>
            <a:ext cx="9412675" cy="4915192"/>
          </a:xfrm>
          <a:prstGeom prst="rect">
            <a:avLst/>
          </a:prstGeom>
          <a:noFill/>
          <a:ln>
            <a:noFill/>
          </a:ln>
        </p:spPr>
        <p:txBody>
          <a:bodyPr wrap="square" rtlCol="0">
            <a:spAutoFit/>
          </a:bodyPr>
          <a:lstStyle/>
          <a:p>
            <a:pPr algn="ctr">
              <a:spcAft>
                <a:spcPts val="1800"/>
              </a:spcAft>
            </a:pPr>
            <a:r>
              <a:rPr lang="en-US" sz="3200" dirty="0">
                <a:effectLst>
                  <a:outerShdw blurRad="38100" dist="38100" dir="2700000" algn="tl">
                    <a:srgbClr val="000000">
                      <a:alpha val="43137"/>
                    </a:srgbClr>
                  </a:outerShdw>
                </a:effectLst>
                <a:latin typeface="+mj-lt"/>
              </a:rPr>
              <a:t>Cost Categories</a:t>
            </a:r>
          </a:p>
          <a:p>
            <a:pPr marL="457200" lvl="0" indent="-457200" eaLnBrk="0" fontAlgn="base" hangingPunct="0">
              <a:lnSpc>
                <a:spcPct val="90000"/>
              </a:lnSpc>
              <a:spcBef>
                <a:spcPct val="20000"/>
              </a:spcBef>
              <a:spcAft>
                <a:spcPct val="0"/>
              </a:spcAft>
              <a:buFontTx/>
              <a:buAutoNum type="arabicPeriod"/>
            </a:pPr>
            <a:r>
              <a:rPr lang="en-US" altLang="en-US" kern="0" dirty="0">
                <a:solidFill>
                  <a:srgbClr val="000000"/>
                </a:solidFill>
                <a:latin typeface="+mj-lt"/>
              </a:rPr>
              <a:t>Conference Meeting Space  including rooms for break-out sessions </a:t>
            </a:r>
            <a:r>
              <a:rPr lang="en-US" altLang="en-US" i="1" kern="0" dirty="0">
                <a:solidFill>
                  <a:srgbClr val="000000"/>
                </a:solidFill>
                <a:latin typeface="+mj-lt"/>
              </a:rPr>
              <a:t>(Threshold)</a:t>
            </a:r>
          </a:p>
          <a:p>
            <a:pPr marL="457200" lvl="0" indent="-457200" eaLnBrk="0" fontAlgn="base" hangingPunct="0">
              <a:lnSpc>
                <a:spcPct val="90000"/>
              </a:lnSpc>
              <a:spcBef>
                <a:spcPct val="20000"/>
              </a:spcBef>
              <a:spcAft>
                <a:spcPct val="0"/>
              </a:spcAft>
              <a:buFontTx/>
              <a:buAutoNum type="arabicPeriod"/>
            </a:pPr>
            <a:r>
              <a:rPr lang="en-US" altLang="en-US" kern="0" dirty="0">
                <a:solidFill>
                  <a:srgbClr val="000000"/>
                </a:solidFill>
                <a:latin typeface="+mj-lt"/>
              </a:rPr>
              <a:t>Audio-Visual Equipment and Services </a:t>
            </a:r>
            <a:r>
              <a:rPr lang="en-US" altLang="en-US" i="1" kern="0" dirty="0">
                <a:solidFill>
                  <a:srgbClr val="000000"/>
                </a:solidFill>
                <a:latin typeface="+mj-lt"/>
              </a:rPr>
              <a:t>(Threshold)</a:t>
            </a:r>
          </a:p>
          <a:p>
            <a:pPr marL="457200" lvl="0" indent="-457200" eaLnBrk="0" fontAlgn="base" hangingPunct="0">
              <a:lnSpc>
                <a:spcPct val="90000"/>
              </a:lnSpc>
              <a:spcBef>
                <a:spcPct val="20000"/>
              </a:spcBef>
              <a:spcAft>
                <a:spcPct val="0"/>
              </a:spcAft>
              <a:buFontTx/>
              <a:buAutoNum type="arabicPeriod"/>
            </a:pPr>
            <a:r>
              <a:rPr lang="en-US" altLang="en-US" kern="0" dirty="0">
                <a:solidFill>
                  <a:srgbClr val="000000"/>
                </a:solidFill>
                <a:latin typeface="+mj-lt"/>
              </a:rPr>
              <a:t>Printing and Distribution </a:t>
            </a:r>
          </a:p>
          <a:p>
            <a:pPr marL="457200" lvl="0" indent="-457200" eaLnBrk="0" fontAlgn="base" hangingPunct="0">
              <a:lnSpc>
                <a:spcPct val="90000"/>
              </a:lnSpc>
              <a:spcBef>
                <a:spcPct val="20000"/>
              </a:spcBef>
              <a:spcAft>
                <a:spcPct val="0"/>
              </a:spcAft>
              <a:buFontTx/>
              <a:buAutoNum type="arabicPeriod"/>
            </a:pPr>
            <a:r>
              <a:rPr lang="en-US" altLang="en-US" kern="0" dirty="0">
                <a:solidFill>
                  <a:srgbClr val="000000"/>
                </a:solidFill>
                <a:latin typeface="+mj-lt"/>
              </a:rPr>
              <a:t>Meals </a:t>
            </a:r>
          </a:p>
          <a:p>
            <a:pPr marL="457200" lvl="0" indent="-457200" eaLnBrk="0" fontAlgn="base" hangingPunct="0">
              <a:lnSpc>
                <a:spcPct val="90000"/>
              </a:lnSpc>
              <a:spcBef>
                <a:spcPct val="20000"/>
              </a:spcBef>
              <a:spcAft>
                <a:spcPct val="0"/>
              </a:spcAft>
              <a:buFontTx/>
              <a:buAutoNum type="arabicPeriod"/>
            </a:pPr>
            <a:r>
              <a:rPr lang="en-US" altLang="en-US" kern="0" dirty="0">
                <a:solidFill>
                  <a:srgbClr val="000000"/>
                </a:solidFill>
                <a:latin typeface="+mj-lt"/>
              </a:rPr>
              <a:t>Refreshments </a:t>
            </a:r>
          </a:p>
          <a:p>
            <a:pPr marL="457200" lvl="0" indent="-457200" eaLnBrk="0" fontAlgn="base" hangingPunct="0">
              <a:lnSpc>
                <a:spcPct val="90000"/>
              </a:lnSpc>
              <a:spcBef>
                <a:spcPct val="20000"/>
              </a:spcBef>
              <a:spcAft>
                <a:spcPct val="0"/>
              </a:spcAft>
              <a:buFontTx/>
              <a:buAutoNum type="arabicPeriod"/>
            </a:pPr>
            <a:r>
              <a:rPr lang="en-US" altLang="en-US" kern="0" dirty="0">
                <a:solidFill>
                  <a:srgbClr val="000000"/>
                </a:solidFill>
                <a:latin typeface="+mj-lt"/>
              </a:rPr>
              <a:t>Meals and Incidental Expenses (M&amp;IE) </a:t>
            </a:r>
          </a:p>
          <a:p>
            <a:pPr marL="457200" lvl="0" indent="-457200" eaLnBrk="0" fontAlgn="base" hangingPunct="0">
              <a:lnSpc>
                <a:spcPct val="90000"/>
              </a:lnSpc>
              <a:spcBef>
                <a:spcPct val="20000"/>
              </a:spcBef>
              <a:spcAft>
                <a:spcPct val="0"/>
              </a:spcAft>
              <a:buFontTx/>
              <a:buAutoNum type="arabicPeriod"/>
            </a:pPr>
            <a:r>
              <a:rPr lang="en-US" altLang="en-US" kern="0" dirty="0">
                <a:solidFill>
                  <a:srgbClr val="000000"/>
                </a:solidFill>
                <a:latin typeface="+mj-lt"/>
              </a:rPr>
              <a:t>Lodging</a:t>
            </a:r>
          </a:p>
          <a:p>
            <a:pPr marL="457200" lvl="0" indent="-457200" eaLnBrk="0" fontAlgn="base" hangingPunct="0">
              <a:lnSpc>
                <a:spcPct val="90000"/>
              </a:lnSpc>
              <a:spcBef>
                <a:spcPct val="20000"/>
              </a:spcBef>
              <a:spcAft>
                <a:spcPct val="0"/>
              </a:spcAft>
              <a:buFontTx/>
              <a:buAutoNum type="arabicPeriod"/>
            </a:pPr>
            <a:r>
              <a:rPr lang="en-US" altLang="en-US" kern="0" dirty="0">
                <a:solidFill>
                  <a:srgbClr val="000000"/>
                </a:solidFill>
                <a:latin typeface="+mj-lt"/>
              </a:rPr>
              <a:t>Transportation (common carrier)     </a:t>
            </a:r>
          </a:p>
          <a:p>
            <a:pPr marL="457200" indent="-457200">
              <a:buFontTx/>
              <a:buAutoNum type="arabicPeriod" startAt="9"/>
            </a:pPr>
            <a:r>
              <a:rPr lang="en-US" altLang="en-US" dirty="0">
                <a:latin typeface="+mj-lt"/>
              </a:rPr>
              <a:t>Local Transportation (rental car, taxi, POV)</a:t>
            </a:r>
          </a:p>
          <a:p>
            <a:pPr marL="457200" indent="-457200">
              <a:buFontTx/>
              <a:buAutoNum type="arabicPeriod" startAt="9"/>
            </a:pPr>
            <a:r>
              <a:rPr lang="en-US" altLang="en-US" dirty="0">
                <a:latin typeface="+mj-lt"/>
              </a:rPr>
              <a:t>Logistical Planner  </a:t>
            </a:r>
            <a:r>
              <a:rPr lang="en-US" altLang="en-US" i="1" dirty="0">
                <a:latin typeface="+mj-lt"/>
              </a:rPr>
              <a:t>(Threshold)</a:t>
            </a:r>
          </a:p>
          <a:p>
            <a:pPr marL="457200" indent="-457200">
              <a:buFontTx/>
              <a:buAutoNum type="arabicPeriod" startAt="9"/>
            </a:pPr>
            <a:r>
              <a:rPr lang="en-US" altLang="en-US" dirty="0">
                <a:latin typeface="+mj-lt"/>
              </a:rPr>
              <a:t>Programmatic Planner  </a:t>
            </a:r>
            <a:r>
              <a:rPr lang="en-US" altLang="en-US" i="1" dirty="0">
                <a:latin typeface="+mj-lt"/>
              </a:rPr>
              <a:t>(Threshold)</a:t>
            </a:r>
          </a:p>
          <a:p>
            <a:pPr marL="457200" indent="-457200">
              <a:buFontTx/>
              <a:buAutoNum type="arabicPeriod" startAt="9"/>
            </a:pPr>
            <a:r>
              <a:rPr lang="en-US" altLang="en-US" dirty="0">
                <a:latin typeface="+mj-lt"/>
              </a:rPr>
              <a:t>External Trainers/Instructors/Presenters/ Facilitators </a:t>
            </a:r>
          </a:p>
          <a:p>
            <a:pPr marL="457200" indent="-457200">
              <a:buFontTx/>
              <a:buAutoNum type="arabicPeriod" startAt="9"/>
            </a:pPr>
            <a:r>
              <a:rPr lang="en-US" altLang="en-US" dirty="0">
                <a:latin typeface="+mj-lt"/>
              </a:rPr>
              <a:t>Other Costs – Identified Individually  </a:t>
            </a:r>
          </a:p>
          <a:p>
            <a:pPr marL="457200" indent="-457200">
              <a:buFontTx/>
              <a:buAutoNum type="arabicPeriod" startAt="9"/>
            </a:pPr>
            <a:r>
              <a:rPr lang="en-US" altLang="en-US" dirty="0">
                <a:latin typeface="+mj-lt"/>
              </a:rPr>
              <a:t>Indirect Costs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7971" y="3671169"/>
            <a:ext cx="1816429" cy="1453865"/>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21</a:t>
            </a:fld>
            <a:endParaRPr lang="en-US"/>
          </a:p>
        </p:txBody>
      </p:sp>
      <p:sp>
        <p:nvSpPr>
          <p:cNvPr id="6" name="TextBox 5">
            <a:extLst>
              <a:ext uri="{FF2B5EF4-FFF2-40B4-BE49-F238E27FC236}">
                <a16:creationId xmlns:a16="http://schemas.microsoft.com/office/drawing/2014/main" id="{CBEB8D26-F6BD-A56F-F553-2182CADD8CF4}"/>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400786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884" y="1249920"/>
            <a:ext cx="10868233" cy="5201424"/>
          </a:xfrm>
          <a:prstGeom prst="rect">
            <a:avLst/>
          </a:prstGeom>
        </p:spPr>
        <p:txBody>
          <a:bodyPr wrap="square">
            <a:spAutoFit/>
          </a:bodyPr>
          <a:lstStyle/>
          <a:p>
            <a:pPr algn="ctr">
              <a:spcAft>
                <a:spcPts val="1200"/>
              </a:spcAft>
            </a:pPr>
            <a:r>
              <a:rPr lang="en-US" sz="3200" b="1" u="sng" dirty="0">
                <a:latin typeface="+mj-lt"/>
              </a:rPr>
              <a:t>Conference/Meeting Space </a:t>
            </a:r>
            <a:r>
              <a:rPr lang="en-US" sz="2800" dirty="0">
                <a:latin typeface="+mj-lt"/>
              </a:rPr>
              <a:t>– </a:t>
            </a:r>
          </a:p>
          <a:p>
            <a:pPr algn="ctr"/>
            <a:r>
              <a:rPr lang="en-US" sz="2800" dirty="0">
                <a:latin typeface="+mj-lt"/>
              </a:rPr>
              <a:t>Facilities used to hold a conference, includes breakout rooms.</a:t>
            </a:r>
          </a:p>
          <a:p>
            <a:pPr marL="274320" indent="-274320">
              <a:buFont typeface="Wingdings" panose="05000000000000000000" pitchFamily="2" charset="2"/>
              <a:buChar char="Ø"/>
            </a:pPr>
            <a:r>
              <a:rPr lang="en-US" sz="2600" dirty="0">
                <a:latin typeface="+mj-lt"/>
              </a:rPr>
              <a:t>Federal facilities or no-cost facilities should be used if available</a:t>
            </a:r>
          </a:p>
          <a:p>
            <a:pPr marL="274320" indent="-274320">
              <a:buFont typeface="Wingdings" panose="05000000000000000000" pitchFamily="2" charset="2"/>
              <a:buChar char="Ø"/>
            </a:pPr>
            <a:r>
              <a:rPr lang="en-US" sz="2600" dirty="0">
                <a:latin typeface="+mj-lt"/>
              </a:rPr>
              <a:t>Non-federal facilities maybe used:</a:t>
            </a:r>
          </a:p>
          <a:p>
            <a:pPr marL="822960" lvl="1" indent="-274320">
              <a:buFont typeface="Arial" panose="020B0604020202020204" pitchFamily="34" charset="0"/>
              <a:buChar char="•"/>
            </a:pPr>
            <a:r>
              <a:rPr lang="en-US" sz="2600" dirty="0">
                <a:latin typeface="+mj-lt"/>
              </a:rPr>
              <a:t>If a federal facility is not available </a:t>
            </a:r>
          </a:p>
          <a:p>
            <a:pPr marL="822960" lvl="1" indent="-274320">
              <a:buFont typeface="Arial" panose="020B0604020202020204" pitchFamily="34" charset="0"/>
              <a:buChar char="•"/>
            </a:pPr>
            <a:r>
              <a:rPr lang="en-US" sz="2600" dirty="0">
                <a:latin typeface="+mj-lt"/>
              </a:rPr>
              <a:t>If federal facility is more costly</a:t>
            </a:r>
          </a:p>
          <a:p>
            <a:pPr marL="822960" lvl="1" indent="-274320">
              <a:buFont typeface="Arial" panose="020B0604020202020204" pitchFamily="34" charset="0"/>
              <a:buChar char="•"/>
            </a:pPr>
            <a:r>
              <a:rPr lang="en-US" sz="2600" dirty="0">
                <a:latin typeface="+mj-lt"/>
              </a:rPr>
              <a:t>Or if the federal facility does not meet the requirements of the event.</a:t>
            </a:r>
          </a:p>
          <a:p>
            <a:pPr marL="274320" lvl="0" indent="-274320">
              <a:buFont typeface="Wingdings" panose="05000000000000000000" pitchFamily="2" charset="2"/>
              <a:buChar char="Ø"/>
            </a:pPr>
            <a:r>
              <a:rPr lang="en-US" sz="2600" dirty="0">
                <a:solidFill>
                  <a:prstClr val="black"/>
                </a:solidFill>
                <a:latin typeface="+mj-lt"/>
              </a:rPr>
              <a:t>The threshold for meeting room and AV combined is $31.25 per attendee per day not to exceed total cost of $25,000 (this includes indirect cost.)</a:t>
            </a:r>
          </a:p>
          <a:p>
            <a:pPr lvl="1"/>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4015" y="1076925"/>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22</a:t>
            </a:fld>
            <a:endParaRPr lang="en-US"/>
          </a:p>
        </p:txBody>
      </p:sp>
      <p:sp>
        <p:nvSpPr>
          <p:cNvPr id="5" name="TextBox 4">
            <a:extLst>
              <a:ext uri="{FF2B5EF4-FFF2-40B4-BE49-F238E27FC236}">
                <a16:creationId xmlns:a16="http://schemas.microsoft.com/office/drawing/2014/main" id="{E25777C0-ECB1-DB6E-651F-CA6F9BFC30B8}"/>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351481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322" y="1483874"/>
            <a:ext cx="10061357" cy="4893647"/>
          </a:xfrm>
          <a:prstGeom prst="rect">
            <a:avLst/>
          </a:prstGeom>
        </p:spPr>
        <p:txBody>
          <a:bodyPr wrap="square">
            <a:spAutoFit/>
          </a:bodyPr>
          <a:lstStyle/>
          <a:p>
            <a:pPr algn="ctr"/>
            <a:r>
              <a:rPr lang="en-US" sz="3200" b="1" u="sng" dirty="0">
                <a:latin typeface="+mj-lt"/>
              </a:rPr>
              <a:t>Conference/Meeting Space </a:t>
            </a:r>
            <a:r>
              <a:rPr lang="en-US" sz="2800" dirty="0">
                <a:latin typeface="+mj-lt"/>
              </a:rPr>
              <a:t>– (Cont’d) </a:t>
            </a:r>
          </a:p>
          <a:p>
            <a:pPr algn="ctr"/>
            <a:endParaRPr lang="en-US" sz="2800" dirty="0">
              <a:latin typeface="+mj-lt"/>
            </a:endParaRPr>
          </a:p>
          <a:p>
            <a:pPr marL="457200" indent="-457200">
              <a:buFont typeface="Wingdings" panose="05000000000000000000" pitchFamily="2" charset="2"/>
              <a:buChar char="Ø"/>
            </a:pPr>
            <a:r>
              <a:rPr lang="en-US" sz="2800" dirty="0">
                <a:solidFill>
                  <a:srgbClr val="1B1B1B"/>
                </a:solidFill>
                <a:effectLst/>
                <a:latin typeface="+mj-lt"/>
                <a:ea typeface="Times New Roman" panose="02020603050405020304" pitchFamily="18" charset="0"/>
                <a:cs typeface="Times New Roman" panose="02020603050405020304" pitchFamily="18" charset="0"/>
              </a:rPr>
              <a:t>Cooperative Agreement recipients and federal procurement contractors should compare three or more facilities in a location even if there is a “no cost” site selected.</a:t>
            </a:r>
          </a:p>
          <a:p>
            <a:endParaRPr lang="en-US" sz="2800" dirty="0">
              <a:solidFill>
                <a:srgbClr val="1B1B1B"/>
              </a:solidFill>
              <a:effectLst/>
              <a:latin typeface="+mj-lt"/>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solidFill>
                  <a:srgbClr val="1B1B1B"/>
                </a:solidFill>
                <a:effectLst/>
                <a:latin typeface="+mj-lt"/>
                <a:ea typeface="Times New Roman" panose="02020603050405020304" pitchFamily="18" charset="0"/>
                <a:cs typeface="Times New Roman" panose="02020603050405020304" pitchFamily="18" charset="0"/>
              </a:rPr>
              <a:t>Despite the multiple meetings offered within the larger event, DOJ/OJP/COPS Office considers and approves this type of event as a single event.</a:t>
            </a:r>
          </a:p>
          <a:p>
            <a:pPr marL="457200" indent="-457200">
              <a:buFont typeface="Wingdings" panose="05000000000000000000" pitchFamily="2" charset="2"/>
              <a:buChar char="Ø"/>
            </a:pPr>
            <a:endParaRPr lang="en-US" sz="2800" dirty="0">
              <a:latin typeface="Palatino Linotype" panose="0204050205050503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2161" y="1385844"/>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23</a:t>
            </a:fld>
            <a:endParaRPr lang="en-US"/>
          </a:p>
        </p:txBody>
      </p:sp>
      <p:sp>
        <p:nvSpPr>
          <p:cNvPr id="6" name="TextBox 5">
            <a:extLst>
              <a:ext uri="{FF2B5EF4-FFF2-40B4-BE49-F238E27FC236}">
                <a16:creationId xmlns:a16="http://schemas.microsoft.com/office/drawing/2014/main" id="{3332FCE1-4AE0-1F55-C0A3-270776695150}"/>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161046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322" y="1127391"/>
            <a:ext cx="10061357" cy="5047536"/>
          </a:xfrm>
          <a:prstGeom prst="rect">
            <a:avLst/>
          </a:prstGeom>
        </p:spPr>
        <p:txBody>
          <a:bodyPr wrap="square">
            <a:spAutoFit/>
          </a:bodyPr>
          <a:lstStyle/>
          <a:p>
            <a:pPr algn="ctr"/>
            <a:r>
              <a:rPr lang="en-US" sz="3200" b="1" u="sng" dirty="0">
                <a:latin typeface="+mj-lt"/>
              </a:rPr>
              <a:t>A/V Equipment &amp; Services</a:t>
            </a:r>
            <a:r>
              <a:rPr lang="en-US" sz="2800" dirty="0">
                <a:latin typeface="+mj-lt"/>
              </a:rPr>
              <a:t> </a:t>
            </a:r>
          </a:p>
          <a:p>
            <a:pPr algn="ctr"/>
            <a:r>
              <a:rPr lang="en-US" sz="2800" dirty="0">
                <a:latin typeface="+mj-lt"/>
              </a:rPr>
              <a:t>Audio-Visual services needed for the conference.</a:t>
            </a:r>
          </a:p>
          <a:p>
            <a:pPr algn="ctr"/>
            <a:endParaRPr lang="en-US" sz="2800" dirty="0">
              <a:latin typeface="+mj-lt"/>
            </a:endParaRPr>
          </a:p>
          <a:p>
            <a:pPr marL="457200" indent="-457200">
              <a:buFont typeface="Wingdings" panose="05000000000000000000" pitchFamily="2" charset="2"/>
              <a:buChar char="Ø"/>
            </a:pPr>
            <a:r>
              <a:rPr lang="en-US" sz="2600" dirty="0">
                <a:latin typeface="+mj-lt"/>
              </a:rPr>
              <a:t>Includes monitors, microphones, flip charts, speaker systems, etc.</a:t>
            </a:r>
          </a:p>
          <a:p>
            <a:endParaRPr lang="en-US" sz="2600" strike="sngStrike" dirty="0">
              <a:latin typeface="+mj-lt"/>
            </a:endParaRPr>
          </a:p>
          <a:p>
            <a:pPr marL="457200" indent="-457200">
              <a:buFont typeface="Wingdings" panose="05000000000000000000" pitchFamily="2" charset="2"/>
              <a:buChar char="Ø"/>
            </a:pPr>
            <a:r>
              <a:rPr lang="en-US" sz="2600" dirty="0">
                <a:latin typeface="+mj-lt"/>
              </a:rPr>
              <a:t>If a hotel is being used, then AV should be included in the hotel contract.</a:t>
            </a:r>
          </a:p>
          <a:p>
            <a:endParaRPr lang="en-US" sz="2600" dirty="0">
              <a:latin typeface="+mj-lt"/>
            </a:endParaRPr>
          </a:p>
          <a:p>
            <a:pPr marL="457200" indent="-457200">
              <a:buFont typeface="Wingdings" panose="05000000000000000000" pitchFamily="2" charset="2"/>
              <a:buChar char="Ø"/>
            </a:pPr>
            <a:r>
              <a:rPr lang="en-US" sz="2600" dirty="0">
                <a:latin typeface="+mj-lt"/>
              </a:rPr>
              <a:t>The threshold for meeting room and AV combined is 31.25 per attendee per day not to exceed total cost of $25,000 (this includes indirect cost.)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0" y="1127391"/>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24</a:t>
            </a:fld>
            <a:endParaRPr lang="en-US"/>
          </a:p>
        </p:txBody>
      </p:sp>
      <p:sp>
        <p:nvSpPr>
          <p:cNvPr id="6" name="TextBox 5">
            <a:extLst>
              <a:ext uri="{FF2B5EF4-FFF2-40B4-BE49-F238E27FC236}">
                <a16:creationId xmlns:a16="http://schemas.microsoft.com/office/drawing/2014/main" id="{DA194444-BD00-3857-BF11-4E2A01F50F7E}"/>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319165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322" y="1411597"/>
            <a:ext cx="10061357" cy="4678204"/>
          </a:xfrm>
          <a:prstGeom prst="rect">
            <a:avLst/>
          </a:prstGeom>
        </p:spPr>
        <p:txBody>
          <a:bodyPr wrap="square">
            <a:spAutoFit/>
          </a:bodyPr>
          <a:lstStyle/>
          <a:p>
            <a:pPr algn="ctr"/>
            <a:r>
              <a:rPr lang="en-US" sz="3200" b="1" u="sng" dirty="0">
                <a:latin typeface="+mj-lt"/>
              </a:rPr>
              <a:t>Printing and Distribution</a:t>
            </a:r>
            <a:endParaRPr lang="en-US" sz="2800" dirty="0">
              <a:latin typeface="+mj-lt"/>
            </a:endParaRPr>
          </a:p>
          <a:p>
            <a:pPr algn="ctr"/>
            <a:r>
              <a:rPr lang="en-US" sz="2800" dirty="0">
                <a:latin typeface="+mj-lt"/>
              </a:rPr>
              <a:t>This cost includes all printing and postage costs required for training materials.</a:t>
            </a:r>
          </a:p>
          <a:p>
            <a:pPr algn="ctr"/>
            <a:endParaRPr lang="en-US" sz="2800" dirty="0">
              <a:latin typeface="+mj-lt"/>
            </a:endParaRPr>
          </a:p>
          <a:p>
            <a:pPr marL="457200" indent="-457200">
              <a:buFont typeface="Wingdings" panose="05000000000000000000" pitchFamily="2" charset="2"/>
              <a:buChar char="Ø"/>
            </a:pPr>
            <a:r>
              <a:rPr lang="en-US" sz="2600" dirty="0">
                <a:latin typeface="+mj-lt"/>
              </a:rPr>
              <a:t>Every effort should be made to provide conference materials to participants electronically or via print-on-demand services/options.</a:t>
            </a:r>
          </a:p>
          <a:p>
            <a:endParaRPr lang="en-US" sz="2600" dirty="0">
              <a:latin typeface="+mj-lt"/>
            </a:endParaRPr>
          </a:p>
          <a:p>
            <a:pPr marL="457200" indent="-457200">
              <a:buFont typeface="Wingdings" panose="05000000000000000000" pitchFamily="2" charset="2"/>
              <a:buChar char="Ø"/>
            </a:pPr>
            <a:r>
              <a:rPr lang="en-US" sz="2600" dirty="0">
                <a:latin typeface="+mj-lt"/>
              </a:rPr>
              <a:t>Printed materials should maximize paper usage (printing on both sides) and minimize higher cost options (color printing) where possible.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8022" y="928003"/>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25</a:t>
            </a:fld>
            <a:endParaRPr lang="en-US"/>
          </a:p>
        </p:txBody>
      </p:sp>
      <p:sp>
        <p:nvSpPr>
          <p:cNvPr id="6" name="TextBox 5">
            <a:extLst>
              <a:ext uri="{FF2B5EF4-FFF2-40B4-BE49-F238E27FC236}">
                <a16:creationId xmlns:a16="http://schemas.microsoft.com/office/drawing/2014/main" id="{2788DD79-A5A5-B593-7966-A1220956F437}"/>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361619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461" y="1029713"/>
            <a:ext cx="10517078" cy="5509200"/>
          </a:xfrm>
          <a:prstGeom prst="rect">
            <a:avLst/>
          </a:prstGeom>
        </p:spPr>
        <p:txBody>
          <a:bodyPr wrap="square">
            <a:spAutoFit/>
          </a:bodyPr>
          <a:lstStyle/>
          <a:p>
            <a:pPr algn="ctr"/>
            <a:r>
              <a:rPr lang="en-US" sz="3200" b="1" u="sng" dirty="0"/>
              <a:t>M&amp;IE &amp; Lodging</a:t>
            </a:r>
            <a:endParaRPr lang="en-US" sz="2800" dirty="0"/>
          </a:p>
          <a:p>
            <a:r>
              <a:rPr lang="en-US" sz="2800" dirty="0">
                <a:latin typeface="+mj-lt"/>
              </a:rPr>
              <a:t>Meals and incidental expenses is designed to cover the daily cost of food and other incidental expenses while on travel for work.</a:t>
            </a:r>
          </a:p>
          <a:p>
            <a:endParaRPr lang="en-US" sz="2800" dirty="0">
              <a:latin typeface="+mj-lt"/>
            </a:endParaRPr>
          </a:p>
          <a:p>
            <a:pPr marL="457200" indent="-457200">
              <a:buFont typeface="Wingdings" panose="05000000000000000000" pitchFamily="2" charset="2"/>
              <a:buChar char="Ø"/>
            </a:pPr>
            <a:r>
              <a:rPr lang="en-US" sz="2600" dirty="0">
                <a:latin typeface="+mj-lt"/>
              </a:rPr>
              <a:t>Portion of per diem paid by the Department.</a:t>
            </a:r>
          </a:p>
          <a:p>
            <a:pPr marL="457200" indent="-457200">
              <a:buFont typeface="Wingdings" panose="05000000000000000000" pitchFamily="2" charset="2"/>
              <a:buChar char="Ø"/>
            </a:pPr>
            <a:r>
              <a:rPr lang="en-US" sz="2600" dirty="0">
                <a:latin typeface="+mj-lt"/>
              </a:rPr>
              <a:t>Should include costs for trainers, instructors, presenters, facilitators as well as attendees.</a:t>
            </a:r>
          </a:p>
          <a:p>
            <a:pPr marL="457200" indent="-457200">
              <a:buFont typeface="Wingdings" panose="05000000000000000000" pitchFamily="2" charset="2"/>
              <a:buChar char="Ø"/>
            </a:pPr>
            <a:r>
              <a:rPr lang="en-US" sz="2600" dirty="0">
                <a:latin typeface="+mj-lt"/>
              </a:rPr>
              <a:t>If meals are provided, the meal must be deducted from the claimed M&amp;IE.</a:t>
            </a:r>
          </a:p>
          <a:p>
            <a:pPr marL="457200" indent="-457200">
              <a:buFont typeface="Wingdings" panose="05000000000000000000" pitchFamily="2" charset="2"/>
              <a:buChar char="Ø"/>
            </a:pPr>
            <a:r>
              <a:rPr lang="en-US" sz="2600" dirty="0">
                <a:latin typeface="+mj-lt"/>
              </a:rPr>
              <a:t>Federal MI&amp;E per diem rates can be found at </a:t>
            </a:r>
            <a:r>
              <a:rPr lang="en-US" sz="2600" dirty="0">
                <a:latin typeface="+mj-lt"/>
                <a:hlinkClick r:id="rId3"/>
              </a:rPr>
              <a:t>www.GSA.gov</a:t>
            </a:r>
            <a:r>
              <a:rPr lang="en-US" sz="2600" dirty="0">
                <a:latin typeface="+mj-lt"/>
              </a:rPr>
              <a:t>.</a:t>
            </a:r>
          </a:p>
          <a:p>
            <a:pPr marL="457200" indent="-457200">
              <a:buFont typeface="Wingdings" panose="05000000000000000000" pitchFamily="2" charset="2"/>
              <a:buChar char="Ø"/>
            </a:pPr>
            <a:r>
              <a:rPr lang="en-US" sz="2600" dirty="0">
                <a:latin typeface="+mj-lt"/>
              </a:rPr>
              <a:t>If taxes are included in the lodging rate, it should be added into the submission form.</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527" y="1045638"/>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26</a:t>
            </a:fld>
            <a:endParaRPr lang="en-US"/>
          </a:p>
        </p:txBody>
      </p:sp>
      <p:sp>
        <p:nvSpPr>
          <p:cNvPr id="6" name="TextBox 5">
            <a:extLst>
              <a:ext uri="{FF2B5EF4-FFF2-40B4-BE49-F238E27FC236}">
                <a16:creationId xmlns:a16="http://schemas.microsoft.com/office/drawing/2014/main" id="{3342C20A-5D88-8197-B0F9-D70A0C1C61B3}"/>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108715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322" y="1249920"/>
            <a:ext cx="10061357" cy="5078313"/>
          </a:xfrm>
          <a:prstGeom prst="rect">
            <a:avLst/>
          </a:prstGeom>
        </p:spPr>
        <p:txBody>
          <a:bodyPr wrap="square">
            <a:spAutoFit/>
          </a:bodyPr>
          <a:lstStyle/>
          <a:p>
            <a:pPr algn="ctr"/>
            <a:r>
              <a:rPr lang="en-US" sz="3200" b="1" u="sng" dirty="0"/>
              <a:t>M&amp;IE &amp; Lodging (Cont’d)</a:t>
            </a:r>
          </a:p>
          <a:p>
            <a:pPr algn="ctr"/>
            <a:endParaRPr lang="en-US" sz="3200" b="1" u="sng" dirty="0"/>
          </a:p>
          <a:p>
            <a:pPr marL="342900" indent="-342900">
              <a:buFont typeface="Wingdings" panose="05000000000000000000" pitchFamily="2" charset="2"/>
              <a:buChar char="Ø"/>
            </a:pPr>
            <a:r>
              <a:rPr lang="en-US" sz="2400" dirty="0">
                <a:effectLst/>
                <a:latin typeface="+mj-lt"/>
                <a:ea typeface="Arial" panose="020B0604020202020204" pitchFamily="34" charset="0"/>
              </a:rPr>
              <a:t>According to the DOJ Financial Guide:  All contracts under an award funded by OJP awards for events that include 30 or more participants (both Federal and non-Federal) must ensure that lodging costs for any number of attendees do not exceed the prevailing Federal per diem rate for lodging. If the lodging rate is not the Federal per diem rate or less, none of the lodging costs associated with the event are allowable costs to the award. </a:t>
            </a:r>
            <a:endParaRPr lang="en-US" sz="2400" b="1" u="sng" dirty="0">
              <a:latin typeface="+mj-lt"/>
            </a:endParaRPr>
          </a:p>
          <a:p>
            <a:pPr algn="ctr"/>
            <a:endParaRPr lang="en-US" sz="3200" b="1" u="sng" dirty="0"/>
          </a:p>
          <a:p>
            <a:pPr algn="ctr"/>
            <a:endParaRPr lang="en-US" sz="3200" b="1" u="sng" dirty="0"/>
          </a:p>
          <a:p>
            <a:pPr algn="ct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207" y="1126352"/>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27</a:t>
            </a:fld>
            <a:endParaRPr lang="en-US"/>
          </a:p>
        </p:txBody>
      </p:sp>
      <p:sp>
        <p:nvSpPr>
          <p:cNvPr id="6" name="TextBox 5">
            <a:extLst>
              <a:ext uri="{FF2B5EF4-FFF2-40B4-BE49-F238E27FC236}">
                <a16:creationId xmlns:a16="http://schemas.microsoft.com/office/drawing/2014/main" id="{919A9A86-5F59-825A-A852-8008EB519574}"/>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268195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1671" y="1071801"/>
            <a:ext cx="9628659" cy="4739759"/>
          </a:xfrm>
          <a:prstGeom prst="rect">
            <a:avLst/>
          </a:prstGeom>
        </p:spPr>
        <p:txBody>
          <a:bodyPr wrap="square">
            <a:spAutoFit/>
          </a:bodyPr>
          <a:lstStyle/>
          <a:p>
            <a:pPr algn="ctr"/>
            <a:r>
              <a:rPr lang="en-US" sz="3200" b="1" u="sng" dirty="0"/>
              <a:t>Transportation</a:t>
            </a:r>
            <a:endParaRPr lang="en-US" sz="2800" dirty="0"/>
          </a:p>
          <a:p>
            <a:pPr>
              <a:spcAft>
                <a:spcPts val="1200"/>
              </a:spcAft>
            </a:pPr>
            <a:r>
              <a:rPr lang="en-US" sz="2400" dirty="0">
                <a:latin typeface="+mj-lt"/>
              </a:rPr>
              <a:t>Common Carrier Transportation for commuting to conference for all participants that require transportation.</a:t>
            </a:r>
          </a:p>
          <a:p>
            <a:pPr marL="457200" indent="-457200">
              <a:spcAft>
                <a:spcPts val="1200"/>
              </a:spcAft>
              <a:buFont typeface="Wingdings" panose="05000000000000000000" pitchFamily="2" charset="2"/>
              <a:buChar char="Ø"/>
            </a:pPr>
            <a:r>
              <a:rPr lang="en-US" sz="2400" dirty="0">
                <a:latin typeface="+mj-lt"/>
              </a:rPr>
              <a:t>Total transportation cost to/from conference location (airplane, train, etc.), not including any local transportation cost paid for by Department of Justice funds.</a:t>
            </a:r>
          </a:p>
          <a:p>
            <a:pPr marL="457200" indent="-457200">
              <a:spcAft>
                <a:spcPts val="1200"/>
              </a:spcAft>
              <a:buFont typeface="Wingdings" panose="05000000000000000000" pitchFamily="2" charset="2"/>
              <a:buChar char="Ø"/>
            </a:pPr>
            <a:r>
              <a:rPr lang="en-US" sz="2400" dirty="0">
                <a:latin typeface="+mj-lt"/>
              </a:rPr>
              <a:t>This should include baggage fees as well.</a:t>
            </a:r>
          </a:p>
          <a:p>
            <a:pPr marL="457200" indent="-457200">
              <a:spcAft>
                <a:spcPts val="1200"/>
              </a:spcAft>
              <a:buFont typeface="Wingdings" panose="05000000000000000000" pitchFamily="2" charset="2"/>
              <a:buChar char="Ø"/>
            </a:pPr>
            <a:r>
              <a:rPr lang="en-US" sz="2400" dirty="0">
                <a:effectLst/>
                <a:latin typeface="+mj-lt"/>
                <a:ea typeface="Times New Roman" panose="02020603050405020304" pitchFamily="18" charset="0"/>
              </a:rPr>
              <a:t>DOJ attendee travel must  be accounted for if paid with by DOJ funds. This section would normally be completed by program office. Grantees should work with the program office regarding costs to include.</a:t>
            </a:r>
            <a:endParaRPr lang="en-US" sz="2400" dirty="0">
              <a:effectLst/>
              <a:latin typeface="+mj-lt"/>
              <a:ea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0" y="1188136"/>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28</a:t>
            </a:fld>
            <a:endParaRPr lang="en-US"/>
          </a:p>
        </p:txBody>
      </p:sp>
      <p:sp>
        <p:nvSpPr>
          <p:cNvPr id="6" name="TextBox 5">
            <a:extLst>
              <a:ext uri="{FF2B5EF4-FFF2-40B4-BE49-F238E27FC236}">
                <a16:creationId xmlns:a16="http://schemas.microsoft.com/office/drawing/2014/main" id="{5E03C8E2-D0D8-E204-AB2F-D820E7C8902A}"/>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24928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11597"/>
            <a:ext cx="10061357" cy="3539430"/>
          </a:xfrm>
          <a:prstGeom prst="rect">
            <a:avLst/>
          </a:prstGeom>
        </p:spPr>
        <p:txBody>
          <a:bodyPr wrap="square">
            <a:spAutoFit/>
          </a:bodyPr>
          <a:lstStyle/>
          <a:p>
            <a:pPr algn="ctr"/>
            <a:r>
              <a:rPr lang="en-US" sz="3200" b="1" u="sng" dirty="0"/>
              <a:t>Local Transportation</a:t>
            </a:r>
          </a:p>
          <a:p>
            <a:pPr algn="ctr"/>
            <a:endParaRPr lang="en-US" sz="2800" dirty="0"/>
          </a:p>
          <a:p>
            <a:r>
              <a:rPr lang="en-US" sz="2800" dirty="0"/>
              <a:t>Local Transportation Expenses associated with the conference for participants including, airport parking fees, rental car, mileage, etc.</a:t>
            </a:r>
          </a:p>
          <a:p>
            <a:endParaRPr lang="en-US" sz="2800" dirty="0"/>
          </a:p>
          <a:p>
            <a:pPr marL="457200" indent="-457200">
              <a:buFont typeface="Wingdings" panose="05000000000000000000" pitchFamily="2" charset="2"/>
              <a:buChar char="Ø"/>
            </a:pPr>
            <a:r>
              <a:rPr lang="en-US" sz="2600" dirty="0"/>
              <a:t>Any local transportation cost paid for by Department of Justice funds.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1564" y="1274633"/>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29</a:t>
            </a:fld>
            <a:endParaRPr lang="en-US"/>
          </a:p>
        </p:txBody>
      </p:sp>
      <p:sp>
        <p:nvSpPr>
          <p:cNvPr id="5" name="TextBox 4">
            <a:extLst>
              <a:ext uri="{FF2B5EF4-FFF2-40B4-BE49-F238E27FC236}">
                <a16:creationId xmlns:a16="http://schemas.microsoft.com/office/drawing/2014/main" id="{9236F1D5-2EC7-90C7-5676-82D15A3253F6}"/>
              </a:ext>
            </a:extLst>
          </p:cNvPr>
          <p:cNvSpPr txBox="1"/>
          <p:nvPr/>
        </p:nvSpPr>
        <p:spPr>
          <a:xfrm>
            <a:off x="1814862" y="188954"/>
            <a:ext cx="8020514" cy="707886"/>
          </a:xfrm>
          <a:prstGeom prst="rect">
            <a:avLst/>
          </a:prstGeom>
          <a:noFill/>
          <a:ln>
            <a:solidFill>
              <a:schemeClr val="bg2"/>
            </a:solidFill>
          </a:ln>
        </p:spPr>
        <p:txBody>
          <a:bodyPr wrap="square">
            <a:spAutoFit/>
          </a:bodyPr>
          <a:lstStyle/>
          <a:p>
            <a:pPr algn="ctr"/>
            <a:r>
              <a:rPr lang="en-US" sz="4000" dirty="0">
                <a:solidFill>
                  <a:schemeClr val="bg1"/>
                </a:solidFill>
                <a:latin typeface="+mj-lt"/>
              </a:rPr>
              <a:t>Conference Submission </a:t>
            </a:r>
          </a:p>
        </p:txBody>
      </p:sp>
    </p:spTree>
    <p:extLst>
      <p:ext uri="{BB962C8B-B14F-4D97-AF65-F5344CB8AC3E}">
        <p14:creationId xmlns:p14="http://schemas.microsoft.com/office/powerpoint/2010/main" val="14606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0581" y="1329340"/>
            <a:ext cx="9810837" cy="5093702"/>
          </a:xfrm>
          <a:prstGeom prst="rect">
            <a:avLst/>
          </a:prstGeom>
          <a:noFill/>
          <a:ln>
            <a:noFill/>
          </a:ln>
        </p:spPr>
        <p:txBody>
          <a:bodyPr wrap="square" rtlCol="0">
            <a:spAutoFit/>
          </a:bodyPr>
          <a:lstStyle/>
          <a:p>
            <a:pPr>
              <a:spcAft>
                <a:spcPts val="600"/>
              </a:spcAft>
            </a:pPr>
            <a:r>
              <a:rPr lang="en-US" sz="3200" dirty="0">
                <a:effectLst>
                  <a:outerShdw blurRad="38100" dist="38100" dir="2700000" algn="tl">
                    <a:srgbClr val="000000">
                      <a:alpha val="43137"/>
                    </a:srgbClr>
                  </a:outerShdw>
                </a:effectLst>
                <a:latin typeface="+mj-lt"/>
              </a:rPr>
              <a:t>Purpose for DOJ 1405.03 Policy </a:t>
            </a:r>
          </a:p>
          <a:p>
            <a:r>
              <a:rPr lang="en-US" sz="2400" dirty="0">
                <a:latin typeface="+mj-lt"/>
              </a:rPr>
              <a:t>Provides guidance on planning, approving, attending and reporting conferences. In addition, it implements the requirements of the Office of Management and Budget (OMB) memorandum M-11-35, titled </a:t>
            </a:r>
            <a:r>
              <a:rPr lang="en-US" sz="2400" i="1" dirty="0">
                <a:latin typeface="+mj-lt"/>
              </a:rPr>
              <a:t>Eliminating Excess Conference Spending and Promoting Efficiency in Government, </a:t>
            </a:r>
            <a:r>
              <a:rPr lang="en-US" sz="2400" dirty="0">
                <a:latin typeface="+mj-lt"/>
              </a:rPr>
              <a:t>dated September 21, 2011, OMB Memorandum M-12-12, </a:t>
            </a:r>
            <a:r>
              <a:rPr lang="en-US" sz="2400" i="1" dirty="0">
                <a:latin typeface="+mj-lt"/>
              </a:rPr>
              <a:t>Promoting Efficient Spending to Support Agency Operations, </a:t>
            </a:r>
            <a:r>
              <a:rPr lang="en-US" sz="2400" dirty="0">
                <a:latin typeface="+mj-lt"/>
              </a:rPr>
              <a:t>dated May 11, 2012, and OMB Memorandum M-17-08, dated November 25, 2016 amending M-12-12 which remind agencies that they must operate with the utmost efficiency and eliminate unnecessary or wasteful spending.</a:t>
            </a:r>
            <a:endParaRPr lang="en-US" altLang="en-US" sz="2400" dirty="0">
              <a:latin typeface="+mj-lt"/>
            </a:endParaRPr>
          </a:p>
          <a:p>
            <a:endParaRPr lang="en-US" altLang="en-US" sz="24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313" y="1329340"/>
            <a:ext cx="1374209" cy="1204009"/>
          </a:xfrm>
          <a:prstGeom prst="rect">
            <a:avLst/>
          </a:prstGeom>
        </p:spPr>
      </p:pic>
      <p:sp>
        <p:nvSpPr>
          <p:cNvPr id="5" name="Slide Number Placeholder 4"/>
          <p:cNvSpPr>
            <a:spLocks noGrp="1"/>
          </p:cNvSpPr>
          <p:nvPr>
            <p:ph type="sldNum" sz="quarter" idx="12"/>
          </p:nvPr>
        </p:nvSpPr>
        <p:spPr/>
        <p:txBody>
          <a:bodyPr/>
          <a:lstStyle/>
          <a:p>
            <a:fld id="{401CF334-2D5C-4859-84A6-CA7E6E43FAEB}" type="slidenum">
              <a:rPr lang="en-US" smtClean="0"/>
              <a:t>3</a:t>
            </a:fld>
            <a:endParaRPr lang="en-US"/>
          </a:p>
        </p:txBody>
      </p:sp>
      <p:sp>
        <p:nvSpPr>
          <p:cNvPr id="6" name="TextBox 5">
            <a:extLst>
              <a:ext uri="{FF2B5EF4-FFF2-40B4-BE49-F238E27FC236}">
                <a16:creationId xmlns:a16="http://schemas.microsoft.com/office/drawing/2014/main" id="{38949CB7-417B-28C7-1355-08EAC1BA8E2C}"/>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168382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461" y="916286"/>
            <a:ext cx="10517079" cy="5755422"/>
          </a:xfrm>
          <a:prstGeom prst="rect">
            <a:avLst/>
          </a:prstGeom>
        </p:spPr>
        <p:txBody>
          <a:bodyPr wrap="square">
            <a:spAutoFit/>
          </a:bodyPr>
          <a:lstStyle/>
          <a:p>
            <a:pPr algn="ctr"/>
            <a:r>
              <a:rPr lang="en-US" sz="3200" b="1" u="sng" dirty="0">
                <a:latin typeface="+mj-lt"/>
              </a:rPr>
              <a:t>Logistical Planner</a:t>
            </a:r>
            <a:endParaRPr lang="en-US" sz="2800" dirty="0">
              <a:latin typeface="+mj-lt"/>
            </a:endParaRPr>
          </a:p>
          <a:p>
            <a:r>
              <a:rPr lang="en-US" sz="2400" dirty="0">
                <a:latin typeface="+mj-lt"/>
              </a:rPr>
              <a:t>Logistical planner performs the logistical planning necessary to        hold a conference, i.e., recommending venues, advertising,    securing rooms, handling registration, making travel reservations etc.</a:t>
            </a:r>
          </a:p>
          <a:p>
            <a:pPr marL="457200" indent="-457200">
              <a:buFont typeface="Wingdings" panose="05000000000000000000" pitchFamily="2" charset="2"/>
              <a:buChar char="Ø"/>
            </a:pPr>
            <a:r>
              <a:rPr lang="en-US" sz="2400" dirty="0">
                <a:latin typeface="+mj-lt"/>
              </a:rPr>
              <a:t>Logistical planners can be internal staff or external contractors.</a:t>
            </a:r>
          </a:p>
          <a:p>
            <a:pPr marL="457200" indent="-457200">
              <a:buFont typeface="Wingdings" panose="05000000000000000000" pitchFamily="2" charset="2"/>
              <a:buChar char="Ø"/>
            </a:pPr>
            <a:r>
              <a:rPr lang="en-US" sz="2400" dirty="0">
                <a:latin typeface="+mj-lt"/>
              </a:rPr>
              <a:t>Logistical planner costs should be tracked separately in the cooperative recipients accounting records.</a:t>
            </a:r>
          </a:p>
          <a:p>
            <a:pPr marL="457200" indent="-457200">
              <a:buFont typeface="Wingdings" panose="05000000000000000000" pitchFamily="2" charset="2"/>
              <a:buChar char="Ø"/>
            </a:pPr>
            <a:r>
              <a:rPr lang="en-US" sz="2400" dirty="0">
                <a:latin typeface="+mj-lt"/>
              </a:rPr>
              <a:t>The threshold for logistical planner is $62.50 per attendee not to exceed $11,000. Includes direct and indirect costs.</a:t>
            </a:r>
          </a:p>
          <a:p>
            <a:pPr marL="457200" indent="-457200">
              <a:buFont typeface="Wingdings" panose="05000000000000000000" pitchFamily="2" charset="2"/>
              <a:buChar char="Ø"/>
            </a:pPr>
            <a:r>
              <a:rPr lang="en-US" sz="2400" dirty="0">
                <a:latin typeface="+mj-lt"/>
              </a:rPr>
              <a:t>Logistical planner hours must be broken down by tasks.</a:t>
            </a:r>
          </a:p>
          <a:p>
            <a:pPr marL="457200" indent="-457200">
              <a:buFont typeface="Wingdings" panose="05000000000000000000" pitchFamily="2" charset="2"/>
              <a:buChar char="Ø"/>
            </a:pPr>
            <a:r>
              <a:rPr lang="en-US" sz="2400" dirty="0">
                <a:solidFill>
                  <a:srgbClr val="1B1B1B"/>
                </a:solidFill>
                <a:effectLst/>
                <a:latin typeface="+mj-lt"/>
                <a:ea typeface="Times New Roman" panose="02020603050405020304" pitchFamily="18" charset="0"/>
                <a:cs typeface="Times New Roman" panose="02020603050405020304" pitchFamily="18" charset="0"/>
              </a:rPr>
              <a:t>Logistical planning includes time spent on tasks such as venue selection, ordering and setting up of audio-video equipment, securing hotel rooms, processing registrations, onsite support during the event, and other non-programmatic functions.</a:t>
            </a:r>
            <a:endParaRPr lang="en-US" sz="2400" dirty="0">
              <a:latin typeface="+mj-lt"/>
            </a:endParaRPr>
          </a:p>
          <a:p>
            <a:pPr marL="457200" indent="-457200">
              <a:buFont typeface="Wingdings" panose="05000000000000000000" pitchFamily="2" charset="2"/>
              <a:buChar char="Ø"/>
            </a:pP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207" y="1044487"/>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30</a:t>
            </a:fld>
            <a:endParaRPr lang="en-US"/>
          </a:p>
        </p:txBody>
      </p:sp>
      <p:sp>
        <p:nvSpPr>
          <p:cNvPr id="6" name="TextBox 5">
            <a:extLst>
              <a:ext uri="{FF2B5EF4-FFF2-40B4-BE49-F238E27FC236}">
                <a16:creationId xmlns:a16="http://schemas.microsoft.com/office/drawing/2014/main" id="{F9410A2D-1BC3-E08C-14B1-A56134BDB4D6}"/>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44799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954" y="912509"/>
            <a:ext cx="10816093" cy="5016758"/>
          </a:xfrm>
          <a:prstGeom prst="rect">
            <a:avLst/>
          </a:prstGeom>
        </p:spPr>
        <p:txBody>
          <a:bodyPr wrap="square">
            <a:spAutoFit/>
          </a:bodyPr>
          <a:lstStyle/>
          <a:p>
            <a:pPr algn="ctr"/>
            <a:r>
              <a:rPr lang="en-US" sz="3200" b="1" u="sng" dirty="0"/>
              <a:t>Programmatic Planner</a:t>
            </a:r>
            <a:endParaRPr lang="en-US" sz="2800" dirty="0"/>
          </a:p>
          <a:p>
            <a:r>
              <a:rPr lang="en-US" sz="2400" dirty="0">
                <a:latin typeface="+mj-lt"/>
              </a:rPr>
              <a:t>Programmatic planner develops the conference agenda, content,   and written materials. They may identify subject matter experts and conference participants.</a:t>
            </a:r>
          </a:p>
          <a:p>
            <a:pPr marL="457200" indent="-457200">
              <a:buFont typeface="Wingdings" panose="05000000000000000000" pitchFamily="2" charset="2"/>
              <a:buChar char="Ø"/>
            </a:pPr>
            <a:r>
              <a:rPr lang="en-US" sz="2400" dirty="0">
                <a:latin typeface="+mj-lt"/>
              </a:rPr>
              <a:t>Programmatic planners can be internal staff or external contractors.</a:t>
            </a:r>
          </a:p>
          <a:p>
            <a:pPr marL="457200" indent="-457200">
              <a:buFont typeface="Wingdings" panose="05000000000000000000" pitchFamily="2" charset="2"/>
              <a:buChar char="Ø"/>
            </a:pPr>
            <a:r>
              <a:rPr lang="en-US" sz="2400" dirty="0">
                <a:latin typeface="+mj-lt"/>
              </a:rPr>
              <a:t>Programmatic planner costs should be tracked separately in the cooperative recipients accounting records.</a:t>
            </a:r>
          </a:p>
          <a:p>
            <a:pPr marL="457200" indent="-457200">
              <a:buFont typeface="Wingdings" panose="05000000000000000000" pitchFamily="2" charset="2"/>
              <a:buChar char="Ø"/>
            </a:pPr>
            <a:r>
              <a:rPr lang="en-US" sz="2400" dirty="0">
                <a:latin typeface="+mj-lt"/>
              </a:rPr>
              <a:t>The threshold for logistical planner is $250 per attendee not to exceed $43,750. Includes direct and indirect costs.</a:t>
            </a:r>
          </a:p>
          <a:p>
            <a:pPr marL="457200" indent="-457200">
              <a:buFont typeface="Wingdings" panose="05000000000000000000" pitchFamily="2" charset="2"/>
              <a:buChar char="Ø"/>
            </a:pPr>
            <a:r>
              <a:rPr lang="en-US" sz="2400" dirty="0">
                <a:latin typeface="+mj-lt"/>
              </a:rPr>
              <a:t>Programmatic planner hours must be broken out by tasks.</a:t>
            </a:r>
          </a:p>
          <a:p>
            <a:pPr marL="457200" indent="-457200">
              <a:buFont typeface="Wingdings" panose="05000000000000000000" pitchFamily="2" charset="2"/>
              <a:buChar char="Ø"/>
            </a:pPr>
            <a:r>
              <a:rPr lang="en-US" sz="2400" dirty="0">
                <a:solidFill>
                  <a:srgbClr val="1B1B1B"/>
                </a:solidFill>
                <a:effectLst/>
                <a:latin typeface="+mj-lt"/>
                <a:ea typeface="Times New Roman" panose="02020603050405020304" pitchFamily="18" charset="0"/>
                <a:cs typeface="Times New Roman" panose="02020603050405020304" pitchFamily="18" charset="0"/>
              </a:rPr>
              <a:t>Programmatic planning includes time spent on activities such as developing the conference content and agenda, identifying and recruiting subject matter experts, and preparing written materials.</a:t>
            </a:r>
            <a:endParaRPr lang="en-US" sz="24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4884" y="986651"/>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31</a:t>
            </a:fld>
            <a:endParaRPr lang="en-US"/>
          </a:p>
        </p:txBody>
      </p:sp>
      <p:sp>
        <p:nvSpPr>
          <p:cNvPr id="6" name="TextBox 5">
            <a:extLst>
              <a:ext uri="{FF2B5EF4-FFF2-40B4-BE49-F238E27FC236}">
                <a16:creationId xmlns:a16="http://schemas.microsoft.com/office/drawing/2014/main" id="{88CCDEAF-28E3-400D-9BEF-A8EC1963730B}"/>
              </a:ext>
            </a:extLst>
          </p:cNvPr>
          <p:cNvSpPr txBox="1"/>
          <p:nvPr/>
        </p:nvSpPr>
        <p:spPr>
          <a:xfrm>
            <a:off x="1120534" y="5890221"/>
            <a:ext cx="10061356" cy="646331"/>
          </a:xfrm>
          <a:prstGeom prst="rect">
            <a:avLst/>
          </a:prstGeom>
          <a:noFill/>
          <a:ln>
            <a:solidFill>
              <a:schemeClr val="bg2"/>
            </a:solidFill>
          </a:ln>
        </p:spPr>
        <p:txBody>
          <a:bodyPr wrap="square">
            <a:spAutoFit/>
          </a:bodyPr>
          <a:lstStyle/>
          <a:p>
            <a:r>
              <a:rPr lang="en-US" sz="1800" dirty="0">
                <a:solidFill>
                  <a:srgbClr val="1B1B1B"/>
                </a:solidFill>
                <a:effectLst/>
                <a:latin typeface="+mj-lt"/>
                <a:ea typeface="Times New Roman" panose="02020603050405020304" pitchFamily="18" charset="0"/>
                <a:cs typeface="Times New Roman" panose="02020603050405020304" pitchFamily="18" charset="0"/>
              </a:rPr>
              <a:t>Note:  Time spent working on a conference by staff or contractors can be classified as either Logistical planning time or Programmatic planning time. </a:t>
            </a:r>
            <a:endParaRPr lang="en-US" dirty="0">
              <a:latin typeface="+mj-lt"/>
            </a:endParaRPr>
          </a:p>
        </p:txBody>
      </p:sp>
      <p:sp>
        <p:nvSpPr>
          <p:cNvPr id="7" name="TextBox 6">
            <a:extLst>
              <a:ext uri="{FF2B5EF4-FFF2-40B4-BE49-F238E27FC236}">
                <a16:creationId xmlns:a16="http://schemas.microsoft.com/office/drawing/2014/main" id="{E700FB1C-868D-4867-B75B-AA2DF0FFFC86}"/>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360630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322" y="1411597"/>
            <a:ext cx="10061357" cy="3600986"/>
          </a:xfrm>
          <a:prstGeom prst="rect">
            <a:avLst/>
          </a:prstGeom>
        </p:spPr>
        <p:txBody>
          <a:bodyPr wrap="square">
            <a:spAutoFit/>
          </a:bodyPr>
          <a:lstStyle/>
          <a:p>
            <a:pPr algn="ctr"/>
            <a:r>
              <a:rPr lang="en-US" sz="3200" b="1" u="sng" dirty="0">
                <a:latin typeface="+mj-lt"/>
              </a:rPr>
              <a:t>Conference Facilitator</a:t>
            </a:r>
            <a:endParaRPr lang="en-US" sz="2800" dirty="0">
              <a:latin typeface="+mj-lt"/>
            </a:endParaRPr>
          </a:p>
          <a:p>
            <a:r>
              <a:rPr lang="en-US" sz="2800" dirty="0">
                <a:latin typeface="+mj-lt"/>
              </a:rPr>
              <a:t>The facilitator acts in the role as the trainer, moderator, speaker, instructor etc. for the conference.</a:t>
            </a:r>
          </a:p>
          <a:p>
            <a:endParaRPr lang="en-US" sz="2800" dirty="0">
              <a:latin typeface="+mj-lt"/>
            </a:endParaRPr>
          </a:p>
          <a:p>
            <a:pPr marL="457200" indent="-457200">
              <a:buFont typeface="Wingdings" panose="05000000000000000000" pitchFamily="2" charset="2"/>
              <a:buChar char="Ø"/>
            </a:pPr>
            <a:r>
              <a:rPr lang="en-US" sz="2800" dirty="0">
                <a:latin typeface="+mj-lt"/>
              </a:rPr>
              <a:t>Conference facilitators can be internal staff or external contractors.</a:t>
            </a:r>
          </a:p>
          <a:p>
            <a:endParaRPr lang="en-US" sz="2800" dirty="0">
              <a:latin typeface="+mj-lt"/>
            </a:endParaRPr>
          </a:p>
          <a:p>
            <a:pPr marL="457200" indent="-457200">
              <a:buFont typeface="Wingdings" panose="05000000000000000000" pitchFamily="2" charset="2"/>
              <a:buChar char="Ø"/>
            </a:pPr>
            <a:r>
              <a:rPr lang="en-US" sz="2800" dirty="0">
                <a:latin typeface="+mj-lt"/>
              </a:rPr>
              <a:t>Costs should include prep time preparing for speaking</a:t>
            </a:r>
            <a:r>
              <a:rPr lang="en-US" sz="28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400" y="1175780"/>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32</a:t>
            </a:fld>
            <a:endParaRPr lang="en-US"/>
          </a:p>
        </p:txBody>
      </p:sp>
      <p:sp>
        <p:nvSpPr>
          <p:cNvPr id="6" name="TextBox 5">
            <a:extLst>
              <a:ext uri="{FF2B5EF4-FFF2-40B4-BE49-F238E27FC236}">
                <a16:creationId xmlns:a16="http://schemas.microsoft.com/office/drawing/2014/main" id="{A6435C88-4157-4406-2FBB-547CB086E95F}"/>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95930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1411597"/>
            <a:ext cx="9652000" cy="2600712"/>
          </a:xfrm>
          <a:prstGeom prst="rect">
            <a:avLst/>
          </a:prstGeom>
        </p:spPr>
        <p:txBody>
          <a:bodyPr wrap="square">
            <a:spAutoFit/>
          </a:bodyPr>
          <a:lstStyle/>
          <a:p>
            <a:pPr algn="ctr">
              <a:spcAft>
                <a:spcPts val="1800"/>
              </a:spcAft>
            </a:pPr>
            <a:r>
              <a:rPr lang="en-US" sz="3200" b="1" u="sng" dirty="0">
                <a:latin typeface="+mj-lt"/>
              </a:rPr>
              <a:t>Other Costs</a:t>
            </a:r>
          </a:p>
          <a:p>
            <a:r>
              <a:rPr lang="en-US" sz="3200" dirty="0">
                <a:latin typeface="+mj-lt"/>
              </a:rPr>
              <a:t>Other costs must be identified individually.</a:t>
            </a:r>
            <a:endParaRPr lang="en-US" sz="2800" dirty="0">
              <a:latin typeface="+mj-lt"/>
            </a:endParaRPr>
          </a:p>
          <a:p>
            <a:r>
              <a:rPr lang="en-US" sz="2800" dirty="0">
                <a:latin typeface="+mj-lt"/>
              </a:rPr>
              <a:t> </a:t>
            </a:r>
          </a:p>
          <a:p>
            <a:pPr marL="457200" indent="-457200">
              <a:buFont typeface="Wingdings" panose="05000000000000000000" pitchFamily="2" charset="2"/>
              <a:buChar char="Ø"/>
            </a:pPr>
            <a:r>
              <a:rPr lang="en-US" sz="2800" dirty="0">
                <a:latin typeface="+mj-lt"/>
              </a:rPr>
              <a:t>These costs must be itemized on the Conference &amp; Events Submission form.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6257" y="1352975"/>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33</a:t>
            </a:fld>
            <a:endParaRPr lang="en-US"/>
          </a:p>
        </p:txBody>
      </p:sp>
      <p:sp>
        <p:nvSpPr>
          <p:cNvPr id="6" name="TextBox 5">
            <a:extLst>
              <a:ext uri="{FF2B5EF4-FFF2-40B4-BE49-F238E27FC236}">
                <a16:creationId xmlns:a16="http://schemas.microsoft.com/office/drawing/2014/main" id="{329AC406-BF43-6C27-07BF-EA2BAFF9EFA8}"/>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128175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322" y="1189173"/>
            <a:ext cx="10061357" cy="4616648"/>
          </a:xfrm>
          <a:prstGeom prst="rect">
            <a:avLst/>
          </a:prstGeom>
        </p:spPr>
        <p:txBody>
          <a:bodyPr wrap="square">
            <a:spAutoFit/>
          </a:bodyPr>
          <a:lstStyle/>
          <a:p>
            <a:pPr algn="ctr">
              <a:spcAft>
                <a:spcPts val="1200"/>
              </a:spcAft>
            </a:pPr>
            <a:r>
              <a:rPr lang="en-US" sz="3200" b="1" u="sng" dirty="0">
                <a:latin typeface="+mj-lt"/>
              </a:rPr>
              <a:t>Indirect Cost</a:t>
            </a:r>
          </a:p>
          <a:p>
            <a:r>
              <a:rPr lang="en-US" sz="2800" dirty="0">
                <a:latin typeface="+mj-lt"/>
              </a:rPr>
              <a:t>Indirect costs associated with the direct costs necessary to plan and hold a conference must be included in all conference reporting.</a:t>
            </a:r>
          </a:p>
          <a:p>
            <a:r>
              <a:rPr lang="en-US" sz="2800" dirty="0">
                <a:latin typeface="+mj-lt"/>
              </a:rPr>
              <a:t> </a:t>
            </a:r>
          </a:p>
          <a:p>
            <a:pPr marL="457200" indent="-457200">
              <a:buFont typeface="Wingdings" panose="05000000000000000000" pitchFamily="2" charset="2"/>
              <a:buChar char="Ø"/>
            </a:pPr>
            <a:r>
              <a:rPr lang="en-US" sz="2800" dirty="0">
                <a:latin typeface="+mj-lt"/>
              </a:rPr>
              <a:t>The indirect cost rate is in accordance with the negotiated indirect cost agreements.</a:t>
            </a:r>
          </a:p>
          <a:p>
            <a:endParaRPr lang="en-US" sz="2800" dirty="0">
              <a:latin typeface="+mj-lt"/>
            </a:endParaRPr>
          </a:p>
          <a:p>
            <a:pPr marL="457200" indent="-457200">
              <a:buFont typeface="Wingdings" panose="05000000000000000000" pitchFamily="2" charset="2"/>
              <a:buChar char="Ø"/>
            </a:pPr>
            <a:r>
              <a:rPr lang="en-US" sz="2800" dirty="0">
                <a:latin typeface="+mj-lt"/>
              </a:rPr>
              <a:t>A current agreement (covering conference period) must be attached as supporting documentation.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9824" y="1189173"/>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34</a:t>
            </a:fld>
            <a:endParaRPr lang="en-US"/>
          </a:p>
        </p:txBody>
      </p:sp>
      <p:sp>
        <p:nvSpPr>
          <p:cNvPr id="5" name="TextBox 4">
            <a:extLst>
              <a:ext uri="{FF2B5EF4-FFF2-40B4-BE49-F238E27FC236}">
                <a16:creationId xmlns:a16="http://schemas.microsoft.com/office/drawing/2014/main" id="{6BAE9219-3E8C-BC40-F3D1-0FB17AFDAE7D}"/>
              </a:ext>
            </a:extLst>
          </p:cNvPr>
          <p:cNvSpPr txBox="1"/>
          <p:nvPr/>
        </p:nvSpPr>
        <p:spPr>
          <a:xfrm>
            <a:off x="2085743" y="139526"/>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Submission </a:t>
            </a:r>
          </a:p>
        </p:txBody>
      </p:sp>
    </p:spTree>
    <p:extLst>
      <p:ext uri="{BB962C8B-B14F-4D97-AF65-F5344CB8AC3E}">
        <p14:creationId xmlns:p14="http://schemas.microsoft.com/office/powerpoint/2010/main" val="429210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298" y="920945"/>
            <a:ext cx="11527404" cy="5878532"/>
          </a:xfrm>
          <a:prstGeom prst="rect">
            <a:avLst/>
          </a:prstGeom>
        </p:spPr>
        <p:txBody>
          <a:bodyPr wrap="square">
            <a:spAutoFit/>
          </a:bodyPr>
          <a:lstStyle/>
          <a:p>
            <a:pPr algn="ctr">
              <a:spcAft>
                <a:spcPts val="1800"/>
              </a:spcAft>
            </a:pPr>
            <a:r>
              <a:rPr lang="en-US" sz="3200" b="1" u="sng" dirty="0">
                <a:latin typeface="+mj-lt"/>
              </a:rPr>
              <a:t>Food and Beverage</a:t>
            </a:r>
            <a:endParaRPr lang="en-US" sz="2800" dirty="0"/>
          </a:p>
          <a:p>
            <a:pPr marL="342900" indent="-342900">
              <a:spcAft>
                <a:spcPts val="1800"/>
              </a:spcAft>
              <a:buFont typeface="Wingdings" panose="05000000000000000000" pitchFamily="2" charset="2"/>
              <a:buChar char="Ø"/>
            </a:pPr>
            <a:r>
              <a:rPr lang="en-US" sz="2400" dirty="0">
                <a:latin typeface="+mj-lt"/>
              </a:rPr>
              <a:t>Lunch “On Your Own” should be addressed on the agenda.</a:t>
            </a:r>
          </a:p>
          <a:p>
            <a:pPr marL="342900" indent="-342900">
              <a:spcAft>
                <a:spcPts val="1800"/>
              </a:spcAft>
              <a:buFont typeface="Wingdings" panose="05000000000000000000" pitchFamily="2" charset="2"/>
              <a:buChar char="Ø"/>
            </a:pPr>
            <a:r>
              <a:rPr lang="en-US" sz="2400" dirty="0">
                <a:solidFill>
                  <a:srgbClr val="1B1B1B"/>
                </a:solidFill>
                <a:effectLst/>
                <a:latin typeface="+mj-lt"/>
                <a:ea typeface="Times New Roman" panose="02020603050405020304" pitchFamily="18" charset="0"/>
                <a:cs typeface="Times New Roman" panose="02020603050405020304" pitchFamily="18" charset="0"/>
              </a:rPr>
              <a:t>Complimentary food and beverages may be accepted if offered to everyone.  You are not required to reduce your M&amp;IE by the value of the food and beverage if offered to all customers as noted in this example.</a:t>
            </a:r>
          </a:p>
          <a:p>
            <a:pPr marL="342900" indent="-342900">
              <a:spcAft>
                <a:spcPts val="1800"/>
              </a:spcAft>
              <a:buFont typeface="Wingdings" panose="05000000000000000000" pitchFamily="2" charset="2"/>
              <a:buChar char="Ø"/>
            </a:pPr>
            <a:r>
              <a:rPr lang="en-US" sz="2400" dirty="0">
                <a:solidFill>
                  <a:srgbClr val="1B1B1B"/>
                </a:solidFill>
                <a:effectLst/>
                <a:latin typeface="+mj-lt"/>
                <a:ea typeface="Times New Roman" panose="02020603050405020304" pitchFamily="18" charset="0"/>
                <a:cs typeface="Times New Roman" panose="02020603050405020304" pitchFamily="18" charset="0"/>
              </a:rPr>
              <a:t>The inclusion of food and beverage costs will delay the review process and these costs are not likely to be approved. The only exception is when the location of the conference does not allow attendees to obtain food or beverages on their own, or when this restriction would greatly disrupt the conference schedule. If you believe your event qualifies for such a rare exception, please contact your program manager to discuss it before completing and submitting your form.</a:t>
            </a:r>
            <a:endParaRPr lang="en-US" sz="2400" dirty="0">
              <a:effectLst/>
              <a:latin typeface="+mj-lt"/>
              <a:ea typeface="Calibri" panose="020F0502020204030204" pitchFamily="34" charset="0"/>
              <a:cs typeface="Times New Roman" panose="02020603050405020304" pitchFamily="18" charset="0"/>
            </a:endParaRPr>
          </a:p>
          <a:p>
            <a:pPr marL="342900" indent="-342900">
              <a:buAutoNum type="arabicPeriod"/>
            </a:pP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892" y="1041966"/>
            <a:ext cx="1208385" cy="967188"/>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35</a:t>
            </a:fld>
            <a:endParaRPr lang="en-US"/>
          </a:p>
        </p:txBody>
      </p:sp>
      <p:sp>
        <p:nvSpPr>
          <p:cNvPr id="5" name="TextBox 4">
            <a:extLst>
              <a:ext uri="{FF2B5EF4-FFF2-40B4-BE49-F238E27FC236}">
                <a16:creationId xmlns:a16="http://schemas.microsoft.com/office/drawing/2014/main" id="{FF8991FF-2591-CCF9-A051-BE770971CDFF}"/>
              </a:ext>
            </a:extLst>
          </p:cNvPr>
          <p:cNvSpPr txBox="1"/>
          <p:nvPr/>
        </p:nvSpPr>
        <p:spPr>
          <a:xfrm>
            <a:off x="2085743" y="161157"/>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(Other)</a:t>
            </a:r>
          </a:p>
        </p:txBody>
      </p:sp>
    </p:spTree>
    <p:extLst>
      <p:ext uri="{BB962C8B-B14F-4D97-AF65-F5344CB8AC3E}">
        <p14:creationId xmlns:p14="http://schemas.microsoft.com/office/powerpoint/2010/main" val="104058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9BA84F-5551-D983-4C27-BDE1B15D8194}"/>
              </a:ext>
            </a:extLst>
          </p:cNvPr>
          <p:cNvSpPr>
            <a:spLocks noGrp="1"/>
          </p:cNvSpPr>
          <p:nvPr>
            <p:ph type="sldNum" sz="quarter" idx="12"/>
          </p:nvPr>
        </p:nvSpPr>
        <p:spPr/>
        <p:txBody>
          <a:bodyPr/>
          <a:lstStyle/>
          <a:p>
            <a:fld id="{401CF334-2D5C-4859-84A6-CA7E6E43FAEB}" type="slidenum">
              <a:rPr lang="en-US" smtClean="0"/>
              <a:t>36</a:t>
            </a:fld>
            <a:endParaRPr lang="en-US"/>
          </a:p>
        </p:txBody>
      </p:sp>
      <p:sp>
        <p:nvSpPr>
          <p:cNvPr id="4" name="TextBox 3">
            <a:extLst>
              <a:ext uri="{FF2B5EF4-FFF2-40B4-BE49-F238E27FC236}">
                <a16:creationId xmlns:a16="http://schemas.microsoft.com/office/drawing/2014/main" id="{DD4100D9-CA74-6D3F-1ED3-2A996B9BD15A}"/>
              </a:ext>
            </a:extLst>
          </p:cNvPr>
          <p:cNvSpPr txBox="1"/>
          <p:nvPr/>
        </p:nvSpPr>
        <p:spPr>
          <a:xfrm>
            <a:off x="810322" y="1287354"/>
            <a:ext cx="10571356" cy="4730206"/>
          </a:xfrm>
          <a:prstGeom prst="rect">
            <a:avLst/>
          </a:prstGeom>
          <a:noFill/>
          <a:ln>
            <a:solidFill>
              <a:schemeClr val="bg2"/>
            </a:solidFill>
          </a:ln>
        </p:spPr>
        <p:txBody>
          <a:bodyPr wrap="square">
            <a:spAutoFit/>
          </a:bodyPr>
          <a:lstStyle/>
          <a:p>
            <a:pPr algn="ctr">
              <a:lnSpc>
                <a:spcPct val="107000"/>
              </a:lnSpc>
              <a:spcBef>
                <a:spcPts val="1200"/>
              </a:spcBef>
            </a:pPr>
            <a:r>
              <a:rPr lang="en-US" sz="2400" b="1" u="sng" dirty="0">
                <a:latin typeface="+mj-lt"/>
              </a:rPr>
              <a:t>Changes after Approval </a:t>
            </a:r>
            <a:endParaRPr lang="en-US" sz="2400" dirty="0">
              <a:solidFill>
                <a:srgbClr val="1B1B1B"/>
              </a:solidFill>
              <a:latin typeface="+mj-lt"/>
              <a:ea typeface="Times New Roman" panose="02020603050405020304" pitchFamily="18" charset="0"/>
              <a:cs typeface="Times New Roman" panose="02020603050405020304" pitchFamily="18" charset="0"/>
            </a:endParaRPr>
          </a:p>
          <a:p>
            <a:pPr marL="342900" marR="0" indent="-342900">
              <a:lnSpc>
                <a:spcPct val="107000"/>
              </a:lnSpc>
              <a:spcBef>
                <a:spcPts val="1200"/>
              </a:spcBef>
              <a:spcAft>
                <a:spcPts val="0"/>
              </a:spcAft>
              <a:buFont typeface="Wingdings" panose="05000000000000000000" pitchFamily="2" charset="2"/>
              <a:buChar char="Ø"/>
            </a:pPr>
            <a:r>
              <a:rPr lang="en-US" sz="2400" dirty="0">
                <a:solidFill>
                  <a:srgbClr val="1B1B1B"/>
                </a:solidFill>
                <a:effectLst/>
                <a:latin typeface="+mj-lt"/>
                <a:ea typeface="Times New Roman" panose="02020603050405020304" pitchFamily="18" charset="0"/>
                <a:cs typeface="Times New Roman" panose="02020603050405020304" pitchFamily="18" charset="0"/>
              </a:rPr>
              <a:t>After receiving notification of approval from DOJ/OJP/COPS Office, all subsequent changes prior to the start day of the event should be sent to either the OJP or COPS Office Conference Costs email address, as appropriate. </a:t>
            </a:r>
          </a:p>
          <a:p>
            <a:pPr marL="342900" marR="0" indent="-342900">
              <a:lnSpc>
                <a:spcPct val="107000"/>
              </a:lnSpc>
              <a:spcBef>
                <a:spcPts val="1200"/>
              </a:spcBef>
              <a:spcAft>
                <a:spcPts val="0"/>
              </a:spcAft>
              <a:buFont typeface="Wingdings" panose="05000000000000000000" pitchFamily="2" charset="2"/>
              <a:buChar char="Ø"/>
            </a:pPr>
            <a:r>
              <a:rPr lang="en-US" sz="2400" dirty="0">
                <a:solidFill>
                  <a:srgbClr val="1B1B1B"/>
                </a:solidFill>
                <a:effectLst/>
                <a:latin typeface="+mj-lt"/>
                <a:ea typeface="Times New Roman" panose="02020603050405020304" pitchFamily="18" charset="0"/>
                <a:cs typeface="Times New Roman" panose="02020603050405020304" pitchFamily="18" charset="0"/>
              </a:rPr>
              <a:t>Example: If an event was approved by OJP/COPS Office on 9/1/20XX for an event scheduled for 12/15/20XX, the recipient/ federal procurement contractor should notify OJP/ COPS Office as soon as possible of any changes in attendees (preferably 30 days or more in advance). This scenario holds true for changes to start and end date, location, and any other cost-related category.</a:t>
            </a:r>
            <a:endParaRPr lang="en-US" sz="2400"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877E077-F1AD-0FA5-50BF-6F024A7D902A}"/>
              </a:ext>
            </a:extLst>
          </p:cNvPr>
          <p:cNvSpPr txBox="1"/>
          <p:nvPr/>
        </p:nvSpPr>
        <p:spPr>
          <a:xfrm>
            <a:off x="2085743" y="154409"/>
            <a:ext cx="802051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a:t>
            </a:r>
          </a:p>
        </p:txBody>
      </p:sp>
    </p:spTree>
    <p:extLst>
      <p:ext uri="{BB962C8B-B14F-4D97-AF65-F5344CB8AC3E}">
        <p14:creationId xmlns:p14="http://schemas.microsoft.com/office/powerpoint/2010/main" val="198700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ACDC6E-37D5-A664-F044-C507875037AA}"/>
              </a:ext>
            </a:extLst>
          </p:cNvPr>
          <p:cNvSpPr>
            <a:spLocks noGrp="1"/>
          </p:cNvSpPr>
          <p:nvPr>
            <p:ph type="sldNum" sz="quarter" idx="12"/>
          </p:nvPr>
        </p:nvSpPr>
        <p:spPr/>
        <p:txBody>
          <a:bodyPr/>
          <a:lstStyle/>
          <a:p>
            <a:fld id="{401CF334-2D5C-4859-84A6-CA7E6E43FAEB}" type="slidenum">
              <a:rPr lang="en-US" smtClean="0"/>
              <a:t>37</a:t>
            </a:fld>
            <a:endParaRPr lang="en-US"/>
          </a:p>
        </p:txBody>
      </p:sp>
      <p:sp>
        <p:nvSpPr>
          <p:cNvPr id="5" name="TextBox 4">
            <a:extLst>
              <a:ext uri="{FF2B5EF4-FFF2-40B4-BE49-F238E27FC236}">
                <a16:creationId xmlns:a16="http://schemas.microsoft.com/office/drawing/2014/main" id="{A0C2B40A-BF0A-806E-1F11-6F94D5FF5BE9}"/>
              </a:ext>
            </a:extLst>
          </p:cNvPr>
          <p:cNvSpPr txBox="1"/>
          <p:nvPr/>
        </p:nvSpPr>
        <p:spPr>
          <a:xfrm>
            <a:off x="2807319" y="2519505"/>
            <a:ext cx="6105292" cy="769441"/>
          </a:xfrm>
          <a:prstGeom prst="rect">
            <a:avLst/>
          </a:prstGeom>
          <a:noFill/>
          <a:ln>
            <a:solidFill>
              <a:schemeClr val="bg2"/>
            </a:solidFill>
          </a:ln>
        </p:spPr>
        <p:txBody>
          <a:bodyPr wrap="square">
            <a:spAutoFit/>
          </a:bodyPr>
          <a:lstStyle/>
          <a:p>
            <a:pPr algn="ctr"/>
            <a:r>
              <a:rPr lang="en-US" sz="4400" dirty="0">
                <a:latin typeface="Palatino Linotype" panose="02040502050505030304" pitchFamily="18" charset="0"/>
              </a:rPr>
              <a:t>Post Reporting</a:t>
            </a:r>
          </a:p>
        </p:txBody>
      </p:sp>
    </p:spTree>
    <p:extLst>
      <p:ext uri="{BB962C8B-B14F-4D97-AF65-F5344CB8AC3E}">
        <p14:creationId xmlns:p14="http://schemas.microsoft.com/office/powerpoint/2010/main" val="5571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0459" y="136524"/>
            <a:ext cx="10061357" cy="769441"/>
          </a:xfrm>
          <a:prstGeom prst="rect">
            <a:avLst/>
          </a:prstGeom>
        </p:spPr>
        <p:txBody>
          <a:bodyPr wrap="square">
            <a:spAutoFit/>
          </a:bodyPr>
          <a:lstStyle/>
          <a:p>
            <a:pPr algn="ctr"/>
            <a:r>
              <a:rPr lang="en-US" sz="4400" dirty="0">
                <a:solidFill>
                  <a:schemeClr val="bg1"/>
                </a:solidFill>
                <a:latin typeface="+mj-lt"/>
              </a:rPr>
              <a:t>Conference Post Reporting</a:t>
            </a:r>
          </a:p>
        </p:txBody>
      </p:sp>
      <p:sp>
        <p:nvSpPr>
          <p:cNvPr id="3" name="TextBox 2"/>
          <p:cNvSpPr txBox="1"/>
          <p:nvPr/>
        </p:nvSpPr>
        <p:spPr>
          <a:xfrm>
            <a:off x="621990" y="1231450"/>
            <a:ext cx="10938294" cy="4616648"/>
          </a:xfrm>
          <a:prstGeom prst="rect">
            <a:avLst/>
          </a:prstGeom>
          <a:noFill/>
          <a:ln>
            <a:noFill/>
          </a:ln>
        </p:spPr>
        <p:txBody>
          <a:bodyPr wrap="square" rtlCol="0">
            <a:spAutoFit/>
          </a:bodyPr>
          <a:lstStyle/>
          <a:p>
            <a:pPr algn="ctr"/>
            <a:r>
              <a:rPr lang="en-US" sz="3200" dirty="0">
                <a:effectLst>
                  <a:outerShdw blurRad="38100" dist="38100" dir="2700000" algn="tl">
                    <a:srgbClr val="000000">
                      <a:alpha val="43137"/>
                    </a:srgbClr>
                  </a:outerShdw>
                </a:effectLst>
                <a:latin typeface="+mj-lt"/>
              </a:rPr>
              <a:t>Reporting Requirements</a:t>
            </a:r>
          </a:p>
          <a:p>
            <a:pPr algn="ctr"/>
            <a:endParaRPr lang="en-US" sz="3200" dirty="0">
              <a:effectLst>
                <a:outerShdw blurRad="38100" dist="38100" dir="2700000" algn="tl">
                  <a:srgbClr val="000000">
                    <a:alpha val="43137"/>
                  </a:srgbClr>
                </a:outerShdw>
              </a:effectLst>
              <a:latin typeface="+mj-lt"/>
            </a:endParaRPr>
          </a:p>
          <a:p>
            <a:pPr>
              <a:buFont typeface="Wingdings" pitchFamily="2" charset="2"/>
              <a:buChar char="Ø"/>
              <a:defRPr/>
            </a:pPr>
            <a:r>
              <a:rPr lang="en-US" sz="2400" dirty="0">
                <a:solidFill>
                  <a:srgbClr val="1B1B1B"/>
                </a:solidFill>
                <a:effectLst/>
                <a:latin typeface="+mj-lt"/>
                <a:ea typeface="Times New Roman" panose="02020603050405020304" pitchFamily="18" charset="0"/>
                <a:cs typeface="Times New Roman" panose="02020603050405020304" pitchFamily="18" charset="0"/>
              </a:rPr>
              <a:t>All conference costs for events held by cooperative agreement recipients or federal procurement contractors costing over $20,000, or where more than 50% of attendees are DOJ employees, must be reported within </a:t>
            </a:r>
            <a:r>
              <a:rPr lang="en-US" sz="2400" i="1" dirty="0">
                <a:solidFill>
                  <a:srgbClr val="1B1B1B"/>
                </a:solidFill>
                <a:effectLst/>
                <a:latin typeface="+mj-lt"/>
                <a:ea typeface="Times New Roman" panose="02020603050405020304" pitchFamily="18" charset="0"/>
                <a:cs typeface="Times New Roman" panose="02020603050405020304" pitchFamily="18" charset="0"/>
              </a:rPr>
              <a:t>45 calendar days after the last day of the event</a:t>
            </a:r>
            <a:r>
              <a:rPr lang="en-US" sz="2400" dirty="0">
                <a:solidFill>
                  <a:srgbClr val="1B1B1B"/>
                </a:solidFill>
                <a:effectLst/>
                <a:latin typeface="+mj-lt"/>
                <a:ea typeface="Times New Roman" panose="02020603050405020304" pitchFamily="18" charset="0"/>
                <a:cs typeface="Times New Roman" panose="02020603050405020304" pitchFamily="18" charset="0"/>
              </a:rPr>
              <a:t>.</a:t>
            </a:r>
            <a:endParaRPr lang="en-US" sz="2400" dirty="0">
              <a:latin typeface="+mj-lt"/>
            </a:endParaRPr>
          </a:p>
          <a:p>
            <a:pPr>
              <a:defRPr/>
            </a:pPr>
            <a:endParaRPr lang="en-US" sz="2400" dirty="0">
              <a:latin typeface="+mj-lt"/>
            </a:endParaRPr>
          </a:p>
          <a:p>
            <a:pPr>
              <a:buFont typeface="Wingdings" pitchFamily="2" charset="2"/>
              <a:buChar char="Ø"/>
              <a:defRPr/>
            </a:pPr>
            <a:r>
              <a:rPr lang="en-US" sz="2400" kern="0" dirty="0">
                <a:solidFill>
                  <a:srgbClr val="000000"/>
                </a:solidFill>
                <a:latin typeface="+mj-lt"/>
              </a:rPr>
              <a:t>Explanation of variances greater than 10% and $1,000.</a:t>
            </a:r>
          </a:p>
          <a:p>
            <a:pPr algn="ctr"/>
            <a:endParaRPr lang="en-US" sz="3200" dirty="0">
              <a:effectLst>
                <a:outerShdw blurRad="38100" dist="38100" dir="2700000" algn="tl">
                  <a:srgbClr val="000000">
                    <a:alpha val="43137"/>
                  </a:srgbClr>
                </a:outerShdw>
              </a:effectLst>
              <a:latin typeface="+mj-lt"/>
            </a:endParaRPr>
          </a:p>
          <a:p>
            <a:pPr algn="ctr"/>
            <a:r>
              <a:rPr lang="en-US" kern="0" dirty="0">
                <a:solidFill>
                  <a:srgbClr val="000000"/>
                </a:solidFill>
                <a:latin typeface="+mj-lt"/>
              </a:rPr>
              <a:t>If the actual costs are $20,000 </a:t>
            </a:r>
            <a:r>
              <a:rPr lang="en-US" kern="0" dirty="0">
                <a:latin typeface="+mj-lt"/>
              </a:rPr>
              <a:t>or less</a:t>
            </a:r>
            <a:r>
              <a:rPr lang="en-US" kern="0" dirty="0">
                <a:solidFill>
                  <a:srgbClr val="000000"/>
                </a:solidFill>
                <a:latin typeface="+mj-lt"/>
              </a:rPr>
              <a:t>, cooperative agreement recipients should file the report with the actual costs and notify the program manager or OJP point of contact that a report is not required.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277" y="1009902"/>
            <a:ext cx="1385108" cy="1136325"/>
          </a:xfrm>
          <a:prstGeom prst="rect">
            <a:avLst/>
          </a:prstGeom>
        </p:spPr>
      </p:pic>
      <p:sp>
        <p:nvSpPr>
          <p:cNvPr id="5" name="Slide Number Placeholder 4"/>
          <p:cNvSpPr>
            <a:spLocks noGrp="1"/>
          </p:cNvSpPr>
          <p:nvPr>
            <p:ph type="sldNum" sz="quarter" idx="12"/>
          </p:nvPr>
        </p:nvSpPr>
        <p:spPr/>
        <p:txBody>
          <a:bodyPr/>
          <a:lstStyle/>
          <a:p>
            <a:fld id="{401CF334-2D5C-4859-84A6-CA7E6E43FAEB}" type="slidenum">
              <a:rPr lang="en-US" smtClean="0"/>
              <a:t>38</a:t>
            </a:fld>
            <a:endParaRPr lang="en-US"/>
          </a:p>
        </p:txBody>
      </p:sp>
    </p:spTree>
    <p:extLst>
      <p:ext uri="{BB962C8B-B14F-4D97-AF65-F5344CB8AC3E}">
        <p14:creationId xmlns:p14="http://schemas.microsoft.com/office/powerpoint/2010/main" val="148967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154" y="1231450"/>
            <a:ext cx="1385108" cy="1357873"/>
          </a:xfrm>
          <a:prstGeom prst="rect">
            <a:avLst/>
          </a:prstGeom>
        </p:spPr>
      </p:pic>
      <p:sp>
        <p:nvSpPr>
          <p:cNvPr id="5" name="Slide Number Placeholder 4"/>
          <p:cNvSpPr>
            <a:spLocks noGrp="1"/>
          </p:cNvSpPr>
          <p:nvPr>
            <p:ph type="sldNum" sz="quarter" idx="12"/>
          </p:nvPr>
        </p:nvSpPr>
        <p:spPr/>
        <p:txBody>
          <a:bodyPr/>
          <a:lstStyle/>
          <a:p>
            <a:fld id="{401CF334-2D5C-4859-84A6-CA7E6E43FAEB}" type="slidenum">
              <a:rPr lang="en-US" smtClean="0"/>
              <a:t>39</a:t>
            </a:fld>
            <a:endParaRPr lang="en-US" dirty="0"/>
          </a:p>
        </p:txBody>
      </p:sp>
      <p:sp>
        <p:nvSpPr>
          <p:cNvPr id="6" name="Rectangle 5">
            <a:extLst>
              <a:ext uri="{FF2B5EF4-FFF2-40B4-BE49-F238E27FC236}">
                <a16:creationId xmlns:a16="http://schemas.microsoft.com/office/drawing/2014/main" id="{58623930-8234-84ED-D9AC-4BC25DE4C91F}"/>
              </a:ext>
            </a:extLst>
          </p:cNvPr>
          <p:cNvSpPr/>
          <p:nvPr/>
        </p:nvSpPr>
        <p:spPr>
          <a:xfrm>
            <a:off x="1065322" y="139559"/>
            <a:ext cx="10061357" cy="769441"/>
          </a:xfrm>
          <a:prstGeom prst="rect">
            <a:avLst/>
          </a:prstGeom>
        </p:spPr>
        <p:txBody>
          <a:bodyPr wrap="square">
            <a:spAutoFit/>
          </a:bodyPr>
          <a:lstStyle/>
          <a:p>
            <a:pPr algn="ctr"/>
            <a:r>
              <a:rPr lang="en-US" sz="4400" dirty="0">
                <a:solidFill>
                  <a:schemeClr val="bg1"/>
                </a:solidFill>
                <a:latin typeface="+mj-lt"/>
              </a:rPr>
              <a:t>Conference Post Reporting</a:t>
            </a:r>
          </a:p>
        </p:txBody>
      </p:sp>
      <p:sp>
        <p:nvSpPr>
          <p:cNvPr id="3" name="TextBox 2"/>
          <p:cNvSpPr txBox="1"/>
          <p:nvPr/>
        </p:nvSpPr>
        <p:spPr>
          <a:xfrm>
            <a:off x="1065322" y="1703351"/>
            <a:ext cx="10061357" cy="2386166"/>
          </a:xfrm>
          <a:prstGeom prst="rect">
            <a:avLst/>
          </a:prstGeom>
          <a:noFill/>
          <a:ln>
            <a:noFill/>
          </a:ln>
        </p:spPr>
        <p:txBody>
          <a:bodyPr wrap="square" rtlCol="0">
            <a:spAutoFit/>
          </a:bodyPr>
          <a:lstStyle/>
          <a:p>
            <a:pPr algn="ctr"/>
            <a:r>
              <a:rPr lang="en-US" sz="3200" dirty="0">
                <a:effectLst>
                  <a:outerShdw blurRad="38100" dist="38100" dir="2700000" algn="tl">
                    <a:srgbClr val="000000">
                      <a:alpha val="43137"/>
                    </a:srgbClr>
                  </a:outerShdw>
                </a:effectLst>
                <a:latin typeface="+mj-lt"/>
              </a:rPr>
              <a:t>Reporting Requirements (Cont’d)</a:t>
            </a:r>
          </a:p>
          <a:p>
            <a:pPr algn="ctr"/>
            <a:endParaRPr lang="en-US" sz="3200" dirty="0">
              <a:effectLst>
                <a:outerShdw blurRad="38100" dist="38100" dir="2700000" algn="tl">
                  <a:srgbClr val="000000">
                    <a:alpha val="43137"/>
                  </a:srgbClr>
                </a:outerShdw>
              </a:effectLst>
              <a:latin typeface="+mj-lt"/>
            </a:endParaRPr>
          </a:p>
          <a:p>
            <a:pPr marL="342900" marR="0" indent="-342900">
              <a:lnSpc>
                <a:spcPct val="107000"/>
              </a:lnSpc>
              <a:spcBef>
                <a:spcPts val="1200"/>
              </a:spcBef>
              <a:spcAft>
                <a:spcPts val="0"/>
              </a:spcAft>
              <a:buFont typeface="Wingdings" panose="05000000000000000000" pitchFamily="2" charset="2"/>
              <a:buChar char="Ø"/>
            </a:pPr>
            <a:r>
              <a:rPr lang="en-US" sz="2400" dirty="0">
                <a:solidFill>
                  <a:srgbClr val="1B1B1B"/>
                </a:solidFill>
                <a:effectLst/>
                <a:latin typeface="+mj-lt"/>
                <a:ea typeface="Times New Roman" panose="02020603050405020304" pitchFamily="18" charset="0"/>
                <a:cs typeface="Times New Roman" panose="02020603050405020304" pitchFamily="18" charset="0"/>
              </a:rPr>
              <a:t>Post event reports must contain actual costs. These costs should include </a:t>
            </a:r>
            <a:r>
              <a:rPr lang="en-US" sz="2400" i="1" dirty="0">
                <a:solidFill>
                  <a:srgbClr val="1B1B1B"/>
                </a:solidFill>
                <a:effectLst/>
                <a:latin typeface="+mj-lt"/>
                <a:ea typeface="Times New Roman" panose="02020603050405020304" pitchFamily="18" charset="0"/>
                <a:cs typeface="Times New Roman" panose="02020603050405020304" pitchFamily="18" charset="0"/>
              </a:rPr>
              <a:t>logistical </a:t>
            </a:r>
            <a:r>
              <a:rPr lang="en-US" sz="2400" dirty="0">
                <a:solidFill>
                  <a:srgbClr val="1B1B1B"/>
                </a:solidFill>
                <a:effectLst/>
                <a:latin typeface="+mj-lt"/>
                <a:ea typeface="Times New Roman" panose="02020603050405020304" pitchFamily="18" charset="0"/>
                <a:cs typeface="Times New Roman" panose="02020603050405020304" pitchFamily="18" charset="0"/>
              </a:rPr>
              <a:t>and </a:t>
            </a:r>
            <a:r>
              <a:rPr lang="en-US" sz="2400" i="1" dirty="0">
                <a:solidFill>
                  <a:srgbClr val="1B1B1B"/>
                </a:solidFill>
                <a:effectLst/>
                <a:latin typeface="+mj-lt"/>
                <a:ea typeface="Times New Roman" panose="02020603050405020304" pitchFamily="18" charset="0"/>
                <a:cs typeface="Times New Roman" panose="02020603050405020304" pitchFamily="18" charset="0"/>
              </a:rPr>
              <a:t>programmatic planner </a:t>
            </a:r>
            <a:r>
              <a:rPr lang="en-US" sz="2400" dirty="0">
                <a:solidFill>
                  <a:srgbClr val="1B1B1B"/>
                </a:solidFill>
                <a:effectLst/>
                <a:latin typeface="+mj-lt"/>
                <a:ea typeface="Times New Roman" panose="02020603050405020304" pitchFamily="18" charset="0"/>
                <a:cs typeface="Times New Roman" panose="02020603050405020304" pitchFamily="18" charset="0"/>
              </a:rPr>
              <a:t>staff time spent on these activities and any </a:t>
            </a:r>
            <a:r>
              <a:rPr lang="en-US" sz="2400" i="1" dirty="0">
                <a:solidFill>
                  <a:srgbClr val="1B1B1B"/>
                </a:solidFill>
                <a:effectLst/>
                <a:latin typeface="+mj-lt"/>
                <a:ea typeface="Times New Roman" panose="02020603050405020304" pitchFamily="18" charset="0"/>
                <a:cs typeface="Times New Roman" panose="02020603050405020304" pitchFamily="18" charset="0"/>
              </a:rPr>
              <a:t>contracted planner </a:t>
            </a:r>
            <a:r>
              <a:rPr lang="en-US" sz="2400" dirty="0">
                <a:solidFill>
                  <a:srgbClr val="1B1B1B"/>
                </a:solidFill>
                <a:effectLst/>
                <a:latin typeface="+mj-lt"/>
                <a:ea typeface="Times New Roman" panose="02020603050405020304" pitchFamily="18" charset="0"/>
                <a:cs typeface="Times New Roman" panose="02020603050405020304" pitchFamily="18" charset="0"/>
              </a:rPr>
              <a:t>costs.</a:t>
            </a:r>
            <a:endParaRPr lang="en-US"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865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6925" y="2392471"/>
            <a:ext cx="9810837" cy="2677656"/>
          </a:xfrm>
          <a:prstGeom prst="rect">
            <a:avLst/>
          </a:prstGeom>
          <a:noFill/>
          <a:ln>
            <a:noFill/>
          </a:ln>
        </p:spPr>
        <p:txBody>
          <a:bodyPr wrap="square" rtlCol="0">
            <a:spAutoFit/>
          </a:bodyPr>
          <a:lstStyle/>
          <a:p>
            <a:pPr algn="ctr"/>
            <a:r>
              <a:rPr lang="en-US" sz="3200" dirty="0">
                <a:effectLst>
                  <a:outerShdw blurRad="38100" dist="38100" dir="2700000" algn="tl">
                    <a:srgbClr val="000000">
                      <a:alpha val="43137"/>
                    </a:srgbClr>
                  </a:outerShdw>
                </a:effectLst>
                <a:latin typeface="+mj-lt"/>
              </a:rPr>
              <a:t>Reason for Policy </a:t>
            </a:r>
          </a:p>
          <a:p>
            <a:pPr algn="ctr"/>
            <a:endParaRPr lang="en-US" sz="3200" b="1" dirty="0">
              <a:effectLst>
                <a:outerShdw blurRad="38100" dist="38100" dir="2700000" algn="tl">
                  <a:srgbClr val="000000">
                    <a:alpha val="43137"/>
                  </a:srgbClr>
                </a:outerShdw>
              </a:effectLst>
              <a:latin typeface="+mj-lt"/>
            </a:endParaRPr>
          </a:p>
          <a:p>
            <a:pPr>
              <a:buFont typeface="Wingdings" panose="05000000000000000000" pitchFamily="2" charset="2"/>
              <a:buChar char="Ø"/>
            </a:pPr>
            <a:r>
              <a:rPr lang="en-US" altLang="en-US" sz="2400" dirty="0">
                <a:latin typeface="+mj-lt"/>
              </a:rPr>
              <a:t>To ensure stewardship over Federal funds.  </a:t>
            </a:r>
          </a:p>
          <a:p>
            <a:endParaRPr lang="en-US" altLang="en-US" sz="2400" dirty="0">
              <a:latin typeface="+mj-lt"/>
            </a:endParaRPr>
          </a:p>
          <a:p>
            <a:pPr>
              <a:buFont typeface="Wingdings" panose="05000000000000000000" pitchFamily="2" charset="2"/>
              <a:buChar char="Ø"/>
            </a:pPr>
            <a:r>
              <a:rPr lang="en-US" altLang="en-US" sz="2400" dirty="0">
                <a:latin typeface="+mj-lt"/>
              </a:rPr>
              <a:t>Make sure the Department’s core missions are supported. </a:t>
            </a:r>
          </a:p>
          <a:p>
            <a:pPr algn="ctr"/>
            <a:endParaRPr lang="en-US" sz="32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5249" y="2392471"/>
            <a:ext cx="1374209" cy="1204009"/>
          </a:xfrm>
          <a:prstGeom prst="rect">
            <a:avLst/>
          </a:prstGeom>
        </p:spPr>
      </p:pic>
      <p:sp>
        <p:nvSpPr>
          <p:cNvPr id="5" name="Slide Number Placeholder 4"/>
          <p:cNvSpPr>
            <a:spLocks noGrp="1"/>
          </p:cNvSpPr>
          <p:nvPr>
            <p:ph type="sldNum" sz="quarter" idx="12"/>
          </p:nvPr>
        </p:nvSpPr>
        <p:spPr/>
        <p:txBody>
          <a:bodyPr/>
          <a:lstStyle/>
          <a:p>
            <a:fld id="{401CF334-2D5C-4859-84A6-CA7E6E43FAEB}" type="slidenum">
              <a:rPr lang="en-US" smtClean="0"/>
              <a:t>4</a:t>
            </a:fld>
            <a:endParaRPr lang="en-US"/>
          </a:p>
        </p:txBody>
      </p:sp>
      <p:sp>
        <p:nvSpPr>
          <p:cNvPr id="6" name="TextBox 5">
            <a:extLst>
              <a:ext uri="{FF2B5EF4-FFF2-40B4-BE49-F238E27FC236}">
                <a16:creationId xmlns:a16="http://schemas.microsoft.com/office/drawing/2014/main" id="{5602B923-FD9A-1F72-3616-637F646E5294}"/>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110509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1562" y="2321258"/>
            <a:ext cx="10061357" cy="769441"/>
          </a:xfrm>
          <a:prstGeom prst="rect">
            <a:avLst/>
          </a:prstGeom>
        </p:spPr>
        <p:txBody>
          <a:bodyPr wrap="square">
            <a:spAutoFit/>
          </a:bodyPr>
          <a:lstStyle/>
          <a:p>
            <a:pPr algn="ctr"/>
            <a:r>
              <a:rPr lang="en-US" sz="4400" dirty="0">
                <a:latin typeface="+mj-lt"/>
              </a:rPr>
              <a:t>Conference Cost Findings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458" y="3584167"/>
            <a:ext cx="1873708" cy="1922545"/>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40</a:t>
            </a:fld>
            <a:endParaRPr lang="en-US"/>
          </a:p>
        </p:txBody>
      </p:sp>
    </p:spTree>
    <p:extLst>
      <p:ext uri="{BB962C8B-B14F-4D97-AF65-F5344CB8AC3E}">
        <p14:creationId xmlns:p14="http://schemas.microsoft.com/office/powerpoint/2010/main" val="236374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322" y="1025322"/>
            <a:ext cx="10061357" cy="584775"/>
          </a:xfrm>
          <a:prstGeom prst="rect">
            <a:avLst/>
          </a:prstGeom>
        </p:spPr>
        <p:txBody>
          <a:bodyPr wrap="square">
            <a:spAutoFit/>
          </a:bodyPr>
          <a:lstStyle/>
          <a:p>
            <a:pPr algn="ctr"/>
            <a:r>
              <a:rPr lang="en-US" sz="3200" dirty="0"/>
              <a:t>Top Ten Conference Cost Findings</a:t>
            </a:r>
          </a:p>
        </p:txBody>
      </p:sp>
      <p:sp>
        <p:nvSpPr>
          <p:cNvPr id="4" name="TextBox 3"/>
          <p:cNvSpPr txBox="1"/>
          <p:nvPr/>
        </p:nvSpPr>
        <p:spPr>
          <a:xfrm>
            <a:off x="1016696" y="1707602"/>
            <a:ext cx="10158608" cy="4524315"/>
          </a:xfrm>
          <a:prstGeom prst="rect">
            <a:avLst/>
          </a:prstGeom>
          <a:noFill/>
          <a:ln>
            <a:solidFill>
              <a:schemeClr val="bg2"/>
            </a:solidFill>
          </a:ln>
        </p:spPr>
        <p:txBody>
          <a:bodyPr wrap="square" rtlCol="0">
            <a:spAutoFit/>
          </a:bodyPr>
          <a:lstStyle/>
          <a:p>
            <a:pPr marL="342900" indent="-342900">
              <a:buAutoNum type="arabicPeriod"/>
            </a:pPr>
            <a:r>
              <a:rPr lang="en-US" sz="2400" dirty="0"/>
              <a:t>Breakdown of Programmatic and Logistical Planning Hours by Task.</a:t>
            </a:r>
          </a:p>
          <a:p>
            <a:pPr marL="342900" indent="-342900">
              <a:buAutoNum type="arabicPeriod"/>
            </a:pPr>
            <a:r>
              <a:rPr lang="en-US" sz="2400" dirty="0"/>
              <a:t>Strong Justification on Line 14 on the Submission Form and Enhanced Justification on separate sheet if needed.</a:t>
            </a:r>
          </a:p>
          <a:p>
            <a:pPr marL="342900" indent="-342900">
              <a:buAutoNum type="arabicPeriod"/>
            </a:pPr>
            <a:r>
              <a:rPr lang="en-US" sz="2400" dirty="0"/>
              <a:t>Lunch “On Your Own” should be addressed on the agenda.</a:t>
            </a:r>
          </a:p>
          <a:p>
            <a:pPr marL="342900" indent="-342900">
              <a:buAutoNum type="arabicPeriod"/>
            </a:pPr>
            <a:r>
              <a:rPr lang="en-US" sz="2400" dirty="0"/>
              <a:t>Leaving columns and items blank on the submission form.</a:t>
            </a:r>
          </a:p>
          <a:p>
            <a:pPr marL="342900" indent="-342900">
              <a:buAutoNum type="arabicPeriod"/>
            </a:pPr>
            <a:r>
              <a:rPr lang="en-US" sz="2400" dirty="0"/>
              <a:t>Attachments should be embedded in the supporting documents.</a:t>
            </a:r>
          </a:p>
          <a:p>
            <a:pPr marL="342900" indent="-342900">
              <a:buAutoNum type="arabicPeriod"/>
            </a:pPr>
            <a:r>
              <a:rPr lang="en-US" sz="2400" dirty="0"/>
              <a:t>Do not upload revised versions of the conference submission form.</a:t>
            </a:r>
          </a:p>
          <a:p>
            <a:pPr marL="342900" indent="-342900">
              <a:buAutoNum type="arabicPeriod"/>
            </a:pPr>
            <a:r>
              <a:rPr lang="en-US" sz="2400" dirty="0"/>
              <a:t>Indirect cost rate agreement must be current for the period of the conference.</a:t>
            </a:r>
          </a:p>
          <a:p>
            <a:pPr marL="342900" indent="-342900">
              <a:buAutoNum type="arabicPeriod"/>
            </a:pPr>
            <a:r>
              <a:rPr lang="en-US" sz="2400" dirty="0"/>
              <a:t>Detailed breakdown in the printing category.</a:t>
            </a:r>
          </a:p>
          <a:p>
            <a:pPr marL="342900" indent="-342900">
              <a:buAutoNum type="arabicPeriod"/>
            </a:pPr>
            <a:r>
              <a:rPr lang="en-US" sz="2400" dirty="0"/>
              <a:t>Lodging rates should address taxes.</a:t>
            </a:r>
          </a:p>
          <a:p>
            <a:pPr marL="342900" indent="-342900">
              <a:buAutoNum type="arabicPeriod"/>
            </a:pPr>
            <a:r>
              <a:rPr lang="en-US" sz="2400" dirty="0"/>
              <a:t>Transportation category should address baggage fees.</a:t>
            </a:r>
          </a:p>
        </p:txBody>
      </p:sp>
      <p:sp>
        <p:nvSpPr>
          <p:cNvPr id="3" name="Slide Number Placeholder 2"/>
          <p:cNvSpPr>
            <a:spLocks noGrp="1"/>
          </p:cNvSpPr>
          <p:nvPr>
            <p:ph type="sldNum" sz="quarter" idx="12"/>
          </p:nvPr>
        </p:nvSpPr>
        <p:spPr/>
        <p:txBody>
          <a:bodyPr/>
          <a:lstStyle/>
          <a:p>
            <a:fld id="{401CF334-2D5C-4859-84A6-CA7E6E43FAEB}" type="slidenum">
              <a:rPr lang="en-US" smtClean="0"/>
              <a:t>41</a:t>
            </a:fld>
            <a:endParaRPr lang="en-US"/>
          </a:p>
        </p:txBody>
      </p:sp>
      <p:sp>
        <p:nvSpPr>
          <p:cNvPr id="5" name="Rectangle 4">
            <a:extLst>
              <a:ext uri="{FF2B5EF4-FFF2-40B4-BE49-F238E27FC236}">
                <a16:creationId xmlns:a16="http://schemas.microsoft.com/office/drawing/2014/main" id="{B436DD6D-2941-46D0-F55D-3302A9A788C7}"/>
              </a:ext>
            </a:extLst>
          </p:cNvPr>
          <p:cNvSpPr/>
          <p:nvPr/>
        </p:nvSpPr>
        <p:spPr>
          <a:xfrm>
            <a:off x="1065322" y="158146"/>
            <a:ext cx="10061357" cy="769441"/>
          </a:xfrm>
          <a:prstGeom prst="rect">
            <a:avLst/>
          </a:prstGeom>
        </p:spPr>
        <p:txBody>
          <a:bodyPr wrap="square">
            <a:spAutoFit/>
          </a:bodyPr>
          <a:lstStyle/>
          <a:p>
            <a:pPr algn="ctr"/>
            <a:r>
              <a:rPr lang="en-US" sz="4400" dirty="0">
                <a:solidFill>
                  <a:schemeClr val="bg1"/>
                </a:solidFill>
                <a:latin typeface="+mj-lt"/>
              </a:rPr>
              <a:t>Conference Cost Findings</a:t>
            </a:r>
          </a:p>
        </p:txBody>
      </p:sp>
    </p:spTree>
    <p:extLst>
      <p:ext uri="{BB962C8B-B14F-4D97-AF65-F5344CB8AC3E}">
        <p14:creationId xmlns:p14="http://schemas.microsoft.com/office/powerpoint/2010/main" val="381475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322" y="2172978"/>
            <a:ext cx="10061357" cy="769441"/>
          </a:xfrm>
          <a:prstGeom prst="rect">
            <a:avLst/>
          </a:prstGeom>
        </p:spPr>
        <p:txBody>
          <a:bodyPr wrap="square">
            <a:spAutoFit/>
          </a:bodyPr>
          <a:lstStyle/>
          <a:p>
            <a:pPr algn="ctr"/>
            <a:r>
              <a:rPr lang="en-US" sz="4400" dirty="0">
                <a:latin typeface="+mj-lt"/>
              </a:rPr>
              <a:t>Conference Cost Reminders</a:t>
            </a:r>
          </a:p>
        </p:txBody>
      </p:sp>
      <p:sp>
        <p:nvSpPr>
          <p:cNvPr id="4" name="AutoShape 2" descr="Image result for reminder animation"/>
          <p:cNvSpPr>
            <a:spLocks noChangeAspect="1" noChangeArrowheads="1"/>
          </p:cNvSpPr>
          <p:nvPr/>
        </p:nvSpPr>
        <p:spPr bwMode="auto">
          <a:xfrm>
            <a:off x="957241" y="330946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eminder anim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949" y="3177011"/>
            <a:ext cx="2857500" cy="1876425"/>
          </a:xfrm>
          <a:prstGeom prst="rect">
            <a:avLst/>
          </a:prstGeom>
        </p:spPr>
      </p:pic>
      <p:sp>
        <p:nvSpPr>
          <p:cNvPr id="3" name="Slide Number Placeholder 2"/>
          <p:cNvSpPr>
            <a:spLocks noGrp="1"/>
          </p:cNvSpPr>
          <p:nvPr>
            <p:ph type="sldNum" sz="quarter" idx="12"/>
          </p:nvPr>
        </p:nvSpPr>
        <p:spPr/>
        <p:txBody>
          <a:bodyPr/>
          <a:lstStyle/>
          <a:p>
            <a:fld id="{401CF334-2D5C-4859-84A6-CA7E6E43FAEB}" type="slidenum">
              <a:rPr lang="en-US" smtClean="0"/>
              <a:t>42</a:t>
            </a:fld>
            <a:endParaRPr lang="en-US"/>
          </a:p>
        </p:txBody>
      </p:sp>
    </p:spTree>
    <p:extLst>
      <p:ext uri="{BB962C8B-B14F-4D97-AF65-F5344CB8AC3E}">
        <p14:creationId xmlns:p14="http://schemas.microsoft.com/office/powerpoint/2010/main" val="311343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459" y="967837"/>
            <a:ext cx="10827834" cy="5355312"/>
          </a:xfrm>
          <a:prstGeom prst="rect">
            <a:avLst/>
          </a:prstGeom>
          <a:noFill/>
          <a:ln>
            <a:noFill/>
          </a:ln>
        </p:spPr>
        <p:txBody>
          <a:bodyPr wrap="square" rtlCol="0">
            <a:spAutoFit/>
          </a:bodyPr>
          <a:lstStyle/>
          <a:p>
            <a:pPr marL="285750" indent="-285750">
              <a:spcAft>
                <a:spcPts val="1200"/>
              </a:spcAft>
              <a:buFont typeface="Wingdings" panose="05000000000000000000" pitchFamily="2" charset="2"/>
              <a:buChar char="Ø"/>
            </a:pPr>
            <a:r>
              <a:rPr lang="en-US" sz="2600" dirty="0">
                <a:latin typeface="+mj-lt"/>
              </a:rPr>
              <a:t>C</a:t>
            </a:r>
            <a:r>
              <a:rPr lang="en-US" sz="2000" dirty="0">
                <a:latin typeface="+mj-lt"/>
              </a:rPr>
              <a:t>onference Concept Approval form is required for OJP Conferences expected to </a:t>
            </a:r>
            <a:r>
              <a:rPr lang="en-US" sz="2000">
                <a:latin typeface="+mj-lt"/>
              </a:rPr>
              <a:t>exceed $100,000</a:t>
            </a:r>
            <a:r>
              <a:rPr lang="en-US" sz="2000" dirty="0">
                <a:latin typeface="+mj-lt"/>
              </a:rPr>
              <a:t>.</a:t>
            </a:r>
          </a:p>
          <a:p>
            <a:pPr marL="285750" indent="-285750">
              <a:spcAft>
                <a:spcPts val="1200"/>
              </a:spcAft>
              <a:buFont typeface="Wingdings" panose="05000000000000000000" pitchFamily="2" charset="2"/>
              <a:buChar char="Ø"/>
            </a:pPr>
            <a:r>
              <a:rPr lang="en-US" sz="2000" dirty="0">
                <a:latin typeface="+mj-lt"/>
              </a:rPr>
              <a:t>When notifying the grantees of their approval status, please attach a copy of the grantee’s original submission form that was sent with the OCFO Approval email, if the event &gt;=$20K.</a:t>
            </a:r>
          </a:p>
          <a:p>
            <a:pPr marL="285750" indent="-285750">
              <a:spcAft>
                <a:spcPts val="1200"/>
              </a:spcAft>
              <a:buFont typeface="Wingdings" panose="05000000000000000000" pitchFamily="2" charset="2"/>
              <a:buChar char="Ø"/>
            </a:pPr>
            <a:r>
              <a:rPr lang="en-US" sz="2000" dirty="0">
                <a:latin typeface="+mj-lt"/>
              </a:rPr>
              <a:t>Before submitting a conference, please ensure that there is a strong, clear, and concise justification that ties to DOJ/OJP’s mission.</a:t>
            </a:r>
          </a:p>
          <a:p>
            <a:pPr marL="285750" indent="-285750">
              <a:spcAft>
                <a:spcPts val="1200"/>
              </a:spcAft>
              <a:buFont typeface="Wingdings" panose="05000000000000000000" pitchFamily="2" charset="2"/>
              <a:buChar char="Ø"/>
            </a:pPr>
            <a:r>
              <a:rPr lang="en-US" sz="1800" spc="-20" dirty="0">
                <a:effectLst/>
                <a:latin typeface="+mj-lt"/>
                <a:ea typeface="Times New Roman" panose="02020603050405020304" pitchFamily="18" charset="0"/>
              </a:rPr>
              <a:t>Always download the most recent version of the submission form from the DOJ financial guide to complete as opposed to overwriting an older version.  This will cause a delay in processing. </a:t>
            </a:r>
            <a:endParaRPr lang="en-US" sz="2000" spc="-20" dirty="0">
              <a:latin typeface="+mj-lt"/>
            </a:endParaRPr>
          </a:p>
          <a:p>
            <a:pPr marL="285750" indent="-285750">
              <a:spcAft>
                <a:spcPts val="1200"/>
              </a:spcAft>
              <a:buFont typeface="Wingdings" panose="05000000000000000000" pitchFamily="2" charset="2"/>
              <a:buChar char="Ø"/>
            </a:pPr>
            <a:r>
              <a:rPr lang="en-US" sz="2000" b="1" dirty="0">
                <a:solidFill>
                  <a:srgbClr val="1B1B1B"/>
                </a:solidFill>
                <a:effectLst/>
                <a:latin typeface="+mj-lt"/>
                <a:ea typeface="Times New Roman" panose="02020603050405020304" pitchFamily="18" charset="0"/>
                <a:cs typeface="Times New Roman" panose="02020603050405020304" pitchFamily="18" charset="0"/>
              </a:rPr>
              <a:t>: </a:t>
            </a:r>
            <a:r>
              <a:rPr lang="en-US" sz="2000" i="1" dirty="0">
                <a:solidFill>
                  <a:srgbClr val="1B1B1B"/>
                </a:solidFill>
                <a:effectLst/>
                <a:latin typeface="+mj-lt"/>
                <a:ea typeface="Times New Roman" panose="02020603050405020304" pitchFamily="18" charset="0"/>
                <a:cs typeface="Times New Roman" panose="02020603050405020304" pitchFamily="18" charset="0"/>
              </a:rPr>
              <a:t>As a general rule</a:t>
            </a:r>
            <a:r>
              <a:rPr lang="en-US" sz="2000" dirty="0">
                <a:solidFill>
                  <a:srgbClr val="1B1B1B"/>
                </a:solidFill>
                <a:effectLst/>
                <a:latin typeface="+mj-lt"/>
                <a:ea typeface="Times New Roman" panose="02020603050405020304" pitchFamily="18" charset="0"/>
                <a:cs typeface="Times New Roman" panose="02020603050405020304" pitchFamily="18" charset="0"/>
              </a:rPr>
              <a:t>, please explain how you derived every cost that you include in the conference submission form. The form can be challenging to complete and there are lines where it is not possible to add descriptive narrative. Please include your explanations and specific cost breakdowns in a separate tab, or in a separate document that is submitted with the form. In addition, please include the cooperative agreement or federal procurement contract number on the form.</a:t>
            </a: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864" y="5430956"/>
            <a:ext cx="953471" cy="880946"/>
          </a:xfrm>
          <a:prstGeom prst="rect">
            <a:avLst/>
          </a:prstGeom>
        </p:spPr>
      </p:pic>
      <p:sp>
        <p:nvSpPr>
          <p:cNvPr id="4" name="Slide Number Placeholder 3"/>
          <p:cNvSpPr>
            <a:spLocks noGrp="1"/>
          </p:cNvSpPr>
          <p:nvPr>
            <p:ph type="sldNum" sz="quarter" idx="12"/>
          </p:nvPr>
        </p:nvSpPr>
        <p:spPr/>
        <p:txBody>
          <a:bodyPr/>
          <a:lstStyle/>
          <a:p>
            <a:fld id="{401CF334-2D5C-4859-84A6-CA7E6E43FAEB}" type="slidenum">
              <a:rPr lang="en-US" smtClean="0"/>
              <a:t>43</a:t>
            </a:fld>
            <a:endParaRPr lang="en-US"/>
          </a:p>
        </p:txBody>
      </p:sp>
      <p:sp>
        <p:nvSpPr>
          <p:cNvPr id="6" name="Rectangle 5">
            <a:extLst>
              <a:ext uri="{FF2B5EF4-FFF2-40B4-BE49-F238E27FC236}">
                <a16:creationId xmlns:a16="http://schemas.microsoft.com/office/drawing/2014/main" id="{8D797F83-BCBA-D3CD-E5BA-CEBD43DEBA09}"/>
              </a:ext>
            </a:extLst>
          </p:cNvPr>
          <p:cNvSpPr/>
          <p:nvPr/>
        </p:nvSpPr>
        <p:spPr>
          <a:xfrm>
            <a:off x="1243103" y="156690"/>
            <a:ext cx="10061357" cy="769441"/>
          </a:xfrm>
          <a:prstGeom prst="rect">
            <a:avLst/>
          </a:prstGeom>
        </p:spPr>
        <p:txBody>
          <a:bodyPr wrap="square">
            <a:spAutoFit/>
          </a:bodyPr>
          <a:lstStyle/>
          <a:p>
            <a:pPr algn="ctr"/>
            <a:r>
              <a:rPr lang="en-US" sz="4400" dirty="0">
                <a:solidFill>
                  <a:schemeClr val="bg1"/>
                </a:solidFill>
                <a:latin typeface="+mj-lt"/>
              </a:rPr>
              <a:t>Conference Cost Reminders</a:t>
            </a:r>
          </a:p>
        </p:txBody>
      </p:sp>
    </p:spTree>
    <p:extLst>
      <p:ext uri="{BB962C8B-B14F-4D97-AF65-F5344CB8AC3E}">
        <p14:creationId xmlns:p14="http://schemas.microsoft.com/office/powerpoint/2010/main" val="307628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4" y="5081400"/>
            <a:ext cx="1379913" cy="1274951"/>
          </a:xfrm>
          <a:prstGeom prst="rect">
            <a:avLst/>
          </a:prstGeom>
        </p:spPr>
      </p:pic>
      <p:sp>
        <p:nvSpPr>
          <p:cNvPr id="2" name="Rectangle 1"/>
          <p:cNvSpPr/>
          <p:nvPr/>
        </p:nvSpPr>
        <p:spPr>
          <a:xfrm>
            <a:off x="1065321" y="988549"/>
            <a:ext cx="10061357" cy="584775"/>
          </a:xfrm>
          <a:prstGeom prst="rect">
            <a:avLst/>
          </a:prstGeom>
        </p:spPr>
        <p:txBody>
          <a:bodyPr wrap="square">
            <a:spAutoFit/>
          </a:bodyPr>
          <a:lstStyle/>
          <a:p>
            <a:pPr algn="ctr"/>
            <a:r>
              <a:rPr lang="en-US" sz="3200" dirty="0">
                <a:latin typeface="+mj-lt"/>
              </a:rPr>
              <a:t>Avoid Delays:</a:t>
            </a:r>
          </a:p>
        </p:txBody>
      </p:sp>
      <p:sp>
        <p:nvSpPr>
          <p:cNvPr id="3" name="TextBox 2"/>
          <p:cNvSpPr txBox="1"/>
          <p:nvPr/>
        </p:nvSpPr>
        <p:spPr>
          <a:xfrm>
            <a:off x="1165478" y="1573324"/>
            <a:ext cx="10416922" cy="4497385"/>
          </a:xfrm>
          <a:prstGeom prst="rect">
            <a:avLst/>
          </a:prstGeom>
          <a:noFill/>
          <a:ln>
            <a:noFill/>
          </a:ln>
        </p:spPr>
        <p:txBody>
          <a:bodyPr wrap="square" rtlCol="0">
            <a:spAutoFit/>
          </a:bodyPr>
          <a:lstStyle/>
          <a:p>
            <a:pPr marL="342900" marR="0" lvl="0" indent="-342900">
              <a:spcBef>
                <a:spcPts val="0"/>
              </a:spcBef>
              <a:spcAft>
                <a:spcPts val="1200"/>
              </a:spcAft>
              <a:buFont typeface="Wingdings" panose="05000000000000000000" pitchFamily="2" charset="2"/>
              <a:buChar char="Ø"/>
            </a:pPr>
            <a:r>
              <a:rPr lang="en-US" sz="2000" dirty="0">
                <a:effectLst/>
                <a:latin typeface="+mj-lt"/>
                <a:ea typeface="Times New Roman" panose="02020603050405020304" pitchFamily="18" charset="0"/>
              </a:rPr>
              <a:t>Do not attempt to  alter the submission form.  The altering of the submission form will cause a delay and it will be returned to the grantee.</a:t>
            </a:r>
          </a:p>
          <a:p>
            <a:pPr marL="342900" indent="-342900">
              <a:spcAft>
                <a:spcPts val="1200"/>
              </a:spcAft>
              <a:buFont typeface="Wingdings" panose="05000000000000000000" pitchFamily="2" charset="2"/>
              <a:buChar char="Ø"/>
            </a:pPr>
            <a:r>
              <a:rPr lang="en-US" sz="2000" dirty="0">
                <a:solidFill>
                  <a:srgbClr val="1B1B1B"/>
                </a:solidFill>
                <a:effectLst/>
                <a:latin typeface="+mj-lt"/>
                <a:ea typeface="Times New Roman" panose="02020603050405020304" pitchFamily="18" charset="0"/>
                <a:cs typeface="Times New Roman" panose="02020603050405020304" pitchFamily="18" charset="0"/>
              </a:rPr>
              <a:t>If additional space is needed, please include a separate attachment with your explanations and specific cost breakdowns and submit it with th</a:t>
            </a:r>
            <a:r>
              <a:rPr lang="en-US" sz="2000" dirty="0">
                <a:solidFill>
                  <a:srgbClr val="1B1B1B"/>
                </a:solidFill>
                <a:latin typeface="+mj-lt"/>
                <a:ea typeface="Times New Roman" panose="02020603050405020304" pitchFamily="18" charset="0"/>
                <a:cs typeface="Times New Roman" panose="02020603050405020304" pitchFamily="18" charset="0"/>
              </a:rPr>
              <a:t>e form.</a:t>
            </a:r>
            <a:endParaRPr lang="en-US" sz="2000" dirty="0">
              <a:effectLst/>
              <a:latin typeface="+mj-lt"/>
              <a:ea typeface="Calibri" panose="020F0502020204030204" pitchFamily="34" charset="0"/>
            </a:endParaRPr>
          </a:p>
          <a:p>
            <a:pPr marL="342900" marR="0" lvl="0" indent="-342900">
              <a:spcBef>
                <a:spcPts val="0"/>
              </a:spcBef>
              <a:spcAft>
                <a:spcPts val="1200"/>
              </a:spcAft>
              <a:buFont typeface="Wingdings" panose="05000000000000000000" pitchFamily="2" charset="2"/>
              <a:buChar char="Ø"/>
            </a:pPr>
            <a:r>
              <a:rPr lang="en-US" sz="2000" dirty="0">
                <a:latin typeface="+mj-lt"/>
                <a:ea typeface="Times New Roman" panose="02020603050405020304" pitchFamily="18" charset="0"/>
              </a:rPr>
              <a:t>D</a:t>
            </a:r>
            <a:r>
              <a:rPr lang="en-US" sz="2000" dirty="0">
                <a:effectLst/>
                <a:latin typeface="+mj-lt"/>
                <a:ea typeface="Times New Roman" panose="02020603050405020304" pitchFamily="18" charset="0"/>
              </a:rPr>
              <a:t>o not leave </a:t>
            </a:r>
            <a:r>
              <a:rPr lang="en-US" sz="2000" dirty="0">
                <a:latin typeface="+mj-lt"/>
                <a:ea typeface="Times New Roman" panose="02020603050405020304" pitchFamily="18" charset="0"/>
              </a:rPr>
              <a:t>spaces </a:t>
            </a:r>
            <a:r>
              <a:rPr lang="en-US" sz="2000" dirty="0">
                <a:effectLst/>
                <a:latin typeface="+mj-lt"/>
                <a:ea typeface="Times New Roman" panose="02020603050405020304" pitchFamily="18" charset="0"/>
              </a:rPr>
              <a:t>blank in the submission form. </a:t>
            </a:r>
            <a:r>
              <a:rPr lang="en-US" sz="2000" dirty="0">
                <a:latin typeface="+mj-lt"/>
                <a:ea typeface="Times New Roman" panose="02020603050405020304" pitchFamily="18" charset="0"/>
              </a:rPr>
              <a:t>I</a:t>
            </a:r>
            <a:r>
              <a:rPr lang="en-US" sz="2000" dirty="0">
                <a:effectLst/>
                <a:latin typeface="+mj-lt"/>
                <a:ea typeface="Times New Roman" panose="02020603050405020304" pitchFamily="18" charset="0"/>
              </a:rPr>
              <a:t>nstead, state that </a:t>
            </a:r>
            <a:r>
              <a:rPr lang="en-US" sz="2000" b="1" dirty="0">
                <a:effectLst/>
                <a:latin typeface="+mj-lt"/>
                <a:ea typeface="Times New Roman" panose="02020603050405020304" pitchFamily="18" charset="0"/>
              </a:rPr>
              <a:t>DOJ funds are not covering any items in this category or costs in this category are covered by private funds.</a:t>
            </a:r>
            <a:endParaRPr lang="en-US" sz="2000" b="1" dirty="0">
              <a:latin typeface="+mj-lt"/>
              <a:ea typeface="Calibri" panose="020F0502020204030204" pitchFamily="34" charset="0"/>
            </a:endParaRPr>
          </a:p>
          <a:p>
            <a:pPr marL="342900" marR="0" indent="-342900">
              <a:lnSpc>
                <a:spcPct val="115000"/>
              </a:lnSpc>
              <a:spcBef>
                <a:spcPts val="0"/>
              </a:spcBef>
              <a:spcAft>
                <a:spcPts val="1200"/>
              </a:spcAft>
              <a:buFont typeface="Wingdings" panose="05000000000000000000" pitchFamily="2" charset="2"/>
              <a:buChar char="Ø"/>
            </a:pPr>
            <a:r>
              <a:rPr lang="en-US" sz="2000" dirty="0">
                <a:effectLst/>
                <a:latin typeface="+mj-lt"/>
                <a:ea typeface="Arial" panose="020B0604020202020204" pitchFamily="34" charset="0"/>
              </a:rPr>
              <a:t>If there is no current grant in place, contact your program manager to see if a project period extension is warranted.</a:t>
            </a:r>
            <a:endParaRPr lang="en-US" sz="2000" dirty="0">
              <a:latin typeface="+mj-lt"/>
              <a:ea typeface="Arial" panose="020B0604020202020204" pitchFamily="34" charset="0"/>
            </a:endParaRPr>
          </a:p>
          <a:p>
            <a:pPr marL="342900" indent="-342900">
              <a:lnSpc>
                <a:spcPct val="115000"/>
              </a:lnSpc>
              <a:spcAft>
                <a:spcPts val="1200"/>
              </a:spcAft>
              <a:buFont typeface="Wingdings" panose="05000000000000000000" pitchFamily="2" charset="2"/>
              <a:buChar char="Ø"/>
            </a:pPr>
            <a:r>
              <a:rPr lang="en-US" spc="-20" dirty="0">
                <a:latin typeface="+mj-lt"/>
                <a:ea typeface="Arial" panose="020B0604020202020204" pitchFamily="34" charset="0"/>
              </a:rPr>
              <a:t>Remember the conference cost submission form  is an estimate of costs . </a:t>
            </a:r>
            <a:r>
              <a:rPr lang="en-US" sz="1800" spc="-20" dirty="0">
                <a:effectLst/>
                <a:latin typeface="+mj-lt"/>
                <a:ea typeface="Arial" panose="020B0604020202020204" pitchFamily="34" charset="0"/>
              </a:rPr>
              <a:t>Attendance and costs should be based on historical data of the previous or similar event.  Any changes in the estimate can be noted in the post report after approval along with a justification.</a:t>
            </a:r>
          </a:p>
        </p:txBody>
      </p:sp>
      <p:sp>
        <p:nvSpPr>
          <p:cNvPr id="4" name="Slide Number Placeholder 3"/>
          <p:cNvSpPr>
            <a:spLocks noGrp="1"/>
          </p:cNvSpPr>
          <p:nvPr>
            <p:ph type="sldNum" sz="quarter" idx="12"/>
          </p:nvPr>
        </p:nvSpPr>
        <p:spPr/>
        <p:txBody>
          <a:bodyPr/>
          <a:lstStyle/>
          <a:p>
            <a:fld id="{401CF334-2D5C-4859-84A6-CA7E6E43FAEB}" type="slidenum">
              <a:rPr lang="en-US" smtClean="0"/>
              <a:t>44</a:t>
            </a:fld>
            <a:endParaRPr lang="en-US"/>
          </a:p>
        </p:txBody>
      </p:sp>
      <p:sp>
        <p:nvSpPr>
          <p:cNvPr id="6" name="Rectangle 5">
            <a:extLst>
              <a:ext uri="{FF2B5EF4-FFF2-40B4-BE49-F238E27FC236}">
                <a16:creationId xmlns:a16="http://schemas.microsoft.com/office/drawing/2014/main" id="{D169578B-0891-772C-67E2-093A53CD2862}"/>
              </a:ext>
            </a:extLst>
          </p:cNvPr>
          <p:cNvSpPr/>
          <p:nvPr/>
        </p:nvSpPr>
        <p:spPr>
          <a:xfrm>
            <a:off x="1243103" y="156690"/>
            <a:ext cx="10061357" cy="769441"/>
          </a:xfrm>
          <a:prstGeom prst="rect">
            <a:avLst/>
          </a:prstGeom>
        </p:spPr>
        <p:txBody>
          <a:bodyPr wrap="square">
            <a:spAutoFit/>
          </a:bodyPr>
          <a:lstStyle/>
          <a:p>
            <a:pPr algn="ctr"/>
            <a:r>
              <a:rPr lang="en-US" sz="4400" dirty="0">
                <a:solidFill>
                  <a:schemeClr val="bg1"/>
                </a:solidFill>
                <a:latin typeface="+mj-lt"/>
              </a:rPr>
              <a:t>Conference Cost Reminders</a:t>
            </a:r>
          </a:p>
        </p:txBody>
      </p:sp>
    </p:spTree>
    <p:extLst>
      <p:ext uri="{BB962C8B-B14F-4D97-AF65-F5344CB8AC3E}">
        <p14:creationId xmlns:p14="http://schemas.microsoft.com/office/powerpoint/2010/main" val="250519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1562" y="2889669"/>
            <a:ext cx="10061357" cy="769441"/>
          </a:xfrm>
          <a:prstGeom prst="rect">
            <a:avLst/>
          </a:prstGeom>
        </p:spPr>
        <p:txBody>
          <a:bodyPr wrap="square">
            <a:spAutoFit/>
          </a:bodyPr>
          <a:lstStyle/>
          <a:p>
            <a:pPr algn="ctr"/>
            <a:r>
              <a:rPr lang="en-US" sz="4400" dirty="0">
                <a:latin typeface="+mj-lt"/>
              </a:rPr>
              <a:t>Resources</a:t>
            </a:r>
          </a:p>
        </p:txBody>
      </p:sp>
      <p:sp>
        <p:nvSpPr>
          <p:cNvPr id="3" name="Slide Number Placeholder 2"/>
          <p:cNvSpPr>
            <a:spLocks noGrp="1"/>
          </p:cNvSpPr>
          <p:nvPr>
            <p:ph type="sldNum" sz="quarter" idx="12"/>
          </p:nvPr>
        </p:nvSpPr>
        <p:spPr/>
        <p:txBody>
          <a:bodyPr/>
          <a:lstStyle/>
          <a:p>
            <a:fld id="{401CF334-2D5C-4859-84A6-CA7E6E43FAEB}" type="slidenum">
              <a:rPr lang="en-US" smtClean="0"/>
              <a:t>45</a:t>
            </a:fld>
            <a:endParaRPr lang="en-US"/>
          </a:p>
        </p:txBody>
      </p:sp>
    </p:spTree>
    <p:extLst>
      <p:ext uri="{BB962C8B-B14F-4D97-AF65-F5344CB8AC3E}">
        <p14:creationId xmlns:p14="http://schemas.microsoft.com/office/powerpoint/2010/main" val="246117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614" y="1461702"/>
            <a:ext cx="10061357" cy="1446550"/>
          </a:xfrm>
          <a:prstGeom prst="rect">
            <a:avLst/>
          </a:prstGeom>
        </p:spPr>
        <p:txBody>
          <a:bodyPr wrap="square">
            <a:spAutoFit/>
          </a:bodyPr>
          <a:lstStyle/>
          <a:p>
            <a:pPr algn="ctr"/>
            <a:r>
              <a:rPr lang="en-US" sz="4400" dirty="0">
                <a:latin typeface="+mj-lt"/>
              </a:rPr>
              <a:t>Conference Submissions</a:t>
            </a:r>
            <a:endParaRPr lang="en-US" sz="4400" strike="sngStrike" dirty="0">
              <a:latin typeface="+mj-lt"/>
            </a:endParaRPr>
          </a:p>
          <a:p>
            <a:pPr algn="ctr"/>
            <a:r>
              <a:rPr lang="en-US" sz="4400" dirty="0">
                <a:latin typeface="+mj-lt"/>
              </a:rPr>
              <a:t>Designated Email Boxes</a:t>
            </a:r>
          </a:p>
        </p:txBody>
      </p:sp>
      <p:sp>
        <p:nvSpPr>
          <p:cNvPr id="3" name="TextBox 2"/>
          <p:cNvSpPr txBox="1"/>
          <p:nvPr/>
        </p:nvSpPr>
        <p:spPr>
          <a:xfrm>
            <a:off x="537662" y="3126586"/>
            <a:ext cx="10208028" cy="2462213"/>
          </a:xfrm>
          <a:prstGeom prst="rect">
            <a:avLst/>
          </a:prstGeom>
          <a:noFill/>
          <a:ln>
            <a:noFill/>
          </a:ln>
        </p:spPr>
        <p:txBody>
          <a:bodyPr wrap="square" rtlCol="0">
            <a:spAutoFit/>
          </a:bodyPr>
          <a:lstStyle/>
          <a:p>
            <a:pPr lvl="1" algn="ctr"/>
            <a:r>
              <a:rPr lang="en-US" altLang="en-US" sz="3200" b="1" dirty="0">
                <a:latin typeface="+mj-lt"/>
              </a:rPr>
              <a:t>Conference request for prior approval: </a:t>
            </a:r>
          </a:p>
          <a:p>
            <a:pPr lvl="1" algn="ctr"/>
            <a:r>
              <a:rPr lang="en-US" altLang="en-US" b="1" dirty="0">
                <a:latin typeface="+mj-lt"/>
              </a:rPr>
              <a:t>BJA:</a:t>
            </a:r>
            <a:r>
              <a:rPr lang="en-US" altLang="en-US" dirty="0">
                <a:latin typeface="+mj-lt"/>
              </a:rPr>
              <a:t> </a:t>
            </a:r>
            <a:r>
              <a:rPr lang="en-US" altLang="en-US" dirty="0">
                <a:latin typeface="+mj-lt"/>
                <a:hlinkClick r:id="rId3"/>
              </a:rPr>
              <a:t>BJAConferencereport@usdoj.gov</a:t>
            </a:r>
            <a:br>
              <a:rPr lang="en-US" altLang="en-US" dirty="0">
                <a:latin typeface="+mj-lt"/>
              </a:rPr>
            </a:br>
            <a:r>
              <a:rPr lang="en-US" altLang="en-US" b="1" dirty="0">
                <a:latin typeface="+mj-lt"/>
              </a:rPr>
              <a:t>All other OJP Bureaus and Offices:</a:t>
            </a:r>
            <a:r>
              <a:rPr lang="en-US" altLang="en-US" dirty="0">
                <a:latin typeface="+mj-lt"/>
              </a:rPr>
              <a:t> </a:t>
            </a:r>
            <a:r>
              <a:rPr lang="en-US" altLang="en-US" dirty="0">
                <a:latin typeface="+mj-lt"/>
                <a:hlinkClick r:id="rId4"/>
              </a:rPr>
              <a:t>OJPConferencecosts@ojp.usdoj.gov</a:t>
            </a:r>
            <a:r>
              <a:rPr lang="en-US" altLang="en-US" dirty="0">
                <a:latin typeface="+mj-lt"/>
              </a:rPr>
              <a:t> </a:t>
            </a:r>
          </a:p>
          <a:p>
            <a:pPr lvl="1" algn="ctr"/>
            <a:endParaRPr lang="en-US" altLang="en-US" dirty="0">
              <a:latin typeface="+mj-lt"/>
            </a:endParaRPr>
          </a:p>
          <a:p>
            <a:pPr lvl="1" algn="ctr"/>
            <a:r>
              <a:rPr lang="en-US" altLang="en-US" sz="3200" b="1" dirty="0">
                <a:latin typeface="+mj-lt"/>
              </a:rPr>
              <a:t>Conference post reporting:</a:t>
            </a:r>
          </a:p>
          <a:p>
            <a:pPr lvl="1" algn="ctr"/>
            <a:r>
              <a:rPr lang="en-US" altLang="en-US" dirty="0">
                <a:latin typeface="+mj-lt"/>
                <a:hlinkClick r:id="rId5"/>
              </a:rPr>
              <a:t>OJPConferenceCostReporting@ojp.usdoj.gov</a:t>
            </a:r>
            <a:endParaRPr lang="en-US" altLang="en-US" dirty="0">
              <a:latin typeface="+mj-lt"/>
            </a:endParaRPr>
          </a:p>
          <a:p>
            <a:pPr lvl="1" algn="ctr"/>
            <a:endParaRPr lang="en-US" altLang="en-US" dirty="0">
              <a:latin typeface="Palatino Linotype" panose="02040502050505030304" pitchFamily="18" charset="0"/>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t>46</a:t>
            </a:fld>
            <a:endParaRPr lang="en-US"/>
          </a:p>
        </p:txBody>
      </p:sp>
    </p:spTree>
    <p:extLst>
      <p:ext uri="{BB962C8B-B14F-4D97-AF65-F5344CB8AC3E}">
        <p14:creationId xmlns:p14="http://schemas.microsoft.com/office/powerpoint/2010/main" val="15638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322" y="1232468"/>
            <a:ext cx="10061357" cy="707886"/>
          </a:xfrm>
          <a:prstGeom prst="rect">
            <a:avLst/>
          </a:prstGeom>
        </p:spPr>
        <p:txBody>
          <a:bodyPr wrap="square">
            <a:spAutoFit/>
          </a:bodyPr>
          <a:lstStyle/>
          <a:p>
            <a:pPr algn="ctr"/>
            <a:r>
              <a:rPr lang="en-US" sz="4000" dirty="0">
                <a:latin typeface="+mj-lt"/>
              </a:rPr>
              <a:t>Policy Guidance</a:t>
            </a:r>
            <a:endParaRPr lang="en-US" sz="4000" strike="sngStrike" dirty="0">
              <a:latin typeface="+mj-lt"/>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t>47</a:t>
            </a:fld>
            <a:endParaRPr lang="en-US"/>
          </a:p>
        </p:txBody>
      </p:sp>
      <p:sp>
        <p:nvSpPr>
          <p:cNvPr id="5" name="TextBox 4">
            <a:extLst>
              <a:ext uri="{FF2B5EF4-FFF2-40B4-BE49-F238E27FC236}">
                <a16:creationId xmlns:a16="http://schemas.microsoft.com/office/drawing/2014/main" id="{EE65A503-F43A-DF7F-6E1A-C1B185592037}"/>
              </a:ext>
            </a:extLst>
          </p:cNvPr>
          <p:cNvSpPr txBox="1"/>
          <p:nvPr/>
        </p:nvSpPr>
        <p:spPr>
          <a:xfrm>
            <a:off x="4102972" y="3237347"/>
            <a:ext cx="7705397" cy="3693319"/>
          </a:xfrm>
          <a:prstGeom prst="rect">
            <a:avLst/>
          </a:prstGeom>
          <a:noFill/>
          <a:ln>
            <a:solidFill>
              <a:schemeClr val="bg2"/>
            </a:solidFill>
          </a:ln>
        </p:spPr>
        <p:txBody>
          <a:bodyPr wrap="square">
            <a:spAutoFit/>
          </a:bodyPr>
          <a:lstStyle/>
          <a:p>
            <a:pPr algn="l"/>
            <a:r>
              <a:rPr lang="en-US" b="1" i="0" dirty="0">
                <a:solidFill>
                  <a:srgbClr val="1B1B1B"/>
                </a:solidFill>
                <a:effectLst/>
                <a:latin typeface="+mj-lt"/>
              </a:rPr>
              <a:t>Resources</a:t>
            </a:r>
          </a:p>
          <a:p>
            <a:pPr algn="l">
              <a:buFont typeface="Arial" panose="020B0604020202020204" pitchFamily="34" charset="0"/>
              <a:buChar char="•"/>
            </a:pPr>
            <a:r>
              <a:rPr lang="en-US" b="0" i="0" u="sng" dirty="0">
                <a:solidFill>
                  <a:srgbClr val="005999"/>
                </a:solidFill>
                <a:effectLst/>
                <a:latin typeface="+mj-lt"/>
                <a:hlinkClick r:id="rId3"/>
              </a:rPr>
              <a:t>Conference Cost Webinar Recording</a:t>
            </a:r>
            <a:endParaRPr lang="en-US" b="0" i="0" dirty="0">
              <a:solidFill>
                <a:srgbClr val="1B1B1B"/>
              </a:solidFill>
              <a:effectLst/>
              <a:latin typeface="+mj-lt"/>
            </a:endParaRPr>
          </a:p>
          <a:p>
            <a:pPr algn="l">
              <a:buFont typeface="Arial" panose="020B0604020202020204" pitchFamily="34" charset="0"/>
              <a:buChar char="•"/>
            </a:pPr>
            <a:r>
              <a:rPr lang="en-US" b="0" i="0" u="sng" dirty="0">
                <a:solidFill>
                  <a:srgbClr val="005999"/>
                </a:solidFill>
                <a:effectLst/>
                <a:latin typeface="+mj-lt"/>
                <a:hlinkClick r:id="rId4"/>
              </a:rPr>
              <a:t>Conference Cost PowerPoint</a:t>
            </a:r>
            <a:endParaRPr lang="en-US" b="0" i="0" dirty="0">
              <a:solidFill>
                <a:srgbClr val="1B1B1B"/>
              </a:solidFill>
              <a:effectLst/>
              <a:latin typeface="+mj-lt"/>
            </a:endParaRPr>
          </a:p>
          <a:p>
            <a:pPr algn="l">
              <a:buFont typeface="Arial" panose="020B0604020202020204" pitchFamily="34" charset="0"/>
              <a:buChar char="•"/>
            </a:pPr>
            <a:r>
              <a:rPr lang="en-US" b="0" i="0" u="sng" dirty="0">
                <a:solidFill>
                  <a:srgbClr val="005999"/>
                </a:solidFill>
                <a:effectLst/>
                <a:latin typeface="+mj-lt"/>
                <a:hlinkClick r:id="rId5"/>
              </a:rPr>
              <a:t>Conference &amp; Events Submission Instructions</a:t>
            </a:r>
            <a:endParaRPr lang="en-US" b="0" i="0" dirty="0">
              <a:solidFill>
                <a:srgbClr val="1B1B1B"/>
              </a:solidFill>
              <a:effectLst/>
              <a:latin typeface="+mj-lt"/>
            </a:endParaRPr>
          </a:p>
          <a:p>
            <a:pPr algn="l">
              <a:buFont typeface="Arial" panose="020B0604020202020204" pitchFamily="34" charset="0"/>
              <a:buChar char="•"/>
            </a:pPr>
            <a:r>
              <a:rPr lang="en-US" b="0" i="0" u="sng" dirty="0">
                <a:solidFill>
                  <a:srgbClr val="005999"/>
                </a:solidFill>
                <a:effectLst/>
                <a:latin typeface="+mj-lt"/>
                <a:hlinkClick r:id="rId6"/>
              </a:rPr>
              <a:t>Conference &amp; Events Submission Instructions – Blanket Request</a:t>
            </a:r>
            <a:endParaRPr lang="en-US" b="0" i="0" dirty="0">
              <a:solidFill>
                <a:srgbClr val="1B1B1B"/>
              </a:solidFill>
              <a:effectLst/>
              <a:latin typeface="+mj-lt"/>
            </a:endParaRPr>
          </a:p>
          <a:p>
            <a:pPr algn="l">
              <a:buFont typeface="Arial" panose="020B0604020202020204" pitchFamily="34" charset="0"/>
              <a:buChar char="•"/>
            </a:pPr>
            <a:r>
              <a:rPr lang="en-US" b="0" i="0" u="sng" dirty="0">
                <a:solidFill>
                  <a:srgbClr val="005999"/>
                </a:solidFill>
                <a:effectLst/>
                <a:latin typeface="+mj-lt"/>
                <a:hlinkClick r:id="rId7"/>
              </a:rPr>
              <a:t>Conference &amp; Events Submission Form</a:t>
            </a:r>
            <a:endParaRPr lang="en-US" b="0" i="0" dirty="0">
              <a:solidFill>
                <a:srgbClr val="1B1B1B"/>
              </a:solidFill>
              <a:effectLst/>
              <a:latin typeface="+mj-lt"/>
            </a:endParaRPr>
          </a:p>
          <a:p>
            <a:pPr algn="l">
              <a:buFont typeface="Arial" panose="020B0604020202020204" pitchFamily="34" charset="0"/>
              <a:buChar char="•"/>
            </a:pPr>
            <a:r>
              <a:rPr lang="en-US" b="0" i="0" u="sng" dirty="0">
                <a:solidFill>
                  <a:srgbClr val="005999"/>
                </a:solidFill>
                <a:effectLst/>
                <a:latin typeface="+mj-lt"/>
                <a:hlinkClick r:id="rId8"/>
              </a:rPr>
              <a:t>Conference &amp; Events Submission Job Aid</a:t>
            </a:r>
            <a:endParaRPr lang="en-US" b="0" i="0" dirty="0">
              <a:solidFill>
                <a:srgbClr val="1B1B1B"/>
              </a:solidFill>
              <a:effectLst/>
              <a:latin typeface="+mj-lt"/>
            </a:endParaRPr>
          </a:p>
          <a:p>
            <a:pPr algn="l">
              <a:buFont typeface="Arial" panose="020B0604020202020204" pitchFamily="34" charset="0"/>
              <a:buChar char="•"/>
            </a:pPr>
            <a:r>
              <a:rPr lang="en-US" b="0" i="0" u="sng" dirty="0">
                <a:solidFill>
                  <a:srgbClr val="005999"/>
                </a:solidFill>
                <a:effectLst/>
                <a:latin typeface="+mj-lt"/>
                <a:hlinkClick r:id="rId9"/>
              </a:rPr>
              <a:t>Conference &amp; Events Submission FAQs</a:t>
            </a:r>
            <a:endParaRPr lang="en-US" b="0" i="0" dirty="0">
              <a:solidFill>
                <a:srgbClr val="1B1B1B"/>
              </a:solidFill>
              <a:effectLst/>
              <a:latin typeface="+mj-lt"/>
            </a:endParaRPr>
          </a:p>
          <a:p>
            <a:pPr algn="l">
              <a:buFont typeface="Arial" panose="020B0604020202020204" pitchFamily="34" charset="0"/>
              <a:buChar char="•"/>
            </a:pPr>
            <a:r>
              <a:rPr lang="en-US" b="0" i="0" u="sng" dirty="0">
                <a:solidFill>
                  <a:srgbClr val="005999"/>
                </a:solidFill>
                <a:effectLst/>
                <a:latin typeface="+mj-lt"/>
                <a:hlinkClick r:id="rId10" tooltip="Welcome to the DOJ Grants Financial Guide"/>
              </a:rPr>
              <a:t>DOJ Grants Financial Guide</a:t>
            </a:r>
            <a:endParaRPr lang="en-US" b="0" i="0" dirty="0">
              <a:solidFill>
                <a:srgbClr val="1B1B1B"/>
              </a:solidFill>
              <a:effectLst/>
              <a:latin typeface="+mj-lt"/>
            </a:endParaRPr>
          </a:p>
          <a:p>
            <a:pPr algn="l">
              <a:buFont typeface="Arial" panose="020B0604020202020204" pitchFamily="34" charset="0"/>
              <a:buChar char="•"/>
            </a:pPr>
            <a:r>
              <a:rPr lang="en-US" b="0" i="0" u="sng" dirty="0">
                <a:solidFill>
                  <a:srgbClr val="005999"/>
                </a:solidFill>
                <a:effectLst/>
                <a:latin typeface="+mj-lt"/>
                <a:hlinkClick r:id="rId11"/>
              </a:rPr>
              <a:t>Federal Meeting Facilities | GSA</a:t>
            </a:r>
            <a:endParaRPr lang="en-US" b="0" i="0" dirty="0">
              <a:solidFill>
                <a:srgbClr val="1B1B1B"/>
              </a:solidFill>
              <a:effectLst/>
              <a:latin typeface="+mj-lt"/>
            </a:endParaRPr>
          </a:p>
          <a:p>
            <a:pPr algn="l">
              <a:buFont typeface="Arial" panose="020B0604020202020204" pitchFamily="34" charset="0"/>
              <a:buChar char="•"/>
            </a:pPr>
            <a:r>
              <a:rPr lang="en-US" b="0" i="0" u="sng" dirty="0">
                <a:solidFill>
                  <a:srgbClr val="005999"/>
                </a:solidFill>
                <a:effectLst/>
                <a:latin typeface="+mj-lt"/>
                <a:hlinkClick r:id="rId12"/>
              </a:rPr>
              <a:t>Food and Beverage Policy</a:t>
            </a:r>
            <a:endParaRPr lang="en-US" b="0" i="0" u="sng" dirty="0">
              <a:solidFill>
                <a:srgbClr val="005999"/>
              </a:solidFill>
              <a:effectLst/>
              <a:latin typeface="+mj-lt"/>
            </a:endParaRPr>
          </a:p>
          <a:p>
            <a:pPr algn="l">
              <a:buFont typeface="Arial" panose="020B0604020202020204" pitchFamily="34" charset="0"/>
              <a:buChar char="•"/>
            </a:pPr>
            <a:r>
              <a:rPr lang="en-US" b="0" i="0" u="sng" dirty="0">
                <a:solidFill>
                  <a:srgbClr val="005999"/>
                </a:solidFill>
                <a:effectLst/>
                <a:latin typeface="+mj-lt"/>
                <a:hlinkClick r:id="rId13"/>
              </a:rPr>
              <a:t>OJP Conference Certification Program</a:t>
            </a:r>
            <a:endParaRPr lang="en-US" b="0" i="0" u="sng" dirty="0">
              <a:solidFill>
                <a:srgbClr val="005999"/>
              </a:solidFill>
              <a:effectLst/>
              <a:latin typeface="+mj-lt"/>
            </a:endParaRPr>
          </a:p>
          <a:p>
            <a:pPr algn="l">
              <a:buFont typeface="Arial" panose="020B0604020202020204" pitchFamily="34" charset="0"/>
              <a:buChar char="•"/>
            </a:pPr>
            <a:endParaRPr lang="en-US" b="0" i="0" dirty="0">
              <a:solidFill>
                <a:srgbClr val="1B1B1B"/>
              </a:solidFill>
              <a:effectLst/>
              <a:latin typeface="+mj-lt"/>
            </a:endParaRPr>
          </a:p>
        </p:txBody>
      </p:sp>
      <p:sp>
        <p:nvSpPr>
          <p:cNvPr id="6" name="TextBox 5">
            <a:extLst>
              <a:ext uri="{FF2B5EF4-FFF2-40B4-BE49-F238E27FC236}">
                <a16:creationId xmlns:a16="http://schemas.microsoft.com/office/drawing/2014/main" id="{2CB871BA-FA27-9777-F7BF-BA9D0AD9D778}"/>
              </a:ext>
            </a:extLst>
          </p:cNvPr>
          <p:cNvSpPr txBox="1"/>
          <p:nvPr/>
        </p:nvSpPr>
        <p:spPr>
          <a:xfrm>
            <a:off x="882010" y="1912039"/>
            <a:ext cx="9393165" cy="1631216"/>
          </a:xfrm>
          <a:prstGeom prst="rect">
            <a:avLst/>
          </a:prstGeom>
          <a:noFill/>
          <a:ln>
            <a:noFill/>
          </a:ln>
        </p:spPr>
        <p:txBody>
          <a:bodyPr wrap="square" rtlCol="0">
            <a:spAutoFit/>
          </a:bodyPr>
          <a:lstStyle/>
          <a:p>
            <a:pPr marL="548640" indent="-571500">
              <a:buFont typeface="Arial" panose="020B0604020202020204" pitchFamily="34" charset="0"/>
              <a:buChar char="•"/>
            </a:pPr>
            <a:r>
              <a:rPr lang="en-US" sz="2500" dirty="0">
                <a:latin typeface="+mj-lt"/>
                <a:hlinkClick r:id="rId10"/>
              </a:rPr>
              <a:t>DOJ Grants Financial Guide</a:t>
            </a:r>
            <a:endParaRPr lang="en-US" sz="2500" dirty="0">
              <a:latin typeface="+mj-lt"/>
            </a:endParaRPr>
          </a:p>
          <a:p>
            <a:pPr marL="548640" indent="-571500">
              <a:buFont typeface="Arial" panose="020B0604020202020204" pitchFamily="34" charset="0"/>
              <a:buChar char="•"/>
            </a:pPr>
            <a:r>
              <a:rPr lang="en-US" sz="2500" dirty="0">
                <a:latin typeface="+mj-lt"/>
                <a:hlinkClick r:id="rId14"/>
              </a:rPr>
              <a:t>Federal Travel Regulation </a:t>
            </a:r>
            <a:endParaRPr lang="en-US" sz="2500" dirty="0">
              <a:latin typeface="+mj-lt"/>
            </a:endParaRPr>
          </a:p>
          <a:p>
            <a:pPr marL="548640" indent="-571500">
              <a:buFont typeface="Arial" panose="020B0604020202020204" pitchFamily="34" charset="0"/>
              <a:buChar char="•"/>
            </a:pPr>
            <a:r>
              <a:rPr lang="en-US" sz="2500" dirty="0">
                <a:latin typeface="+mj-lt"/>
                <a:hlinkClick r:id="rId15"/>
              </a:rPr>
              <a:t>OJP Conference Cost Reporting Policy and Guidance Documents</a:t>
            </a:r>
            <a:r>
              <a:rPr lang="en-US" sz="2500" dirty="0">
                <a:latin typeface="+mj-lt"/>
                <a:cs typeface="Times New Roman" panose="02020603050405020304" pitchFamily="18" charset="0"/>
              </a:rPr>
              <a:t> </a:t>
            </a:r>
          </a:p>
        </p:txBody>
      </p:sp>
    </p:spTree>
    <p:extLst>
      <p:ext uri="{BB962C8B-B14F-4D97-AF65-F5344CB8AC3E}">
        <p14:creationId xmlns:p14="http://schemas.microsoft.com/office/powerpoint/2010/main" val="163264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1066" y="1765654"/>
            <a:ext cx="10061357" cy="769441"/>
          </a:xfrm>
          <a:prstGeom prst="rect">
            <a:avLst/>
          </a:prstGeom>
        </p:spPr>
        <p:txBody>
          <a:bodyPr wrap="square">
            <a:spAutoFit/>
          </a:bodyPr>
          <a:lstStyle/>
          <a:p>
            <a:pPr algn="ctr"/>
            <a:r>
              <a:rPr lang="en-US" sz="4400" dirty="0">
                <a:latin typeface="+mj-lt"/>
              </a:rPr>
              <a:t>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669" y="3026514"/>
            <a:ext cx="3486150" cy="2381250"/>
          </a:xfrm>
          <a:prstGeom prst="rect">
            <a:avLst/>
          </a:prstGeom>
        </p:spPr>
      </p:pic>
      <p:sp>
        <p:nvSpPr>
          <p:cNvPr id="3" name="Slide Number Placeholder 2"/>
          <p:cNvSpPr>
            <a:spLocks noGrp="1"/>
          </p:cNvSpPr>
          <p:nvPr>
            <p:ph type="sldNum" sz="quarter" idx="12"/>
          </p:nvPr>
        </p:nvSpPr>
        <p:spPr/>
        <p:txBody>
          <a:bodyPr/>
          <a:lstStyle/>
          <a:p>
            <a:fld id="{401CF334-2D5C-4859-84A6-CA7E6E43FAEB}" type="slidenum">
              <a:rPr lang="en-US" smtClean="0"/>
              <a:t>48</a:t>
            </a:fld>
            <a:endParaRPr lang="en-US"/>
          </a:p>
        </p:txBody>
      </p:sp>
    </p:spTree>
    <p:extLst>
      <p:ext uri="{BB962C8B-B14F-4D97-AF65-F5344CB8AC3E}">
        <p14:creationId xmlns:p14="http://schemas.microsoft.com/office/powerpoint/2010/main" val="368953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1489" y="1492111"/>
            <a:ext cx="10269023" cy="4278094"/>
          </a:xfrm>
          <a:prstGeom prst="rect">
            <a:avLst/>
          </a:prstGeom>
          <a:noFill/>
          <a:ln>
            <a:noFill/>
          </a:ln>
        </p:spPr>
        <p:txBody>
          <a:bodyPr wrap="square" rtlCol="0">
            <a:spAutoFit/>
          </a:bodyPr>
          <a:lstStyle/>
          <a:p>
            <a:r>
              <a:rPr lang="en-US" sz="3200" dirty="0">
                <a:effectLst>
                  <a:outerShdw blurRad="38100" dist="38100" dir="2700000" algn="tl">
                    <a:srgbClr val="000000">
                      <a:alpha val="43137"/>
                    </a:srgbClr>
                  </a:outerShdw>
                </a:effectLst>
                <a:latin typeface="+mj-lt"/>
              </a:rPr>
              <a:t>Conference Definition as defined by DOJ 1405.03 policy and Federal Travel Regulations (FTR) </a:t>
            </a:r>
          </a:p>
          <a:p>
            <a:endParaRPr lang="en-US" sz="3200" dirty="0">
              <a:effectLst>
                <a:outerShdw blurRad="38100" dist="38100" dir="2700000" algn="tl">
                  <a:srgbClr val="000000">
                    <a:alpha val="43137"/>
                  </a:srgbClr>
                </a:outerShdw>
              </a:effectLst>
              <a:latin typeface="+mj-lt"/>
            </a:endParaRPr>
          </a:p>
          <a:p>
            <a:pPr>
              <a:defRPr/>
            </a:pPr>
            <a:r>
              <a:rPr lang="en-US" sz="2400" dirty="0">
                <a:latin typeface="+mj-lt"/>
              </a:rPr>
              <a:t>A conference defined broadly </a:t>
            </a:r>
            <a:r>
              <a:rPr lang="en-US" sz="2400" i="1" u="sng" dirty="0">
                <a:latin typeface="+mj-lt"/>
              </a:rPr>
              <a:t>can be</a:t>
            </a:r>
            <a:r>
              <a:rPr lang="en-US" sz="2400" dirty="0">
                <a:latin typeface="+mj-lt"/>
              </a:rPr>
              <a:t>:</a:t>
            </a:r>
          </a:p>
          <a:p>
            <a:pPr marL="274320" indent="-274320">
              <a:buFont typeface="Wingdings" pitchFamily="2" charset="2"/>
              <a:buChar char="Ø"/>
              <a:defRPr/>
            </a:pPr>
            <a:r>
              <a:rPr lang="en-US" sz="2400" dirty="0">
                <a:latin typeface="+mj-lt"/>
              </a:rPr>
              <a:t>Meetings;</a:t>
            </a:r>
          </a:p>
          <a:p>
            <a:pPr marL="274320" indent="-274320">
              <a:buFont typeface="Wingdings" pitchFamily="2" charset="2"/>
              <a:buChar char="Ø"/>
              <a:defRPr/>
            </a:pPr>
            <a:r>
              <a:rPr lang="en-US" sz="2400" dirty="0">
                <a:latin typeface="+mj-lt"/>
              </a:rPr>
              <a:t>Retreats;</a:t>
            </a:r>
          </a:p>
          <a:p>
            <a:pPr marL="274320" indent="-274320">
              <a:buFont typeface="Wingdings" pitchFamily="2" charset="2"/>
              <a:buChar char="Ø"/>
              <a:defRPr/>
            </a:pPr>
            <a:r>
              <a:rPr lang="en-US" sz="2400" dirty="0">
                <a:latin typeface="+mj-lt"/>
              </a:rPr>
              <a:t>Seminars;</a:t>
            </a:r>
          </a:p>
          <a:p>
            <a:pPr marL="274320" indent="-274320">
              <a:buFont typeface="Wingdings" pitchFamily="2" charset="2"/>
              <a:buChar char="Ø"/>
              <a:defRPr/>
            </a:pPr>
            <a:r>
              <a:rPr lang="en-US" sz="2400" dirty="0">
                <a:latin typeface="+mj-lt"/>
              </a:rPr>
              <a:t>Symposiums; or</a:t>
            </a:r>
          </a:p>
          <a:p>
            <a:pPr marL="274320" indent="-274320">
              <a:buFont typeface="Wingdings" pitchFamily="2" charset="2"/>
              <a:buChar char="Ø"/>
              <a:defRPr/>
            </a:pPr>
            <a:r>
              <a:rPr lang="en-US" sz="2400" dirty="0">
                <a:latin typeface="+mj-lt"/>
              </a:rPr>
              <a:t>Training activities.     </a:t>
            </a:r>
          </a:p>
          <a:p>
            <a:endParaRPr lang="en-US" sz="32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278" y="3429000"/>
            <a:ext cx="2240234" cy="1442711"/>
          </a:xfrm>
          <a:prstGeom prst="rect">
            <a:avLst/>
          </a:prstGeom>
        </p:spPr>
      </p:pic>
      <p:sp>
        <p:nvSpPr>
          <p:cNvPr id="5" name="Slide Number Placeholder 4"/>
          <p:cNvSpPr>
            <a:spLocks noGrp="1"/>
          </p:cNvSpPr>
          <p:nvPr>
            <p:ph type="sldNum" sz="quarter" idx="12"/>
          </p:nvPr>
        </p:nvSpPr>
        <p:spPr/>
        <p:txBody>
          <a:bodyPr/>
          <a:lstStyle/>
          <a:p>
            <a:fld id="{401CF334-2D5C-4859-84A6-CA7E6E43FAEB}" type="slidenum">
              <a:rPr lang="en-US" smtClean="0"/>
              <a:t>5</a:t>
            </a:fld>
            <a:endParaRPr lang="en-US"/>
          </a:p>
        </p:txBody>
      </p:sp>
      <p:sp>
        <p:nvSpPr>
          <p:cNvPr id="6" name="TextBox 5">
            <a:extLst>
              <a:ext uri="{FF2B5EF4-FFF2-40B4-BE49-F238E27FC236}">
                <a16:creationId xmlns:a16="http://schemas.microsoft.com/office/drawing/2014/main" id="{536DD325-9E0C-21BA-9D08-0F2C4467A409}"/>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360660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0582" y="1593554"/>
            <a:ext cx="9810837" cy="4647426"/>
          </a:xfrm>
          <a:prstGeom prst="rect">
            <a:avLst/>
          </a:prstGeom>
          <a:noFill/>
          <a:ln>
            <a:noFill/>
          </a:ln>
        </p:spPr>
        <p:txBody>
          <a:bodyPr wrap="square" rtlCol="0">
            <a:spAutoFit/>
          </a:bodyPr>
          <a:lstStyle/>
          <a:p>
            <a:pPr algn="ctr"/>
            <a:r>
              <a:rPr lang="en-US" sz="3200" dirty="0">
                <a:effectLst>
                  <a:outerShdw blurRad="38100" dist="38100" dir="2700000" algn="tl">
                    <a:srgbClr val="000000">
                      <a:alpha val="43137"/>
                    </a:srgbClr>
                  </a:outerShdw>
                </a:effectLst>
                <a:latin typeface="+mj-lt"/>
              </a:rPr>
              <a:t>Conference Definition (</a:t>
            </a:r>
            <a:r>
              <a:rPr lang="en-US" sz="3200" dirty="0" err="1">
                <a:effectLst>
                  <a:outerShdw blurRad="38100" dist="38100" dir="2700000" algn="tl">
                    <a:srgbClr val="000000">
                      <a:alpha val="43137"/>
                    </a:srgbClr>
                  </a:outerShdw>
                </a:effectLst>
                <a:latin typeface="+mj-lt"/>
              </a:rPr>
              <a:t>Cont</a:t>
            </a:r>
            <a:r>
              <a:rPr lang="en-US" sz="3200" dirty="0">
                <a:effectLst>
                  <a:outerShdw blurRad="38100" dist="38100" dir="2700000" algn="tl">
                    <a:srgbClr val="000000">
                      <a:alpha val="43137"/>
                    </a:srgbClr>
                  </a:outerShdw>
                </a:effectLst>
                <a:latin typeface="+mj-lt"/>
              </a:rPr>
              <a:t>) </a:t>
            </a:r>
          </a:p>
          <a:p>
            <a:pPr algn="ctr"/>
            <a:endParaRPr lang="en-US" sz="3200" dirty="0">
              <a:latin typeface="+mj-lt"/>
            </a:endParaRPr>
          </a:p>
          <a:p>
            <a:pPr>
              <a:defRPr/>
            </a:pPr>
            <a:r>
              <a:rPr lang="en-US" sz="2400" dirty="0">
                <a:latin typeface="+mj-lt"/>
              </a:rPr>
              <a:t>Some typical characteristics of a conference are:</a:t>
            </a:r>
          </a:p>
          <a:p>
            <a:pPr>
              <a:defRPr/>
            </a:pPr>
            <a:r>
              <a:rPr lang="en-US" sz="2400" dirty="0">
                <a:latin typeface="+mj-lt"/>
              </a:rPr>
              <a:t>     </a:t>
            </a:r>
          </a:p>
          <a:p>
            <a:pPr marL="274320" indent="-274320">
              <a:buFont typeface="Wingdings" pitchFamily="2" charset="2"/>
              <a:buChar char="Ø"/>
              <a:defRPr/>
            </a:pPr>
            <a:r>
              <a:rPr lang="en-US" sz="2400" dirty="0">
                <a:latin typeface="+mj-lt"/>
              </a:rPr>
              <a:t>Designated participants and/or registration,</a:t>
            </a:r>
          </a:p>
          <a:p>
            <a:pPr marL="274320" indent="-274320">
              <a:defRPr/>
            </a:pPr>
            <a:endParaRPr lang="en-US" sz="2400" dirty="0">
              <a:latin typeface="+mj-lt"/>
            </a:endParaRPr>
          </a:p>
          <a:p>
            <a:pPr marL="274320" indent="-274320">
              <a:buFont typeface="Wingdings" pitchFamily="2" charset="2"/>
              <a:buChar char="Ø"/>
              <a:defRPr/>
            </a:pPr>
            <a:r>
              <a:rPr lang="en-US" sz="2400" dirty="0">
                <a:latin typeface="+mj-lt"/>
              </a:rPr>
              <a:t>A published substantive agenda, and </a:t>
            </a:r>
          </a:p>
          <a:p>
            <a:pPr marL="274320" indent="-274320">
              <a:defRPr/>
            </a:pPr>
            <a:endParaRPr lang="en-US" sz="2400" dirty="0">
              <a:latin typeface="+mj-lt"/>
            </a:endParaRPr>
          </a:p>
          <a:p>
            <a:pPr marL="274320" indent="-274320">
              <a:buFont typeface="Wingdings" pitchFamily="2" charset="2"/>
              <a:buChar char="Ø"/>
              <a:defRPr/>
            </a:pPr>
            <a:r>
              <a:rPr lang="en-US" sz="2400" dirty="0">
                <a:latin typeface="+mj-lt"/>
              </a:rPr>
              <a:t>Scheduled speakers or a discussion panel.     </a:t>
            </a:r>
          </a:p>
          <a:p>
            <a:pPr algn="ctr"/>
            <a:r>
              <a:rPr lang="en-US" sz="3200" dirty="0">
                <a:latin typeface="+mj-lt"/>
              </a:rPr>
              <a:t>   </a:t>
            </a:r>
          </a:p>
          <a:p>
            <a:pPr algn="ctr"/>
            <a:endParaRPr lang="en-US" sz="3200" dirty="0">
              <a:latin typeface="+mj-lt"/>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t>6</a:t>
            </a:fld>
            <a:endParaRPr lang="en-US"/>
          </a:p>
        </p:txBody>
      </p:sp>
      <p:sp>
        <p:nvSpPr>
          <p:cNvPr id="5" name="TextBox 4">
            <a:extLst>
              <a:ext uri="{FF2B5EF4-FFF2-40B4-BE49-F238E27FC236}">
                <a16:creationId xmlns:a16="http://schemas.microsoft.com/office/drawing/2014/main" id="{C1E0A16A-6D13-D9D2-A4EA-26420EA076A3}"/>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15574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035" y="1467489"/>
            <a:ext cx="11913078" cy="4327338"/>
          </a:xfrm>
          <a:prstGeom prst="rect">
            <a:avLst/>
          </a:prstGeom>
          <a:noFill/>
          <a:ln>
            <a:noFill/>
          </a:ln>
        </p:spPr>
        <p:txBody>
          <a:bodyPr wrap="square" rtlCol="0">
            <a:spAutoFit/>
          </a:bodyPr>
          <a:lstStyle/>
          <a:p>
            <a:pPr algn="ctr"/>
            <a:r>
              <a:rPr lang="en-US" sz="3200" dirty="0">
                <a:effectLst>
                  <a:outerShdw blurRad="38100" dist="38100" dir="2700000" algn="tl">
                    <a:srgbClr val="000000">
                      <a:alpha val="43137"/>
                    </a:srgbClr>
                  </a:outerShdw>
                </a:effectLst>
                <a:latin typeface="+mj-lt"/>
              </a:rPr>
              <a:t>Conference Guidelines</a:t>
            </a:r>
          </a:p>
          <a:p>
            <a:pPr algn="ctr"/>
            <a:endParaRPr lang="en-US" sz="3200" dirty="0">
              <a:latin typeface="+mj-lt"/>
            </a:endParaRPr>
          </a:p>
          <a:p>
            <a:pPr>
              <a:defRPr/>
            </a:pPr>
            <a:r>
              <a:rPr lang="en-US" sz="3200" kern="900" spc="-20" dirty="0">
                <a:latin typeface="+mj-lt"/>
              </a:rPr>
              <a:t>Recipients should ensure the most cost effective options are considered when planning to conduct a training such as:</a:t>
            </a:r>
          </a:p>
          <a:p>
            <a:pPr marL="914400" lvl="1" indent="-457200" eaLnBrk="0" fontAlgn="base" hangingPunct="0">
              <a:spcBef>
                <a:spcPct val="20000"/>
              </a:spcBef>
              <a:spcAft>
                <a:spcPct val="0"/>
              </a:spcAft>
              <a:buFont typeface="Wingdings" panose="05000000000000000000" pitchFamily="2" charset="2"/>
              <a:buChar char="Ø"/>
              <a:defRPr/>
            </a:pPr>
            <a:r>
              <a:rPr lang="en-US" sz="2400" kern="0" dirty="0">
                <a:solidFill>
                  <a:srgbClr val="000000"/>
                </a:solidFill>
                <a:latin typeface="+mj-lt"/>
              </a:rPr>
              <a:t>Webinars;</a:t>
            </a:r>
          </a:p>
          <a:p>
            <a:pPr marL="914400" lvl="1" indent="-457200" eaLnBrk="0" fontAlgn="base" hangingPunct="0">
              <a:spcBef>
                <a:spcPct val="20000"/>
              </a:spcBef>
              <a:spcAft>
                <a:spcPct val="0"/>
              </a:spcAft>
              <a:buFont typeface="Wingdings" panose="05000000000000000000" pitchFamily="2" charset="2"/>
              <a:buChar char="Ø"/>
              <a:defRPr/>
            </a:pPr>
            <a:r>
              <a:rPr lang="en-US" sz="2400" kern="0" dirty="0">
                <a:solidFill>
                  <a:srgbClr val="000000"/>
                </a:solidFill>
                <a:latin typeface="+mj-lt"/>
              </a:rPr>
              <a:t>Acquiring the lowest cost locations and venues;</a:t>
            </a:r>
          </a:p>
          <a:p>
            <a:pPr marL="914400" lvl="1" indent="-457200" eaLnBrk="0" fontAlgn="base" hangingPunct="0">
              <a:spcBef>
                <a:spcPct val="20000"/>
              </a:spcBef>
              <a:spcAft>
                <a:spcPct val="0"/>
              </a:spcAft>
              <a:buFont typeface="Wingdings" panose="05000000000000000000" pitchFamily="2" charset="2"/>
              <a:buChar char="Ø"/>
              <a:defRPr/>
            </a:pPr>
            <a:r>
              <a:rPr lang="en-US" sz="2400" kern="0" dirty="0">
                <a:solidFill>
                  <a:srgbClr val="000000"/>
                </a:solidFill>
                <a:latin typeface="+mj-lt"/>
              </a:rPr>
              <a:t>Minimizing travel costs; and</a:t>
            </a:r>
          </a:p>
          <a:p>
            <a:pPr marL="914400" lvl="1" indent="-457200" eaLnBrk="0" fontAlgn="base" hangingPunct="0">
              <a:spcBef>
                <a:spcPct val="20000"/>
              </a:spcBef>
              <a:spcAft>
                <a:spcPct val="0"/>
              </a:spcAft>
              <a:buFont typeface="Wingdings" panose="05000000000000000000" pitchFamily="2" charset="2"/>
              <a:buChar char="Ø"/>
              <a:defRPr/>
            </a:pPr>
            <a:r>
              <a:rPr lang="en-US" sz="2400" kern="0" dirty="0">
                <a:solidFill>
                  <a:srgbClr val="000000"/>
                </a:solidFill>
                <a:latin typeface="+mj-lt"/>
              </a:rPr>
              <a:t>Ensuring all conference costs are necessary business expenses. </a:t>
            </a:r>
          </a:p>
          <a:p>
            <a:pPr algn="ctr"/>
            <a:endParaRPr lang="en-US" sz="32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698" y="3731954"/>
            <a:ext cx="1807325" cy="896751"/>
          </a:xfrm>
          <a:prstGeom prst="rect">
            <a:avLst/>
          </a:prstGeom>
        </p:spPr>
      </p:pic>
      <p:sp>
        <p:nvSpPr>
          <p:cNvPr id="5" name="Slide Number Placeholder 4"/>
          <p:cNvSpPr>
            <a:spLocks noGrp="1"/>
          </p:cNvSpPr>
          <p:nvPr>
            <p:ph type="sldNum" sz="quarter" idx="12"/>
          </p:nvPr>
        </p:nvSpPr>
        <p:spPr/>
        <p:txBody>
          <a:bodyPr/>
          <a:lstStyle/>
          <a:p>
            <a:fld id="{401CF334-2D5C-4859-84A6-CA7E6E43FAEB}" type="slidenum">
              <a:rPr lang="en-US" smtClean="0"/>
              <a:t>7</a:t>
            </a:fld>
            <a:endParaRPr lang="en-US"/>
          </a:p>
        </p:txBody>
      </p:sp>
      <p:sp>
        <p:nvSpPr>
          <p:cNvPr id="6" name="TextBox 5">
            <a:extLst>
              <a:ext uri="{FF2B5EF4-FFF2-40B4-BE49-F238E27FC236}">
                <a16:creationId xmlns:a16="http://schemas.microsoft.com/office/drawing/2014/main" id="{6D36C5C5-12CE-BCDC-71D2-9CCF5879C7C3}"/>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371084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0582" y="1448255"/>
            <a:ext cx="9810837" cy="3785652"/>
          </a:xfrm>
          <a:prstGeom prst="rect">
            <a:avLst/>
          </a:prstGeom>
          <a:noFill/>
          <a:ln>
            <a:noFill/>
          </a:ln>
        </p:spPr>
        <p:txBody>
          <a:bodyPr wrap="square" rtlCol="0">
            <a:spAutoFit/>
          </a:bodyPr>
          <a:lstStyle/>
          <a:p>
            <a:pPr algn="ctr"/>
            <a:r>
              <a:rPr lang="en-US" sz="3200" dirty="0">
                <a:effectLst>
                  <a:outerShdw blurRad="38100" dist="38100" dir="2700000" algn="tl">
                    <a:srgbClr val="000000">
                      <a:alpha val="43137"/>
                    </a:srgbClr>
                  </a:outerShdw>
                </a:effectLst>
                <a:latin typeface="+mj-lt"/>
              </a:rPr>
              <a:t>Conference Guidelines (</a:t>
            </a:r>
            <a:r>
              <a:rPr lang="en-US" sz="3200" dirty="0" err="1">
                <a:effectLst>
                  <a:outerShdw blurRad="38100" dist="38100" dir="2700000" algn="tl">
                    <a:srgbClr val="000000">
                      <a:alpha val="43137"/>
                    </a:srgbClr>
                  </a:outerShdw>
                </a:effectLst>
                <a:latin typeface="+mj-lt"/>
              </a:rPr>
              <a:t>Cont</a:t>
            </a:r>
            <a:r>
              <a:rPr lang="en-US" sz="3200" dirty="0">
                <a:effectLst>
                  <a:outerShdw blurRad="38100" dist="38100" dir="2700000" algn="tl">
                    <a:srgbClr val="000000">
                      <a:alpha val="43137"/>
                    </a:srgbClr>
                  </a:outerShdw>
                </a:effectLst>
                <a:latin typeface="+mj-lt"/>
              </a:rPr>
              <a:t>)</a:t>
            </a:r>
          </a:p>
          <a:p>
            <a:pPr algn="ctr"/>
            <a:endParaRPr lang="en-US" sz="3200" dirty="0">
              <a:latin typeface="+mj-lt"/>
            </a:endParaRPr>
          </a:p>
          <a:p>
            <a:pPr marL="274320" indent="-274320">
              <a:buFont typeface="Wingdings" pitchFamily="2" charset="2"/>
              <a:buChar char="Ø"/>
              <a:defRPr/>
            </a:pPr>
            <a:r>
              <a:rPr lang="en-US" sz="2400" dirty="0">
                <a:latin typeface="+mj-lt"/>
              </a:rPr>
              <a:t>Cooperative agreement recipients and Contractors </a:t>
            </a:r>
            <a:r>
              <a:rPr lang="en-US" sz="2400" i="1" u="sng" dirty="0">
                <a:latin typeface="+mj-lt"/>
              </a:rPr>
              <a:t>must</a:t>
            </a:r>
            <a:r>
              <a:rPr lang="en-US" sz="2400" dirty="0">
                <a:latin typeface="+mj-lt"/>
              </a:rPr>
              <a:t> receive OJP or DOJ’s written prior approval for each event held with DOJ funds that meets the definition of a conference.  </a:t>
            </a:r>
          </a:p>
          <a:p>
            <a:pPr>
              <a:defRPr/>
            </a:pPr>
            <a:r>
              <a:rPr lang="en-US" sz="2400" dirty="0">
                <a:latin typeface="+mj-lt"/>
              </a:rPr>
              <a:t>  </a:t>
            </a:r>
          </a:p>
          <a:p>
            <a:pPr marL="274320" indent="-274320">
              <a:buFont typeface="Wingdings" pitchFamily="2" charset="2"/>
              <a:buChar char="Ø"/>
              <a:defRPr/>
            </a:pPr>
            <a:r>
              <a:rPr lang="en-US" sz="2400" dirty="0">
                <a:latin typeface="+mj-lt"/>
              </a:rPr>
              <a:t>In absence of approval from OJP or DOJ, recipients </a:t>
            </a:r>
            <a:r>
              <a:rPr lang="en-US" sz="2400" i="1" u="sng" dirty="0">
                <a:latin typeface="+mj-lt"/>
              </a:rPr>
              <a:t>must</a:t>
            </a:r>
            <a:r>
              <a:rPr lang="en-US" sz="2400" dirty="0">
                <a:latin typeface="+mj-lt"/>
              </a:rPr>
              <a:t> cancel the event. </a:t>
            </a:r>
          </a:p>
          <a:p>
            <a:pPr algn="ctr"/>
            <a:endParaRPr lang="en-US" sz="32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876" y="5248719"/>
            <a:ext cx="596248" cy="649248"/>
          </a:xfrm>
          <a:prstGeom prst="rect">
            <a:avLst/>
          </a:prstGeom>
        </p:spPr>
      </p:pic>
      <p:sp>
        <p:nvSpPr>
          <p:cNvPr id="5" name="Slide Number Placeholder 4"/>
          <p:cNvSpPr>
            <a:spLocks noGrp="1"/>
          </p:cNvSpPr>
          <p:nvPr>
            <p:ph type="sldNum" sz="quarter" idx="12"/>
          </p:nvPr>
        </p:nvSpPr>
        <p:spPr/>
        <p:txBody>
          <a:bodyPr/>
          <a:lstStyle/>
          <a:p>
            <a:fld id="{401CF334-2D5C-4859-84A6-CA7E6E43FAEB}" type="slidenum">
              <a:rPr lang="en-US" smtClean="0"/>
              <a:t>8</a:t>
            </a:fld>
            <a:endParaRPr lang="en-US"/>
          </a:p>
        </p:txBody>
      </p:sp>
      <p:sp>
        <p:nvSpPr>
          <p:cNvPr id="6" name="TextBox 5">
            <a:extLst>
              <a:ext uri="{FF2B5EF4-FFF2-40B4-BE49-F238E27FC236}">
                <a16:creationId xmlns:a16="http://schemas.microsoft.com/office/drawing/2014/main" id="{FA692657-8CE5-3964-A80D-F9E685F6B6C0}"/>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286278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952" y="1325796"/>
            <a:ext cx="9936097" cy="2492990"/>
          </a:xfrm>
          <a:prstGeom prst="rect">
            <a:avLst/>
          </a:prstGeom>
          <a:noFill/>
          <a:ln>
            <a:noFill/>
          </a:ln>
        </p:spPr>
        <p:txBody>
          <a:bodyPr wrap="square" rtlCol="0">
            <a:spAutoFit/>
          </a:bodyPr>
          <a:lstStyle/>
          <a:p>
            <a:pPr algn="ctr">
              <a:spcAft>
                <a:spcPts val="1200"/>
              </a:spcAft>
            </a:pPr>
            <a:r>
              <a:rPr lang="en-US" sz="3200" dirty="0">
                <a:effectLst>
                  <a:outerShdw blurRad="38100" dist="38100" dir="2700000" algn="tl">
                    <a:srgbClr val="000000">
                      <a:alpha val="43137"/>
                    </a:srgbClr>
                  </a:outerShdw>
                </a:effectLst>
                <a:latin typeface="+mj-lt"/>
              </a:rPr>
              <a:t>Conference Guidelines (</a:t>
            </a:r>
            <a:r>
              <a:rPr lang="en-US" sz="3200" dirty="0" err="1">
                <a:effectLst>
                  <a:outerShdw blurRad="38100" dist="38100" dir="2700000" algn="tl">
                    <a:srgbClr val="000000">
                      <a:alpha val="43137"/>
                    </a:srgbClr>
                  </a:outerShdw>
                </a:effectLst>
                <a:latin typeface="+mj-lt"/>
              </a:rPr>
              <a:t>Cont</a:t>
            </a:r>
            <a:r>
              <a:rPr lang="en-US" sz="3200" dirty="0">
                <a:effectLst>
                  <a:outerShdw blurRad="38100" dist="38100" dir="2700000" algn="tl">
                    <a:srgbClr val="000000">
                      <a:alpha val="43137"/>
                    </a:srgbClr>
                  </a:outerShdw>
                </a:effectLst>
                <a:latin typeface="+mj-lt"/>
              </a:rPr>
              <a:t>)</a:t>
            </a:r>
          </a:p>
          <a:p>
            <a:pPr algn="ctr">
              <a:spcAft>
                <a:spcPts val="1200"/>
              </a:spcAft>
            </a:pPr>
            <a:r>
              <a:rPr lang="en-US" sz="2400" dirty="0">
                <a:effectLst>
                  <a:outerShdw blurRad="38100" dist="38100" dir="2700000" algn="tl">
                    <a:srgbClr val="000000">
                      <a:alpha val="43137"/>
                    </a:srgbClr>
                  </a:outerShdw>
                </a:effectLst>
                <a:latin typeface="+mj-lt"/>
              </a:rPr>
              <a:t>Timing of Requests for Approval</a:t>
            </a:r>
          </a:p>
          <a:p>
            <a:pPr algn="ctr"/>
            <a:endParaRPr lang="en-US" sz="2400" dirty="0">
              <a:effectLst>
                <a:outerShdw blurRad="38100" dist="38100" dir="2700000" algn="tl">
                  <a:srgbClr val="000000">
                    <a:alpha val="43137"/>
                  </a:srgbClr>
                </a:outerShdw>
              </a:effectLst>
              <a:latin typeface="+mj-lt"/>
            </a:endParaRPr>
          </a:p>
          <a:p>
            <a:pPr algn="ctr"/>
            <a:endParaRPr lang="en-US" sz="3200" dirty="0">
              <a:latin typeface="+mj-lt"/>
            </a:endParaRPr>
          </a:p>
          <a:p>
            <a:pPr algn="ctr"/>
            <a:endParaRPr lang="en-US" sz="24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468" y="424319"/>
            <a:ext cx="2718148" cy="19180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252190033"/>
              </p:ext>
            </p:extLst>
          </p:nvPr>
        </p:nvGraphicFramePr>
        <p:xfrm>
          <a:off x="2873955" y="2517259"/>
          <a:ext cx="6444090" cy="4154679"/>
        </p:xfrm>
        <a:graphic>
          <a:graphicData uri="http://schemas.openxmlformats.org/drawingml/2006/table">
            <a:tbl>
              <a:tblPr>
                <a:tableStyleId>{8799B23B-EC83-4686-B30A-512413B5E67A}</a:tableStyleId>
              </a:tblPr>
              <a:tblGrid>
                <a:gridCol w="3118891">
                  <a:extLst>
                    <a:ext uri="{9D8B030D-6E8A-4147-A177-3AD203B41FA5}">
                      <a16:colId xmlns:a16="http://schemas.microsoft.com/office/drawing/2014/main" val="20000"/>
                    </a:ext>
                  </a:extLst>
                </a:gridCol>
                <a:gridCol w="3325199">
                  <a:extLst>
                    <a:ext uri="{9D8B030D-6E8A-4147-A177-3AD203B41FA5}">
                      <a16:colId xmlns:a16="http://schemas.microsoft.com/office/drawing/2014/main" val="20001"/>
                    </a:ext>
                  </a:extLst>
                </a:gridCol>
              </a:tblGrid>
              <a:tr h="368320">
                <a:tc>
                  <a:txBody>
                    <a:bodyPr/>
                    <a:lstStyle/>
                    <a:p>
                      <a:pPr marL="0" marR="0" algn="ctr">
                        <a:lnSpc>
                          <a:spcPct val="107000"/>
                        </a:lnSpc>
                        <a:spcBef>
                          <a:spcPts val="0"/>
                        </a:spcBef>
                        <a:spcAft>
                          <a:spcPts val="0"/>
                        </a:spcAft>
                      </a:pPr>
                      <a:r>
                        <a:rPr lang="en-US" sz="1700" u="sng" kern="1200" dirty="0">
                          <a:effectLst/>
                        </a:rPr>
                        <a:t>Event Parameters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02" marR="9102" marT="9102" marB="0"/>
                </a:tc>
                <a:tc>
                  <a:txBody>
                    <a:bodyPr/>
                    <a:lstStyle/>
                    <a:p>
                      <a:pPr marL="0" marR="0" algn="ctr">
                        <a:lnSpc>
                          <a:spcPct val="107000"/>
                        </a:lnSpc>
                        <a:spcBef>
                          <a:spcPts val="0"/>
                        </a:spcBef>
                        <a:spcAft>
                          <a:spcPts val="0"/>
                        </a:spcAft>
                      </a:pPr>
                      <a:r>
                        <a:rPr lang="en-US" sz="1700" u="sng" kern="1200">
                          <a:effectLst/>
                        </a:rPr>
                        <a:t>Date Due from Grantee to OJP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02" marR="9102" marT="9102" marB="0"/>
                </a:tc>
                <a:extLst>
                  <a:ext uri="{0D108BD9-81ED-4DB2-BD59-A6C34878D82A}">
                    <a16:rowId xmlns:a16="http://schemas.microsoft.com/office/drawing/2014/main" val="10000"/>
                  </a:ext>
                </a:extLst>
              </a:tr>
              <a:tr h="699020">
                <a:tc>
                  <a:txBody>
                    <a:bodyPr/>
                    <a:lstStyle/>
                    <a:p>
                      <a:pPr marL="0" marR="0" algn="ctr">
                        <a:lnSpc>
                          <a:spcPct val="107000"/>
                        </a:lnSpc>
                        <a:spcBef>
                          <a:spcPts val="0"/>
                        </a:spcBef>
                        <a:spcAft>
                          <a:spcPts val="0"/>
                        </a:spcAft>
                      </a:pPr>
                      <a:r>
                        <a:rPr lang="en-US" sz="1600" kern="1200">
                          <a:effectLst/>
                        </a:rPr>
                        <a:t>$100K or less, and not exceeding any cost thresholds *</a:t>
                      </a:r>
                      <a:r>
                        <a:rPr lang="en-US" sz="1300" kern="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02" marR="9102" marT="9102" marB="0"/>
                </a:tc>
                <a:tc>
                  <a:txBody>
                    <a:bodyPr/>
                    <a:lstStyle/>
                    <a:p>
                      <a:pPr marL="0" marR="0" algn="ctr">
                        <a:lnSpc>
                          <a:spcPct val="107000"/>
                        </a:lnSpc>
                        <a:spcBef>
                          <a:spcPts val="0"/>
                        </a:spcBef>
                        <a:spcAft>
                          <a:spcPts val="0"/>
                        </a:spcAft>
                      </a:pPr>
                      <a:r>
                        <a:rPr lang="en-US" sz="1600" kern="1200" dirty="0">
                          <a:effectLst/>
                        </a:rPr>
                        <a:t>90 calendar days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02" marR="9102" marT="9102" marB="0"/>
                </a:tc>
                <a:extLst>
                  <a:ext uri="{0D108BD9-81ED-4DB2-BD59-A6C34878D82A}">
                    <a16:rowId xmlns:a16="http://schemas.microsoft.com/office/drawing/2014/main" val="10001"/>
                  </a:ext>
                </a:extLst>
              </a:tr>
              <a:tr h="3087339">
                <a:tc>
                  <a:txBody>
                    <a:bodyPr/>
                    <a:lstStyle/>
                    <a:p>
                      <a:pPr marL="0" marR="0" algn="ctr">
                        <a:lnSpc>
                          <a:spcPct val="107000"/>
                        </a:lnSpc>
                        <a:spcBef>
                          <a:spcPts val="0"/>
                        </a:spcBef>
                        <a:spcAft>
                          <a:spcPts val="0"/>
                        </a:spcAft>
                      </a:pPr>
                      <a:r>
                        <a:rPr lang="en-US" sz="1600" kern="1200" dirty="0">
                          <a:effectLst/>
                        </a:rPr>
                        <a:t>Over $100K, or exceeding any  one cost threshold *</a:t>
                      </a:r>
                      <a:r>
                        <a:rPr lang="en-US" sz="1300" kern="1200" dirty="0">
                          <a:effectLst/>
                        </a:rPr>
                        <a:t> </a:t>
                      </a:r>
                      <a:endParaRPr lang="en-US" sz="1100" dirty="0">
                        <a:effectLst/>
                      </a:endParaRPr>
                    </a:p>
                    <a:p>
                      <a:pPr marL="0" marR="0" algn="ctr">
                        <a:lnSpc>
                          <a:spcPct val="107000"/>
                        </a:lnSpc>
                        <a:spcBef>
                          <a:spcPts val="0"/>
                        </a:spcBef>
                        <a:spcAft>
                          <a:spcPts val="0"/>
                        </a:spcAft>
                      </a:pPr>
                      <a:r>
                        <a:rPr lang="en-US" sz="1300" kern="1200" dirty="0">
                          <a:effectLst/>
                        </a:rPr>
                        <a:t> </a:t>
                      </a:r>
                      <a:endParaRPr lang="en-US" sz="1100" dirty="0">
                        <a:effectLst/>
                      </a:endParaRPr>
                    </a:p>
                    <a:p>
                      <a:pPr marL="0" marR="0" algn="ctr">
                        <a:lnSpc>
                          <a:spcPct val="107000"/>
                        </a:lnSpc>
                        <a:spcBef>
                          <a:spcPts val="0"/>
                        </a:spcBef>
                        <a:spcAft>
                          <a:spcPts val="0"/>
                        </a:spcAft>
                      </a:pPr>
                      <a:r>
                        <a:rPr lang="en-US" sz="1300" kern="1200" dirty="0">
                          <a:effectLst/>
                        </a:rPr>
                        <a:t> </a:t>
                      </a:r>
                      <a:endParaRPr lang="en-US" sz="1100" dirty="0">
                        <a:effectLst/>
                      </a:endParaRPr>
                    </a:p>
                    <a:p>
                      <a:pPr marL="0" marR="0" algn="ctr">
                        <a:lnSpc>
                          <a:spcPct val="107000"/>
                        </a:lnSpc>
                        <a:spcBef>
                          <a:spcPts val="0"/>
                        </a:spcBef>
                        <a:spcAft>
                          <a:spcPts val="0"/>
                        </a:spcAft>
                      </a:pPr>
                      <a:r>
                        <a:rPr lang="en-US" sz="1300" kern="1200" dirty="0">
                          <a:effectLst/>
                        </a:rPr>
                        <a:t> </a:t>
                      </a:r>
                      <a:endParaRPr lang="en-US" sz="1100" dirty="0">
                        <a:effectLst/>
                      </a:endParaRPr>
                    </a:p>
                    <a:p>
                      <a:pPr marL="0" marR="0" algn="ctr">
                        <a:lnSpc>
                          <a:spcPct val="107000"/>
                        </a:lnSpc>
                        <a:spcBef>
                          <a:spcPts val="0"/>
                        </a:spcBef>
                        <a:spcAft>
                          <a:spcPts val="0"/>
                        </a:spcAft>
                      </a:pPr>
                      <a:r>
                        <a:rPr lang="en-US" sz="1700" dirty="0">
                          <a:effectLst/>
                        </a:rPr>
                        <a:t> </a:t>
                      </a:r>
                      <a:endParaRPr lang="en-US" sz="1100" dirty="0">
                        <a:effectLst/>
                      </a:endParaRPr>
                    </a:p>
                    <a:p>
                      <a:pPr marL="0" marR="0" algn="ctr">
                        <a:lnSpc>
                          <a:spcPct val="107000"/>
                        </a:lnSpc>
                        <a:spcBef>
                          <a:spcPts val="0"/>
                        </a:spcBef>
                        <a:spcAft>
                          <a:spcPts val="0"/>
                        </a:spcAft>
                      </a:pPr>
                      <a:r>
                        <a:rPr lang="en-US" sz="1400" kern="1200" dirty="0">
                          <a:effectLst/>
                        </a:rPr>
                        <a:t>* conference space,</a:t>
                      </a:r>
                      <a:endParaRPr lang="en-US" sz="1100" dirty="0">
                        <a:effectLst/>
                      </a:endParaRPr>
                    </a:p>
                    <a:p>
                      <a:pPr marL="0" marR="0" algn="ctr">
                        <a:lnSpc>
                          <a:spcPct val="107000"/>
                        </a:lnSpc>
                        <a:spcBef>
                          <a:spcPts val="0"/>
                        </a:spcBef>
                        <a:spcAft>
                          <a:spcPts val="0"/>
                        </a:spcAft>
                      </a:pPr>
                      <a:r>
                        <a:rPr lang="en-US" sz="1400" kern="1200" dirty="0">
                          <a:effectLst/>
                        </a:rPr>
                        <a:t>audio-visual equipment/services,</a:t>
                      </a:r>
                      <a:endParaRPr lang="en-US" sz="1100" dirty="0">
                        <a:effectLst/>
                      </a:endParaRPr>
                    </a:p>
                    <a:p>
                      <a:pPr marL="0" marR="0" algn="ctr">
                        <a:lnSpc>
                          <a:spcPct val="107000"/>
                        </a:lnSpc>
                        <a:spcBef>
                          <a:spcPts val="0"/>
                        </a:spcBef>
                        <a:spcAft>
                          <a:spcPts val="0"/>
                        </a:spcAft>
                      </a:pPr>
                      <a:r>
                        <a:rPr lang="en-US" sz="1400" kern="1200" dirty="0">
                          <a:effectLst/>
                        </a:rPr>
                        <a:t>logistical conference planner,</a:t>
                      </a:r>
                      <a:endParaRPr lang="en-US" sz="1100" dirty="0">
                        <a:effectLst/>
                      </a:endParaRPr>
                    </a:p>
                    <a:p>
                      <a:pPr marL="0" marR="0" algn="ctr">
                        <a:lnSpc>
                          <a:spcPct val="107000"/>
                        </a:lnSpc>
                        <a:spcBef>
                          <a:spcPts val="0"/>
                        </a:spcBef>
                        <a:spcAft>
                          <a:spcPts val="0"/>
                        </a:spcAft>
                      </a:pPr>
                      <a:r>
                        <a:rPr lang="en-US" sz="1400" kern="1200" dirty="0">
                          <a:effectLst/>
                        </a:rPr>
                        <a:t>programmatic conference planner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02" marR="9102" marT="9102" marB="0"/>
                </a:tc>
                <a:tc>
                  <a:txBody>
                    <a:bodyPr/>
                    <a:lstStyle/>
                    <a:p>
                      <a:pPr marL="0" marR="0" algn="ctr">
                        <a:lnSpc>
                          <a:spcPct val="107000"/>
                        </a:lnSpc>
                        <a:spcBef>
                          <a:spcPts val="0"/>
                        </a:spcBef>
                        <a:spcAft>
                          <a:spcPts val="0"/>
                        </a:spcAft>
                      </a:pPr>
                      <a:r>
                        <a:rPr lang="en-US" sz="1600" kern="1200" dirty="0">
                          <a:effectLst/>
                        </a:rPr>
                        <a:t>120 calendar days **</a:t>
                      </a:r>
                      <a:endParaRPr lang="en-US" sz="1100" dirty="0">
                        <a:effectLst/>
                      </a:endParaRPr>
                    </a:p>
                    <a:p>
                      <a:pPr marL="0" marR="0" algn="ctr">
                        <a:lnSpc>
                          <a:spcPct val="107000"/>
                        </a:lnSpc>
                        <a:spcBef>
                          <a:spcPts val="0"/>
                        </a:spcBef>
                        <a:spcAft>
                          <a:spcPts val="0"/>
                        </a:spcAft>
                      </a:pPr>
                      <a:r>
                        <a:rPr lang="en-US" sz="1600" kern="1200" dirty="0">
                          <a:effectLst/>
                        </a:rPr>
                        <a:t> </a:t>
                      </a:r>
                      <a:endParaRPr lang="en-US" sz="1100" dirty="0">
                        <a:effectLst/>
                      </a:endParaRPr>
                    </a:p>
                    <a:p>
                      <a:pPr marL="0" marR="0" algn="ctr">
                        <a:lnSpc>
                          <a:spcPct val="107000"/>
                        </a:lnSpc>
                        <a:spcBef>
                          <a:spcPts val="0"/>
                        </a:spcBef>
                        <a:spcAft>
                          <a:spcPts val="0"/>
                        </a:spcAft>
                      </a:pPr>
                      <a:r>
                        <a:rPr lang="en-US" sz="1600" kern="1200" dirty="0">
                          <a:effectLst/>
                        </a:rPr>
                        <a:t> </a:t>
                      </a:r>
                      <a:endParaRPr lang="en-US" sz="1100" dirty="0">
                        <a:effectLst/>
                      </a:endParaRPr>
                    </a:p>
                    <a:p>
                      <a:pPr marL="0" marR="0" algn="ctr">
                        <a:lnSpc>
                          <a:spcPct val="107000"/>
                        </a:lnSpc>
                        <a:spcBef>
                          <a:spcPts val="0"/>
                        </a:spcBef>
                        <a:spcAft>
                          <a:spcPts val="0"/>
                        </a:spcAft>
                      </a:pPr>
                      <a:r>
                        <a:rPr lang="en-US" sz="1700" dirty="0">
                          <a:effectLst/>
                        </a:rPr>
                        <a:t> </a:t>
                      </a:r>
                      <a:endParaRPr lang="en-US" sz="1100" dirty="0">
                        <a:effectLst/>
                      </a:endParaRPr>
                    </a:p>
                    <a:p>
                      <a:pPr marL="0" marR="0" algn="ctr">
                        <a:lnSpc>
                          <a:spcPct val="107000"/>
                        </a:lnSpc>
                        <a:spcBef>
                          <a:spcPts val="0"/>
                        </a:spcBef>
                        <a:spcAft>
                          <a:spcPts val="0"/>
                        </a:spcAft>
                      </a:pPr>
                      <a:r>
                        <a:rPr lang="en-US" sz="1600" kern="1200" dirty="0">
                          <a:effectLst/>
                        </a:rPr>
                        <a:t>** in advance of the earliest:</a:t>
                      </a:r>
                      <a:endParaRPr lang="en-US" sz="1100" dirty="0">
                        <a:effectLst/>
                      </a:endParaRPr>
                    </a:p>
                    <a:p>
                      <a:pPr marL="0" marR="0" algn="ctr">
                        <a:lnSpc>
                          <a:spcPct val="107000"/>
                        </a:lnSpc>
                        <a:spcBef>
                          <a:spcPts val="0"/>
                        </a:spcBef>
                        <a:spcAft>
                          <a:spcPts val="0"/>
                        </a:spcAft>
                      </a:pPr>
                      <a:r>
                        <a:rPr lang="en-US" sz="1400" kern="1200" dirty="0">
                          <a:effectLst/>
                        </a:rPr>
                        <a:t>start date of the conference,</a:t>
                      </a:r>
                      <a:endParaRPr lang="en-US" sz="1100" dirty="0">
                        <a:effectLst/>
                      </a:endParaRPr>
                    </a:p>
                    <a:p>
                      <a:pPr marL="0" marR="0" algn="ctr">
                        <a:lnSpc>
                          <a:spcPct val="107000"/>
                        </a:lnSpc>
                        <a:spcBef>
                          <a:spcPts val="0"/>
                        </a:spcBef>
                        <a:spcAft>
                          <a:spcPts val="0"/>
                        </a:spcAft>
                      </a:pPr>
                      <a:r>
                        <a:rPr lang="en-US" sz="1400" kern="1200" dirty="0">
                          <a:effectLst/>
                        </a:rPr>
                        <a:t>deadline to sign contracts, or</a:t>
                      </a:r>
                      <a:endParaRPr lang="en-US" sz="1100" dirty="0">
                        <a:effectLst/>
                      </a:endParaRPr>
                    </a:p>
                    <a:p>
                      <a:pPr marL="0" marR="0" algn="ctr">
                        <a:lnSpc>
                          <a:spcPct val="107000"/>
                        </a:lnSpc>
                        <a:spcBef>
                          <a:spcPts val="0"/>
                        </a:spcBef>
                        <a:spcAft>
                          <a:spcPts val="0"/>
                        </a:spcAft>
                      </a:pPr>
                      <a:r>
                        <a:rPr lang="en-US" sz="1400" kern="1200" dirty="0">
                          <a:effectLst/>
                        </a:rPr>
                        <a:t>obligation of funds for conference costs </a:t>
                      </a:r>
                      <a:r>
                        <a:rPr lang="en-US" sz="1300" kern="1200" dirty="0">
                          <a:effectLst/>
                        </a:rPr>
                        <a:t>(except for minimal costs required to assemble and submit approval request)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02" marR="9102" marT="9102" marB="0"/>
                </a:tc>
                <a:extLst>
                  <a:ext uri="{0D108BD9-81ED-4DB2-BD59-A6C34878D82A}">
                    <a16:rowId xmlns:a16="http://schemas.microsoft.com/office/drawing/2014/main" val="10002"/>
                  </a:ext>
                </a:extLst>
              </a:tr>
            </a:tbl>
          </a:graphicData>
        </a:graphic>
      </p:graphicFrame>
      <p:sp>
        <p:nvSpPr>
          <p:cNvPr id="6" name="Down Arrow 5"/>
          <p:cNvSpPr/>
          <p:nvPr/>
        </p:nvSpPr>
        <p:spPr>
          <a:xfrm>
            <a:off x="4217700" y="4115481"/>
            <a:ext cx="434227" cy="876646"/>
          </a:xfrm>
          <a:prstGeom prst="downArrow">
            <a:avLst/>
          </a:prstGeom>
          <a:solidFill>
            <a:srgbClr val="C0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Down Arrow 8"/>
          <p:cNvSpPr/>
          <p:nvPr/>
        </p:nvSpPr>
        <p:spPr>
          <a:xfrm>
            <a:off x="7614458" y="4461479"/>
            <a:ext cx="45719" cy="45719"/>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Down Arrow 11"/>
          <p:cNvSpPr/>
          <p:nvPr/>
        </p:nvSpPr>
        <p:spPr>
          <a:xfrm>
            <a:off x="4558145" y="4940531"/>
            <a:ext cx="45719" cy="45719"/>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Down Arrow 12"/>
          <p:cNvSpPr/>
          <p:nvPr/>
        </p:nvSpPr>
        <p:spPr>
          <a:xfrm>
            <a:off x="7395733" y="3855859"/>
            <a:ext cx="412728" cy="780289"/>
          </a:xfrm>
          <a:prstGeom prst="downArrow">
            <a:avLst/>
          </a:prstGeom>
          <a:solidFill>
            <a:srgbClr val="C0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Rectangle 13"/>
          <p:cNvSpPr/>
          <p:nvPr/>
        </p:nvSpPr>
        <p:spPr>
          <a:xfrm>
            <a:off x="2743200" y="2626822"/>
            <a:ext cx="45719" cy="757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Rectangle 15"/>
          <p:cNvSpPr/>
          <p:nvPr/>
        </p:nvSpPr>
        <p:spPr>
          <a:xfrm>
            <a:off x="2724150" y="1955827"/>
            <a:ext cx="6743700" cy="4215170"/>
          </a:xfrm>
          <a:prstGeom prst="rect">
            <a:avLst/>
          </a:prstGeom>
          <a:noFill/>
          <a:ln>
            <a:solidFill>
              <a:schemeClr val="tx1"/>
            </a:solidFill>
          </a:ln>
          <a:effectLst>
            <a:glow rad="101600">
              <a:schemeClr val="accent1">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9</a:t>
            </a:fld>
            <a:endParaRPr lang="en-US"/>
          </a:p>
        </p:txBody>
      </p:sp>
      <p:sp>
        <p:nvSpPr>
          <p:cNvPr id="8" name="TextBox 7">
            <a:extLst>
              <a:ext uri="{FF2B5EF4-FFF2-40B4-BE49-F238E27FC236}">
                <a16:creationId xmlns:a16="http://schemas.microsoft.com/office/drawing/2014/main" id="{F41700D2-907E-222C-693B-49D72DFFA153}"/>
              </a:ext>
            </a:extLst>
          </p:cNvPr>
          <p:cNvSpPr txBox="1"/>
          <p:nvPr/>
        </p:nvSpPr>
        <p:spPr>
          <a:xfrm>
            <a:off x="2135923" y="150759"/>
            <a:ext cx="7920154" cy="769441"/>
          </a:xfrm>
          <a:prstGeom prst="rect">
            <a:avLst/>
          </a:prstGeom>
          <a:noFill/>
          <a:ln>
            <a:solidFill>
              <a:schemeClr val="bg2"/>
            </a:solidFill>
          </a:ln>
        </p:spPr>
        <p:txBody>
          <a:bodyPr wrap="square">
            <a:spAutoFit/>
          </a:bodyPr>
          <a:lstStyle/>
          <a:p>
            <a:pPr algn="ctr"/>
            <a:r>
              <a:rPr lang="en-US" sz="4400" dirty="0">
                <a:solidFill>
                  <a:schemeClr val="bg1"/>
                </a:solidFill>
                <a:latin typeface="+mj-lt"/>
              </a:rPr>
              <a:t>Conference Policy</a:t>
            </a:r>
          </a:p>
        </p:txBody>
      </p:sp>
    </p:spTree>
    <p:extLst>
      <p:ext uri="{BB962C8B-B14F-4D97-AF65-F5344CB8AC3E}">
        <p14:creationId xmlns:p14="http://schemas.microsoft.com/office/powerpoint/2010/main" val="304473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Custom 5">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000000"/>
      </a:hlink>
      <a:folHlink>
        <a:srgbClr val="00000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24478</TotalTime>
  <Words>3536</Words>
  <Application>Microsoft Office PowerPoint</Application>
  <PresentationFormat>Widescreen</PresentationFormat>
  <Paragraphs>421</Paragraphs>
  <Slides>48</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Century Gothic</vt:lpstr>
      <vt:lpstr>Colaborate-Medium</vt:lpstr>
      <vt:lpstr>Colaborate-Thin</vt:lpstr>
      <vt:lpstr>Palatino Linotype</vt:lpstr>
      <vt:lpstr>Times New Roman</vt:lpstr>
      <vt:lpstr>Wingdings</vt:lpstr>
      <vt:lpstr>Wingdings 2</vt:lpstr>
      <vt:lpstr>Presentation on brainstorming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Wade, Angela</dc:creator>
  <cp:lastModifiedBy>Harperee, Sarah (OJP)</cp:lastModifiedBy>
  <cp:revision>244</cp:revision>
  <cp:lastPrinted>2018-11-26T16:48:13Z</cp:lastPrinted>
  <dcterms:created xsi:type="dcterms:W3CDTF">2018-03-13T16:12:34Z</dcterms:created>
  <dcterms:modified xsi:type="dcterms:W3CDTF">2023-12-13T16:08:35Z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