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60" r:id="rId2"/>
  </p:sldMasterIdLst>
  <p:notesMasterIdLst>
    <p:notesMasterId r:id="rId59"/>
  </p:notesMasterIdLst>
  <p:sldIdLst>
    <p:sldId id="629" r:id="rId3"/>
    <p:sldId id="708" r:id="rId4"/>
    <p:sldId id="724" r:id="rId5"/>
    <p:sldId id="701" r:id="rId6"/>
    <p:sldId id="702" r:id="rId7"/>
    <p:sldId id="745" r:id="rId8"/>
    <p:sldId id="707" r:id="rId9"/>
    <p:sldId id="633" r:id="rId10"/>
    <p:sldId id="730" r:id="rId11"/>
    <p:sldId id="757" r:id="rId12"/>
    <p:sldId id="704" r:id="rId13"/>
    <p:sldId id="725" r:id="rId14"/>
    <p:sldId id="711" r:id="rId15"/>
    <p:sldId id="693" r:id="rId16"/>
    <p:sldId id="640" r:id="rId17"/>
    <p:sldId id="634" r:id="rId18"/>
    <p:sldId id="638" r:id="rId19"/>
    <p:sldId id="635" r:id="rId20"/>
    <p:sldId id="714" r:id="rId21"/>
    <p:sldId id="715" r:id="rId22"/>
    <p:sldId id="716" r:id="rId23"/>
    <p:sldId id="636" r:id="rId24"/>
    <p:sldId id="705" r:id="rId25"/>
    <p:sldId id="732" r:id="rId26"/>
    <p:sldId id="737" r:id="rId27"/>
    <p:sldId id="740" r:id="rId28"/>
    <p:sldId id="278" r:id="rId29"/>
    <p:sldId id="691" r:id="rId30"/>
    <p:sldId id="644" r:id="rId31"/>
    <p:sldId id="719" r:id="rId32"/>
    <p:sldId id="720" r:id="rId33"/>
    <p:sldId id="272" r:id="rId34"/>
    <p:sldId id="692" r:id="rId35"/>
    <p:sldId id="722" r:id="rId36"/>
    <p:sldId id="733" r:id="rId37"/>
    <p:sldId id="734" r:id="rId38"/>
    <p:sldId id="282" r:id="rId39"/>
    <p:sldId id="726" r:id="rId40"/>
    <p:sldId id="727" r:id="rId41"/>
    <p:sldId id="285" r:id="rId42"/>
    <p:sldId id="268" r:id="rId43"/>
    <p:sldId id="690" r:id="rId44"/>
    <p:sldId id="717" r:id="rId45"/>
    <p:sldId id="718" r:id="rId46"/>
    <p:sldId id="747" r:id="rId47"/>
    <p:sldId id="748" r:id="rId48"/>
    <p:sldId id="755" r:id="rId49"/>
    <p:sldId id="741" r:id="rId50"/>
    <p:sldId id="746" r:id="rId51"/>
    <p:sldId id="742" r:id="rId52"/>
    <p:sldId id="743" r:id="rId53"/>
    <p:sldId id="756" r:id="rId54"/>
    <p:sldId id="749" r:id="rId55"/>
    <p:sldId id="751" r:id="rId56"/>
    <p:sldId id="753" r:id="rId57"/>
    <p:sldId id="75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8E2C"/>
    <a:srgbClr val="22B20D"/>
    <a:srgbClr val="216825"/>
    <a:srgbClr val="E50000"/>
    <a:srgbClr val="78AB41"/>
    <a:srgbClr val="8AC44F"/>
    <a:srgbClr val="009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35" autoAdjust="0"/>
    <p:restoredTop sz="93100"/>
  </p:normalViewPr>
  <p:slideViewPr>
    <p:cSldViewPr snapToGrid="0" snapToObjects="1">
      <p:cViewPr varScale="1">
        <p:scale>
          <a:sx n="123" d="100"/>
          <a:sy n="123" d="100"/>
        </p:scale>
        <p:origin x="176" y="864"/>
      </p:cViewPr>
      <p:guideLst/>
    </p:cSldViewPr>
  </p:slideViewPr>
  <p:outlineViewPr>
    <p:cViewPr>
      <p:scale>
        <a:sx n="33" d="100"/>
        <a:sy n="33" d="100"/>
      </p:scale>
      <p:origin x="0" y="-3048"/>
    </p:cViewPr>
  </p:outlineViewPr>
  <p:notesTextViewPr>
    <p:cViewPr>
      <p:scale>
        <a:sx n="1" d="1"/>
        <a:sy n="1" d="1"/>
      </p:scale>
      <p:origin x="0" y="0"/>
    </p:cViewPr>
  </p:notesTextViewPr>
  <p:sorterViewPr>
    <p:cViewPr>
      <p:scale>
        <a:sx n="100" d="100"/>
        <a:sy n="100" d="100"/>
      </p:scale>
      <p:origin x="0" y="-20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_rels/data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8.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4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534FD-C211-4D90-9A9F-DCAFEE755D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9246FA6-DCEE-4BCE-B26B-CE2ACB95EAED}">
      <dgm:prSet phldrT="[Text]"/>
      <dgm:spPr/>
      <dgm:t>
        <a:bodyPr/>
        <a:lstStyle/>
        <a:p>
          <a:r>
            <a:rPr lang="en-US" dirty="0">
              <a:latin typeface="Georgia" panose="02040502050405020303" pitchFamily="18" charset="0"/>
            </a:rPr>
            <a:t>Total Costs</a:t>
          </a:r>
        </a:p>
      </dgm:t>
    </dgm:pt>
    <dgm:pt modelId="{06C52222-1144-46D5-A012-ECB41AFE3B5B}" type="parTrans" cxnId="{49999FFA-28EC-4655-8DEA-B68698A52178}">
      <dgm:prSet/>
      <dgm:spPr/>
      <dgm:t>
        <a:bodyPr/>
        <a:lstStyle/>
        <a:p>
          <a:endParaRPr lang="en-US"/>
        </a:p>
      </dgm:t>
    </dgm:pt>
    <dgm:pt modelId="{D573A2C5-D511-42B4-B5FE-4F5AB8BAB236}" type="sibTrans" cxnId="{49999FFA-28EC-4655-8DEA-B68698A52178}">
      <dgm:prSet/>
      <dgm:spPr/>
      <dgm:t>
        <a:bodyPr/>
        <a:lstStyle/>
        <a:p>
          <a:endParaRPr lang="en-US"/>
        </a:p>
      </dgm:t>
    </dgm:pt>
    <dgm:pt modelId="{99DAE0E0-8B42-4F13-8111-252076F8F34E}">
      <dgm:prSet phldrT="[Text]"/>
      <dgm:spPr/>
      <dgm:t>
        <a:bodyPr/>
        <a:lstStyle/>
        <a:p>
          <a:r>
            <a:rPr lang="en-US" dirty="0">
              <a:latin typeface="Georgia" panose="02040502050405020303" pitchFamily="18" charset="0"/>
            </a:rPr>
            <a:t>Direct</a:t>
          </a:r>
          <a:r>
            <a:rPr lang="en-US" dirty="0"/>
            <a:t>	</a:t>
          </a:r>
        </a:p>
      </dgm:t>
    </dgm:pt>
    <dgm:pt modelId="{031D98C2-3684-4167-B0E2-1EBC9DBAC6E0}" type="parTrans" cxnId="{967B8CC1-C729-4695-902D-216468019400}">
      <dgm:prSet/>
      <dgm:spPr/>
      <dgm:t>
        <a:bodyPr/>
        <a:lstStyle/>
        <a:p>
          <a:endParaRPr lang="en-US"/>
        </a:p>
      </dgm:t>
    </dgm:pt>
    <dgm:pt modelId="{34F82DFE-ED4D-4639-9363-1F7DED106467}" type="sibTrans" cxnId="{967B8CC1-C729-4695-902D-216468019400}">
      <dgm:prSet/>
      <dgm:spPr/>
      <dgm:t>
        <a:bodyPr/>
        <a:lstStyle/>
        <a:p>
          <a:endParaRPr lang="en-US"/>
        </a:p>
      </dgm:t>
    </dgm:pt>
    <dgm:pt modelId="{84FBD745-FF6F-4690-9F41-830110FC898F}">
      <dgm:prSet phldrT="[Text]"/>
      <dgm:spPr/>
      <dgm:t>
        <a:bodyPr/>
        <a:lstStyle/>
        <a:p>
          <a:r>
            <a:rPr lang="en-US" dirty="0">
              <a:latin typeface="Georgia" panose="02040502050405020303" pitchFamily="18" charset="0"/>
            </a:rPr>
            <a:t>Administrative</a:t>
          </a:r>
        </a:p>
      </dgm:t>
    </dgm:pt>
    <dgm:pt modelId="{839B5BAD-6AF6-4AE8-A084-C13A79EDFD94}" type="parTrans" cxnId="{EECFBADB-7710-4F95-BBC7-B1D4A1D24052}">
      <dgm:prSet/>
      <dgm:spPr/>
      <dgm:t>
        <a:bodyPr/>
        <a:lstStyle/>
        <a:p>
          <a:endParaRPr lang="en-US"/>
        </a:p>
      </dgm:t>
    </dgm:pt>
    <dgm:pt modelId="{59CF5AD4-ECF4-4D7B-A841-FA26B9590721}" type="sibTrans" cxnId="{EECFBADB-7710-4F95-BBC7-B1D4A1D24052}">
      <dgm:prSet/>
      <dgm:spPr/>
      <dgm:t>
        <a:bodyPr/>
        <a:lstStyle/>
        <a:p>
          <a:endParaRPr lang="en-US"/>
        </a:p>
      </dgm:t>
    </dgm:pt>
    <dgm:pt modelId="{7920AE47-2483-4255-9446-9E402EEA06C8}">
      <dgm:prSet phldrT="[Text]"/>
      <dgm:spPr/>
      <dgm:t>
        <a:bodyPr/>
        <a:lstStyle/>
        <a:p>
          <a:r>
            <a:rPr lang="en-US" dirty="0">
              <a:latin typeface="Georgia" panose="02040502050405020303" pitchFamily="18" charset="0"/>
            </a:rPr>
            <a:t>Program</a:t>
          </a:r>
        </a:p>
      </dgm:t>
    </dgm:pt>
    <dgm:pt modelId="{D90885AA-E9F0-4278-A686-AE72038E1F82}" type="parTrans" cxnId="{FB1E315D-7692-4C77-98F2-FA2757F92B5C}">
      <dgm:prSet/>
      <dgm:spPr/>
      <dgm:t>
        <a:bodyPr/>
        <a:lstStyle/>
        <a:p>
          <a:endParaRPr lang="en-US"/>
        </a:p>
      </dgm:t>
    </dgm:pt>
    <dgm:pt modelId="{5B280DAD-C8ED-45AD-AE01-272BBC2E953D}" type="sibTrans" cxnId="{FB1E315D-7692-4C77-98F2-FA2757F92B5C}">
      <dgm:prSet/>
      <dgm:spPr/>
      <dgm:t>
        <a:bodyPr/>
        <a:lstStyle/>
        <a:p>
          <a:endParaRPr lang="en-US"/>
        </a:p>
      </dgm:t>
    </dgm:pt>
    <dgm:pt modelId="{93FC946E-A62D-4302-A6F7-BAC95FBA6084}">
      <dgm:prSet phldrT="[Text]"/>
      <dgm:spPr/>
      <dgm:t>
        <a:bodyPr/>
        <a:lstStyle/>
        <a:p>
          <a:r>
            <a:rPr lang="en-US" dirty="0">
              <a:latin typeface="Georgia" panose="02040502050405020303" pitchFamily="18" charset="0"/>
            </a:rPr>
            <a:t>Indirect</a:t>
          </a:r>
        </a:p>
      </dgm:t>
    </dgm:pt>
    <dgm:pt modelId="{5A954DA6-DBAA-4E47-AAEF-3E5A2E3C466F}" type="parTrans" cxnId="{D554A77C-415C-43D5-8024-9DCF6E542D6E}">
      <dgm:prSet/>
      <dgm:spPr/>
      <dgm:t>
        <a:bodyPr/>
        <a:lstStyle/>
        <a:p>
          <a:endParaRPr lang="en-US"/>
        </a:p>
      </dgm:t>
    </dgm:pt>
    <dgm:pt modelId="{FA399486-3AEC-4289-BA20-985925E0CF01}" type="sibTrans" cxnId="{D554A77C-415C-43D5-8024-9DCF6E542D6E}">
      <dgm:prSet/>
      <dgm:spPr/>
      <dgm:t>
        <a:bodyPr/>
        <a:lstStyle/>
        <a:p>
          <a:endParaRPr lang="en-US"/>
        </a:p>
      </dgm:t>
    </dgm:pt>
    <dgm:pt modelId="{79468B65-CA4B-4751-9A4B-6B4BA73FFBAF}">
      <dgm:prSet phldrT="[Text]"/>
      <dgm:spPr/>
      <dgm:t>
        <a:bodyPr/>
        <a:lstStyle/>
        <a:p>
          <a:r>
            <a:rPr lang="en-US" dirty="0">
              <a:latin typeface="Georgia" panose="02040502050405020303" pitchFamily="18" charset="0"/>
            </a:rPr>
            <a:t>Administrative</a:t>
          </a:r>
        </a:p>
      </dgm:t>
    </dgm:pt>
    <dgm:pt modelId="{3C6AF502-7228-4AC1-92A2-EAA56BDC9449}" type="parTrans" cxnId="{1F8B1905-5E82-4D80-98B1-6492E64C5D22}">
      <dgm:prSet/>
      <dgm:spPr/>
      <dgm:t>
        <a:bodyPr/>
        <a:lstStyle/>
        <a:p>
          <a:endParaRPr lang="en-US"/>
        </a:p>
      </dgm:t>
    </dgm:pt>
    <dgm:pt modelId="{88B455C6-A74A-457B-BE6F-D02A4623AFA0}" type="sibTrans" cxnId="{1F8B1905-5E82-4D80-98B1-6492E64C5D22}">
      <dgm:prSet/>
      <dgm:spPr/>
      <dgm:t>
        <a:bodyPr/>
        <a:lstStyle/>
        <a:p>
          <a:endParaRPr lang="en-US"/>
        </a:p>
      </dgm:t>
    </dgm:pt>
    <dgm:pt modelId="{92C044E5-90D8-495F-9E61-879E59A41C08}">
      <dgm:prSet phldrT="[Text]"/>
      <dgm:spPr/>
      <dgm:t>
        <a:bodyPr/>
        <a:lstStyle/>
        <a:p>
          <a:r>
            <a:rPr lang="en-US" dirty="0">
              <a:latin typeface="Georgia" panose="02040502050405020303" pitchFamily="18" charset="0"/>
            </a:rPr>
            <a:t>Program</a:t>
          </a:r>
        </a:p>
      </dgm:t>
    </dgm:pt>
    <dgm:pt modelId="{1F131D21-E2DD-4F5C-9F7F-556FC4DA93A0}" type="parTrans" cxnId="{9A45565D-55CA-45D4-BBEA-53F3E2F318F4}">
      <dgm:prSet/>
      <dgm:spPr/>
      <dgm:t>
        <a:bodyPr/>
        <a:lstStyle/>
        <a:p>
          <a:endParaRPr lang="en-US"/>
        </a:p>
      </dgm:t>
    </dgm:pt>
    <dgm:pt modelId="{6F3905EB-ECD6-4496-80E7-2EABC6F68F33}" type="sibTrans" cxnId="{9A45565D-55CA-45D4-BBEA-53F3E2F318F4}">
      <dgm:prSet/>
      <dgm:spPr/>
      <dgm:t>
        <a:bodyPr/>
        <a:lstStyle/>
        <a:p>
          <a:endParaRPr lang="en-US"/>
        </a:p>
      </dgm:t>
    </dgm:pt>
    <dgm:pt modelId="{891BFE46-F590-4C51-89D2-5AB67B36A85A}" type="pres">
      <dgm:prSet presAssocID="{967534FD-C211-4D90-9A9F-DCAFEE755D92}" presName="hierChild1" presStyleCnt="0">
        <dgm:presLayoutVars>
          <dgm:chPref val="1"/>
          <dgm:dir/>
          <dgm:animOne val="branch"/>
          <dgm:animLvl val="lvl"/>
          <dgm:resizeHandles/>
        </dgm:presLayoutVars>
      </dgm:prSet>
      <dgm:spPr/>
    </dgm:pt>
    <dgm:pt modelId="{120DE150-4B5A-479B-83E3-BE48109A82C8}" type="pres">
      <dgm:prSet presAssocID="{E9246FA6-DCEE-4BCE-B26B-CE2ACB95EAED}" presName="hierRoot1" presStyleCnt="0"/>
      <dgm:spPr/>
    </dgm:pt>
    <dgm:pt modelId="{A753B179-59F0-49AB-B1AA-1ABF0C6E956C}" type="pres">
      <dgm:prSet presAssocID="{E9246FA6-DCEE-4BCE-B26B-CE2ACB95EAED}" presName="composite" presStyleCnt="0"/>
      <dgm:spPr/>
    </dgm:pt>
    <dgm:pt modelId="{9DB6DB96-83E5-411F-8C91-F4FD2788D53A}" type="pres">
      <dgm:prSet presAssocID="{E9246FA6-DCEE-4BCE-B26B-CE2ACB95EAED}" presName="background" presStyleLbl="node0" presStyleIdx="0" presStyleCnt="1"/>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BC0BFCC-2084-40CE-99D7-3D665184B1D2}" type="pres">
      <dgm:prSet presAssocID="{E9246FA6-DCEE-4BCE-B26B-CE2ACB95EAED}" presName="text" presStyleLbl="fgAcc0" presStyleIdx="0" presStyleCnt="1">
        <dgm:presLayoutVars>
          <dgm:chPref val="3"/>
        </dgm:presLayoutVars>
      </dgm:prSet>
      <dgm:spPr/>
    </dgm:pt>
    <dgm:pt modelId="{F16388C4-AB48-42B9-B5E8-301D9DCD61CE}" type="pres">
      <dgm:prSet presAssocID="{E9246FA6-DCEE-4BCE-B26B-CE2ACB95EAED}" presName="hierChild2" presStyleCnt="0"/>
      <dgm:spPr/>
    </dgm:pt>
    <dgm:pt modelId="{403E69EF-45B7-4094-88EB-8D6D93B298C2}" type="pres">
      <dgm:prSet presAssocID="{031D98C2-3684-4167-B0E2-1EBC9DBAC6E0}" presName="Name10" presStyleLbl="parChTrans1D2" presStyleIdx="0" presStyleCnt="2"/>
      <dgm:spPr/>
    </dgm:pt>
    <dgm:pt modelId="{25A66F7C-F645-4B0E-A8FF-7D4A285BB0F3}" type="pres">
      <dgm:prSet presAssocID="{99DAE0E0-8B42-4F13-8111-252076F8F34E}" presName="hierRoot2" presStyleCnt="0"/>
      <dgm:spPr/>
    </dgm:pt>
    <dgm:pt modelId="{F9E485E7-6AD3-45FE-A148-42093CB21A8D}" type="pres">
      <dgm:prSet presAssocID="{99DAE0E0-8B42-4F13-8111-252076F8F34E}" presName="composite2" presStyleCnt="0"/>
      <dgm:spPr/>
    </dgm:pt>
    <dgm:pt modelId="{B71BA3E2-04AE-418B-9EC4-F9EDEAD6BBBD}" type="pres">
      <dgm:prSet presAssocID="{99DAE0E0-8B42-4F13-8111-252076F8F34E}" presName="background2" presStyleLbl="node2" presStyleIdx="0" presStyleCnt="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505C8BB-C892-4F54-A5EC-AEFDDBA80826}" type="pres">
      <dgm:prSet presAssocID="{99DAE0E0-8B42-4F13-8111-252076F8F34E}" presName="text2" presStyleLbl="fgAcc2" presStyleIdx="0" presStyleCnt="2">
        <dgm:presLayoutVars>
          <dgm:chPref val="3"/>
        </dgm:presLayoutVars>
      </dgm:prSet>
      <dgm:spPr/>
    </dgm:pt>
    <dgm:pt modelId="{E0AE2448-27BD-42F7-AC2D-7088937B0D45}" type="pres">
      <dgm:prSet presAssocID="{99DAE0E0-8B42-4F13-8111-252076F8F34E}" presName="hierChild3" presStyleCnt="0"/>
      <dgm:spPr/>
    </dgm:pt>
    <dgm:pt modelId="{A5649AF4-47AE-4D68-8781-660AA0BFE13F}" type="pres">
      <dgm:prSet presAssocID="{839B5BAD-6AF6-4AE8-A084-C13A79EDFD94}" presName="Name17" presStyleLbl="parChTrans1D3" presStyleIdx="0" presStyleCnt="4"/>
      <dgm:spPr/>
    </dgm:pt>
    <dgm:pt modelId="{51A2C3AF-19D6-4CE1-9782-808606467CCD}" type="pres">
      <dgm:prSet presAssocID="{84FBD745-FF6F-4690-9F41-830110FC898F}" presName="hierRoot3" presStyleCnt="0"/>
      <dgm:spPr/>
    </dgm:pt>
    <dgm:pt modelId="{E69AA3C2-1B28-4AF8-A1A5-0F52CF2216E9}" type="pres">
      <dgm:prSet presAssocID="{84FBD745-FF6F-4690-9F41-830110FC898F}" presName="composite3" presStyleCnt="0"/>
      <dgm:spPr/>
    </dgm:pt>
    <dgm:pt modelId="{004F3FD5-9FE3-4A80-815A-4C4388CCE83C}" type="pres">
      <dgm:prSet presAssocID="{84FBD745-FF6F-4690-9F41-830110FC898F}" presName="background3" presStyleLbl="node3" presStyleIdx="0" presStyleCnt="4"/>
      <dgm:spPr/>
    </dgm:pt>
    <dgm:pt modelId="{A04128A8-79F7-4B2B-91B6-D43B12EBBB00}" type="pres">
      <dgm:prSet presAssocID="{84FBD745-FF6F-4690-9F41-830110FC898F}" presName="text3" presStyleLbl="fgAcc3" presStyleIdx="0" presStyleCnt="4">
        <dgm:presLayoutVars>
          <dgm:chPref val="3"/>
        </dgm:presLayoutVars>
      </dgm:prSet>
      <dgm:spPr/>
    </dgm:pt>
    <dgm:pt modelId="{B0690BA4-7DAA-4965-A429-921844328877}" type="pres">
      <dgm:prSet presAssocID="{84FBD745-FF6F-4690-9F41-830110FC898F}" presName="hierChild4" presStyleCnt="0"/>
      <dgm:spPr/>
    </dgm:pt>
    <dgm:pt modelId="{517C79F2-AA38-4EF1-815B-8BD34A03AA8C}" type="pres">
      <dgm:prSet presAssocID="{D90885AA-E9F0-4278-A686-AE72038E1F82}" presName="Name17" presStyleLbl="parChTrans1D3" presStyleIdx="1" presStyleCnt="4"/>
      <dgm:spPr/>
    </dgm:pt>
    <dgm:pt modelId="{A026DA4A-8336-4474-B4F0-D4C15714F43F}" type="pres">
      <dgm:prSet presAssocID="{7920AE47-2483-4255-9446-9E402EEA06C8}" presName="hierRoot3" presStyleCnt="0"/>
      <dgm:spPr/>
    </dgm:pt>
    <dgm:pt modelId="{72569892-D3A7-4984-9442-195437E9A433}" type="pres">
      <dgm:prSet presAssocID="{7920AE47-2483-4255-9446-9E402EEA06C8}" presName="composite3" presStyleCnt="0"/>
      <dgm:spPr/>
    </dgm:pt>
    <dgm:pt modelId="{8D57E02F-FE4C-45BD-AC97-DDC0FB145FD2}" type="pres">
      <dgm:prSet presAssocID="{7920AE47-2483-4255-9446-9E402EEA06C8}" presName="background3" presStyleLbl="node3" presStyleIdx="1" presStyleCnt="4"/>
      <dgm:spPr/>
    </dgm:pt>
    <dgm:pt modelId="{8F89A101-3551-40DD-84BA-961C401F8ABB}" type="pres">
      <dgm:prSet presAssocID="{7920AE47-2483-4255-9446-9E402EEA06C8}" presName="text3" presStyleLbl="fgAcc3" presStyleIdx="1" presStyleCnt="4">
        <dgm:presLayoutVars>
          <dgm:chPref val="3"/>
        </dgm:presLayoutVars>
      </dgm:prSet>
      <dgm:spPr/>
    </dgm:pt>
    <dgm:pt modelId="{AD5EE1CF-6674-48DE-959E-D652E13AE98E}" type="pres">
      <dgm:prSet presAssocID="{7920AE47-2483-4255-9446-9E402EEA06C8}" presName="hierChild4" presStyleCnt="0"/>
      <dgm:spPr/>
    </dgm:pt>
    <dgm:pt modelId="{2282F5E7-D2DC-4376-B567-A856706D5B0C}" type="pres">
      <dgm:prSet presAssocID="{5A954DA6-DBAA-4E47-AAEF-3E5A2E3C466F}" presName="Name10" presStyleLbl="parChTrans1D2" presStyleIdx="1" presStyleCnt="2"/>
      <dgm:spPr/>
    </dgm:pt>
    <dgm:pt modelId="{C846428D-9CC7-40CF-A0AA-C8AF5D79B305}" type="pres">
      <dgm:prSet presAssocID="{93FC946E-A62D-4302-A6F7-BAC95FBA6084}" presName="hierRoot2" presStyleCnt="0"/>
      <dgm:spPr/>
    </dgm:pt>
    <dgm:pt modelId="{E500EB34-400A-4306-9166-D850B917EB49}" type="pres">
      <dgm:prSet presAssocID="{93FC946E-A62D-4302-A6F7-BAC95FBA6084}" presName="composite2" presStyleCnt="0"/>
      <dgm:spPr/>
    </dgm:pt>
    <dgm:pt modelId="{5ED17120-714D-4B73-B9CE-3E43EA3E66A9}" type="pres">
      <dgm:prSet presAssocID="{93FC946E-A62D-4302-A6F7-BAC95FBA6084}" presName="background2" presStyleLbl="node2" presStyleIdx="1" presStyleCnt="2"/>
      <dgm:spPr/>
    </dgm:pt>
    <dgm:pt modelId="{E4E1376E-0E4A-4C41-954D-A7608C46D005}" type="pres">
      <dgm:prSet presAssocID="{93FC946E-A62D-4302-A6F7-BAC95FBA6084}" presName="text2" presStyleLbl="fgAcc2" presStyleIdx="1" presStyleCnt="2">
        <dgm:presLayoutVars>
          <dgm:chPref val="3"/>
        </dgm:presLayoutVars>
      </dgm:prSet>
      <dgm:spPr/>
    </dgm:pt>
    <dgm:pt modelId="{330C540F-C009-4F5E-B729-F8F5D0C46E3D}" type="pres">
      <dgm:prSet presAssocID="{93FC946E-A62D-4302-A6F7-BAC95FBA6084}" presName="hierChild3" presStyleCnt="0"/>
      <dgm:spPr/>
    </dgm:pt>
    <dgm:pt modelId="{167D242F-E212-4E2F-9431-51A7E31B20D7}" type="pres">
      <dgm:prSet presAssocID="{3C6AF502-7228-4AC1-92A2-EAA56BDC9449}" presName="Name17" presStyleLbl="parChTrans1D3" presStyleIdx="2" presStyleCnt="4"/>
      <dgm:spPr/>
    </dgm:pt>
    <dgm:pt modelId="{5BFD4C27-1CD0-4B0D-9529-667B8CD3BF56}" type="pres">
      <dgm:prSet presAssocID="{79468B65-CA4B-4751-9A4B-6B4BA73FFBAF}" presName="hierRoot3" presStyleCnt="0"/>
      <dgm:spPr/>
    </dgm:pt>
    <dgm:pt modelId="{E2981E73-5D60-4F28-B42A-41D6775C1A8B}" type="pres">
      <dgm:prSet presAssocID="{79468B65-CA4B-4751-9A4B-6B4BA73FFBAF}" presName="composite3" presStyleCnt="0"/>
      <dgm:spPr/>
    </dgm:pt>
    <dgm:pt modelId="{FEC4B731-FE54-4B26-8DB4-1925C6AD8981}" type="pres">
      <dgm:prSet presAssocID="{79468B65-CA4B-4751-9A4B-6B4BA73FFBAF}" presName="background3" presStyleLbl="node3" presStyleIdx="2" presStyleCnt="4"/>
      <dgm:spPr/>
    </dgm:pt>
    <dgm:pt modelId="{603FDE3B-DA36-4991-899D-514A3EF5F850}" type="pres">
      <dgm:prSet presAssocID="{79468B65-CA4B-4751-9A4B-6B4BA73FFBAF}" presName="text3" presStyleLbl="fgAcc3" presStyleIdx="2" presStyleCnt="4">
        <dgm:presLayoutVars>
          <dgm:chPref val="3"/>
        </dgm:presLayoutVars>
      </dgm:prSet>
      <dgm:spPr/>
    </dgm:pt>
    <dgm:pt modelId="{99A58E9C-3D66-46B6-B84B-91885AB4ABF4}" type="pres">
      <dgm:prSet presAssocID="{79468B65-CA4B-4751-9A4B-6B4BA73FFBAF}" presName="hierChild4" presStyleCnt="0"/>
      <dgm:spPr/>
    </dgm:pt>
    <dgm:pt modelId="{60D08A3D-73A4-49A9-9AE1-6982C699290B}" type="pres">
      <dgm:prSet presAssocID="{1F131D21-E2DD-4F5C-9F7F-556FC4DA93A0}" presName="Name17" presStyleLbl="parChTrans1D3" presStyleIdx="3" presStyleCnt="4"/>
      <dgm:spPr/>
    </dgm:pt>
    <dgm:pt modelId="{6A966970-4C14-4A4C-A356-BF04BCE74F81}" type="pres">
      <dgm:prSet presAssocID="{92C044E5-90D8-495F-9E61-879E59A41C08}" presName="hierRoot3" presStyleCnt="0"/>
      <dgm:spPr/>
    </dgm:pt>
    <dgm:pt modelId="{D2DFEE37-CE48-48D3-AAE5-2174E58A8075}" type="pres">
      <dgm:prSet presAssocID="{92C044E5-90D8-495F-9E61-879E59A41C08}" presName="composite3" presStyleCnt="0"/>
      <dgm:spPr/>
    </dgm:pt>
    <dgm:pt modelId="{E5982E49-9E48-4B7D-8048-5D17446EE8BD}" type="pres">
      <dgm:prSet presAssocID="{92C044E5-90D8-495F-9E61-879E59A41C08}" presName="background3" presStyleLbl="node3" presStyleIdx="3" presStyleCnt="4"/>
      <dgm:spPr/>
    </dgm:pt>
    <dgm:pt modelId="{74BEEB1F-E0F1-41E3-8023-3167648FB815}" type="pres">
      <dgm:prSet presAssocID="{92C044E5-90D8-495F-9E61-879E59A41C08}" presName="text3" presStyleLbl="fgAcc3" presStyleIdx="3" presStyleCnt="4">
        <dgm:presLayoutVars>
          <dgm:chPref val="3"/>
        </dgm:presLayoutVars>
      </dgm:prSet>
      <dgm:spPr/>
    </dgm:pt>
    <dgm:pt modelId="{EC13CC7D-B7E4-460F-B7D1-07D28C31F885}" type="pres">
      <dgm:prSet presAssocID="{92C044E5-90D8-495F-9E61-879E59A41C08}" presName="hierChild4" presStyleCnt="0"/>
      <dgm:spPr/>
    </dgm:pt>
  </dgm:ptLst>
  <dgm:cxnLst>
    <dgm:cxn modelId="{1F8B1905-5E82-4D80-98B1-6492E64C5D22}" srcId="{93FC946E-A62D-4302-A6F7-BAC95FBA6084}" destId="{79468B65-CA4B-4751-9A4B-6B4BA73FFBAF}" srcOrd="0" destOrd="0" parTransId="{3C6AF502-7228-4AC1-92A2-EAA56BDC9449}" sibTransId="{88B455C6-A74A-457B-BE6F-D02A4623AFA0}"/>
    <dgm:cxn modelId="{070B380D-EB2E-4660-B57B-01080753D28E}" type="presOf" srcId="{93FC946E-A62D-4302-A6F7-BAC95FBA6084}" destId="{E4E1376E-0E4A-4C41-954D-A7608C46D005}" srcOrd="0" destOrd="0" presId="urn:microsoft.com/office/officeart/2005/8/layout/hierarchy1"/>
    <dgm:cxn modelId="{9A4F112A-C1D8-47EE-9D3B-2665C5EA931F}" type="presOf" srcId="{3C6AF502-7228-4AC1-92A2-EAA56BDC9449}" destId="{167D242F-E212-4E2F-9431-51A7E31B20D7}" srcOrd="0" destOrd="0" presId="urn:microsoft.com/office/officeart/2005/8/layout/hierarchy1"/>
    <dgm:cxn modelId="{9D2A5748-E3C4-41A8-AF54-9DC03BC1F938}" type="presOf" srcId="{967534FD-C211-4D90-9A9F-DCAFEE755D92}" destId="{891BFE46-F590-4C51-89D2-5AB67B36A85A}" srcOrd="0" destOrd="0" presId="urn:microsoft.com/office/officeart/2005/8/layout/hierarchy1"/>
    <dgm:cxn modelId="{14966556-5947-46E3-8209-DFCC5DC9AFEC}" type="presOf" srcId="{D90885AA-E9F0-4278-A686-AE72038E1F82}" destId="{517C79F2-AA38-4EF1-815B-8BD34A03AA8C}" srcOrd="0" destOrd="0" presId="urn:microsoft.com/office/officeart/2005/8/layout/hierarchy1"/>
    <dgm:cxn modelId="{F1EEB85C-3DC5-4480-A70E-357EF14131CE}" type="presOf" srcId="{5A954DA6-DBAA-4E47-AAEF-3E5A2E3C466F}" destId="{2282F5E7-D2DC-4376-B567-A856706D5B0C}" srcOrd="0" destOrd="0" presId="urn:microsoft.com/office/officeart/2005/8/layout/hierarchy1"/>
    <dgm:cxn modelId="{FB1E315D-7692-4C77-98F2-FA2757F92B5C}" srcId="{99DAE0E0-8B42-4F13-8111-252076F8F34E}" destId="{7920AE47-2483-4255-9446-9E402EEA06C8}" srcOrd="1" destOrd="0" parTransId="{D90885AA-E9F0-4278-A686-AE72038E1F82}" sibTransId="{5B280DAD-C8ED-45AD-AE01-272BBC2E953D}"/>
    <dgm:cxn modelId="{9A45565D-55CA-45D4-BBEA-53F3E2F318F4}" srcId="{93FC946E-A62D-4302-A6F7-BAC95FBA6084}" destId="{92C044E5-90D8-495F-9E61-879E59A41C08}" srcOrd="1" destOrd="0" parTransId="{1F131D21-E2DD-4F5C-9F7F-556FC4DA93A0}" sibTransId="{6F3905EB-ECD6-4496-80E7-2EABC6F68F33}"/>
    <dgm:cxn modelId="{47957862-1935-4353-B0C6-2462CE4A04C5}" type="presOf" srcId="{92C044E5-90D8-495F-9E61-879E59A41C08}" destId="{74BEEB1F-E0F1-41E3-8023-3167648FB815}" srcOrd="0" destOrd="0" presId="urn:microsoft.com/office/officeart/2005/8/layout/hierarchy1"/>
    <dgm:cxn modelId="{B073C264-C3DE-4567-AC0B-E3B2D80B4911}" type="presOf" srcId="{7920AE47-2483-4255-9446-9E402EEA06C8}" destId="{8F89A101-3551-40DD-84BA-961C401F8ABB}" srcOrd="0" destOrd="0" presId="urn:microsoft.com/office/officeart/2005/8/layout/hierarchy1"/>
    <dgm:cxn modelId="{969AB472-3D4F-4CB2-812F-D248BCBBEEF5}" type="presOf" srcId="{E9246FA6-DCEE-4BCE-B26B-CE2ACB95EAED}" destId="{8BC0BFCC-2084-40CE-99D7-3D665184B1D2}" srcOrd="0" destOrd="0" presId="urn:microsoft.com/office/officeart/2005/8/layout/hierarchy1"/>
    <dgm:cxn modelId="{D554A77C-415C-43D5-8024-9DCF6E542D6E}" srcId="{E9246FA6-DCEE-4BCE-B26B-CE2ACB95EAED}" destId="{93FC946E-A62D-4302-A6F7-BAC95FBA6084}" srcOrd="1" destOrd="0" parTransId="{5A954DA6-DBAA-4E47-AAEF-3E5A2E3C466F}" sibTransId="{FA399486-3AEC-4289-BA20-985925E0CF01}"/>
    <dgm:cxn modelId="{2D1DAEA6-2DCC-4171-9931-7E8E8ACF01A3}" type="presOf" srcId="{99DAE0E0-8B42-4F13-8111-252076F8F34E}" destId="{D505C8BB-C892-4F54-A5EC-AEFDDBA80826}" srcOrd="0" destOrd="0" presId="urn:microsoft.com/office/officeart/2005/8/layout/hierarchy1"/>
    <dgm:cxn modelId="{E802C0AC-189A-4922-B776-33925D33DCFC}" type="presOf" srcId="{031D98C2-3684-4167-B0E2-1EBC9DBAC6E0}" destId="{403E69EF-45B7-4094-88EB-8D6D93B298C2}" srcOrd="0" destOrd="0" presId="urn:microsoft.com/office/officeart/2005/8/layout/hierarchy1"/>
    <dgm:cxn modelId="{967B8CC1-C729-4695-902D-216468019400}" srcId="{E9246FA6-DCEE-4BCE-B26B-CE2ACB95EAED}" destId="{99DAE0E0-8B42-4F13-8111-252076F8F34E}" srcOrd="0" destOrd="0" parTransId="{031D98C2-3684-4167-B0E2-1EBC9DBAC6E0}" sibTransId="{34F82DFE-ED4D-4639-9363-1F7DED106467}"/>
    <dgm:cxn modelId="{EECFBADB-7710-4F95-BBC7-B1D4A1D24052}" srcId="{99DAE0E0-8B42-4F13-8111-252076F8F34E}" destId="{84FBD745-FF6F-4690-9F41-830110FC898F}" srcOrd="0" destOrd="0" parTransId="{839B5BAD-6AF6-4AE8-A084-C13A79EDFD94}" sibTransId="{59CF5AD4-ECF4-4D7B-A841-FA26B9590721}"/>
    <dgm:cxn modelId="{506E0BDF-A000-4246-B8BE-7BB43020EC03}" type="presOf" srcId="{79468B65-CA4B-4751-9A4B-6B4BA73FFBAF}" destId="{603FDE3B-DA36-4991-899D-514A3EF5F850}" srcOrd="0" destOrd="0" presId="urn:microsoft.com/office/officeart/2005/8/layout/hierarchy1"/>
    <dgm:cxn modelId="{CF41C6E4-8CC3-4DB7-B4F5-C9E8E6954E83}" type="presOf" srcId="{84FBD745-FF6F-4690-9F41-830110FC898F}" destId="{A04128A8-79F7-4B2B-91B6-D43B12EBBB00}" srcOrd="0" destOrd="0" presId="urn:microsoft.com/office/officeart/2005/8/layout/hierarchy1"/>
    <dgm:cxn modelId="{A9828CF9-6F22-4B52-B71C-E9AAA448AA6F}" type="presOf" srcId="{839B5BAD-6AF6-4AE8-A084-C13A79EDFD94}" destId="{A5649AF4-47AE-4D68-8781-660AA0BFE13F}" srcOrd="0" destOrd="0" presId="urn:microsoft.com/office/officeart/2005/8/layout/hierarchy1"/>
    <dgm:cxn modelId="{49999FFA-28EC-4655-8DEA-B68698A52178}" srcId="{967534FD-C211-4D90-9A9F-DCAFEE755D92}" destId="{E9246FA6-DCEE-4BCE-B26B-CE2ACB95EAED}" srcOrd="0" destOrd="0" parTransId="{06C52222-1144-46D5-A012-ECB41AFE3B5B}" sibTransId="{D573A2C5-D511-42B4-B5FE-4F5AB8BAB236}"/>
    <dgm:cxn modelId="{CB82BDFE-C71F-459F-81FE-61FB993013E0}" type="presOf" srcId="{1F131D21-E2DD-4F5C-9F7F-556FC4DA93A0}" destId="{60D08A3D-73A4-49A9-9AE1-6982C699290B}" srcOrd="0" destOrd="0" presId="urn:microsoft.com/office/officeart/2005/8/layout/hierarchy1"/>
    <dgm:cxn modelId="{4520CA01-8B0A-4FB0-8089-84B1EBF50383}" type="presParOf" srcId="{891BFE46-F590-4C51-89D2-5AB67B36A85A}" destId="{120DE150-4B5A-479B-83E3-BE48109A82C8}" srcOrd="0" destOrd="0" presId="urn:microsoft.com/office/officeart/2005/8/layout/hierarchy1"/>
    <dgm:cxn modelId="{A7CA55E1-5456-424F-8B09-3BFDB5F48FA7}" type="presParOf" srcId="{120DE150-4B5A-479B-83E3-BE48109A82C8}" destId="{A753B179-59F0-49AB-B1AA-1ABF0C6E956C}" srcOrd="0" destOrd="0" presId="urn:microsoft.com/office/officeart/2005/8/layout/hierarchy1"/>
    <dgm:cxn modelId="{FBD30F84-C44B-474B-9BFD-78AD1576CA1D}" type="presParOf" srcId="{A753B179-59F0-49AB-B1AA-1ABF0C6E956C}" destId="{9DB6DB96-83E5-411F-8C91-F4FD2788D53A}" srcOrd="0" destOrd="0" presId="urn:microsoft.com/office/officeart/2005/8/layout/hierarchy1"/>
    <dgm:cxn modelId="{D6BC226E-7D1B-4462-B56D-C62F0CCE6EAE}" type="presParOf" srcId="{A753B179-59F0-49AB-B1AA-1ABF0C6E956C}" destId="{8BC0BFCC-2084-40CE-99D7-3D665184B1D2}" srcOrd="1" destOrd="0" presId="urn:microsoft.com/office/officeart/2005/8/layout/hierarchy1"/>
    <dgm:cxn modelId="{0674B9FF-2B26-40AB-BCC6-9C601E6D71CB}" type="presParOf" srcId="{120DE150-4B5A-479B-83E3-BE48109A82C8}" destId="{F16388C4-AB48-42B9-B5E8-301D9DCD61CE}" srcOrd="1" destOrd="0" presId="urn:microsoft.com/office/officeart/2005/8/layout/hierarchy1"/>
    <dgm:cxn modelId="{66DA6979-77B8-46D7-BAEE-7EA3CA6AF156}" type="presParOf" srcId="{F16388C4-AB48-42B9-B5E8-301D9DCD61CE}" destId="{403E69EF-45B7-4094-88EB-8D6D93B298C2}" srcOrd="0" destOrd="0" presId="urn:microsoft.com/office/officeart/2005/8/layout/hierarchy1"/>
    <dgm:cxn modelId="{084DB188-0943-456D-A535-06D885817025}" type="presParOf" srcId="{F16388C4-AB48-42B9-B5E8-301D9DCD61CE}" destId="{25A66F7C-F645-4B0E-A8FF-7D4A285BB0F3}" srcOrd="1" destOrd="0" presId="urn:microsoft.com/office/officeart/2005/8/layout/hierarchy1"/>
    <dgm:cxn modelId="{0BE3932E-41C7-4942-94EF-48DFBD4BF602}" type="presParOf" srcId="{25A66F7C-F645-4B0E-A8FF-7D4A285BB0F3}" destId="{F9E485E7-6AD3-45FE-A148-42093CB21A8D}" srcOrd="0" destOrd="0" presId="urn:microsoft.com/office/officeart/2005/8/layout/hierarchy1"/>
    <dgm:cxn modelId="{A7012E06-9FB8-43E4-A018-417A45DF03A9}" type="presParOf" srcId="{F9E485E7-6AD3-45FE-A148-42093CB21A8D}" destId="{B71BA3E2-04AE-418B-9EC4-F9EDEAD6BBBD}" srcOrd="0" destOrd="0" presId="urn:microsoft.com/office/officeart/2005/8/layout/hierarchy1"/>
    <dgm:cxn modelId="{1F867017-D359-45AF-A127-F3CD74A2A727}" type="presParOf" srcId="{F9E485E7-6AD3-45FE-A148-42093CB21A8D}" destId="{D505C8BB-C892-4F54-A5EC-AEFDDBA80826}" srcOrd="1" destOrd="0" presId="urn:microsoft.com/office/officeart/2005/8/layout/hierarchy1"/>
    <dgm:cxn modelId="{4C4F94F8-A0C4-405B-B921-3A87FE2E6665}" type="presParOf" srcId="{25A66F7C-F645-4B0E-A8FF-7D4A285BB0F3}" destId="{E0AE2448-27BD-42F7-AC2D-7088937B0D45}" srcOrd="1" destOrd="0" presId="urn:microsoft.com/office/officeart/2005/8/layout/hierarchy1"/>
    <dgm:cxn modelId="{11E62C82-1898-4C36-B6B2-898E71910A91}" type="presParOf" srcId="{E0AE2448-27BD-42F7-AC2D-7088937B0D45}" destId="{A5649AF4-47AE-4D68-8781-660AA0BFE13F}" srcOrd="0" destOrd="0" presId="urn:microsoft.com/office/officeart/2005/8/layout/hierarchy1"/>
    <dgm:cxn modelId="{CB38015E-B2FF-4B19-84F7-1684D267F2DF}" type="presParOf" srcId="{E0AE2448-27BD-42F7-AC2D-7088937B0D45}" destId="{51A2C3AF-19D6-4CE1-9782-808606467CCD}" srcOrd="1" destOrd="0" presId="urn:microsoft.com/office/officeart/2005/8/layout/hierarchy1"/>
    <dgm:cxn modelId="{E4179437-C215-4355-A321-B309C3205C22}" type="presParOf" srcId="{51A2C3AF-19D6-4CE1-9782-808606467CCD}" destId="{E69AA3C2-1B28-4AF8-A1A5-0F52CF2216E9}" srcOrd="0" destOrd="0" presId="urn:microsoft.com/office/officeart/2005/8/layout/hierarchy1"/>
    <dgm:cxn modelId="{19EF75F3-EBB7-406F-A764-DBC27F7417B3}" type="presParOf" srcId="{E69AA3C2-1B28-4AF8-A1A5-0F52CF2216E9}" destId="{004F3FD5-9FE3-4A80-815A-4C4388CCE83C}" srcOrd="0" destOrd="0" presId="urn:microsoft.com/office/officeart/2005/8/layout/hierarchy1"/>
    <dgm:cxn modelId="{834FA939-1C12-4049-BD5E-BFAD42F287F8}" type="presParOf" srcId="{E69AA3C2-1B28-4AF8-A1A5-0F52CF2216E9}" destId="{A04128A8-79F7-4B2B-91B6-D43B12EBBB00}" srcOrd="1" destOrd="0" presId="urn:microsoft.com/office/officeart/2005/8/layout/hierarchy1"/>
    <dgm:cxn modelId="{66A7199F-1AD7-4001-AC01-0BBFCBAC2A7A}" type="presParOf" srcId="{51A2C3AF-19D6-4CE1-9782-808606467CCD}" destId="{B0690BA4-7DAA-4965-A429-921844328877}" srcOrd="1" destOrd="0" presId="urn:microsoft.com/office/officeart/2005/8/layout/hierarchy1"/>
    <dgm:cxn modelId="{703D6D83-C777-4C9D-A2E8-4042D08EE76C}" type="presParOf" srcId="{E0AE2448-27BD-42F7-AC2D-7088937B0D45}" destId="{517C79F2-AA38-4EF1-815B-8BD34A03AA8C}" srcOrd="2" destOrd="0" presId="urn:microsoft.com/office/officeart/2005/8/layout/hierarchy1"/>
    <dgm:cxn modelId="{9724898B-5C2C-4B70-B807-F7CD74DD0F34}" type="presParOf" srcId="{E0AE2448-27BD-42F7-AC2D-7088937B0D45}" destId="{A026DA4A-8336-4474-B4F0-D4C15714F43F}" srcOrd="3" destOrd="0" presId="urn:microsoft.com/office/officeart/2005/8/layout/hierarchy1"/>
    <dgm:cxn modelId="{47FE6B19-BFF9-4957-B085-90820BB9B431}" type="presParOf" srcId="{A026DA4A-8336-4474-B4F0-D4C15714F43F}" destId="{72569892-D3A7-4984-9442-195437E9A433}" srcOrd="0" destOrd="0" presId="urn:microsoft.com/office/officeart/2005/8/layout/hierarchy1"/>
    <dgm:cxn modelId="{43615EDF-44CB-4D3B-83AB-C0342E7A63C7}" type="presParOf" srcId="{72569892-D3A7-4984-9442-195437E9A433}" destId="{8D57E02F-FE4C-45BD-AC97-DDC0FB145FD2}" srcOrd="0" destOrd="0" presId="urn:microsoft.com/office/officeart/2005/8/layout/hierarchy1"/>
    <dgm:cxn modelId="{DA315D94-9DB4-44EE-AE05-B7A2CE345D04}" type="presParOf" srcId="{72569892-D3A7-4984-9442-195437E9A433}" destId="{8F89A101-3551-40DD-84BA-961C401F8ABB}" srcOrd="1" destOrd="0" presId="urn:microsoft.com/office/officeart/2005/8/layout/hierarchy1"/>
    <dgm:cxn modelId="{CD4136CF-7303-4CB2-A740-795B9FFD87B4}" type="presParOf" srcId="{A026DA4A-8336-4474-B4F0-D4C15714F43F}" destId="{AD5EE1CF-6674-48DE-959E-D652E13AE98E}" srcOrd="1" destOrd="0" presId="urn:microsoft.com/office/officeart/2005/8/layout/hierarchy1"/>
    <dgm:cxn modelId="{24726645-A08C-4EA7-A601-FFD089CDBCC8}" type="presParOf" srcId="{F16388C4-AB48-42B9-B5E8-301D9DCD61CE}" destId="{2282F5E7-D2DC-4376-B567-A856706D5B0C}" srcOrd="2" destOrd="0" presId="urn:microsoft.com/office/officeart/2005/8/layout/hierarchy1"/>
    <dgm:cxn modelId="{206BFF17-3DA5-4125-AB16-DE8D8003D05A}" type="presParOf" srcId="{F16388C4-AB48-42B9-B5E8-301D9DCD61CE}" destId="{C846428D-9CC7-40CF-A0AA-C8AF5D79B305}" srcOrd="3" destOrd="0" presId="urn:microsoft.com/office/officeart/2005/8/layout/hierarchy1"/>
    <dgm:cxn modelId="{D8DC2AE8-4064-447B-A6C1-B0F9ABC265F0}" type="presParOf" srcId="{C846428D-9CC7-40CF-A0AA-C8AF5D79B305}" destId="{E500EB34-400A-4306-9166-D850B917EB49}" srcOrd="0" destOrd="0" presId="urn:microsoft.com/office/officeart/2005/8/layout/hierarchy1"/>
    <dgm:cxn modelId="{C27DAB83-69EC-403D-960F-61723510E0BF}" type="presParOf" srcId="{E500EB34-400A-4306-9166-D850B917EB49}" destId="{5ED17120-714D-4B73-B9CE-3E43EA3E66A9}" srcOrd="0" destOrd="0" presId="urn:microsoft.com/office/officeart/2005/8/layout/hierarchy1"/>
    <dgm:cxn modelId="{A76BBA3E-3978-4698-9897-E057F327CE9C}" type="presParOf" srcId="{E500EB34-400A-4306-9166-D850B917EB49}" destId="{E4E1376E-0E4A-4C41-954D-A7608C46D005}" srcOrd="1" destOrd="0" presId="urn:microsoft.com/office/officeart/2005/8/layout/hierarchy1"/>
    <dgm:cxn modelId="{A9277439-1993-435D-85E3-A3EC5CBEC76C}" type="presParOf" srcId="{C846428D-9CC7-40CF-A0AA-C8AF5D79B305}" destId="{330C540F-C009-4F5E-B729-F8F5D0C46E3D}" srcOrd="1" destOrd="0" presId="urn:microsoft.com/office/officeart/2005/8/layout/hierarchy1"/>
    <dgm:cxn modelId="{1015A1C7-3C0B-4F54-812A-64E9B22C9759}" type="presParOf" srcId="{330C540F-C009-4F5E-B729-F8F5D0C46E3D}" destId="{167D242F-E212-4E2F-9431-51A7E31B20D7}" srcOrd="0" destOrd="0" presId="urn:microsoft.com/office/officeart/2005/8/layout/hierarchy1"/>
    <dgm:cxn modelId="{ED5798F5-4C38-4A53-8436-3E4E7BE81B6E}" type="presParOf" srcId="{330C540F-C009-4F5E-B729-F8F5D0C46E3D}" destId="{5BFD4C27-1CD0-4B0D-9529-667B8CD3BF56}" srcOrd="1" destOrd="0" presId="urn:microsoft.com/office/officeart/2005/8/layout/hierarchy1"/>
    <dgm:cxn modelId="{F266127C-DB00-424A-A7B4-DAF1501E1C49}" type="presParOf" srcId="{5BFD4C27-1CD0-4B0D-9529-667B8CD3BF56}" destId="{E2981E73-5D60-4F28-B42A-41D6775C1A8B}" srcOrd="0" destOrd="0" presId="urn:microsoft.com/office/officeart/2005/8/layout/hierarchy1"/>
    <dgm:cxn modelId="{B2DB764E-2F95-4C64-ADF9-77D9A0138AF5}" type="presParOf" srcId="{E2981E73-5D60-4F28-B42A-41D6775C1A8B}" destId="{FEC4B731-FE54-4B26-8DB4-1925C6AD8981}" srcOrd="0" destOrd="0" presId="urn:microsoft.com/office/officeart/2005/8/layout/hierarchy1"/>
    <dgm:cxn modelId="{B68B3266-88A3-473E-BC3C-534CA2485BAB}" type="presParOf" srcId="{E2981E73-5D60-4F28-B42A-41D6775C1A8B}" destId="{603FDE3B-DA36-4991-899D-514A3EF5F850}" srcOrd="1" destOrd="0" presId="urn:microsoft.com/office/officeart/2005/8/layout/hierarchy1"/>
    <dgm:cxn modelId="{ABA88F84-5077-4ADB-A30A-F8692713F424}" type="presParOf" srcId="{5BFD4C27-1CD0-4B0D-9529-667B8CD3BF56}" destId="{99A58E9C-3D66-46B6-B84B-91885AB4ABF4}" srcOrd="1" destOrd="0" presId="urn:microsoft.com/office/officeart/2005/8/layout/hierarchy1"/>
    <dgm:cxn modelId="{FEA7E8D5-00DD-4B35-B63F-AF094EB53BC1}" type="presParOf" srcId="{330C540F-C009-4F5E-B729-F8F5D0C46E3D}" destId="{60D08A3D-73A4-49A9-9AE1-6982C699290B}" srcOrd="2" destOrd="0" presId="urn:microsoft.com/office/officeart/2005/8/layout/hierarchy1"/>
    <dgm:cxn modelId="{DD717086-9765-49CB-9798-6034EC50DD07}" type="presParOf" srcId="{330C540F-C009-4F5E-B729-F8F5D0C46E3D}" destId="{6A966970-4C14-4A4C-A356-BF04BCE74F81}" srcOrd="3" destOrd="0" presId="urn:microsoft.com/office/officeart/2005/8/layout/hierarchy1"/>
    <dgm:cxn modelId="{7E7221BC-8FB7-4F6F-82B6-8008B91FFF07}" type="presParOf" srcId="{6A966970-4C14-4A4C-A356-BF04BCE74F81}" destId="{D2DFEE37-CE48-48D3-AAE5-2174E58A8075}" srcOrd="0" destOrd="0" presId="urn:microsoft.com/office/officeart/2005/8/layout/hierarchy1"/>
    <dgm:cxn modelId="{A6B1429C-6235-41AE-9E0D-55C9AD2C2DEB}" type="presParOf" srcId="{D2DFEE37-CE48-48D3-AAE5-2174E58A8075}" destId="{E5982E49-9E48-4B7D-8048-5D17446EE8BD}" srcOrd="0" destOrd="0" presId="urn:microsoft.com/office/officeart/2005/8/layout/hierarchy1"/>
    <dgm:cxn modelId="{04A64E04-221D-4500-BEC9-670F947D11C2}" type="presParOf" srcId="{D2DFEE37-CE48-48D3-AAE5-2174E58A8075}" destId="{74BEEB1F-E0F1-41E3-8023-3167648FB815}" srcOrd="1" destOrd="0" presId="urn:microsoft.com/office/officeart/2005/8/layout/hierarchy1"/>
    <dgm:cxn modelId="{B0763494-A969-4558-B08D-F8ECC111F688}" type="presParOf" srcId="{6A966970-4C14-4A4C-A356-BF04BCE74F81}" destId="{EC13CC7D-B7E4-460F-B7D1-07D28C31F88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E285F-4D4D-49FB-866E-55BA8039DDD8}"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B6C9EE-E45D-493A-96C7-53A84854A7B2}">
      <dgm:prSet phldrT="[Text]"/>
      <dgm:spPr/>
      <dgm:t>
        <a:bodyPr/>
        <a:lstStyle/>
        <a:p>
          <a:r>
            <a:rPr lang="en-US" dirty="0">
              <a:latin typeface="Georgia" panose="02040502050405020303" pitchFamily="18" charset="0"/>
            </a:rPr>
            <a:t>Direct Costs</a:t>
          </a:r>
        </a:p>
      </dgm:t>
    </dgm:pt>
    <dgm:pt modelId="{1B1A4D09-9778-4181-9E57-99EE11D92F91}" type="parTrans" cxnId="{B30D5D76-7F5D-46CF-B6C9-B682FBEA6F19}">
      <dgm:prSet/>
      <dgm:spPr/>
      <dgm:t>
        <a:bodyPr/>
        <a:lstStyle/>
        <a:p>
          <a:endParaRPr lang="en-US"/>
        </a:p>
      </dgm:t>
    </dgm:pt>
    <dgm:pt modelId="{C6183CCA-C03E-47DE-A1F2-3BCCC0F2BBEF}" type="sibTrans" cxnId="{B30D5D76-7F5D-46CF-B6C9-B682FBEA6F19}">
      <dgm:prSet/>
      <dgm:spPr/>
      <dgm:t>
        <a:bodyPr/>
        <a:lstStyle/>
        <a:p>
          <a:endParaRPr lang="en-US"/>
        </a:p>
      </dgm:t>
    </dgm:pt>
    <dgm:pt modelId="{18A72714-C835-4050-A737-59BE98207A6E}">
      <dgm:prSet phldrT="[Text]"/>
      <dgm:spPr/>
      <dgm:t>
        <a:bodyPr/>
        <a:lstStyle/>
        <a:p>
          <a:pPr algn="l"/>
          <a:r>
            <a:rPr lang="en-US" dirty="0">
              <a:latin typeface="Garamond" panose="02020404030301010803" pitchFamily="18" charset="0"/>
            </a:rPr>
            <a:t>Easily identified with a specific cost objective</a:t>
          </a:r>
        </a:p>
      </dgm:t>
    </dgm:pt>
    <dgm:pt modelId="{7D42187F-0052-4AE0-8706-61475A15289F}" type="parTrans" cxnId="{23EEB8FF-3D24-46A2-9E7E-89F9AC57A45A}">
      <dgm:prSet/>
      <dgm:spPr/>
      <dgm:t>
        <a:bodyPr/>
        <a:lstStyle/>
        <a:p>
          <a:endParaRPr lang="en-US"/>
        </a:p>
      </dgm:t>
    </dgm:pt>
    <dgm:pt modelId="{71EA31C8-7783-4CDB-BFEF-964110F4A0EE}" type="sibTrans" cxnId="{23EEB8FF-3D24-46A2-9E7E-89F9AC57A45A}">
      <dgm:prSet/>
      <dgm:spPr/>
      <dgm:t>
        <a:bodyPr/>
        <a:lstStyle/>
        <a:p>
          <a:endParaRPr lang="en-US"/>
        </a:p>
      </dgm:t>
    </dgm:pt>
    <dgm:pt modelId="{250A4B6B-2C76-41CD-AC9E-5E06BB898385}">
      <dgm:prSet phldrT="[Text]"/>
      <dgm:spPr/>
      <dgm:t>
        <a:bodyPr/>
        <a:lstStyle/>
        <a:p>
          <a:pPr algn="l">
            <a:lnSpc>
              <a:spcPct val="100000"/>
            </a:lnSpc>
          </a:pPr>
          <a:r>
            <a:rPr lang="en-US" dirty="0">
              <a:latin typeface="Garamond" panose="02020404030301010803" pitchFamily="18" charset="0"/>
            </a:rPr>
            <a:t>Specific to a particular cost objective</a:t>
          </a:r>
        </a:p>
      </dgm:t>
    </dgm:pt>
    <dgm:pt modelId="{8954BF87-E407-4888-9B87-71A808A03977}" type="parTrans" cxnId="{B13E11F6-3B4F-4707-B02F-75C364436773}">
      <dgm:prSet/>
      <dgm:spPr/>
      <dgm:t>
        <a:bodyPr/>
        <a:lstStyle/>
        <a:p>
          <a:endParaRPr lang="en-US"/>
        </a:p>
      </dgm:t>
    </dgm:pt>
    <dgm:pt modelId="{9621C7A6-684D-4515-A18C-8BB5A399ABF2}" type="sibTrans" cxnId="{B13E11F6-3B4F-4707-B02F-75C364436773}">
      <dgm:prSet/>
      <dgm:spPr/>
      <dgm:t>
        <a:bodyPr/>
        <a:lstStyle/>
        <a:p>
          <a:endParaRPr lang="en-US"/>
        </a:p>
      </dgm:t>
    </dgm:pt>
    <dgm:pt modelId="{5415C6F8-A0BC-483D-B96E-5AA066449937}">
      <dgm:prSet phldrT="[Text]"/>
      <dgm:spPr/>
      <dgm:t>
        <a:bodyPr/>
        <a:lstStyle/>
        <a:p>
          <a:r>
            <a:rPr lang="en-US" dirty="0">
              <a:latin typeface="Georgia" panose="02040502050405020303" pitchFamily="18" charset="0"/>
            </a:rPr>
            <a:t>Indirect Costs</a:t>
          </a:r>
        </a:p>
      </dgm:t>
    </dgm:pt>
    <dgm:pt modelId="{7DBEB9C5-C68B-417F-8479-9B19162C75CE}" type="parTrans" cxnId="{0235E20E-7E35-4369-9E57-48766D5B2E25}">
      <dgm:prSet/>
      <dgm:spPr/>
      <dgm:t>
        <a:bodyPr/>
        <a:lstStyle/>
        <a:p>
          <a:endParaRPr lang="en-US"/>
        </a:p>
      </dgm:t>
    </dgm:pt>
    <dgm:pt modelId="{77E9157A-6D99-48AC-BB92-0E54613A8353}" type="sibTrans" cxnId="{0235E20E-7E35-4369-9E57-48766D5B2E25}">
      <dgm:prSet/>
      <dgm:spPr/>
      <dgm:t>
        <a:bodyPr/>
        <a:lstStyle/>
        <a:p>
          <a:endParaRPr lang="en-US"/>
        </a:p>
      </dgm:t>
    </dgm:pt>
    <dgm:pt modelId="{9F025F60-3B82-4434-AEA4-E92A15E30D2C}">
      <dgm:prSet phldrT="[Text]"/>
      <dgm:spPr/>
      <dgm:t>
        <a:bodyPr/>
        <a:lstStyle/>
        <a:p>
          <a:pPr algn="l">
            <a:lnSpc>
              <a:spcPct val="100000"/>
            </a:lnSpc>
          </a:pPr>
          <a:r>
            <a:rPr lang="en-US" dirty="0">
              <a:latin typeface="Garamond" panose="02020404030301010803" pitchFamily="18" charset="0"/>
            </a:rPr>
            <a:t>Not readily assignable to cost objective</a:t>
          </a:r>
        </a:p>
      </dgm:t>
    </dgm:pt>
    <dgm:pt modelId="{C7103155-85E1-4B9A-91C9-324A3DFAA66F}" type="parTrans" cxnId="{305555D6-8EF6-4577-BCED-8B46B99D6DE9}">
      <dgm:prSet/>
      <dgm:spPr/>
      <dgm:t>
        <a:bodyPr/>
        <a:lstStyle/>
        <a:p>
          <a:endParaRPr lang="en-US"/>
        </a:p>
      </dgm:t>
    </dgm:pt>
    <dgm:pt modelId="{ED0EF820-2910-4576-A4B1-C845C9008AAA}" type="sibTrans" cxnId="{305555D6-8EF6-4577-BCED-8B46B99D6DE9}">
      <dgm:prSet/>
      <dgm:spPr/>
      <dgm:t>
        <a:bodyPr/>
        <a:lstStyle/>
        <a:p>
          <a:endParaRPr lang="en-US"/>
        </a:p>
      </dgm:t>
    </dgm:pt>
    <dgm:pt modelId="{A9BF56BF-42BF-4EEA-9167-31D6B2172636}">
      <dgm:prSet phldrT="[Text]"/>
      <dgm:spPr/>
      <dgm:t>
        <a:bodyPr/>
        <a:lstStyle/>
        <a:p>
          <a:pPr algn="l">
            <a:lnSpc>
              <a:spcPct val="100000"/>
            </a:lnSpc>
          </a:pPr>
          <a:r>
            <a:rPr lang="en-US" dirty="0">
              <a:latin typeface="Garamond" panose="02020404030301010803" pitchFamily="18" charset="0"/>
            </a:rPr>
            <a:t>Benefits more than one cost objective</a:t>
          </a:r>
        </a:p>
      </dgm:t>
    </dgm:pt>
    <dgm:pt modelId="{E622A782-5C53-4920-9A2D-EC79FAD33834}" type="parTrans" cxnId="{6F58D0BB-76A3-4F23-B445-4F21FB61F0A6}">
      <dgm:prSet/>
      <dgm:spPr/>
      <dgm:t>
        <a:bodyPr/>
        <a:lstStyle/>
        <a:p>
          <a:endParaRPr lang="en-US"/>
        </a:p>
      </dgm:t>
    </dgm:pt>
    <dgm:pt modelId="{595DC63F-964D-4957-A0DF-5552A42A31DA}" type="sibTrans" cxnId="{6F58D0BB-76A3-4F23-B445-4F21FB61F0A6}">
      <dgm:prSet/>
      <dgm:spPr/>
      <dgm:t>
        <a:bodyPr/>
        <a:lstStyle/>
        <a:p>
          <a:endParaRPr lang="en-US"/>
        </a:p>
      </dgm:t>
    </dgm:pt>
    <dgm:pt modelId="{5CB1B3EF-C3C1-45A3-98E0-34E85DAEAAFE}">
      <dgm:prSet phldrT="[Text]"/>
      <dgm:spPr/>
      <dgm:t>
        <a:bodyPr/>
        <a:lstStyle/>
        <a:p>
          <a:pPr algn="l">
            <a:lnSpc>
              <a:spcPct val="100000"/>
            </a:lnSpc>
          </a:pPr>
          <a:r>
            <a:rPr lang="en-US" dirty="0">
              <a:latin typeface="Garamond" panose="02020404030301010803" pitchFamily="18" charset="0"/>
            </a:rPr>
            <a:t>Direct Salaries, Travel Equipment, Materials</a:t>
          </a:r>
        </a:p>
      </dgm:t>
    </dgm:pt>
    <dgm:pt modelId="{716FB63A-5269-4E85-B9F7-E3B074D4FD3F}" type="parTrans" cxnId="{BD7E56C0-6C36-49F1-A614-D3E9292327F1}">
      <dgm:prSet/>
      <dgm:spPr/>
      <dgm:t>
        <a:bodyPr/>
        <a:lstStyle/>
        <a:p>
          <a:endParaRPr lang="en-US"/>
        </a:p>
      </dgm:t>
    </dgm:pt>
    <dgm:pt modelId="{1D40C365-00FD-4EBD-BA12-6E44B22FBBB6}" type="sibTrans" cxnId="{BD7E56C0-6C36-49F1-A614-D3E9292327F1}">
      <dgm:prSet/>
      <dgm:spPr/>
      <dgm:t>
        <a:bodyPr/>
        <a:lstStyle/>
        <a:p>
          <a:endParaRPr lang="en-US"/>
        </a:p>
      </dgm:t>
    </dgm:pt>
    <dgm:pt modelId="{0926A3F8-DE16-40C2-AEBF-4253BA4512A2}">
      <dgm:prSet phldrT="[Text]"/>
      <dgm:spPr/>
      <dgm:t>
        <a:bodyPr/>
        <a:lstStyle/>
        <a:p>
          <a:pPr algn="l">
            <a:lnSpc>
              <a:spcPct val="100000"/>
            </a:lnSpc>
          </a:pPr>
          <a:r>
            <a:rPr lang="en-US" dirty="0">
              <a:latin typeface="Garamond" panose="02020404030301010803" pitchFamily="18" charset="0"/>
            </a:rPr>
            <a:t>Accounting Services, Utilities, Rent</a:t>
          </a:r>
        </a:p>
      </dgm:t>
    </dgm:pt>
    <dgm:pt modelId="{CBFE12A7-69A2-4837-941A-28BCB15D6A03}" type="parTrans" cxnId="{C4CDA71F-C37D-41F1-B35E-41B3452047F1}">
      <dgm:prSet/>
      <dgm:spPr/>
      <dgm:t>
        <a:bodyPr/>
        <a:lstStyle/>
        <a:p>
          <a:endParaRPr lang="en-US"/>
        </a:p>
      </dgm:t>
    </dgm:pt>
    <dgm:pt modelId="{AA0443AF-DF65-45B7-8F77-C168518DF61C}" type="sibTrans" cxnId="{C4CDA71F-C37D-41F1-B35E-41B3452047F1}">
      <dgm:prSet/>
      <dgm:spPr/>
      <dgm:t>
        <a:bodyPr/>
        <a:lstStyle/>
        <a:p>
          <a:endParaRPr lang="en-US"/>
        </a:p>
      </dgm:t>
    </dgm:pt>
    <dgm:pt modelId="{943B2A8F-0AA2-4B12-BD56-7940FF301768}" type="pres">
      <dgm:prSet presAssocID="{497E285F-4D4D-49FB-866E-55BA8039DDD8}" presName="diagram" presStyleCnt="0">
        <dgm:presLayoutVars>
          <dgm:chPref val="1"/>
          <dgm:dir/>
          <dgm:animOne val="branch"/>
          <dgm:animLvl val="lvl"/>
          <dgm:resizeHandles/>
        </dgm:presLayoutVars>
      </dgm:prSet>
      <dgm:spPr/>
    </dgm:pt>
    <dgm:pt modelId="{9971C962-2AD1-4B83-A39A-77C92495C95A}" type="pres">
      <dgm:prSet presAssocID="{C6B6C9EE-E45D-493A-96C7-53A84854A7B2}" presName="root" presStyleCnt="0"/>
      <dgm:spPr/>
    </dgm:pt>
    <dgm:pt modelId="{70937806-0F70-4BF5-A65A-5FCD97E3465B}" type="pres">
      <dgm:prSet presAssocID="{C6B6C9EE-E45D-493A-96C7-53A84854A7B2}" presName="rootComposite" presStyleCnt="0"/>
      <dgm:spPr/>
    </dgm:pt>
    <dgm:pt modelId="{3057E88A-D368-46F5-A5B3-9F16E1AF1ECA}" type="pres">
      <dgm:prSet presAssocID="{C6B6C9EE-E45D-493A-96C7-53A84854A7B2}" presName="rootText" presStyleLbl="node1" presStyleIdx="0" presStyleCnt="2" custScaleX="210006"/>
      <dgm:spPr/>
    </dgm:pt>
    <dgm:pt modelId="{06840217-07BC-4E8C-89A2-10BB840456A4}" type="pres">
      <dgm:prSet presAssocID="{C6B6C9EE-E45D-493A-96C7-53A84854A7B2}" presName="rootConnector" presStyleLbl="node1" presStyleIdx="0" presStyleCnt="2"/>
      <dgm:spPr/>
    </dgm:pt>
    <dgm:pt modelId="{14A3A918-0C7A-4CAB-8FCF-9D6CD95B399B}" type="pres">
      <dgm:prSet presAssocID="{C6B6C9EE-E45D-493A-96C7-53A84854A7B2}" presName="childShape" presStyleCnt="0"/>
      <dgm:spPr/>
    </dgm:pt>
    <dgm:pt modelId="{1E0F0D4D-FC6E-4D4D-B442-8154ED41F5C9}" type="pres">
      <dgm:prSet presAssocID="{7D42187F-0052-4AE0-8706-61475A15289F}" presName="Name13" presStyleLbl="parChTrans1D2" presStyleIdx="0" presStyleCnt="6"/>
      <dgm:spPr/>
    </dgm:pt>
    <dgm:pt modelId="{0AA8588D-ABD1-4F72-AB8A-A959FCAC7A87}" type="pres">
      <dgm:prSet presAssocID="{18A72714-C835-4050-A737-59BE98207A6E}" presName="childText" presStyleLbl="bgAcc1" presStyleIdx="0" presStyleCnt="6" custScaleX="207949">
        <dgm:presLayoutVars>
          <dgm:bulletEnabled val="1"/>
        </dgm:presLayoutVars>
      </dgm:prSet>
      <dgm:spPr/>
    </dgm:pt>
    <dgm:pt modelId="{4D063681-8C9A-4B7A-895A-1767BBB27401}" type="pres">
      <dgm:prSet presAssocID="{8954BF87-E407-4888-9B87-71A808A03977}" presName="Name13" presStyleLbl="parChTrans1D2" presStyleIdx="1" presStyleCnt="6"/>
      <dgm:spPr/>
    </dgm:pt>
    <dgm:pt modelId="{A0E42D46-5AAA-40AA-BB1A-4756E4BBCCC5}" type="pres">
      <dgm:prSet presAssocID="{250A4B6B-2C76-41CD-AC9E-5E06BB898385}" presName="childText" presStyleLbl="bgAcc1" presStyleIdx="1" presStyleCnt="6" custScaleX="207637">
        <dgm:presLayoutVars>
          <dgm:bulletEnabled val="1"/>
        </dgm:presLayoutVars>
      </dgm:prSet>
      <dgm:spPr/>
    </dgm:pt>
    <dgm:pt modelId="{9FE6B34A-9E99-4B2B-81B4-9613037B6451}" type="pres">
      <dgm:prSet presAssocID="{716FB63A-5269-4E85-B9F7-E3B074D4FD3F}" presName="Name13" presStyleLbl="parChTrans1D2" presStyleIdx="2" presStyleCnt="6"/>
      <dgm:spPr/>
    </dgm:pt>
    <dgm:pt modelId="{A22079EE-9AF3-4385-ABB0-BFFBD04CC217}" type="pres">
      <dgm:prSet presAssocID="{5CB1B3EF-C3C1-45A3-98E0-34E85DAEAAFE}" presName="childText" presStyleLbl="bgAcc1" presStyleIdx="2" presStyleCnt="6" custScaleX="212719">
        <dgm:presLayoutVars>
          <dgm:bulletEnabled val="1"/>
        </dgm:presLayoutVars>
      </dgm:prSet>
      <dgm:spPr/>
    </dgm:pt>
    <dgm:pt modelId="{3ABF30B1-2458-4237-B4A4-BFFC62FFD507}" type="pres">
      <dgm:prSet presAssocID="{5415C6F8-A0BC-483D-B96E-5AA066449937}" presName="root" presStyleCnt="0"/>
      <dgm:spPr/>
    </dgm:pt>
    <dgm:pt modelId="{B26B85FB-EB1E-4113-BEB7-CD3649E7E89A}" type="pres">
      <dgm:prSet presAssocID="{5415C6F8-A0BC-483D-B96E-5AA066449937}" presName="rootComposite" presStyleCnt="0"/>
      <dgm:spPr/>
    </dgm:pt>
    <dgm:pt modelId="{9CC7026E-92E1-495A-ABE4-BF9797B7A577}" type="pres">
      <dgm:prSet presAssocID="{5415C6F8-A0BC-483D-B96E-5AA066449937}" presName="rootText" presStyleLbl="node1" presStyleIdx="1" presStyleCnt="2" custScaleX="214139"/>
      <dgm:spPr/>
    </dgm:pt>
    <dgm:pt modelId="{19E07DD2-151F-4AE9-80CA-15D01D2077A8}" type="pres">
      <dgm:prSet presAssocID="{5415C6F8-A0BC-483D-B96E-5AA066449937}" presName="rootConnector" presStyleLbl="node1" presStyleIdx="1" presStyleCnt="2"/>
      <dgm:spPr/>
    </dgm:pt>
    <dgm:pt modelId="{D99459C1-2F35-4929-86E5-7776FF8E73CE}" type="pres">
      <dgm:prSet presAssocID="{5415C6F8-A0BC-483D-B96E-5AA066449937}" presName="childShape" presStyleCnt="0"/>
      <dgm:spPr/>
    </dgm:pt>
    <dgm:pt modelId="{B44DBD2A-F32A-4EA5-93D0-7F844BACC414}" type="pres">
      <dgm:prSet presAssocID="{C7103155-85E1-4B9A-91C9-324A3DFAA66F}" presName="Name13" presStyleLbl="parChTrans1D2" presStyleIdx="3" presStyleCnt="6"/>
      <dgm:spPr/>
    </dgm:pt>
    <dgm:pt modelId="{0F6C9AB5-A215-47BE-BFC6-25EFEE412D19}" type="pres">
      <dgm:prSet presAssocID="{9F025F60-3B82-4434-AEA4-E92A15E30D2C}" presName="childText" presStyleLbl="bgAcc1" presStyleIdx="3" presStyleCnt="6" custScaleX="246622">
        <dgm:presLayoutVars>
          <dgm:bulletEnabled val="1"/>
        </dgm:presLayoutVars>
      </dgm:prSet>
      <dgm:spPr/>
    </dgm:pt>
    <dgm:pt modelId="{79C1D543-4EC6-4883-B407-D2FACD8C59DB}" type="pres">
      <dgm:prSet presAssocID="{E622A782-5C53-4920-9A2D-EC79FAD33834}" presName="Name13" presStyleLbl="parChTrans1D2" presStyleIdx="4" presStyleCnt="6"/>
      <dgm:spPr/>
    </dgm:pt>
    <dgm:pt modelId="{EFBCDD78-6E36-449E-94E6-B749C00ED204}" type="pres">
      <dgm:prSet presAssocID="{A9BF56BF-42BF-4EEA-9167-31D6B2172636}" presName="childText" presStyleLbl="bgAcc1" presStyleIdx="4" presStyleCnt="6" custScaleX="251626">
        <dgm:presLayoutVars>
          <dgm:bulletEnabled val="1"/>
        </dgm:presLayoutVars>
      </dgm:prSet>
      <dgm:spPr/>
    </dgm:pt>
    <dgm:pt modelId="{5DE46D0E-1C8A-4D5F-BC66-AF8FCCFF1981}" type="pres">
      <dgm:prSet presAssocID="{CBFE12A7-69A2-4837-941A-28BCB15D6A03}" presName="Name13" presStyleLbl="parChTrans1D2" presStyleIdx="5" presStyleCnt="6"/>
      <dgm:spPr/>
    </dgm:pt>
    <dgm:pt modelId="{5E128A98-4E34-4224-921A-DCF6DE974919}" type="pres">
      <dgm:prSet presAssocID="{0926A3F8-DE16-40C2-AEBF-4253BA4512A2}" presName="childText" presStyleLbl="bgAcc1" presStyleIdx="5" presStyleCnt="6" custScaleX="251119">
        <dgm:presLayoutVars>
          <dgm:bulletEnabled val="1"/>
        </dgm:presLayoutVars>
      </dgm:prSet>
      <dgm:spPr/>
    </dgm:pt>
  </dgm:ptLst>
  <dgm:cxnLst>
    <dgm:cxn modelId="{34C33604-72FA-44DC-A9F4-04B1089A6484}" type="presOf" srcId="{5CB1B3EF-C3C1-45A3-98E0-34E85DAEAAFE}" destId="{A22079EE-9AF3-4385-ABB0-BFFBD04CC217}" srcOrd="0" destOrd="0" presId="urn:microsoft.com/office/officeart/2005/8/layout/hierarchy3"/>
    <dgm:cxn modelId="{0235E20E-7E35-4369-9E57-48766D5B2E25}" srcId="{497E285F-4D4D-49FB-866E-55BA8039DDD8}" destId="{5415C6F8-A0BC-483D-B96E-5AA066449937}" srcOrd="1" destOrd="0" parTransId="{7DBEB9C5-C68B-417F-8479-9B19162C75CE}" sibTransId="{77E9157A-6D99-48AC-BB92-0E54613A8353}"/>
    <dgm:cxn modelId="{C4CDA71F-C37D-41F1-B35E-41B3452047F1}" srcId="{5415C6F8-A0BC-483D-B96E-5AA066449937}" destId="{0926A3F8-DE16-40C2-AEBF-4253BA4512A2}" srcOrd="2" destOrd="0" parTransId="{CBFE12A7-69A2-4837-941A-28BCB15D6A03}" sibTransId="{AA0443AF-DF65-45B7-8F77-C168518DF61C}"/>
    <dgm:cxn modelId="{FC5F472B-1730-4709-9F62-476D16AAA45B}" type="presOf" srcId="{5415C6F8-A0BC-483D-B96E-5AA066449937}" destId="{19E07DD2-151F-4AE9-80CA-15D01D2077A8}" srcOrd="1" destOrd="0" presId="urn:microsoft.com/office/officeart/2005/8/layout/hierarchy3"/>
    <dgm:cxn modelId="{39E88D3A-29CA-4D0E-940C-F87605B20EA6}" type="presOf" srcId="{A9BF56BF-42BF-4EEA-9167-31D6B2172636}" destId="{EFBCDD78-6E36-449E-94E6-B749C00ED204}" srcOrd="0" destOrd="0" presId="urn:microsoft.com/office/officeart/2005/8/layout/hierarchy3"/>
    <dgm:cxn modelId="{0D5F0657-1D99-42D8-90C2-EA00E83E4F85}" type="presOf" srcId="{250A4B6B-2C76-41CD-AC9E-5E06BB898385}" destId="{A0E42D46-5AAA-40AA-BB1A-4756E4BBCCC5}" srcOrd="0" destOrd="0" presId="urn:microsoft.com/office/officeart/2005/8/layout/hierarchy3"/>
    <dgm:cxn modelId="{6CA45571-061A-4B4E-8B5E-522324244261}" type="presOf" srcId="{18A72714-C835-4050-A737-59BE98207A6E}" destId="{0AA8588D-ABD1-4F72-AB8A-A959FCAC7A87}" srcOrd="0" destOrd="0" presId="urn:microsoft.com/office/officeart/2005/8/layout/hierarchy3"/>
    <dgm:cxn modelId="{B30D5D76-7F5D-46CF-B6C9-B682FBEA6F19}" srcId="{497E285F-4D4D-49FB-866E-55BA8039DDD8}" destId="{C6B6C9EE-E45D-493A-96C7-53A84854A7B2}" srcOrd="0" destOrd="0" parTransId="{1B1A4D09-9778-4181-9E57-99EE11D92F91}" sibTransId="{C6183CCA-C03E-47DE-A1F2-3BCCC0F2BBEF}"/>
    <dgm:cxn modelId="{FBF0ED77-5EF9-4401-9121-7A7AAD9E71DE}" type="presOf" srcId="{9F025F60-3B82-4434-AEA4-E92A15E30D2C}" destId="{0F6C9AB5-A215-47BE-BFC6-25EFEE412D19}" srcOrd="0" destOrd="0" presId="urn:microsoft.com/office/officeart/2005/8/layout/hierarchy3"/>
    <dgm:cxn modelId="{A089F181-5178-4425-B20A-FF8639DD408D}" type="presOf" srcId="{C7103155-85E1-4B9A-91C9-324A3DFAA66F}" destId="{B44DBD2A-F32A-4EA5-93D0-7F844BACC414}" srcOrd="0" destOrd="0" presId="urn:microsoft.com/office/officeart/2005/8/layout/hierarchy3"/>
    <dgm:cxn modelId="{962BCF83-5823-42C2-8CA3-C8A28FF21D0A}" type="presOf" srcId="{8954BF87-E407-4888-9B87-71A808A03977}" destId="{4D063681-8C9A-4B7A-895A-1767BBB27401}" srcOrd="0" destOrd="0" presId="urn:microsoft.com/office/officeart/2005/8/layout/hierarchy3"/>
    <dgm:cxn modelId="{F49F3A99-056C-4D03-AB4B-12928F39C351}" type="presOf" srcId="{497E285F-4D4D-49FB-866E-55BA8039DDD8}" destId="{943B2A8F-0AA2-4B12-BD56-7940FF301768}" srcOrd="0" destOrd="0" presId="urn:microsoft.com/office/officeart/2005/8/layout/hierarchy3"/>
    <dgm:cxn modelId="{A832959B-6034-4698-AD15-5ED9A5144930}" type="presOf" srcId="{C6B6C9EE-E45D-493A-96C7-53A84854A7B2}" destId="{3057E88A-D368-46F5-A5B3-9F16E1AF1ECA}" srcOrd="0" destOrd="0" presId="urn:microsoft.com/office/officeart/2005/8/layout/hierarchy3"/>
    <dgm:cxn modelId="{4B0848B0-5A0D-4390-9347-44796ACDF936}" type="presOf" srcId="{CBFE12A7-69A2-4837-941A-28BCB15D6A03}" destId="{5DE46D0E-1C8A-4D5F-BC66-AF8FCCFF1981}" srcOrd="0" destOrd="0" presId="urn:microsoft.com/office/officeart/2005/8/layout/hierarchy3"/>
    <dgm:cxn modelId="{B27A11B6-0D1D-40A6-B86F-078A6DC40F10}" type="presOf" srcId="{5415C6F8-A0BC-483D-B96E-5AA066449937}" destId="{9CC7026E-92E1-495A-ABE4-BF9797B7A577}" srcOrd="0" destOrd="0" presId="urn:microsoft.com/office/officeart/2005/8/layout/hierarchy3"/>
    <dgm:cxn modelId="{6F58D0BB-76A3-4F23-B445-4F21FB61F0A6}" srcId="{5415C6F8-A0BC-483D-B96E-5AA066449937}" destId="{A9BF56BF-42BF-4EEA-9167-31D6B2172636}" srcOrd="1" destOrd="0" parTransId="{E622A782-5C53-4920-9A2D-EC79FAD33834}" sibTransId="{595DC63F-964D-4957-A0DF-5552A42A31DA}"/>
    <dgm:cxn modelId="{BD7E56C0-6C36-49F1-A614-D3E9292327F1}" srcId="{C6B6C9EE-E45D-493A-96C7-53A84854A7B2}" destId="{5CB1B3EF-C3C1-45A3-98E0-34E85DAEAAFE}" srcOrd="2" destOrd="0" parTransId="{716FB63A-5269-4E85-B9F7-E3B074D4FD3F}" sibTransId="{1D40C365-00FD-4EBD-BA12-6E44B22FBBB6}"/>
    <dgm:cxn modelId="{803BB5CD-E6BE-4FFE-B0ED-FB92C7F5C82E}" type="presOf" srcId="{C6B6C9EE-E45D-493A-96C7-53A84854A7B2}" destId="{06840217-07BC-4E8C-89A2-10BB840456A4}" srcOrd="1" destOrd="0" presId="urn:microsoft.com/office/officeart/2005/8/layout/hierarchy3"/>
    <dgm:cxn modelId="{305555D6-8EF6-4577-BCED-8B46B99D6DE9}" srcId="{5415C6F8-A0BC-483D-B96E-5AA066449937}" destId="{9F025F60-3B82-4434-AEA4-E92A15E30D2C}" srcOrd="0" destOrd="0" parTransId="{C7103155-85E1-4B9A-91C9-324A3DFAA66F}" sibTransId="{ED0EF820-2910-4576-A4B1-C845C9008AAA}"/>
    <dgm:cxn modelId="{1DD708D9-FBE0-4697-81B2-7FAB1FE56815}" type="presOf" srcId="{716FB63A-5269-4E85-B9F7-E3B074D4FD3F}" destId="{9FE6B34A-9E99-4B2B-81B4-9613037B6451}" srcOrd="0" destOrd="0" presId="urn:microsoft.com/office/officeart/2005/8/layout/hierarchy3"/>
    <dgm:cxn modelId="{8556C6DC-9E4B-4E44-BDD0-B0F4C11AADE1}" type="presOf" srcId="{7D42187F-0052-4AE0-8706-61475A15289F}" destId="{1E0F0D4D-FC6E-4D4D-B442-8154ED41F5C9}" srcOrd="0" destOrd="0" presId="urn:microsoft.com/office/officeart/2005/8/layout/hierarchy3"/>
    <dgm:cxn modelId="{15BB84E0-90F8-4A31-9894-D5B4DFF84155}" type="presOf" srcId="{0926A3F8-DE16-40C2-AEBF-4253BA4512A2}" destId="{5E128A98-4E34-4224-921A-DCF6DE974919}" srcOrd="0" destOrd="0" presId="urn:microsoft.com/office/officeart/2005/8/layout/hierarchy3"/>
    <dgm:cxn modelId="{59DB66EE-0157-4686-9B8A-D0DA2B40AB22}" type="presOf" srcId="{E622A782-5C53-4920-9A2D-EC79FAD33834}" destId="{79C1D543-4EC6-4883-B407-D2FACD8C59DB}" srcOrd="0" destOrd="0" presId="urn:microsoft.com/office/officeart/2005/8/layout/hierarchy3"/>
    <dgm:cxn modelId="{B13E11F6-3B4F-4707-B02F-75C364436773}" srcId="{C6B6C9EE-E45D-493A-96C7-53A84854A7B2}" destId="{250A4B6B-2C76-41CD-AC9E-5E06BB898385}" srcOrd="1" destOrd="0" parTransId="{8954BF87-E407-4888-9B87-71A808A03977}" sibTransId="{9621C7A6-684D-4515-A18C-8BB5A399ABF2}"/>
    <dgm:cxn modelId="{23EEB8FF-3D24-46A2-9E7E-89F9AC57A45A}" srcId="{C6B6C9EE-E45D-493A-96C7-53A84854A7B2}" destId="{18A72714-C835-4050-A737-59BE98207A6E}" srcOrd="0" destOrd="0" parTransId="{7D42187F-0052-4AE0-8706-61475A15289F}" sibTransId="{71EA31C8-7783-4CDB-BFEF-964110F4A0EE}"/>
    <dgm:cxn modelId="{7295863E-04FC-4E40-9BFE-1B8F82AE8424}" type="presParOf" srcId="{943B2A8F-0AA2-4B12-BD56-7940FF301768}" destId="{9971C962-2AD1-4B83-A39A-77C92495C95A}" srcOrd="0" destOrd="0" presId="urn:microsoft.com/office/officeart/2005/8/layout/hierarchy3"/>
    <dgm:cxn modelId="{7C230A2C-4324-42EF-B131-6374FF057F52}" type="presParOf" srcId="{9971C962-2AD1-4B83-A39A-77C92495C95A}" destId="{70937806-0F70-4BF5-A65A-5FCD97E3465B}" srcOrd="0" destOrd="0" presId="urn:microsoft.com/office/officeart/2005/8/layout/hierarchy3"/>
    <dgm:cxn modelId="{A3EF3C94-9BD6-4DDE-95B3-EE68842A902A}" type="presParOf" srcId="{70937806-0F70-4BF5-A65A-5FCD97E3465B}" destId="{3057E88A-D368-46F5-A5B3-9F16E1AF1ECA}" srcOrd="0" destOrd="0" presId="urn:microsoft.com/office/officeart/2005/8/layout/hierarchy3"/>
    <dgm:cxn modelId="{233CFE93-AA59-4E26-89E8-81BA1F543F02}" type="presParOf" srcId="{70937806-0F70-4BF5-A65A-5FCD97E3465B}" destId="{06840217-07BC-4E8C-89A2-10BB840456A4}" srcOrd="1" destOrd="0" presId="urn:microsoft.com/office/officeart/2005/8/layout/hierarchy3"/>
    <dgm:cxn modelId="{97D4C613-B32E-40FF-A72E-4C22A07ADA66}" type="presParOf" srcId="{9971C962-2AD1-4B83-A39A-77C92495C95A}" destId="{14A3A918-0C7A-4CAB-8FCF-9D6CD95B399B}" srcOrd="1" destOrd="0" presId="urn:microsoft.com/office/officeart/2005/8/layout/hierarchy3"/>
    <dgm:cxn modelId="{4E9F1B67-7171-4851-ABC9-EDAE197E280B}" type="presParOf" srcId="{14A3A918-0C7A-4CAB-8FCF-9D6CD95B399B}" destId="{1E0F0D4D-FC6E-4D4D-B442-8154ED41F5C9}" srcOrd="0" destOrd="0" presId="urn:microsoft.com/office/officeart/2005/8/layout/hierarchy3"/>
    <dgm:cxn modelId="{EB914753-3937-4F73-B28D-86B712C0680E}" type="presParOf" srcId="{14A3A918-0C7A-4CAB-8FCF-9D6CD95B399B}" destId="{0AA8588D-ABD1-4F72-AB8A-A959FCAC7A87}" srcOrd="1" destOrd="0" presId="urn:microsoft.com/office/officeart/2005/8/layout/hierarchy3"/>
    <dgm:cxn modelId="{CE86E0C2-3BAF-4E14-BCAC-7723203C77F3}" type="presParOf" srcId="{14A3A918-0C7A-4CAB-8FCF-9D6CD95B399B}" destId="{4D063681-8C9A-4B7A-895A-1767BBB27401}" srcOrd="2" destOrd="0" presId="urn:microsoft.com/office/officeart/2005/8/layout/hierarchy3"/>
    <dgm:cxn modelId="{75BF754F-D18E-42BA-B172-48A10CE32DED}" type="presParOf" srcId="{14A3A918-0C7A-4CAB-8FCF-9D6CD95B399B}" destId="{A0E42D46-5AAA-40AA-BB1A-4756E4BBCCC5}" srcOrd="3" destOrd="0" presId="urn:microsoft.com/office/officeart/2005/8/layout/hierarchy3"/>
    <dgm:cxn modelId="{B9BD9F4A-C63C-4B51-8CB7-5D87753F6061}" type="presParOf" srcId="{14A3A918-0C7A-4CAB-8FCF-9D6CD95B399B}" destId="{9FE6B34A-9E99-4B2B-81B4-9613037B6451}" srcOrd="4" destOrd="0" presId="urn:microsoft.com/office/officeart/2005/8/layout/hierarchy3"/>
    <dgm:cxn modelId="{B90D61EF-341F-420E-8D05-384F17E1218A}" type="presParOf" srcId="{14A3A918-0C7A-4CAB-8FCF-9D6CD95B399B}" destId="{A22079EE-9AF3-4385-ABB0-BFFBD04CC217}" srcOrd="5" destOrd="0" presId="urn:microsoft.com/office/officeart/2005/8/layout/hierarchy3"/>
    <dgm:cxn modelId="{CE4A5405-7C6D-4348-826D-721679BB31F8}" type="presParOf" srcId="{943B2A8F-0AA2-4B12-BD56-7940FF301768}" destId="{3ABF30B1-2458-4237-B4A4-BFFC62FFD507}" srcOrd="1" destOrd="0" presId="urn:microsoft.com/office/officeart/2005/8/layout/hierarchy3"/>
    <dgm:cxn modelId="{6C7BF9F6-6A5E-4878-B179-7D3C2A7D27C5}" type="presParOf" srcId="{3ABF30B1-2458-4237-B4A4-BFFC62FFD507}" destId="{B26B85FB-EB1E-4113-BEB7-CD3649E7E89A}" srcOrd="0" destOrd="0" presId="urn:microsoft.com/office/officeart/2005/8/layout/hierarchy3"/>
    <dgm:cxn modelId="{35ED55F7-56A6-4754-8D91-88BBF76B8290}" type="presParOf" srcId="{B26B85FB-EB1E-4113-BEB7-CD3649E7E89A}" destId="{9CC7026E-92E1-495A-ABE4-BF9797B7A577}" srcOrd="0" destOrd="0" presId="urn:microsoft.com/office/officeart/2005/8/layout/hierarchy3"/>
    <dgm:cxn modelId="{445FE7F1-8B49-4FFC-B4E1-0CB1FBE5DC5B}" type="presParOf" srcId="{B26B85FB-EB1E-4113-BEB7-CD3649E7E89A}" destId="{19E07DD2-151F-4AE9-80CA-15D01D2077A8}" srcOrd="1" destOrd="0" presId="urn:microsoft.com/office/officeart/2005/8/layout/hierarchy3"/>
    <dgm:cxn modelId="{B54BC2F3-58B4-4ACA-A7E6-3CB98F646A1E}" type="presParOf" srcId="{3ABF30B1-2458-4237-B4A4-BFFC62FFD507}" destId="{D99459C1-2F35-4929-86E5-7776FF8E73CE}" srcOrd="1" destOrd="0" presId="urn:microsoft.com/office/officeart/2005/8/layout/hierarchy3"/>
    <dgm:cxn modelId="{831BB8B6-C8CA-452A-BD69-8CB127B8C1DE}" type="presParOf" srcId="{D99459C1-2F35-4929-86E5-7776FF8E73CE}" destId="{B44DBD2A-F32A-4EA5-93D0-7F844BACC414}" srcOrd="0" destOrd="0" presId="urn:microsoft.com/office/officeart/2005/8/layout/hierarchy3"/>
    <dgm:cxn modelId="{C506D4DB-9AA1-4ABF-BB32-37E2779DFF87}" type="presParOf" srcId="{D99459C1-2F35-4929-86E5-7776FF8E73CE}" destId="{0F6C9AB5-A215-47BE-BFC6-25EFEE412D19}" srcOrd="1" destOrd="0" presId="urn:microsoft.com/office/officeart/2005/8/layout/hierarchy3"/>
    <dgm:cxn modelId="{1FCD8C8D-BDDC-49FC-B597-07C1C2D3F089}" type="presParOf" srcId="{D99459C1-2F35-4929-86E5-7776FF8E73CE}" destId="{79C1D543-4EC6-4883-B407-D2FACD8C59DB}" srcOrd="2" destOrd="0" presId="urn:microsoft.com/office/officeart/2005/8/layout/hierarchy3"/>
    <dgm:cxn modelId="{B3766473-4927-4E61-83BE-CBC468254866}" type="presParOf" srcId="{D99459C1-2F35-4929-86E5-7776FF8E73CE}" destId="{EFBCDD78-6E36-449E-94E6-B749C00ED204}" srcOrd="3" destOrd="0" presId="urn:microsoft.com/office/officeart/2005/8/layout/hierarchy3"/>
    <dgm:cxn modelId="{6FA17F90-7231-464A-A275-2D9C01F55C02}" type="presParOf" srcId="{D99459C1-2F35-4929-86E5-7776FF8E73CE}" destId="{5DE46D0E-1C8A-4D5F-BC66-AF8FCCFF1981}" srcOrd="4" destOrd="0" presId="urn:microsoft.com/office/officeart/2005/8/layout/hierarchy3"/>
    <dgm:cxn modelId="{2C44CB80-B36F-40AD-B97B-B52A30ECBEA3}" type="presParOf" srcId="{D99459C1-2F35-4929-86E5-7776FF8E73CE}" destId="{5E128A98-4E34-4224-921A-DCF6DE974919}" srcOrd="5" destOrd="0" presId="urn:microsoft.com/office/officeart/2005/8/layout/hierarchy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FF3828-DBEC-4E60-8AB5-A72E652386D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45DC1B69-A9B6-45B7-ADD0-46C71E164569}">
      <dgm:prSet phldrT="[Text]" custT="1"/>
      <dgm:spPr/>
      <dgm:t>
        <a:bodyPr/>
        <a:lstStyle/>
        <a:p>
          <a:r>
            <a:rPr lang="en-US" sz="2400" dirty="0">
              <a:latin typeface="Garamond" panose="02020404030301010803" pitchFamily="18" charset="0"/>
            </a:rPr>
            <a:t>Cost Objective</a:t>
          </a:r>
        </a:p>
      </dgm:t>
    </dgm:pt>
    <dgm:pt modelId="{5A5E2C50-47B2-49A8-B5A3-F93D67F95AE0}" type="parTrans" cxnId="{9690A1D4-1467-46E5-B7FE-3E3FC675E803}">
      <dgm:prSet/>
      <dgm:spPr/>
      <dgm:t>
        <a:bodyPr/>
        <a:lstStyle/>
        <a:p>
          <a:endParaRPr lang="en-US"/>
        </a:p>
      </dgm:t>
    </dgm:pt>
    <dgm:pt modelId="{5ECC3382-135F-42E8-BB38-317CB0BD699C}" type="sibTrans" cxnId="{9690A1D4-1467-46E5-B7FE-3E3FC675E803}">
      <dgm:prSet/>
      <dgm:spPr/>
      <dgm:t>
        <a:bodyPr/>
        <a:lstStyle/>
        <a:p>
          <a:endParaRPr lang="en-US"/>
        </a:p>
      </dgm:t>
    </dgm:pt>
    <dgm:pt modelId="{FC0F64EB-7DFF-4950-ACFA-91CA39918393}">
      <dgm:prSet phldrT="[Text]" custT="1"/>
      <dgm:spPr/>
      <dgm: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gm:t>
    </dgm:pt>
    <dgm:pt modelId="{10C7A459-03B1-4FCD-9D30-BAEA69132B7E}" type="parTrans" cxnId="{81858F37-C3E2-47DF-91B9-5C0D68933BC3}">
      <dgm:prSet/>
      <dgm:spPr>
        <a:solidFill>
          <a:srgbClr val="C00000"/>
        </a:solidFill>
      </dgm:spPr>
      <dgm:t>
        <a:bodyPr/>
        <a:lstStyle/>
        <a:p>
          <a:endParaRPr lang="en-US" dirty="0"/>
        </a:p>
      </dgm:t>
    </dgm:pt>
    <dgm:pt modelId="{7ED430CE-5DBE-4374-939B-81FBA9D8CB3E}" type="sibTrans" cxnId="{81858F37-C3E2-47DF-91B9-5C0D68933BC3}">
      <dgm:prSet/>
      <dgm:spPr/>
      <dgm:t>
        <a:bodyPr/>
        <a:lstStyle/>
        <a:p>
          <a:endParaRPr lang="en-US"/>
        </a:p>
      </dgm:t>
    </dgm:pt>
    <dgm:pt modelId="{F7488645-48D1-4E2A-9659-24C3A21D2893}">
      <dgm:prSet phldrT="[Text]"/>
      <dgm:spPr/>
      <dgm:t>
        <a:bodyPr/>
        <a:lstStyle/>
        <a:p>
          <a:pPr>
            <a:buNone/>
          </a:pPr>
          <a:r>
            <a:rPr lang="en-US" dirty="0">
              <a:solidFill>
                <a:prstClr val="white"/>
              </a:solidFill>
              <a:latin typeface="Garamond" panose="02020404030301010803" pitchFamily="18" charset="0"/>
              <a:ea typeface="+mn-ea"/>
              <a:cs typeface="+mn-cs"/>
            </a:rPr>
            <a:t>Award</a:t>
          </a:r>
        </a:p>
      </dgm:t>
    </dgm:pt>
    <dgm:pt modelId="{5B975C31-20B8-45ED-BA25-6910C3A57023}" type="parTrans" cxnId="{D7847217-2419-4320-A93D-225F8AEF99E7}">
      <dgm:prSet/>
      <dgm:spPr>
        <a:solidFill>
          <a:srgbClr val="C00000"/>
        </a:solidFill>
      </dgm:spPr>
      <dgm:t>
        <a:bodyPr/>
        <a:lstStyle/>
        <a:p>
          <a:endParaRPr lang="en-US" dirty="0"/>
        </a:p>
      </dgm:t>
    </dgm:pt>
    <dgm:pt modelId="{BCCD7A0A-5EB2-48FA-8965-029F5F968C5E}" type="sibTrans" cxnId="{D7847217-2419-4320-A93D-225F8AEF99E7}">
      <dgm:prSet/>
      <dgm:spPr/>
      <dgm:t>
        <a:bodyPr/>
        <a:lstStyle/>
        <a:p>
          <a:endParaRPr lang="en-US"/>
        </a:p>
      </dgm:t>
    </dgm:pt>
    <dgm:pt modelId="{2B342041-73FC-47F0-9E8D-B13907E3D31B}">
      <dgm:prSet phldrT="[Text]"/>
      <dgm:spPr/>
      <dgm:t>
        <a:bodyPr/>
        <a:lstStyle/>
        <a:p>
          <a:pPr>
            <a:buNone/>
          </a:pPr>
          <a:r>
            <a:rPr lang="en-US" dirty="0">
              <a:solidFill>
                <a:prstClr val="white"/>
              </a:solidFill>
              <a:latin typeface="Garamond" panose="02020404030301010803" pitchFamily="18" charset="0"/>
              <a:ea typeface="+mn-ea"/>
              <a:cs typeface="+mn-cs"/>
            </a:rPr>
            <a:t>Division</a:t>
          </a:r>
        </a:p>
      </dgm:t>
    </dgm:pt>
    <dgm:pt modelId="{F28B5213-3D6E-43A0-850E-AC45D06CCDB3}" type="parTrans" cxnId="{E12634C7-21B7-4CF3-9718-4E4696FD3333}">
      <dgm:prSet/>
      <dgm:spPr>
        <a:solidFill>
          <a:srgbClr val="C00000"/>
        </a:solidFill>
      </dgm:spPr>
      <dgm:t>
        <a:bodyPr/>
        <a:lstStyle/>
        <a:p>
          <a:endParaRPr lang="en-US" dirty="0"/>
        </a:p>
      </dgm:t>
    </dgm:pt>
    <dgm:pt modelId="{EABFC626-B20D-4B3E-8039-AC32142BA622}" type="sibTrans" cxnId="{E12634C7-21B7-4CF3-9718-4E4696FD3333}">
      <dgm:prSet/>
      <dgm:spPr/>
      <dgm:t>
        <a:bodyPr/>
        <a:lstStyle/>
        <a:p>
          <a:endParaRPr lang="en-US"/>
        </a:p>
      </dgm:t>
    </dgm:pt>
    <dgm:pt modelId="{88D1CE45-1F0B-47E0-B8E1-7F6B593DA24D}">
      <dgm:prSet phldrT="[Text]"/>
      <dgm:spPr/>
      <dgm:t>
        <a:bodyPr/>
        <a:lstStyle/>
        <a:p>
          <a:pPr>
            <a:buNone/>
          </a:pPr>
          <a:r>
            <a:rPr lang="en-US" dirty="0">
              <a:solidFill>
                <a:prstClr val="white"/>
              </a:solidFill>
              <a:latin typeface="Garamond" panose="02020404030301010803" pitchFamily="18" charset="0"/>
              <a:ea typeface="+mn-ea"/>
              <a:cs typeface="+mn-cs"/>
            </a:rPr>
            <a:t>Contract</a:t>
          </a:r>
        </a:p>
      </dgm:t>
    </dgm:pt>
    <dgm:pt modelId="{13519766-2232-4D9F-A7A1-429C2046FAF7}" type="parTrans" cxnId="{F8594737-BEAC-4B7C-8045-CB572617A140}">
      <dgm:prSet/>
      <dgm:spPr>
        <a:solidFill>
          <a:srgbClr val="C00000"/>
        </a:solidFill>
      </dgm:spPr>
      <dgm:t>
        <a:bodyPr/>
        <a:lstStyle/>
        <a:p>
          <a:endParaRPr lang="en-US" dirty="0"/>
        </a:p>
      </dgm:t>
    </dgm:pt>
    <dgm:pt modelId="{17F84898-6E97-45AE-9EE5-BE1BE3E57E23}" type="sibTrans" cxnId="{F8594737-BEAC-4B7C-8045-CB572617A140}">
      <dgm:prSet/>
      <dgm:spPr/>
      <dgm:t>
        <a:bodyPr/>
        <a:lstStyle/>
        <a:p>
          <a:endParaRPr lang="en-US"/>
        </a:p>
      </dgm:t>
    </dgm:pt>
    <dgm:pt modelId="{6035605E-E0B6-4F64-8BAC-7AF334DDD815}">
      <dgm:prSet phldrT="[Text]"/>
      <dgm:spPr/>
      <dgm:t>
        <a:bodyPr/>
        <a:lstStyle/>
        <a:p>
          <a:pPr>
            <a:buNone/>
          </a:pPr>
          <a:r>
            <a:rPr lang="en-US" dirty="0">
              <a:solidFill>
                <a:prstClr val="white"/>
              </a:solidFill>
              <a:latin typeface="Garamond" panose="02020404030301010803" pitchFamily="18" charset="0"/>
              <a:ea typeface="+mn-ea"/>
              <a:cs typeface="+mn-cs"/>
            </a:rPr>
            <a:t>Work Unit</a:t>
          </a:r>
        </a:p>
      </dgm:t>
    </dgm:pt>
    <dgm:pt modelId="{6D9A42C1-807E-43C6-8893-97D1DA25C72F}" type="parTrans" cxnId="{8A8F993B-3419-4D15-B148-416C63085759}">
      <dgm:prSet/>
      <dgm:spPr>
        <a:solidFill>
          <a:srgbClr val="C00000"/>
        </a:solidFill>
      </dgm:spPr>
      <dgm:t>
        <a:bodyPr/>
        <a:lstStyle/>
        <a:p>
          <a:endParaRPr lang="en-US" dirty="0"/>
        </a:p>
      </dgm:t>
    </dgm:pt>
    <dgm:pt modelId="{4610044D-D37F-4A8E-AE35-F1D77C2B1FC7}" type="sibTrans" cxnId="{8A8F993B-3419-4D15-B148-416C63085759}">
      <dgm:prSet/>
      <dgm:spPr/>
      <dgm:t>
        <a:bodyPr/>
        <a:lstStyle/>
        <a:p>
          <a:endParaRPr lang="en-US"/>
        </a:p>
      </dgm:t>
    </dgm:pt>
    <dgm:pt modelId="{5855EFCE-67E9-4BD3-957B-4048762414C0}">
      <dgm:prSet phldrT="[Text]"/>
      <dgm:spPr/>
      <dgm:t>
        <a:bodyPr/>
        <a:lstStyle/>
        <a:p>
          <a:pPr>
            <a:buNone/>
          </a:pPr>
          <a:r>
            <a:rPr lang="en-US" dirty="0">
              <a:solidFill>
                <a:prstClr val="white"/>
              </a:solidFill>
              <a:latin typeface="Garamond" panose="02020404030301010803" pitchFamily="18" charset="0"/>
              <a:ea typeface="+mn-ea"/>
              <a:cs typeface="+mn-cs"/>
            </a:rPr>
            <a:t>Function</a:t>
          </a:r>
        </a:p>
      </dgm:t>
    </dgm:pt>
    <dgm:pt modelId="{BF4176F9-8B5D-401A-8A4E-20A2EA2A46FD}" type="parTrans" cxnId="{7F41B2AA-D4E0-4E83-9051-3BCA7C6801CF}">
      <dgm:prSet/>
      <dgm:spPr>
        <a:solidFill>
          <a:srgbClr val="C00000"/>
        </a:solidFill>
      </dgm:spPr>
      <dgm:t>
        <a:bodyPr/>
        <a:lstStyle/>
        <a:p>
          <a:endParaRPr lang="en-US" dirty="0"/>
        </a:p>
      </dgm:t>
    </dgm:pt>
    <dgm:pt modelId="{C03229EC-F804-4509-8CD3-D94C2F560A41}" type="sibTrans" cxnId="{7F41B2AA-D4E0-4E83-9051-3BCA7C6801CF}">
      <dgm:prSet/>
      <dgm:spPr/>
      <dgm:t>
        <a:bodyPr/>
        <a:lstStyle/>
        <a:p>
          <a:endParaRPr lang="en-US"/>
        </a:p>
      </dgm:t>
    </dgm:pt>
    <dgm:pt modelId="{B5C3DC81-0188-4BA9-9D43-AE0BFF42F709}">
      <dgm:prSet phldrT="[Text]"/>
      <dgm:spPr/>
      <dgm:t>
        <a:bodyPr/>
        <a:lstStyle/>
        <a:p>
          <a:pPr>
            <a:buNone/>
          </a:pPr>
          <a:r>
            <a:rPr lang="en-US" dirty="0">
              <a:solidFill>
                <a:prstClr val="white"/>
              </a:solidFill>
              <a:latin typeface="Garamond" panose="02020404030301010803" pitchFamily="18" charset="0"/>
              <a:ea typeface="+mn-ea"/>
              <a:cs typeface="+mn-cs"/>
            </a:rPr>
            <a:t>Program</a:t>
          </a:r>
        </a:p>
      </dgm:t>
    </dgm:pt>
    <dgm:pt modelId="{4C6E1CB1-A5D1-4164-A971-E7ED64AF211D}" type="parTrans" cxnId="{63825F1D-F3C0-4F95-942D-EFCE13ECD46B}">
      <dgm:prSet/>
      <dgm:spPr>
        <a:solidFill>
          <a:srgbClr val="C00000"/>
        </a:solidFill>
      </dgm:spPr>
      <dgm:t>
        <a:bodyPr/>
        <a:lstStyle/>
        <a:p>
          <a:endParaRPr lang="en-US" dirty="0"/>
        </a:p>
      </dgm:t>
    </dgm:pt>
    <dgm:pt modelId="{B8AD8886-D010-4E14-885F-9FC195F2B450}" type="sibTrans" cxnId="{63825F1D-F3C0-4F95-942D-EFCE13ECD46B}">
      <dgm:prSet/>
      <dgm:spPr/>
      <dgm:t>
        <a:bodyPr/>
        <a:lstStyle/>
        <a:p>
          <a:endParaRPr lang="en-US"/>
        </a:p>
      </dgm:t>
    </dgm:pt>
    <dgm:pt modelId="{2521F5E5-947B-4707-B5DA-2AA37025C3AA}" type="pres">
      <dgm:prSet presAssocID="{B8FF3828-DBEC-4E60-8AB5-A72E652386D6}" presName="Name0" presStyleCnt="0">
        <dgm:presLayoutVars>
          <dgm:chMax val="1"/>
          <dgm:dir/>
          <dgm:animLvl val="ctr"/>
          <dgm:resizeHandles val="exact"/>
        </dgm:presLayoutVars>
      </dgm:prSet>
      <dgm:spPr/>
    </dgm:pt>
    <dgm:pt modelId="{0A8F7FF1-2D55-4817-A29C-DEBD2A1D9A5A}" type="pres">
      <dgm:prSet presAssocID="{45DC1B69-A9B6-45B7-ADD0-46C71E164569}" presName="centerShape" presStyleLbl="node0" presStyleIdx="0" presStyleCnt="1" custScaleX="158307"/>
      <dgm:spPr/>
    </dgm:pt>
    <dgm:pt modelId="{F0B05B6E-C0D1-43B0-952C-E77479EFED9F}" type="pres">
      <dgm:prSet presAssocID="{13519766-2232-4D9F-A7A1-429C2046FAF7}" presName="parTrans" presStyleLbl="sibTrans2D1" presStyleIdx="0" presStyleCnt="7"/>
      <dgm:spPr/>
    </dgm:pt>
    <dgm:pt modelId="{2A6F03D1-0B56-46D1-AD4D-185C9A9B08B0}" type="pres">
      <dgm:prSet presAssocID="{13519766-2232-4D9F-A7A1-429C2046FAF7}" presName="connectorText" presStyleLbl="sibTrans2D1" presStyleIdx="0" presStyleCnt="7"/>
      <dgm:spPr/>
    </dgm:pt>
    <dgm:pt modelId="{2A78A2C2-B2DA-4ED8-BF6F-C75DCA09D059}" type="pres">
      <dgm:prSet presAssocID="{88D1CE45-1F0B-47E0-B8E1-7F6B593DA24D}" presName="node" presStyleLbl="node1" presStyleIdx="0" presStyleCnt="7" custScaleX="119258">
        <dgm:presLayoutVars>
          <dgm:bulletEnabled val="1"/>
        </dgm:presLayoutVars>
      </dgm:prSet>
      <dgm:spPr/>
    </dgm:pt>
    <dgm:pt modelId="{FA4403D2-DEA7-4E28-8C3E-D53DF8FADC17}" type="pres">
      <dgm:prSet presAssocID="{F28B5213-3D6E-43A0-850E-AC45D06CCDB3}" presName="parTrans" presStyleLbl="sibTrans2D1" presStyleIdx="1" presStyleCnt="7"/>
      <dgm:spPr/>
    </dgm:pt>
    <dgm:pt modelId="{955EEF40-5124-407F-821A-94E555FA353A}" type="pres">
      <dgm:prSet presAssocID="{F28B5213-3D6E-43A0-850E-AC45D06CCDB3}" presName="connectorText" presStyleLbl="sibTrans2D1" presStyleIdx="1" presStyleCnt="7"/>
      <dgm:spPr/>
    </dgm:pt>
    <dgm:pt modelId="{45C31F47-40A2-44A7-8BC4-1D740C45A210}" type="pres">
      <dgm:prSet presAssocID="{2B342041-73FC-47F0-9E8D-B13907E3D31B}" presName="node" presStyleLbl="node1" presStyleIdx="1" presStyleCnt="7" custScaleX="119258">
        <dgm:presLayoutVars>
          <dgm:bulletEnabled val="1"/>
        </dgm:presLayoutVars>
      </dgm:prSet>
      <dgm:spPr/>
    </dgm:pt>
    <dgm:pt modelId="{4CBFD839-247F-49E9-88E0-B34A49952B77}" type="pres">
      <dgm:prSet presAssocID="{5B975C31-20B8-45ED-BA25-6910C3A57023}" presName="parTrans" presStyleLbl="sibTrans2D1" presStyleIdx="2" presStyleCnt="7"/>
      <dgm:spPr/>
    </dgm:pt>
    <dgm:pt modelId="{2B806135-BB76-46C6-B3EE-A1110F38402B}" type="pres">
      <dgm:prSet presAssocID="{5B975C31-20B8-45ED-BA25-6910C3A57023}" presName="connectorText" presStyleLbl="sibTrans2D1" presStyleIdx="2" presStyleCnt="7"/>
      <dgm:spPr/>
    </dgm:pt>
    <dgm:pt modelId="{096CC3DE-FB56-4EC5-86A3-63FB5C640734}" type="pres">
      <dgm:prSet presAssocID="{F7488645-48D1-4E2A-9659-24C3A21D2893}" presName="node" presStyleLbl="node1" presStyleIdx="2" presStyleCnt="7" custScaleX="119258">
        <dgm:presLayoutVars>
          <dgm:bulletEnabled val="1"/>
        </dgm:presLayoutVars>
      </dgm:prSet>
      <dgm:spPr/>
    </dgm:pt>
    <dgm:pt modelId="{773BCB4B-459B-443A-B8B9-FB7D4052D509}" type="pres">
      <dgm:prSet presAssocID="{4C6E1CB1-A5D1-4164-A971-E7ED64AF211D}" presName="parTrans" presStyleLbl="sibTrans2D1" presStyleIdx="3" presStyleCnt="7"/>
      <dgm:spPr/>
    </dgm:pt>
    <dgm:pt modelId="{04C45E5D-8A0A-4C5B-8E31-5F495BC8188A}" type="pres">
      <dgm:prSet presAssocID="{4C6E1CB1-A5D1-4164-A971-E7ED64AF211D}" presName="connectorText" presStyleLbl="sibTrans2D1" presStyleIdx="3" presStyleCnt="7"/>
      <dgm:spPr/>
    </dgm:pt>
    <dgm:pt modelId="{5BCF580C-F708-4848-9F5C-2D57F33BF714}" type="pres">
      <dgm:prSet presAssocID="{B5C3DC81-0188-4BA9-9D43-AE0BFF42F709}" presName="node" presStyleLbl="node1" presStyleIdx="3" presStyleCnt="7" custScaleX="119258">
        <dgm:presLayoutVars>
          <dgm:bulletEnabled val="1"/>
        </dgm:presLayoutVars>
      </dgm:prSet>
      <dgm:spPr/>
    </dgm:pt>
    <dgm:pt modelId="{7B408804-CE89-468B-A8BB-32836AD05C65}" type="pres">
      <dgm:prSet presAssocID="{BF4176F9-8B5D-401A-8A4E-20A2EA2A46FD}" presName="parTrans" presStyleLbl="sibTrans2D1" presStyleIdx="4" presStyleCnt="7"/>
      <dgm:spPr/>
    </dgm:pt>
    <dgm:pt modelId="{FE83E675-F0BF-465C-998F-B8FE71B52325}" type="pres">
      <dgm:prSet presAssocID="{BF4176F9-8B5D-401A-8A4E-20A2EA2A46FD}" presName="connectorText" presStyleLbl="sibTrans2D1" presStyleIdx="4" presStyleCnt="7"/>
      <dgm:spPr/>
    </dgm:pt>
    <dgm:pt modelId="{4D0A965E-058F-4C1A-9070-4A5F8E7AA334}" type="pres">
      <dgm:prSet presAssocID="{5855EFCE-67E9-4BD3-957B-4048762414C0}" presName="node" presStyleLbl="node1" presStyleIdx="4" presStyleCnt="7" custScaleX="119258">
        <dgm:presLayoutVars>
          <dgm:bulletEnabled val="1"/>
        </dgm:presLayoutVars>
      </dgm:prSet>
      <dgm:spPr/>
    </dgm:pt>
    <dgm:pt modelId="{B1CE3D65-AB45-470B-8CE6-16717ACF5B5D}" type="pres">
      <dgm:prSet presAssocID="{10C7A459-03B1-4FCD-9D30-BAEA69132B7E}" presName="parTrans" presStyleLbl="sibTrans2D1" presStyleIdx="5" presStyleCnt="7"/>
      <dgm:spPr/>
    </dgm:pt>
    <dgm:pt modelId="{1109AD11-7027-4AD4-AA74-8F7D135F43F2}" type="pres">
      <dgm:prSet presAssocID="{10C7A459-03B1-4FCD-9D30-BAEA69132B7E}" presName="connectorText" presStyleLbl="sibTrans2D1" presStyleIdx="5" presStyleCnt="7"/>
      <dgm:spPr/>
    </dgm:pt>
    <dgm:pt modelId="{CE21F0E3-2E6A-4E31-9925-784466A55E51}" type="pres">
      <dgm:prSet presAssocID="{FC0F64EB-7DFF-4950-ACFA-91CA39918393}" presName="node" presStyleLbl="node1" presStyleIdx="5" presStyleCnt="7" custScaleX="119258">
        <dgm:presLayoutVars>
          <dgm:bulletEnabled val="1"/>
        </dgm:presLayoutVars>
      </dgm:prSet>
      <dgm:spPr/>
    </dgm:pt>
    <dgm:pt modelId="{2B2E9400-1A34-426C-8113-0B6F83117411}" type="pres">
      <dgm:prSet presAssocID="{6D9A42C1-807E-43C6-8893-97D1DA25C72F}" presName="parTrans" presStyleLbl="sibTrans2D1" presStyleIdx="6" presStyleCnt="7"/>
      <dgm:spPr/>
    </dgm:pt>
    <dgm:pt modelId="{13E7EF69-0FEB-4DBF-B5D9-FF4CA6A43123}" type="pres">
      <dgm:prSet presAssocID="{6D9A42C1-807E-43C6-8893-97D1DA25C72F}" presName="connectorText" presStyleLbl="sibTrans2D1" presStyleIdx="6" presStyleCnt="7"/>
      <dgm:spPr/>
    </dgm:pt>
    <dgm:pt modelId="{E4136C2A-6BF1-4325-A631-ED7CFCB2FB3E}" type="pres">
      <dgm:prSet presAssocID="{6035605E-E0B6-4F64-8BAC-7AF334DDD815}" presName="node" presStyleLbl="node1" presStyleIdx="6" presStyleCnt="7" custScaleX="119258">
        <dgm:presLayoutVars>
          <dgm:bulletEnabled val="1"/>
        </dgm:presLayoutVars>
      </dgm:prSet>
      <dgm:spPr/>
    </dgm:pt>
  </dgm:ptLst>
  <dgm:cxnLst>
    <dgm:cxn modelId="{97E7AD05-C05F-418C-87FE-A75427AC2528}" type="presOf" srcId="{10C7A459-03B1-4FCD-9D30-BAEA69132B7E}" destId="{1109AD11-7027-4AD4-AA74-8F7D135F43F2}" srcOrd="1" destOrd="0" presId="urn:microsoft.com/office/officeart/2005/8/layout/radial5"/>
    <dgm:cxn modelId="{C799F507-EBFB-45E7-AA21-B2EFEC7BA595}" type="presOf" srcId="{6D9A42C1-807E-43C6-8893-97D1DA25C72F}" destId="{2B2E9400-1A34-426C-8113-0B6F83117411}" srcOrd="0" destOrd="0" presId="urn:microsoft.com/office/officeart/2005/8/layout/radial5"/>
    <dgm:cxn modelId="{D7847217-2419-4320-A93D-225F8AEF99E7}" srcId="{45DC1B69-A9B6-45B7-ADD0-46C71E164569}" destId="{F7488645-48D1-4E2A-9659-24C3A21D2893}" srcOrd="2" destOrd="0" parTransId="{5B975C31-20B8-45ED-BA25-6910C3A57023}" sibTransId="{BCCD7A0A-5EB2-48FA-8965-029F5F968C5E}"/>
    <dgm:cxn modelId="{63825F1D-F3C0-4F95-942D-EFCE13ECD46B}" srcId="{45DC1B69-A9B6-45B7-ADD0-46C71E164569}" destId="{B5C3DC81-0188-4BA9-9D43-AE0BFF42F709}" srcOrd="3" destOrd="0" parTransId="{4C6E1CB1-A5D1-4164-A971-E7ED64AF211D}" sibTransId="{B8AD8886-D010-4E14-885F-9FC195F2B450}"/>
    <dgm:cxn modelId="{097A251E-C721-45AC-B9DC-7BCFE352D0DA}" type="presOf" srcId="{13519766-2232-4D9F-A7A1-429C2046FAF7}" destId="{2A6F03D1-0B56-46D1-AD4D-185C9A9B08B0}" srcOrd="1" destOrd="0" presId="urn:microsoft.com/office/officeart/2005/8/layout/radial5"/>
    <dgm:cxn modelId="{F8594737-BEAC-4B7C-8045-CB572617A140}" srcId="{45DC1B69-A9B6-45B7-ADD0-46C71E164569}" destId="{88D1CE45-1F0B-47E0-B8E1-7F6B593DA24D}" srcOrd="0" destOrd="0" parTransId="{13519766-2232-4D9F-A7A1-429C2046FAF7}" sibTransId="{17F84898-6E97-45AE-9EE5-BE1BE3E57E23}"/>
    <dgm:cxn modelId="{81858F37-C3E2-47DF-91B9-5C0D68933BC3}" srcId="{45DC1B69-A9B6-45B7-ADD0-46C71E164569}" destId="{FC0F64EB-7DFF-4950-ACFA-91CA39918393}" srcOrd="5" destOrd="0" parTransId="{10C7A459-03B1-4FCD-9D30-BAEA69132B7E}" sibTransId="{7ED430CE-5DBE-4374-939B-81FBA9D8CB3E}"/>
    <dgm:cxn modelId="{8A8F993B-3419-4D15-B148-416C63085759}" srcId="{45DC1B69-A9B6-45B7-ADD0-46C71E164569}" destId="{6035605E-E0B6-4F64-8BAC-7AF334DDD815}" srcOrd="6" destOrd="0" parTransId="{6D9A42C1-807E-43C6-8893-97D1DA25C72F}" sibTransId="{4610044D-D37F-4A8E-AE35-F1D77C2B1FC7}"/>
    <dgm:cxn modelId="{2DF8BB40-F532-4319-9518-6778F58982E7}" type="presOf" srcId="{BF4176F9-8B5D-401A-8A4E-20A2EA2A46FD}" destId="{7B408804-CE89-468B-A8BB-32836AD05C65}" srcOrd="0" destOrd="0" presId="urn:microsoft.com/office/officeart/2005/8/layout/radial5"/>
    <dgm:cxn modelId="{62CF4257-DB71-4DEA-AB44-11468D18B271}" type="presOf" srcId="{5B975C31-20B8-45ED-BA25-6910C3A57023}" destId="{4CBFD839-247F-49E9-88E0-B34A49952B77}" srcOrd="0" destOrd="0" presId="urn:microsoft.com/office/officeart/2005/8/layout/radial5"/>
    <dgm:cxn modelId="{C40A1C6C-BD54-45D4-B4D3-A5448A36D8FA}" type="presOf" srcId="{FC0F64EB-7DFF-4950-ACFA-91CA39918393}" destId="{CE21F0E3-2E6A-4E31-9925-784466A55E51}" srcOrd="0" destOrd="0" presId="urn:microsoft.com/office/officeart/2005/8/layout/radial5"/>
    <dgm:cxn modelId="{1D531A71-2D99-4D13-B518-9D140EF12486}" type="presOf" srcId="{BF4176F9-8B5D-401A-8A4E-20A2EA2A46FD}" destId="{FE83E675-F0BF-465C-998F-B8FE71B52325}" srcOrd="1" destOrd="0" presId="urn:microsoft.com/office/officeart/2005/8/layout/radial5"/>
    <dgm:cxn modelId="{71311674-39FD-4C7D-A5BE-C976B03C4FBE}" type="presOf" srcId="{4C6E1CB1-A5D1-4164-A971-E7ED64AF211D}" destId="{773BCB4B-459B-443A-B8B9-FB7D4052D509}" srcOrd="0" destOrd="0" presId="urn:microsoft.com/office/officeart/2005/8/layout/radial5"/>
    <dgm:cxn modelId="{6433A296-1646-4475-A73C-BF2CD150E6E0}" type="presOf" srcId="{45DC1B69-A9B6-45B7-ADD0-46C71E164569}" destId="{0A8F7FF1-2D55-4817-A29C-DEBD2A1D9A5A}" srcOrd="0" destOrd="0" presId="urn:microsoft.com/office/officeart/2005/8/layout/radial5"/>
    <dgm:cxn modelId="{BC2208A6-FFD1-4EFE-A910-E395A5B48181}" type="presOf" srcId="{4C6E1CB1-A5D1-4164-A971-E7ED64AF211D}" destId="{04C45E5D-8A0A-4C5B-8E31-5F495BC8188A}" srcOrd="1" destOrd="0" presId="urn:microsoft.com/office/officeart/2005/8/layout/radial5"/>
    <dgm:cxn modelId="{A7B965A6-821F-49DC-BC2E-366EEFAE1675}" type="presOf" srcId="{13519766-2232-4D9F-A7A1-429C2046FAF7}" destId="{F0B05B6E-C0D1-43B0-952C-E77479EFED9F}" srcOrd="0" destOrd="0" presId="urn:microsoft.com/office/officeart/2005/8/layout/radial5"/>
    <dgm:cxn modelId="{276D01A9-CEE1-491D-8D55-25782EF88A36}" type="presOf" srcId="{6035605E-E0B6-4F64-8BAC-7AF334DDD815}" destId="{E4136C2A-6BF1-4325-A631-ED7CFCB2FB3E}" srcOrd="0" destOrd="0" presId="urn:microsoft.com/office/officeart/2005/8/layout/radial5"/>
    <dgm:cxn modelId="{7F41B2AA-D4E0-4E83-9051-3BCA7C6801CF}" srcId="{45DC1B69-A9B6-45B7-ADD0-46C71E164569}" destId="{5855EFCE-67E9-4BD3-957B-4048762414C0}" srcOrd="4" destOrd="0" parTransId="{BF4176F9-8B5D-401A-8A4E-20A2EA2A46FD}" sibTransId="{C03229EC-F804-4509-8CD3-D94C2F560A41}"/>
    <dgm:cxn modelId="{9E1E56B1-4268-4B02-94A3-8EF150080FD6}" type="presOf" srcId="{F28B5213-3D6E-43A0-850E-AC45D06CCDB3}" destId="{FA4403D2-DEA7-4E28-8C3E-D53DF8FADC17}" srcOrd="0" destOrd="0" presId="urn:microsoft.com/office/officeart/2005/8/layout/radial5"/>
    <dgm:cxn modelId="{54CF81BA-E605-4EFD-8F9F-6059FF3DDA9C}" type="presOf" srcId="{5855EFCE-67E9-4BD3-957B-4048762414C0}" destId="{4D0A965E-058F-4C1A-9070-4A5F8E7AA334}" srcOrd="0" destOrd="0" presId="urn:microsoft.com/office/officeart/2005/8/layout/radial5"/>
    <dgm:cxn modelId="{4023C6C5-7868-4685-8D66-34DA5C146638}" type="presOf" srcId="{88D1CE45-1F0B-47E0-B8E1-7F6B593DA24D}" destId="{2A78A2C2-B2DA-4ED8-BF6F-C75DCA09D059}" srcOrd="0" destOrd="0" presId="urn:microsoft.com/office/officeart/2005/8/layout/radial5"/>
    <dgm:cxn modelId="{E12634C7-21B7-4CF3-9718-4E4696FD3333}" srcId="{45DC1B69-A9B6-45B7-ADD0-46C71E164569}" destId="{2B342041-73FC-47F0-9E8D-B13907E3D31B}" srcOrd="1" destOrd="0" parTransId="{F28B5213-3D6E-43A0-850E-AC45D06CCDB3}" sibTransId="{EABFC626-B20D-4B3E-8039-AC32142BA622}"/>
    <dgm:cxn modelId="{5E9C75CB-9683-4864-9E8F-A765E288A043}" type="presOf" srcId="{10C7A459-03B1-4FCD-9D30-BAEA69132B7E}" destId="{B1CE3D65-AB45-470B-8CE6-16717ACF5B5D}" srcOrd="0" destOrd="0" presId="urn:microsoft.com/office/officeart/2005/8/layout/radial5"/>
    <dgm:cxn modelId="{CDCAAFCB-CE58-4D18-B335-97FF604A4668}" type="presOf" srcId="{F28B5213-3D6E-43A0-850E-AC45D06CCDB3}" destId="{955EEF40-5124-407F-821A-94E555FA353A}" srcOrd="1" destOrd="0" presId="urn:microsoft.com/office/officeart/2005/8/layout/radial5"/>
    <dgm:cxn modelId="{E6C99BCE-0EF1-4A95-A8EC-6291C06633EB}" type="presOf" srcId="{6D9A42C1-807E-43C6-8893-97D1DA25C72F}" destId="{13E7EF69-0FEB-4DBF-B5D9-FF4CA6A43123}" srcOrd="1" destOrd="0" presId="urn:microsoft.com/office/officeart/2005/8/layout/radial5"/>
    <dgm:cxn modelId="{0D37C3D2-75EC-4BB9-9C27-AE1F70E54A48}" type="presOf" srcId="{B5C3DC81-0188-4BA9-9D43-AE0BFF42F709}" destId="{5BCF580C-F708-4848-9F5C-2D57F33BF714}" srcOrd="0" destOrd="0" presId="urn:microsoft.com/office/officeart/2005/8/layout/radial5"/>
    <dgm:cxn modelId="{9690A1D4-1467-46E5-B7FE-3E3FC675E803}" srcId="{B8FF3828-DBEC-4E60-8AB5-A72E652386D6}" destId="{45DC1B69-A9B6-45B7-ADD0-46C71E164569}" srcOrd="0" destOrd="0" parTransId="{5A5E2C50-47B2-49A8-B5A3-F93D67F95AE0}" sibTransId="{5ECC3382-135F-42E8-BB38-317CB0BD699C}"/>
    <dgm:cxn modelId="{16CA98D6-C9C9-46EB-A417-1770A852FA6A}" type="presOf" srcId="{F7488645-48D1-4E2A-9659-24C3A21D2893}" destId="{096CC3DE-FB56-4EC5-86A3-63FB5C640734}" srcOrd="0" destOrd="0" presId="urn:microsoft.com/office/officeart/2005/8/layout/radial5"/>
    <dgm:cxn modelId="{64958FD8-0013-4679-AA8C-AB3AA0B9B4B0}" type="presOf" srcId="{B8FF3828-DBEC-4E60-8AB5-A72E652386D6}" destId="{2521F5E5-947B-4707-B5DA-2AA37025C3AA}" srcOrd="0" destOrd="0" presId="urn:microsoft.com/office/officeart/2005/8/layout/radial5"/>
    <dgm:cxn modelId="{BFD788DE-1162-4134-9390-4B15CC541C26}" type="presOf" srcId="{5B975C31-20B8-45ED-BA25-6910C3A57023}" destId="{2B806135-BB76-46C6-B3EE-A1110F38402B}" srcOrd="1" destOrd="0" presId="urn:microsoft.com/office/officeart/2005/8/layout/radial5"/>
    <dgm:cxn modelId="{3D3663F0-BEC0-440E-9A2F-AE433446B321}" type="presOf" srcId="{2B342041-73FC-47F0-9E8D-B13907E3D31B}" destId="{45C31F47-40A2-44A7-8BC4-1D740C45A210}" srcOrd="0" destOrd="0" presId="urn:microsoft.com/office/officeart/2005/8/layout/radial5"/>
    <dgm:cxn modelId="{E300993C-CB50-40CF-A481-A727A6F2E5C9}" type="presParOf" srcId="{2521F5E5-947B-4707-B5DA-2AA37025C3AA}" destId="{0A8F7FF1-2D55-4817-A29C-DEBD2A1D9A5A}" srcOrd="0" destOrd="0" presId="urn:microsoft.com/office/officeart/2005/8/layout/radial5"/>
    <dgm:cxn modelId="{1D702908-8F2A-4730-905E-F19A905120B6}" type="presParOf" srcId="{2521F5E5-947B-4707-B5DA-2AA37025C3AA}" destId="{F0B05B6E-C0D1-43B0-952C-E77479EFED9F}" srcOrd="1" destOrd="0" presId="urn:microsoft.com/office/officeart/2005/8/layout/radial5"/>
    <dgm:cxn modelId="{6CC30629-C4D9-46B4-8349-FA46F3AF0CF3}" type="presParOf" srcId="{F0B05B6E-C0D1-43B0-952C-E77479EFED9F}" destId="{2A6F03D1-0B56-46D1-AD4D-185C9A9B08B0}" srcOrd="0" destOrd="0" presId="urn:microsoft.com/office/officeart/2005/8/layout/radial5"/>
    <dgm:cxn modelId="{2CF26C5A-165D-437E-BF8C-99FFB6A64E23}" type="presParOf" srcId="{2521F5E5-947B-4707-B5DA-2AA37025C3AA}" destId="{2A78A2C2-B2DA-4ED8-BF6F-C75DCA09D059}" srcOrd="2" destOrd="0" presId="urn:microsoft.com/office/officeart/2005/8/layout/radial5"/>
    <dgm:cxn modelId="{E3E42B4D-2710-4C80-9631-D0DF4D21729C}" type="presParOf" srcId="{2521F5E5-947B-4707-B5DA-2AA37025C3AA}" destId="{FA4403D2-DEA7-4E28-8C3E-D53DF8FADC17}" srcOrd="3" destOrd="0" presId="urn:microsoft.com/office/officeart/2005/8/layout/radial5"/>
    <dgm:cxn modelId="{D0EF0D55-CF3D-4317-9AAA-D327D8B2EA56}" type="presParOf" srcId="{FA4403D2-DEA7-4E28-8C3E-D53DF8FADC17}" destId="{955EEF40-5124-407F-821A-94E555FA353A}" srcOrd="0" destOrd="0" presId="urn:microsoft.com/office/officeart/2005/8/layout/radial5"/>
    <dgm:cxn modelId="{456D5232-EFE6-4C6F-B9E9-E5381C24EDDB}" type="presParOf" srcId="{2521F5E5-947B-4707-B5DA-2AA37025C3AA}" destId="{45C31F47-40A2-44A7-8BC4-1D740C45A210}" srcOrd="4" destOrd="0" presId="urn:microsoft.com/office/officeart/2005/8/layout/radial5"/>
    <dgm:cxn modelId="{72F4C84F-3751-434C-8756-EB89D6608569}" type="presParOf" srcId="{2521F5E5-947B-4707-B5DA-2AA37025C3AA}" destId="{4CBFD839-247F-49E9-88E0-B34A49952B77}" srcOrd="5" destOrd="0" presId="urn:microsoft.com/office/officeart/2005/8/layout/radial5"/>
    <dgm:cxn modelId="{B202635D-ED02-4151-A12E-36236233AD31}" type="presParOf" srcId="{4CBFD839-247F-49E9-88E0-B34A49952B77}" destId="{2B806135-BB76-46C6-B3EE-A1110F38402B}" srcOrd="0" destOrd="0" presId="urn:microsoft.com/office/officeart/2005/8/layout/radial5"/>
    <dgm:cxn modelId="{028664E9-FA01-43A9-9220-A9A0B372A0EC}" type="presParOf" srcId="{2521F5E5-947B-4707-B5DA-2AA37025C3AA}" destId="{096CC3DE-FB56-4EC5-86A3-63FB5C640734}" srcOrd="6" destOrd="0" presId="urn:microsoft.com/office/officeart/2005/8/layout/radial5"/>
    <dgm:cxn modelId="{865999D5-90E4-4903-887A-0CB2D13C4EDA}" type="presParOf" srcId="{2521F5E5-947B-4707-B5DA-2AA37025C3AA}" destId="{773BCB4B-459B-443A-B8B9-FB7D4052D509}" srcOrd="7" destOrd="0" presId="urn:microsoft.com/office/officeart/2005/8/layout/radial5"/>
    <dgm:cxn modelId="{BAED6C99-23C4-4D20-8814-10493A555142}" type="presParOf" srcId="{773BCB4B-459B-443A-B8B9-FB7D4052D509}" destId="{04C45E5D-8A0A-4C5B-8E31-5F495BC8188A}" srcOrd="0" destOrd="0" presId="urn:microsoft.com/office/officeart/2005/8/layout/radial5"/>
    <dgm:cxn modelId="{5DFBB3E4-539B-43BF-B2E0-E711599D3776}" type="presParOf" srcId="{2521F5E5-947B-4707-B5DA-2AA37025C3AA}" destId="{5BCF580C-F708-4848-9F5C-2D57F33BF714}" srcOrd="8" destOrd="0" presId="urn:microsoft.com/office/officeart/2005/8/layout/radial5"/>
    <dgm:cxn modelId="{BDB4FB59-C4F2-47C7-B1D2-AEB2847FE5B2}" type="presParOf" srcId="{2521F5E5-947B-4707-B5DA-2AA37025C3AA}" destId="{7B408804-CE89-468B-A8BB-32836AD05C65}" srcOrd="9" destOrd="0" presId="urn:microsoft.com/office/officeart/2005/8/layout/radial5"/>
    <dgm:cxn modelId="{54A18B3C-AEC4-4F18-8F5E-56C12C7FCC53}" type="presParOf" srcId="{7B408804-CE89-468B-A8BB-32836AD05C65}" destId="{FE83E675-F0BF-465C-998F-B8FE71B52325}" srcOrd="0" destOrd="0" presId="urn:microsoft.com/office/officeart/2005/8/layout/radial5"/>
    <dgm:cxn modelId="{3B6C392E-700A-4B3F-8BCE-8E1EA5A5D407}" type="presParOf" srcId="{2521F5E5-947B-4707-B5DA-2AA37025C3AA}" destId="{4D0A965E-058F-4C1A-9070-4A5F8E7AA334}" srcOrd="10" destOrd="0" presId="urn:microsoft.com/office/officeart/2005/8/layout/radial5"/>
    <dgm:cxn modelId="{8CB61A36-A4F7-44A2-9134-6398D8F2242E}" type="presParOf" srcId="{2521F5E5-947B-4707-B5DA-2AA37025C3AA}" destId="{B1CE3D65-AB45-470B-8CE6-16717ACF5B5D}" srcOrd="11" destOrd="0" presId="urn:microsoft.com/office/officeart/2005/8/layout/radial5"/>
    <dgm:cxn modelId="{B440E45A-2F29-4ACF-BBBC-962E4770B0E6}" type="presParOf" srcId="{B1CE3D65-AB45-470B-8CE6-16717ACF5B5D}" destId="{1109AD11-7027-4AD4-AA74-8F7D135F43F2}" srcOrd="0" destOrd="0" presId="urn:microsoft.com/office/officeart/2005/8/layout/radial5"/>
    <dgm:cxn modelId="{D7469669-E23F-4457-B596-CE3A074C6631}" type="presParOf" srcId="{2521F5E5-947B-4707-B5DA-2AA37025C3AA}" destId="{CE21F0E3-2E6A-4E31-9925-784466A55E51}" srcOrd="12" destOrd="0" presId="urn:microsoft.com/office/officeart/2005/8/layout/radial5"/>
    <dgm:cxn modelId="{DF960617-1034-4E63-B19A-57931F479C8E}" type="presParOf" srcId="{2521F5E5-947B-4707-B5DA-2AA37025C3AA}" destId="{2B2E9400-1A34-426C-8113-0B6F83117411}" srcOrd="13" destOrd="0" presId="urn:microsoft.com/office/officeart/2005/8/layout/radial5"/>
    <dgm:cxn modelId="{C92AD44E-A157-41F1-93BF-C18D1D88BFC4}" type="presParOf" srcId="{2B2E9400-1A34-426C-8113-0B6F83117411}" destId="{13E7EF69-0FEB-4DBF-B5D9-FF4CA6A43123}" srcOrd="0" destOrd="0" presId="urn:microsoft.com/office/officeart/2005/8/layout/radial5"/>
    <dgm:cxn modelId="{9C07E6F1-BA58-462B-9CE0-C7535ED3D3CA}" type="presParOf" srcId="{2521F5E5-947B-4707-B5DA-2AA37025C3AA}" destId="{E4136C2A-6BF1-4325-A631-ED7CFCB2FB3E}"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132A34-2004-4D9E-9599-918BB9E4B49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05683C8-3BA8-4347-9E2B-711DB6DD1272}">
      <dgm:prSet phldrT="[Text]" custT="1"/>
      <dgm:spPr/>
      <dgm:t>
        <a:bodyPr/>
        <a:lstStyle/>
        <a:p>
          <a:r>
            <a:rPr lang="en-US" sz="4000" b="1" dirty="0">
              <a:solidFill>
                <a:srgbClr val="C00000"/>
              </a:solidFill>
              <a:latin typeface="Garamond" panose="02020404030301010803" pitchFamily="18" charset="0"/>
            </a:rPr>
            <a:t>Excludes</a:t>
          </a:r>
        </a:p>
      </dgm:t>
    </dgm:pt>
    <dgm:pt modelId="{1995C586-2D49-478D-9FF9-06F7430E75A3}" type="parTrans" cxnId="{DF6F8973-15DC-4AA2-B227-FD69905F0B1E}">
      <dgm:prSet/>
      <dgm:spPr/>
      <dgm:t>
        <a:bodyPr/>
        <a:lstStyle/>
        <a:p>
          <a:endParaRPr lang="en-US"/>
        </a:p>
      </dgm:t>
    </dgm:pt>
    <dgm:pt modelId="{87F6CF60-3A93-48BE-96E3-08B2B8E7BC05}" type="sibTrans" cxnId="{DF6F8973-15DC-4AA2-B227-FD69905F0B1E}">
      <dgm:prSet/>
      <dgm:spPr/>
      <dgm:t>
        <a:bodyPr/>
        <a:lstStyle/>
        <a:p>
          <a:endParaRPr lang="en-US"/>
        </a:p>
      </dgm:t>
    </dgm:pt>
    <dgm:pt modelId="{AF7B0DBE-A7C0-4313-8CF0-BA2707939EE2}">
      <dgm:prSet phldrT="[Text]" custT="1"/>
      <dgm:spPr/>
      <dgm:t>
        <a:bodyPr/>
        <a:lstStyle/>
        <a:p>
          <a:r>
            <a:rPr lang="en-US" sz="2400" dirty="0">
              <a:latin typeface="Garamond" panose="02020404030301010803" pitchFamily="18" charset="0"/>
            </a:rPr>
            <a:t>Equipment</a:t>
          </a:r>
        </a:p>
      </dgm:t>
    </dgm:pt>
    <dgm:pt modelId="{B9737659-2A6E-43EF-805E-FD96113F2D93}" type="parTrans" cxnId="{2FCA7EB2-F340-43DA-B910-80522C68E26F}">
      <dgm:prSet/>
      <dgm:spPr/>
      <dgm:t>
        <a:bodyPr/>
        <a:lstStyle/>
        <a:p>
          <a:endParaRPr lang="en-US"/>
        </a:p>
      </dgm:t>
    </dgm:pt>
    <dgm:pt modelId="{57CF2109-D15D-40CC-B4F3-DD3A4938BAD1}" type="sibTrans" cxnId="{2FCA7EB2-F340-43DA-B910-80522C68E26F}">
      <dgm:prSet/>
      <dgm:spPr/>
      <dgm:t>
        <a:bodyPr/>
        <a:lstStyle/>
        <a:p>
          <a:endParaRPr lang="en-US"/>
        </a:p>
      </dgm:t>
    </dgm:pt>
    <dgm:pt modelId="{77A9AAA5-1CBF-4653-ACA6-262F5B3BD899}">
      <dgm:prSet phldrT="[Text]" custT="1"/>
      <dgm:spPr/>
      <dgm:t>
        <a:bodyPr/>
        <a:lstStyle/>
        <a:p>
          <a:r>
            <a:rPr lang="en-US" sz="2400" dirty="0">
              <a:latin typeface="Garamond" panose="02020404030301010803" pitchFamily="18" charset="0"/>
            </a:rPr>
            <a:t>Capital</a:t>
          </a:r>
          <a:r>
            <a:rPr lang="en-US" sz="2000" dirty="0"/>
            <a:t> </a:t>
          </a:r>
          <a:r>
            <a:rPr lang="en-US" sz="2400" dirty="0">
              <a:latin typeface="Garamond" panose="02020404030301010803" pitchFamily="18" charset="0"/>
            </a:rPr>
            <a:t>Expenditures</a:t>
          </a:r>
        </a:p>
      </dgm:t>
    </dgm:pt>
    <dgm:pt modelId="{03E0B8CB-DDF2-4650-9FDB-B753F33B3618}" type="parTrans" cxnId="{F0F38B78-DE6F-43DB-922B-8E71563F8F6F}">
      <dgm:prSet/>
      <dgm:spPr/>
      <dgm:t>
        <a:bodyPr/>
        <a:lstStyle/>
        <a:p>
          <a:endParaRPr lang="en-US"/>
        </a:p>
      </dgm:t>
    </dgm:pt>
    <dgm:pt modelId="{64D57A29-0F1C-4A62-BBC6-017199CFA793}" type="sibTrans" cxnId="{F0F38B78-DE6F-43DB-922B-8E71563F8F6F}">
      <dgm:prSet/>
      <dgm:spPr/>
      <dgm:t>
        <a:bodyPr/>
        <a:lstStyle/>
        <a:p>
          <a:endParaRPr lang="en-US"/>
        </a:p>
      </dgm:t>
    </dgm:pt>
    <dgm:pt modelId="{794640C4-15B9-4981-9F36-2EAC7C8B6429}">
      <dgm:prSet phldrT="[Text]" custT="1"/>
      <dgm:spPr/>
      <dgm:t>
        <a:bodyPr/>
        <a:lstStyle/>
        <a:p>
          <a:r>
            <a:rPr lang="en-US" sz="4000" b="1" dirty="0">
              <a:solidFill>
                <a:srgbClr val="C00000"/>
              </a:solidFill>
              <a:latin typeface="Garamond" panose="02020404030301010803" pitchFamily="18" charset="0"/>
            </a:rPr>
            <a:t>Includes</a:t>
          </a:r>
        </a:p>
      </dgm:t>
    </dgm:pt>
    <dgm:pt modelId="{5F438B8B-0490-4925-9B4D-D7AA398B2C98}" type="parTrans" cxnId="{01BCA052-81B9-435E-843E-1A363928A618}">
      <dgm:prSet/>
      <dgm:spPr/>
      <dgm:t>
        <a:bodyPr/>
        <a:lstStyle/>
        <a:p>
          <a:endParaRPr lang="en-US"/>
        </a:p>
      </dgm:t>
    </dgm:pt>
    <dgm:pt modelId="{742379E0-7D0D-4238-AEC6-7F598EFD80B9}" type="sibTrans" cxnId="{01BCA052-81B9-435E-843E-1A363928A618}">
      <dgm:prSet/>
      <dgm:spPr/>
      <dgm:t>
        <a:bodyPr/>
        <a:lstStyle/>
        <a:p>
          <a:endParaRPr lang="en-US"/>
        </a:p>
      </dgm:t>
    </dgm:pt>
    <dgm:pt modelId="{5B715ED4-57DC-49C3-8DFA-A903EB5CFE64}">
      <dgm:prSet phldrT="[Text]" custT="1"/>
      <dgm:spPr/>
      <dgm:t>
        <a:bodyPr/>
        <a:lstStyle/>
        <a:p>
          <a:r>
            <a:rPr lang="en-US" sz="2400" dirty="0">
              <a:latin typeface="Garamond" panose="02020404030301010803" pitchFamily="18" charset="0"/>
            </a:rPr>
            <a:t>Direct Salaries and Wages</a:t>
          </a:r>
        </a:p>
      </dgm:t>
    </dgm:pt>
    <dgm:pt modelId="{D182AD07-0DD5-4B61-A516-940F0A1DE9F3}" type="parTrans" cxnId="{D4861A0C-C60F-45C3-9864-C5BBA201212B}">
      <dgm:prSet/>
      <dgm:spPr/>
      <dgm:t>
        <a:bodyPr/>
        <a:lstStyle/>
        <a:p>
          <a:endParaRPr lang="en-US"/>
        </a:p>
      </dgm:t>
    </dgm:pt>
    <dgm:pt modelId="{006129C1-46DE-4166-8A1A-A6D6A1089F30}" type="sibTrans" cxnId="{D4861A0C-C60F-45C3-9864-C5BBA201212B}">
      <dgm:prSet/>
      <dgm:spPr/>
      <dgm:t>
        <a:bodyPr/>
        <a:lstStyle/>
        <a:p>
          <a:endParaRPr lang="en-US"/>
        </a:p>
      </dgm:t>
    </dgm:pt>
    <dgm:pt modelId="{70DECFD1-AB09-4C37-85AD-604929EDC97D}">
      <dgm:prSet phldrT="[Text]" custT="1"/>
      <dgm:spPr/>
      <dgm:t>
        <a:bodyPr/>
        <a:lstStyle/>
        <a:p>
          <a:r>
            <a:rPr lang="en-US" sz="2400" dirty="0">
              <a:latin typeface="Garamond" panose="02020404030301010803" pitchFamily="18" charset="0"/>
            </a:rPr>
            <a:t>Participant</a:t>
          </a:r>
          <a:r>
            <a:rPr lang="en-US" sz="2000" dirty="0"/>
            <a:t> </a:t>
          </a:r>
          <a:r>
            <a:rPr lang="en-US" sz="2400" dirty="0">
              <a:latin typeface="Garamond" panose="02020404030301010803" pitchFamily="18" charset="0"/>
            </a:rPr>
            <a:t>Support Costs</a:t>
          </a:r>
        </a:p>
      </dgm:t>
    </dgm:pt>
    <dgm:pt modelId="{972D79BF-5AE2-4051-BA7A-03502672DFC4}" type="parTrans" cxnId="{2CB82F6D-5A5B-4EF2-B77F-2F4515B9CF57}">
      <dgm:prSet/>
      <dgm:spPr/>
      <dgm:t>
        <a:bodyPr/>
        <a:lstStyle/>
        <a:p>
          <a:endParaRPr lang="en-US"/>
        </a:p>
      </dgm:t>
    </dgm:pt>
    <dgm:pt modelId="{7EEBD896-A90C-4777-AB28-0A15EAB9386A}" type="sibTrans" cxnId="{2CB82F6D-5A5B-4EF2-B77F-2F4515B9CF57}">
      <dgm:prSet/>
      <dgm:spPr/>
      <dgm:t>
        <a:bodyPr/>
        <a:lstStyle/>
        <a:p>
          <a:endParaRPr lang="en-US"/>
        </a:p>
      </dgm:t>
    </dgm:pt>
    <dgm:pt modelId="{25DE5FE8-1665-4AD7-A895-200C7197FE67}">
      <dgm:prSet phldrT="[Text]" custT="1"/>
      <dgm:spPr/>
      <dgm:t>
        <a:bodyPr/>
        <a:lstStyle/>
        <a:p>
          <a:r>
            <a:rPr lang="en-US" sz="2400" dirty="0">
              <a:latin typeface="Garamond" panose="02020404030301010803" pitchFamily="18" charset="0"/>
            </a:rPr>
            <a:t>Tuition Charges</a:t>
          </a:r>
        </a:p>
      </dgm:t>
    </dgm:pt>
    <dgm:pt modelId="{2FF7B420-5BE9-4266-B072-9F4B499156FE}" type="parTrans" cxnId="{54818734-6E30-4C53-855E-089788A117CA}">
      <dgm:prSet/>
      <dgm:spPr/>
      <dgm:t>
        <a:bodyPr/>
        <a:lstStyle/>
        <a:p>
          <a:endParaRPr lang="en-US"/>
        </a:p>
      </dgm:t>
    </dgm:pt>
    <dgm:pt modelId="{4544EEC6-BB39-4CC9-976E-1CC7A51B40CA}" type="sibTrans" cxnId="{54818734-6E30-4C53-855E-089788A117CA}">
      <dgm:prSet/>
      <dgm:spPr/>
      <dgm:t>
        <a:bodyPr/>
        <a:lstStyle/>
        <a:p>
          <a:endParaRPr lang="en-US"/>
        </a:p>
      </dgm:t>
    </dgm:pt>
    <dgm:pt modelId="{E948CF0D-1FCC-4423-AB9A-45E2C83B41B4}">
      <dgm:prSet phldrT="[Text]" custT="1"/>
      <dgm:spPr/>
      <dgm:t>
        <a:bodyPr/>
        <a:lstStyle/>
        <a:p>
          <a:r>
            <a:rPr lang="en-US" sz="2400" dirty="0">
              <a:latin typeface="Garamond" panose="02020404030301010803" pitchFamily="18" charset="0"/>
            </a:rPr>
            <a:t>Rental of Space</a:t>
          </a:r>
        </a:p>
      </dgm:t>
    </dgm:pt>
    <dgm:pt modelId="{097116EC-99EF-4E76-B160-92C765581292}" type="parTrans" cxnId="{40EB2BE1-2DAE-47B8-B087-13082E5A4A76}">
      <dgm:prSet/>
      <dgm:spPr/>
      <dgm:t>
        <a:bodyPr/>
        <a:lstStyle/>
        <a:p>
          <a:endParaRPr lang="en-US"/>
        </a:p>
      </dgm:t>
    </dgm:pt>
    <dgm:pt modelId="{6FB6F7DB-9EDC-4254-B3A7-4F1205B15529}" type="sibTrans" cxnId="{40EB2BE1-2DAE-47B8-B087-13082E5A4A76}">
      <dgm:prSet/>
      <dgm:spPr/>
      <dgm:t>
        <a:bodyPr/>
        <a:lstStyle/>
        <a:p>
          <a:endParaRPr lang="en-US"/>
        </a:p>
      </dgm:t>
    </dgm:pt>
    <dgm:pt modelId="{3937DEBE-E4B5-4785-BD38-B65674DB780C}">
      <dgm:prSet phldrT="[Text]" custT="1"/>
      <dgm:spPr/>
      <dgm:t>
        <a:bodyPr/>
        <a:lstStyle/>
        <a:p>
          <a:r>
            <a:rPr lang="en-US" sz="2400" dirty="0">
              <a:latin typeface="Garamond" panose="02020404030301010803" pitchFamily="18" charset="0"/>
            </a:rPr>
            <a:t>Each Subaward in excess of $50k</a:t>
          </a:r>
        </a:p>
      </dgm:t>
    </dgm:pt>
    <dgm:pt modelId="{E4B1061C-9ABD-4F64-8235-A0D1C73B4425}" type="parTrans" cxnId="{91EFBB41-F415-49EE-A897-0A2E34037F23}">
      <dgm:prSet/>
      <dgm:spPr/>
      <dgm:t>
        <a:bodyPr/>
        <a:lstStyle/>
        <a:p>
          <a:endParaRPr lang="en-US"/>
        </a:p>
      </dgm:t>
    </dgm:pt>
    <dgm:pt modelId="{8EC01513-6662-4A21-A220-735E2A7462D1}" type="sibTrans" cxnId="{91EFBB41-F415-49EE-A897-0A2E34037F23}">
      <dgm:prSet/>
      <dgm:spPr/>
      <dgm:t>
        <a:bodyPr/>
        <a:lstStyle/>
        <a:p>
          <a:endParaRPr lang="en-US"/>
        </a:p>
      </dgm:t>
    </dgm:pt>
    <dgm:pt modelId="{D184BBDE-E77F-43E7-8C97-35C821F4E966}">
      <dgm:prSet phldrT="[Text]" custT="1"/>
      <dgm:spPr/>
      <dgm:t>
        <a:bodyPr/>
        <a:lstStyle/>
        <a:p>
          <a:r>
            <a:rPr lang="en-US" sz="2400" dirty="0">
              <a:latin typeface="Garamond" panose="02020404030301010803" pitchFamily="18" charset="0"/>
            </a:rPr>
            <a:t>Applicable Fringe Benefits</a:t>
          </a:r>
        </a:p>
      </dgm:t>
    </dgm:pt>
    <dgm:pt modelId="{D39DE949-CE0F-4B1D-86A0-15CC4C9689E1}" type="parTrans" cxnId="{D15168E2-77BC-4751-977B-0868F2F399F9}">
      <dgm:prSet/>
      <dgm:spPr/>
      <dgm:t>
        <a:bodyPr/>
        <a:lstStyle/>
        <a:p>
          <a:endParaRPr lang="en-US"/>
        </a:p>
      </dgm:t>
    </dgm:pt>
    <dgm:pt modelId="{DD9D24A4-C29F-452F-9EA8-55EC7CF22ECC}" type="sibTrans" cxnId="{D15168E2-77BC-4751-977B-0868F2F399F9}">
      <dgm:prSet/>
      <dgm:spPr/>
      <dgm:t>
        <a:bodyPr/>
        <a:lstStyle/>
        <a:p>
          <a:endParaRPr lang="en-US"/>
        </a:p>
      </dgm:t>
    </dgm:pt>
    <dgm:pt modelId="{174CD8D9-AF74-4962-81E9-FA38C8C55149}">
      <dgm:prSet phldrT="[Text]" custT="1"/>
      <dgm:spPr/>
      <dgm:t>
        <a:bodyPr/>
        <a:lstStyle/>
        <a:p>
          <a:r>
            <a:rPr lang="en-US" sz="2400" dirty="0">
              <a:latin typeface="Garamond" panose="02020404030301010803" pitchFamily="18" charset="0"/>
            </a:rPr>
            <a:t>Materials and Supplies</a:t>
          </a:r>
        </a:p>
      </dgm:t>
    </dgm:pt>
    <dgm:pt modelId="{4D98C38C-4B4B-4DAB-863D-AA4B257DF4E3}" type="parTrans" cxnId="{E94DD8D7-C99D-4F13-AE70-A1507C57DB9D}">
      <dgm:prSet/>
      <dgm:spPr/>
      <dgm:t>
        <a:bodyPr/>
        <a:lstStyle/>
        <a:p>
          <a:endParaRPr lang="en-US"/>
        </a:p>
      </dgm:t>
    </dgm:pt>
    <dgm:pt modelId="{BB17A807-68D1-4C0D-9359-6CFCF4DF5819}" type="sibTrans" cxnId="{E94DD8D7-C99D-4F13-AE70-A1507C57DB9D}">
      <dgm:prSet/>
      <dgm:spPr/>
      <dgm:t>
        <a:bodyPr/>
        <a:lstStyle/>
        <a:p>
          <a:endParaRPr lang="en-US"/>
        </a:p>
      </dgm:t>
    </dgm:pt>
    <dgm:pt modelId="{6CA938E4-1F40-48F7-AF2A-42639ADBC04B}">
      <dgm:prSet phldrT="[Text]" custT="1"/>
      <dgm:spPr/>
      <dgm:t>
        <a:bodyPr/>
        <a:lstStyle/>
        <a:p>
          <a:r>
            <a:rPr lang="en-US" sz="2400" dirty="0">
              <a:latin typeface="Garamond" panose="02020404030301010803" pitchFamily="18" charset="0"/>
            </a:rPr>
            <a:t>Services</a:t>
          </a:r>
        </a:p>
      </dgm:t>
    </dgm:pt>
    <dgm:pt modelId="{A511BAB9-52FE-4344-867F-6671B4512640}" type="parTrans" cxnId="{5F189C63-4E29-4189-8E80-D1E31DF8D523}">
      <dgm:prSet/>
      <dgm:spPr/>
      <dgm:t>
        <a:bodyPr/>
        <a:lstStyle/>
        <a:p>
          <a:endParaRPr lang="en-US"/>
        </a:p>
      </dgm:t>
    </dgm:pt>
    <dgm:pt modelId="{20F81E30-452B-45A4-A5E7-C95D97F56439}" type="sibTrans" cxnId="{5F189C63-4E29-4189-8E80-D1E31DF8D523}">
      <dgm:prSet/>
      <dgm:spPr/>
      <dgm:t>
        <a:bodyPr/>
        <a:lstStyle/>
        <a:p>
          <a:endParaRPr lang="en-US"/>
        </a:p>
      </dgm:t>
    </dgm:pt>
    <dgm:pt modelId="{DDD12839-4819-477C-8F7F-CEFA45833F31}">
      <dgm:prSet phldrT="[Text]" custT="1"/>
      <dgm:spPr/>
      <dgm:t>
        <a:bodyPr/>
        <a:lstStyle/>
        <a:p>
          <a:r>
            <a:rPr lang="en-US" sz="2400" dirty="0">
              <a:latin typeface="Garamond" panose="02020404030301010803" pitchFamily="18" charset="0"/>
            </a:rPr>
            <a:t>Travel</a:t>
          </a:r>
        </a:p>
      </dgm:t>
    </dgm:pt>
    <dgm:pt modelId="{4A870FCC-9EF2-4456-82D3-454DA5949C8C}" type="parTrans" cxnId="{120C51AB-04A4-4306-BAD6-1CAA6486F4F3}">
      <dgm:prSet/>
      <dgm:spPr/>
      <dgm:t>
        <a:bodyPr/>
        <a:lstStyle/>
        <a:p>
          <a:endParaRPr lang="en-US"/>
        </a:p>
      </dgm:t>
    </dgm:pt>
    <dgm:pt modelId="{EDABDE50-8F10-4027-908F-7AE4FD007415}" type="sibTrans" cxnId="{120C51AB-04A4-4306-BAD6-1CAA6486F4F3}">
      <dgm:prSet/>
      <dgm:spPr/>
      <dgm:t>
        <a:bodyPr/>
        <a:lstStyle/>
        <a:p>
          <a:endParaRPr lang="en-US"/>
        </a:p>
      </dgm:t>
    </dgm:pt>
    <dgm:pt modelId="{777B6B89-5CD5-4FEC-8034-CDDAA65BE4FC}">
      <dgm:prSet phldrT="[Text]" custT="1"/>
      <dgm:spPr/>
      <dgm:t>
        <a:bodyPr/>
        <a:lstStyle/>
        <a:p>
          <a:r>
            <a:rPr lang="en-US" sz="2400" dirty="0">
              <a:latin typeface="Garamond" panose="02020404030301010803" pitchFamily="18" charset="0"/>
            </a:rPr>
            <a:t>Up to the first $50k of each Subaward</a:t>
          </a:r>
        </a:p>
      </dgm:t>
    </dgm:pt>
    <dgm:pt modelId="{98DFDBAD-8CD4-4736-8083-C10D4F505294}" type="parTrans" cxnId="{F3A440BC-E77E-46B5-A84B-C5C1CBB7065A}">
      <dgm:prSet/>
      <dgm:spPr/>
      <dgm:t>
        <a:bodyPr/>
        <a:lstStyle/>
        <a:p>
          <a:endParaRPr lang="en-US"/>
        </a:p>
      </dgm:t>
    </dgm:pt>
    <dgm:pt modelId="{A002DAE2-BA76-4A3B-924D-9986A40B8C8E}" type="sibTrans" cxnId="{F3A440BC-E77E-46B5-A84B-C5C1CBB7065A}">
      <dgm:prSet/>
      <dgm:spPr/>
      <dgm:t>
        <a:bodyPr/>
        <a:lstStyle/>
        <a:p>
          <a:endParaRPr lang="en-US"/>
        </a:p>
      </dgm:t>
    </dgm:pt>
    <dgm:pt modelId="{E7AA833C-AF28-4EA4-AAF4-40C11C1BEE36}" type="pres">
      <dgm:prSet presAssocID="{7F132A34-2004-4D9E-9599-918BB9E4B496}" presName="theList" presStyleCnt="0">
        <dgm:presLayoutVars>
          <dgm:dir/>
          <dgm:animLvl val="lvl"/>
          <dgm:resizeHandles val="exact"/>
        </dgm:presLayoutVars>
      </dgm:prSet>
      <dgm:spPr/>
    </dgm:pt>
    <dgm:pt modelId="{683A6936-D8DF-4718-8DE5-2B05BB3E6A4C}" type="pres">
      <dgm:prSet presAssocID="{405683C8-3BA8-4347-9E2B-711DB6DD1272}" presName="compNode" presStyleCnt="0"/>
      <dgm:spPr/>
    </dgm:pt>
    <dgm:pt modelId="{878150DE-7B13-4DC3-AC81-0EADD1D30DB5}" type="pres">
      <dgm:prSet presAssocID="{405683C8-3BA8-4347-9E2B-711DB6DD1272}" presName="aNode" presStyleLbl="bgShp" presStyleIdx="0" presStyleCnt="2"/>
      <dgm:spPr/>
    </dgm:pt>
    <dgm:pt modelId="{9C970F65-21E3-4DF8-95AA-D1E981993740}" type="pres">
      <dgm:prSet presAssocID="{405683C8-3BA8-4347-9E2B-711DB6DD1272}" presName="textNode" presStyleLbl="bgShp" presStyleIdx="0" presStyleCnt="2"/>
      <dgm:spPr/>
    </dgm:pt>
    <dgm:pt modelId="{12A61D29-F22E-493D-871C-C70A88A7F36D}" type="pres">
      <dgm:prSet presAssocID="{405683C8-3BA8-4347-9E2B-711DB6DD1272}" presName="compChildNode" presStyleCnt="0"/>
      <dgm:spPr/>
    </dgm:pt>
    <dgm:pt modelId="{7611076E-8C59-4377-8E64-6C0FAA0A0D51}" type="pres">
      <dgm:prSet presAssocID="{405683C8-3BA8-4347-9E2B-711DB6DD1272}" presName="theInnerList" presStyleCnt="0"/>
      <dgm:spPr/>
    </dgm:pt>
    <dgm:pt modelId="{9588DDB2-71A0-47A8-993B-81EF9D844D60}" type="pres">
      <dgm:prSet presAssocID="{AF7B0DBE-A7C0-4313-8CF0-BA2707939EE2}" presName="childNode" presStyleLbl="node1" presStyleIdx="0" presStyleCnt="12" custScaleY="82653">
        <dgm:presLayoutVars>
          <dgm:bulletEnabled val="1"/>
        </dgm:presLayoutVars>
      </dgm:prSet>
      <dgm:spPr/>
    </dgm:pt>
    <dgm:pt modelId="{FBD63FCF-9393-4920-91EE-33C98448C1EE}" type="pres">
      <dgm:prSet presAssocID="{AF7B0DBE-A7C0-4313-8CF0-BA2707939EE2}" presName="aSpace2" presStyleCnt="0"/>
      <dgm:spPr/>
    </dgm:pt>
    <dgm:pt modelId="{E34A581F-05F1-4A66-B60A-B0572E6F6651}" type="pres">
      <dgm:prSet presAssocID="{77A9AAA5-1CBF-4653-ACA6-262F5B3BD899}" presName="childNode" presStyleLbl="node1" presStyleIdx="1" presStyleCnt="12">
        <dgm:presLayoutVars>
          <dgm:bulletEnabled val="1"/>
        </dgm:presLayoutVars>
      </dgm:prSet>
      <dgm:spPr/>
    </dgm:pt>
    <dgm:pt modelId="{62779649-FE37-4411-98E2-0EB4F4D2C244}" type="pres">
      <dgm:prSet presAssocID="{77A9AAA5-1CBF-4653-ACA6-262F5B3BD899}" presName="aSpace2" presStyleCnt="0"/>
      <dgm:spPr/>
    </dgm:pt>
    <dgm:pt modelId="{DD03CEE0-8E6D-4429-A78E-BDD9BBB02AF0}" type="pres">
      <dgm:prSet presAssocID="{70DECFD1-AB09-4C37-85AD-604929EDC97D}" presName="childNode" presStyleLbl="node1" presStyleIdx="2" presStyleCnt="12">
        <dgm:presLayoutVars>
          <dgm:bulletEnabled val="1"/>
        </dgm:presLayoutVars>
      </dgm:prSet>
      <dgm:spPr/>
    </dgm:pt>
    <dgm:pt modelId="{943E612F-8F88-4397-9AC0-9750144B12AA}" type="pres">
      <dgm:prSet presAssocID="{70DECFD1-AB09-4C37-85AD-604929EDC97D}" presName="aSpace2" presStyleCnt="0"/>
      <dgm:spPr/>
    </dgm:pt>
    <dgm:pt modelId="{0392AE5C-EC12-488A-9F45-B7F4907DF0B3}" type="pres">
      <dgm:prSet presAssocID="{25DE5FE8-1665-4AD7-A895-200C7197FE67}" presName="childNode" presStyleLbl="node1" presStyleIdx="3" presStyleCnt="12">
        <dgm:presLayoutVars>
          <dgm:bulletEnabled val="1"/>
        </dgm:presLayoutVars>
      </dgm:prSet>
      <dgm:spPr/>
    </dgm:pt>
    <dgm:pt modelId="{EF533F24-16F0-4F02-8CC8-4E4F06CE35C0}" type="pres">
      <dgm:prSet presAssocID="{25DE5FE8-1665-4AD7-A895-200C7197FE67}" presName="aSpace2" presStyleCnt="0"/>
      <dgm:spPr/>
    </dgm:pt>
    <dgm:pt modelId="{C8D613E3-B03D-4147-858D-D79B16A3EC80}" type="pres">
      <dgm:prSet presAssocID="{E948CF0D-1FCC-4423-AB9A-45E2C83B41B4}" presName="childNode" presStyleLbl="node1" presStyleIdx="4" presStyleCnt="12">
        <dgm:presLayoutVars>
          <dgm:bulletEnabled val="1"/>
        </dgm:presLayoutVars>
      </dgm:prSet>
      <dgm:spPr/>
    </dgm:pt>
    <dgm:pt modelId="{E7EBF3E4-10C0-44AF-BBD0-4A09E952360E}" type="pres">
      <dgm:prSet presAssocID="{E948CF0D-1FCC-4423-AB9A-45E2C83B41B4}" presName="aSpace2" presStyleCnt="0"/>
      <dgm:spPr/>
    </dgm:pt>
    <dgm:pt modelId="{184CB98C-2126-4257-841A-7700D627C410}" type="pres">
      <dgm:prSet presAssocID="{3937DEBE-E4B5-4785-BD38-B65674DB780C}" presName="childNode" presStyleLbl="node1" presStyleIdx="5" presStyleCnt="12">
        <dgm:presLayoutVars>
          <dgm:bulletEnabled val="1"/>
        </dgm:presLayoutVars>
      </dgm:prSet>
      <dgm:spPr/>
    </dgm:pt>
    <dgm:pt modelId="{629B9724-1059-4D83-9447-B8871C5B8921}" type="pres">
      <dgm:prSet presAssocID="{405683C8-3BA8-4347-9E2B-711DB6DD1272}" presName="aSpace" presStyleCnt="0"/>
      <dgm:spPr/>
    </dgm:pt>
    <dgm:pt modelId="{62C7C73B-3A48-4798-AF7A-147465330153}" type="pres">
      <dgm:prSet presAssocID="{794640C4-15B9-4981-9F36-2EAC7C8B6429}" presName="compNode" presStyleCnt="0"/>
      <dgm:spPr/>
    </dgm:pt>
    <dgm:pt modelId="{8123E192-743B-4967-BC41-767D45D10519}" type="pres">
      <dgm:prSet presAssocID="{794640C4-15B9-4981-9F36-2EAC7C8B6429}" presName="aNode" presStyleLbl="bgShp" presStyleIdx="1" presStyleCnt="2" custLinFactNeighborX="18805" custLinFactNeighborY="1710"/>
      <dgm:spPr/>
    </dgm:pt>
    <dgm:pt modelId="{7F6CE479-3E63-48A4-BFBB-6D57ECE4EBBF}" type="pres">
      <dgm:prSet presAssocID="{794640C4-15B9-4981-9F36-2EAC7C8B6429}" presName="textNode" presStyleLbl="bgShp" presStyleIdx="1" presStyleCnt="2"/>
      <dgm:spPr/>
    </dgm:pt>
    <dgm:pt modelId="{41D5BDB4-C9D3-447C-8A94-44B566210626}" type="pres">
      <dgm:prSet presAssocID="{794640C4-15B9-4981-9F36-2EAC7C8B6429}" presName="compChildNode" presStyleCnt="0"/>
      <dgm:spPr/>
    </dgm:pt>
    <dgm:pt modelId="{87A1D4E3-C7C3-4BF8-8017-2152965ADE9F}" type="pres">
      <dgm:prSet presAssocID="{794640C4-15B9-4981-9F36-2EAC7C8B6429}" presName="theInnerList" presStyleCnt="0"/>
      <dgm:spPr/>
    </dgm:pt>
    <dgm:pt modelId="{6106B568-A419-4072-966D-338163EC933D}" type="pres">
      <dgm:prSet presAssocID="{5B715ED4-57DC-49C3-8DFA-A903EB5CFE64}" presName="childNode" presStyleLbl="node1" presStyleIdx="6" presStyleCnt="12" custScaleY="101627">
        <dgm:presLayoutVars>
          <dgm:bulletEnabled val="1"/>
        </dgm:presLayoutVars>
      </dgm:prSet>
      <dgm:spPr/>
    </dgm:pt>
    <dgm:pt modelId="{F51E6C2E-F2FD-4321-AB84-54008E5CBBDC}" type="pres">
      <dgm:prSet presAssocID="{5B715ED4-57DC-49C3-8DFA-A903EB5CFE64}" presName="aSpace2" presStyleCnt="0"/>
      <dgm:spPr/>
    </dgm:pt>
    <dgm:pt modelId="{75222E1F-5C42-4C98-8C41-9774F94ED434}" type="pres">
      <dgm:prSet presAssocID="{D184BBDE-E77F-43E7-8C97-35C821F4E966}" presName="childNode" presStyleLbl="node1" presStyleIdx="7" presStyleCnt="12">
        <dgm:presLayoutVars>
          <dgm:bulletEnabled val="1"/>
        </dgm:presLayoutVars>
      </dgm:prSet>
      <dgm:spPr/>
    </dgm:pt>
    <dgm:pt modelId="{E54338EC-3EC7-4864-942F-6A53BB0D93B8}" type="pres">
      <dgm:prSet presAssocID="{D184BBDE-E77F-43E7-8C97-35C821F4E966}" presName="aSpace2" presStyleCnt="0"/>
      <dgm:spPr/>
    </dgm:pt>
    <dgm:pt modelId="{11D2F376-1064-47E1-9001-9B50A69377BE}" type="pres">
      <dgm:prSet presAssocID="{174CD8D9-AF74-4962-81E9-FA38C8C55149}" presName="childNode" presStyleLbl="node1" presStyleIdx="8" presStyleCnt="12">
        <dgm:presLayoutVars>
          <dgm:bulletEnabled val="1"/>
        </dgm:presLayoutVars>
      </dgm:prSet>
      <dgm:spPr/>
    </dgm:pt>
    <dgm:pt modelId="{686AF458-8DB5-4267-BF1F-6EC6AAB84154}" type="pres">
      <dgm:prSet presAssocID="{174CD8D9-AF74-4962-81E9-FA38C8C55149}" presName="aSpace2" presStyleCnt="0"/>
      <dgm:spPr/>
    </dgm:pt>
    <dgm:pt modelId="{3C3A927C-816B-4724-AA82-D1D5DFE38A8C}" type="pres">
      <dgm:prSet presAssocID="{6CA938E4-1F40-48F7-AF2A-42639ADBC04B}" presName="childNode" presStyleLbl="node1" presStyleIdx="9" presStyleCnt="12">
        <dgm:presLayoutVars>
          <dgm:bulletEnabled val="1"/>
        </dgm:presLayoutVars>
      </dgm:prSet>
      <dgm:spPr/>
    </dgm:pt>
    <dgm:pt modelId="{C87EFBBE-5456-4652-8F5D-AD562E14605B}" type="pres">
      <dgm:prSet presAssocID="{6CA938E4-1F40-48F7-AF2A-42639ADBC04B}" presName="aSpace2" presStyleCnt="0"/>
      <dgm:spPr/>
    </dgm:pt>
    <dgm:pt modelId="{14847A15-7DD7-4453-B230-6B40E06EE27E}" type="pres">
      <dgm:prSet presAssocID="{DDD12839-4819-477C-8F7F-CEFA45833F31}" presName="childNode" presStyleLbl="node1" presStyleIdx="10" presStyleCnt="12">
        <dgm:presLayoutVars>
          <dgm:bulletEnabled val="1"/>
        </dgm:presLayoutVars>
      </dgm:prSet>
      <dgm:spPr/>
    </dgm:pt>
    <dgm:pt modelId="{B7044EDF-8402-4ABD-9878-0B9192CCDB06}" type="pres">
      <dgm:prSet presAssocID="{DDD12839-4819-477C-8F7F-CEFA45833F31}" presName="aSpace2" presStyleCnt="0"/>
      <dgm:spPr/>
    </dgm:pt>
    <dgm:pt modelId="{1EDC6EA0-3532-43A4-8F38-CA7B57026D8E}" type="pres">
      <dgm:prSet presAssocID="{777B6B89-5CD5-4FEC-8034-CDDAA65BE4FC}" presName="childNode" presStyleLbl="node1" presStyleIdx="11" presStyleCnt="12" custScaleY="165612">
        <dgm:presLayoutVars>
          <dgm:bulletEnabled val="1"/>
        </dgm:presLayoutVars>
      </dgm:prSet>
      <dgm:spPr/>
    </dgm:pt>
  </dgm:ptLst>
  <dgm:cxnLst>
    <dgm:cxn modelId="{D4861A0C-C60F-45C3-9864-C5BBA201212B}" srcId="{794640C4-15B9-4981-9F36-2EAC7C8B6429}" destId="{5B715ED4-57DC-49C3-8DFA-A903EB5CFE64}" srcOrd="0" destOrd="0" parTransId="{D182AD07-0DD5-4B61-A516-940F0A1DE9F3}" sibTransId="{006129C1-46DE-4166-8A1A-A6D6A1089F30}"/>
    <dgm:cxn modelId="{A20D820D-DA58-4C84-8D21-CD72E6BBFB77}" type="presOf" srcId="{7F132A34-2004-4D9E-9599-918BB9E4B496}" destId="{E7AA833C-AF28-4EA4-AAF4-40C11C1BEE36}" srcOrd="0" destOrd="0" presId="urn:microsoft.com/office/officeart/2005/8/layout/lProcess2"/>
    <dgm:cxn modelId="{99B4D830-76DF-4A54-8D77-05ACE2AC74C0}" type="presOf" srcId="{405683C8-3BA8-4347-9E2B-711DB6DD1272}" destId="{878150DE-7B13-4DC3-AC81-0EADD1D30DB5}" srcOrd="0" destOrd="0" presId="urn:microsoft.com/office/officeart/2005/8/layout/lProcess2"/>
    <dgm:cxn modelId="{54818734-6E30-4C53-855E-089788A117CA}" srcId="{405683C8-3BA8-4347-9E2B-711DB6DD1272}" destId="{25DE5FE8-1665-4AD7-A895-200C7197FE67}" srcOrd="3" destOrd="0" parTransId="{2FF7B420-5BE9-4266-B072-9F4B499156FE}" sibTransId="{4544EEC6-BB39-4CC9-976E-1CC7A51B40CA}"/>
    <dgm:cxn modelId="{91EFBB41-F415-49EE-A897-0A2E34037F23}" srcId="{405683C8-3BA8-4347-9E2B-711DB6DD1272}" destId="{3937DEBE-E4B5-4785-BD38-B65674DB780C}" srcOrd="5" destOrd="0" parTransId="{E4B1061C-9ABD-4F64-8235-A0D1C73B4425}" sibTransId="{8EC01513-6662-4A21-A220-735E2A7462D1}"/>
    <dgm:cxn modelId="{2962E943-31C7-4875-8622-39997A347006}" type="presOf" srcId="{405683C8-3BA8-4347-9E2B-711DB6DD1272}" destId="{9C970F65-21E3-4DF8-95AA-D1E981993740}" srcOrd="1" destOrd="0" presId="urn:microsoft.com/office/officeart/2005/8/layout/lProcess2"/>
    <dgm:cxn modelId="{EFBEA44E-A406-48C8-9B72-35EA4586D397}" type="presOf" srcId="{794640C4-15B9-4981-9F36-2EAC7C8B6429}" destId="{7F6CE479-3E63-48A4-BFBB-6D57ECE4EBBF}" srcOrd="1" destOrd="0" presId="urn:microsoft.com/office/officeart/2005/8/layout/lProcess2"/>
    <dgm:cxn modelId="{88308C4F-E42F-44E9-A6A5-5E593F84317E}" type="presOf" srcId="{3937DEBE-E4B5-4785-BD38-B65674DB780C}" destId="{184CB98C-2126-4257-841A-7700D627C410}" srcOrd="0" destOrd="0" presId="urn:microsoft.com/office/officeart/2005/8/layout/lProcess2"/>
    <dgm:cxn modelId="{01BCA052-81B9-435E-843E-1A363928A618}" srcId="{7F132A34-2004-4D9E-9599-918BB9E4B496}" destId="{794640C4-15B9-4981-9F36-2EAC7C8B6429}" srcOrd="1" destOrd="0" parTransId="{5F438B8B-0490-4925-9B4D-D7AA398B2C98}" sibTransId="{742379E0-7D0D-4238-AEC6-7F598EFD80B9}"/>
    <dgm:cxn modelId="{9BD7CF58-7573-4573-A7A1-57BA5A36A4ED}" type="presOf" srcId="{D184BBDE-E77F-43E7-8C97-35C821F4E966}" destId="{75222E1F-5C42-4C98-8C41-9774F94ED434}" srcOrd="0" destOrd="0" presId="urn:microsoft.com/office/officeart/2005/8/layout/lProcess2"/>
    <dgm:cxn modelId="{CA4B9D5F-CC70-46FC-8D6D-D77C662F6F8D}" type="presOf" srcId="{174CD8D9-AF74-4962-81E9-FA38C8C55149}" destId="{11D2F376-1064-47E1-9001-9B50A69377BE}" srcOrd="0" destOrd="0" presId="urn:microsoft.com/office/officeart/2005/8/layout/lProcess2"/>
    <dgm:cxn modelId="{5F189C63-4E29-4189-8E80-D1E31DF8D523}" srcId="{794640C4-15B9-4981-9F36-2EAC7C8B6429}" destId="{6CA938E4-1F40-48F7-AF2A-42639ADBC04B}" srcOrd="3" destOrd="0" parTransId="{A511BAB9-52FE-4344-867F-6671B4512640}" sibTransId="{20F81E30-452B-45A4-A5E7-C95D97F56439}"/>
    <dgm:cxn modelId="{D16CCD64-EB84-42DB-9F89-989851277CF3}" type="presOf" srcId="{DDD12839-4819-477C-8F7F-CEFA45833F31}" destId="{14847A15-7DD7-4453-B230-6B40E06EE27E}" srcOrd="0" destOrd="0" presId="urn:microsoft.com/office/officeart/2005/8/layout/lProcess2"/>
    <dgm:cxn modelId="{2CB82F6D-5A5B-4EF2-B77F-2F4515B9CF57}" srcId="{405683C8-3BA8-4347-9E2B-711DB6DD1272}" destId="{70DECFD1-AB09-4C37-85AD-604929EDC97D}" srcOrd="2" destOrd="0" parTransId="{972D79BF-5AE2-4051-BA7A-03502672DFC4}" sibTransId="{7EEBD896-A90C-4777-AB28-0A15EAB9386A}"/>
    <dgm:cxn modelId="{A7F1DD71-15F7-4664-8B5D-8702BE55FA4C}" type="presOf" srcId="{5B715ED4-57DC-49C3-8DFA-A903EB5CFE64}" destId="{6106B568-A419-4072-966D-338163EC933D}" srcOrd="0" destOrd="0" presId="urn:microsoft.com/office/officeart/2005/8/layout/lProcess2"/>
    <dgm:cxn modelId="{DF6F8973-15DC-4AA2-B227-FD69905F0B1E}" srcId="{7F132A34-2004-4D9E-9599-918BB9E4B496}" destId="{405683C8-3BA8-4347-9E2B-711DB6DD1272}" srcOrd="0" destOrd="0" parTransId="{1995C586-2D49-478D-9FF9-06F7430E75A3}" sibTransId="{87F6CF60-3A93-48BE-96E3-08B2B8E7BC05}"/>
    <dgm:cxn modelId="{231B7476-FDFA-4623-ACB4-B803DF1234CD}" type="presOf" srcId="{794640C4-15B9-4981-9F36-2EAC7C8B6429}" destId="{8123E192-743B-4967-BC41-767D45D10519}" srcOrd="0" destOrd="0" presId="urn:microsoft.com/office/officeart/2005/8/layout/lProcess2"/>
    <dgm:cxn modelId="{F0F38B78-DE6F-43DB-922B-8E71563F8F6F}" srcId="{405683C8-3BA8-4347-9E2B-711DB6DD1272}" destId="{77A9AAA5-1CBF-4653-ACA6-262F5B3BD899}" srcOrd="1" destOrd="0" parTransId="{03E0B8CB-DDF2-4650-9FDB-B753F33B3618}" sibTransId="{64D57A29-0F1C-4A62-BBC6-017199CFA793}"/>
    <dgm:cxn modelId="{60A5B57C-93F0-48B6-9EE3-82D850CF26C1}" type="presOf" srcId="{6CA938E4-1F40-48F7-AF2A-42639ADBC04B}" destId="{3C3A927C-816B-4724-AA82-D1D5DFE38A8C}" srcOrd="0" destOrd="0" presId="urn:microsoft.com/office/officeart/2005/8/layout/lProcess2"/>
    <dgm:cxn modelId="{41CB3292-D74E-4704-8265-C486CF52BDEE}" type="presOf" srcId="{70DECFD1-AB09-4C37-85AD-604929EDC97D}" destId="{DD03CEE0-8E6D-4429-A78E-BDD9BBB02AF0}" srcOrd="0" destOrd="0" presId="urn:microsoft.com/office/officeart/2005/8/layout/lProcess2"/>
    <dgm:cxn modelId="{7DFB60A8-031A-4D01-BC98-516B37F10296}" type="presOf" srcId="{25DE5FE8-1665-4AD7-A895-200C7197FE67}" destId="{0392AE5C-EC12-488A-9F45-B7F4907DF0B3}" srcOrd="0" destOrd="0" presId="urn:microsoft.com/office/officeart/2005/8/layout/lProcess2"/>
    <dgm:cxn modelId="{120C51AB-04A4-4306-BAD6-1CAA6486F4F3}" srcId="{794640C4-15B9-4981-9F36-2EAC7C8B6429}" destId="{DDD12839-4819-477C-8F7F-CEFA45833F31}" srcOrd="4" destOrd="0" parTransId="{4A870FCC-9EF2-4456-82D3-454DA5949C8C}" sibTransId="{EDABDE50-8F10-4027-908F-7AE4FD007415}"/>
    <dgm:cxn modelId="{2FCA7EB2-F340-43DA-B910-80522C68E26F}" srcId="{405683C8-3BA8-4347-9E2B-711DB6DD1272}" destId="{AF7B0DBE-A7C0-4313-8CF0-BA2707939EE2}" srcOrd="0" destOrd="0" parTransId="{B9737659-2A6E-43EF-805E-FD96113F2D93}" sibTransId="{57CF2109-D15D-40CC-B4F3-DD3A4938BAD1}"/>
    <dgm:cxn modelId="{F3A440BC-E77E-46B5-A84B-C5C1CBB7065A}" srcId="{794640C4-15B9-4981-9F36-2EAC7C8B6429}" destId="{777B6B89-5CD5-4FEC-8034-CDDAA65BE4FC}" srcOrd="5" destOrd="0" parTransId="{98DFDBAD-8CD4-4736-8083-C10D4F505294}" sibTransId="{A002DAE2-BA76-4A3B-924D-9986A40B8C8E}"/>
    <dgm:cxn modelId="{8BA7AEBD-D036-4EB5-9CCE-CF040A35BA58}" type="presOf" srcId="{E948CF0D-1FCC-4423-AB9A-45E2C83B41B4}" destId="{C8D613E3-B03D-4147-858D-D79B16A3EC80}" srcOrd="0" destOrd="0" presId="urn:microsoft.com/office/officeart/2005/8/layout/lProcess2"/>
    <dgm:cxn modelId="{E94DD8D7-C99D-4F13-AE70-A1507C57DB9D}" srcId="{794640C4-15B9-4981-9F36-2EAC7C8B6429}" destId="{174CD8D9-AF74-4962-81E9-FA38C8C55149}" srcOrd="2" destOrd="0" parTransId="{4D98C38C-4B4B-4DAB-863D-AA4B257DF4E3}" sibTransId="{BB17A807-68D1-4C0D-9359-6CFCF4DF5819}"/>
    <dgm:cxn modelId="{40EB2BE1-2DAE-47B8-B087-13082E5A4A76}" srcId="{405683C8-3BA8-4347-9E2B-711DB6DD1272}" destId="{E948CF0D-1FCC-4423-AB9A-45E2C83B41B4}" srcOrd="4" destOrd="0" parTransId="{097116EC-99EF-4E76-B160-92C765581292}" sibTransId="{6FB6F7DB-9EDC-4254-B3A7-4F1205B15529}"/>
    <dgm:cxn modelId="{3428CBE1-89B4-4FBD-880E-EEDF5CAA99FB}" type="presOf" srcId="{77A9AAA5-1CBF-4653-ACA6-262F5B3BD899}" destId="{E34A581F-05F1-4A66-B60A-B0572E6F6651}" srcOrd="0" destOrd="0" presId="urn:microsoft.com/office/officeart/2005/8/layout/lProcess2"/>
    <dgm:cxn modelId="{D15168E2-77BC-4751-977B-0868F2F399F9}" srcId="{794640C4-15B9-4981-9F36-2EAC7C8B6429}" destId="{D184BBDE-E77F-43E7-8C97-35C821F4E966}" srcOrd="1" destOrd="0" parTransId="{D39DE949-CE0F-4B1D-86A0-15CC4C9689E1}" sibTransId="{DD9D24A4-C29F-452F-9EA8-55EC7CF22ECC}"/>
    <dgm:cxn modelId="{90E3D4E3-9513-43D0-AF6C-002C2A5B1361}" type="presOf" srcId="{777B6B89-5CD5-4FEC-8034-CDDAA65BE4FC}" destId="{1EDC6EA0-3532-43A4-8F38-CA7B57026D8E}" srcOrd="0" destOrd="0" presId="urn:microsoft.com/office/officeart/2005/8/layout/lProcess2"/>
    <dgm:cxn modelId="{EB4B73F4-62A1-4D74-B335-DD3ED2F21595}" type="presOf" srcId="{AF7B0DBE-A7C0-4313-8CF0-BA2707939EE2}" destId="{9588DDB2-71A0-47A8-993B-81EF9D844D60}" srcOrd="0" destOrd="0" presId="urn:microsoft.com/office/officeart/2005/8/layout/lProcess2"/>
    <dgm:cxn modelId="{38BF237A-EF5C-46A5-8ED2-5D4750855F49}" type="presParOf" srcId="{E7AA833C-AF28-4EA4-AAF4-40C11C1BEE36}" destId="{683A6936-D8DF-4718-8DE5-2B05BB3E6A4C}" srcOrd="0" destOrd="0" presId="urn:microsoft.com/office/officeart/2005/8/layout/lProcess2"/>
    <dgm:cxn modelId="{8C7065B3-F0BE-49F3-B7D5-00AAA3D1EAE6}" type="presParOf" srcId="{683A6936-D8DF-4718-8DE5-2B05BB3E6A4C}" destId="{878150DE-7B13-4DC3-AC81-0EADD1D30DB5}" srcOrd="0" destOrd="0" presId="urn:microsoft.com/office/officeart/2005/8/layout/lProcess2"/>
    <dgm:cxn modelId="{03D90254-40DD-459E-B88B-E4FFD08F080C}" type="presParOf" srcId="{683A6936-D8DF-4718-8DE5-2B05BB3E6A4C}" destId="{9C970F65-21E3-4DF8-95AA-D1E981993740}" srcOrd="1" destOrd="0" presId="urn:microsoft.com/office/officeart/2005/8/layout/lProcess2"/>
    <dgm:cxn modelId="{F7C7483E-DC07-48F2-9EF3-D9A4A9DA7668}" type="presParOf" srcId="{683A6936-D8DF-4718-8DE5-2B05BB3E6A4C}" destId="{12A61D29-F22E-493D-871C-C70A88A7F36D}" srcOrd="2" destOrd="0" presId="urn:microsoft.com/office/officeart/2005/8/layout/lProcess2"/>
    <dgm:cxn modelId="{F299F056-848B-47F9-AAA9-6D3E78A20E9C}" type="presParOf" srcId="{12A61D29-F22E-493D-871C-C70A88A7F36D}" destId="{7611076E-8C59-4377-8E64-6C0FAA0A0D51}" srcOrd="0" destOrd="0" presId="urn:microsoft.com/office/officeart/2005/8/layout/lProcess2"/>
    <dgm:cxn modelId="{774A0378-8DC3-4BF9-B4F5-9633F45EE9EF}" type="presParOf" srcId="{7611076E-8C59-4377-8E64-6C0FAA0A0D51}" destId="{9588DDB2-71A0-47A8-993B-81EF9D844D60}" srcOrd="0" destOrd="0" presId="urn:microsoft.com/office/officeart/2005/8/layout/lProcess2"/>
    <dgm:cxn modelId="{9B29A27C-BAE0-4E77-B034-2CBFEE993F4B}" type="presParOf" srcId="{7611076E-8C59-4377-8E64-6C0FAA0A0D51}" destId="{FBD63FCF-9393-4920-91EE-33C98448C1EE}" srcOrd="1" destOrd="0" presId="urn:microsoft.com/office/officeart/2005/8/layout/lProcess2"/>
    <dgm:cxn modelId="{5911F02F-BC3A-44F2-81D6-35983E601B60}" type="presParOf" srcId="{7611076E-8C59-4377-8E64-6C0FAA0A0D51}" destId="{E34A581F-05F1-4A66-B60A-B0572E6F6651}" srcOrd="2" destOrd="0" presId="urn:microsoft.com/office/officeart/2005/8/layout/lProcess2"/>
    <dgm:cxn modelId="{D939402F-5067-484D-BB50-260DC716ACB5}" type="presParOf" srcId="{7611076E-8C59-4377-8E64-6C0FAA0A0D51}" destId="{62779649-FE37-4411-98E2-0EB4F4D2C244}" srcOrd="3" destOrd="0" presId="urn:microsoft.com/office/officeart/2005/8/layout/lProcess2"/>
    <dgm:cxn modelId="{F8FD3A64-85F8-4037-B40A-652585AB8903}" type="presParOf" srcId="{7611076E-8C59-4377-8E64-6C0FAA0A0D51}" destId="{DD03CEE0-8E6D-4429-A78E-BDD9BBB02AF0}" srcOrd="4" destOrd="0" presId="urn:microsoft.com/office/officeart/2005/8/layout/lProcess2"/>
    <dgm:cxn modelId="{A1CD0734-7168-485E-9C0D-EBC21FF6E363}" type="presParOf" srcId="{7611076E-8C59-4377-8E64-6C0FAA0A0D51}" destId="{943E612F-8F88-4397-9AC0-9750144B12AA}" srcOrd="5" destOrd="0" presId="urn:microsoft.com/office/officeart/2005/8/layout/lProcess2"/>
    <dgm:cxn modelId="{4D3D7E0C-CAA7-4DD5-A662-5C75FCC4A792}" type="presParOf" srcId="{7611076E-8C59-4377-8E64-6C0FAA0A0D51}" destId="{0392AE5C-EC12-488A-9F45-B7F4907DF0B3}" srcOrd="6" destOrd="0" presId="urn:microsoft.com/office/officeart/2005/8/layout/lProcess2"/>
    <dgm:cxn modelId="{4F8D2B50-B2E9-460B-B83F-3DA8124EF08A}" type="presParOf" srcId="{7611076E-8C59-4377-8E64-6C0FAA0A0D51}" destId="{EF533F24-16F0-4F02-8CC8-4E4F06CE35C0}" srcOrd="7" destOrd="0" presId="urn:microsoft.com/office/officeart/2005/8/layout/lProcess2"/>
    <dgm:cxn modelId="{33BE71F0-9980-49EA-B3B0-A726544AFB4B}" type="presParOf" srcId="{7611076E-8C59-4377-8E64-6C0FAA0A0D51}" destId="{C8D613E3-B03D-4147-858D-D79B16A3EC80}" srcOrd="8" destOrd="0" presId="urn:microsoft.com/office/officeart/2005/8/layout/lProcess2"/>
    <dgm:cxn modelId="{1C7F125D-AFD5-4F0F-ADFB-963ABA8D5994}" type="presParOf" srcId="{7611076E-8C59-4377-8E64-6C0FAA0A0D51}" destId="{E7EBF3E4-10C0-44AF-BBD0-4A09E952360E}" srcOrd="9" destOrd="0" presId="urn:microsoft.com/office/officeart/2005/8/layout/lProcess2"/>
    <dgm:cxn modelId="{8BCE3E7B-3C73-49BC-8DF5-2FF433232C24}" type="presParOf" srcId="{7611076E-8C59-4377-8E64-6C0FAA0A0D51}" destId="{184CB98C-2126-4257-841A-7700D627C410}" srcOrd="10" destOrd="0" presId="urn:microsoft.com/office/officeart/2005/8/layout/lProcess2"/>
    <dgm:cxn modelId="{490CCF2E-989B-48CE-8110-70D1148BA873}" type="presParOf" srcId="{E7AA833C-AF28-4EA4-AAF4-40C11C1BEE36}" destId="{629B9724-1059-4D83-9447-B8871C5B8921}" srcOrd="1" destOrd="0" presId="urn:microsoft.com/office/officeart/2005/8/layout/lProcess2"/>
    <dgm:cxn modelId="{326AF57C-0AE6-4FC0-91FC-BA484A41E40B}" type="presParOf" srcId="{E7AA833C-AF28-4EA4-AAF4-40C11C1BEE36}" destId="{62C7C73B-3A48-4798-AF7A-147465330153}" srcOrd="2" destOrd="0" presId="urn:microsoft.com/office/officeart/2005/8/layout/lProcess2"/>
    <dgm:cxn modelId="{407AA55B-FD59-4B54-9EF2-648303AF190E}" type="presParOf" srcId="{62C7C73B-3A48-4798-AF7A-147465330153}" destId="{8123E192-743B-4967-BC41-767D45D10519}" srcOrd="0" destOrd="0" presId="urn:microsoft.com/office/officeart/2005/8/layout/lProcess2"/>
    <dgm:cxn modelId="{C9346220-A649-496F-A8BA-FA6C45F8AD86}" type="presParOf" srcId="{62C7C73B-3A48-4798-AF7A-147465330153}" destId="{7F6CE479-3E63-48A4-BFBB-6D57ECE4EBBF}" srcOrd="1" destOrd="0" presId="urn:microsoft.com/office/officeart/2005/8/layout/lProcess2"/>
    <dgm:cxn modelId="{A2C4A0A5-16C5-4F6D-80FD-70B14786A672}" type="presParOf" srcId="{62C7C73B-3A48-4798-AF7A-147465330153}" destId="{41D5BDB4-C9D3-447C-8A94-44B566210626}" srcOrd="2" destOrd="0" presId="urn:microsoft.com/office/officeart/2005/8/layout/lProcess2"/>
    <dgm:cxn modelId="{1A858099-C9BD-4DB9-BC20-B28949DFBD28}" type="presParOf" srcId="{41D5BDB4-C9D3-447C-8A94-44B566210626}" destId="{87A1D4E3-C7C3-4BF8-8017-2152965ADE9F}" srcOrd="0" destOrd="0" presId="urn:microsoft.com/office/officeart/2005/8/layout/lProcess2"/>
    <dgm:cxn modelId="{EA1EF474-3CED-4069-B770-83AD13406195}" type="presParOf" srcId="{87A1D4E3-C7C3-4BF8-8017-2152965ADE9F}" destId="{6106B568-A419-4072-966D-338163EC933D}" srcOrd="0" destOrd="0" presId="urn:microsoft.com/office/officeart/2005/8/layout/lProcess2"/>
    <dgm:cxn modelId="{2B0BDC18-8986-4361-ADBB-509A3E683528}" type="presParOf" srcId="{87A1D4E3-C7C3-4BF8-8017-2152965ADE9F}" destId="{F51E6C2E-F2FD-4321-AB84-54008E5CBBDC}" srcOrd="1" destOrd="0" presId="urn:microsoft.com/office/officeart/2005/8/layout/lProcess2"/>
    <dgm:cxn modelId="{7221D2C2-3445-4DFC-B3FE-80FE9EA8BE4F}" type="presParOf" srcId="{87A1D4E3-C7C3-4BF8-8017-2152965ADE9F}" destId="{75222E1F-5C42-4C98-8C41-9774F94ED434}" srcOrd="2" destOrd="0" presId="urn:microsoft.com/office/officeart/2005/8/layout/lProcess2"/>
    <dgm:cxn modelId="{894D6180-78F6-45F2-9D17-AB00FC71C955}" type="presParOf" srcId="{87A1D4E3-C7C3-4BF8-8017-2152965ADE9F}" destId="{E54338EC-3EC7-4864-942F-6A53BB0D93B8}" srcOrd="3" destOrd="0" presId="urn:microsoft.com/office/officeart/2005/8/layout/lProcess2"/>
    <dgm:cxn modelId="{D8202DE5-FE44-4945-ADE1-80F6ACE5D96B}" type="presParOf" srcId="{87A1D4E3-C7C3-4BF8-8017-2152965ADE9F}" destId="{11D2F376-1064-47E1-9001-9B50A69377BE}" srcOrd="4" destOrd="0" presId="urn:microsoft.com/office/officeart/2005/8/layout/lProcess2"/>
    <dgm:cxn modelId="{B6F28B96-05FD-4D60-BD19-2B17DB5E8F11}" type="presParOf" srcId="{87A1D4E3-C7C3-4BF8-8017-2152965ADE9F}" destId="{686AF458-8DB5-4267-BF1F-6EC6AAB84154}" srcOrd="5" destOrd="0" presId="urn:microsoft.com/office/officeart/2005/8/layout/lProcess2"/>
    <dgm:cxn modelId="{314C9CD3-75C4-4D5B-88E7-5206B0D82946}" type="presParOf" srcId="{87A1D4E3-C7C3-4BF8-8017-2152965ADE9F}" destId="{3C3A927C-816B-4724-AA82-D1D5DFE38A8C}" srcOrd="6" destOrd="0" presId="urn:microsoft.com/office/officeart/2005/8/layout/lProcess2"/>
    <dgm:cxn modelId="{5690FC6B-2D88-4717-8BF0-14238049B06A}" type="presParOf" srcId="{87A1D4E3-C7C3-4BF8-8017-2152965ADE9F}" destId="{C87EFBBE-5456-4652-8F5D-AD562E14605B}" srcOrd="7" destOrd="0" presId="urn:microsoft.com/office/officeart/2005/8/layout/lProcess2"/>
    <dgm:cxn modelId="{20461C34-950C-4CF7-9D39-89E6BE38FC33}" type="presParOf" srcId="{87A1D4E3-C7C3-4BF8-8017-2152965ADE9F}" destId="{14847A15-7DD7-4453-B230-6B40E06EE27E}" srcOrd="8" destOrd="0" presId="urn:microsoft.com/office/officeart/2005/8/layout/lProcess2"/>
    <dgm:cxn modelId="{3C24C0F4-6B05-4276-A146-CC8925854F64}" type="presParOf" srcId="{87A1D4E3-C7C3-4BF8-8017-2152965ADE9F}" destId="{B7044EDF-8402-4ABD-9878-0B9192CCDB06}" srcOrd="9" destOrd="0" presId="urn:microsoft.com/office/officeart/2005/8/layout/lProcess2"/>
    <dgm:cxn modelId="{91BF0561-B956-4AC6-B955-4D348079ED20}" type="presParOf" srcId="{87A1D4E3-C7C3-4BF8-8017-2152965ADE9F}" destId="{1EDC6EA0-3532-43A4-8F38-CA7B57026D8E}"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1F147C-FD92-4254-867A-62C346DBDF7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902E17F-6B3F-4A38-9E95-D0621CFD8E4B}">
      <dgm:prSet phldrT="[Text]" custT="1"/>
      <dgm:spPr/>
      <dgm:t>
        <a:bodyPr/>
        <a:lstStyle/>
        <a:p>
          <a:r>
            <a:rPr lang="en-US" sz="4000" b="1" dirty="0">
              <a:latin typeface="Garamond" panose="02020404030301010803" pitchFamily="18" charset="0"/>
            </a:rPr>
            <a:t>Negotiated</a:t>
          </a:r>
        </a:p>
      </dgm:t>
      <dgm:extLst>
        <a:ext uri="{E40237B7-FDA0-4F09-8148-C483321AD2D9}">
          <dgm14:cNvPr xmlns:dgm14="http://schemas.microsoft.com/office/drawing/2010/diagram" id="0" name="" descr="Negotiated and Non-Negotiated chart&#13;&#10;"/>
        </a:ext>
      </dgm:extLst>
    </dgm:pt>
    <dgm:pt modelId="{EAE9ADD5-AC20-40E7-B26E-A8AEE17E2F7A}" type="parTrans" cxnId="{762B92A7-0CA5-4D9F-824A-1BF75BD49085}">
      <dgm:prSet/>
      <dgm:spPr/>
      <dgm:t>
        <a:bodyPr/>
        <a:lstStyle/>
        <a:p>
          <a:endParaRPr lang="en-US"/>
        </a:p>
      </dgm:t>
    </dgm:pt>
    <dgm:pt modelId="{EFC6A02F-F78C-4EB6-B7A9-4B1E9B8482AC}" type="sibTrans" cxnId="{762B92A7-0CA5-4D9F-824A-1BF75BD49085}">
      <dgm:prSet/>
      <dgm:spPr/>
      <dgm:t>
        <a:bodyPr/>
        <a:lstStyle/>
        <a:p>
          <a:endParaRPr lang="en-US"/>
        </a:p>
      </dgm:t>
    </dgm:pt>
    <dgm:pt modelId="{2EE9B898-AC92-464C-9EE1-6E4CE6272454}">
      <dgm:prSet phldrT="[Tex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Final</a:t>
          </a:r>
          <a:r>
            <a:rPr lang="en-US" sz="2400" dirty="0">
              <a:latin typeface="Garamond" panose="02020404030301010803" pitchFamily="18" charset="0"/>
              <a:cs typeface="Arial" panose="020B0604020202020204" pitchFamily="34" charset="0"/>
            </a:rPr>
            <a:t>: </a:t>
          </a:r>
          <a:r>
            <a:rPr lang="en-US" sz="2400" dirty="0">
              <a:solidFill>
                <a:schemeClr val="tx1"/>
              </a:solidFill>
              <a:latin typeface="Garamond" panose="02020404030301010803" pitchFamily="18" charset="0"/>
              <a:cs typeface="Arial" panose="020B0604020202020204" pitchFamily="34" charset="0"/>
            </a:rPr>
            <a:t>Based on actual cost and not subject to adjustment.</a:t>
          </a:r>
        </a:p>
      </dgm:t>
    </dgm:pt>
    <dgm:pt modelId="{065E3897-BA0C-4F44-BEB9-C755C5FDBCF8}" type="parTrans" cxnId="{A9C31B4A-8F7B-4A92-8123-36DAE4226879}">
      <dgm:prSet/>
      <dgm:spPr/>
      <dgm:t>
        <a:bodyPr/>
        <a:lstStyle/>
        <a:p>
          <a:endParaRPr lang="en-US"/>
        </a:p>
      </dgm:t>
    </dgm:pt>
    <dgm:pt modelId="{DDA21657-9CA3-4671-96C4-E8207022C67C}" type="sibTrans" cxnId="{A9C31B4A-8F7B-4A92-8123-36DAE4226879}">
      <dgm:prSet/>
      <dgm:spPr/>
      <dgm:t>
        <a:bodyPr/>
        <a:lstStyle/>
        <a:p>
          <a:endParaRPr lang="en-US"/>
        </a:p>
      </dgm:t>
    </dgm:pt>
    <dgm:pt modelId="{5E43F7B3-4FEB-4333-9544-9AA0B2432295}">
      <dgm:prSet phldrT="[Text]" custT="1"/>
      <dgm:spPr/>
      <dgm:t>
        <a:bodyPr/>
        <a:lstStyle/>
        <a:p>
          <a:r>
            <a:rPr lang="en-US" sz="4000" b="1" dirty="0">
              <a:latin typeface="Garamond" panose="02020404030301010803" pitchFamily="18" charset="0"/>
            </a:rPr>
            <a:t>Non-Negotiated</a:t>
          </a:r>
        </a:p>
      </dgm:t>
    </dgm:pt>
    <dgm:pt modelId="{3A2D397D-22A4-40DC-825A-F4ECFC49D10B}" type="parTrans" cxnId="{9FF2608C-60DC-48ED-AF02-B6D36FAC9062}">
      <dgm:prSet/>
      <dgm:spPr/>
      <dgm:t>
        <a:bodyPr/>
        <a:lstStyle/>
        <a:p>
          <a:endParaRPr lang="en-US"/>
        </a:p>
      </dgm:t>
    </dgm:pt>
    <dgm:pt modelId="{6AB02675-1935-4794-BAE3-B64C4914E59C}" type="sibTrans" cxnId="{9FF2608C-60DC-48ED-AF02-B6D36FAC9062}">
      <dgm:prSet/>
      <dgm:spPr/>
      <dgm:t>
        <a:bodyPr/>
        <a:lstStyle/>
        <a:p>
          <a:endParaRPr lang="en-US"/>
        </a:p>
      </dgm:t>
    </dgm:pt>
    <dgm:pt modelId="{B74FCD56-A9FB-4A8E-9257-BF0F55472B91}">
      <dgm:prSet phldrT="[Text]" custT="1"/>
      <dgm:spPr/>
      <dgm:t>
        <a:bodyPr/>
        <a:lstStyle/>
        <a:p>
          <a:pPr algn="l">
            <a:lnSpc>
              <a:spcPct val="120000"/>
            </a:lnSpc>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gm:t>
    </dgm:pt>
    <dgm:pt modelId="{60B95000-7ECE-4CA7-B847-38F5F534844F}" type="parTrans" cxnId="{A8C7AA02-2B90-432B-8ADA-5AA476A1D387}">
      <dgm:prSet/>
      <dgm:spPr/>
      <dgm:t>
        <a:bodyPr/>
        <a:lstStyle/>
        <a:p>
          <a:endParaRPr lang="en-US"/>
        </a:p>
      </dgm:t>
    </dgm:pt>
    <dgm:pt modelId="{5DDA764B-CB9A-43AF-8B5A-EDAE7A1C55C0}" type="sibTrans" cxnId="{A8C7AA02-2B90-432B-8ADA-5AA476A1D387}">
      <dgm:prSet/>
      <dgm:spPr/>
      <dgm:t>
        <a:bodyPr/>
        <a:lstStyle/>
        <a:p>
          <a:endParaRPr lang="en-US"/>
        </a:p>
      </dgm:t>
    </dgm:pt>
    <dgm:pt modelId="{C74309C9-FC2E-4941-AC58-D999786F5231}">
      <dgm:prSet custT="1"/>
      <dgm:spPr/>
      <dgm:t>
        <a:bodyPr/>
        <a:lstStyle/>
        <a:p>
          <a:pPr algn="l"/>
          <a:r>
            <a:rPr lang="en-US" sz="2400" b="1" dirty="0">
              <a:solidFill>
                <a:srgbClr val="FF0000"/>
              </a:solidFill>
              <a:latin typeface="Garamond" panose="02020404030301010803" pitchFamily="18" charset="0"/>
              <a:cs typeface="Arial" panose="020B0604020202020204" pitchFamily="34" charset="0"/>
            </a:rPr>
            <a:t>Provisional</a:t>
          </a:r>
          <a:r>
            <a:rPr lang="en-US" sz="2400" b="0" dirty="0">
              <a:latin typeface="Garamond" panose="02020404030301010803" pitchFamily="18" charset="0"/>
              <a:cs typeface="Arial" panose="020B0604020202020204" pitchFamily="34" charset="0"/>
            </a:rPr>
            <a:t>: </a:t>
          </a:r>
          <a:r>
            <a:rPr lang="en-US" sz="2400" b="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dirty="0">
            <a:solidFill>
              <a:schemeClr val="tx1"/>
            </a:solidFill>
            <a:latin typeface="Garamond" panose="02020404030301010803" pitchFamily="18" charset="0"/>
            <a:cs typeface="Arial" panose="020B0604020202020204" pitchFamily="34" charset="0"/>
          </a:endParaRPr>
        </a:p>
      </dgm:t>
    </dgm:pt>
    <dgm:pt modelId="{75101BFD-326E-495C-9095-735FEBD4BEB9}" type="parTrans" cxnId="{0DA28DE4-9614-45E5-B1B3-328E287B4603}">
      <dgm:prSet/>
      <dgm:spPr/>
      <dgm:t>
        <a:bodyPr/>
        <a:lstStyle/>
        <a:p>
          <a:endParaRPr lang="en-US"/>
        </a:p>
      </dgm:t>
    </dgm:pt>
    <dgm:pt modelId="{892708B6-A078-4A2B-ACFB-6A31D516B90A}" type="sibTrans" cxnId="{0DA28DE4-9614-45E5-B1B3-328E287B4603}">
      <dgm:prSet/>
      <dgm:spPr/>
      <dgm:t>
        <a:bodyPr/>
        <a:lstStyle/>
        <a:p>
          <a:endParaRPr lang="en-US"/>
        </a:p>
      </dgm:t>
    </dgm:pt>
    <dgm:pt modelId="{9BD65401-422C-4D6D-90CC-E67898B4336C}">
      <dgm:prSe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Fixed Carry-Forward Rate (For States only):</a:t>
          </a:r>
          <a:r>
            <a:rPr lang="en-US" sz="2400" b="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dirty="0">
            <a:latin typeface="Garamond" panose="02020404030301010803" pitchFamily="18" charset="0"/>
            <a:cs typeface="Arial" panose="020B0604020202020204" pitchFamily="34" charset="0"/>
          </a:endParaRPr>
        </a:p>
      </dgm:t>
    </dgm:pt>
    <dgm:pt modelId="{DB8128C1-E6BD-4223-8B85-FBDC0BEDB24B}" type="parTrans" cxnId="{ADA6AD04-9E01-4474-A865-803D396ADCD5}">
      <dgm:prSet/>
      <dgm:spPr/>
      <dgm:t>
        <a:bodyPr/>
        <a:lstStyle/>
        <a:p>
          <a:endParaRPr lang="en-US"/>
        </a:p>
      </dgm:t>
    </dgm:pt>
    <dgm:pt modelId="{9F45AC21-0178-4B18-8545-F7E956FCCBF1}" type="sibTrans" cxnId="{ADA6AD04-9E01-4474-A865-803D396ADCD5}">
      <dgm:prSet/>
      <dgm:spPr/>
      <dgm:t>
        <a:bodyPr/>
        <a:lstStyle/>
        <a:p>
          <a:endParaRPr lang="en-US"/>
        </a:p>
      </dgm:t>
    </dgm:pt>
    <dgm:pt modelId="{31A03447-95B7-4E06-96C5-3506D3CBE7E4}" type="pres">
      <dgm:prSet presAssocID="{DB1F147C-FD92-4254-867A-62C346DBDF73}" presName="diagram" presStyleCnt="0">
        <dgm:presLayoutVars>
          <dgm:chPref val="1"/>
          <dgm:dir/>
          <dgm:animOne val="branch"/>
          <dgm:animLvl val="lvl"/>
          <dgm:resizeHandles/>
        </dgm:presLayoutVars>
      </dgm:prSet>
      <dgm:spPr/>
    </dgm:pt>
    <dgm:pt modelId="{EBB2EA99-B258-4804-B299-755376FCF4E2}" type="pres">
      <dgm:prSet presAssocID="{E902E17F-6B3F-4A38-9E95-D0621CFD8E4B}" presName="root" presStyleCnt="0"/>
      <dgm:spPr/>
    </dgm:pt>
    <dgm:pt modelId="{92FDF773-4BF8-45FF-A196-80E57D8F86B1}" type="pres">
      <dgm:prSet presAssocID="{E902E17F-6B3F-4A38-9E95-D0621CFD8E4B}" presName="rootComposite" presStyleCnt="0"/>
      <dgm:spPr/>
    </dgm:pt>
    <dgm:pt modelId="{8D68355E-2D00-4C44-A871-58BD45E6B9DD}" type="pres">
      <dgm:prSet presAssocID="{E902E17F-6B3F-4A38-9E95-D0621CFD8E4B}" presName="rootText" presStyleLbl="node1" presStyleIdx="0" presStyleCnt="2" custScaleX="241840" custScaleY="115456" custLinFactNeighborX="-28837" custLinFactNeighborY="-1444"/>
      <dgm:spPr/>
    </dgm:pt>
    <dgm:pt modelId="{8AA4BE05-96E7-4956-8174-C011390169FC}" type="pres">
      <dgm:prSet presAssocID="{E902E17F-6B3F-4A38-9E95-D0621CFD8E4B}" presName="rootConnector" presStyleLbl="node1" presStyleIdx="0" presStyleCnt="2"/>
      <dgm:spPr/>
    </dgm:pt>
    <dgm:pt modelId="{E4F7A444-BCC4-4967-AC4C-F5363463678E}" type="pres">
      <dgm:prSet presAssocID="{E902E17F-6B3F-4A38-9E95-D0621CFD8E4B}" presName="childShape" presStyleCnt="0"/>
      <dgm:spPr/>
    </dgm:pt>
    <dgm:pt modelId="{BCDD97FA-1712-476A-9C0A-C0339452D2A6}" type="pres">
      <dgm:prSet presAssocID="{75101BFD-326E-495C-9095-735FEBD4BEB9}" presName="Name13" presStyleLbl="parChTrans1D2" presStyleIdx="0" presStyleCnt="4"/>
      <dgm:spPr/>
    </dgm:pt>
    <dgm:pt modelId="{ED084E46-9C24-4C4A-9876-0D36832D94CE}" type="pres">
      <dgm:prSet presAssocID="{C74309C9-FC2E-4941-AC58-D999786F5231}" presName="childText" presStyleLbl="bgAcc1" presStyleIdx="0" presStyleCnt="4" custScaleX="404435" custScaleY="75797" custLinFactNeighborX="-9812" custLinFactNeighborY="-13789">
        <dgm:presLayoutVars>
          <dgm:bulletEnabled val="1"/>
        </dgm:presLayoutVars>
      </dgm:prSet>
      <dgm:spPr/>
    </dgm:pt>
    <dgm:pt modelId="{D8F19F91-62FB-4935-B467-C2335F019735}" type="pres">
      <dgm:prSet presAssocID="{065E3897-BA0C-4F44-BEB9-C755C5FDBCF8}" presName="Name13" presStyleLbl="parChTrans1D2" presStyleIdx="1" presStyleCnt="4"/>
      <dgm:spPr/>
    </dgm:pt>
    <dgm:pt modelId="{383086A1-0EE2-4A42-840C-9C4DE77BF2DE}" type="pres">
      <dgm:prSet presAssocID="{2EE9B898-AC92-464C-9EE1-6E4CE6272454}" presName="childText" presStyleLbl="bgAcc1" presStyleIdx="1" presStyleCnt="4" custScaleX="419173" custScaleY="89621" custLinFactNeighborX="-12265" custLinFactNeighborY="-2616">
        <dgm:presLayoutVars>
          <dgm:bulletEnabled val="1"/>
        </dgm:presLayoutVars>
      </dgm:prSet>
      <dgm:spPr/>
    </dgm:pt>
    <dgm:pt modelId="{F070B5BE-0286-4BA5-BB05-E70E09A81DDF}" type="pres">
      <dgm:prSet presAssocID="{DB8128C1-E6BD-4223-8B85-FBDC0BEDB24B}" presName="Name13" presStyleLbl="parChTrans1D2" presStyleIdx="2" presStyleCnt="4"/>
      <dgm:spPr/>
    </dgm:pt>
    <dgm:pt modelId="{5078458D-E353-469C-A4DD-110F20B5BDDD}" type="pres">
      <dgm:prSet presAssocID="{9BD65401-422C-4D6D-90CC-E67898B4336C}" presName="childText" presStyleLbl="bgAcc1" presStyleIdx="2" presStyleCnt="4" custScaleX="624876" custScaleY="165063" custLinFactNeighborX="-13900" custLinFactNeighborY="-4444">
        <dgm:presLayoutVars>
          <dgm:bulletEnabled val="1"/>
        </dgm:presLayoutVars>
      </dgm:prSet>
      <dgm:spPr/>
    </dgm:pt>
    <dgm:pt modelId="{B8750D22-8563-472F-98E2-E5764FE20FAB}" type="pres">
      <dgm:prSet presAssocID="{5E43F7B3-4FEB-4333-9544-9AA0B2432295}" presName="root" presStyleCnt="0"/>
      <dgm:spPr/>
    </dgm:pt>
    <dgm:pt modelId="{ED56F8A8-7947-4EBE-BA7C-B6F11F59030D}" type="pres">
      <dgm:prSet presAssocID="{5E43F7B3-4FEB-4333-9544-9AA0B2432295}" presName="rootComposite" presStyleCnt="0"/>
      <dgm:spPr/>
    </dgm:pt>
    <dgm:pt modelId="{7158A377-DAA6-494F-84ED-F60DFD87E53A}" type="pres">
      <dgm:prSet presAssocID="{5E43F7B3-4FEB-4333-9544-9AA0B2432295}" presName="rootText" presStyleLbl="node1" presStyleIdx="1" presStyleCnt="2" custScaleX="293498" custScaleY="125314" custLinFactNeighborX="46479" custLinFactNeighborY="-3055"/>
      <dgm:spPr/>
    </dgm:pt>
    <dgm:pt modelId="{DA8ECD99-EA6B-44E3-A77B-AD091568C290}" type="pres">
      <dgm:prSet presAssocID="{5E43F7B3-4FEB-4333-9544-9AA0B2432295}" presName="rootConnector" presStyleLbl="node1" presStyleIdx="1" presStyleCnt="2"/>
      <dgm:spPr/>
    </dgm:pt>
    <dgm:pt modelId="{9A667AFB-D354-4A4C-B8D6-C08CDF09E478}" type="pres">
      <dgm:prSet presAssocID="{5E43F7B3-4FEB-4333-9544-9AA0B2432295}" presName="childShape" presStyleCnt="0"/>
      <dgm:spPr/>
    </dgm:pt>
    <dgm:pt modelId="{EBA18093-3070-4DF1-8D59-B895DB06A573}" type="pres">
      <dgm:prSet presAssocID="{60B95000-7ECE-4CA7-B847-38F5F534844F}" presName="Name13" presStyleLbl="parChTrans1D2" presStyleIdx="3" presStyleCnt="4"/>
      <dgm:spPr/>
    </dgm:pt>
    <dgm:pt modelId="{A2190E13-9A17-4463-85BC-C3A59E0DE8D9}" type="pres">
      <dgm:prSet presAssocID="{B74FCD56-A9FB-4A8E-9257-BF0F55472B91}" presName="childText" presStyleLbl="bgAcc1" presStyleIdx="3" presStyleCnt="4" custScaleX="311026" custScaleY="138224" custLinFactNeighborX="32070" custLinFactNeighborY="8731">
        <dgm:presLayoutVars>
          <dgm:bulletEnabled val="1"/>
        </dgm:presLayoutVars>
      </dgm:prSet>
      <dgm:spPr/>
    </dgm:pt>
  </dgm:ptLst>
  <dgm:cxnLst>
    <dgm:cxn modelId="{A8C7AA02-2B90-432B-8ADA-5AA476A1D387}" srcId="{5E43F7B3-4FEB-4333-9544-9AA0B2432295}" destId="{B74FCD56-A9FB-4A8E-9257-BF0F55472B91}" srcOrd="0" destOrd="0" parTransId="{60B95000-7ECE-4CA7-B847-38F5F534844F}" sibTransId="{5DDA764B-CB9A-43AF-8B5A-EDAE7A1C55C0}"/>
    <dgm:cxn modelId="{ADA6AD04-9E01-4474-A865-803D396ADCD5}" srcId="{E902E17F-6B3F-4A38-9E95-D0621CFD8E4B}" destId="{9BD65401-422C-4D6D-90CC-E67898B4336C}" srcOrd="2" destOrd="0" parTransId="{DB8128C1-E6BD-4223-8B85-FBDC0BEDB24B}" sibTransId="{9F45AC21-0178-4B18-8545-F7E956FCCBF1}"/>
    <dgm:cxn modelId="{C98BFC0D-0301-42A4-981F-22745F717FB9}" type="presOf" srcId="{9BD65401-422C-4D6D-90CC-E67898B4336C}" destId="{5078458D-E353-469C-A4DD-110F20B5BDDD}" srcOrd="0" destOrd="0" presId="urn:microsoft.com/office/officeart/2005/8/layout/hierarchy3"/>
    <dgm:cxn modelId="{93427B33-1A7D-430C-BE53-72E9E97EDC7D}" type="presOf" srcId="{5E43F7B3-4FEB-4333-9544-9AA0B2432295}" destId="{7158A377-DAA6-494F-84ED-F60DFD87E53A}" srcOrd="0" destOrd="0" presId="urn:microsoft.com/office/officeart/2005/8/layout/hierarchy3"/>
    <dgm:cxn modelId="{FD127E46-2BF9-4EAC-AA6F-E040008CEB26}" type="presOf" srcId="{60B95000-7ECE-4CA7-B847-38F5F534844F}" destId="{EBA18093-3070-4DF1-8D59-B895DB06A573}" srcOrd="0" destOrd="0" presId="urn:microsoft.com/office/officeart/2005/8/layout/hierarchy3"/>
    <dgm:cxn modelId="{A9C31B4A-8F7B-4A92-8123-36DAE4226879}" srcId="{E902E17F-6B3F-4A38-9E95-D0621CFD8E4B}" destId="{2EE9B898-AC92-464C-9EE1-6E4CE6272454}" srcOrd="1" destOrd="0" parTransId="{065E3897-BA0C-4F44-BEB9-C755C5FDBCF8}" sibTransId="{DDA21657-9CA3-4671-96C4-E8207022C67C}"/>
    <dgm:cxn modelId="{B715574B-02CE-4BD1-87CD-0C43EDF19181}" type="presOf" srcId="{C74309C9-FC2E-4941-AC58-D999786F5231}" destId="{ED084E46-9C24-4C4A-9876-0D36832D94CE}" srcOrd="0" destOrd="0" presId="urn:microsoft.com/office/officeart/2005/8/layout/hierarchy3"/>
    <dgm:cxn modelId="{52A3E661-C094-4C20-B414-2E181C187F2B}" type="presOf" srcId="{DB8128C1-E6BD-4223-8B85-FBDC0BEDB24B}" destId="{F070B5BE-0286-4BA5-BB05-E70E09A81DDF}" srcOrd="0" destOrd="0" presId="urn:microsoft.com/office/officeart/2005/8/layout/hierarchy3"/>
    <dgm:cxn modelId="{76025C65-D86D-41BF-9B09-56C71973A80E}" type="presOf" srcId="{75101BFD-326E-495C-9095-735FEBD4BEB9}" destId="{BCDD97FA-1712-476A-9C0A-C0339452D2A6}" srcOrd="0" destOrd="0" presId="urn:microsoft.com/office/officeart/2005/8/layout/hierarchy3"/>
    <dgm:cxn modelId="{6C9C2E89-C094-43E2-A8F3-5171E4C9CB67}" type="presOf" srcId="{B74FCD56-A9FB-4A8E-9257-BF0F55472B91}" destId="{A2190E13-9A17-4463-85BC-C3A59E0DE8D9}" srcOrd="0" destOrd="0" presId="urn:microsoft.com/office/officeart/2005/8/layout/hierarchy3"/>
    <dgm:cxn modelId="{9FF2608C-60DC-48ED-AF02-B6D36FAC9062}" srcId="{DB1F147C-FD92-4254-867A-62C346DBDF73}" destId="{5E43F7B3-4FEB-4333-9544-9AA0B2432295}" srcOrd="1" destOrd="0" parTransId="{3A2D397D-22A4-40DC-825A-F4ECFC49D10B}" sibTransId="{6AB02675-1935-4794-BAE3-B64C4914E59C}"/>
    <dgm:cxn modelId="{3348FC99-0EBD-4A35-BC73-CBD0FEAB65F9}" type="presOf" srcId="{2EE9B898-AC92-464C-9EE1-6E4CE6272454}" destId="{383086A1-0EE2-4A42-840C-9C4DE77BF2DE}" srcOrd="0" destOrd="0" presId="urn:microsoft.com/office/officeart/2005/8/layout/hierarchy3"/>
    <dgm:cxn modelId="{C88C8EA2-8FDC-4DFB-BD7A-290BFBFBE641}" type="presOf" srcId="{5E43F7B3-4FEB-4333-9544-9AA0B2432295}" destId="{DA8ECD99-EA6B-44E3-A77B-AD091568C290}" srcOrd="1" destOrd="0" presId="urn:microsoft.com/office/officeart/2005/8/layout/hierarchy3"/>
    <dgm:cxn modelId="{762B92A7-0CA5-4D9F-824A-1BF75BD49085}" srcId="{DB1F147C-FD92-4254-867A-62C346DBDF73}" destId="{E902E17F-6B3F-4A38-9E95-D0621CFD8E4B}" srcOrd="0" destOrd="0" parTransId="{EAE9ADD5-AC20-40E7-B26E-A8AEE17E2F7A}" sibTransId="{EFC6A02F-F78C-4EB6-B7A9-4B1E9B8482AC}"/>
    <dgm:cxn modelId="{C3EDE3B7-DFE9-4794-9F0A-3DA85D3D1EE0}" type="presOf" srcId="{E902E17F-6B3F-4A38-9E95-D0621CFD8E4B}" destId="{8AA4BE05-96E7-4956-8174-C011390169FC}" srcOrd="1" destOrd="0" presId="urn:microsoft.com/office/officeart/2005/8/layout/hierarchy3"/>
    <dgm:cxn modelId="{642667E0-18BF-43C5-AD0D-EE34644B23C7}" type="presOf" srcId="{E902E17F-6B3F-4A38-9E95-D0621CFD8E4B}" destId="{8D68355E-2D00-4C44-A871-58BD45E6B9DD}" srcOrd="0" destOrd="0" presId="urn:microsoft.com/office/officeart/2005/8/layout/hierarchy3"/>
    <dgm:cxn modelId="{0DA28DE4-9614-45E5-B1B3-328E287B4603}" srcId="{E902E17F-6B3F-4A38-9E95-D0621CFD8E4B}" destId="{C74309C9-FC2E-4941-AC58-D999786F5231}" srcOrd="0" destOrd="0" parTransId="{75101BFD-326E-495C-9095-735FEBD4BEB9}" sibTransId="{892708B6-A078-4A2B-ACFB-6A31D516B90A}"/>
    <dgm:cxn modelId="{7F3C59EB-7E75-45DE-B528-ECCCDC11FB06}" type="presOf" srcId="{DB1F147C-FD92-4254-867A-62C346DBDF73}" destId="{31A03447-95B7-4E06-96C5-3506D3CBE7E4}" srcOrd="0" destOrd="0" presId="urn:microsoft.com/office/officeart/2005/8/layout/hierarchy3"/>
    <dgm:cxn modelId="{0A5546ED-2468-4ED1-88CB-AEAE8FC8769A}" type="presOf" srcId="{065E3897-BA0C-4F44-BEB9-C755C5FDBCF8}" destId="{D8F19F91-62FB-4935-B467-C2335F019735}" srcOrd="0" destOrd="0" presId="urn:microsoft.com/office/officeart/2005/8/layout/hierarchy3"/>
    <dgm:cxn modelId="{EA9B6C77-1500-436E-98A7-0BBF0AAEAE9A}" type="presParOf" srcId="{31A03447-95B7-4E06-96C5-3506D3CBE7E4}" destId="{EBB2EA99-B258-4804-B299-755376FCF4E2}" srcOrd="0" destOrd="0" presId="urn:microsoft.com/office/officeart/2005/8/layout/hierarchy3"/>
    <dgm:cxn modelId="{B9B66D5E-D0C5-43CA-B59E-3401B5FD9CC2}" type="presParOf" srcId="{EBB2EA99-B258-4804-B299-755376FCF4E2}" destId="{92FDF773-4BF8-45FF-A196-80E57D8F86B1}" srcOrd="0" destOrd="0" presId="urn:microsoft.com/office/officeart/2005/8/layout/hierarchy3"/>
    <dgm:cxn modelId="{5E2D2A34-FF0E-4892-8C30-4AAC2EEBBF93}" type="presParOf" srcId="{92FDF773-4BF8-45FF-A196-80E57D8F86B1}" destId="{8D68355E-2D00-4C44-A871-58BD45E6B9DD}" srcOrd="0" destOrd="0" presId="urn:microsoft.com/office/officeart/2005/8/layout/hierarchy3"/>
    <dgm:cxn modelId="{E87FD72A-1542-498A-9323-81DD0462DB12}" type="presParOf" srcId="{92FDF773-4BF8-45FF-A196-80E57D8F86B1}" destId="{8AA4BE05-96E7-4956-8174-C011390169FC}" srcOrd="1" destOrd="0" presId="urn:microsoft.com/office/officeart/2005/8/layout/hierarchy3"/>
    <dgm:cxn modelId="{BF139AE8-2B1A-4F8F-A667-22288807EF72}" type="presParOf" srcId="{EBB2EA99-B258-4804-B299-755376FCF4E2}" destId="{E4F7A444-BCC4-4967-AC4C-F5363463678E}" srcOrd="1" destOrd="0" presId="urn:microsoft.com/office/officeart/2005/8/layout/hierarchy3"/>
    <dgm:cxn modelId="{4E5A05D2-8BF6-4E86-B013-94BB03A21A4F}" type="presParOf" srcId="{E4F7A444-BCC4-4967-AC4C-F5363463678E}" destId="{BCDD97FA-1712-476A-9C0A-C0339452D2A6}" srcOrd="0" destOrd="0" presId="urn:microsoft.com/office/officeart/2005/8/layout/hierarchy3"/>
    <dgm:cxn modelId="{84F8AB03-3B7A-42CC-BDE9-AC9881168853}" type="presParOf" srcId="{E4F7A444-BCC4-4967-AC4C-F5363463678E}" destId="{ED084E46-9C24-4C4A-9876-0D36832D94CE}" srcOrd="1" destOrd="0" presId="urn:microsoft.com/office/officeart/2005/8/layout/hierarchy3"/>
    <dgm:cxn modelId="{AE4C6978-407F-43A5-99DF-09ABF1EB977F}" type="presParOf" srcId="{E4F7A444-BCC4-4967-AC4C-F5363463678E}" destId="{D8F19F91-62FB-4935-B467-C2335F019735}" srcOrd="2" destOrd="0" presId="urn:microsoft.com/office/officeart/2005/8/layout/hierarchy3"/>
    <dgm:cxn modelId="{E6CF06EE-7377-4019-80A2-90F6CD15DCA6}" type="presParOf" srcId="{E4F7A444-BCC4-4967-AC4C-F5363463678E}" destId="{383086A1-0EE2-4A42-840C-9C4DE77BF2DE}" srcOrd="3" destOrd="0" presId="urn:microsoft.com/office/officeart/2005/8/layout/hierarchy3"/>
    <dgm:cxn modelId="{487BD778-D303-455C-B4E0-3E4E94F3D8CD}" type="presParOf" srcId="{E4F7A444-BCC4-4967-AC4C-F5363463678E}" destId="{F070B5BE-0286-4BA5-BB05-E70E09A81DDF}" srcOrd="4" destOrd="0" presId="urn:microsoft.com/office/officeart/2005/8/layout/hierarchy3"/>
    <dgm:cxn modelId="{906369FB-C76D-499D-89C0-D97A8216E12F}" type="presParOf" srcId="{E4F7A444-BCC4-4967-AC4C-F5363463678E}" destId="{5078458D-E353-469C-A4DD-110F20B5BDDD}" srcOrd="5" destOrd="0" presId="urn:microsoft.com/office/officeart/2005/8/layout/hierarchy3"/>
    <dgm:cxn modelId="{9EB0B276-1475-4916-AA2F-8F7F060808C0}" type="presParOf" srcId="{31A03447-95B7-4E06-96C5-3506D3CBE7E4}" destId="{B8750D22-8563-472F-98E2-E5764FE20FAB}" srcOrd="1" destOrd="0" presId="urn:microsoft.com/office/officeart/2005/8/layout/hierarchy3"/>
    <dgm:cxn modelId="{EDE0ED01-865C-4CEB-A6E1-39FDCB5D0725}" type="presParOf" srcId="{B8750D22-8563-472F-98E2-E5764FE20FAB}" destId="{ED56F8A8-7947-4EBE-BA7C-B6F11F59030D}" srcOrd="0" destOrd="0" presId="urn:microsoft.com/office/officeart/2005/8/layout/hierarchy3"/>
    <dgm:cxn modelId="{861CCB45-E19D-488B-A652-AE29E3AD38A7}" type="presParOf" srcId="{ED56F8A8-7947-4EBE-BA7C-B6F11F59030D}" destId="{7158A377-DAA6-494F-84ED-F60DFD87E53A}" srcOrd="0" destOrd="0" presId="urn:microsoft.com/office/officeart/2005/8/layout/hierarchy3"/>
    <dgm:cxn modelId="{4444866F-2769-4581-BDFE-F00AE178ACB8}" type="presParOf" srcId="{ED56F8A8-7947-4EBE-BA7C-B6F11F59030D}" destId="{DA8ECD99-EA6B-44E3-A77B-AD091568C290}" srcOrd="1" destOrd="0" presId="urn:microsoft.com/office/officeart/2005/8/layout/hierarchy3"/>
    <dgm:cxn modelId="{DD9AE0F0-47F5-4E32-AC30-F28A24D7F986}" type="presParOf" srcId="{B8750D22-8563-472F-98E2-E5764FE20FAB}" destId="{9A667AFB-D354-4A4C-B8D6-C08CDF09E478}" srcOrd="1" destOrd="0" presId="urn:microsoft.com/office/officeart/2005/8/layout/hierarchy3"/>
    <dgm:cxn modelId="{CFADABC4-EC49-462E-AAA9-A909EB24E427}" type="presParOf" srcId="{9A667AFB-D354-4A4C-B8D6-C08CDF09E478}" destId="{EBA18093-3070-4DF1-8D59-B895DB06A573}" srcOrd="0" destOrd="0" presId="urn:microsoft.com/office/officeart/2005/8/layout/hierarchy3"/>
    <dgm:cxn modelId="{4E309B5C-602C-433E-9940-D0C400C42114}" type="presParOf" srcId="{9A667AFB-D354-4A4C-B8D6-C08CDF09E478}" destId="{A2190E13-9A17-4463-85BC-C3A59E0DE8D9}" srcOrd="1"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01CEF9-10AB-4DA8-8D1B-10125DEC67E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8BF25448-20C6-462A-BA31-3ED807AC22CE}">
      <dgm:prSet phldrT="[Text]" custT="1"/>
      <dgm:spPr>
        <a:solidFill>
          <a:schemeClr val="accent1"/>
        </a:solidFill>
      </dgm:spPr>
      <dgm:t>
        <a:bodyPr/>
        <a:lstStyle/>
        <a:p>
          <a:r>
            <a:rPr lang="en-US" sz="2800" b="1" dirty="0">
              <a:latin typeface="Garamond" panose="02020404030301010803" pitchFamily="18" charset="0"/>
            </a:rPr>
            <a:t>FY 2022 Fixed Rate</a:t>
          </a:r>
        </a:p>
      </dgm:t>
    </dgm:pt>
    <dgm:pt modelId="{9D3FD09D-D844-45A8-868F-3902B18A55BB}" type="parTrans" cxnId="{685D3FEB-9A0C-4212-A03C-DB6EE588F99A}">
      <dgm:prSet/>
      <dgm:spPr/>
      <dgm:t>
        <a:bodyPr/>
        <a:lstStyle/>
        <a:p>
          <a:endParaRPr lang="en-US"/>
        </a:p>
      </dgm:t>
    </dgm:pt>
    <dgm:pt modelId="{2ADB57CB-3100-4E96-8B40-52802FD00E59}" type="sibTrans" cxnId="{685D3FEB-9A0C-4212-A03C-DB6EE588F99A}">
      <dgm:prSet/>
      <dgm:spPr/>
      <dgm:t>
        <a:bodyPr/>
        <a:lstStyle/>
        <a:p>
          <a:endParaRPr lang="en-US"/>
        </a:p>
      </dgm:t>
    </dgm:pt>
    <dgm:pt modelId="{786B2167-C4FF-47D6-A330-A237319D0951}">
      <dgm:prSet phldrT="[Text]" custT="1"/>
      <dgm:spPr>
        <a:solidFill>
          <a:srgbClr val="92D050"/>
        </a:solidFill>
      </dgm:spPr>
      <dgm:t>
        <a:bodyPr/>
        <a:lstStyle/>
        <a:p>
          <a:r>
            <a:rPr lang="en-US" sz="2400" dirty="0">
              <a:latin typeface="Garamond" panose="02020404030301010803" pitchFamily="18" charset="0"/>
            </a:rPr>
            <a:t>FY 2020 Financial Data</a:t>
          </a:r>
        </a:p>
      </dgm:t>
    </dgm:pt>
    <dgm:pt modelId="{E549C671-1EB3-41BB-A8BE-F2F9419DC13F}" type="parTrans" cxnId="{0A0876EF-5552-4654-A721-841538EA9F10}">
      <dgm:prSet/>
      <dgm:spPr/>
      <dgm:t>
        <a:bodyPr/>
        <a:lstStyle/>
        <a:p>
          <a:endParaRPr lang="en-US"/>
        </a:p>
      </dgm:t>
    </dgm:pt>
    <dgm:pt modelId="{9788ED9E-AF9A-434B-B4A2-B5FACD97CF19}" type="sibTrans" cxnId="{0A0876EF-5552-4654-A721-841538EA9F10}">
      <dgm:prSet/>
      <dgm:spPr/>
      <dgm:t>
        <a:bodyPr/>
        <a:lstStyle/>
        <a:p>
          <a:endParaRPr lang="en-US"/>
        </a:p>
      </dgm:t>
    </dgm:pt>
    <dgm:pt modelId="{645E18DE-8DD5-4D6C-8D95-2CD6E15EB7C7}">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254000" bIns="130384" numCol="1" spcCol="1270" anchor="ctr" anchorCtr="0"/>
        <a:lstStyle/>
        <a:p>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gm:t>
    </dgm:pt>
    <dgm:pt modelId="{DA05892A-DE57-4ADC-8203-E1C2F9FCB79E}" type="parTrans" cxnId="{F7CFD8F3-87BE-4293-A6C4-44E6E6AFA1E6}">
      <dgm:prSet/>
      <dgm:spPr/>
      <dgm:t>
        <a:bodyPr/>
        <a:lstStyle/>
        <a:p>
          <a:endParaRPr lang="en-US"/>
        </a:p>
      </dgm:t>
    </dgm:pt>
    <dgm:pt modelId="{2EEDE7AB-A0BD-4064-ABAD-A20CCAA880FB}" type="sibTrans" cxnId="{F7CFD8F3-87BE-4293-A6C4-44E6E6AFA1E6}">
      <dgm:prSet/>
      <dgm:spPr/>
      <dgm:t>
        <a:bodyPr/>
        <a:lstStyle/>
        <a:p>
          <a:endParaRPr lang="en-US"/>
        </a:p>
      </dgm:t>
    </dgm:pt>
    <dgm:pt modelId="{91728F1F-F07E-4F2B-8D30-CCD179037AA5}">
      <dgm:prSet phldrT="[Text]" custT="1"/>
      <dgm:spPr>
        <a:solidFill>
          <a:srgbClr val="92D050"/>
        </a:solidFill>
      </dgm:spPr>
      <dgm:t>
        <a:bodyPr/>
        <a:lstStyle/>
        <a:p>
          <a:r>
            <a:rPr lang="en-US" sz="2400" dirty="0">
              <a:latin typeface="Garamond" panose="02020404030301010803" pitchFamily="18" charset="0"/>
            </a:rPr>
            <a:t>FY 2021 Financial Data</a:t>
          </a:r>
          <a:endParaRPr lang="en-US" sz="2400" dirty="0"/>
        </a:p>
      </dgm:t>
    </dgm:pt>
    <dgm:pt modelId="{BF831D9F-D3CF-4431-A840-9A3CDD54FD26}" type="parTrans" cxnId="{3FCE6F8D-6F26-4257-8E35-05674121838A}">
      <dgm:prSet/>
      <dgm:spPr/>
      <dgm:t>
        <a:bodyPr/>
        <a:lstStyle/>
        <a:p>
          <a:endParaRPr lang="en-US"/>
        </a:p>
      </dgm:t>
    </dgm:pt>
    <dgm:pt modelId="{8FF60AD0-8F09-4A78-97B4-B2F08C117473}" type="sibTrans" cxnId="{3FCE6F8D-6F26-4257-8E35-05674121838A}">
      <dgm:prSet/>
      <dgm:spPr/>
      <dgm:t>
        <a:bodyPr/>
        <a:lstStyle/>
        <a:p>
          <a:endParaRPr lang="en-US"/>
        </a:p>
      </dgm:t>
    </dgm:pt>
    <dgm:pt modelId="{A5C9BE06-3695-4FE6-B41F-C535C5D1A182}">
      <dgm:prSet phldrT="[Text]"/>
      <dgm:spPr/>
      <dgm:t>
        <a:bodyPr/>
        <a:lstStyle/>
        <a:p>
          <a:r>
            <a:rPr lang="en-US" b="1" dirty="0">
              <a:latin typeface="Garamond" panose="02020404030301010803" pitchFamily="18" charset="0"/>
            </a:rPr>
            <a:t>FY</a:t>
          </a:r>
          <a:r>
            <a:rPr lang="en-US" dirty="0"/>
            <a:t> </a:t>
          </a:r>
          <a:r>
            <a:rPr lang="en-US" b="1" dirty="0">
              <a:solidFill>
                <a:prstClr val="white"/>
              </a:solidFill>
              <a:latin typeface="Garamond" panose="02020404030301010803" pitchFamily="18" charset="0"/>
              <a:ea typeface="+mn-ea"/>
              <a:cs typeface="+mn-cs"/>
            </a:rPr>
            <a:t>2024 Fixed Rate</a:t>
          </a:r>
          <a:endParaRPr lang="en-US" dirty="0"/>
        </a:p>
      </dgm:t>
    </dgm:pt>
    <dgm:pt modelId="{935B7A9C-A20B-475A-982D-D72C43C0EFE8}" type="parTrans" cxnId="{F1510D89-01BE-4074-956C-CD619C93BBF0}">
      <dgm:prSet/>
      <dgm:spPr/>
      <dgm:t>
        <a:bodyPr/>
        <a:lstStyle/>
        <a:p>
          <a:endParaRPr lang="en-US"/>
        </a:p>
      </dgm:t>
    </dgm:pt>
    <dgm:pt modelId="{EB84D4A0-D739-4DD6-B65D-84D311968F49}" type="sibTrans" cxnId="{F1510D89-01BE-4074-956C-CD619C93BBF0}">
      <dgm:prSet/>
      <dgm:spPr/>
      <dgm:t>
        <a:bodyPr/>
        <a:lstStyle/>
        <a:p>
          <a:endParaRPr lang="en-US"/>
        </a:p>
      </dgm:t>
    </dgm:pt>
    <dgm:pt modelId="{EB70E38E-3AF3-41D0-87B1-20EEDAEF9931}">
      <dgm:prSet phldrT="[Text]"/>
      <dgm:spPr>
        <a:solidFill>
          <a:srgbClr val="92D050"/>
        </a:solidFill>
      </dgm:spPr>
      <dgm:t>
        <a:bodyPr/>
        <a:lstStyle/>
        <a:p>
          <a:r>
            <a:rPr lang="en-US" dirty="0">
              <a:latin typeface="Garamond" panose="02020404030301010803" pitchFamily="18" charset="0"/>
            </a:rPr>
            <a:t>FY 2022 Financial Data</a:t>
          </a:r>
          <a:endParaRPr lang="en-US" dirty="0"/>
        </a:p>
      </dgm:t>
    </dgm:pt>
    <dgm:pt modelId="{31BDE3EF-4471-430F-BA60-F89F45193977}" type="parTrans" cxnId="{29B1F3F7-54CD-4826-A139-A457A3A78CD8}">
      <dgm:prSet/>
      <dgm:spPr/>
      <dgm:t>
        <a:bodyPr/>
        <a:lstStyle/>
        <a:p>
          <a:endParaRPr lang="en-US"/>
        </a:p>
      </dgm:t>
    </dgm:pt>
    <dgm:pt modelId="{8A95548A-B523-426A-B575-E68A306BFA84}" type="sibTrans" cxnId="{29B1F3F7-54CD-4826-A139-A457A3A78CD8}">
      <dgm:prSet/>
      <dgm:spPr/>
      <dgm:t>
        <a:bodyPr/>
        <a:lstStyle/>
        <a:p>
          <a:endParaRPr lang="en-US"/>
        </a:p>
      </dgm:t>
    </dgm:pt>
    <dgm:pt modelId="{070935CE-8227-4151-ACBB-2467718A5AB7}" type="pres">
      <dgm:prSet presAssocID="{1B01CEF9-10AB-4DA8-8D1B-10125DEC67E0}" presName="Name0" presStyleCnt="0">
        <dgm:presLayoutVars>
          <dgm:chMax val="5"/>
          <dgm:chPref val="5"/>
          <dgm:dir/>
          <dgm:animLvl val="lvl"/>
        </dgm:presLayoutVars>
      </dgm:prSet>
      <dgm:spPr/>
    </dgm:pt>
    <dgm:pt modelId="{41AE1E0A-5220-4FEB-A044-9C478BAADFAF}" type="pres">
      <dgm:prSet presAssocID="{8BF25448-20C6-462A-BA31-3ED807AC22CE}" presName="parentText1" presStyleLbl="node1" presStyleIdx="0" presStyleCnt="3" custScaleY="133888" custLinFactY="-12970" custLinFactNeighborX="6667" custLinFactNeighborY="-100000">
        <dgm:presLayoutVars>
          <dgm:chMax/>
          <dgm:chPref val="3"/>
          <dgm:bulletEnabled val="1"/>
        </dgm:presLayoutVars>
      </dgm:prSet>
      <dgm:spPr/>
    </dgm:pt>
    <dgm:pt modelId="{8DA863BD-1082-4782-8AB7-4C76C418BDBA}" type="pres">
      <dgm:prSet presAssocID="{8BF25448-20C6-462A-BA31-3ED807AC22CE}" presName="childText1" presStyleLbl="solidAlignAcc1" presStyleIdx="0" presStyleCnt="3" custScaleX="183153" custScaleY="29868" custLinFactNeighborX="61339" custLinFactNeighborY="-92166">
        <dgm:presLayoutVars>
          <dgm:chMax val="0"/>
          <dgm:chPref val="0"/>
          <dgm:bulletEnabled val="1"/>
        </dgm:presLayoutVars>
      </dgm:prSet>
      <dgm:spPr/>
    </dgm:pt>
    <dgm:pt modelId="{B7BF4767-D22F-423D-8C64-F3C4BDC6DA97}" type="pres">
      <dgm:prSet presAssocID="{645E18DE-8DD5-4D6C-8D95-2CD6E15EB7C7}" presName="parentText2" presStyleLbl="node1" presStyleIdx="1" presStyleCnt="3" custScaleX="133548" custScaleY="142259" custLinFactNeighborX="-8451" custLinFactNeighborY="12450">
        <dgm:presLayoutVars>
          <dgm:chMax/>
          <dgm:chPref val="3"/>
          <dgm:bulletEnabled val="1"/>
        </dgm:presLayoutVars>
      </dgm:prSet>
      <dgm:spPr>
        <a:xfrm>
          <a:off x="2268801" y="1375292"/>
          <a:ext cx="3902484" cy="821315"/>
        </a:xfrm>
        <a:prstGeom prst="rightArrow">
          <a:avLst>
            <a:gd name="adj1" fmla="val 50000"/>
            <a:gd name="adj2" fmla="val 50000"/>
          </a:avLst>
        </a:prstGeom>
      </dgm:spPr>
    </dgm:pt>
    <dgm:pt modelId="{09F4218B-FAAE-4897-A22B-AB96FC8A6B32}" type="pres">
      <dgm:prSet presAssocID="{645E18DE-8DD5-4D6C-8D95-2CD6E15EB7C7}" presName="childText2" presStyleLbl="solidAlignAcc1" presStyleIdx="1" presStyleCnt="3" custScaleX="180058" custScaleY="32943" custLinFactNeighborX="-16645" custLinFactNeighborY="-24767">
        <dgm:presLayoutVars>
          <dgm:chMax val="0"/>
          <dgm:chPref val="0"/>
          <dgm:bulletEnabled val="1"/>
        </dgm:presLayoutVars>
      </dgm:prSet>
      <dgm:spPr/>
    </dgm:pt>
    <dgm:pt modelId="{6387EDA9-CB28-4C3C-92EB-F148648C1299}" type="pres">
      <dgm:prSet presAssocID="{A5C9BE06-3695-4FE6-B41F-C535C5D1A182}" presName="parentText3" presStyleLbl="node1" presStyleIdx="2" presStyleCnt="3" custScaleX="223042" custScaleY="155952" custLinFactY="41110" custLinFactNeighborX="-46679" custLinFactNeighborY="100000">
        <dgm:presLayoutVars>
          <dgm:chMax/>
          <dgm:chPref val="3"/>
          <dgm:bulletEnabled val="1"/>
        </dgm:presLayoutVars>
      </dgm:prSet>
      <dgm:spPr/>
    </dgm:pt>
    <dgm:pt modelId="{DC3A8B0A-2F3D-4D98-94AB-0A264188B94E}" type="pres">
      <dgm:prSet presAssocID="{A5C9BE06-3695-4FE6-B41F-C535C5D1A182}" presName="childText3" presStyleLbl="solidAlignAcc1" presStyleIdx="2" presStyleCnt="3" custScaleX="175430" custScaleY="35858" custLinFactNeighborX="-96858" custLinFactNeighborY="47828">
        <dgm:presLayoutVars>
          <dgm:chMax val="0"/>
          <dgm:chPref val="0"/>
          <dgm:bulletEnabled val="1"/>
        </dgm:presLayoutVars>
      </dgm:prSet>
      <dgm:spPr/>
    </dgm:pt>
  </dgm:ptLst>
  <dgm:cxnLst>
    <dgm:cxn modelId="{8611AD27-AF48-44C8-9D17-3467AEE5AB96}" type="presOf" srcId="{645E18DE-8DD5-4D6C-8D95-2CD6E15EB7C7}" destId="{B7BF4767-D22F-423D-8C64-F3C4BDC6DA97}" srcOrd="0" destOrd="0" presId="urn:microsoft.com/office/officeart/2009/3/layout/IncreasingArrowsProcess"/>
    <dgm:cxn modelId="{5C841C2A-1529-42E2-B034-9515A2C0EECD}" type="presOf" srcId="{A5C9BE06-3695-4FE6-B41F-C535C5D1A182}" destId="{6387EDA9-CB28-4C3C-92EB-F148648C1299}" srcOrd="0" destOrd="0" presId="urn:microsoft.com/office/officeart/2009/3/layout/IncreasingArrowsProcess"/>
    <dgm:cxn modelId="{F1510D89-01BE-4074-956C-CD619C93BBF0}" srcId="{1B01CEF9-10AB-4DA8-8D1B-10125DEC67E0}" destId="{A5C9BE06-3695-4FE6-B41F-C535C5D1A182}" srcOrd="2" destOrd="0" parTransId="{935B7A9C-A20B-475A-982D-D72C43C0EFE8}" sibTransId="{EB84D4A0-D739-4DD6-B65D-84D311968F49}"/>
    <dgm:cxn modelId="{3FCE6F8D-6F26-4257-8E35-05674121838A}" srcId="{645E18DE-8DD5-4D6C-8D95-2CD6E15EB7C7}" destId="{91728F1F-F07E-4F2B-8D30-CCD179037AA5}" srcOrd="0" destOrd="0" parTransId="{BF831D9F-D3CF-4431-A840-9A3CDD54FD26}" sibTransId="{8FF60AD0-8F09-4A78-97B4-B2F08C117473}"/>
    <dgm:cxn modelId="{953F17CD-8B11-4086-9C0A-812368B26B26}" type="presOf" srcId="{8BF25448-20C6-462A-BA31-3ED807AC22CE}" destId="{41AE1E0A-5220-4FEB-A044-9C478BAADFAF}" srcOrd="0" destOrd="0" presId="urn:microsoft.com/office/officeart/2009/3/layout/IncreasingArrowsProcess"/>
    <dgm:cxn modelId="{E42334D8-C7CC-41FF-A5A3-DB4817DCA173}" type="presOf" srcId="{91728F1F-F07E-4F2B-8D30-CCD179037AA5}" destId="{09F4218B-FAAE-4897-A22B-AB96FC8A6B32}" srcOrd="0" destOrd="0" presId="urn:microsoft.com/office/officeart/2009/3/layout/IncreasingArrowsProcess"/>
    <dgm:cxn modelId="{7A0B9BDB-09FC-4B05-9FFC-6F50B148B222}" type="presOf" srcId="{786B2167-C4FF-47D6-A330-A237319D0951}" destId="{8DA863BD-1082-4782-8AB7-4C76C418BDBA}" srcOrd="0" destOrd="0" presId="urn:microsoft.com/office/officeart/2009/3/layout/IncreasingArrowsProcess"/>
    <dgm:cxn modelId="{68986AE1-B0CA-4571-9363-839CDA83AB90}" type="presOf" srcId="{EB70E38E-3AF3-41D0-87B1-20EEDAEF9931}" destId="{DC3A8B0A-2F3D-4D98-94AB-0A264188B94E}" srcOrd="0" destOrd="0" presId="urn:microsoft.com/office/officeart/2009/3/layout/IncreasingArrowsProcess"/>
    <dgm:cxn modelId="{27FBCDE7-9F64-4892-B35B-EF64B835123B}" type="presOf" srcId="{1B01CEF9-10AB-4DA8-8D1B-10125DEC67E0}" destId="{070935CE-8227-4151-ACBB-2467718A5AB7}" srcOrd="0" destOrd="0" presId="urn:microsoft.com/office/officeart/2009/3/layout/IncreasingArrowsProcess"/>
    <dgm:cxn modelId="{685D3FEB-9A0C-4212-A03C-DB6EE588F99A}" srcId="{1B01CEF9-10AB-4DA8-8D1B-10125DEC67E0}" destId="{8BF25448-20C6-462A-BA31-3ED807AC22CE}" srcOrd="0" destOrd="0" parTransId="{9D3FD09D-D844-45A8-868F-3902B18A55BB}" sibTransId="{2ADB57CB-3100-4E96-8B40-52802FD00E59}"/>
    <dgm:cxn modelId="{0A0876EF-5552-4654-A721-841538EA9F10}" srcId="{8BF25448-20C6-462A-BA31-3ED807AC22CE}" destId="{786B2167-C4FF-47D6-A330-A237319D0951}" srcOrd="0" destOrd="0" parTransId="{E549C671-1EB3-41BB-A8BE-F2F9419DC13F}" sibTransId="{9788ED9E-AF9A-434B-B4A2-B5FACD97CF19}"/>
    <dgm:cxn modelId="{F7CFD8F3-87BE-4293-A6C4-44E6E6AFA1E6}" srcId="{1B01CEF9-10AB-4DA8-8D1B-10125DEC67E0}" destId="{645E18DE-8DD5-4D6C-8D95-2CD6E15EB7C7}" srcOrd="1" destOrd="0" parTransId="{DA05892A-DE57-4ADC-8203-E1C2F9FCB79E}" sibTransId="{2EEDE7AB-A0BD-4064-ABAD-A20CCAA880FB}"/>
    <dgm:cxn modelId="{29B1F3F7-54CD-4826-A139-A457A3A78CD8}" srcId="{A5C9BE06-3695-4FE6-B41F-C535C5D1A182}" destId="{EB70E38E-3AF3-41D0-87B1-20EEDAEF9931}" srcOrd="0" destOrd="0" parTransId="{31BDE3EF-4471-430F-BA60-F89F45193977}" sibTransId="{8A95548A-B523-426A-B575-E68A306BFA84}"/>
    <dgm:cxn modelId="{1EC8B6B8-6574-41DC-94FF-74D9D6A70660}" type="presParOf" srcId="{070935CE-8227-4151-ACBB-2467718A5AB7}" destId="{41AE1E0A-5220-4FEB-A044-9C478BAADFAF}" srcOrd="0" destOrd="0" presId="urn:microsoft.com/office/officeart/2009/3/layout/IncreasingArrowsProcess"/>
    <dgm:cxn modelId="{BEE7825B-C378-469B-B0BB-B6D2EEF993C2}" type="presParOf" srcId="{070935CE-8227-4151-ACBB-2467718A5AB7}" destId="{8DA863BD-1082-4782-8AB7-4C76C418BDBA}" srcOrd="1" destOrd="0" presId="urn:microsoft.com/office/officeart/2009/3/layout/IncreasingArrowsProcess"/>
    <dgm:cxn modelId="{1784CBD0-BF9A-4B2D-B132-19B8055B7088}" type="presParOf" srcId="{070935CE-8227-4151-ACBB-2467718A5AB7}" destId="{B7BF4767-D22F-423D-8C64-F3C4BDC6DA97}" srcOrd="2" destOrd="0" presId="urn:microsoft.com/office/officeart/2009/3/layout/IncreasingArrowsProcess"/>
    <dgm:cxn modelId="{88626AE5-FF41-4A7E-B6EF-1B12F56B84C1}" type="presParOf" srcId="{070935CE-8227-4151-ACBB-2467718A5AB7}" destId="{09F4218B-FAAE-4897-A22B-AB96FC8A6B32}" srcOrd="3" destOrd="0" presId="urn:microsoft.com/office/officeart/2009/3/layout/IncreasingArrowsProcess"/>
    <dgm:cxn modelId="{3E77484C-F246-4A0D-8C43-A0C84021952A}" type="presParOf" srcId="{070935CE-8227-4151-ACBB-2467718A5AB7}" destId="{6387EDA9-CB28-4C3C-92EB-F148648C1299}" srcOrd="4" destOrd="0" presId="urn:microsoft.com/office/officeart/2009/3/layout/IncreasingArrowsProcess"/>
    <dgm:cxn modelId="{3E59230F-0B8A-4CD1-AD3D-C06D940A9E59}" type="presParOf" srcId="{070935CE-8227-4151-ACBB-2467718A5AB7}" destId="{DC3A8B0A-2F3D-4D98-94AB-0A264188B94E}"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5557BF-ED2C-4C12-B376-AC8C9CA0914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AA05A65-13B6-4D4B-9612-2B5345C8F314}">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FY 2022 Actual Direct Cost</a:t>
          </a:r>
        </a:p>
      </dgm:t>
    </dgm:pt>
    <dgm:pt modelId="{30820964-E265-4BB7-8FD7-B23BDC21C3D3}" type="parTrans" cxnId="{F0CA73FA-882A-40C3-B3BB-C81E2B4C84DC}">
      <dgm:prSet/>
      <dgm:spPr/>
      <dgm:t>
        <a:bodyPr/>
        <a:lstStyle/>
        <a:p>
          <a:endParaRPr lang="en-US"/>
        </a:p>
      </dgm:t>
    </dgm:pt>
    <dgm:pt modelId="{03EB4CBF-801D-4FD3-A831-ACC2F0F8629C}" type="sibTrans" cxnId="{F0CA73FA-882A-40C3-B3BB-C81E2B4C84DC}">
      <dgm:prSet/>
      <dgm:spPr/>
      <dgm:t>
        <a:bodyPr/>
        <a:lstStyle/>
        <a:p>
          <a:endParaRPr lang="en-US"/>
        </a:p>
      </dgm:t>
    </dgm:pt>
    <dgm:pt modelId="{333488D5-A443-4BBD-9FA4-A17A261CBF97}">
      <dgm:prSet phldrT="[Text]"/>
      <dgm:spPr>
        <a:solidFill>
          <a:schemeClr val="accent4">
            <a:lumMod val="20000"/>
            <a:lumOff val="80000"/>
          </a:schemeClr>
        </a:solidFill>
      </dgm:spPr>
      <dgm:t>
        <a:bodyPr/>
        <a:lstStyle/>
        <a:p>
          <a:r>
            <a:rPr lang="en-US" dirty="0">
              <a:solidFill>
                <a:schemeClr val="tx1"/>
              </a:solidFill>
              <a:latin typeface="Georgia" panose="02040502050405020303" pitchFamily="18" charset="0"/>
            </a:rPr>
            <a:t>FY 2022 Actual Indirect Cost</a:t>
          </a:r>
        </a:p>
      </dgm:t>
    </dgm:pt>
    <dgm:pt modelId="{2C1D1F44-BCA0-4C59-BB68-50978803EEF0}" type="parTrans" cxnId="{480C53EE-615A-4C37-BC21-E773A4BF8BD4}">
      <dgm:prSet/>
      <dgm:spPr/>
      <dgm:t>
        <a:bodyPr/>
        <a:lstStyle/>
        <a:p>
          <a:endParaRPr lang="en-US"/>
        </a:p>
      </dgm:t>
    </dgm:pt>
    <dgm:pt modelId="{7C79C8D9-166C-4175-B521-BC049DFC21D4}" type="sibTrans" cxnId="{480C53EE-615A-4C37-BC21-E773A4BF8BD4}">
      <dgm:prSet/>
      <dgm:spPr/>
      <dgm:t>
        <a:bodyPr/>
        <a:lstStyle/>
        <a:p>
          <a:endParaRPr lang="en-US"/>
        </a:p>
      </dgm:t>
    </dgm:pt>
    <dgm:pt modelId="{4603A305-C5FE-4A6B-8CE3-4DFFE354EF2B}">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Carry forward adjustment </a:t>
          </a:r>
        </a:p>
      </dgm:t>
    </dgm:pt>
    <dgm:pt modelId="{F883EBBC-38C4-49BF-AA6E-D98ECE8861A7}" type="parTrans" cxnId="{656F772A-3EAF-4327-9964-4818C28BCF16}">
      <dgm:prSet/>
      <dgm:spPr/>
      <dgm:t>
        <a:bodyPr/>
        <a:lstStyle/>
        <a:p>
          <a:endParaRPr lang="en-US"/>
        </a:p>
      </dgm:t>
    </dgm:pt>
    <dgm:pt modelId="{ECAA95BF-F21A-44DF-8056-B7B88676CC65}" type="sibTrans" cxnId="{656F772A-3EAF-4327-9964-4818C28BCF16}">
      <dgm:prSet/>
      <dgm:spPr/>
      <dgm:t>
        <a:bodyPr/>
        <a:lstStyle/>
        <a:p>
          <a:endParaRPr lang="en-US"/>
        </a:p>
      </dgm:t>
    </dgm:pt>
    <dgm:pt modelId="{771413AD-4533-4FE3-96B0-BD5057AE9AFA}">
      <dgm:prSet/>
      <dgm:spPr>
        <a:solidFill>
          <a:schemeClr val="accent1">
            <a:lumMod val="20000"/>
            <a:lumOff val="80000"/>
          </a:schemeClr>
        </a:solidFill>
      </dgm:spPr>
      <dgm:t>
        <a:bodyPr/>
        <a:lstStyle/>
        <a:p>
          <a:r>
            <a:rPr lang="en-US" dirty="0">
              <a:solidFill>
                <a:schemeClr val="tx1"/>
              </a:solidFill>
              <a:latin typeface="Georgia" panose="02040502050405020303" pitchFamily="18" charset="0"/>
            </a:rPr>
            <a:t>FY 2022 Cost Allocated from SWCAP</a:t>
          </a:r>
        </a:p>
      </dgm:t>
    </dgm:pt>
    <dgm:pt modelId="{6CC826D9-0E83-4E6B-B85D-789F74FDED33}" type="parTrans" cxnId="{490BD28E-0517-43B5-8F4C-98B90BE2D2D6}">
      <dgm:prSet/>
      <dgm:spPr/>
      <dgm:t>
        <a:bodyPr/>
        <a:lstStyle/>
        <a:p>
          <a:endParaRPr lang="en-US"/>
        </a:p>
      </dgm:t>
    </dgm:pt>
    <dgm:pt modelId="{BE12BBB2-1AED-4931-90A2-35CB3351EBA6}" type="sibTrans" cxnId="{490BD28E-0517-43B5-8F4C-98B90BE2D2D6}">
      <dgm:prSet/>
      <dgm:spPr/>
      <dgm:t>
        <a:bodyPr/>
        <a:lstStyle/>
        <a:p>
          <a:endParaRPr lang="en-US"/>
        </a:p>
      </dgm:t>
    </dgm:pt>
    <dgm:pt modelId="{25344F21-0315-44B2-87C0-DDFB2082908B}">
      <dgm:prSet/>
      <dgm:spPr>
        <a:solidFill>
          <a:schemeClr val="accent2">
            <a:lumMod val="20000"/>
            <a:lumOff val="80000"/>
          </a:schemeClr>
        </a:solidFill>
      </dgm:spPr>
      <dgm:t>
        <a:bodyPr/>
        <a:lstStyle/>
        <a:p>
          <a:r>
            <a:rPr lang="en-US" dirty="0">
              <a:solidFill>
                <a:schemeClr val="tx1"/>
              </a:solidFill>
              <a:latin typeface="Georgia" panose="02040502050405020303" pitchFamily="18" charset="0"/>
            </a:rPr>
            <a:t>FY 2022 Negotiated Indirect cost Rate</a:t>
          </a:r>
        </a:p>
      </dgm:t>
    </dgm:pt>
    <dgm:pt modelId="{FFF2F408-E5CE-4B1A-B2AC-EDE4065F6DBA}" type="parTrans" cxnId="{5A04ACD4-E2D6-4249-938B-2928993FC332}">
      <dgm:prSet/>
      <dgm:spPr/>
      <dgm:t>
        <a:bodyPr/>
        <a:lstStyle/>
        <a:p>
          <a:endParaRPr lang="en-US"/>
        </a:p>
      </dgm:t>
    </dgm:pt>
    <dgm:pt modelId="{615A0BCB-CEDA-425B-993F-0C2F401F8274}" type="sibTrans" cxnId="{5A04ACD4-E2D6-4249-938B-2928993FC332}">
      <dgm:prSet/>
      <dgm:spPr/>
      <dgm:t>
        <a:bodyPr/>
        <a:lstStyle/>
        <a:p>
          <a:endParaRPr lang="en-US"/>
        </a:p>
      </dgm:t>
    </dgm:pt>
    <dgm:pt modelId="{135AC60C-845E-42E9-A699-3C29EDB9672A}" type="pres">
      <dgm:prSet presAssocID="{195557BF-ED2C-4C12-B376-AC8C9CA09149}" presName="linear" presStyleCnt="0">
        <dgm:presLayoutVars>
          <dgm:dir/>
          <dgm:resizeHandles val="exact"/>
        </dgm:presLayoutVars>
      </dgm:prSet>
      <dgm:spPr/>
    </dgm:pt>
    <dgm:pt modelId="{6AA2E4F9-48E0-4086-98B8-C9D78B0B2354}" type="pres">
      <dgm:prSet presAssocID="{6AA05A65-13B6-4D4B-9612-2B5345C8F314}" presName="comp" presStyleCnt="0"/>
      <dgm:spPr/>
    </dgm:pt>
    <dgm:pt modelId="{0C623672-2E1E-442B-AE6F-46D3FB1394ED}" type="pres">
      <dgm:prSet presAssocID="{6AA05A65-13B6-4D4B-9612-2B5345C8F314}" presName="box" presStyleLbl="node1" presStyleIdx="0" presStyleCnt="5"/>
      <dgm:spPr/>
    </dgm:pt>
    <dgm:pt modelId="{7212678B-5099-4C71-89B0-ABFCCB06DB12}" type="pres">
      <dgm:prSet presAssocID="{6AA05A65-13B6-4D4B-9612-2B5345C8F314}" presName="img" presStyleLbl="fgImgPlace1" presStyleIdx="0" presStyleCnt="5"/>
      <dgm:spPr>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dgm:spPr>
      <dgm:extLst>
        <a:ext uri="{E40237B7-FDA0-4F09-8148-C483321AD2D9}">
          <dgm14:cNvPr xmlns:dgm14="http://schemas.microsoft.com/office/drawing/2010/diagram" id="0" name="" descr="Clipboard All Crosses with solid fill"/>
        </a:ext>
      </dgm:extLst>
    </dgm:pt>
    <dgm:pt modelId="{F81AFA48-8E96-4C24-A1CD-C5D7F0818A17}" type="pres">
      <dgm:prSet presAssocID="{6AA05A65-13B6-4D4B-9612-2B5345C8F314}" presName="text" presStyleLbl="node1" presStyleIdx="0" presStyleCnt="5">
        <dgm:presLayoutVars>
          <dgm:bulletEnabled val="1"/>
        </dgm:presLayoutVars>
      </dgm:prSet>
      <dgm:spPr/>
    </dgm:pt>
    <dgm:pt modelId="{D879EE3D-0062-457C-8FF6-8D91A18B4340}" type="pres">
      <dgm:prSet presAssocID="{03EB4CBF-801D-4FD3-A831-ACC2F0F8629C}" presName="spacer" presStyleCnt="0"/>
      <dgm:spPr/>
    </dgm:pt>
    <dgm:pt modelId="{BA251A46-B75A-4670-9C71-4D7683985055}" type="pres">
      <dgm:prSet presAssocID="{333488D5-A443-4BBD-9FA4-A17A261CBF97}" presName="comp" presStyleCnt="0"/>
      <dgm:spPr/>
    </dgm:pt>
    <dgm:pt modelId="{0F0529F7-0EB9-496E-9E5B-A222974EF26C}" type="pres">
      <dgm:prSet presAssocID="{333488D5-A443-4BBD-9FA4-A17A261CBF97}" presName="box" presStyleLbl="node1" presStyleIdx="1" presStyleCnt="5"/>
      <dgm:spPr/>
    </dgm:pt>
    <dgm:pt modelId="{DF00CA70-1CBC-405D-BA5C-9C9A7ECC0D6B}" type="pres">
      <dgm:prSet presAssocID="{333488D5-A443-4BBD-9FA4-A17A261CBF97}" presName="img" presStyleLbl="fgImgPlace1" presStyleIdx="1" presStyleCnt="5"/>
      <dgm:spPr>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dgm:spPr>
      <dgm:extLst>
        <a:ext uri="{E40237B7-FDA0-4F09-8148-C483321AD2D9}">
          <dgm14:cNvPr xmlns:dgm14="http://schemas.microsoft.com/office/drawing/2010/diagram" id="0" name="" descr="Presentation with bar chart with solid fill"/>
        </a:ext>
      </dgm:extLst>
    </dgm:pt>
    <dgm:pt modelId="{B4685E18-9DE6-493F-A24C-901C27DEB25A}" type="pres">
      <dgm:prSet presAssocID="{333488D5-A443-4BBD-9FA4-A17A261CBF97}" presName="text" presStyleLbl="node1" presStyleIdx="1" presStyleCnt="5">
        <dgm:presLayoutVars>
          <dgm:bulletEnabled val="1"/>
        </dgm:presLayoutVars>
      </dgm:prSet>
      <dgm:spPr/>
    </dgm:pt>
    <dgm:pt modelId="{82F59D22-5DF2-421D-923E-5243B4B62811}" type="pres">
      <dgm:prSet presAssocID="{7C79C8D9-166C-4175-B521-BC049DFC21D4}" presName="spacer" presStyleCnt="0"/>
      <dgm:spPr/>
    </dgm:pt>
    <dgm:pt modelId="{79617093-3A31-4DCD-8FD1-AA7280994FFA}" type="pres">
      <dgm:prSet presAssocID="{771413AD-4533-4FE3-96B0-BD5057AE9AFA}" presName="comp" presStyleCnt="0"/>
      <dgm:spPr/>
    </dgm:pt>
    <dgm:pt modelId="{CEBB2435-B999-4B2C-9EC9-FC4C3594F982}" type="pres">
      <dgm:prSet presAssocID="{771413AD-4533-4FE3-96B0-BD5057AE9AFA}" presName="box" presStyleLbl="node1" presStyleIdx="2" presStyleCnt="5"/>
      <dgm:spPr/>
    </dgm:pt>
    <dgm:pt modelId="{C8E5C080-04EF-4480-A5CF-73E83B8C92DF}" type="pres">
      <dgm:prSet presAssocID="{771413AD-4533-4FE3-96B0-BD5057AE9AFA}" presName="img" presStyleLbl="fgImgPlace1" presStyleIdx="2" presStyleCnt="5"/>
      <dgm:spPr>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dgm:spPr>
      <dgm:extLst>
        <a:ext uri="{E40237B7-FDA0-4F09-8148-C483321AD2D9}">
          <dgm14:cNvPr xmlns:dgm14="http://schemas.microsoft.com/office/drawing/2010/diagram" id="0" name="" descr="Money with solid fill"/>
        </a:ext>
      </dgm:extLst>
    </dgm:pt>
    <dgm:pt modelId="{EC4800D0-082E-4E3C-969F-3F30E586BBB1}" type="pres">
      <dgm:prSet presAssocID="{771413AD-4533-4FE3-96B0-BD5057AE9AFA}" presName="text" presStyleLbl="node1" presStyleIdx="2" presStyleCnt="5">
        <dgm:presLayoutVars>
          <dgm:bulletEnabled val="1"/>
        </dgm:presLayoutVars>
      </dgm:prSet>
      <dgm:spPr/>
    </dgm:pt>
    <dgm:pt modelId="{C303C5AD-C053-4CF4-AD30-4101648B9CD1}" type="pres">
      <dgm:prSet presAssocID="{BE12BBB2-1AED-4931-90A2-35CB3351EBA6}" presName="spacer" presStyleCnt="0"/>
      <dgm:spPr/>
    </dgm:pt>
    <dgm:pt modelId="{FF922E43-299E-4185-9243-8D0D193E4C2B}" type="pres">
      <dgm:prSet presAssocID="{25344F21-0315-44B2-87C0-DDFB2082908B}" presName="comp" presStyleCnt="0"/>
      <dgm:spPr/>
    </dgm:pt>
    <dgm:pt modelId="{AA8CC109-43B4-411A-A8A0-B30572A8F18E}" type="pres">
      <dgm:prSet presAssocID="{25344F21-0315-44B2-87C0-DDFB2082908B}" presName="box" presStyleLbl="node1" presStyleIdx="3" presStyleCnt="5"/>
      <dgm:spPr/>
    </dgm:pt>
    <dgm:pt modelId="{766D17F1-67CE-47D9-9ACC-D4FD6015EA20}" type="pres">
      <dgm:prSet presAssocID="{25344F21-0315-44B2-87C0-DDFB2082908B}" presName="img" presStyleLbl="fgImgPlace1" presStyleIdx="3" presStyleCnt="5"/>
      <dgm:spPr>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dgm:spPr>
      <dgm:extLst>
        <a:ext uri="{E40237B7-FDA0-4F09-8148-C483321AD2D9}">
          <dgm14:cNvPr xmlns:dgm14="http://schemas.microsoft.com/office/drawing/2010/diagram" id="0" name="" descr="Coins outline"/>
        </a:ext>
      </dgm:extLst>
    </dgm:pt>
    <dgm:pt modelId="{4E3694D1-BBD5-4021-BB98-8C27334FB162}" type="pres">
      <dgm:prSet presAssocID="{25344F21-0315-44B2-87C0-DDFB2082908B}" presName="text" presStyleLbl="node1" presStyleIdx="3" presStyleCnt="5">
        <dgm:presLayoutVars>
          <dgm:bulletEnabled val="1"/>
        </dgm:presLayoutVars>
      </dgm:prSet>
      <dgm:spPr/>
    </dgm:pt>
    <dgm:pt modelId="{9859268F-7C3C-4EAF-8747-9BC65AF4F128}" type="pres">
      <dgm:prSet presAssocID="{615A0BCB-CEDA-425B-993F-0C2F401F8274}" presName="spacer" presStyleCnt="0"/>
      <dgm:spPr/>
    </dgm:pt>
    <dgm:pt modelId="{1179DD41-9C16-499E-9944-02B8041ABF4E}" type="pres">
      <dgm:prSet presAssocID="{4603A305-C5FE-4A6B-8CE3-4DFFE354EF2B}" presName="comp" presStyleCnt="0"/>
      <dgm:spPr/>
    </dgm:pt>
    <dgm:pt modelId="{BF41BB1E-779A-4248-B660-9571CCD4715F}" type="pres">
      <dgm:prSet presAssocID="{4603A305-C5FE-4A6B-8CE3-4DFFE354EF2B}" presName="box" presStyleLbl="node1" presStyleIdx="4" presStyleCnt="5" custLinFactX="7650" custLinFactNeighborX="100000" custLinFactNeighborY="344"/>
      <dgm:spPr/>
    </dgm:pt>
    <dgm:pt modelId="{08FC109E-CCB1-4D6C-A977-E27303BFCD51}" type="pres">
      <dgm:prSet presAssocID="{4603A305-C5FE-4A6B-8CE3-4DFFE354EF2B}" presName="img" presStyleLbl="fgImgPlace1" presStyleIdx="4" presStyleCnt="5"/>
      <dgm:spPr>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dgm:spPr>
      <dgm:extLst>
        <a:ext uri="{E40237B7-FDA0-4F09-8148-C483321AD2D9}">
          <dgm14:cNvPr xmlns:dgm14="http://schemas.microsoft.com/office/drawing/2010/diagram" id="0" name="" descr="Arrow: Slight curve with solid fill"/>
        </a:ext>
      </dgm:extLst>
    </dgm:pt>
    <dgm:pt modelId="{35992091-2EE3-4481-8BCA-04C02BE3C386}" type="pres">
      <dgm:prSet presAssocID="{4603A305-C5FE-4A6B-8CE3-4DFFE354EF2B}" presName="text" presStyleLbl="node1" presStyleIdx="4" presStyleCnt="5">
        <dgm:presLayoutVars>
          <dgm:bulletEnabled val="1"/>
        </dgm:presLayoutVars>
      </dgm:prSet>
      <dgm:spPr/>
    </dgm:pt>
  </dgm:ptLst>
  <dgm:cxnLst>
    <dgm:cxn modelId="{54E12907-B69F-4189-8FFC-07926561F551}" type="presOf" srcId="{6AA05A65-13B6-4D4B-9612-2B5345C8F314}" destId="{F81AFA48-8E96-4C24-A1CD-C5D7F0818A17}" srcOrd="1" destOrd="0" presId="urn:microsoft.com/office/officeart/2005/8/layout/vList4"/>
    <dgm:cxn modelId="{656F772A-3EAF-4327-9964-4818C28BCF16}" srcId="{195557BF-ED2C-4C12-B376-AC8C9CA09149}" destId="{4603A305-C5FE-4A6B-8CE3-4DFFE354EF2B}" srcOrd="4" destOrd="0" parTransId="{F883EBBC-38C4-49BF-AA6E-D98ECE8861A7}" sibTransId="{ECAA95BF-F21A-44DF-8056-B7B88676CC65}"/>
    <dgm:cxn modelId="{7940F734-2029-4431-BF2D-9036B686440B}" type="presOf" srcId="{6AA05A65-13B6-4D4B-9612-2B5345C8F314}" destId="{0C623672-2E1E-442B-AE6F-46D3FB1394ED}" srcOrd="0" destOrd="0" presId="urn:microsoft.com/office/officeart/2005/8/layout/vList4"/>
    <dgm:cxn modelId="{C6645652-8E58-4E0A-8E8B-85264A1A46EB}" type="presOf" srcId="{4603A305-C5FE-4A6B-8CE3-4DFFE354EF2B}" destId="{BF41BB1E-779A-4248-B660-9571CCD4715F}" srcOrd="0" destOrd="0" presId="urn:microsoft.com/office/officeart/2005/8/layout/vList4"/>
    <dgm:cxn modelId="{B58DAC66-8D68-405D-9299-4268286ED203}" type="presOf" srcId="{4603A305-C5FE-4A6B-8CE3-4DFFE354EF2B}" destId="{35992091-2EE3-4481-8BCA-04C02BE3C386}" srcOrd="1" destOrd="0" presId="urn:microsoft.com/office/officeart/2005/8/layout/vList4"/>
    <dgm:cxn modelId="{43AC5677-C180-472A-81B9-0D91E5424DDC}" type="presOf" srcId="{771413AD-4533-4FE3-96B0-BD5057AE9AFA}" destId="{EC4800D0-082E-4E3C-969F-3F30E586BBB1}" srcOrd="1" destOrd="0" presId="urn:microsoft.com/office/officeart/2005/8/layout/vList4"/>
    <dgm:cxn modelId="{515C6577-6925-4253-B2D5-9C2E83BFB18D}" type="presOf" srcId="{25344F21-0315-44B2-87C0-DDFB2082908B}" destId="{AA8CC109-43B4-411A-A8A0-B30572A8F18E}" srcOrd="0" destOrd="0" presId="urn:microsoft.com/office/officeart/2005/8/layout/vList4"/>
    <dgm:cxn modelId="{490BD28E-0517-43B5-8F4C-98B90BE2D2D6}" srcId="{195557BF-ED2C-4C12-B376-AC8C9CA09149}" destId="{771413AD-4533-4FE3-96B0-BD5057AE9AFA}" srcOrd="2" destOrd="0" parTransId="{6CC826D9-0E83-4E6B-B85D-789F74FDED33}" sibTransId="{BE12BBB2-1AED-4931-90A2-35CB3351EBA6}"/>
    <dgm:cxn modelId="{D6552394-D14B-4825-8BB9-7A25D3682724}" type="presOf" srcId="{333488D5-A443-4BBD-9FA4-A17A261CBF97}" destId="{B4685E18-9DE6-493F-A24C-901C27DEB25A}" srcOrd="1" destOrd="0" presId="urn:microsoft.com/office/officeart/2005/8/layout/vList4"/>
    <dgm:cxn modelId="{33EBCAA9-3A87-4F2D-BEF6-40A6E326EA0E}" type="presOf" srcId="{771413AD-4533-4FE3-96B0-BD5057AE9AFA}" destId="{CEBB2435-B999-4B2C-9EC9-FC4C3594F982}" srcOrd="0" destOrd="0" presId="urn:microsoft.com/office/officeart/2005/8/layout/vList4"/>
    <dgm:cxn modelId="{5A04ACD4-E2D6-4249-938B-2928993FC332}" srcId="{195557BF-ED2C-4C12-B376-AC8C9CA09149}" destId="{25344F21-0315-44B2-87C0-DDFB2082908B}" srcOrd="3" destOrd="0" parTransId="{FFF2F408-E5CE-4B1A-B2AC-EDE4065F6DBA}" sibTransId="{615A0BCB-CEDA-425B-993F-0C2F401F8274}"/>
    <dgm:cxn modelId="{AF4F35DD-0B92-444A-9D96-2C57C15EEC77}" type="presOf" srcId="{195557BF-ED2C-4C12-B376-AC8C9CA09149}" destId="{135AC60C-845E-42E9-A699-3C29EDB9672A}" srcOrd="0" destOrd="0" presId="urn:microsoft.com/office/officeart/2005/8/layout/vList4"/>
    <dgm:cxn modelId="{C5B018E0-6559-4918-8637-9D9D82F1743A}" type="presOf" srcId="{25344F21-0315-44B2-87C0-DDFB2082908B}" destId="{4E3694D1-BBD5-4021-BB98-8C27334FB162}" srcOrd="1" destOrd="0" presId="urn:microsoft.com/office/officeart/2005/8/layout/vList4"/>
    <dgm:cxn modelId="{480C53EE-615A-4C37-BC21-E773A4BF8BD4}" srcId="{195557BF-ED2C-4C12-B376-AC8C9CA09149}" destId="{333488D5-A443-4BBD-9FA4-A17A261CBF97}" srcOrd="1" destOrd="0" parTransId="{2C1D1F44-BCA0-4C59-BB68-50978803EEF0}" sibTransId="{7C79C8D9-166C-4175-B521-BC049DFC21D4}"/>
    <dgm:cxn modelId="{E58904F0-6895-48F7-B1E0-F03917B433F6}" type="presOf" srcId="{333488D5-A443-4BBD-9FA4-A17A261CBF97}" destId="{0F0529F7-0EB9-496E-9E5B-A222974EF26C}" srcOrd="0" destOrd="0" presId="urn:microsoft.com/office/officeart/2005/8/layout/vList4"/>
    <dgm:cxn modelId="{F0CA73FA-882A-40C3-B3BB-C81E2B4C84DC}" srcId="{195557BF-ED2C-4C12-B376-AC8C9CA09149}" destId="{6AA05A65-13B6-4D4B-9612-2B5345C8F314}" srcOrd="0" destOrd="0" parTransId="{30820964-E265-4BB7-8FD7-B23BDC21C3D3}" sibTransId="{03EB4CBF-801D-4FD3-A831-ACC2F0F8629C}"/>
    <dgm:cxn modelId="{EDAA2ABB-320A-4684-8E33-8BE092D75395}" type="presParOf" srcId="{135AC60C-845E-42E9-A699-3C29EDB9672A}" destId="{6AA2E4F9-48E0-4086-98B8-C9D78B0B2354}" srcOrd="0" destOrd="0" presId="urn:microsoft.com/office/officeart/2005/8/layout/vList4"/>
    <dgm:cxn modelId="{4B8D8D81-2FEF-43EA-BCAF-348A2E568D25}" type="presParOf" srcId="{6AA2E4F9-48E0-4086-98B8-C9D78B0B2354}" destId="{0C623672-2E1E-442B-AE6F-46D3FB1394ED}" srcOrd="0" destOrd="0" presId="urn:microsoft.com/office/officeart/2005/8/layout/vList4"/>
    <dgm:cxn modelId="{0B01280E-440B-4462-A4DC-693CEF085F43}" type="presParOf" srcId="{6AA2E4F9-48E0-4086-98B8-C9D78B0B2354}" destId="{7212678B-5099-4C71-89B0-ABFCCB06DB12}" srcOrd="1" destOrd="0" presId="urn:microsoft.com/office/officeart/2005/8/layout/vList4"/>
    <dgm:cxn modelId="{14F9609D-5BCF-4EC2-92C0-A4FED61F9B31}" type="presParOf" srcId="{6AA2E4F9-48E0-4086-98B8-C9D78B0B2354}" destId="{F81AFA48-8E96-4C24-A1CD-C5D7F0818A17}" srcOrd="2" destOrd="0" presId="urn:microsoft.com/office/officeart/2005/8/layout/vList4"/>
    <dgm:cxn modelId="{7104BD96-D5C4-4A86-9E84-897A60FAA488}" type="presParOf" srcId="{135AC60C-845E-42E9-A699-3C29EDB9672A}" destId="{D879EE3D-0062-457C-8FF6-8D91A18B4340}" srcOrd="1" destOrd="0" presId="urn:microsoft.com/office/officeart/2005/8/layout/vList4"/>
    <dgm:cxn modelId="{98E4CC5B-106F-4777-B4E7-0BDCBB16D335}" type="presParOf" srcId="{135AC60C-845E-42E9-A699-3C29EDB9672A}" destId="{BA251A46-B75A-4670-9C71-4D7683985055}" srcOrd="2" destOrd="0" presId="urn:microsoft.com/office/officeart/2005/8/layout/vList4"/>
    <dgm:cxn modelId="{DBFA9DAE-C907-4FC5-9FFD-703886E75527}" type="presParOf" srcId="{BA251A46-B75A-4670-9C71-4D7683985055}" destId="{0F0529F7-0EB9-496E-9E5B-A222974EF26C}" srcOrd="0" destOrd="0" presId="urn:microsoft.com/office/officeart/2005/8/layout/vList4"/>
    <dgm:cxn modelId="{70AEA1D7-53F0-4D3C-BDAA-857B094FF682}" type="presParOf" srcId="{BA251A46-B75A-4670-9C71-4D7683985055}" destId="{DF00CA70-1CBC-405D-BA5C-9C9A7ECC0D6B}" srcOrd="1" destOrd="0" presId="urn:microsoft.com/office/officeart/2005/8/layout/vList4"/>
    <dgm:cxn modelId="{4DA7C059-6508-4E07-B39A-B116E04E6ADE}" type="presParOf" srcId="{BA251A46-B75A-4670-9C71-4D7683985055}" destId="{B4685E18-9DE6-493F-A24C-901C27DEB25A}" srcOrd="2" destOrd="0" presId="urn:microsoft.com/office/officeart/2005/8/layout/vList4"/>
    <dgm:cxn modelId="{53C50990-B366-40F8-965E-4085435EF2C8}" type="presParOf" srcId="{135AC60C-845E-42E9-A699-3C29EDB9672A}" destId="{82F59D22-5DF2-421D-923E-5243B4B62811}" srcOrd="3" destOrd="0" presId="urn:microsoft.com/office/officeart/2005/8/layout/vList4"/>
    <dgm:cxn modelId="{461CBBE9-1034-4843-8EE4-9F7034A7C704}" type="presParOf" srcId="{135AC60C-845E-42E9-A699-3C29EDB9672A}" destId="{79617093-3A31-4DCD-8FD1-AA7280994FFA}" srcOrd="4" destOrd="0" presId="urn:microsoft.com/office/officeart/2005/8/layout/vList4"/>
    <dgm:cxn modelId="{0F94ABB6-4C0C-427B-87FE-6A33A4333B0A}" type="presParOf" srcId="{79617093-3A31-4DCD-8FD1-AA7280994FFA}" destId="{CEBB2435-B999-4B2C-9EC9-FC4C3594F982}" srcOrd="0" destOrd="0" presId="urn:microsoft.com/office/officeart/2005/8/layout/vList4"/>
    <dgm:cxn modelId="{C0B6C645-6BA8-443E-95F2-B36B5F3BE543}" type="presParOf" srcId="{79617093-3A31-4DCD-8FD1-AA7280994FFA}" destId="{C8E5C080-04EF-4480-A5CF-73E83B8C92DF}" srcOrd="1" destOrd="0" presId="urn:microsoft.com/office/officeart/2005/8/layout/vList4"/>
    <dgm:cxn modelId="{A2865B2C-C520-430C-8E1D-2A0E300A8387}" type="presParOf" srcId="{79617093-3A31-4DCD-8FD1-AA7280994FFA}" destId="{EC4800D0-082E-4E3C-969F-3F30E586BBB1}" srcOrd="2" destOrd="0" presId="urn:microsoft.com/office/officeart/2005/8/layout/vList4"/>
    <dgm:cxn modelId="{FD8E649B-2830-48FA-A77F-3E97FC3B8EC5}" type="presParOf" srcId="{135AC60C-845E-42E9-A699-3C29EDB9672A}" destId="{C303C5AD-C053-4CF4-AD30-4101648B9CD1}" srcOrd="5" destOrd="0" presId="urn:microsoft.com/office/officeart/2005/8/layout/vList4"/>
    <dgm:cxn modelId="{29798112-31C6-4C6A-96B2-7B1459CE6411}" type="presParOf" srcId="{135AC60C-845E-42E9-A699-3C29EDB9672A}" destId="{FF922E43-299E-4185-9243-8D0D193E4C2B}" srcOrd="6" destOrd="0" presId="urn:microsoft.com/office/officeart/2005/8/layout/vList4"/>
    <dgm:cxn modelId="{DC9CE788-BCA8-45D9-9E59-A706764886DA}" type="presParOf" srcId="{FF922E43-299E-4185-9243-8D0D193E4C2B}" destId="{AA8CC109-43B4-411A-A8A0-B30572A8F18E}" srcOrd="0" destOrd="0" presId="urn:microsoft.com/office/officeart/2005/8/layout/vList4"/>
    <dgm:cxn modelId="{90CDCF02-AF25-4DDC-99AF-EB2647E2A1C4}" type="presParOf" srcId="{FF922E43-299E-4185-9243-8D0D193E4C2B}" destId="{766D17F1-67CE-47D9-9ACC-D4FD6015EA20}" srcOrd="1" destOrd="0" presId="urn:microsoft.com/office/officeart/2005/8/layout/vList4"/>
    <dgm:cxn modelId="{62B21EF9-46CE-4690-9125-15EBFEAA6A61}" type="presParOf" srcId="{FF922E43-299E-4185-9243-8D0D193E4C2B}" destId="{4E3694D1-BBD5-4021-BB98-8C27334FB162}" srcOrd="2" destOrd="0" presId="urn:microsoft.com/office/officeart/2005/8/layout/vList4"/>
    <dgm:cxn modelId="{B6B1CE49-7BC3-4623-9884-91F466DA4785}" type="presParOf" srcId="{135AC60C-845E-42E9-A699-3C29EDB9672A}" destId="{9859268F-7C3C-4EAF-8747-9BC65AF4F128}" srcOrd="7" destOrd="0" presId="urn:microsoft.com/office/officeart/2005/8/layout/vList4"/>
    <dgm:cxn modelId="{6F534733-88FE-4D5D-87FC-C7B02BE26546}" type="presParOf" srcId="{135AC60C-845E-42E9-A699-3C29EDB9672A}" destId="{1179DD41-9C16-499E-9944-02B8041ABF4E}" srcOrd="8" destOrd="0" presId="urn:microsoft.com/office/officeart/2005/8/layout/vList4"/>
    <dgm:cxn modelId="{D5E1CE10-0B6A-44C5-AD04-C593B7DFABAC}" type="presParOf" srcId="{1179DD41-9C16-499E-9944-02B8041ABF4E}" destId="{BF41BB1E-779A-4248-B660-9571CCD4715F}" srcOrd="0" destOrd="0" presId="urn:microsoft.com/office/officeart/2005/8/layout/vList4"/>
    <dgm:cxn modelId="{14E79139-6D5D-45AA-B47C-866AD71A51BE}" type="presParOf" srcId="{1179DD41-9C16-499E-9944-02B8041ABF4E}" destId="{08FC109E-CCB1-4D6C-A977-E27303BFCD51}" srcOrd="1" destOrd="0" presId="urn:microsoft.com/office/officeart/2005/8/layout/vList4"/>
    <dgm:cxn modelId="{E00841FB-4A1D-48FD-B46A-4D76E1CEAE84}" type="presParOf" srcId="{1179DD41-9C16-499E-9944-02B8041ABF4E}" destId="{35992091-2EE3-4481-8BCA-04C02BE3C38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FF93FF-0E0E-4019-BD5D-B945FBF2C4B1}"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F7513821-6257-452A-8577-95C4AC6A756D}">
      <dgm:prSet phldrT="[Text]"/>
      <dgm:spPr/>
      <dgm:t>
        <a:bodyPr/>
        <a:lstStyle/>
        <a:p>
          <a:r>
            <a:rPr lang="en-US" dirty="0">
              <a:latin typeface="Georgia" panose="02040502050405020303" pitchFamily="18" charset="0"/>
            </a:rPr>
            <a:t>Grantee Submits Indirect Cost Proposal</a:t>
          </a:r>
        </a:p>
      </dgm:t>
    </dgm:pt>
    <dgm:pt modelId="{D36755B3-CA5B-4BA3-8BE9-C9F66E3FDA27}" type="parTrans" cxnId="{18EE01D4-D37C-4B52-BCED-D62F62D4C8AC}">
      <dgm:prSet/>
      <dgm:spPr/>
      <dgm:t>
        <a:bodyPr/>
        <a:lstStyle/>
        <a:p>
          <a:endParaRPr lang="en-US"/>
        </a:p>
      </dgm:t>
    </dgm:pt>
    <dgm:pt modelId="{6626CD3E-07A6-4509-B465-FAD7F97BFC70}" type="sibTrans" cxnId="{18EE01D4-D37C-4B52-BCED-D62F62D4C8AC}">
      <dgm:prSet/>
      <dgm:spPr>
        <a:solidFill>
          <a:srgbClr val="C00000"/>
        </a:solidFill>
      </dgm:spPr>
      <dgm:t>
        <a:bodyPr/>
        <a:lstStyle/>
        <a:p>
          <a:endParaRPr lang="en-US"/>
        </a:p>
      </dgm:t>
    </dgm:pt>
    <dgm:pt modelId="{9D037548-3F4F-4878-8968-5EC8F7FD288E}">
      <dgm:prSet phldrT="[Text]"/>
      <dgm:spPr/>
      <dgm:t>
        <a:bodyPr/>
        <a:lstStyle/>
        <a:p>
          <a:r>
            <a:rPr lang="en-US" dirty="0">
              <a:latin typeface="Georgia" panose="02040502050405020303" pitchFamily="18" charset="0"/>
            </a:rPr>
            <a:t>OJP sends Confirmation email for Receipt</a:t>
          </a:r>
        </a:p>
      </dgm:t>
    </dgm:pt>
    <dgm:pt modelId="{CECC6A22-C048-446B-98D5-D421263430E6}" type="parTrans" cxnId="{CB985248-8F8F-4F22-9293-E72146D15F60}">
      <dgm:prSet/>
      <dgm:spPr/>
      <dgm:t>
        <a:bodyPr/>
        <a:lstStyle/>
        <a:p>
          <a:endParaRPr lang="en-US"/>
        </a:p>
      </dgm:t>
    </dgm:pt>
    <dgm:pt modelId="{35D7B81E-AF5B-47FB-A2C0-4B6CBD0DEC45}" type="sibTrans" cxnId="{CB985248-8F8F-4F22-9293-E72146D15F60}">
      <dgm:prSet/>
      <dgm:spPr>
        <a:solidFill>
          <a:srgbClr val="C00000"/>
        </a:solidFill>
        <a:ln>
          <a:noFill/>
        </a:ln>
        <a:effectLst/>
      </dgm:spPr>
      <dgm:t>
        <a:bodyPr/>
        <a:lstStyle/>
        <a:p>
          <a:endParaRPr lang="en-US"/>
        </a:p>
      </dgm:t>
    </dgm:pt>
    <dgm:pt modelId="{2CC7274E-1278-4C53-874A-BB8B4F36F803}">
      <dgm:prSet phldrT="[Text]"/>
      <dgm:spPr/>
      <dgm:t>
        <a:bodyPr/>
        <a:lstStyle/>
        <a:p>
          <a:r>
            <a:rPr lang="en-US" dirty="0">
              <a:latin typeface="Georgia" panose="02040502050405020303" pitchFamily="18" charset="0"/>
            </a:rPr>
            <a:t>OJP Reviews and approves</a:t>
          </a:r>
        </a:p>
      </dgm:t>
    </dgm:pt>
    <dgm:pt modelId="{57B19BEC-D5E7-4FE1-AD0E-C4CC0992B977}" type="parTrans" cxnId="{4E7B4B0D-3932-43CA-8D58-8B918896F600}">
      <dgm:prSet/>
      <dgm:spPr/>
      <dgm:t>
        <a:bodyPr/>
        <a:lstStyle/>
        <a:p>
          <a:endParaRPr lang="en-US"/>
        </a:p>
      </dgm:t>
    </dgm:pt>
    <dgm:pt modelId="{90A9C511-E8CC-4BE0-815E-E49CE42EA3E4}" type="sibTrans" cxnId="{4E7B4B0D-3932-43CA-8D58-8B918896F600}">
      <dgm:prSet/>
      <dgm:spPr>
        <a:solidFill>
          <a:srgbClr val="C00000"/>
        </a:solidFill>
      </dgm:spPr>
      <dgm:t>
        <a:bodyPr/>
        <a:lstStyle/>
        <a:p>
          <a:endParaRPr lang="en-US"/>
        </a:p>
      </dgm:t>
    </dgm:pt>
    <dgm:pt modelId="{DADAF4DD-7D5A-4732-A4A5-ECD3B1C18AEB}">
      <dgm:prSet phldrT="[Text]"/>
      <dgm:spPr/>
      <dgm:t>
        <a:bodyPr/>
        <a:lstStyle/>
        <a:p>
          <a:r>
            <a:rPr lang="en-US" dirty="0">
              <a:latin typeface="Georgia" panose="02040502050405020303" pitchFamily="18" charset="0"/>
            </a:rPr>
            <a:t>OJP sends out agreement to grantee for signature</a:t>
          </a:r>
        </a:p>
      </dgm:t>
    </dgm:pt>
    <dgm:pt modelId="{009F87B0-36B7-497E-B1A8-164F1C63FAEC}" type="parTrans" cxnId="{89AB1B0F-F42B-447D-A301-52F84DBB6596}">
      <dgm:prSet/>
      <dgm:spPr/>
      <dgm:t>
        <a:bodyPr/>
        <a:lstStyle/>
        <a:p>
          <a:endParaRPr lang="en-US"/>
        </a:p>
      </dgm:t>
    </dgm:pt>
    <dgm:pt modelId="{9B2CB7D8-23BC-4D6D-BB4B-BC5499724642}" type="sibTrans" cxnId="{89AB1B0F-F42B-447D-A301-52F84DBB6596}">
      <dgm:prSet/>
      <dgm:spPr>
        <a:solidFill>
          <a:srgbClr val="C00000"/>
        </a:solidFill>
      </dgm:spPr>
      <dgm:t>
        <a:bodyPr/>
        <a:lstStyle/>
        <a:p>
          <a:endParaRPr lang="en-US"/>
        </a:p>
      </dgm:t>
    </dgm:pt>
    <dgm:pt modelId="{29754D1F-C858-490F-B943-D4670092FCC5}">
      <dgm:prSet phldrT="[Text]"/>
      <dgm:spPr/>
      <dgm:t>
        <a:bodyPr/>
        <a:lstStyle/>
        <a:p>
          <a:r>
            <a:rPr lang="en-US" dirty="0">
              <a:latin typeface="Georgia" panose="02040502050405020303" pitchFamily="18" charset="0"/>
            </a:rPr>
            <a:t>Grantee signs and returns agreement</a:t>
          </a:r>
        </a:p>
      </dgm:t>
    </dgm:pt>
    <dgm:pt modelId="{334DF031-E6C3-42FB-8D37-1D96FFD37432}" type="parTrans" cxnId="{07407E18-2DE4-4B9D-B70F-AAEFAB1AED9D}">
      <dgm:prSet/>
      <dgm:spPr/>
      <dgm:t>
        <a:bodyPr/>
        <a:lstStyle/>
        <a:p>
          <a:endParaRPr lang="en-US"/>
        </a:p>
      </dgm:t>
    </dgm:pt>
    <dgm:pt modelId="{31A7A367-F820-4CD0-8F38-6E9FD6789211}" type="sibTrans" cxnId="{07407E18-2DE4-4B9D-B70F-AAEFAB1AED9D}">
      <dgm:prSet/>
      <dgm:spPr>
        <a:solidFill>
          <a:srgbClr val="C00000"/>
        </a:solidFill>
      </dgm:spPr>
      <dgm:t>
        <a:bodyPr/>
        <a:lstStyle/>
        <a:p>
          <a:endParaRPr lang="en-US"/>
        </a:p>
      </dgm:t>
    </dgm:pt>
    <dgm:pt modelId="{F48B4E11-376D-4836-B928-E8BD0894CBE5}">
      <dgm:prSet phldrT="[Text]"/>
      <dgm:spPr/>
      <dgm:t>
        <a:bodyPr/>
        <a:lstStyle/>
        <a:p>
          <a:r>
            <a:rPr lang="en-US" dirty="0">
              <a:latin typeface="Georgia" panose="02040502050405020303" pitchFamily="18" charset="0"/>
            </a:rPr>
            <a:t>OJP sends final signed agreement</a:t>
          </a:r>
        </a:p>
      </dgm:t>
    </dgm:pt>
    <dgm:pt modelId="{14AF3955-27BE-4694-86D7-43CCB51A5A73}" type="parTrans" cxnId="{F9995393-ACBF-47F0-A2AC-64CBE0C3D433}">
      <dgm:prSet/>
      <dgm:spPr/>
      <dgm:t>
        <a:bodyPr/>
        <a:lstStyle/>
        <a:p>
          <a:endParaRPr lang="en-US"/>
        </a:p>
      </dgm:t>
    </dgm:pt>
    <dgm:pt modelId="{790F3E72-6550-44B3-88E2-E74390BDDAAF}" type="sibTrans" cxnId="{F9995393-ACBF-47F0-A2AC-64CBE0C3D433}">
      <dgm:prSet/>
      <dgm:spPr/>
      <dgm:t>
        <a:bodyPr/>
        <a:lstStyle/>
        <a:p>
          <a:endParaRPr lang="en-US"/>
        </a:p>
      </dgm:t>
    </dgm:pt>
    <dgm:pt modelId="{6C23B603-BF36-49CF-B4F7-821EC0AAD4F5}" type="pres">
      <dgm:prSet presAssocID="{21FF93FF-0E0E-4019-BD5D-B945FBF2C4B1}" presName="Name0" presStyleCnt="0">
        <dgm:presLayoutVars>
          <dgm:dir/>
          <dgm:resizeHandles/>
        </dgm:presLayoutVars>
      </dgm:prSet>
      <dgm:spPr/>
    </dgm:pt>
    <dgm:pt modelId="{9ABE0A4E-C0B4-4194-B032-F394BDB7A65C}" type="pres">
      <dgm:prSet presAssocID="{F7513821-6257-452A-8577-95C4AC6A756D}" presName="compNode" presStyleCnt="0"/>
      <dgm:spPr/>
    </dgm:pt>
    <dgm:pt modelId="{A57CECCC-F359-4154-918E-A928E3C68B35}" type="pres">
      <dgm:prSet presAssocID="{F7513821-6257-452A-8577-95C4AC6A756D}" presName="dummyConnPt" presStyleCnt="0"/>
      <dgm:spPr/>
    </dgm:pt>
    <dgm:pt modelId="{E0CFEE15-7450-4A86-B84E-8F347E86EEB0}" type="pres">
      <dgm:prSet presAssocID="{F7513821-6257-452A-8577-95C4AC6A756D}" presName="node" presStyleLbl="node1" presStyleIdx="0" presStyleCnt="6" custLinFactX="-18683" custLinFactNeighborX="-100000" custLinFactNeighborY="6181">
        <dgm:presLayoutVars>
          <dgm:bulletEnabled val="1"/>
        </dgm:presLayoutVars>
      </dgm:prSet>
      <dgm:spPr/>
    </dgm:pt>
    <dgm:pt modelId="{56FB3281-1BCE-4603-B932-7F4F9BC2D243}" type="pres">
      <dgm:prSet presAssocID="{6626CD3E-07A6-4509-B465-FAD7F97BFC70}" presName="sibTrans" presStyleLbl="bgSibTrans2D1" presStyleIdx="0" presStyleCnt="5" custAng="16108363" custScaleX="25666" custScaleY="844881" custLinFactNeighborX="24763" custLinFactNeighborY="36630"/>
      <dgm:spPr>
        <a:prstGeom prst="downArrow">
          <a:avLst/>
        </a:prstGeom>
      </dgm:spPr>
    </dgm:pt>
    <dgm:pt modelId="{46F8C8AE-3289-4F50-AB94-629FDFCE55D4}" type="pres">
      <dgm:prSet presAssocID="{9D037548-3F4F-4878-8968-5EC8F7FD288E}" presName="compNode" presStyleCnt="0"/>
      <dgm:spPr/>
    </dgm:pt>
    <dgm:pt modelId="{2DD7AC79-7F5C-4A78-BB3E-426A98DB3A2E}" type="pres">
      <dgm:prSet presAssocID="{9D037548-3F4F-4878-8968-5EC8F7FD288E}" presName="dummyConnPt" presStyleCnt="0"/>
      <dgm:spPr/>
    </dgm:pt>
    <dgm:pt modelId="{552EEB6B-3A28-41DB-9900-F5ED7886B5A3}" type="pres">
      <dgm:prSet presAssocID="{9D037548-3F4F-4878-8968-5EC8F7FD288E}" presName="node" presStyleLbl="node1" presStyleIdx="1" presStyleCnt="6" custLinFactX="-21566" custLinFactNeighborX="-100000" custLinFactNeighborY="61932">
        <dgm:presLayoutVars>
          <dgm:bulletEnabled val="1"/>
        </dgm:presLayoutVars>
      </dgm:prSet>
      <dgm:spPr/>
    </dgm:pt>
    <dgm:pt modelId="{B9EE9195-6ACB-46CF-80DD-01CE18B9006B}" type="pres">
      <dgm:prSet presAssocID="{35D7B81E-AF5B-47FB-A2C0-4B6CBD0DEC45}" presName="sibTrans" presStyleLbl="bgSibTrans2D1" presStyleIdx="1" presStyleCnt="5" custAng="16237057" custScaleX="16110" custScaleY="1238721" custLinFactY="51101" custLinFactNeighborX="528" custLinFactNeighborY="100000"/>
      <dgm:spPr>
        <a:xfrm rot="542166">
          <a:off x="610515" y="3083072"/>
          <a:ext cx="3572428" cy="205878"/>
        </a:xfrm>
        <a:prstGeom prst="downArrow">
          <a:avLst/>
        </a:prstGeom>
      </dgm:spPr>
    </dgm:pt>
    <dgm:pt modelId="{3291AC87-BEC4-4852-9073-3E9E75C65A44}" type="pres">
      <dgm:prSet presAssocID="{2CC7274E-1278-4C53-874A-BB8B4F36F803}" presName="compNode" presStyleCnt="0"/>
      <dgm:spPr/>
    </dgm:pt>
    <dgm:pt modelId="{17E72C02-4416-45BB-8D46-E36EA5D91824}" type="pres">
      <dgm:prSet presAssocID="{2CC7274E-1278-4C53-874A-BB8B4F36F803}" presName="dummyConnPt" presStyleCnt="0"/>
      <dgm:spPr/>
    </dgm:pt>
    <dgm:pt modelId="{738C7B63-EAD2-4170-BAF9-B1597B1CF2CA}" type="pres">
      <dgm:prSet presAssocID="{2CC7274E-1278-4C53-874A-BB8B4F36F803}" presName="node" presStyleLbl="node1" presStyleIdx="2" presStyleCnt="6" custLinFactNeighborX="32825" custLinFactNeighborY="-21922">
        <dgm:presLayoutVars>
          <dgm:bulletEnabled val="1"/>
        </dgm:presLayoutVars>
      </dgm:prSet>
      <dgm:spPr/>
    </dgm:pt>
    <dgm:pt modelId="{776BDC19-6750-472E-982C-630128D785C3}" type="pres">
      <dgm:prSet presAssocID="{90A9C511-E8CC-4BE0-815E-E49CE42EA3E4}" presName="sibTrans" presStyleLbl="bgSibTrans2D1" presStyleIdx="2" presStyleCnt="5" custFlipVert="0" custScaleX="67089" custScaleY="435327" custLinFactNeighborX="-6816" custLinFactNeighborY="-54946"/>
      <dgm:spPr>
        <a:prstGeom prst="curvedDownArrow">
          <a:avLst/>
        </a:prstGeom>
      </dgm:spPr>
    </dgm:pt>
    <dgm:pt modelId="{D165EC4D-3A44-4F3A-90A1-6CAC64B1D173}" type="pres">
      <dgm:prSet presAssocID="{DADAF4DD-7D5A-4732-A4A5-ECD3B1C18AEB}" presName="compNode" presStyleCnt="0"/>
      <dgm:spPr/>
    </dgm:pt>
    <dgm:pt modelId="{826FC398-D191-49FD-B168-72B9CE8CF5C6}" type="pres">
      <dgm:prSet presAssocID="{DADAF4DD-7D5A-4732-A4A5-ECD3B1C18AEB}" presName="dummyConnPt" presStyleCnt="0"/>
      <dgm:spPr/>
    </dgm:pt>
    <dgm:pt modelId="{0C7937F3-F58E-41A2-B8AB-24DD25A464FD}" type="pres">
      <dgm:prSet presAssocID="{DADAF4DD-7D5A-4732-A4A5-ECD3B1C18AEB}" presName="node" presStyleLbl="node1" presStyleIdx="3" presStyleCnt="6" custLinFactY="-42602" custLinFactNeighborX="-3043" custLinFactNeighborY="-100000">
        <dgm:presLayoutVars>
          <dgm:bulletEnabled val="1"/>
        </dgm:presLayoutVars>
      </dgm:prSet>
      <dgm:spPr/>
    </dgm:pt>
    <dgm:pt modelId="{BAB482DF-45EE-48AE-A4C6-85837078F4A8}" type="pres">
      <dgm:prSet presAssocID="{9B2CB7D8-23BC-4D6D-BB4B-BC5499724642}" presName="sibTrans" presStyleLbl="bgSibTrans2D1" presStyleIdx="3" presStyleCnt="5" custAng="16157717" custScaleX="19961" custScaleY="1008191"/>
      <dgm:spPr>
        <a:prstGeom prst="downArrow">
          <a:avLst/>
        </a:prstGeom>
      </dgm:spPr>
    </dgm:pt>
    <dgm:pt modelId="{2208F9FB-0A87-4B50-BFFF-760632BDC89F}" type="pres">
      <dgm:prSet presAssocID="{29754D1F-C858-490F-B943-D4670092FCC5}" presName="compNode" presStyleCnt="0"/>
      <dgm:spPr/>
    </dgm:pt>
    <dgm:pt modelId="{43C1A5D4-9DAE-49AE-BD86-D614F8DB8D95}" type="pres">
      <dgm:prSet presAssocID="{29754D1F-C858-490F-B943-D4670092FCC5}" presName="dummyConnPt" presStyleCnt="0"/>
      <dgm:spPr/>
    </dgm:pt>
    <dgm:pt modelId="{F63095D8-8ECF-4EB0-93DF-629F78216AFF}" type="pres">
      <dgm:prSet presAssocID="{29754D1F-C858-490F-B943-D4670092FCC5}" presName="node" presStyleLbl="node1" presStyleIdx="4" presStyleCnt="6" custLinFactX="19509" custLinFactY="-11149" custLinFactNeighborX="100000" custLinFactNeighborY="-100000">
        <dgm:presLayoutVars>
          <dgm:bulletEnabled val="1"/>
        </dgm:presLayoutVars>
      </dgm:prSet>
      <dgm:spPr/>
    </dgm:pt>
    <dgm:pt modelId="{7165F3C0-C5FB-48EB-98E8-246757F8DC49}" type="pres">
      <dgm:prSet presAssocID="{31A7A367-F820-4CD0-8F38-6E9FD6789211}" presName="sibTrans" presStyleLbl="bgSibTrans2D1" presStyleIdx="4" presStyleCnt="5" custAng="16305413" custScaleX="23522" custScaleY="1228679" custLinFactNeighborX="28272" custLinFactNeighborY="-39209"/>
      <dgm:spPr>
        <a:prstGeom prst="downArrow">
          <a:avLst/>
        </a:prstGeom>
      </dgm:spPr>
    </dgm:pt>
    <dgm:pt modelId="{1EBDDBFF-FAE2-47A0-A41C-CBEAB9A86C07}" type="pres">
      <dgm:prSet presAssocID="{F48B4E11-376D-4836-B928-E8BD0894CBE5}" presName="compNode" presStyleCnt="0"/>
      <dgm:spPr/>
    </dgm:pt>
    <dgm:pt modelId="{9E046610-C4C1-4E13-B1F5-F7A86E161888}" type="pres">
      <dgm:prSet presAssocID="{F48B4E11-376D-4836-B928-E8BD0894CBE5}" presName="dummyConnPt" presStyleCnt="0"/>
      <dgm:spPr/>
    </dgm:pt>
    <dgm:pt modelId="{7591DBED-1621-4698-94B6-CAA7C3C69055}" type="pres">
      <dgm:prSet presAssocID="{F48B4E11-376D-4836-B928-E8BD0894CBE5}" presName="node" presStyleLbl="node1" presStyleIdx="5" presStyleCnt="6" custLinFactX="23706" custLinFactY="100000" custLinFactNeighborX="100000" custLinFactNeighborY="133464">
        <dgm:presLayoutVars>
          <dgm:bulletEnabled val="1"/>
        </dgm:presLayoutVars>
      </dgm:prSet>
      <dgm:spPr/>
    </dgm:pt>
  </dgm:ptLst>
  <dgm:cxnLst>
    <dgm:cxn modelId="{4E7B4B0D-3932-43CA-8D58-8B918896F600}" srcId="{21FF93FF-0E0E-4019-BD5D-B945FBF2C4B1}" destId="{2CC7274E-1278-4C53-874A-BB8B4F36F803}" srcOrd="2" destOrd="0" parTransId="{57B19BEC-D5E7-4FE1-AD0E-C4CC0992B977}" sibTransId="{90A9C511-E8CC-4BE0-815E-E49CE42EA3E4}"/>
    <dgm:cxn modelId="{89AB1B0F-F42B-447D-A301-52F84DBB6596}" srcId="{21FF93FF-0E0E-4019-BD5D-B945FBF2C4B1}" destId="{DADAF4DD-7D5A-4732-A4A5-ECD3B1C18AEB}" srcOrd="3" destOrd="0" parTransId="{009F87B0-36B7-497E-B1A8-164F1C63FAEC}" sibTransId="{9B2CB7D8-23BC-4D6D-BB4B-BC5499724642}"/>
    <dgm:cxn modelId="{07407E18-2DE4-4B9D-B70F-AAEFAB1AED9D}" srcId="{21FF93FF-0E0E-4019-BD5D-B945FBF2C4B1}" destId="{29754D1F-C858-490F-B943-D4670092FCC5}" srcOrd="4" destOrd="0" parTransId="{334DF031-E6C3-42FB-8D37-1D96FFD37432}" sibTransId="{31A7A367-F820-4CD0-8F38-6E9FD6789211}"/>
    <dgm:cxn modelId="{276F1B42-7EDE-4E46-B32C-15A7BB5A17C8}" type="presOf" srcId="{DADAF4DD-7D5A-4732-A4A5-ECD3B1C18AEB}" destId="{0C7937F3-F58E-41A2-B8AB-24DD25A464FD}" srcOrd="0" destOrd="0" presId="urn:microsoft.com/office/officeart/2005/8/layout/bProcess4"/>
    <dgm:cxn modelId="{CB985248-8F8F-4F22-9293-E72146D15F60}" srcId="{21FF93FF-0E0E-4019-BD5D-B945FBF2C4B1}" destId="{9D037548-3F4F-4878-8968-5EC8F7FD288E}" srcOrd="1" destOrd="0" parTransId="{CECC6A22-C048-446B-98D5-D421263430E6}" sibTransId="{35D7B81E-AF5B-47FB-A2C0-4B6CBD0DEC45}"/>
    <dgm:cxn modelId="{2AAC764A-91E8-48A6-82B3-1AADF3C414DA}" type="presOf" srcId="{F48B4E11-376D-4836-B928-E8BD0894CBE5}" destId="{7591DBED-1621-4698-94B6-CAA7C3C69055}" srcOrd="0" destOrd="0" presId="urn:microsoft.com/office/officeart/2005/8/layout/bProcess4"/>
    <dgm:cxn modelId="{1C9D5D74-36DF-49DD-96E6-48491A48F50C}" type="presOf" srcId="{21FF93FF-0E0E-4019-BD5D-B945FBF2C4B1}" destId="{6C23B603-BF36-49CF-B4F7-821EC0AAD4F5}" srcOrd="0" destOrd="0" presId="urn:microsoft.com/office/officeart/2005/8/layout/bProcess4"/>
    <dgm:cxn modelId="{80FB3375-7EEB-4A55-80DE-F2A684DA6A5D}" type="presOf" srcId="{29754D1F-C858-490F-B943-D4670092FCC5}" destId="{F63095D8-8ECF-4EB0-93DF-629F78216AFF}" srcOrd="0" destOrd="0" presId="urn:microsoft.com/office/officeart/2005/8/layout/bProcess4"/>
    <dgm:cxn modelId="{E297B484-DD4D-47E1-9F4A-64D6F9503656}" type="presOf" srcId="{F7513821-6257-452A-8577-95C4AC6A756D}" destId="{E0CFEE15-7450-4A86-B84E-8F347E86EEB0}" srcOrd="0" destOrd="0" presId="urn:microsoft.com/office/officeart/2005/8/layout/bProcess4"/>
    <dgm:cxn modelId="{B0AB0186-A043-42F9-A887-E0A4352C6108}" type="presOf" srcId="{31A7A367-F820-4CD0-8F38-6E9FD6789211}" destId="{7165F3C0-C5FB-48EB-98E8-246757F8DC49}" srcOrd="0" destOrd="0" presId="urn:microsoft.com/office/officeart/2005/8/layout/bProcess4"/>
    <dgm:cxn modelId="{D636E091-E233-4A74-AB06-5D0991E78160}" type="presOf" srcId="{9B2CB7D8-23BC-4D6D-BB4B-BC5499724642}" destId="{BAB482DF-45EE-48AE-A4C6-85837078F4A8}" srcOrd="0" destOrd="0" presId="urn:microsoft.com/office/officeart/2005/8/layout/bProcess4"/>
    <dgm:cxn modelId="{F9995393-ACBF-47F0-A2AC-64CBE0C3D433}" srcId="{21FF93FF-0E0E-4019-BD5D-B945FBF2C4B1}" destId="{F48B4E11-376D-4836-B928-E8BD0894CBE5}" srcOrd="5" destOrd="0" parTransId="{14AF3955-27BE-4694-86D7-43CCB51A5A73}" sibTransId="{790F3E72-6550-44B3-88E2-E74390BDDAAF}"/>
    <dgm:cxn modelId="{E1096A93-BCE2-4BE8-9236-E28A5EA41847}" type="presOf" srcId="{9D037548-3F4F-4878-8968-5EC8F7FD288E}" destId="{552EEB6B-3A28-41DB-9900-F5ED7886B5A3}" srcOrd="0" destOrd="0" presId="urn:microsoft.com/office/officeart/2005/8/layout/bProcess4"/>
    <dgm:cxn modelId="{F9030B94-06F5-44AD-84BA-F32A13686BDE}" type="presOf" srcId="{90A9C511-E8CC-4BE0-815E-E49CE42EA3E4}" destId="{776BDC19-6750-472E-982C-630128D785C3}" srcOrd="0" destOrd="0" presId="urn:microsoft.com/office/officeart/2005/8/layout/bProcess4"/>
    <dgm:cxn modelId="{FEC47F9E-99E1-415B-BA40-A39C30B74118}" type="presOf" srcId="{35D7B81E-AF5B-47FB-A2C0-4B6CBD0DEC45}" destId="{B9EE9195-6ACB-46CF-80DD-01CE18B9006B}" srcOrd="0" destOrd="0" presId="urn:microsoft.com/office/officeart/2005/8/layout/bProcess4"/>
    <dgm:cxn modelId="{47996FB4-2882-40AF-801B-108598E1C1C2}" type="presOf" srcId="{6626CD3E-07A6-4509-B465-FAD7F97BFC70}" destId="{56FB3281-1BCE-4603-B932-7F4F9BC2D243}" srcOrd="0" destOrd="0" presId="urn:microsoft.com/office/officeart/2005/8/layout/bProcess4"/>
    <dgm:cxn modelId="{18EE01D4-D37C-4B52-BCED-D62F62D4C8AC}" srcId="{21FF93FF-0E0E-4019-BD5D-B945FBF2C4B1}" destId="{F7513821-6257-452A-8577-95C4AC6A756D}" srcOrd="0" destOrd="0" parTransId="{D36755B3-CA5B-4BA3-8BE9-C9F66E3FDA27}" sibTransId="{6626CD3E-07A6-4509-B465-FAD7F97BFC70}"/>
    <dgm:cxn modelId="{34331EE1-BAA9-4C06-842F-F86777BF18A7}" type="presOf" srcId="{2CC7274E-1278-4C53-874A-BB8B4F36F803}" destId="{738C7B63-EAD2-4170-BAF9-B1597B1CF2CA}" srcOrd="0" destOrd="0" presId="urn:microsoft.com/office/officeart/2005/8/layout/bProcess4"/>
    <dgm:cxn modelId="{032697CC-F234-461B-9E1C-86BDEB56B46C}" type="presParOf" srcId="{6C23B603-BF36-49CF-B4F7-821EC0AAD4F5}" destId="{9ABE0A4E-C0B4-4194-B032-F394BDB7A65C}" srcOrd="0" destOrd="0" presId="urn:microsoft.com/office/officeart/2005/8/layout/bProcess4"/>
    <dgm:cxn modelId="{18CE60AB-4284-48DA-A936-3FC1E3DB8BB7}" type="presParOf" srcId="{9ABE0A4E-C0B4-4194-B032-F394BDB7A65C}" destId="{A57CECCC-F359-4154-918E-A928E3C68B35}" srcOrd="0" destOrd="0" presId="urn:microsoft.com/office/officeart/2005/8/layout/bProcess4"/>
    <dgm:cxn modelId="{8494E0EC-0915-425D-8239-BBF496257FE7}" type="presParOf" srcId="{9ABE0A4E-C0B4-4194-B032-F394BDB7A65C}" destId="{E0CFEE15-7450-4A86-B84E-8F347E86EEB0}" srcOrd="1" destOrd="0" presId="urn:microsoft.com/office/officeart/2005/8/layout/bProcess4"/>
    <dgm:cxn modelId="{FF3D1E00-FD19-47ED-993D-BC7422650143}" type="presParOf" srcId="{6C23B603-BF36-49CF-B4F7-821EC0AAD4F5}" destId="{56FB3281-1BCE-4603-B932-7F4F9BC2D243}" srcOrd="1" destOrd="0" presId="urn:microsoft.com/office/officeart/2005/8/layout/bProcess4"/>
    <dgm:cxn modelId="{52270A2E-A881-4678-93BF-88D458B65F46}" type="presParOf" srcId="{6C23B603-BF36-49CF-B4F7-821EC0AAD4F5}" destId="{46F8C8AE-3289-4F50-AB94-629FDFCE55D4}" srcOrd="2" destOrd="0" presId="urn:microsoft.com/office/officeart/2005/8/layout/bProcess4"/>
    <dgm:cxn modelId="{855D2C77-A37B-452E-82AD-D0819E843997}" type="presParOf" srcId="{46F8C8AE-3289-4F50-AB94-629FDFCE55D4}" destId="{2DD7AC79-7F5C-4A78-BB3E-426A98DB3A2E}" srcOrd="0" destOrd="0" presId="urn:microsoft.com/office/officeart/2005/8/layout/bProcess4"/>
    <dgm:cxn modelId="{8469110A-33A2-4517-9EE3-AB4F351A41EE}" type="presParOf" srcId="{46F8C8AE-3289-4F50-AB94-629FDFCE55D4}" destId="{552EEB6B-3A28-41DB-9900-F5ED7886B5A3}" srcOrd="1" destOrd="0" presId="urn:microsoft.com/office/officeart/2005/8/layout/bProcess4"/>
    <dgm:cxn modelId="{D11E3A51-2E7C-4100-B38B-96BCAD34F833}" type="presParOf" srcId="{6C23B603-BF36-49CF-B4F7-821EC0AAD4F5}" destId="{B9EE9195-6ACB-46CF-80DD-01CE18B9006B}" srcOrd="3" destOrd="0" presId="urn:microsoft.com/office/officeart/2005/8/layout/bProcess4"/>
    <dgm:cxn modelId="{888656B2-F3FE-4FD5-9B87-05B919AD0A6E}" type="presParOf" srcId="{6C23B603-BF36-49CF-B4F7-821EC0AAD4F5}" destId="{3291AC87-BEC4-4852-9073-3E9E75C65A44}" srcOrd="4" destOrd="0" presId="urn:microsoft.com/office/officeart/2005/8/layout/bProcess4"/>
    <dgm:cxn modelId="{F4F06D21-EC82-47DF-B5E6-8BD5E8F702BC}" type="presParOf" srcId="{3291AC87-BEC4-4852-9073-3E9E75C65A44}" destId="{17E72C02-4416-45BB-8D46-E36EA5D91824}" srcOrd="0" destOrd="0" presId="urn:microsoft.com/office/officeart/2005/8/layout/bProcess4"/>
    <dgm:cxn modelId="{3AB8AF6A-7721-43FA-852A-40F91D49F969}" type="presParOf" srcId="{3291AC87-BEC4-4852-9073-3E9E75C65A44}" destId="{738C7B63-EAD2-4170-BAF9-B1597B1CF2CA}" srcOrd="1" destOrd="0" presId="urn:microsoft.com/office/officeart/2005/8/layout/bProcess4"/>
    <dgm:cxn modelId="{BE287EF4-AF27-4C9F-8C72-6DEAB8CC3F3E}" type="presParOf" srcId="{6C23B603-BF36-49CF-B4F7-821EC0AAD4F5}" destId="{776BDC19-6750-472E-982C-630128D785C3}" srcOrd="5" destOrd="0" presId="urn:microsoft.com/office/officeart/2005/8/layout/bProcess4"/>
    <dgm:cxn modelId="{6049B2DB-A7D1-47F5-95D9-DA63FAB95D1A}" type="presParOf" srcId="{6C23B603-BF36-49CF-B4F7-821EC0AAD4F5}" destId="{D165EC4D-3A44-4F3A-90A1-6CAC64B1D173}" srcOrd="6" destOrd="0" presId="urn:microsoft.com/office/officeart/2005/8/layout/bProcess4"/>
    <dgm:cxn modelId="{124742C4-D8E3-4F61-9C61-042FD0F61309}" type="presParOf" srcId="{D165EC4D-3A44-4F3A-90A1-6CAC64B1D173}" destId="{826FC398-D191-49FD-B168-72B9CE8CF5C6}" srcOrd="0" destOrd="0" presId="urn:microsoft.com/office/officeart/2005/8/layout/bProcess4"/>
    <dgm:cxn modelId="{4F5DE877-DAA5-42B4-A705-7644B2AE8A7F}" type="presParOf" srcId="{D165EC4D-3A44-4F3A-90A1-6CAC64B1D173}" destId="{0C7937F3-F58E-41A2-B8AB-24DD25A464FD}" srcOrd="1" destOrd="0" presId="urn:microsoft.com/office/officeart/2005/8/layout/bProcess4"/>
    <dgm:cxn modelId="{938CA6E8-BA86-4C7A-B3E9-B5B84DA7A249}" type="presParOf" srcId="{6C23B603-BF36-49CF-B4F7-821EC0AAD4F5}" destId="{BAB482DF-45EE-48AE-A4C6-85837078F4A8}" srcOrd="7" destOrd="0" presId="urn:microsoft.com/office/officeart/2005/8/layout/bProcess4"/>
    <dgm:cxn modelId="{2FBB919A-8A2A-4583-9A22-8A62BC794D9F}" type="presParOf" srcId="{6C23B603-BF36-49CF-B4F7-821EC0AAD4F5}" destId="{2208F9FB-0A87-4B50-BFFF-760632BDC89F}" srcOrd="8" destOrd="0" presId="urn:microsoft.com/office/officeart/2005/8/layout/bProcess4"/>
    <dgm:cxn modelId="{DD92A844-7559-4162-8A13-54C914A0FAD5}" type="presParOf" srcId="{2208F9FB-0A87-4B50-BFFF-760632BDC89F}" destId="{43C1A5D4-9DAE-49AE-BD86-D614F8DB8D95}" srcOrd="0" destOrd="0" presId="urn:microsoft.com/office/officeart/2005/8/layout/bProcess4"/>
    <dgm:cxn modelId="{E27D9075-D045-4620-B54B-611FE8811DF8}" type="presParOf" srcId="{2208F9FB-0A87-4B50-BFFF-760632BDC89F}" destId="{F63095D8-8ECF-4EB0-93DF-629F78216AFF}" srcOrd="1" destOrd="0" presId="urn:microsoft.com/office/officeart/2005/8/layout/bProcess4"/>
    <dgm:cxn modelId="{45218BE7-84B2-4534-9CB6-60A09B621F69}" type="presParOf" srcId="{6C23B603-BF36-49CF-B4F7-821EC0AAD4F5}" destId="{7165F3C0-C5FB-48EB-98E8-246757F8DC49}" srcOrd="9" destOrd="0" presId="urn:microsoft.com/office/officeart/2005/8/layout/bProcess4"/>
    <dgm:cxn modelId="{84D41078-F4E4-4C10-80DA-857A0674B668}" type="presParOf" srcId="{6C23B603-BF36-49CF-B4F7-821EC0AAD4F5}" destId="{1EBDDBFF-FAE2-47A0-A41C-CBEAB9A86C07}" srcOrd="10" destOrd="0" presId="urn:microsoft.com/office/officeart/2005/8/layout/bProcess4"/>
    <dgm:cxn modelId="{F2B25F3B-C431-47FE-B037-EDFDF049F8F5}" type="presParOf" srcId="{1EBDDBFF-FAE2-47A0-A41C-CBEAB9A86C07}" destId="{9E046610-C4C1-4E13-B1F5-F7A86E161888}" srcOrd="0" destOrd="0" presId="urn:microsoft.com/office/officeart/2005/8/layout/bProcess4"/>
    <dgm:cxn modelId="{A5D821C9-1558-4938-B739-43E5205DC80B}" type="presParOf" srcId="{1EBDDBFF-FAE2-47A0-A41C-CBEAB9A86C07}" destId="{7591DBED-1621-4698-94B6-CAA7C3C69055}" srcOrd="1" destOrd="0" presId="urn:microsoft.com/office/officeart/2005/8/layout/bProcess4"/>
  </dgm:cxnLst>
  <dgm:bg>
    <a:blipFill dpi="0" rotWithShape="1">
      <a:blip xmlns:r="http://schemas.openxmlformats.org/officeDocument/2006/relationships" r:embed="rId1">
        <a:alphaModFix amt="5000"/>
        <a:extLst>
          <a:ext uri="{BEBA8EAE-BF5A-486C-A8C5-ECC9F3942E4B}">
            <a14:imgProps xmlns:a14="http://schemas.microsoft.com/office/drawing/2010/main">
              <a14:imgLayer r:embed="rId2">
                <a14:imgEffect>
                  <a14:colorTemperature colorTemp="4700"/>
                </a14:imgEffect>
                <a14:imgEffect>
                  <a14:saturation sat="23000"/>
                </a14:imgEffect>
              </a14:imgLayer>
            </a14:imgProps>
          </a:ext>
          <a:ext uri="{28A0092B-C50C-407E-A947-70E740481C1C}">
            <a14:useLocalDpi xmlns:a14="http://schemas.microsoft.com/office/drawing/2010/main" val="0"/>
          </a:ext>
        </a:extLst>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08A3D-73A4-49A9-9AE1-6982C699290B}">
      <dsp:nvSpPr>
        <dsp:cNvPr id="0" name=""/>
        <dsp:cNvSpPr/>
      </dsp:nvSpPr>
      <dsp:spPr>
        <a:xfrm>
          <a:off x="7777367"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7D242F-E212-4E2F-9431-51A7E31B20D7}">
      <dsp:nvSpPr>
        <dsp:cNvPr id="0" name=""/>
        <dsp:cNvSpPr/>
      </dsp:nvSpPr>
      <dsp:spPr>
        <a:xfrm>
          <a:off x="6645939"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2F5E7-D2DC-4376-B567-A856706D5B0C}">
      <dsp:nvSpPr>
        <dsp:cNvPr id="0" name=""/>
        <dsp:cNvSpPr/>
      </dsp:nvSpPr>
      <dsp:spPr>
        <a:xfrm>
          <a:off x="5514511" y="1178682"/>
          <a:ext cx="2262855" cy="538456"/>
        </a:xfrm>
        <a:custGeom>
          <a:avLst/>
          <a:gdLst/>
          <a:ahLst/>
          <a:cxnLst/>
          <a:rect l="0" t="0" r="0" b="0"/>
          <a:pathLst>
            <a:path>
              <a:moveTo>
                <a:pt x="0" y="0"/>
              </a:moveTo>
              <a:lnTo>
                <a:pt x="0" y="366942"/>
              </a:lnTo>
              <a:lnTo>
                <a:pt x="2262855" y="366942"/>
              </a:lnTo>
              <a:lnTo>
                <a:pt x="2262855"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C79F2-AA38-4EF1-815B-8BD34A03AA8C}">
      <dsp:nvSpPr>
        <dsp:cNvPr id="0" name=""/>
        <dsp:cNvSpPr/>
      </dsp:nvSpPr>
      <dsp:spPr>
        <a:xfrm>
          <a:off x="3251655"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49AF4-47AE-4D68-8781-660AA0BFE13F}">
      <dsp:nvSpPr>
        <dsp:cNvPr id="0" name=""/>
        <dsp:cNvSpPr/>
      </dsp:nvSpPr>
      <dsp:spPr>
        <a:xfrm>
          <a:off x="2120227"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3E69EF-45B7-4094-88EB-8D6D93B298C2}">
      <dsp:nvSpPr>
        <dsp:cNvPr id="0" name=""/>
        <dsp:cNvSpPr/>
      </dsp:nvSpPr>
      <dsp:spPr>
        <a:xfrm>
          <a:off x="3251655" y="1178682"/>
          <a:ext cx="2262855" cy="538456"/>
        </a:xfrm>
        <a:custGeom>
          <a:avLst/>
          <a:gdLst/>
          <a:ahLst/>
          <a:cxnLst/>
          <a:rect l="0" t="0" r="0" b="0"/>
          <a:pathLst>
            <a:path>
              <a:moveTo>
                <a:pt x="2262855" y="0"/>
              </a:moveTo>
              <a:lnTo>
                <a:pt x="2262855" y="366942"/>
              </a:lnTo>
              <a:lnTo>
                <a:pt x="0" y="366942"/>
              </a:lnTo>
              <a:lnTo>
                <a:pt x="0"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B6DB96-83E5-411F-8C91-F4FD2788D53A}">
      <dsp:nvSpPr>
        <dsp:cNvPr id="0" name=""/>
        <dsp:cNvSpPr/>
      </dsp:nvSpPr>
      <dsp:spPr>
        <a:xfrm>
          <a:off x="4588797" y="3025"/>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C0BFCC-2084-40CE-99D7-3D665184B1D2}">
      <dsp:nvSpPr>
        <dsp:cNvPr id="0" name=""/>
        <dsp:cNvSpPr/>
      </dsp:nvSpPr>
      <dsp:spPr>
        <a:xfrm>
          <a:off x="4794511" y="198454"/>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Total Costs</a:t>
          </a:r>
        </a:p>
      </dsp:txBody>
      <dsp:txXfrm>
        <a:off x="4828945" y="232888"/>
        <a:ext cx="1782559" cy="1106788"/>
      </dsp:txXfrm>
    </dsp:sp>
    <dsp:sp modelId="{B71BA3E2-04AE-418B-9EC4-F9EDEAD6BBBD}">
      <dsp:nvSpPr>
        <dsp:cNvPr id="0" name=""/>
        <dsp:cNvSpPr/>
      </dsp:nvSpPr>
      <dsp:spPr>
        <a:xfrm>
          <a:off x="2325941"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5C8BB-C892-4F54-A5EC-AEFDDBA80826}">
      <dsp:nvSpPr>
        <dsp:cNvPr id="0" name=""/>
        <dsp:cNvSpPr/>
      </dsp:nvSpPr>
      <dsp:spPr>
        <a:xfrm>
          <a:off x="2531655"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Direct</a:t>
          </a:r>
          <a:r>
            <a:rPr lang="en-US" sz="1900" kern="1200" dirty="0"/>
            <a:t>	</a:t>
          </a:r>
        </a:p>
      </dsp:txBody>
      <dsp:txXfrm>
        <a:off x="2566089" y="1947001"/>
        <a:ext cx="1782559" cy="1106788"/>
      </dsp:txXfrm>
    </dsp:sp>
    <dsp:sp modelId="{004F3FD5-9FE3-4A80-815A-4C4388CCE83C}">
      <dsp:nvSpPr>
        <dsp:cNvPr id="0" name=""/>
        <dsp:cNvSpPr/>
      </dsp:nvSpPr>
      <dsp:spPr>
        <a:xfrm>
          <a:off x="1194513"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128A8-79F7-4B2B-91B6-D43B12EBBB00}">
      <dsp:nvSpPr>
        <dsp:cNvPr id="0" name=""/>
        <dsp:cNvSpPr/>
      </dsp:nvSpPr>
      <dsp:spPr>
        <a:xfrm>
          <a:off x="1400227"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1434661" y="3661114"/>
        <a:ext cx="1782559" cy="1106788"/>
      </dsp:txXfrm>
    </dsp:sp>
    <dsp:sp modelId="{8D57E02F-FE4C-45BD-AC97-DDC0FB145FD2}">
      <dsp:nvSpPr>
        <dsp:cNvPr id="0" name=""/>
        <dsp:cNvSpPr/>
      </dsp:nvSpPr>
      <dsp:spPr>
        <a:xfrm>
          <a:off x="3457369"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89A101-3551-40DD-84BA-961C401F8ABB}">
      <dsp:nvSpPr>
        <dsp:cNvPr id="0" name=""/>
        <dsp:cNvSpPr/>
      </dsp:nvSpPr>
      <dsp:spPr>
        <a:xfrm>
          <a:off x="3663083"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3697517" y="3661114"/>
        <a:ext cx="1782559" cy="1106788"/>
      </dsp:txXfrm>
    </dsp:sp>
    <dsp:sp modelId="{5ED17120-714D-4B73-B9CE-3E43EA3E66A9}">
      <dsp:nvSpPr>
        <dsp:cNvPr id="0" name=""/>
        <dsp:cNvSpPr/>
      </dsp:nvSpPr>
      <dsp:spPr>
        <a:xfrm>
          <a:off x="6851653"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1376E-0E4A-4C41-954D-A7608C46D005}">
      <dsp:nvSpPr>
        <dsp:cNvPr id="0" name=""/>
        <dsp:cNvSpPr/>
      </dsp:nvSpPr>
      <dsp:spPr>
        <a:xfrm>
          <a:off x="7057367"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Indirect</a:t>
          </a:r>
        </a:p>
      </dsp:txBody>
      <dsp:txXfrm>
        <a:off x="7091801" y="1947001"/>
        <a:ext cx="1782559" cy="1106788"/>
      </dsp:txXfrm>
    </dsp:sp>
    <dsp:sp modelId="{FEC4B731-FE54-4B26-8DB4-1925C6AD8981}">
      <dsp:nvSpPr>
        <dsp:cNvPr id="0" name=""/>
        <dsp:cNvSpPr/>
      </dsp:nvSpPr>
      <dsp:spPr>
        <a:xfrm>
          <a:off x="5720225"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FDE3B-DA36-4991-899D-514A3EF5F850}">
      <dsp:nvSpPr>
        <dsp:cNvPr id="0" name=""/>
        <dsp:cNvSpPr/>
      </dsp:nvSpPr>
      <dsp:spPr>
        <a:xfrm>
          <a:off x="5925939"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5960373" y="3661114"/>
        <a:ext cx="1782559" cy="1106788"/>
      </dsp:txXfrm>
    </dsp:sp>
    <dsp:sp modelId="{E5982E49-9E48-4B7D-8048-5D17446EE8BD}">
      <dsp:nvSpPr>
        <dsp:cNvPr id="0" name=""/>
        <dsp:cNvSpPr/>
      </dsp:nvSpPr>
      <dsp:spPr>
        <a:xfrm>
          <a:off x="7983081"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EEB1F-E0F1-41E3-8023-3167648FB815}">
      <dsp:nvSpPr>
        <dsp:cNvPr id="0" name=""/>
        <dsp:cNvSpPr/>
      </dsp:nvSpPr>
      <dsp:spPr>
        <a:xfrm>
          <a:off x="8188795"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8223229" y="3661114"/>
        <a:ext cx="1782559" cy="1106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7E88A-D368-46F5-A5B3-9F16E1AF1ECA}">
      <dsp:nvSpPr>
        <dsp:cNvPr id="0" name=""/>
        <dsp:cNvSpPr/>
      </dsp:nvSpPr>
      <dsp:spPr>
        <a:xfrm>
          <a:off x="604303" y="2363"/>
          <a:ext cx="4243489"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Direct Costs</a:t>
          </a:r>
        </a:p>
      </dsp:txBody>
      <dsp:txXfrm>
        <a:off x="633894" y="31954"/>
        <a:ext cx="4184307" cy="951143"/>
      </dsp:txXfrm>
    </dsp:sp>
    <dsp:sp modelId="{1E0F0D4D-FC6E-4D4D-B442-8154ED41F5C9}">
      <dsp:nvSpPr>
        <dsp:cNvPr id="0" name=""/>
        <dsp:cNvSpPr/>
      </dsp:nvSpPr>
      <dsp:spPr>
        <a:xfrm>
          <a:off x="1028652" y="1012689"/>
          <a:ext cx="424348" cy="757744"/>
        </a:xfrm>
        <a:custGeom>
          <a:avLst/>
          <a:gdLst/>
          <a:ahLst/>
          <a:cxnLst/>
          <a:rect l="0" t="0" r="0" b="0"/>
          <a:pathLst>
            <a:path>
              <a:moveTo>
                <a:pt x="0" y="0"/>
              </a:moveTo>
              <a:lnTo>
                <a:pt x="0" y="757744"/>
              </a:lnTo>
              <a:lnTo>
                <a:pt x="424348"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8588D-ABD1-4F72-AB8A-A959FCAC7A87}">
      <dsp:nvSpPr>
        <dsp:cNvPr id="0" name=""/>
        <dsp:cNvSpPr/>
      </dsp:nvSpPr>
      <dsp:spPr>
        <a:xfrm>
          <a:off x="1453001" y="1265270"/>
          <a:ext cx="3361539"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Garamond" panose="02020404030301010803" pitchFamily="18" charset="0"/>
            </a:rPr>
            <a:t>Easily identified with a specific cost objective</a:t>
          </a:r>
        </a:p>
      </dsp:txBody>
      <dsp:txXfrm>
        <a:off x="1482592" y="1294861"/>
        <a:ext cx="3302357" cy="951143"/>
      </dsp:txXfrm>
    </dsp:sp>
    <dsp:sp modelId="{4D063681-8C9A-4B7A-895A-1767BBB27401}">
      <dsp:nvSpPr>
        <dsp:cNvPr id="0" name=""/>
        <dsp:cNvSpPr/>
      </dsp:nvSpPr>
      <dsp:spPr>
        <a:xfrm>
          <a:off x="1028652" y="1012689"/>
          <a:ext cx="424348" cy="2020651"/>
        </a:xfrm>
        <a:custGeom>
          <a:avLst/>
          <a:gdLst/>
          <a:ahLst/>
          <a:cxnLst/>
          <a:rect l="0" t="0" r="0" b="0"/>
          <a:pathLst>
            <a:path>
              <a:moveTo>
                <a:pt x="0" y="0"/>
              </a:moveTo>
              <a:lnTo>
                <a:pt x="0" y="2020651"/>
              </a:lnTo>
              <a:lnTo>
                <a:pt x="424348"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42D46-5AAA-40AA-BB1A-4756E4BBCCC5}">
      <dsp:nvSpPr>
        <dsp:cNvPr id="0" name=""/>
        <dsp:cNvSpPr/>
      </dsp:nvSpPr>
      <dsp:spPr>
        <a:xfrm>
          <a:off x="1453001" y="2528178"/>
          <a:ext cx="3356496"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Specific to a particular cost objective</a:t>
          </a:r>
        </a:p>
      </dsp:txBody>
      <dsp:txXfrm>
        <a:off x="1482592" y="2557769"/>
        <a:ext cx="3297314" cy="951143"/>
      </dsp:txXfrm>
    </dsp:sp>
    <dsp:sp modelId="{9FE6B34A-9E99-4B2B-81B4-9613037B6451}">
      <dsp:nvSpPr>
        <dsp:cNvPr id="0" name=""/>
        <dsp:cNvSpPr/>
      </dsp:nvSpPr>
      <dsp:spPr>
        <a:xfrm>
          <a:off x="1028652" y="1012689"/>
          <a:ext cx="424348" cy="3283558"/>
        </a:xfrm>
        <a:custGeom>
          <a:avLst/>
          <a:gdLst/>
          <a:ahLst/>
          <a:cxnLst/>
          <a:rect l="0" t="0" r="0" b="0"/>
          <a:pathLst>
            <a:path>
              <a:moveTo>
                <a:pt x="0" y="0"/>
              </a:moveTo>
              <a:lnTo>
                <a:pt x="0" y="3283558"/>
              </a:lnTo>
              <a:lnTo>
                <a:pt x="424348"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079EE-9AF3-4385-ABB0-BFFBD04CC217}">
      <dsp:nvSpPr>
        <dsp:cNvPr id="0" name=""/>
        <dsp:cNvSpPr/>
      </dsp:nvSpPr>
      <dsp:spPr>
        <a:xfrm>
          <a:off x="1453001" y="3791085"/>
          <a:ext cx="3438648"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Direct Salaries, Travel Equipment, Materials</a:t>
          </a:r>
        </a:p>
      </dsp:txBody>
      <dsp:txXfrm>
        <a:off x="1482592" y="3820676"/>
        <a:ext cx="3379466" cy="951143"/>
      </dsp:txXfrm>
    </dsp:sp>
    <dsp:sp modelId="{9CC7026E-92E1-495A-ABE4-BF9797B7A577}">
      <dsp:nvSpPr>
        <dsp:cNvPr id="0" name=""/>
        <dsp:cNvSpPr/>
      </dsp:nvSpPr>
      <dsp:spPr>
        <a:xfrm>
          <a:off x="5352956" y="2363"/>
          <a:ext cx="4327003"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Indirect Costs</a:t>
          </a:r>
        </a:p>
      </dsp:txBody>
      <dsp:txXfrm>
        <a:off x="5382547" y="31954"/>
        <a:ext cx="4267821" cy="951143"/>
      </dsp:txXfrm>
    </dsp:sp>
    <dsp:sp modelId="{B44DBD2A-F32A-4EA5-93D0-7F844BACC414}">
      <dsp:nvSpPr>
        <dsp:cNvPr id="0" name=""/>
        <dsp:cNvSpPr/>
      </dsp:nvSpPr>
      <dsp:spPr>
        <a:xfrm>
          <a:off x="5785656" y="1012689"/>
          <a:ext cx="432700" cy="757744"/>
        </a:xfrm>
        <a:custGeom>
          <a:avLst/>
          <a:gdLst/>
          <a:ahLst/>
          <a:cxnLst/>
          <a:rect l="0" t="0" r="0" b="0"/>
          <a:pathLst>
            <a:path>
              <a:moveTo>
                <a:pt x="0" y="0"/>
              </a:moveTo>
              <a:lnTo>
                <a:pt x="0" y="757744"/>
              </a:lnTo>
              <a:lnTo>
                <a:pt x="432700"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6C9AB5-A215-47BE-BFC6-25EFEE412D19}">
      <dsp:nvSpPr>
        <dsp:cNvPr id="0" name=""/>
        <dsp:cNvSpPr/>
      </dsp:nvSpPr>
      <dsp:spPr>
        <a:xfrm>
          <a:off x="6218357" y="1265270"/>
          <a:ext cx="398669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Not readily assignable to cost objective</a:t>
          </a:r>
        </a:p>
      </dsp:txBody>
      <dsp:txXfrm>
        <a:off x="6247948" y="1294861"/>
        <a:ext cx="3927515" cy="951143"/>
      </dsp:txXfrm>
    </dsp:sp>
    <dsp:sp modelId="{79C1D543-4EC6-4883-B407-D2FACD8C59DB}">
      <dsp:nvSpPr>
        <dsp:cNvPr id="0" name=""/>
        <dsp:cNvSpPr/>
      </dsp:nvSpPr>
      <dsp:spPr>
        <a:xfrm>
          <a:off x="5785656" y="1012689"/>
          <a:ext cx="432700" cy="2020651"/>
        </a:xfrm>
        <a:custGeom>
          <a:avLst/>
          <a:gdLst/>
          <a:ahLst/>
          <a:cxnLst/>
          <a:rect l="0" t="0" r="0" b="0"/>
          <a:pathLst>
            <a:path>
              <a:moveTo>
                <a:pt x="0" y="0"/>
              </a:moveTo>
              <a:lnTo>
                <a:pt x="0" y="2020651"/>
              </a:lnTo>
              <a:lnTo>
                <a:pt x="432700"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BCDD78-6E36-449E-94E6-B749C00ED204}">
      <dsp:nvSpPr>
        <dsp:cNvPr id="0" name=""/>
        <dsp:cNvSpPr/>
      </dsp:nvSpPr>
      <dsp:spPr>
        <a:xfrm>
          <a:off x="6218357" y="2528178"/>
          <a:ext cx="406758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Benefits more than one cost objective</a:t>
          </a:r>
        </a:p>
      </dsp:txBody>
      <dsp:txXfrm>
        <a:off x="6247948" y="2557769"/>
        <a:ext cx="4008405" cy="951143"/>
      </dsp:txXfrm>
    </dsp:sp>
    <dsp:sp modelId="{5DE46D0E-1C8A-4D5F-BC66-AF8FCCFF1981}">
      <dsp:nvSpPr>
        <dsp:cNvPr id="0" name=""/>
        <dsp:cNvSpPr/>
      </dsp:nvSpPr>
      <dsp:spPr>
        <a:xfrm>
          <a:off x="5785656" y="1012689"/>
          <a:ext cx="432700" cy="3283558"/>
        </a:xfrm>
        <a:custGeom>
          <a:avLst/>
          <a:gdLst/>
          <a:ahLst/>
          <a:cxnLst/>
          <a:rect l="0" t="0" r="0" b="0"/>
          <a:pathLst>
            <a:path>
              <a:moveTo>
                <a:pt x="0" y="0"/>
              </a:moveTo>
              <a:lnTo>
                <a:pt x="0" y="3283558"/>
              </a:lnTo>
              <a:lnTo>
                <a:pt x="432700"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128A98-4E34-4224-921A-DCF6DE974919}">
      <dsp:nvSpPr>
        <dsp:cNvPr id="0" name=""/>
        <dsp:cNvSpPr/>
      </dsp:nvSpPr>
      <dsp:spPr>
        <a:xfrm>
          <a:off x="6218357" y="3791085"/>
          <a:ext cx="4059392"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Accounting Services, Utilities, Rent</a:t>
          </a:r>
        </a:p>
      </dsp:txBody>
      <dsp:txXfrm>
        <a:off x="6247948" y="3820676"/>
        <a:ext cx="4000210" cy="951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F7FF1-2D55-4817-A29C-DEBD2A1D9A5A}">
      <dsp:nvSpPr>
        <dsp:cNvPr id="0" name=""/>
        <dsp:cNvSpPr/>
      </dsp:nvSpPr>
      <dsp:spPr>
        <a:xfrm>
          <a:off x="2535955" y="1940086"/>
          <a:ext cx="1757816" cy="11103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Cost Objective</a:t>
          </a:r>
        </a:p>
      </dsp:txBody>
      <dsp:txXfrm>
        <a:off x="2793381" y="2102698"/>
        <a:ext cx="1242964" cy="785160"/>
      </dsp:txXfrm>
    </dsp:sp>
    <dsp:sp modelId="{F0B05B6E-C0D1-43B0-952C-E77479EFED9F}">
      <dsp:nvSpPr>
        <dsp:cNvPr id="0" name=""/>
        <dsp:cNvSpPr/>
      </dsp:nvSpPr>
      <dsp:spPr>
        <a:xfrm rot="16200000">
          <a:off x="3231460" y="1369151"/>
          <a:ext cx="366806"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286481" y="1518281"/>
        <a:ext cx="256764" cy="282326"/>
      </dsp:txXfrm>
    </dsp:sp>
    <dsp:sp modelId="{2A78A2C2-B2DA-4ED8-BF6F-C75DCA09D059}">
      <dsp:nvSpPr>
        <dsp:cNvPr id="0" name=""/>
        <dsp:cNvSpPr/>
      </dsp:nvSpPr>
      <dsp:spPr>
        <a:xfrm>
          <a:off x="2672149" y="2440"/>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Contract</a:t>
          </a:r>
        </a:p>
      </dsp:txBody>
      <dsp:txXfrm>
        <a:off x="2889685" y="184848"/>
        <a:ext cx="1050355" cy="880742"/>
      </dsp:txXfrm>
    </dsp:sp>
    <dsp:sp modelId="{FA4403D2-DEA7-4E28-8C3E-D53DF8FADC17}">
      <dsp:nvSpPr>
        <dsp:cNvPr id="0" name=""/>
        <dsp:cNvSpPr/>
      </dsp:nvSpPr>
      <dsp:spPr>
        <a:xfrm rot="19285714">
          <a:off x="4015821"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4024210" y="1796625"/>
        <a:ext cx="179446" cy="282326"/>
      </dsp:txXfrm>
    </dsp:sp>
    <dsp:sp modelId="{45C31F47-40A2-44A7-8BC4-1D740C45A210}">
      <dsp:nvSpPr>
        <dsp:cNvPr id="0" name=""/>
        <dsp:cNvSpPr/>
      </dsp:nvSpPr>
      <dsp:spPr>
        <a:xfrm>
          <a:off x="4134220"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Division</a:t>
          </a:r>
        </a:p>
      </dsp:txBody>
      <dsp:txXfrm>
        <a:off x="4351756" y="888944"/>
        <a:ext cx="1050355" cy="880742"/>
      </dsp:txXfrm>
    </dsp:sp>
    <dsp:sp modelId="{4CBFD839-247F-49E9-88E0-B34A49952B77}">
      <dsp:nvSpPr>
        <dsp:cNvPr id="0" name=""/>
        <dsp:cNvSpPr/>
      </dsp:nvSpPr>
      <dsp:spPr>
        <a:xfrm rot="771429">
          <a:off x="430114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4301716" y="2568691"/>
        <a:ext cx="106524" cy="282326"/>
      </dsp:txXfrm>
    </dsp:sp>
    <dsp:sp modelId="{096CC3DE-FB56-4EC5-86A3-63FB5C640734}">
      <dsp:nvSpPr>
        <dsp:cNvPr id="0" name=""/>
        <dsp:cNvSpPr/>
      </dsp:nvSpPr>
      <dsp:spPr>
        <a:xfrm>
          <a:off x="4495322"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Award</a:t>
          </a:r>
        </a:p>
      </dsp:txBody>
      <dsp:txXfrm>
        <a:off x="4712858" y="2471034"/>
        <a:ext cx="1050355" cy="880742"/>
      </dsp:txXfrm>
    </dsp:sp>
    <dsp:sp modelId="{773BCB4B-459B-443A-B8B9-FB7D4052D509}">
      <dsp:nvSpPr>
        <dsp:cNvPr id="0" name=""/>
        <dsp:cNvSpPr/>
      </dsp:nvSpPr>
      <dsp:spPr>
        <a:xfrm rot="3857143">
          <a:off x="3635757"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664541" y="3118936"/>
        <a:ext cx="237280" cy="282326"/>
      </dsp:txXfrm>
    </dsp:sp>
    <dsp:sp modelId="{5BCF580C-F708-4848-9F5C-2D57F33BF714}">
      <dsp:nvSpPr>
        <dsp:cNvPr id="0" name=""/>
        <dsp:cNvSpPr/>
      </dsp:nvSpPr>
      <dsp:spPr>
        <a:xfrm>
          <a:off x="3483537"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Program</a:t>
          </a:r>
        </a:p>
      </dsp:txBody>
      <dsp:txXfrm>
        <a:off x="3701073" y="3739772"/>
        <a:ext cx="1050355" cy="880742"/>
      </dsp:txXfrm>
    </dsp:sp>
    <dsp:sp modelId="{7B408804-CE89-468B-A8BB-32836AD05C65}">
      <dsp:nvSpPr>
        <dsp:cNvPr id="0" name=""/>
        <dsp:cNvSpPr/>
      </dsp:nvSpPr>
      <dsp:spPr>
        <a:xfrm rot="6942857">
          <a:off x="2854998"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2927905" y="3118936"/>
        <a:ext cx="237280" cy="282326"/>
      </dsp:txXfrm>
    </dsp:sp>
    <dsp:sp modelId="{4D0A965E-058F-4C1A-9070-4A5F8E7AA334}">
      <dsp:nvSpPr>
        <dsp:cNvPr id="0" name=""/>
        <dsp:cNvSpPr/>
      </dsp:nvSpPr>
      <dsp:spPr>
        <a:xfrm>
          <a:off x="1860761"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Function</a:t>
          </a:r>
        </a:p>
      </dsp:txBody>
      <dsp:txXfrm>
        <a:off x="2078297" y="3739772"/>
        <a:ext cx="1050355" cy="880742"/>
      </dsp:txXfrm>
    </dsp:sp>
    <dsp:sp modelId="{B1CE3D65-AB45-470B-8CE6-16717ACF5B5D}">
      <dsp:nvSpPr>
        <dsp:cNvPr id="0" name=""/>
        <dsp:cNvSpPr/>
      </dsp:nvSpPr>
      <dsp:spPr>
        <a:xfrm rot="10028571">
          <a:off x="237640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2421485" y="2568691"/>
        <a:ext cx="106524" cy="282326"/>
      </dsp:txXfrm>
    </dsp:sp>
    <dsp:sp modelId="{CE21F0E3-2E6A-4E31-9925-784466A55E51}">
      <dsp:nvSpPr>
        <dsp:cNvPr id="0" name=""/>
        <dsp:cNvSpPr/>
      </dsp:nvSpPr>
      <dsp:spPr>
        <a:xfrm>
          <a:off x="848976"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sp:txBody>
      <dsp:txXfrm>
        <a:off x="1066512" y="2471034"/>
        <a:ext cx="1050355" cy="880742"/>
      </dsp:txXfrm>
    </dsp:sp>
    <dsp:sp modelId="{2B2E9400-1A34-426C-8113-0B6F83117411}">
      <dsp:nvSpPr>
        <dsp:cNvPr id="0" name=""/>
        <dsp:cNvSpPr/>
      </dsp:nvSpPr>
      <dsp:spPr>
        <a:xfrm rot="13114286">
          <a:off x="2557552"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2626069" y="1796625"/>
        <a:ext cx="179446" cy="282326"/>
      </dsp:txXfrm>
    </dsp:sp>
    <dsp:sp modelId="{E4136C2A-6BF1-4325-A631-ED7CFCB2FB3E}">
      <dsp:nvSpPr>
        <dsp:cNvPr id="0" name=""/>
        <dsp:cNvSpPr/>
      </dsp:nvSpPr>
      <dsp:spPr>
        <a:xfrm>
          <a:off x="1210078"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Work Unit</a:t>
          </a:r>
        </a:p>
      </dsp:txBody>
      <dsp:txXfrm>
        <a:off x="1427614" y="888944"/>
        <a:ext cx="1050355" cy="880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150DE-7B13-4DC3-AC81-0EADD1D30DB5}">
      <dsp:nvSpPr>
        <dsp:cNvPr id="0" name=""/>
        <dsp:cNvSpPr/>
      </dsp:nvSpPr>
      <dsp:spPr>
        <a:xfrm>
          <a:off x="5622"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Excludes</a:t>
          </a:r>
        </a:p>
      </dsp:txBody>
      <dsp:txXfrm>
        <a:off x="5622" y="0"/>
        <a:ext cx="5408911" cy="1441608"/>
      </dsp:txXfrm>
    </dsp:sp>
    <dsp:sp modelId="{9588DDB2-71A0-47A8-993B-81EF9D844D60}">
      <dsp:nvSpPr>
        <dsp:cNvPr id="0" name=""/>
        <dsp:cNvSpPr/>
      </dsp:nvSpPr>
      <dsp:spPr>
        <a:xfrm>
          <a:off x="546514" y="1441621"/>
          <a:ext cx="4327129" cy="391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Equipment</a:t>
          </a:r>
        </a:p>
      </dsp:txBody>
      <dsp:txXfrm>
        <a:off x="557978" y="1453085"/>
        <a:ext cx="4304201" cy="368480"/>
      </dsp:txXfrm>
    </dsp:sp>
    <dsp:sp modelId="{E34A581F-05F1-4A66-B60A-B0572E6F6651}">
      <dsp:nvSpPr>
        <dsp:cNvPr id="0" name=""/>
        <dsp:cNvSpPr/>
      </dsp:nvSpPr>
      <dsp:spPr>
        <a:xfrm>
          <a:off x="546514" y="190588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Capital</a:t>
          </a:r>
          <a:r>
            <a:rPr lang="en-US" sz="2000" kern="1200" dirty="0"/>
            <a:t> </a:t>
          </a:r>
          <a:r>
            <a:rPr lang="en-US" sz="2400" kern="1200" dirty="0">
              <a:latin typeface="Garamond" panose="02020404030301010803" pitchFamily="18" charset="0"/>
            </a:rPr>
            <a:t>Expenditures</a:t>
          </a:r>
        </a:p>
      </dsp:txBody>
      <dsp:txXfrm>
        <a:off x="560384" y="1919754"/>
        <a:ext cx="4299389" cy="445815"/>
      </dsp:txXfrm>
    </dsp:sp>
    <dsp:sp modelId="{DD03CEE0-8E6D-4429-A78E-BDD9BBB02AF0}">
      <dsp:nvSpPr>
        <dsp:cNvPr id="0" name=""/>
        <dsp:cNvSpPr/>
      </dsp:nvSpPr>
      <dsp:spPr>
        <a:xfrm>
          <a:off x="546514" y="245229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Participant</a:t>
          </a:r>
          <a:r>
            <a:rPr lang="en-US" sz="2000" kern="1200" dirty="0"/>
            <a:t> </a:t>
          </a:r>
          <a:r>
            <a:rPr lang="en-US" sz="2400" kern="1200" dirty="0">
              <a:latin typeface="Garamond" panose="02020404030301010803" pitchFamily="18" charset="0"/>
            </a:rPr>
            <a:t>Support Costs</a:t>
          </a:r>
        </a:p>
      </dsp:txBody>
      <dsp:txXfrm>
        <a:off x="560384" y="2466164"/>
        <a:ext cx="4299389" cy="445815"/>
      </dsp:txXfrm>
    </dsp:sp>
    <dsp:sp modelId="{0392AE5C-EC12-488A-9F45-B7F4907DF0B3}">
      <dsp:nvSpPr>
        <dsp:cNvPr id="0" name=""/>
        <dsp:cNvSpPr/>
      </dsp:nvSpPr>
      <dsp:spPr>
        <a:xfrm>
          <a:off x="546514" y="299870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Tuition Charges</a:t>
          </a:r>
        </a:p>
      </dsp:txBody>
      <dsp:txXfrm>
        <a:off x="560384" y="3012575"/>
        <a:ext cx="4299389" cy="445815"/>
      </dsp:txXfrm>
    </dsp:sp>
    <dsp:sp modelId="{C8D613E3-B03D-4147-858D-D79B16A3EC80}">
      <dsp:nvSpPr>
        <dsp:cNvPr id="0" name=""/>
        <dsp:cNvSpPr/>
      </dsp:nvSpPr>
      <dsp:spPr>
        <a:xfrm>
          <a:off x="546514" y="354511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Rental of Space</a:t>
          </a:r>
        </a:p>
      </dsp:txBody>
      <dsp:txXfrm>
        <a:off x="560384" y="3558985"/>
        <a:ext cx="4299389" cy="445815"/>
      </dsp:txXfrm>
    </dsp:sp>
    <dsp:sp modelId="{184CB98C-2126-4257-841A-7700D627C410}">
      <dsp:nvSpPr>
        <dsp:cNvPr id="0" name=""/>
        <dsp:cNvSpPr/>
      </dsp:nvSpPr>
      <dsp:spPr>
        <a:xfrm>
          <a:off x="546514" y="4091526"/>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Each Subaward in excess of $50k</a:t>
          </a:r>
        </a:p>
      </dsp:txBody>
      <dsp:txXfrm>
        <a:off x="560384" y="4105396"/>
        <a:ext cx="4299389" cy="445815"/>
      </dsp:txXfrm>
    </dsp:sp>
    <dsp:sp modelId="{8123E192-743B-4967-BC41-767D45D10519}">
      <dsp:nvSpPr>
        <dsp:cNvPr id="0" name=""/>
        <dsp:cNvSpPr/>
      </dsp:nvSpPr>
      <dsp:spPr>
        <a:xfrm>
          <a:off x="5825825"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Includes</a:t>
          </a:r>
        </a:p>
      </dsp:txBody>
      <dsp:txXfrm>
        <a:off x="5825825" y="0"/>
        <a:ext cx="5408911" cy="1441608"/>
      </dsp:txXfrm>
    </dsp:sp>
    <dsp:sp modelId="{6106B568-A419-4072-966D-338163EC933D}">
      <dsp:nvSpPr>
        <dsp:cNvPr id="0" name=""/>
        <dsp:cNvSpPr/>
      </dsp:nvSpPr>
      <dsp:spPr>
        <a:xfrm>
          <a:off x="6361093" y="1442794"/>
          <a:ext cx="4327129" cy="426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Direct Salaries and Wages</a:t>
          </a:r>
        </a:p>
      </dsp:txBody>
      <dsp:txXfrm>
        <a:off x="6373577" y="1455278"/>
        <a:ext cx="4302161" cy="401269"/>
      </dsp:txXfrm>
    </dsp:sp>
    <dsp:sp modelId="{75222E1F-5C42-4C98-8C41-9774F94ED434}">
      <dsp:nvSpPr>
        <dsp:cNvPr id="0" name=""/>
        <dsp:cNvSpPr/>
      </dsp:nvSpPr>
      <dsp:spPr>
        <a:xfrm>
          <a:off x="6361093" y="1933556"/>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Applicable Fringe Benefits</a:t>
          </a:r>
        </a:p>
      </dsp:txBody>
      <dsp:txXfrm>
        <a:off x="6373377" y="1945840"/>
        <a:ext cx="4302561" cy="394845"/>
      </dsp:txXfrm>
    </dsp:sp>
    <dsp:sp modelId="{11D2F376-1064-47E1-9001-9B50A69377BE}">
      <dsp:nvSpPr>
        <dsp:cNvPr id="0" name=""/>
        <dsp:cNvSpPr/>
      </dsp:nvSpPr>
      <dsp:spPr>
        <a:xfrm>
          <a:off x="6361093" y="2417495"/>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Materials and Supplies</a:t>
          </a:r>
        </a:p>
      </dsp:txBody>
      <dsp:txXfrm>
        <a:off x="6373377" y="2429779"/>
        <a:ext cx="4302561" cy="394845"/>
      </dsp:txXfrm>
    </dsp:sp>
    <dsp:sp modelId="{3C3A927C-816B-4724-AA82-D1D5DFE38A8C}">
      <dsp:nvSpPr>
        <dsp:cNvPr id="0" name=""/>
        <dsp:cNvSpPr/>
      </dsp:nvSpPr>
      <dsp:spPr>
        <a:xfrm>
          <a:off x="6361093" y="2901433"/>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Services</a:t>
          </a:r>
        </a:p>
      </dsp:txBody>
      <dsp:txXfrm>
        <a:off x="6373377" y="2913717"/>
        <a:ext cx="4302561" cy="394845"/>
      </dsp:txXfrm>
    </dsp:sp>
    <dsp:sp modelId="{14847A15-7DD7-4453-B230-6B40E06EE27E}">
      <dsp:nvSpPr>
        <dsp:cNvPr id="0" name=""/>
        <dsp:cNvSpPr/>
      </dsp:nvSpPr>
      <dsp:spPr>
        <a:xfrm>
          <a:off x="6361093" y="3385372"/>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Travel</a:t>
          </a:r>
        </a:p>
      </dsp:txBody>
      <dsp:txXfrm>
        <a:off x="6373377" y="3397656"/>
        <a:ext cx="4302561" cy="394845"/>
      </dsp:txXfrm>
    </dsp:sp>
    <dsp:sp modelId="{1EDC6EA0-3532-43A4-8F38-CA7B57026D8E}">
      <dsp:nvSpPr>
        <dsp:cNvPr id="0" name=""/>
        <dsp:cNvSpPr/>
      </dsp:nvSpPr>
      <dsp:spPr>
        <a:xfrm>
          <a:off x="6361093" y="3869310"/>
          <a:ext cx="4327129" cy="6945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Up to the first $50k of each Subaward</a:t>
          </a:r>
        </a:p>
      </dsp:txBody>
      <dsp:txXfrm>
        <a:off x="6381437" y="3889654"/>
        <a:ext cx="4286441" cy="653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8355E-2D00-4C44-A871-58BD45E6B9DD}">
      <dsp:nvSpPr>
        <dsp:cNvPr id="0" name=""/>
        <dsp:cNvSpPr/>
      </dsp:nvSpPr>
      <dsp:spPr>
        <a:xfrm>
          <a:off x="0" y="168494"/>
          <a:ext cx="4125926" cy="9848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Negotiated</a:t>
          </a:r>
        </a:p>
      </dsp:txBody>
      <dsp:txXfrm>
        <a:off x="28846" y="197340"/>
        <a:ext cx="4068234" cy="927180"/>
      </dsp:txXfrm>
    </dsp:sp>
    <dsp:sp modelId="{BCDD97FA-1712-476A-9C0A-C0339452D2A6}">
      <dsp:nvSpPr>
        <dsp:cNvPr id="0" name=""/>
        <dsp:cNvSpPr/>
      </dsp:nvSpPr>
      <dsp:spPr>
        <a:xfrm>
          <a:off x="412592" y="1153366"/>
          <a:ext cx="287150" cy="431235"/>
        </a:xfrm>
        <a:custGeom>
          <a:avLst/>
          <a:gdLst/>
          <a:ahLst/>
          <a:cxnLst/>
          <a:rect l="0" t="0" r="0" b="0"/>
          <a:pathLst>
            <a:path>
              <a:moveTo>
                <a:pt x="0" y="0"/>
              </a:moveTo>
              <a:lnTo>
                <a:pt x="0" y="431235"/>
              </a:lnTo>
              <a:lnTo>
                <a:pt x="287150" y="4312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4E46-9C24-4C4A-9876-0D36832D94CE}">
      <dsp:nvSpPr>
        <dsp:cNvPr id="0" name=""/>
        <dsp:cNvSpPr/>
      </dsp:nvSpPr>
      <dsp:spPr>
        <a:xfrm>
          <a:off x="699743" y="1261317"/>
          <a:ext cx="5519910" cy="6465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Provisional</a:t>
          </a:r>
          <a:r>
            <a:rPr lang="en-US" sz="2400" b="0" kern="1200" dirty="0">
              <a:latin typeface="Garamond" panose="02020404030301010803" pitchFamily="18" charset="0"/>
              <a:cs typeface="Arial" panose="020B0604020202020204" pitchFamily="34" charset="0"/>
            </a:rPr>
            <a:t>: </a:t>
          </a:r>
          <a:r>
            <a:rPr lang="en-US" sz="2400" b="0" kern="120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kern="1200" dirty="0">
            <a:solidFill>
              <a:schemeClr val="tx1"/>
            </a:solidFill>
            <a:latin typeface="Garamond" panose="02020404030301010803" pitchFamily="18" charset="0"/>
            <a:cs typeface="Arial" panose="020B0604020202020204" pitchFamily="34" charset="0"/>
          </a:endParaRPr>
        </a:p>
      </dsp:txBody>
      <dsp:txXfrm>
        <a:off x="718680" y="1280254"/>
        <a:ext cx="5482036" cy="608695"/>
      </dsp:txXfrm>
    </dsp:sp>
    <dsp:sp modelId="{D8F19F91-62FB-4935-B467-C2335F019735}">
      <dsp:nvSpPr>
        <dsp:cNvPr id="0" name=""/>
        <dsp:cNvSpPr/>
      </dsp:nvSpPr>
      <dsp:spPr>
        <a:xfrm>
          <a:off x="412592" y="1153366"/>
          <a:ext cx="253670" cy="1445332"/>
        </a:xfrm>
        <a:custGeom>
          <a:avLst/>
          <a:gdLst/>
          <a:ahLst/>
          <a:cxnLst/>
          <a:rect l="0" t="0" r="0" b="0"/>
          <a:pathLst>
            <a:path>
              <a:moveTo>
                <a:pt x="0" y="0"/>
              </a:moveTo>
              <a:lnTo>
                <a:pt x="0" y="1445332"/>
              </a:lnTo>
              <a:lnTo>
                <a:pt x="253670" y="1445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3086A1-0EE2-4A42-840C-9C4DE77BF2DE}">
      <dsp:nvSpPr>
        <dsp:cNvPr id="0" name=""/>
        <dsp:cNvSpPr/>
      </dsp:nvSpPr>
      <dsp:spPr>
        <a:xfrm>
          <a:off x="666263" y="2216452"/>
          <a:ext cx="5721061" cy="7644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Final</a:t>
          </a:r>
          <a:r>
            <a:rPr lang="en-US" sz="2400" kern="1200" dirty="0">
              <a:latin typeface="Garamond" panose="02020404030301010803" pitchFamily="18" charset="0"/>
              <a:cs typeface="Arial" panose="020B0604020202020204" pitchFamily="34" charset="0"/>
            </a:rPr>
            <a:t>: </a:t>
          </a:r>
          <a:r>
            <a:rPr lang="en-US" sz="2400" kern="1200" dirty="0">
              <a:solidFill>
                <a:schemeClr val="tx1"/>
              </a:solidFill>
              <a:latin typeface="Garamond" panose="02020404030301010803" pitchFamily="18" charset="0"/>
              <a:cs typeface="Arial" panose="020B0604020202020204" pitchFamily="34" charset="0"/>
            </a:rPr>
            <a:t>Based on actual cost and not subject to adjustment.</a:t>
          </a:r>
        </a:p>
      </dsp:txBody>
      <dsp:txXfrm>
        <a:off x="688654" y="2238843"/>
        <a:ext cx="5676279" cy="719710"/>
      </dsp:txXfrm>
    </dsp:sp>
    <dsp:sp modelId="{F070B5BE-0286-4BA5-BB05-E70E09A81DDF}">
      <dsp:nvSpPr>
        <dsp:cNvPr id="0" name=""/>
        <dsp:cNvSpPr/>
      </dsp:nvSpPr>
      <dsp:spPr>
        <a:xfrm>
          <a:off x="412592" y="1153366"/>
          <a:ext cx="231355" cy="2729259"/>
        </a:xfrm>
        <a:custGeom>
          <a:avLst/>
          <a:gdLst/>
          <a:ahLst/>
          <a:cxnLst/>
          <a:rect l="0" t="0" r="0" b="0"/>
          <a:pathLst>
            <a:path>
              <a:moveTo>
                <a:pt x="0" y="0"/>
              </a:moveTo>
              <a:lnTo>
                <a:pt x="0" y="2729259"/>
              </a:lnTo>
              <a:lnTo>
                <a:pt x="231355" y="272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8458D-E353-469C-A4DD-110F20B5BDDD}">
      <dsp:nvSpPr>
        <dsp:cNvPr id="0" name=""/>
        <dsp:cNvSpPr/>
      </dsp:nvSpPr>
      <dsp:spPr>
        <a:xfrm>
          <a:off x="643948" y="3178608"/>
          <a:ext cx="8528588" cy="14080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Fixed Carry-Forward Rate (For States only):</a:t>
          </a:r>
          <a:r>
            <a:rPr lang="en-US" sz="2400" b="0" kern="120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kern="1200" dirty="0">
            <a:latin typeface="Garamond" panose="02020404030301010803" pitchFamily="18" charset="0"/>
            <a:cs typeface="Arial" panose="020B0604020202020204" pitchFamily="34" charset="0"/>
          </a:endParaRPr>
        </a:p>
      </dsp:txBody>
      <dsp:txXfrm>
        <a:off x="685188" y="3219848"/>
        <a:ext cx="8446108" cy="1325553"/>
      </dsp:txXfrm>
    </dsp:sp>
    <dsp:sp modelId="{7158A377-DAA6-494F-84ED-F60DFD87E53A}">
      <dsp:nvSpPr>
        <dsp:cNvPr id="0" name=""/>
        <dsp:cNvSpPr/>
      </dsp:nvSpPr>
      <dsp:spPr>
        <a:xfrm>
          <a:off x="6227496" y="154751"/>
          <a:ext cx="5007240" cy="1068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Non-Negotiated</a:t>
          </a:r>
        </a:p>
      </dsp:txBody>
      <dsp:txXfrm>
        <a:off x="6258805" y="186060"/>
        <a:ext cx="4944622" cy="1006345"/>
      </dsp:txXfrm>
    </dsp:sp>
    <dsp:sp modelId="{EBA18093-3070-4DF1-8D59-B895DB06A573}">
      <dsp:nvSpPr>
        <dsp:cNvPr id="0" name=""/>
        <dsp:cNvSpPr/>
      </dsp:nvSpPr>
      <dsp:spPr>
        <a:xfrm>
          <a:off x="6728220" y="1223715"/>
          <a:ext cx="261494" cy="903339"/>
        </a:xfrm>
        <a:custGeom>
          <a:avLst/>
          <a:gdLst/>
          <a:ahLst/>
          <a:cxnLst/>
          <a:rect l="0" t="0" r="0" b="0"/>
          <a:pathLst>
            <a:path>
              <a:moveTo>
                <a:pt x="0" y="0"/>
              </a:moveTo>
              <a:lnTo>
                <a:pt x="0" y="903339"/>
              </a:lnTo>
              <a:lnTo>
                <a:pt x="261494" y="9033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190E13-9A17-4463-85BC-C3A59E0DE8D9}">
      <dsp:nvSpPr>
        <dsp:cNvPr id="0" name=""/>
        <dsp:cNvSpPr/>
      </dsp:nvSpPr>
      <dsp:spPr>
        <a:xfrm>
          <a:off x="6989714" y="1537510"/>
          <a:ext cx="4245022" cy="1179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sp:txBody>
      <dsp:txXfrm>
        <a:off x="7024248" y="1572044"/>
        <a:ext cx="4175954" cy="1110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E1E0A-5220-4FEB-A044-9C478BAADFAF}">
      <dsp:nvSpPr>
        <dsp:cNvPr id="0" name=""/>
        <dsp:cNvSpPr/>
      </dsp:nvSpPr>
      <dsp:spPr>
        <a:xfrm>
          <a:off x="32708" y="30132"/>
          <a:ext cx="5639428" cy="1099643"/>
        </a:xfrm>
        <a:prstGeom prst="rightArrow">
          <a:avLst>
            <a:gd name="adj1" fmla="val 50000"/>
            <a:gd name="adj2" fmla="val 5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 2022 Fixed Rate</a:t>
          </a:r>
        </a:p>
      </dsp:txBody>
      <dsp:txXfrm>
        <a:off x="32708" y="305043"/>
        <a:ext cx="5364517" cy="549821"/>
      </dsp:txXfrm>
    </dsp:sp>
    <dsp:sp modelId="{8DA863BD-1082-4782-8AB7-4C76C418BDBA}">
      <dsp:nvSpPr>
        <dsp:cNvPr id="0" name=""/>
        <dsp:cNvSpPr/>
      </dsp:nvSpPr>
      <dsp:spPr>
        <a:xfrm>
          <a:off x="54567" y="827077"/>
          <a:ext cx="3181264" cy="472558"/>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2020 Financial Data</a:t>
          </a:r>
        </a:p>
      </dsp:txBody>
      <dsp:txXfrm>
        <a:off x="54567" y="827077"/>
        <a:ext cx="3181264" cy="472558"/>
      </dsp:txXfrm>
    </dsp:sp>
    <dsp:sp modelId="{B7BF4767-D22F-423D-8C64-F3C4BDC6DA97}">
      <dsp:nvSpPr>
        <dsp:cNvPr id="0" name=""/>
        <dsp:cNvSpPr/>
      </dsp:nvSpPr>
      <dsp:spPr>
        <a:xfrm>
          <a:off x="463845" y="1299621"/>
          <a:ext cx="5211689" cy="1168395"/>
        </a:xfrm>
        <a:prstGeom prst="rightArrow">
          <a:avLst>
            <a:gd name="adj1" fmla="val 50000"/>
            <a:gd name="adj2" fmla="val 5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sp:txBody>
      <dsp:txXfrm>
        <a:off x="463845" y="1591720"/>
        <a:ext cx="4919590" cy="584197"/>
      </dsp:txXfrm>
    </dsp:sp>
    <dsp:sp modelId="{09F4218B-FAAE-4897-A22B-AB96FC8A6B32}">
      <dsp:nvSpPr>
        <dsp:cNvPr id="0" name=""/>
        <dsp:cNvSpPr/>
      </dsp:nvSpPr>
      <dsp:spPr>
        <a:xfrm>
          <a:off x="463851" y="2142881"/>
          <a:ext cx="3127506" cy="521209"/>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2021 Financial Data</a:t>
          </a:r>
          <a:endParaRPr lang="en-US" sz="2400" kern="1200" dirty="0"/>
        </a:p>
      </dsp:txBody>
      <dsp:txXfrm>
        <a:off x="463851" y="2142881"/>
        <a:ext cx="3127506" cy="521209"/>
      </dsp:txXfrm>
    </dsp:sp>
    <dsp:sp modelId="{6387EDA9-CB28-4C3C-92EB-F148648C1299}">
      <dsp:nvSpPr>
        <dsp:cNvPr id="0" name=""/>
        <dsp:cNvSpPr/>
      </dsp:nvSpPr>
      <dsp:spPr>
        <a:xfrm>
          <a:off x="842076" y="2573866"/>
          <a:ext cx="4830064" cy="128085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2800" kern="1200" dirty="0"/>
            <a:t> </a:t>
          </a:r>
          <a:r>
            <a:rPr lang="en-US" sz="2800" b="1" kern="1200" dirty="0">
              <a:solidFill>
                <a:prstClr val="white"/>
              </a:solidFill>
              <a:latin typeface="Garamond" panose="02020404030301010803" pitchFamily="18" charset="0"/>
              <a:ea typeface="+mn-ea"/>
              <a:cs typeface="+mn-cs"/>
            </a:rPr>
            <a:t>2024 Fixed Rate</a:t>
          </a:r>
          <a:endParaRPr lang="en-US" sz="2800" kern="1200" dirty="0"/>
        </a:p>
      </dsp:txBody>
      <dsp:txXfrm>
        <a:off x="842076" y="2894081"/>
        <a:ext cx="4509850" cy="640429"/>
      </dsp:txXfrm>
    </dsp:sp>
    <dsp:sp modelId="{DC3A8B0A-2F3D-4D98-94AB-0A264188B94E}">
      <dsp:nvSpPr>
        <dsp:cNvPr id="0" name=""/>
        <dsp:cNvSpPr/>
      </dsp:nvSpPr>
      <dsp:spPr>
        <a:xfrm>
          <a:off x="847733" y="3523659"/>
          <a:ext cx="3047120" cy="559026"/>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Garamond" panose="02020404030301010803" pitchFamily="18" charset="0"/>
            </a:rPr>
            <a:t>FY 2022 Financial Data</a:t>
          </a:r>
          <a:endParaRPr lang="en-US" sz="2300" kern="1200" dirty="0"/>
        </a:p>
      </dsp:txBody>
      <dsp:txXfrm>
        <a:off x="847733" y="3523659"/>
        <a:ext cx="3047120" cy="559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23672-2E1E-442B-AE6F-46D3FB1394ED}">
      <dsp:nvSpPr>
        <dsp:cNvPr id="0" name=""/>
        <dsp:cNvSpPr/>
      </dsp:nvSpPr>
      <dsp:spPr>
        <a:xfrm>
          <a:off x="0" y="0"/>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Direct Cost</a:t>
          </a:r>
        </a:p>
      </dsp:txBody>
      <dsp:txXfrm>
        <a:off x="1159803" y="0"/>
        <a:ext cx="4250396" cy="777637"/>
      </dsp:txXfrm>
    </dsp:sp>
    <dsp:sp modelId="{7212678B-5099-4C71-89B0-ABFCCB06DB12}">
      <dsp:nvSpPr>
        <dsp:cNvPr id="0" name=""/>
        <dsp:cNvSpPr/>
      </dsp:nvSpPr>
      <dsp:spPr>
        <a:xfrm>
          <a:off x="77763" y="77763"/>
          <a:ext cx="1082040" cy="622109"/>
        </a:xfrm>
        <a:prstGeom prst="roundRect">
          <a:avLst>
            <a:gd name="adj" fmla="val 10000"/>
          </a:avLst>
        </a:prstGeom>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529F7-0EB9-496E-9E5B-A222974EF26C}">
      <dsp:nvSpPr>
        <dsp:cNvPr id="0" name=""/>
        <dsp:cNvSpPr/>
      </dsp:nvSpPr>
      <dsp:spPr>
        <a:xfrm>
          <a:off x="0" y="855400"/>
          <a:ext cx="5410200" cy="777637"/>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Indirect Cost</a:t>
          </a:r>
        </a:p>
      </dsp:txBody>
      <dsp:txXfrm>
        <a:off x="1159803" y="855400"/>
        <a:ext cx="4250396" cy="777637"/>
      </dsp:txXfrm>
    </dsp:sp>
    <dsp:sp modelId="{DF00CA70-1CBC-405D-BA5C-9C9A7ECC0D6B}">
      <dsp:nvSpPr>
        <dsp:cNvPr id="0" name=""/>
        <dsp:cNvSpPr/>
      </dsp:nvSpPr>
      <dsp:spPr>
        <a:xfrm>
          <a:off x="77763" y="933164"/>
          <a:ext cx="1082040" cy="622109"/>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B2435-B999-4B2C-9EC9-FC4C3594F982}">
      <dsp:nvSpPr>
        <dsp:cNvPr id="0" name=""/>
        <dsp:cNvSpPr/>
      </dsp:nvSpPr>
      <dsp:spPr>
        <a:xfrm>
          <a:off x="0" y="1710801"/>
          <a:ext cx="5410200" cy="77763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Cost Allocated from SWCAP</a:t>
          </a:r>
        </a:p>
      </dsp:txBody>
      <dsp:txXfrm>
        <a:off x="1159803" y="1710801"/>
        <a:ext cx="4250396" cy="777637"/>
      </dsp:txXfrm>
    </dsp:sp>
    <dsp:sp modelId="{C8E5C080-04EF-4480-A5CF-73E83B8C92DF}">
      <dsp:nvSpPr>
        <dsp:cNvPr id="0" name=""/>
        <dsp:cNvSpPr/>
      </dsp:nvSpPr>
      <dsp:spPr>
        <a:xfrm>
          <a:off x="77763" y="1788565"/>
          <a:ext cx="1082040" cy="622109"/>
        </a:xfrm>
        <a:prstGeom prst="roundRect">
          <a:avLst>
            <a:gd name="adj" fmla="val 10000"/>
          </a:avLst>
        </a:prstGeom>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CC109-43B4-411A-A8A0-B30572A8F18E}">
      <dsp:nvSpPr>
        <dsp:cNvPr id="0" name=""/>
        <dsp:cNvSpPr/>
      </dsp:nvSpPr>
      <dsp:spPr>
        <a:xfrm>
          <a:off x="0" y="2566202"/>
          <a:ext cx="5410200" cy="77763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Negotiated Indirect cost Rate</a:t>
          </a:r>
        </a:p>
      </dsp:txBody>
      <dsp:txXfrm>
        <a:off x="1159803" y="2566202"/>
        <a:ext cx="4250396" cy="777637"/>
      </dsp:txXfrm>
    </dsp:sp>
    <dsp:sp modelId="{766D17F1-67CE-47D9-9ACC-D4FD6015EA20}">
      <dsp:nvSpPr>
        <dsp:cNvPr id="0" name=""/>
        <dsp:cNvSpPr/>
      </dsp:nvSpPr>
      <dsp:spPr>
        <a:xfrm>
          <a:off x="77763" y="2643966"/>
          <a:ext cx="1082040" cy="622109"/>
        </a:xfrm>
        <a:prstGeom prst="roundRect">
          <a:avLst>
            <a:gd name="adj" fmla="val 10000"/>
          </a:avLst>
        </a:prstGeom>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1BB1E-779A-4248-B660-9571CCD4715F}">
      <dsp:nvSpPr>
        <dsp:cNvPr id="0" name=""/>
        <dsp:cNvSpPr/>
      </dsp:nvSpPr>
      <dsp:spPr>
        <a:xfrm>
          <a:off x="0" y="3424278"/>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Carry forward adjustment </a:t>
          </a:r>
        </a:p>
      </dsp:txBody>
      <dsp:txXfrm>
        <a:off x="1159803" y="3424278"/>
        <a:ext cx="4250396" cy="777637"/>
      </dsp:txXfrm>
    </dsp:sp>
    <dsp:sp modelId="{08FC109E-CCB1-4D6C-A977-E27303BFCD51}">
      <dsp:nvSpPr>
        <dsp:cNvPr id="0" name=""/>
        <dsp:cNvSpPr/>
      </dsp:nvSpPr>
      <dsp:spPr>
        <a:xfrm>
          <a:off x="77763" y="3499367"/>
          <a:ext cx="1082040" cy="622109"/>
        </a:xfrm>
        <a:prstGeom prst="roundRect">
          <a:avLst>
            <a:gd name="adj" fmla="val 10000"/>
          </a:avLst>
        </a:prstGeom>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B3281-1BCE-4603-B932-7F4F9BC2D243}">
      <dsp:nvSpPr>
        <dsp:cNvPr id="0" name=""/>
        <dsp:cNvSpPr/>
      </dsp:nvSpPr>
      <dsp:spPr>
        <a:xfrm rot="21600000">
          <a:off x="960853" y="867081"/>
          <a:ext cx="635079" cy="1739430"/>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E0CFEE15-7450-4A86-B84E-8F347E86EEB0}">
      <dsp:nvSpPr>
        <dsp:cNvPr id="0" name=""/>
        <dsp:cNvSpPr/>
      </dsp:nvSpPr>
      <dsp:spPr>
        <a:xfrm>
          <a:off x="237459" y="85598"/>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Grantee Submits Indirect Cost Proposal</a:t>
          </a:r>
        </a:p>
      </dsp:txBody>
      <dsp:txXfrm>
        <a:off x="277659" y="125798"/>
        <a:ext cx="2207141" cy="1292124"/>
      </dsp:txXfrm>
    </dsp:sp>
    <dsp:sp modelId="{B9EE9195-6ACB-46CF-80DD-01CE18B9006B}">
      <dsp:nvSpPr>
        <dsp:cNvPr id="0" name=""/>
        <dsp:cNvSpPr/>
      </dsp:nvSpPr>
      <dsp:spPr>
        <a:xfrm rot="16779223">
          <a:off x="2127832" y="2221965"/>
          <a:ext cx="575518" cy="2550263"/>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552EEB6B-3A28-41DB-9900-F5ED7886B5A3}">
      <dsp:nvSpPr>
        <dsp:cNvPr id="0" name=""/>
        <dsp:cNvSpPr/>
      </dsp:nvSpPr>
      <dsp:spPr>
        <a:xfrm>
          <a:off x="171509" y="256645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sends Confirmation email for Receipt</a:t>
          </a:r>
        </a:p>
      </dsp:txBody>
      <dsp:txXfrm>
        <a:off x="211709" y="2606651"/>
        <a:ext cx="2207141" cy="1292124"/>
      </dsp:txXfrm>
    </dsp:sp>
    <dsp:sp modelId="{776BDC19-6750-472E-982C-630128D785C3}">
      <dsp:nvSpPr>
        <dsp:cNvPr id="0" name=""/>
        <dsp:cNvSpPr/>
      </dsp:nvSpPr>
      <dsp:spPr>
        <a:xfrm rot="19398747">
          <a:off x="4160769" y="2078954"/>
          <a:ext cx="1855848" cy="896245"/>
        </a:xfrm>
        <a:prstGeom prst="curved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738C7B63-EAD2-4170-BAF9-B1597B1CF2CA}">
      <dsp:nvSpPr>
        <dsp:cNvPr id="0" name=""/>
        <dsp:cNvSpPr/>
      </dsp:nvSpPr>
      <dsp:spPr>
        <a:xfrm>
          <a:off x="3703268" y="3131190"/>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Reviews and approves</a:t>
          </a:r>
        </a:p>
      </dsp:txBody>
      <dsp:txXfrm>
        <a:off x="3743468" y="3171390"/>
        <a:ext cx="2207141" cy="1292124"/>
      </dsp:txXfrm>
    </dsp:sp>
    <dsp:sp modelId="{BAB482DF-45EE-48AE-A4C6-85837078F4A8}">
      <dsp:nvSpPr>
        <dsp:cNvPr id="0" name=""/>
        <dsp:cNvSpPr/>
      </dsp:nvSpPr>
      <dsp:spPr>
        <a:xfrm rot="14683281">
          <a:off x="7482662" y="132214"/>
          <a:ext cx="614520" cy="2075651"/>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0C7937F3-F58E-41A2-B8AB-24DD25A464FD}">
      <dsp:nvSpPr>
        <dsp:cNvPr id="0" name=""/>
        <dsp:cNvSpPr/>
      </dsp:nvSpPr>
      <dsp:spPr>
        <a:xfrm>
          <a:off x="5925202" y="1474827"/>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sends out agreement to grantee for signature</a:t>
          </a:r>
        </a:p>
      </dsp:txBody>
      <dsp:txXfrm>
        <a:off x="5965402" y="1515027"/>
        <a:ext cx="2207141" cy="1292124"/>
      </dsp:txXfrm>
    </dsp:sp>
    <dsp:sp modelId="{7165F3C0-C5FB-48EB-98E8-246757F8DC49}">
      <dsp:nvSpPr>
        <dsp:cNvPr id="0" name=""/>
        <dsp:cNvSpPr/>
      </dsp:nvSpPr>
      <dsp:spPr>
        <a:xfrm>
          <a:off x="9733286" y="689666"/>
          <a:ext cx="708481" cy="2529588"/>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F63095D8-8ECF-4EB0-93DF-629F78216AFF}">
      <dsp:nvSpPr>
        <dsp:cNvPr id="0" name=""/>
        <dsp:cNvSpPr/>
      </dsp:nvSpPr>
      <dsp:spPr>
        <a:xfrm>
          <a:off x="8728631" y="19087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Grantee signs and returns agreement</a:t>
          </a:r>
        </a:p>
      </dsp:txBody>
      <dsp:txXfrm>
        <a:off x="8768831" y="231071"/>
        <a:ext cx="2207141" cy="1292124"/>
      </dsp:txXfrm>
    </dsp:sp>
    <dsp:sp modelId="{7591DBED-1621-4698-94B6-CAA7C3C69055}">
      <dsp:nvSpPr>
        <dsp:cNvPr id="0" name=""/>
        <dsp:cNvSpPr/>
      </dsp:nvSpPr>
      <dsp:spPr>
        <a:xfrm>
          <a:off x="8824639" y="3205114"/>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sends final signed agreement</a:t>
          </a:r>
        </a:p>
      </dsp:txBody>
      <dsp:txXfrm>
        <a:off x="8864839" y="3245314"/>
        <a:ext cx="2207141" cy="12921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7AB50-65A7-C24B-9A58-270EE2333BD0}" type="datetimeFigureOut">
              <a:rPr lang="en-US" smtClean="0"/>
              <a:t>11/18/24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00535-71D0-6244-BB41-530F95841540}" type="slidenum">
              <a:rPr lang="en-US" smtClean="0"/>
              <a:t>‹#›</a:t>
            </a:fld>
            <a:endParaRPr lang="en-US" dirty="0"/>
          </a:p>
        </p:txBody>
      </p:sp>
    </p:spTree>
    <p:extLst>
      <p:ext uri="{BB962C8B-B14F-4D97-AF65-F5344CB8AC3E}">
        <p14:creationId xmlns:p14="http://schemas.microsoft.com/office/powerpoint/2010/main" val="315376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showing the two different types of costs. Not all administrative costs are indirect costs. </a:t>
            </a:r>
          </a:p>
        </p:txBody>
      </p:sp>
      <p:sp>
        <p:nvSpPr>
          <p:cNvPr id="4" name="Slide Number Placeholder 3"/>
          <p:cNvSpPr>
            <a:spLocks noGrp="1"/>
          </p:cNvSpPr>
          <p:nvPr>
            <p:ph type="sldNum" sz="quarter" idx="5"/>
          </p:nvPr>
        </p:nvSpPr>
        <p:spPr/>
        <p:txBody>
          <a:bodyPr/>
          <a:lstStyle/>
          <a:p>
            <a:fld id="{F4600535-71D0-6244-BB41-530F95841540}" type="slidenum">
              <a:rPr lang="en-US" smtClean="0"/>
              <a:t>3</a:t>
            </a:fld>
            <a:endParaRPr lang="en-US" dirty="0"/>
          </a:p>
        </p:txBody>
      </p:sp>
    </p:spTree>
    <p:extLst>
      <p:ext uri="{BB962C8B-B14F-4D97-AF65-F5344CB8AC3E}">
        <p14:creationId xmlns:p14="http://schemas.microsoft.com/office/powerpoint/2010/main" val="243989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F4600535-71D0-6244-BB41-530F95841540}" type="slidenum">
              <a:rPr lang="en-US" smtClean="0"/>
              <a:t>28</a:t>
            </a:fld>
            <a:endParaRPr lang="en-US" dirty="0"/>
          </a:p>
        </p:txBody>
      </p:sp>
    </p:spTree>
    <p:extLst>
      <p:ext uri="{BB962C8B-B14F-4D97-AF65-F5344CB8AC3E}">
        <p14:creationId xmlns:p14="http://schemas.microsoft.com/office/powerpoint/2010/main" val="546436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step in indirect cost negotiation is identifying your cognizant agency. </a:t>
            </a:r>
          </a:p>
        </p:txBody>
      </p:sp>
      <p:sp>
        <p:nvSpPr>
          <p:cNvPr id="4" name="Slide Number Placeholder 3"/>
          <p:cNvSpPr>
            <a:spLocks noGrp="1"/>
          </p:cNvSpPr>
          <p:nvPr>
            <p:ph type="sldNum" sz="quarter" idx="5"/>
          </p:nvPr>
        </p:nvSpPr>
        <p:spPr/>
        <p:txBody>
          <a:bodyPr/>
          <a:lstStyle/>
          <a:p>
            <a:fld id="{F4600535-71D0-6244-BB41-530F95841540}" type="slidenum">
              <a:rPr lang="en-US" smtClean="0"/>
              <a:t>30</a:t>
            </a:fld>
            <a:endParaRPr lang="en-US" dirty="0"/>
          </a:p>
        </p:txBody>
      </p:sp>
    </p:spTree>
    <p:extLst>
      <p:ext uri="{BB962C8B-B14F-4D97-AF65-F5344CB8AC3E}">
        <p14:creationId xmlns:p14="http://schemas.microsoft.com/office/powerpoint/2010/main" val="4202930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DOJ</a:t>
            </a:r>
          </a:p>
        </p:txBody>
      </p:sp>
      <p:sp>
        <p:nvSpPr>
          <p:cNvPr id="4" name="Slide Number Placeholder 3"/>
          <p:cNvSpPr>
            <a:spLocks noGrp="1"/>
          </p:cNvSpPr>
          <p:nvPr>
            <p:ph type="sldNum" sz="quarter" idx="5"/>
          </p:nvPr>
        </p:nvSpPr>
        <p:spPr/>
        <p:txBody>
          <a:bodyPr/>
          <a:lstStyle/>
          <a:p>
            <a:fld id="{F4600535-71D0-6244-BB41-530F95841540}" type="slidenum">
              <a:rPr lang="en-US" smtClean="0"/>
              <a:t>32</a:t>
            </a:fld>
            <a:endParaRPr lang="en-US" dirty="0"/>
          </a:p>
        </p:txBody>
      </p:sp>
    </p:spTree>
    <p:extLst>
      <p:ext uri="{BB962C8B-B14F-4D97-AF65-F5344CB8AC3E}">
        <p14:creationId xmlns:p14="http://schemas.microsoft.com/office/powerpoint/2010/main" val="2450552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35</a:t>
            </a:fld>
            <a:endParaRPr lang="en-US" dirty="0"/>
          </a:p>
        </p:txBody>
      </p:sp>
    </p:spTree>
    <p:extLst>
      <p:ext uri="{BB962C8B-B14F-4D97-AF65-F5344CB8AC3E}">
        <p14:creationId xmlns:p14="http://schemas.microsoft.com/office/powerpoint/2010/main" val="355810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it takes about 90 days to complete </a:t>
            </a:r>
          </a:p>
        </p:txBody>
      </p:sp>
      <p:sp>
        <p:nvSpPr>
          <p:cNvPr id="4" name="Slide Number Placeholder 3"/>
          <p:cNvSpPr>
            <a:spLocks noGrp="1"/>
          </p:cNvSpPr>
          <p:nvPr>
            <p:ph type="sldNum" sz="quarter" idx="5"/>
          </p:nvPr>
        </p:nvSpPr>
        <p:spPr/>
        <p:txBody>
          <a:bodyPr/>
          <a:lstStyle/>
          <a:p>
            <a:fld id="{F4600535-71D0-6244-BB41-530F95841540}" type="slidenum">
              <a:rPr lang="en-US" smtClean="0"/>
              <a:t>36</a:t>
            </a:fld>
            <a:endParaRPr lang="en-US" dirty="0"/>
          </a:p>
        </p:txBody>
      </p:sp>
    </p:spTree>
    <p:extLst>
      <p:ext uri="{BB962C8B-B14F-4D97-AF65-F5344CB8AC3E}">
        <p14:creationId xmlns:p14="http://schemas.microsoft.com/office/powerpoint/2010/main" val="191089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515905-1516-4642-AE1C-C41D3ABE4F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792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44</a:t>
            </a:fld>
            <a:endParaRPr lang="en-US" dirty="0"/>
          </a:p>
        </p:txBody>
      </p:sp>
    </p:spTree>
    <p:extLst>
      <p:ext uri="{BB962C8B-B14F-4D97-AF65-F5344CB8AC3E}">
        <p14:creationId xmlns:p14="http://schemas.microsoft.com/office/powerpoint/2010/main" val="4269783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45</a:t>
            </a:fld>
            <a:endParaRPr lang="en-US" dirty="0"/>
          </a:p>
        </p:txBody>
      </p:sp>
    </p:spTree>
    <p:extLst>
      <p:ext uri="{BB962C8B-B14F-4D97-AF65-F5344CB8AC3E}">
        <p14:creationId xmlns:p14="http://schemas.microsoft.com/office/powerpoint/2010/main" val="108314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to come</a:t>
            </a:r>
          </a:p>
        </p:txBody>
      </p:sp>
      <p:sp>
        <p:nvSpPr>
          <p:cNvPr id="4" name="Slide Number Placeholder 3"/>
          <p:cNvSpPr>
            <a:spLocks noGrp="1"/>
          </p:cNvSpPr>
          <p:nvPr>
            <p:ph type="sldNum" sz="quarter" idx="5"/>
          </p:nvPr>
        </p:nvSpPr>
        <p:spPr/>
        <p:txBody>
          <a:bodyPr/>
          <a:lstStyle/>
          <a:p>
            <a:fld id="{F4600535-71D0-6244-BB41-530F95841540}" type="slidenum">
              <a:rPr lang="en-US" smtClean="0"/>
              <a:t>51</a:t>
            </a:fld>
            <a:endParaRPr lang="en-US" dirty="0"/>
          </a:p>
        </p:txBody>
      </p:sp>
    </p:spTree>
    <p:extLst>
      <p:ext uri="{BB962C8B-B14F-4D97-AF65-F5344CB8AC3E}">
        <p14:creationId xmlns:p14="http://schemas.microsoft.com/office/powerpoint/2010/main" val="2131618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53</a:t>
            </a:fld>
            <a:endParaRPr lang="en-US" dirty="0"/>
          </a:p>
        </p:txBody>
      </p:sp>
    </p:spTree>
    <p:extLst>
      <p:ext uri="{BB962C8B-B14F-4D97-AF65-F5344CB8AC3E}">
        <p14:creationId xmlns:p14="http://schemas.microsoft.com/office/powerpoint/2010/main" val="316849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4</a:t>
            </a:fld>
            <a:endParaRPr lang="en-US" dirty="0"/>
          </a:p>
        </p:txBody>
      </p:sp>
    </p:spTree>
    <p:extLst>
      <p:ext uri="{BB962C8B-B14F-4D97-AF65-F5344CB8AC3E}">
        <p14:creationId xmlns:p14="http://schemas.microsoft.com/office/powerpoint/2010/main" val="183508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00535-71D0-6244-BB41-530F95841540}" type="slidenum">
              <a:rPr lang="en-US" smtClean="0"/>
              <a:t>56</a:t>
            </a:fld>
            <a:endParaRPr lang="en-US" dirty="0"/>
          </a:p>
        </p:txBody>
      </p:sp>
    </p:spTree>
    <p:extLst>
      <p:ext uri="{BB962C8B-B14F-4D97-AF65-F5344CB8AC3E}">
        <p14:creationId xmlns:p14="http://schemas.microsoft.com/office/powerpoint/2010/main" val="297842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Cost objectives is key to know the difference between Direct vs Indirect.</a:t>
            </a:r>
          </a:p>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a:t>
            </a:fld>
            <a:endParaRPr lang="en-US" dirty="0"/>
          </a:p>
        </p:txBody>
      </p:sp>
    </p:spTree>
    <p:extLst>
      <p:ext uri="{BB962C8B-B14F-4D97-AF65-F5344CB8AC3E}">
        <p14:creationId xmlns:p14="http://schemas.microsoft.com/office/powerpoint/2010/main" val="304681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method used to determine what proportion of indirect costs each program should pay</a:t>
            </a:r>
          </a:p>
        </p:txBody>
      </p:sp>
      <p:sp>
        <p:nvSpPr>
          <p:cNvPr id="4" name="Slide Number Placeholder 3"/>
          <p:cNvSpPr>
            <a:spLocks noGrp="1"/>
          </p:cNvSpPr>
          <p:nvPr>
            <p:ph type="sldNum" sz="quarter" idx="5"/>
          </p:nvPr>
        </p:nvSpPr>
        <p:spPr/>
        <p:txBody>
          <a:bodyPr/>
          <a:lstStyle/>
          <a:p>
            <a:fld id="{F4600535-71D0-6244-BB41-530F95841540}" type="slidenum">
              <a:rPr lang="en-US" smtClean="0"/>
              <a:t>11</a:t>
            </a:fld>
            <a:endParaRPr lang="en-US" dirty="0"/>
          </a:p>
        </p:txBody>
      </p:sp>
    </p:spTree>
    <p:extLst>
      <p:ext uri="{BB962C8B-B14F-4D97-AF65-F5344CB8AC3E}">
        <p14:creationId xmlns:p14="http://schemas.microsoft.com/office/powerpoint/2010/main" val="2193878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F4600535-71D0-6244-BB41-530F95841540}" type="slidenum">
              <a:rPr lang="en-US" smtClean="0"/>
              <a:t>14</a:t>
            </a:fld>
            <a:endParaRPr lang="en-US" dirty="0"/>
          </a:p>
        </p:txBody>
      </p:sp>
    </p:spTree>
    <p:extLst>
      <p:ext uri="{BB962C8B-B14F-4D97-AF65-F5344CB8AC3E}">
        <p14:creationId xmlns:p14="http://schemas.microsoft.com/office/powerpoint/2010/main" val="172800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4EA0CA-F012-4E99-B779-99A3FB7E1B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38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19</a:t>
            </a:fld>
            <a:endParaRPr lang="en-US" dirty="0"/>
          </a:p>
        </p:txBody>
      </p:sp>
    </p:spTree>
    <p:extLst>
      <p:ext uri="{BB962C8B-B14F-4D97-AF65-F5344CB8AC3E}">
        <p14:creationId xmlns:p14="http://schemas.microsoft.com/office/powerpoint/2010/main" val="1564944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23</a:t>
            </a:fld>
            <a:endParaRPr lang="en-US" dirty="0"/>
          </a:p>
        </p:txBody>
      </p:sp>
    </p:spTree>
    <p:extLst>
      <p:ext uri="{BB962C8B-B14F-4D97-AF65-F5344CB8AC3E}">
        <p14:creationId xmlns:p14="http://schemas.microsoft.com/office/powerpoint/2010/main" val="260549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2AFC3-42EA-44D6-8237-FFB6745E4BDC}" type="slidenum">
              <a:rPr lang="en-US" smtClean="0"/>
              <a:t>27</a:t>
            </a:fld>
            <a:endParaRPr lang="en-US" dirty="0"/>
          </a:p>
        </p:txBody>
      </p:sp>
    </p:spTree>
    <p:extLst>
      <p:ext uri="{BB962C8B-B14F-4D97-AF65-F5344CB8AC3E}">
        <p14:creationId xmlns:p14="http://schemas.microsoft.com/office/powerpoint/2010/main" val="3107057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9086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51984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49584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3044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0463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9818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4689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25635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21323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17216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102458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
        <p:nvSpPr>
          <p:cNvPr id="4" name="Picture Placeholder 3">
            <a:extLst>
              <a:ext uri="{FF2B5EF4-FFF2-40B4-BE49-F238E27FC236}">
                <a16:creationId xmlns:a16="http://schemas.microsoft.com/office/drawing/2014/main" id="{E95691A0-16C5-3E6E-BB0B-3F53B50B20BA}"/>
              </a:ext>
            </a:extLst>
          </p:cNvPr>
          <p:cNvSpPr>
            <a:spLocks noGrp="1"/>
          </p:cNvSpPr>
          <p:nvPr>
            <p:ph type="pic" sz="quarter" idx="13"/>
          </p:nvPr>
        </p:nvSpPr>
        <p:spPr>
          <a:xfrm>
            <a:off x="1041230" y="1776241"/>
            <a:ext cx="5176690" cy="3305517"/>
          </a:xfrm>
        </p:spPr>
        <p:txBody>
          <a:bodyPr/>
          <a:lstStyle>
            <a:lvl1pPr marL="0" indent="0">
              <a:buFontTx/>
              <a:buNone/>
              <a:defRPr/>
            </a:lvl1pPr>
          </a:lstStyle>
          <a:p>
            <a:endParaRPr lang="en-US" dirty="0"/>
          </a:p>
        </p:txBody>
      </p:sp>
      <p:sp>
        <p:nvSpPr>
          <p:cNvPr id="8" name="Picture Placeholder 7">
            <a:extLst>
              <a:ext uri="{FF2B5EF4-FFF2-40B4-BE49-F238E27FC236}">
                <a16:creationId xmlns:a16="http://schemas.microsoft.com/office/drawing/2014/main" id="{13EBD7A3-B078-7E51-1399-8E4DB953277E}"/>
              </a:ext>
            </a:extLst>
          </p:cNvPr>
          <p:cNvSpPr>
            <a:spLocks noGrp="1"/>
          </p:cNvSpPr>
          <p:nvPr>
            <p:ph type="pic" sz="quarter" idx="14"/>
          </p:nvPr>
        </p:nvSpPr>
        <p:spPr>
          <a:xfrm>
            <a:off x="6541477" y="1776241"/>
            <a:ext cx="4609293" cy="3428805"/>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3576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19736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spTree>
    <p:extLst>
      <p:ext uri="{BB962C8B-B14F-4D97-AF65-F5344CB8AC3E}">
        <p14:creationId xmlns:p14="http://schemas.microsoft.com/office/powerpoint/2010/main" val="421656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dirty="0"/>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pic>
        <p:nvPicPr>
          <p:cNvPr id="4" name="Picture 3">
            <a:extLst>
              <a:ext uri="{FF2B5EF4-FFF2-40B4-BE49-F238E27FC236}">
                <a16:creationId xmlns:a16="http://schemas.microsoft.com/office/drawing/2014/main" id="{C64EE3D7-CC21-1D47-96CB-3E5D31349BE7}"/>
              </a:ext>
            </a:extLst>
          </p:cNvPr>
          <p:cNvPicPr>
            <a:picLocks noChangeAspect="1"/>
          </p:cNvPicPr>
          <p:nvPr userDrawn="1"/>
        </p:nvPicPr>
        <p:blipFill>
          <a:blip r:embed="rId3"/>
          <a:stretch>
            <a:fillRect/>
          </a:stretch>
        </p:blipFill>
        <p:spPr>
          <a:xfrm>
            <a:off x="-54428" y="-21328"/>
            <a:ext cx="12279086" cy="6914188"/>
          </a:xfrm>
          <a:prstGeom prst="rect">
            <a:avLst/>
          </a:prstGeom>
        </p:spPr>
      </p:pic>
    </p:spTree>
    <p:extLst>
      <p:ext uri="{BB962C8B-B14F-4D97-AF65-F5344CB8AC3E}">
        <p14:creationId xmlns:p14="http://schemas.microsoft.com/office/powerpoint/2010/main" val="3750918284"/>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dirty="0"/>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11/18/24</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6"/>
          <a:stretch>
            <a:fillRect/>
          </a:stretch>
        </p:blipFill>
        <p:spPr>
          <a:xfrm>
            <a:off x="-96318" y="-43542"/>
            <a:ext cx="12314626" cy="6934200"/>
          </a:xfrm>
          <a:prstGeom prst="rect">
            <a:avLst/>
          </a:prstGeom>
        </p:spPr>
      </p:pic>
    </p:spTree>
    <p:extLst>
      <p:ext uri="{BB962C8B-B14F-4D97-AF65-F5344CB8AC3E}">
        <p14:creationId xmlns:p14="http://schemas.microsoft.com/office/powerpoint/2010/main" val="3374956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4" r:id="rId10"/>
    <p:sldLayoutId id="2147483695" r:id="rId11"/>
    <p:sldLayoutId id="2147483690" r:id="rId12"/>
    <p:sldLayoutId id="214748369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1.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3.jp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hyperlink" Target="mailto:OCFOindirectcost@usdoj.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107B-AE5C-E444-BEAD-2B6F634A652C}"/>
              </a:ext>
            </a:extLst>
          </p:cNvPr>
          <p:cNvSpPr>
            <a:spLocks noGrp="1"/>
          </p:cNvSpPr>
          <p:nvPr>
            <p:ph type="title"/>
          </p:nvPr>
        </p:nvSpPr>
        <p:spPr>
          <a:xfrm>
            <a:off x="1295400" y="1065229"/>
            <a:ext cx="10890250" cy="1555423"/>
          </a:xfrm>
        </p:spPr>
        <p:txBody>
          <a:bodyPr/>
          <a:lstStyle/>
          <a:p>
            <a:r>
              <a:rPr lang="en-US" dirty="0">
                <a:latin typeface="Georgia" panose="02040502050405020303" pitchFamily="18" charset="0"/>
              </a:rPr>
              <a:t>Indirect Cost</a:t>
            </a:r>
          </a:p>
        </p:txBody>
      </p:sp>
      <p:sp>
        <p:nvSpPr>
          <p:cNvPr id="3" name="Content Placeholder 3">
            <a:extLst>
              <a:ext uri="{FF2B5EF4-FFF2-40B4-BE49-F238E27FC236}">
                <a16:creationId xmlns:a16="http://schemas.microsoft.com/office/drawing/2014/main" id="{963F6FC5-E021-D04C-8089-500C9AF911E3}"/>
              </a:ext>
            </a:extLst>
          </p:cNvPr>
          <p:cNvSpPr txBox="1">
            <a:spLocks/>
          </p:cNvSpPr>
          <p:nvPr/>
        </p:nvSpPr>
        <p:spPr>
          <a:xfrm>
            <a:off x="1295400" y="2253006"/>
            <a:ext cx="10890250" cy="4251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80000"/>
              <a:buFont typeface="Wingdings" pitchFamily="2" charset="2"/>
              <a:buChar char="Ø"/>
            </a:pPr>
            <a:r>
              <a:rPr lang="en-US" altLang="en-US" sz="2600" dirty="0">
                <a:solidFill>
                  <a:schemeClr val="bg1"/>
                </a:solidFill>
                <a:latin typeface="Arial" panose="020B0604020202020204" pitchFamily="34" charset="0"/>
                <a:cs typeface="Arial" panose="020B0604020202020204" pitchFamily="34" charset="0"/>
              </a:rPr>
              <a:t> </a:t>
            </a:r>
            <a:r>
              <a:rPr lang="en-US" altLang="en-US" sz="2600" dirty="0">
                <a:solidFill>
                  <a:schemeClr val="bg1"/>
                </a:solidFill>
                <a:latin typeface="Georgia" panose="02040502050405020303" pitchFamily="18" charset="0"/>
                <a:cs typeface="Arial" panose="020B0604020202020204" pitchFamily="34" charset="0"/>
              </a:rPr>
              <a:t>Direct Cost, Indirect Cost, and Cost Objectives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Indirect Cost Allocation</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Types of Direct Cost Bases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Types of Indirect Cost Rates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Cognizant Agency</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Indirect Cost Negotiation Process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Indirect Cost Budget</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2024 OMB’s Uniform Guidance Updates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Frequently Asked Questions </a:t>
            </a:r>
          </a:p>
        </p:txBody>
      </p:sp>
    </p:spTree>
    <p:extLst>
      <p:ext uri="{BB962C8B-B14F-4D97-AF65-F5344CB8AC3E}">
        <p14:creationId xmlns:p14="http://schemas.microsoft.com/office/powerpoint/2010/main" val="44693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9A11-2F1C-299F-74CC-C7C43AFDDB08}"/>
              </a:ext>
            </a:extLst>
          </p:cNvPr>
          <p:cNvSpPr>
            <a:spLocks noGrp="1"/>
          </p:cNvSpPr>
          <p:nvPr>
            <p:ph type="title"/>
          </p:nvPr>
        </p:nvSpPr>
        <p:spPr/>
        <p:txBody>
          <a:bodyPr>
            <a:normAutofit/>
          </a:bodyPr>
          <a:lstStyle/>
          <a:p>
            <a:r>
              <a:rPr lang="en-US" sz="2800" b="1" i="0" dirty="0">
                <a:solidFill>
                  <a:schemeClr val="bg1"/>
                </a:solidFill>
                <a:latin typeface="Georgia" panose="02040502050405020303" pitchFamily="18" charset="0"/>
                <a:cs typeface="Arial" panose="020B0604020202020204" pitchFamily="34" charset="0"/>
              </a:rPr>
              <a:t>Statewide Cost Allocation Plans (SWCAP)</a:t>
            </a:r>
            <a:endParaRPr lang="en-US" dirty="0"/>
          </a:p>
        </p:txBody>
      </p:sp>
      <p:sp>
        <p:nvSpPr>
          <p:cNvPr id="3" name="Content Placeholder 2">
            <a:extLst>
              <a:ext uri="{FF2B5EF4-FFF2-40B4-BE49-F238E27FC236}">
                <a16:creationId xmlns:a16="http://schemas.microsoft.com/office/drawing/2014/main" id="{B8CA7F49-6348-7108-4D27-4E5F6AF3BBC9}"/>
              </a:ext>
            </a:extLst>
          </p:cNvPr>
          <p:cNvSpPr>
            <a:spLocks noGrp="1"/>
          </p:cNvSpPr>
          <p:nvPr>
            <p:ph idx="1"/>
          </p:nvPr>
        </p:nvSpPr>
        <p:spPr>
          <a:xfrm>
            <a:off x="598713" y="1371600"/>
            <a:ext cx="7294556" cy="4805363"/>
          </a:xfrm>
        </p:spPr>
        <p:txBody>
          <a:bodyPr>
            <a:normAutofit fontScale="92500" lnSpcReduction="20000"/>
          </a:bodyPr>
          <a:lstStyle/>
          <a:p>
            <a:pPr marL="457200" indent="-457200" algn="l">
              <a:lnSpc>
                <a:spcPct val="150000"/>
              </a:lnSpc>
              <a:buClr>
                <a:srgbClr val="C00000"/>
              </a:buClr>
              <a:buSzPct val="80000"/>
              <a:buFont typeface="Wingdings" pitchFamily="2" charset="2"/>
              <a:buChar char="Ø"/>
              <a:defRPr/>
            </a:pPr>
            <a:r>
              <a:rPr lang="en-US" sz="3000" dirty="0">
                <a:latin typeface="Georgia" panose="02040502050405020303" pitchFamily="18" charset="0"/>
              </a:rPr>
              <a:t>Mechanism for the state to identify, summarize, and allocate statewide indirect costs </a:t>
            </a:r>
          </a:p>
          <a:p>
            <a:pPr marL="457200" indent="-457200" algn="l">
              <a:lnSpc>
                <a:spcPct val="150000"/>
              </a:lnSpc>
              <a:buClr>
                <a:srgbClr val="C00000"/>
              </a:buClr>
              <a:buSzPct val="80000"/>
              <a:buFont typeface="Wingdings" pitchFamily="2" charset="2"/>
              <a:buChar char="Ø"/>
              <a:defRPr/>
            </a:pPr>
            <a:r>
              <a:rPr lang="en-US" sz="3000" dirty="0">
                <a:latin typeface="Georgia" panose="02040502050405020303" pitchFamily="18" charset="0"/>
              </a:rPr>
              <a:t>Allows state to charge cost of central services to Federal awards </a:t>
            </a:r>
          </a:p>
          <a:p>
            <a:pPr marL="457200" indent="-457200" algn="l">
              <a:lnSpc>
                <a:spcPct val="150000"/>
              </a:lnSpc>
              <a:buClr>
                <a:srgbClr val="C00000"/>
              </a:buClr>
              <a:buSzPct val="80000"/>
              <a:buFont typeface="Wingdings" pitchFamily="2" charset="2"/>
              <a:buChar char="Ø"/>
              <a:defRPr/>
            </a:pPr>
            <a:r>
              <a:rPr lang="en-US" sz="3000" dirty="0">
                <a:latin typeface="Georgia" panose="02040502050405020303" pitchFamily="18" charset="0"/>
              </a:rPr>
              <a:t>Should submit annual SWCAP to U.S. Department of Health and Human Services</a:t>
            </a:r>
          </a:p>
          <a:p>
            <a:pPr marL="0" indent="0">
              <a:buNone/>
            </a:pPr>
            <a:endParaRPr lang="en-US" dirty="0"/>
          </a:p>
        </p:txBody>
      </p:sp>
      <p:pic>
        <p:nvPicPr>
          <p:cNvPr id="4" name="Graphic 3" descr="HHS lLogo">
            <a:extLst>
              <a:ext uri="{FF2B5EF4-FFF2-40B4-BE49-F238E27FC236}">
                <a16:creationId xmlns:a16="http://schemas.microsoft.com/office/drawing/2014/main" id="{0224D8AC-F243-10FE-B0E3-F5F3D93279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009" y="4017932"/>
            <a:ext cx="1739728" cy="1739728"/>
          </a:xfrm>
          <a:prstGeom prst="rect">
            <a:avLst/>
          </a:prstGeom>
        </p:spPr>
      </p:pic>
      <p:sp>
        <p:nvSpPr>
          <p:cNvPr id="5" name="Down Arrow 4" descr="Down arrow from SWCAP logo and HHS logo">
            <a:extLst>
              <a:ext uri="{FF2B5EF4-FFF2-40B4-BE49-F238E27FC236}">
                <a16:creationId xmlns:a16="http://schemas.microsoft.com/office/drawing/2014/main" id="{928BE741-B4EE-A90C-E3B3-74CA8A444C12}"/>
              </a:ext>
            </a:extLst>
          </p:cNvPr>
          <p:cNvSpPr/>
          <p:nvPr/>
        </p:nvSpPr>
        <p:spPr>
          <a:xfrm>
            <a:off x="9860691" y="3466071"/>
            <a:ext cx="308919" cy="41395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WCAP logo">
            <a:extLst>
              <a:ext uri="{FF2B5EF4-FFF2-40B4-BE49-F238E27FC236}">
                <a16:creationId xmlns:a16="http://schemas.microsoft.com/office/drawing/2014/main" id="{1C3AADB6-591F-ADAC-0C5F-71384AB79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339" y="1198605"/>
            <a:ext cx="2397211" cy="2397211"/>
          </a:xfrm>
          <a:prstGeom prst="rect">
            <a:avLst/>
          </a:prstGeom>
        </p:spPr>
      </p:pic>
    </p:spTree>
    <p:extLst>
      <p:ext uri="{BB962C8B-B14F-4D97-AF65-F5344CB8AC3E}">
        <p14:creationId xmlns:p14="http://schemas.microsoft.com/office/powerpoint/2010/main" val="341992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500"/>
                            </p:stCondLst>
                            <p:childTnLst>
                              <p:par>
                                <p:cTn id="13" presetID="4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64D73479-150F-7265-A303-B48DBA4421E4}"/>
              </a:ext>
            </a:extLst>
          </p:cNvPr>
          <p:cNvSpPr/>
          <p:nvPr/>
        </p:nvSpPr>
        <p:spPr>
          <a:xfrm>
            <a:off x="8758518" y="3962399"/>
            <a:ext cx="2447364" cy="1945341"/>
          </a:xfrm>
          <a:prstGeom prst="flowChartConnector">
            <a:avLst/>
          </a:prstGeom>
          <a:solidFill>
            <a:srgbClr val="2D8E2C"/>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Rate</a:t>
            </a:r>
          </a:p>
        </p:txBody>
      </p:sp>
      <p:sp>
        <p:nvSpPr>
          <p:cNvPr id="10" name="TextBox 9">
            <a:extLst>
              <a:ext uri="{FF2B5EF4-FFF2-40B4-BE49-F238E27FC236}">
                <a16:creationId xmlns:a16="http://schemas.microsoft.com/office/drawing/2014/main" id="{F0FB1B1E-6F19-3A7D-DBAD-189A26D57616}"/>
              </a:ext>
            </a:extLst>
          </p:cNvPr>
          <p:cNvSpPr txBox="1"/>
          <p:nvPr/>
        </p:nvSpPr>
        <p:spPr>
          <a:xfrm>
            <a:off x="7615516" y="4150239"/>
            <a:ext cx="672353" cy="1569660"/>
          </a:xfrm>
          <a:prstGeom prst="rect">
            <a:avLst/>
          </a:prstGeom>
          <a:noFill/>
        </p:spPr>
        <p:txBody>
          <a:bodyPr wrap="square" rtlCol="0">
            <a:spAutoFit/>
          </a:bodyPr>
          <a:lstStyle/>
          <a:p>
            <a:r>
              <a:rPr lang="en-US" sz="9600" b="1" dirty="0">
                <a:latin typeface="Garamond" panose="02020404030301010803" pitchFamily="18" charset="0"/>
              </a:rPr>
              <a:t>=</a:t>
            </a:r>
          </a:p>
        </p:txBody>
      </p:sp>
      <p:sp>
        <p:nvSpPr>
          <p:cNvPr id="5" name="Flowchart: Connector 4">
            <a:extLst>
              <a:ext uri="{FF2B5EF4-FFF2-40B4-BE49-F238E27FC236}">
                <a16:creationId xmlns:a16="http://schemas.microsoft.com/office/drawing/2014/main" id="{E1BA69B0-3E1D-1749-5FD9-40D3F82BD6D4}"/>
              </a:ext>
            </a:extLst>
          </p:cNvPr>
          <p:cNvSpPr/>
          <p:nvPr/>
        </p:nvSpPr>
        <p:spPr>
          <a:xfrm>
            <a:off x="5127812" y="3962400"/>
            <a:ext cx="2447364" cy="1945341"/>
          </a:xfrm>
          <a:prstGeom prst="flowChartConnector">
            <a:avLst/>
          </a:prstGeom>
          <a:solidFill>
            <a:srgbClr val="2D8E2C"/>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Direct Cost Base</a:t>
            </a:r>
          </a:p>
        </p:txBody>
      </p:sp>
      <p:sp>
        <p:nvSpPr>
          <p:cNvPr id="9" name="TextBox 8">
            <a:extLst>
              <a:ext uri="{FF2B5EF4-FFF2-40B4-BE49-F238E27FC236}">
                <a16:creationId xmlns:a16="http://schemas.microsoft.com/office/drawing/2014/main" id="{F1BD62FF-68A3-29AF-8A4E-3F3740F77B1B}"/>
              </a:ext>
            </a:extLst>
          </p:cNvPr>
          <p:cNvSpPr txBox="1"/>
          <p:nvPr/>
        </p:nvSpPr>
        <p:spPr>
          <a:xfrm>
            <a:off x="3996659" y="4150239"/>
            <a:ext cx="616643" cy="1569660"/>
          </a:xfrm>
          <a:prstGeom prst="rect">
            <a:avLst/>
          </a:prstGeom>
          <a:noFill/>
        </p:spPr>
        <p:txBody>
          <a:bodyPr wrap="square" rtlCol="0">
            <a:spAutoFit/>
          </a:bodyPr>
          <a:lstStyle/>
          <a:p>
            <a:r>
              <a:rPr lang="en-US" sz="9600" b="1" dirty="0">
                <a:latin typeface="Garamond" panose="02020404030301010803" pitchFamily="18" charset="0"/>
              </a:rPr>
              <a:t>÷</a:t>
            </a:r>
          </a:p>
        </p:txBody>
      </p:sp>
      <p:sp>
        <p:nvSpPr>
          <p:cNvPr id="4" name="Flowchart: Connector 3">
            <a:extLst>
              <a:ext uri="{FF2B5EF4-FFF2-40B4-BE49-F238E27FC236}">
                <a16:creationId xmlns:a16="http://schemas.microsoft.com/office/drawing/2014/main" id="{AD3A469A-0BA1-B667-3575-11DAC30C8985}"/>
              </a:ext>
            </a:extLst>
          </p:cNvPr>
          <p:cNvSpPr/>
          <p:nvPr/>
        </p:nvSpPr>
        <p:spPr>
          <a:xfrm>
            <a:off x="1228165" y="3962400"/>
            <a:ext cx="2447364" cy="1945341"/>
          </a:xfrm>
          <a:prstGeom prst="flowChartConnector">
            <a:avLst/>
          </a:prstGeom>
          <a:solidFill>
            <a:srgbClr val="2D8E2C"/>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Pool</a:t>
            </a:r>
          </a:p>
        </p:txBody>
      </p:sp>
      <p:sp>
        <p:nvSpPr>
          <p:cNvPr id="3" name="Content Placeholder 2">
            <a:extLst>
              <a:ext uri="{FF2B5EF4-FFF2-40B4-BE49-F238E27FC236}">
                <a16:creationId xmlns:a16="http://schemas.microsoft.com/office/drawing/2014/main" id="{38152DBC-01B3-081B-E4AE-B195DB0AC783}"/>
              </a:ext>
            </a:extLst>
          </p:cNvPr>
          <p:cNvSpPr>
            <a:spLocks noGrp="1"/>
          </p:cNvSpPr>
          <p:nvPr>
            <p:ph idx="1"/>
          </p:nvPr>
        </p:nvSpPr>
        <p:spPr>
          <a:xfrm>
            <a:off x="598713" y="1371601"/>
            <a:ext cx="11234057" cy="2057400"/>
          </a:xfrm>
        </p:spPr>
        <p:txBody>
          <a:bodyPr>
            <a:normAutofit/>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sz="2400" dirty="0">
                <a:latin typeface="Georgia" panose="02040502050405020303" pitchFamily="18" charset="0"/>
              </a:rPr>
              <a:t>ICR is a mechanism for determining fairly and conveniently the proportions of indirect costs each program should bear.</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ICR is used to recover indirect costs from a federal grant.</a:t>
            </a:r>
          </a:p>
          <a:p>
            <a:pPr marL="0" indent="0">
              <a:lnSpc>
                <a:spcPct val="150000"/>
              </a:lnSpc>
              <a:buNone/>
            </a:pPr>
            <a:endParaRPr lang="en-US" dirty="0">
              <a:latin typeface="Garamond" panose="02020404030301010803" pitchFamily="18" charset="0"/>
            </a:endParaRPr>
          </a:p>
          <a:p>
            <a:pPr marL="0" indent="0">
              <a:buNone/>
            </a:pPr>
            <a:endParaRPr lang="en-US" dirty="0"/>
          </a:p>
        </p:txBody>
      </p:sp>
      <p:sp>
        <p:nvSpPr>
          <p:cNvPr id="2" name="Title 1">
            <a:extLst>
              <a:ext uri="{FF2B5EF4-FFF2-40B4-BE49-F238E27FC236}">
                <a16:creationId xmlns:a16="http://schemas.microsoft.com/office/drawing/2014/main" id="{BC218B7E-8130-9EB4-3743-97C74636BB17}"/>
              </a:ext>
            </a:extLst>
          </p:cNvPr>
          <p:cNvSpPr>
            <a:spLocks noGrp="1"/>
          </p:cNvSpPr>
          <p:nvPr>
            <p:ph type="title"/>
          </p:nvPr>
        </p:nvSpPr>
        <p:spPr/>
        <p:txBody>
          <a:bodyPr>
            <a:normAutofit/>
          </a:bodyPr>
          <a:lstStyle/>
          <a:p>
            <a:r>
              <a:rPr lang="en-US" sz="3200" dirty="0">
                <a:latin typeface="Georgia" panose="02040502050405020303" pitchFamily="18" charset="0"/>
              </a:rPr>
              <a:t>Indirect Cost Rate (ICR)</a:t>
            </a:r>
          </a:p>
        </p:txBody>
      </p:sp>
    </p:spTree>
    <p:extLst>
      <p:ext uri="{BB962C8B-B14F-4D97-AF65-F5344CB8AC3E}">
        <p14:creationId xmlns:p14="http://schemas.microsoft.com/office/powerpoint/2010/main" val="152819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898D9B-9679-18D3-CA9E-8908B327BD2E}"/>
              </a:ext>
            </a:extLst>
          </p:cNvPr>
          <p:cNvSpPr>
            <a:spLocks noGrp="1"/>
          </p:cNvSpPr>
          <p:nvPr>
            <p:ph idx="1"/>
          </p:nvPr>
        </p:nvSpPr>
        <p:spPr>
          <a:xfrm>
            <a:off x="5126805" y="2866490"/>
            <a:ext cx="6705966" cy="3310473"/>
          </a:xfrm>
        </p:spPr>
        <p:txBody>
          <a:bodyPr/>
          <a:lstStyle/>
          <a:p>
            <a:pPr marL="0" indent="0">
              <a:lnSpc>
                <a:spcPct val="150000"/>
              </a:lnSpc>
              <a:buNone/>
            </a:pPr>
            <a:r>
              <a:rPr lang="en-US" b="1" dirty="0">
                <a:latin typeface="Garamond" panose="02020404030301010803" pitchFamily="18" charset="0"/>
              </a:rPr>
              <a:t>Indirect Cost Pool 	=  $20,000</a:t>
            </a:r>
          </a:p>
          <a:p>
            <a:pPr marL="0" indent="0">
              <a:lnSpc>
                <a:spcPct val="150000"/>
              </a:lnSpc>
              <a:buNone/>
            </a:pPr>
            <a:r>
              <a:rPr lang="en-US" b="1" u="sng" dirty="0">
                <a:latin typeface="Garamond" panose="02020404030301010803" pitchFamily="18" charset="0"/>
              </a:rPr>
              <a:t>Direct Cost Base 		= $100,000</a:t>
            </a:r>
          </a:p>
          <a:p>
            <a:pPr marL="0" indent="0">
              <a:lnSpc>
                <a:spcPct val="150000"/>
              </a:lnSpc>
              <a:buNone/>
            </a:pPr>
            <a:r>
              <a:rPr lang="en-US" b="1" dirty="0">
                <a:latin typeface="Garamond" panose="02020404030301010803" pitchFamily="18" charset="0"/>
              </a:rPr>
              <a:t>Indirect Cost Rate 	=     20%                 </a:t>
            </a:r>
          </a:p>
        </p:txBody>
      </p:sp>
      <p:pic>
        <p:nvPicPr>
          <p:cNvPr id="5" name="Picture 4" descr="Image of a calculator">
            <a:extLst>
              <a:ext uri="{FF2B5EF4-FFF2-40B4-BE49-F238E27FC236}">
                <a16:creationId xmlns:a16="http://schemas.microsoft.com/office/drawing/2014/main" id="{5BB10CAE-BD2E-EB68-C170-1B1B84A4C730}"/>
              </a:ext>
            </a:extLst>
          </p:cNvPr>
          <p:cNvPicPr>
            <a:picLocks noChangeAspect="1"/>
          </p:cNvPicPr>
          <p:nvPr/>
        </p:nvPicPr>
        <p:blipFill>
          <a:blip r:embed="rId2"/>
          <a:stretch>
            <a:fillRect/>
          </a:stretch>
        </p:blipFill>
        <p:spPr>
          <a:xfrm>
            <a:off x="0" y="1289407"/>
            <a:ext cx="5016758" cy="5060021"/>
          </a:xfrm>
          <a:prstGeom prst="rect">
            <a:avLst/>
          </a:prstGeom>
        </p:spPr>
      </p:pic>
      <p:sp>
        <p:nvSpPr>
          <p:cNvPr id="2" name="Title 1">
            <a:extLst>
              <a:ext uri="{FF2B5EF4-FFF2-40B4-BE49-F238E27FC236}">
                <a16:creationId xmlns:a16="http://schemas.microsoft.com/office/drawing/2014/main" id="{343CBF97-5487-AF73-560C-98A74FD79B11}"/>
              </a:ext>
            </a:extLst>
          </p:cNvPr>
          <p:cNvSpPr>
            <a:spLocks noGrp="1"/>
          </p:cNvSpPr>
          <p:nvPr>
            <p:ph type="title"/>
          </p:nvPr>
        </p:nvSpPr>
        <p:spPr/>
        <p:txBody>
          <a:bodyPr>
            <a:normAutofit/>
          </a:bodyPr>
          <a:lstStyle/>
          <a:p>
            <a:r>
              <a:rPr lang="en-US" sz="3200" dirty="0"/>
              <a:t>Indirect Cost Rate Example </a:t>
            </a:r>
          </a:p>
        </p:txBody>
      </p:sp>
    </p:spTree>
    <p:extLst>
      <p:ext uri="{BB962C8B-B14F-4D97-AF65-F5344CB8AC3E}">
        <p14:creationId xmlns:p14="http://schemas.microsoft.com/office/powerpoint/2010/main" val="8204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7015-0396-D534-0707-5503EEFD6B00}"/>
              </a:ext>
            </a:extLst>
          </p:cNvPr>
          <p:cNvSpPr>
            <a:spLocks noGrp="1"/>
          </p:cNvSpPr>
          <p:nvPr>
            <p:ph type="title"/>
          </p:nvPr>
        </p:nvSpPr>
        <p:spPr/>
        <p:txBody>
          <a:bodyPr>
            <a:normAutofit/>
          </a:bodyPr>
          <a:lstStyle/>
          <a:p>
            <a:r>
              <a:rPr lang="en-US" sz="3200" dirty="0">
                <a:latin typeface="Georgia" panose="02040502050405020303" pitchFamily="18" charset="0"/>
              </a:rPr>
              <a:t>Generally Unallowable Costs</a:t>
            </a:r>
          </a:p>
        </p:txBody>
      </p:sp>
      <p:sp>
        <p:nvSpPr>
          <p:cNvPr id="3" name="Content Placeholder 2">
            <a:extLst>
              <a:ext uri="{FF2B5EF4-FFF2-40B4-BE49-F238E27FC236}">
                <a16:creationId xmlns:a16="http://schemas.microsoft.com/office/drawing/2014/main" id="{3A5AD71C-A2AE-62D4-5634-2275744413D9}"/>
              </a:ext>
            </a:extLst>
          </p:cNvPr>
          <p:cNvSpPr>
            <a:spLocks noGrp="1"/>
          </p:cNvSpPr>
          <p:nvPr>
            <p:ph sz="half" idx="1"/>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Lobbying Costs</a:t>
            </a:r>
          </a:p>
          <a:p>
            <a:pPr lvl="1">
              <a:lnSpc>
                <a:spcPct val="150000"/>
              </a:lnSpc>
              <a:buClr>
                <a:srgbClr val="C00000"/>
              </a:buClr>
            </a:pPr>
            <a:r>
              <a:rPr lang="en-US" sz="2800" b="0" dirty="0">
                <a:solidFill>
                  <a:schemeClr val="tx1"/>
                </a:solidFill>
                <a:latin typeface="Georgia" panose="02040502050405020303" pitchFamily="18" charset="0"/>
              </a:rPr>
              <a:t>Alcoholic beverages</a:t>
            </a:r>
          </a:p>
          <a:p>
            <a:pPr lvl="1">
              <a:lnSpc>
                <a:spcPct val="150000"/>
              </a:lnSpc>
              <a:buClr>
                <a:srgbClr val="C00000"/>
              </a:buClr>
            </a:pPr>
            <a:r>
              <a:rPr lang="en-US" sz="2800" b="0" dirty="0">
                <a:solidFill>
                  <a:schemeClr val="tx1"/>
                </a:solidFill>
                <a:latin typeface="Georgia" panose="02040502050405020303" pitchFamily="18" charset="0"/>
              </a:rPr>
              <a:t>Bad debt or allowances for doubtful accounts</a:t>
            </a:r>
          </a:p>
          <a:p>
            <a:pPr lvl="1">
              <a:lnSpc>
                <a:spcPct val="150000"/>
              </a:lnSpc>
              <a:buClr>
                <a:srgbClr val="C00000"/>
              </a:buClr>
            </a:pPr>
            <a:r>
              <a:rPr lang="en-US" sz="2800" b="0" dirty="0">
                <a:solidFill>
                  <a:schemeClr val="tx1"/>
                </a:solidFill>
                <a:latin typeface="Georgia" panose="02040502050405020303" pitchFamily="18" charset="0"/>
              </a:rPr>
              <a:t>Entertainment costs</a:t>
            </a:r>
          </a:p>
          <a:p>
            <a:pPr lvl="1">
              <a:lnSpc>
                <a:spcPct val="150000"/>
              </a:lnSpc>
              <a:buClr>
                <a:srgbClr val="C00000"/>
              </a:buClr>
            </a:pPr>
            <a:r>
              <a:rPr lang="en-US" sz="2800" b="0" dirty="0">
                <a:solidFill>
                  <a:schemeClr val="tx1"/>
                </a:solidFill>
                <a:latin typeface="Georgia" panose="02040502050405020303" pitchFamily="18" charset="0"/>
              </a:rPr>
              <a:t>Fundraising costs</a:t>
            </a:r>
          </a:p>
          <a:p>
            <a:pPr marL="0" indent="0">
              <a:buNone/>
            </a:pPr>
            <a:endParaRPr lang="en-US" dirty="0"/>
          </a:p>
        </p:txBody>
      </p:sp>
      <p:sp>
        <p:nvSpPr>
          <p:cNvPr id="4" name="Content Placeholder 3">
            <a:extLst>
              <a:ext uri="{FF2B5EF4-FFF2-40B4-BE49-F238E27FC236}">
                <a16:creationId xmlns:a16="http://schemas.microsoft.com/office/drawing/2014/main" id="{1A980E84-FD68-596A-8C87-7948E469FCEA}"/>
              </a:ext>
            </a:extLst>
          </p:cNvPr>
          <p:cNvSpPr>
            <a:spLocks noGrp="1"/>
          </p:cNvSpPr>
          <p:nvPr>
            <p:ph sz="half" idx="2"/>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Fines and Penalties </a:t>
            </a:r>
          </a:p>
          <a:p>
            <a:pPr lvl="1">
              <a:lnSpc>
                <a:spcPct val="150000"/>
              </a:lnSpc>
              <a:buClr>
                <a:srgbClr val="C00000"/>
              </a:buClr>
            </a:pPr>
            <a:r>
              <a:rPr lang="en-US" sz="2800" dirty="0">
                <a:latin typeface="Georgia" panose="02040502050405020303" pitchFamily="18" charset="0"/>
              </a:rPr>
              <a:t>Loss on Federal or non-Federal projects</a:t>
            </a:r>
          </a:p>
          <a:p>
            <a:pPr lvl="1">
              <a:lnSpc>
                <a:spcPct val="150000"/>
              </a:lnSpc>
              <a:buClr>
                <a:srgbClr val="C00000"/>
              </a:buClr>
            </a:pPr>
            <a:r>
              <a:rPr lang="en-US" sz="2800" b="0" dirty="0">
                <a:solidFill>
                  <a:schemeClr val="tx1"/>
                </a:solidFill>
                <a:latin typeface="Georgia" panose="02040502050405020303" pitchFamily="18" charset="0"/>
              </a:rPr>
              <a:t>Provisions for contingencies</a:t>
            </a:r>
          </a:p>
          <a:p>
            <a:pPr lvl="1">
              <a:lnSpc>
                <a:spcPct val="150000"/>
              </a:lnSpc>
              <a:buClr>
                <a:srgbClr val="C00000"/>
              </a:buClr>
            </a:pPr>
            <a:r>
              <a:rPr lang="en-US" sz="2800" dirty="0">
                <a:latin typeface="Georgia" panose="02040502050405020303" pitchFamily="18" charset="0"/>
              </a:rPr>
              <a:t>Interest</a:t>
            </a:r>
            <a:endParaRPr lang="en-US" sz="2800" b="0" dirty="0">
              <a:solidFill>
                <a:schemeClr val="tx1"/>
              </a:solidFill>
              <a:latin typeface="Georgia" panose="02040502050405020303" pitchFamily="18" charset="0"/>
            </a:endParaRPr>
          </a:p>
          <a:p>
            <a:pPr lvl="1">
              <a:lnSpc>
                <a:spcPct val="150000"/>
              </a:lnSpc>
              <a:buClr>
                <a:srgbClr val="C00000"/>
              </a:buClr>
            </a:pPr>
            <a:r>
              <a:rPr lang="en-US" sz="2800" dirty="0">
                <a:latin typeface="Georgia" panose="02040502050405020303" pitchFamily="18" charset="0"/>
              </a:rPr>
              <a:t>Charitable contributions</a:t>
            </a:r>
            <a:r>
              <a:rPr lang="en-US" sz="2800" b="0" dirty="0">
                <a:solidFill>
                  <a:schemeClr val="tx1"/>
                </a:solidFill>
                <a:latin typeface="Georgia" panose="02040502050405020303" pitchFamily="18" charset="0"/>
              </a:rPr>
              <a:t> </a:t>
            </a:r>
          </a:p>
          <a:p>
            <a:pPr marL="0" indent="0">
              <a:buNone/>
            </a:pPr>
            <a:endParaRPr lang="en-US" dirty="0"/>
          </a:p>
        </p:txBody>
      </p:sp>
    </p:spTree>
    <p:extLst>
      <p:ext uri="{BB962C8B-B14F-4D97-AF65-F5344CB8AC3E}">
        <p14:creationId xmlns:p14="http://schemas.microsoft.com/office/powerpoint/2010/main" val="396274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5EDDE-7B89-4BF1-03D1-4831D20C255E}"/>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Indirect cost rate provides a basis for: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Charging the Legislature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Billing the federal government for those costs that indirectly benefit the federal project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Recouping all non-federal entity costs regardless of impact on the federal grant program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Indirectly charging the federal for property costs</a:t>
            </a:r>
            <a:r>
              <a:rPr lang="en-US" dirty="0">
                <a:latin typeface="Georgia" panose="02040502050405020303" pitchFamily="18" charset="0"/>
              </a:rPr>
              <a:t>     </a:t>
            </a:r>
          </a:p>
          <a:p>
            <a:endParaRPr lang="en-US" dirty="0"/>
          </a:p>
        </p:txBody>
      </p:sp>
      <p:sp>
        <p:nvSpPr>
          <p:cNvPr id="2" name="Title 1">
            <a:extLst>
              <a:ext uri="{FF2B5EF4-FFF2-40B4-BE49-F238E27FC236}">
                <a16:creationId xmlns:a16="http://schemas.microsoft.com/office/drawing/2014/main" id="{03F97CE0-EAB7-ADAD-7148-611C2FB2A40F}"/>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Tree>
    <p:extLst>
      <p:ext uri="{BB962C8B-B14F-4D97-AF65-F5344CB8AC3E}">
        <p14:creationId xmlns:p14="http://schemas.microsoft.com/office/powerpoint/2010/main" val="407698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343C-AC47-1E4C-B891-A5DF20479841}"/>
              </a:ext>
            </a:extLst>
          </p:cNvPr>
          <p:cNvSpPr>
            <a:spLocks noGrp="1"/>
          </p:cNvSpPr>
          <p:nvPr>
            <p:ph type="title"/>
          </p:nvPr>
        </p:nvSpPr>
        <p:spPr/>
        <p:txBody>
          <a:bodyPr/>
          <a:lstStyle/>
          <a:p>
            <a:r>
              <a:rPr lang="en-US" dirty="0">
                <a:latin typeface="Georgia" panose="02040502050405020303" pitchFamily="18" charset="0"/>
              </a:rPr>
              <a:t>Types of Direct Cost Bases</a:t>
            </a:r>
          </a:p>
        </p:txBody>
      </p:sp>
    </p:spTree>
    <p:extLst>
      <p:ext uri="{BB962C8B-B14F-4D97-AF65-F5344CB8AC3E}">
        <p14:creationId xmlns:p14="http://schemas.microsoft.com/office/powerpoint/2010/main" val="8489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7B8A16-DE7A-F449-AA47-679C3FF42258}"/>
              </a:ext>
              <a:ext uri="{C183D7F6-B498-43B3-948B-1728B52AA6E4}">
                <adec:decorative xmlns:adec="http://schemas.microsoft.com/office/drawing/2017/decorative" val="1"/>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t="36115" b="2911"/>
          <a:stretch/>
        </p:blipFill>
        <p:spPr>
          <a:xfrm>
            <a:off x="-73152" y="932687"/>
            <a:ext cx="12303251" cy="5541265"/>
          </a:xfrm>
          <a:prstGeom prst="rect">
            <a:avLst/>
          </a:prstGeom>
        </p:spPr>
      </p:pic>
      <p:sp>
        <p:nvSpPr>
          <p:cNvPr id="8" name="TextBox 7">
            <a:extLst>
              <a:ext uri="{FF2B5EF4-FFF2-40B4-BE49-F238E27FC236}">
                <a16:creationId xmlns:a16="http://schemas.microsoft.com/office/drawing/2014/main" id="{09FC6B6F-2074-C540-B2A2-82EEEEB706E1}"/>
              </a:ext>
            </a:extLst>
          </p:cNvPr>
          <p:cNvSpPr txBox="1"/>
          <p:nvPr/>
        </p:nvSpPr>
        <p:spPr>
          <a:xfrm>
            <a:off x="5169399" y="4655876"/>
            <a:ext cx="1527817"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a:t>
            </a:r>
          </a:p>
        </p:txBody>
      </p:sp>
      <p:sp>
        <p:nvSpPr>
          <p:cNvPr id="9" name="TextBox 8" descr="ImIcon image to represent Modified Total Direct Costs (MTDC)&#13;&#10;">
            <a:extLst>
              <a:ext uri="{FF2B5EF4-FFF2-40B4-BE49-F238E27FC236}">
                <a16:creationId xmlns:a16="http://schemas.microsoft.com/office/drawing/2014/main" id="{7AE82763-B55C-6143-8AB4-2D975E2842E5}"/>
              </a:ext>
            </a:extLst>
          </p:cNvPr>
          <p:cNvSpPr txBox="1"/>
          <p:nvPr/>
        </p:nvSpPr>
        <p:spPr>
          <a:xfrm>
            <a:off x="1249737" y="4655876"/>
            <a:ext cx="2213616"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Modified Total Direct Costs (MTDC)</a:t>
            </a:r>
          </a:p>
        </p:txBody>
      </p:sp>
      <p:sp>
        <p:nvSpPr>
          <p:cNvPr id="10" name="TextBox 9">
            <a:extLst>
              <a:ext uri="{FF2B5EF4-FFF2-40B4-BE49-F238E27FC236}">
                <a16:creationId xmlns:a16="http://schemas.microsoft.com/office/drawing/2014/main" id="{5408B66C-347E-3242-B93F-E2E95AF3464E}"/>
              </a:ext>
            </a:extLst>
          </p:cNvPr>
          <p:cNvSpPr txBox="1"/>
          <p:nvPr/>
        </p:nvSpPr>
        <p:spPr>
          <a:xfrm>
            <a:off x="8865934" y="4655876"/>
            <a:ext cx="1987994" cy="1631216"/>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 plus Fringe Benefits</a:t>
            </a:r>
          </a:p>
        </p:txBody>
      </p:sp>
      <p:grpSp>
        <p:nvGrpSpPr>
          <p:cNvPr id="20" name="Group 19" descr="Icon iimage to represent Direct  Salaries &amp; Wages plus Fringe Benefits&#13;&#10;">
            <a:extLst>
              <a:ext uri="{FF2B5EF4-FFF2-40B4-BE49-F238E27FC236}">
                <a16:creationId xmlns:a16="http://schemas.microsoft.com/office/drawing/2014/main" id="{6477B988-C605-454C-8E71-92ABBB39D0C5}"/>
              </a:ext>
            </a:extLst>
          </p:cNvPr>
          <p:cNvGrpSpPr/>
          <p:nvPr/>
        </p:nvGrpSpPr>
        <p:grpSpPr>
          <a:xfrm>
            <a:off x="8523030" y="2239623"/>
            <a:ext cx="2213620" cy="2213616"/>
            <a:chOff x="6564488" y="2239623"/>
            <a:chExt cx="2213620" cy="2213616"/>
          </a:xfrm>
        </p:grpSpPr>
        <p:sp>
          <p:nvSpPr>
            <p:cNvPr id="14" name="Oval 13">
              <a:extLst>
                <a:ext uri="{FF2B5EF4-FFF2-40B4-BE49-F238E27FC236}">
                  <a16:creationId xmlns:a16="http://schemas.microsoft.com/office/drawing/2014/main" id="{2CF52FFE-64F6-C947-BF72-486FAB00A527}"/>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B80B5C0-8FF8-CC43-90F4-D9DD39F6E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grpSp>
        <p:nvGrpSpPr>
          <p:cNvPr id="22" name="Group 21" descr="Icon iimage to represent Direct  Salaries &amp; Wages">
            <a:extLst>
              <a:ext uri="{FF2B5EF4-FFF2-40B4-BE49-F238E27FC236}">
                <a16:creationId xmlns:a16="http://schemas.microsoft.com/office/drawing/2014/main" id="{829212C7-39BF-A745-8108-3779A7C40DC2}"/>
              </a:ext>
            </a:extLst>
          </p:cNvPr>
          <p:cNvGrpSpPr/>
          <p:nvPr/>
        </p:nvGrpSpPr>
        <p:grpSpPr>
          <a:xfrm>
            <a:off x="4821234" y="2239622"/>
            <a:ext cx="2218883" cy="2213617"/>
            <a:chOff x="3770024" y="2239622"/>
            <a:chExt cx="2218883" cy="2213617"/>
          </a:xfrm>
        </p:grpSpPr>
        <p:sp>
          <p:nvSpPr>
            <p:cNvPr id="12" name="Oval 11">
              <a:extLst>
                <a:ext uri="{FF2B5EF4-FFF2-40B4-BE49-F238E27FC236}">
                  <a16:creationId xmlns:a16="http://schemas.microsoft.com/office/drawing/2014/main" id="{63697601-E8F8-6545-8C0D-977A1FD37A4F}"/>
                </a:ext>
              </a:extLst>
            </p:cNvPr>
            <p:cNvSpPr/>
            <p:nvPr/>
          </p:nvSpPr>
          <p:spPr>
            <a:xfrm>
              <a:off x="3775291"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76E06EBE-81BB-5647-9BAD-4D80D52E50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024" y="2239622"/>
              <a:ext cx="2213615" cy="2213615"/>
            </a:xfrm>
            <a:prstGeom prst="rect">
              <a:avLst/>
            </a:prstGeom>
          </p:spPr>
        </p:pic>
      </p:grpSp>
      <p:grpSp>
        <p:nvGrpSpPr>
          <p:cNvPr id="21" name="Group 20" descr="Icon iimage to represent Direct  Salaries &amp; Wages plus Fringe Benefits">
            <a:extLst>
              <a:ext uri="{FF2B5EF4-FFF2-40B4-BE49-F238E27FC236}">
                <a16:creationId xmlns:a16="http://schemas.microsoft.com/office/drawing/2014/main" id="{8C3EF9D6-85FB-014B-8C23-618FCB889918}"/>
              </a:ext>
            </a:extLst>
          </p:cNvPr>
          <p:cNvGrpSpPr/>
          <p:nvPr/>
        </p:nvGrpSpPr>
        <p:grpSpPr>
          <a:xfrm>
            <a:off x="1249737" y="2239623"/>
            <a:ext cx="2213616" cy="2213616"/>
            <a:chOff x="986090" y="2239623"/>
            <a:chExt cx="2213616" cy="2213616"/>
          </a:xfrm>
        </p:grpSpPr>
        <p:sp>
          <p:nvSpPr>
            <p:cNvPr id="11" name="Oval 10">
              <a:extLst>
                <a:ext uri="{FF2B5EF4-FFF2-40B4-BE49-F238E27FC236}">
                  <a16:creationId xmlns:a16="http://schemas.microsoft.com/office/drawing/2014/main" id="{CF2F3A46-24C7-C64C-B763-9BD2751E605A}"/>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393AFF3-C1AB-B145-9D23-A4004682B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sp>
        <p:nvSpPr>
          <p:cNvPr id="4" name="Title 3">
            <a:extLst>
              <a:ext uri="{FF2B5EF4-FFF2-40B4-BE49-F238E27FC236}">
                <a16:creationId xmlns:a16="http://schemas.microsoft.com/office/drawing/2014/main" id="{9E4EE513-FE13-7930-C1D1-2A02AB3DBB6E}"/>
              </a:ext>
            </a:extLst>
          </p:cNvPr>
          <p:cNvSpPr>
            <a:spLocks noGrp="1"/>
          </p:cNvSpPr>
          <p:nvPr>
            <p:ph type="title"/>
          </p:nvPr>
        </p:nvSpPr>
        <p:spPr/>
        <p:txBody>
          <a:bodyPr>
            <a:normAutofit/>
          </a:bodyPr>
          <a:lstStyle/>
          <a:p>
            <a:r>
              <a:rPr lang="en-US" sz="3200" dirty="0">
                <a:latin typeface="Georgia" panose="02040502050405020303" pitchFamily="18" charset="0"/>
              </a:rPr>
              <a:t>Types of Indirect Cost Base</a:t>
            </a:r>
            <a:endParaRPr lang="en-US" sz="3200" dirty="0"/>
          </a:p>
        </p:txBody>
      </p:sp>
    </p:spTree>
    <p:extLst>
      <p:ext uri="{BB962C8B-B14F-4D97-AF65-F5344CB8AC3E}">
        <p14:creationId xmlns:p14="http://schemas.microsoft.com/office/powerpoint/2010/main" val="26108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fill="hold"/>
                                        <p:tgtEl>
                                          <p:spTgt spid="22"/>
                                        </p:tgtEl>
                                        <p:attrNameLst>
                                          <p:attrName>ppt_x</p:attrName>
                                        </p:attrNameLst>
                                      </p:cBhvr>
                                      <p:tavLst>
                                        <p:tav tm="0">
                                          <p:val>
                                            <p:strVal val="1+#ppt_w/2"/>
                                          </p:val>
                                        </p:tav>
                                        <p:tav tm="100000">
                                          <p:val>
                                            <p:strVal val="#ppt_x"/>
                                          </p:val>
                                        </p:tav>
                                      </p:tavLst>
                                    </p:anim>
                                    <p:anim calcmode="lin" valueType="num">
                                      <p:cBhvr additive="base">
                                        <p:cTn id="17" dur="10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33305651"/>
              </p:ext>
            </p:extLst>
          </p:nvPr>
        </p:nvGraphicFramePr>
        <p:xfrm>
          <a:off x="6264876" y="878774"/>
          <a:ext cx="5920773" cy="5377289"/>
        </p:xfrm>
        <a:graphic>
          <a:graphicData uri="http://schemas.openxmlformats.org/drawingml/2006/table">
            <a:tbl>
              <a:tblPr firstRow="1" bandRow="1">
                <a:tableStyleId>{5C22544A-7EE6-4342-B048-85BDC9FD1C3A}</a:tableStyleId>
              </a:tblPr>
              <a:tblGrid>
                <a:gridCol w="3425879">
                  <a:extLst>
                    <a:ext uri="{9D8B030D-6E8A-4147-A177-3AD203B41FA5}">
                      <a16:colId xmlns:a16="http://schemas.microsoft.com/office/drawing/2014/main" val="20000"/>
                    </a:ext>
                  </a:extLst>
                </a:gridCol>
                <a:gridCol w="452486">
                  <a:extLst>
                    <a:ext uri="{9D8B030D-6E8A-4147-A177-3AD203B41FA5}">
                      <a16:colId xmlns:a16="http://schemas.microsoft.com/office/drawing/2014/main" val="20001"/>
                    </a:ext>
                  </a:extLst>
                </a:gridCol>
                <a:gridCol w="2042408">
                  <a:extLst>
                    <a:ext uri="{9D8B030D-6E8A-4147-A177-3AD203B41FA5}">
                      <a16:colId xmlns:a16="http://schemas.microsoft.com/office/drawing/2014/main" val="20002"/>
                    </a:ext>
                  </a:extLst>
                </a:gridCol>
              </a:tblGrid>
              <a:tr h="491053">
                <a:tc gridSpan="3">
                  <a:txBody>
                    <a:bodyPr/>
                    <a:lstStyle/>
                    <a:p>
                      <a:pPr>
                        <a:lnSpc>
                          <a:spcPct val="150000"/>
                        </a:lnSpc>
                      </a:pPr>
                      <a:r>
                        <a:rPr lang="en-US" sz="2000" dirty="0">
                          <a:solidFill>
                            <a:schemeClr val="bg1"/>
                          </a:solidFill>
                          <a:latin typeface="Garamond" panose="02020404030301010803" pitchFamily="18" charset="0"/>
                        </a:rPr>
                        <a:t>INDIRECT COST RATE  CALCULATION</a:t>
                      </a:r>
                      <a:endParaRPr lang="en-US" sz="2000" dirty="0">
                        <a:solidFill>
                          <a:schemeClr val="bg1"/>
                        </a:solidFill>
                        <a:latin typeface="Garamond" panose="02020404030301010803" pitchFamily="18" charset="0"/>
                        <a:cs typeface="Arial" panose="020B0604020202020204" pitchFamily="34" charset="0"/>
                      </a:endParaRPr>
                    </a:p>
                  </a:txBody>
                  <a:tcPr marT="45724" marB="45724"/>
                </a:tc>
                <a:tc hMerge="1">
                  <a:txBody>
                    <a:bodyPr/>
                    <a:lstStyle/>
                    <a:p>
                      <a:endParaRPr lang="en-US" sz="2000" dirty="0">
                        <a:latin typeface="Garamond" panose="02020404030301010803" pitchFamily="18" charset="0"/>
                        <a:cs typeface="Arial" panose="020B0604020202020204" pitchFamily="34" charset="0"/>
                      </a:endParaRPr>
                    </a:p>
                  </a:txBody>
                  <a:tcPr marT="45724" marB="45724"/>
                </a:tc>
                <a:tc hMerge="1">
                  <a:txBody>
                    <a:bodyPr/>
                    <a:lstStyle/>
                    <a:p>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0"/>
                  </a:ext>
                </a:extLst>
              </a:tr>
              <a:tr h="459671">
                <a:tc>
                  <a:txBody>
                    <a:bodyPr/>
                    <a:lstStyle/>
                    <a:p>
                      <a:r>
                        <a:rPr lang="en-US" sz="2000" dirty="0">
                          <a:latin typeface="Garamond" panose="02020404030301010803" pitchFamily="18" charset="0"/>
                        </a:rPr>
                        <a:t>Indirect Costs</a:t>
                      </a:r>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r>
                        <a:rPr lang="en-US" sz="2000" dirty="0">
                          <a:latin typeface="Garamond" panose="02020404030301010803" pitchFamily="18" charset="0"/>
                        </a:rPr>
                        <a:t>$ 75,000</a:t>
                      </a:r>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1"/>
                  </a:ext>
                </a:extLst>
              </a:tr>
              <a:tr h="459671">
                <a:tc>
                  <a:txBody>
                    <a:bodyPr/>
                    <a:lstStyle/>
                    <a:p>
                      <a:r>
                        <a:rPr lang="en-US" sz="2000" dirty="0">
                          <a:latin typeface="Garamond" panose="02020404030301010803" pitchFamily="18" charset="0"/>
                        </a:rPr>
                        <a:t>Direct Costs</a:t>
                      </a:r>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2"/>
                  </a:ext>
                </a:extLst>
              </a:tr>
              <a:tr h="459671">
                <a:tc>
                  <a:txBody>
                    <a:bodyPr/>
                    <a:lstStyle/>
                    <a:p>
                      <a:pPr marL="285750" indent="-285750">
                        <a:buFont typeface="Wingdings" panose="05000000000000000000" pitchFamily="2" charset="2"/>
                        <a:buChar char="Ø"/>
                      </a:pPr>
                      <a:r>
                        <a:rPr lang="en-US" sz="2000" dirty="0">
                          <a:latin typeface="Garamond" panose="02020404030301010803" pitchFamily="18" charset="0"/>
                        </a:rPr>
                        <a:t>Salaries &amp; Wages</a:t>
                      </a:r>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r>
                        <a:rPr lang="en-US" sz="2000" dirty="0">
                          <a:latin typeface="Garamond" panose="02020404030301010803" pitchFamily="18" charset="0"/>
                        </a:rPr>
                        <a:t>$</a:t>
                      </a:r>
                      <a:r>
                        <a:rPr lang="en-US" sz="2000" baseline="0" dirty="0">
                          <a:latin typeface="Garamond" panose="02020404030301010803" pitchFamily="18" charset="0"/>
                        </a:rPr>
                        <a:t> 200,000</a:t>
                      </a:r>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3"/>
                  </a:ext>
                </a:extLst>
              </a:tr>
              <a:tr h="459671">
                <a:tc>
                  <a:txBody>
                    <a:bodyPr/>
                    <a:lstStyle/>
                    <a:p>
                      <a:pPr marL="285750" indent="-285750">
                        <a:buFont typeface="Wingdings" panose="05000000000000000000" pitchFamily="2" charset="2"/>
                        <a:buChar char="Ø"/>
                      </a:pPr>
                      <a:r>
                        <a:rPr lang="en-US" sz="2000" dirty="0">
                          <a:latin typeface="Garamond" panose="02020404030301010803" pitchFamily="18" charset="0"/>
                        </a:rPr>
                        <a:t>Fringe Benefits</a:t>
                      </a:r>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r>
                        <a:rPr lang="en-US" sz="2000" u="sng" dirty="0">
                          <a:latin typeface="Garamond" panose="02020404030301010803" pitchFamily="18" charset="0"/>
                        </a:rPr>
                        <a:t>$ 50,000</a:t>
                      </a:r>
                      <a:endParaRPr lang="en-US" sz="2000" u="sng"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4"/>
                  </a:ext>
                </a:extLst>
              </a:tr>
              <a:tr h="459671">
                <a:tc>
                  <a:txBody>
                    <a:bodyPr/>
                    <a:lstStyle/>
                    <a:p>
                      <a:pPr algn="r"/>
                      <a:r>
                        <a:rPr lang="en-US" sz="2000" dirty="0">
                          <a:latin typeface="Garamond" panose="02020404030301010803" pitchFamily="18" charset="0"/>
                        </a:rPr>
                        <a:t>Total Direct Costs</a:t>
                      </a:r>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r>
                        <a:rPr lang="en-US" sz="2000" dirty="0">
                          <a:latin typeface="Garamond" panose="02020404030301010803" pitchFamily="18" charset="0"/>
                        </a:rPr>
                        <a:t>$ 250,000</a:t>
                      </a:r>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5"/>
                  </a:ext>
                </a:extLst>
              </a:tr>
              <a:tr h="384802">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6"/>
                  </a:ext>
                </a:extLst>
              </a:tr>
              <a:tr h="774995">
                <a:tc>
                  <a:txBody>
                    <a:bodyPr/>
                    <a:lstStyle/>
                    <a:p>
                      <a:r>
                        <a:rPr lang="en-US" sz="2000" dirty="0">
                          <a:latin typeface="Garamond" panose="02020404030301010803" pitchFamily="18" charset="0"/>
                        </a:rPr>
                        <a:t>Indirect Costs:               </a:t>
                      </a:r>
                      <a:r>
                        <a:rPr lang="en-US" sz="2000" u="sng" dirty="0">
                          <a:latin typeface="Garamond" panose="02020404030301010803" pitchFamily="18" charset="0"/>
                        </a:rPr>
                        <a:t>$75,000</a:t>
                      </a:r>
                    </a:p>
                    <a:p>
                      <a:r>
                        <a:rPr lang="en-US" sz="2000" u="none" dirty="0">
                          <a:latin typeface="Garamond" panose="02020404030301010803" pitchFamily="18" charset="0"/>
                        </a:rPr>
                        <a:t>Salaries &amp; Wages Base: $200,000</a:t>
                      </a:r>
                      <a:endParaRPr lang="en-US" sz="2000" u="none" dirty="0">
                        <a:latin typeface="Garamond" panose="02020404030301010803" pitchFamily="18" charset="0"/>
                        <a:cs typeface="Arial" panose="020B0604020202020204" pitchFamily="34" charset="0"/>
                      </a:endParaRPr>
                    </a:p>
                  </a:txBody>
                  <a:tcPr marT="45724" marB="45724"/>
                </a:tc>
                <a:tc>
                  <a:txBody>
                    <a:bodyPr/>
                    <a:lstStyle/>
                    <a:p>
                      <a:pPr algn="ctr"/>
                      <a:r>
                        <a:rPr lang="en-US" sz="2000" dirty="0">
                          <a:latin typeface="Garamond" panose="02020404030301010803" pitchFamily="18" charset="0"/>
                          <a:cs typeface="Arial" panose="020B0604020202020204" pitchFamily="34" charset="0"/>
                        </a:rPr>
                        <a:t>=</a:t>
                      </a:r>
                    </a:p>
                  </a:txBody>
                  <a:tcPr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aramond" panose="02020404030301010803" pitchFamily="18" charset="0"/>
                        </a:rPr>
                        <a:t>37.5% Salaries &amp; Wages Base </a:t>
                      </a:r>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408825161"/>
                  </a:ext>
                </a:extLst>
              </a:tr>
              <a:tr h="384802">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8"/>
                  </a:ext>
                </a:extLst>
              </a:tr>
              <a:tr h="976794">
                <a:tc>
                  <a:txBody>
                    <a:bodyPr/>
                    <a:lstStyle/>
                    <a:p>
                      <a:r>
                        <a:rPr lang="en-US" sz="2000" dirty="0">
                          <a:latin typeface="Garamond" panose="02020404030301010803" pitchFamily="18" charset="0"/>
                        </a:rPr>
                        <a:t>Indirect Costs:               </a:t>
                      </a:r>
                      <a:r>
                        <a:rPr lang="en-US" sz="2000" u="sng" dirty="0">
                          <a:latin typeface="Garamond" panose="02020404030301010803" pitchFamily="18" charset="0"/>
                        </a:rPr>
                        <a:t>$75,000</a:t>
                      </a:r>
                    </a:p>
                    <a:p>
                      <a:r>
                        <a:rPr lang="en-US" sz="2000" dirty="0">
                          <a:latin typeface="Garamond" panose="02020404030301010803" pitchFamily="18" charset="0"/>
                        </a:rPr>
                        <a:t>Total</a:t>
                      </a:r>
                      <a:r>
                        <a:rPr lang="en-US" sz="2000" baseline="0" dirty="0">
                          <a:latin typeface="Garamond" panose="02020404030301010803" pitchFamily="18" charset="0"/>
                        </a:rPr>
                        <a:t> Salaries &amp; Wages          Plus Fringe Benefits:    $250,000</a:t>
                      </a:r>
                      <a:endParaRPr lang="en-US" sz="2000" dirty="0">
                        <a:latin typeface="Garamond" panose="02020404030301010803" pitchFamily="18" charset="0"/>
                        <a:cs typeface="Arial" panose="020B0604020202020204" pitchFamily="34" charset="0"/>
                      </a:endParaRPr>
                    </a:p>
                  </a:txBody>
                  <a:tcPr marT="45724" marB="45724"/>
                </a:tc>
                <a:tc>
                  <a:txBody>
                    <a:bodyPr/>
                    <a:lstStyle/>
                    <a:p>
                      <a:endParaRPr lang="en-US" sz="2000" dirty="0">
                        <a:latin typeface="Garamond" panose="02020404030301010803" pitchFamily="18" charset="0"/>
                      </a:endParaRPr>
                    </a:p>
                    <a:p>
                      <a:r>
                        <a:rPr lang="en-US" sz="2000" dirty="0">
                          <a:latin typeface="Garamond" panose="02020404030301010803" pitchFamily="18" charset="0"/>
                        </a:rPr>
                        <a:t>  =</a:t>
                      </a:r>
                      <a:endParaRPr lang="en-US" sz="2000" dirty="0">
                        <a:latin typeface="Garamond" panose="02020404030301010803" pitchFamily="18" charset="0"/>
                        <a:cs typeface="Arial" panose="020B0604020202020204" pitchFamily="34" charset="0"/>
                      </a:endParaRPr>
                    </a:p>
                  </a:txBody>
                  <a:tcPr marT="45724" marB="45724"/>
                </a:tc>
                <a:tc>
                  <a:txBody>
                    <a:bodyPr/>
                    <a:lstStyle/>
                    <a:p>
                      <a:r>
                        <a:rPr lang="en-US" sz="2000" dirty="0">
                          <a:latin typeface="Garamond" panose="02020404030301010803" pitchFamily="18" charset="0"/>
                        </a:rPr>
                        <a:t>30%</a:t>
                      </a:r>
                      <a:r>
                        <a:rPr lang="en-US" sz="2000" baseline="0" dirty="0">
                          <a:latin typeface="Garamond" panose="02020404030301010803" pitchFamily="18" charset="0"/>
                        </a:rPr>
                        <a:t> Salaries &amp; Wages Plus Fringe Benefits</a:t>
                      </a:r>
                      <a:endParaRPr lang="en-US" sz="2000" dirty="0">
                        <a:latin typeface="Garamond" panose="02020404030301010803" pitchFamily="18" charset="0"/>
                        <a:cs typeface="Arial" panose="020B0604020202020204" pitchFamily="34" charset="0"/>
                      </a:endParaRPr>
                    </a:p>
                  </a:txBody>
                  <a:tcPr marT="45724" marB="45724"/>
                </a:tc>
                <a:extLst>
                  <a:ext uri="{0D108BD9-81ED-4DB2-BD59-A6C34878D82A}">
                    <a16:rowId xmlns:a16="http://schemas.microsoft.com/office/drawing/2014/main" val="10009"/>
                  </a:ext>
                </a:extLst>
              </a:tr>
            </a:tbl>
          </a:graphicData>
        </a:graphic>
      </p:graphicFrame>
      <p:sp>
        <p:nvSpPr>
          <p:cNvPr id="8" name="Content Placeholder 6">
            <a:extLst>
              <a:ext uri="{FF2B5EF4-FFF2-40B4-BE49-F238E27FC236}">
                <a16:creationId xmlns:a16="http://schemas.microsoft.com/office/drawing/2014/main" id="{9171BB16-EA2C-9B41-8E0D-61F2FBE7B92D}"/>
              </a:ext>
            </a:extLst>
          </p:cNvPr>
          <p:cNvSpPr txBox="1">
            <a:spLocks/>
          </p:cNvSpPr>
          <p:nvPr/>
        </p:nvSpPr>
        <p:spPr>
          <a:xfrm>
            <a:off x="598711" y="1371600"/>
            <a:ext cx="5666165"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Total Direct Salaries and Wages </a:t>
            </a:r>
            <a:r>
              <a:rPr lang="en-US" sz="2800" dirty="0">
                <a:latin typeface="Georgia" panose="02040502050405020303" pitchFamily="18" charset="0"/>
              </a:rPr>
              <a:t>includes only direct salaries. </a:t>
            </a:r>
          </a:p>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Direct Salaries and Wages plus Fringe Benefits</a:t>
            </a:r>
            <a:r>
              <a:rPr lang="en-US" sz="2800" dirty="0">
                <a:latin typeface="Georgia" panose="02040502050405020303" pitchFamily="18" charset="0"/>
              </a:rPr>
              <a:t>: Includes direct salaries and fringe benefits. </a:t>
            </a:r>
          </a:p>
          <a:p>
            <a:pPr marL="63500" algn="l">
              <a:lnSpc>
                <a:spcPct val="150000"/>
              </a:lnSpc>
            </a:pPr>
            <a:endParaRPr lang="en-US" altLang="en-US" dirty="0"/>
          </a:p>
        </p:txBody>
      </p:sp>
      <p:cxnSp>
        <p:nvCxnSpPr>
          <p:cNvPr id="7" name="Straight Connector 6">
            <a:extLst>
              <a:ext uri="{FF2B5EF4-FFF2-40B4-BE49-F238E27FC236}">
                <a16:creationId xmlns:a16="http://schemas.microsoft.com/office/drawing/2014/main" id="{57C30B53-7E4D-D14D-ADC2-48723D98590B}"/>
              </a:ext>
              <a:ext uri="{C183D7F6-B498-43B3-948B-1728B52AA6E4}">
                <adec:decorative xmlns:adec="http://schemas.microsoft.com/office/drawing/2017/decorative" val="1"/>
              </a:ext>
            </a:extLst>
          </p:cNvPr>
          <p:cNvCxnSpPr>
            <a:cxnSpLocks/>
          </p:cNvCxnSpPr>
          <p:nvPr/>
        </p:nvCxnSpPr>
        <p:spPr>
          <a:xfrm>
            <a:off x="10104356" y="1363626"/>
            <a:ext cx="0" cy="51261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5E17F-739F-D846-A351-756C8F270BD5}"/>
              </a:ext>
              <a:ext uri="{C183D7F6-B498-43B3-948B-1728B52AA6E4}">
                <adec:decorative xmlns:adec="http://schemas.microsoft.com/office/drawing/2017/decorative" val="1"/>
              </a:ext>
            </a:extLst>
          </p:cNvPr>
          <p:cNvCxnSpPr>
            <a:cxnSpLocks/>
          </p:cNvCxnSpPr>
          <p:nvPr/>
        </p:nvCxnSpPr>
        <p:spPr>
          <a:xfrm>
            <a:off x="9605177" y="1371600"/>
            <a:ext cx="0" cy="51261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50E4D23-6ACE-65CD-A2F6-AC4CFF74AD44}"/>
              </a:ext>
            </a:extLst>
          </p:cNvPr>
          <p:cNvSpPr>
            <a:spLocks noGrp="1"/>
          </p:cNvSpPr>
          <p:nvPr>
            <p:ph type="title"/>
          </p:nvPr>
        </p:nvSpPr>
        <p:spPr/>
        <p:txBody>
          <a:bodyPr>
            <a:normAutofit/>
          </a:bodyPr>
          <a:lstStyle/>
          <a:p>
            <a:r>
              <a:rPr lang="en-US" sz="3200" dirty="0">
                <a:latin typeface="Georgia" panose="02040502050405020303" pitchFamily="18" charset="0"/>
              </a:rPr>
              <a:t>Types of Direct Cost Bases</a:t>
            </a:r>
            <a:endParaRPr lang="en-US" sz="3200" dirty="0"/>
          </a:p>
        </p:txBody>
      </p:sp>
    </p:spTree>
    <p:extLst>
      <p:ext uri="{BB962C8B-B14F-4D97-AF65-F5344CB8AC3E}">
        <p14:creationId xmlns:p14="http://schemas.microsoft.com/office/powerpoint/2010/main" val="243758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up)">
                                      <p:cBhvr>
                                        <p:cTn id="11" dur="2000"/>
                                        <p:tgtEl>
                                          <p:spTgt spid="8">
                                            <p:txEl>
                                              <p:pRg st="1" end="1"/>
                                            </p:txEl>
                                          </p:spTgt>
                                        </p:tgtEl>
                                      </p:cBhvr>
                                    </p:animEffect>
                                  </p:childTnLst>
                                </p:cTn>
                              </p:par>
                            </p:childTnLst>
                          </p:cTn>
                        </p:par>
                        <p:par>
                          <p:cTn id="12" fill="hold">
                            <p:stCondLst>
                              <p:cond delay="4000"/>
                            </p:stCondLst>
                            <p:childTnLst>
                              <p:par>
                                <p:cTn id="13" presetID="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1+#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1+#ppt_w/2"/>
                                          </p:val>
                                        </p:tav>
                                        <p:tav tm="100000">
                                          <p:val>
                                            <p:strVal val="#ppt_x"/>
                                          </p:val>
                                        </p:tav>
                                      </p:tavLst>
                                    </p:anim>
                                    <p:anim calcmode="lin" valueType="num">
                                      <p:cBhvr additive="base">
                                        <p:cTn id="24"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Image representing Direct  Salaries &amp; Wages ">
            <a:extLst>
              <a:ext uri="{FF2B5EF4-FFF2-40B4-BE49-F238E27FC236}">
                <a16:creationId xmlns:a16="http://schemas.microsoft.com/office/drawing/2014/main" id="{AB1B6486-E2FE-A548-BC60-7885A5689C98}"/>
              </a:ext>
            </a:extLst>
          </p:cNvPr>
          <p:cNvGrpSpPr/>
          <p:nvPr/>
        </p:nvGrpSpPr>
        <p:grpSpPr>
          <a:xfrm>
            <a:off x="10473885" y="5034258"/>
            <a:ext cx="1356218" cy="1356218"/>
            <a:chOff x="986090" y="2239623"/>
            <a:chExt cx="2213616" cy="2213616"/>
          </a:xfrm>
        </p:grpSpPr>
        <p:sp>
          <p:nvSpPr>
            <p:cNvPr id="16" name="Oval 15">
              <a:extLst>
                <a:ext uri="{FF2B5EF4-FFF2-40B4-BE49-F238E27FC236}">
                  <a16:creationId xmlns:a16="http://schemas.microsoft.com/office/drawing/2014/main" id="{E52D914B-9658-2D48-A08E-5BF5B488D731}"/>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0EF43A9-3F6B-BA4F-9162-17477F765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grpSp>
        <p:nvGrpSpPr>
          <p:cNvPr id="12" name="Group 11" descr="Image representing Direct  Salaries &amp; Wages plus Fringe Benefits&#13;&#10;">
            <a:extLst>
              <a:ext uri="{FF2B5EF4-FFF2-40B4-BE49-F238E27FC236}">
                <a16:creationId xmlns:a16="http://schemas.microsoft.com/office/drawing/2014/main" id="{C0B46DDD-E359-AA4B-BE0D-2AE16999D75A}"/>
              </a:ext>
            </a:extLst>
          </p:cNvPr>
          <p:cNvGrpSpPr/>
          <p:nvPr/>
        </p:nvGrpSpPr>
        <p:grpSpPr>
          <a:xfrm>
            <a:off x="9300349" y="4483391"/>
            <a:ext cx="1356220" cy="1356218"/>
            <a:chOff x="6564488" y="2239623"/>
            <a:chExt cx="2213620" cy="2213616"/>
          </a:xfrm>
        </p:grpSpPr>
        <p:sp>
          <p:nvSpPr>
            <p:cNvPr id="13" name="Oval 12">
              <a:extLst>
                <a:ext uri="{FF2B5EF4-FFF2-40B4-BE49-F238E27FC236}">
                  <a16:creationId xmlns:a16="http://schemas.microsoft.com/office/drawing/2014/main" id="{8C18A6ED-5DC7-5440-A6A1-696EB048E814}"/>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B73616E-9885-084F-A0F2-6AAFA2608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pic>
        <p:nvPicPr>
          <p:cNvPr id="8" name="Picture 7" descr="DOJ OJP logo">
            <a:extLst>
              <a:ext uri="{FF2B5EF4-FFF2-40B4-BE49-F238E27FC236}">
                <a16:creationId xmlns:a16="http://schemas.microsoft.com/office/drawing/2014/main" id="{5205F3B5-1073-874A-80CB-C09782782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722" y="1878074"/>
            <a:ext cx="1732041" cy="1732041"/>
          </a:xfrm>
          <a:prstGeom prst="rect">
            <a:avLst/>
          </a:prstGeom>
        </p:spPr>
      </p:pic>
      <p:pic>
        <p:nvPicPr>
          <p:cNvPr id="10" name="Picture 9" descr="DOJ logo">
            <a:extLst>
              <a:ext uri="{FF2B5EF4-FFF2-40B4-BE49-F238E27FC236}">
                <a16:creationId xmlns:a16="http://schemas.microsoft.com/office/drawing/2014/main" id="{AECB76C5-4194-904F-9EA1-D3292FB89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6791" y="1977593"/>
            <a:ext cx="1732041" cy="1732041"/>
          </a:xfrm>
          <a:prstGeom prst="rect">
            <a:avLst/>
          </a:prstGeom>
        </p:spPr>
      </p:pic>
      <p:sp>
        <p:nvSpPr>
          <p:cNvPr id="7" name="Content Placeholder 6">
            <a:extLst>
              <a:ext uri="{FF2B5EF4-FFF2-40B4-BE49-F238E27FC236}">
                <a16:creationId xmlns:a16="http://schemas.microsoft.com/office/drawing/2014/main" id="{CB1E6EC6-0E68-0C4C-91D5-89A62FB4549B}"/>
              </a:ext>
            </a:extLst>
          </p:cNvPr>
          <p:cNvSpPr txBox="1">
            <a:spLocks/>
          </p:cNvSpPr>
          <p:nvPr/>
        </p:nvSpPr>
        <p:spPr>
          <a:xfrm>
            <a:off x="598711" y="1371600"/>
            <a:ext cx="7858080" cy="52142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b="1" dirty="0">
                <a:solidFill>
                  <a:srgbClr val="FF0000"/>
                </a:solidFill>
                <a:latin typeface="Georgia" panose="02040502050405020303" pitchFamily="18" charset="0"/>
              </a:rPr>
              <a:t>Modified Total Direct Cost (MTDC) </a:t>
            </a:r>
            <a:r>
              <a:rPr lang="en-US" sz="2600" dirty="0">
                <a:latin typeface="Georgia" panose="02040502050405020303" pitchFamily="18" charset="0"/>
              </a:rPr>
              <a:t>:</a:t>
            </a:r>
            <a:r>
              <a:rPr lang="en-US" sz="2600" dirty="0">
                <a:solidFill>
                  <a:srgbClr val="FF0000"/>
                </a:solidFill>
                <a:latin typeface="Georgia" panose="02040502050405020303" pitchFamily="18" charset="0"/>
              </a:rPr>
              <a:t> </a:t>
            </a:r>
            <a:r>
              <a:rPr lang="en-US" sz="2600" dirty="0">
                <a:latin typeface="Georgia" panose="02040502050405020303" pitchFamily="18" charset="0"/>
              </a:rPr>
              <a:t>includes direct salaries and wages, applicable fringe benefits, materials and supplies, services, travel, and up to the first $50,000 of each subaward regardless of the performance period.​</a:t>
            </a:r>
          </a:p>
        </p:txBody>
      </p:sp>
      <p:sp>
        <p:nvSpPr>
          <p:cNvPr id="11" name="Down Arrow 10">
            <a:extLst>
              <a:ext uri="{FF2B5EF4-FFF2-40B4-BE49-F238E27FC236}">
                <a16:creationId xmlns:a16="http://schemas.microsoft.com/office/drawing/2014/main" id="{6B6B8895-FAC2-B742-988E-5F70D129F038}"/>
              </a:ext>
              <a:ext uri="{C183D7F6-B498-43B3-948B-1728B52AA6E4}">
                <adec:decorative xmlns:adec="http://schemas.microsoft.com/office/drawing/2017/decorative" val="1"/>
              </a:ext>
            </a:extLst>
          </p:cNvPr>
          <p:cNvSpPr/>
          <p:nvPr/>
        </p:nvSpPr>
        <p:spPr>
          <a:xfrm>
            <a:off x="10143899" y="3636059"/>
            <a:ext cx="417787" cy="59293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E377B-613D-2CF4-1E7B-A755B7969D05}"/>
              </a:ext>
            </a:extLst>
          </p:cNvPr>
          <p:cNvSpPr>
            <a:spLocks noGrp="1"/>
          </p:cNvSpPr>
          <p:nvPr>
            <p:ph type="title"/>
          </p:nvPr>
        </p:nvSpPr>
        <p:spPr/>
        <p:txBody>
          <a:bodyPr>
            <a:normAutofit/>
          </a:bodyPr>
          <a:lstStyle/>
          <a:p>
            <a:r>
              <a:rPr lang="en-US" dirty="0">
                <a:latin typeface="Georgia" panose="02040502050405020303" pitchFamily="18" charset="0"/>
              </a:rPr>
              <a:t>Types of Direct Cost Bases (Cont.)</a:t>
            </a:r>
            <a:endParaRPr lang="en-US" dirty="0"/>
          </a:p>
        </p:txBody>
      </p:sp>
    </p:spTree>
    <p:extLst>
      <p:ext uri="{BB962C8B-B14F-4D97-AF65-F5344CB8AC3E}">
        <p14:creationId xmlns:p14="http://schemas.microsoft.com/office/powerpoint/2010/main" val="22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Excludes and Includes chart">
            <a:extLst>
              <a:ext uri="{FF2B5EF4-FFF2-40B4-BE49-F238E27FC236}">
                <a16:creationId xmlns:a16="http://schemas.microsoft.com/office/drawing/2014/main" id="{82F882C6-D67F-6898-6587-C923D0B04C7D}"/>
              </a:ext>
            </a:extLst>
          </p:cNvPr>
          <p:cNvGraphicFramePr>
            <a:graphicFrameLocks noGrp="1"/>
          </p:cNvGraphicFramePr>
          <p:nvPr>
            <p:ph idx="1"/>
            <p:extLst>
              <p:ext uri="{D42A27DB-BD31-4B8C-83A1-F6EECF244321}">
                <p14:modId xmlns:p14="http://schemas.microsoft.com/office/powerpoint/2010/main" val="1067346985"/>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5DC3256-D25F-23B6-CB19-CD72665E58F4}"/>
              </a:ext>
            </a:extLst>
          </p:cNvPr>
          <p:cNvSpPr>
            <a:spLocks noGrp="1"/>
          </p:cNvSpPr>
          <p:nvPr>
            <p:ph type="title"/>
          </p:nvPr>
        </p:nvSpPr>
        <p:spPr/>
        <p:txBody>
          <a:bodyPr>
            <a:normAutofit/>
          </a:bodyPr>
          <a:lstStyle/>
          <a:p>
            <a:r>
              <a:rPr lang="en-US" sz="3200" dirty="0">
                <a:latin typeface="Georgia" panose="02040502050405020303" pitchFamily="18" charset="0"/>
              </a:rPr>
              <a:t>Modified Total Direct Cost (MTDC) Base</a:t>
            </a:r>
          </a:p>
        </p:txBody>
      </p:sp>
    </p:spTree>
    <p:extLst>
      <p:ext uri="{BB962C8B-B14F-4D97-AF65-F5344CB8AC3E}">
        <p14:creationId xmlns:p14="http://schemas.microsoft.com/office/powerpoint/2010/main" val="295145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p:txBody>
          <a:bodyPr/>
          <a:lstStyle/>
          <a:p>
            <a:r>
              <a:rPr lang="en-US" dirty="0">
                <a:latin typeface="Georgia" panose="02040502050405020303" pitchFamily="18" charset="0"/>
              </a:rPr>
              <a:t>Direct Cost, Indirect Cost, &amp; Cost Objective</a:t>
            </a:r>
          </a:p>
        </p:txBody>
      </p:sp>
    </p:spTree>
    <p:extLst>
      <p:ext uri="{BB962C8B-B14F-4D97-AF65-F5344CB8AC3E}">
        <p14:creationId xmlns:p14="http://schemas.microsoft.com/office/powerpoint/2010/main" val="256016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EC72BDC-E740-EADC-5905-C1DC4E40AA77}"/>
              </a:ext>
              <a:ext uri="{C183D7F6-B498-43B3-948B-1728B52AA6E4}">
                <adec:decorative xmlns:adec="http://schemas.microsoft.com/office/drawing/2017/decorative" val="1"/>
              </a:ext>
            </a:extLst>
          </p:cNvPr>
          <p:cNvCxnSpPr/>
          <p:nvPr/>
        </p:nvCxnSpPr>
        <p:spPr>
          <a:xfrm>
            <a:off x="7351776" y="5522976"/>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A73F8F-C744-4F66-6DEC-A66DE0F8E0A4}"/>
              </a:ext>
              <a:ext uri="{C183D7F6-B498-43B3-948B-1728B52AA6E4}">
                <adec:decorative xmlns:adec="http://schemas.microsoft.com/office/drawing/2017/decorative" val="1"/>
              </a:ext>
            </a:extLst>
          </p:cNvPr>
          <p:cNvCxnSpPr/>
          <p:nvPr/>
        </p:nvCxnSpPr>
        <p:spPr>
          <a:xfrm>
            <a:off x="7351776" y="5404104"/>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1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$307,000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($25,000)</a:t>
            </a:r>
          </a:p>
          <a:p>
            <a:pPr marL="0" indent="0">
              <a:buNone/>
            </a:pPr>
            <a:r>
              <a:rPr lang="en-US" sz="8000" dirty="0">
                <a:latin typeface="Garamond" panose="02020404030301010803" pitchFamily="18" charset="0"/>
              </a:rPr>
              <a:t>     Subaward to A                 ($15,000)</a:t>
            </a:r>
          </a:p>
          <a:p>
            <a:pPr marL="0" indent="0">
              <a:buNone/>
            </a:pPr>
            <a:r>
              <a:rPr lang="en-US" sz="8000" dirty="0">
                <a:latin typeface="Garamond" panose="02020404030301010803" pitchFamily="18" charset="0"/>
              </a:rPr>
              <a:t>     Subaward to B                     $0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($10,000)</a:t>
            </a:r>
          </a:p>
          <a:p>
            <a:pPr marL="0" indent="0">
              <a:buNone/>
            </a:pPr>
            <a:r>
              <a:rPr lang="en-US" sz="8000" b="1" u="sng" dirty="0">
                <a:latin typeface="Garamond" panose="02020404030301010803" pitchFamily="18" charset="0"/>
              </a:rPr>
              <a:t>Year 1: MTDC                     $233,000</a:t>
            </a:r>
          </a:p>
          <a:p>
            <a:pPr marL="0" indent="0">
              <a:buNone/>
            </a:pPr>
            <a:r>
              <a:rPr lang="en-US" sz="8000" dirty="0">
                <a:solidFill>
                  <a:srgbClr val="002060"/>
                </a:solidFill>
                <a:latin typeface="Garamond" panose="02020404030301010803" pitchFamily="18" charset="0"/>
              </a:rPr>
              <a:t>De Minimis ICR                         15%                                            </a:t>
            </a:r>
          </a:p>
          <a:p>
            <a:pPr marL="0" indent="0">
              <a:buNone/>
            </a:pPr>
            <a:r>
              <a:rPr lang="en-US" sz="8000" b="1" dirty="0">
                <a:solidFill>
                  <a:srgbClr val="002060"/>
                </a:solidFill>
                <a:latin typeface="Garamond" panose="02020404030301010803" pitchFamily="18" charset="0"/>
              </a:rPr>
              <a:t>Indirect Cost                         $34,950</a:t>
            </a:r>
          </a:p>
          <a:p>
            <a:pPr marL="0" indent="0">
              <a:buNone/>
            </a:pPr>
            <a:endParaRPr lang="en-US" sz="2400" b="1" dirty="0">
              <a:latin typeface="Garamond" panose="02020404030301010803" pitchFamily="18" charset="0"/>
            </a:endParaRPr>
          </a:p>
          <a:p>
            <a:pPr marL="0" indent="0">
              <a:buNone/>
            </a:pPr>
            <a:r>
              <a:rPr lang="en-US" dirty="0"/>
              <a:t> </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extLst>
              <p:ext uri="{D42A27DB-BD31-4B8C-83A1-F6EECF244321}">
                <p14:modId xmlns:p14="http://schemas.microsoft.com/office/powerpoint/2010/main" val="2885977477"/>
              </p:ext>
            </p:extLst>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normAutofit/>
          </a:bodyPr>
          <a:lstStyle/>
          <a:p>
            <a:r>
              <a:rPr lang="en-US" dirty="0">
                <a:latin typeface="Georgia" panose="02040502050405020303" pitchFamily="18" charset="0"/>
              </a:rPr>
              <a:t>Test Your Knowledge: Calculate MTDC Base for Year 1</a:t>
            </a:r>
          </a:p>
        </p:txBody>
      </p:sp>
    </p:spTree>
    <p:extLst>
      <p:ext uri="{BB962C8B-B14F-4D97-AF65-F5344CB8AC3E}">
        <p14:creationId xmlns:p14="http://schemas.microsoft.com/office/powerpoint/2010/main" val="293636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 calcmode="lin" valueType="num">
                                      <p:cBhvr additive="base">
                                        <p:cTn id="6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 calcmode="lin" valueType="num">
                                      <p:cBhvr additive="base">
                                        <p:cTn id="7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 calcmode="lin" valueType="num">
                                      <p:cBhvr additive="base">
                                        <p:cTn id="7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DE73781-E14D-BAAF-11A6-CB6E4FB866E7}"/>
              </a:ext>
              <a:ext uri="{C183D7F6-B498-43B3-948B-1728B52AA6E4}">
                <adec:decorative xmlns:adec="http://schemas.microsoft.com/office/drawing/2017/decorative" val="1"/>
              </a:ext>
            </a:extLst>
          </p:cNvPr>
          <p:cNvCxnSpPr/>
          <p:nvPr/>
        </p:nvCxnSpPr>
        <p:spPr>
          <a:xfrm>
            <a:off x="7371761" y="5410986"/>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6D9B10-8BEF-E022-9890-51991D77FD30}"/>
              </a:ext>
              <a:ext uri="{C183D7F6-B498-43B3-948B-1728B52AA6E4}">
                <adec:decorative xmlns:adec="http://schemas.microsoft.com/office/drawing/2017/decorative" val="1"/>
              </a:ext>
            </a:extLst>
          </p:cNvPr>
          <p:cNvCxnSpPr/>
          <p:nvPr/>
        </p:nvCxnSpPr>
        <p:spPr>
          <a:xfrm>
            <a:off x="7371761" y="5505254"/>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2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$292,000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($15,000)</a:t>
            </a:r>
          </a:p>
          <a:p>
            <a:pPr marL="0" indent="0">
              <a:buNone/>
            </a:pPr>
            <a:r>
              <a:rPr lang="en-US" sz="8000" dirty="0">
                <a:latin typeface="Garamond" panose="02020404030301010803" pitchFamily="18" charset="0"/>
              </a:rPr>
              <a:t>     Subaward to A                  ($65,000)</a:t>
            </a:r>
          </a:p>
          <a:p>
            <a:pPr marL="0" indent="0">
              <a:buNone/>
            </a:pPr>
            <a:r>
              <a:rPr lang="en-US" sz="8000" dirty="0">
                <a:latin typeface="Garamond" panose="02020404030301010803" pitchFamily="18" charset="0"/>
              </a:rPr>
              <a:t>     Subaward to B                  ($30,000)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($5,000)</a:t>
            </a:r>
          </a:p>
          <a:p>
            <a:pPr marL="0" indent="0">
              <a:buNone/>
            </a:pPr>
            <a:r>
              <a:rPr lang="en-US" sz="8000" b="1" u="sng" dirty="0">
                <a:latin typeface="Garamond" panose="02020404030301010803" pitchFamily="18" charset="0"/>
              </a:rPr>
              <a:t>Year 1: MTDC                      $153,000</a:t>
            </a:r>
          </a:p>
          <a:p>
            <a:pPr marL="0" indent="0">
              <a:buNone/>
            </a:pPr>
            <a:r>
              <a:rPr lang="en-US" sz="8000" dirty="0">
                <a:solidFill>
                  <a:srgbClr val="002060"/>
                </a:solidFill>
                <a:latin typeface="Garamond" panose="02020404030301010803" pitchFamily="18" charset="0"/>
              </a:rPr>
              <a:t>De Minimis ICR                         15%</a:t>
            </a:r>
          </a:p>
          <a:p>
            <a:pPr marL="0" indent="0">
              <a:buNone/>
            </a:pPr>
            <a:r>
              <a:rPr lang="en-US" sz="8000" b="1" dirty="0">
                <a:solidFill>
                  <a:srgbClr val="002060"/>
                </a:solidFill>
                <a:latin typeface="Garamond" panose="02020404030301010803" pitchFamily="18" charset="0"/>
              </a:rPr>
              <a:t>Indirect Cost                         $22,950</a:t>
            </a:r>
          </a:p>
          <a:p>
            <a:pPr marL="0" indent="0">
              <a:buNone/>
            </a:pPr>
            <a:endParaRPr lang="en-US" sz="8000" b="1" dirty="0">
              <a:solidFill>
                <a:srgbClr val="002060"/>
              </a:solidFill>
              <a:latin typeface="Garamond" panose="02020404030301010803" pitchFamily="18" charset="0"/>
            </a:endParaRPr>
          </a:p>
          <a:p>
            <a:pPr marL="0" indent="0">
              <a:buNone/>
            </a:pPr>
            <a:r>
              <a:rPr lang="en-US" dirty="0"/>
              <a:t> </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extLst>
              <p:ext uri="{D42A27DB-BD31-4B8C-83A1-F6EECF244321}">
                <p14:modId xmlns:p14="http://schemas.microsoft.com/office/powerpoint/2010/main" val="2148589264"/>
              </p:ext>
            </p:extLst>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lstStyle/>
          <a:p>
            <a:r>
              <a:rPr lang="en-US" dirty="0">
                <a:latin typeface="Georgia" panose="02040502050405020303" pitchFamily="18" charset="0"/>
              </a:rPr>
              <a:t>Test Your Knowledge: Calculate MTDC Base for Year 2</a:t>
            </a:r>
          </a:p>
        </p:txBody>
      </p:sp>
    </p:spTree>
    <p:extLst>
      <p:ext uri="{BB962C8B-B14F-4D97-AF65-F5344CB8AC3E}">
        <p14:creationId xmlns:p14="http://schemas.microsoft.com/office/powerpoint/2010/main" val="218993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3" end="13"/>
                                            </p:txEl>
                                          </p:spTgt>
                                        </p:tgtEl>
                                        <p:attrNameLst>
                                          <p:attrName>style.visibility</p:attrName>
                                        </p:attrNameLst>
                                      </p:cBhvr>
                                      <p:to>
                                        <p:strVal val="visible"/>
                                      </p:to>
                                    </p:set>
                                    <p:anim calcmode="lin" valueType="num">
                                      <p:cBhvr additive="base">
                                        <p:cTn id="7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latin typeface="Georgia" panose="02040502050405020303" pitchFamily="18" charset="0"/>
              </a:rPr>
              <a:t>Types of Indirect Cost Rates</a:t>
            </a:r>
          </a:p>
        </p:txBody>
      </p:sp>
    </p:spTree>
    <p:extLst>
      <p:ext uri="{BB962C8B-B14F-4D97-AF65-F5344CB8AC3E}">
        <p14:creationId xmlns:p14="http://schemas.microsoft.com/office/powerpoint/2010/main" val="8717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king hands illustration">
            <a:extLst>
              <a:ext uri="{FF2B5EF4-FFF2-40B4-BE49-F238E27FC236}">
                <a16:creationId xmlns:a16="http://schemas.microsoft.com/office/drawing/2014/main" id="{1FA9ADB1-1AC4-4ECE-0E21-72DE31574E7E}"/>
              </a:ext>
            </a:extLst>
          </p:cNvPr>
          <p:cNvPicPr>
            <a:picLocks noChangeAspect="1"/>
          </p:cNvPicPr>
          <p:nvPr/>
        </p:nvPicPr>
        <p:blipFill>
          <a:blip r:embed="rId3"/>
          <a:stretch>
            <a:fillRect/>
          </a:stretch>
        </p:blipFill>
        <p:spPr>
          <a:xfrm>
            <a:off x="9840797" y="4212404"/>
            <a:ext cx="2227913" cy="2199739"/>
          </a:xfrm>
          <a:prstGeom prst="rect">
            <a:avLst/>
          </a:prstGeom>
        </p:spPr>
      </p:pic>
      <p:graphicFrame>
        <p:nvGraphicFramePr>
          <p:cNvPr id="4" name="Content Placeholder 4" descr="Negotiated and Non-Negotiated chart&#13;&#10;">
            <a:extLst>
              <a:ext uri="{FF2B5EF4-FFF2-40B4-BE49-F238E27FC236}">
                <a16:creationId xmlns:a16="http://schemas.microsoft.com/office/drawing/2014/main" id="{D0EBAACF-A98C-DA17-233D-B6B43644AE3E}"/>
              </a:ext>
            </a:extLst>
          </p:cNvPr>
          <p:cNvGraphicFramePr>
            <a:graphicFrameLocks noGrp="1"/>
          </p:cNvGraphicFramePr>
          <p:nvPr>
            <p:ph idx="1"/>
            <p:extLst>
              <p:ext uri="{D42A27DB-BD31-4B8C-83A1-F6EECF244321}">
                <p14:modId xmlns:p14="http://schemas.microsoft.com/office/powerpoint/2010/main" val="3959383372"/>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D5B41CBA-D9B1-06CB-49E0-09DEF1725238}"/>
              </a:ext>
            </a:extLst>
          </p:cNvPr>
          <p:cNvSpPr>
            <a:spLocks noGrp="1"/>
          </p:cNvSpPr>
          <p:nvPr>
            <p:ph type="title"/>
          </p:nvPr>
        </p:nvSpPr>
        <p:spPr/>
        <p:txBody>
          <a:bodyPr>
            <a:normAutofit/>
          </a:bodyPr>
          <a:lstStyle/>
          <a:p>
            <a:r>
              <a:rPr lang="en-US" sz="3200" dirty="0">
                <a:latin typeface="Georgia" panose="02040502050405020303" pitchFamily="18" charset="0"/>
              </a:rPr>
              <a:t>Types of Indirect Cost Rates</a:t>
            </a:r>
          </a:p>
        </p:txBody>
      </p:sp>
    </p:spTree>
    <p:extLst>
      <p:ext uri="{BB962C8B-B14F-4D97-AF65-F5344CB8AC3E}">
        <p14:creationId xmlns:p14="http://schemas.microsoft.com/office/powerpoint/2010/main" val="177015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lculator and some coins on a table">
            <a:extLst>
              <a:ext uri="{FF2B5EF4-FFF2-40B4-BE49-F238E27FC236}">
                <a16:creationId xmlns:a16="http://schemas.microsoft.com/office/drawing/2014/main" id="{D75C7C78-16B1-2C1E-376D-11429E799674}"/>
              </a:ext>
            </a:extLst>
          </p:cNvPr>
          <p:cNvPicPr>
            <a:picLocks noChangeAspect="1"/>
          </p:cNvPicPr>
          <p:nvPr/>
        </p:nvPicPr>
        <p:blipFill rotWithShape="1">
          <a:blip r:embed="rId2"/>
          <a:srcRect l="11394" r="23159" b="1"/>
          <a:stretch/>
        </p:blipFill>
        <p:spPr>
          <a:xfrm>
            <a:off x="8200724" y="914399"/>
            <a:ext cx="3989753" cy="567145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Rectangle: Rounded Corners 7">
            <a:extLst>
              <a:ext uri="{FF2B5EF4-FFF2-40B4-BE49-F238E27FC236}">
                <a16:creationId xmlns:a16="http://schemas.microsoft.com/office/drawing/2014/main" id="{1C8E14A4-5BF0-C4A8-22AB-F1E9CEC3610F}"/>
              </a:ext>
            </a:extLst>
          </p:cNvPr>
          <p:cNvSpPr/>
          <p:nvPr/>
        </p:nvSpPr>
        <p:spPr>
          <a:xfrm>
            <a:off x="4975225" y="4495800"/>
            <a:ext cx="2794000" cy="1422400"/>
          </a:xfrm>
          <a:prstGeom prst="roundRect">
            <a:avLst/>
          </a:prstGeom>
          <a:solidFill>
            <a:srgbClr val="2D8E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Garamond" panose="02020404030301010803" pitchFamily="18" charset="0"/>
              </a:rPr>
              <a:t>Indirect Cost using De Minimis rate = 15% x $100,000</a:t>
            </a:r>
          </a:p>
        </p:txBody>
      </p:sp>
      <p:cxnSp>
        <p:nvCxnSpPr>
          <p:cNvPr id="10" name="Straight Arrow Connector 9">
            <a:extLst>
              <a:ext uri="{FF2B5EF4-FFF2-40B4-BE49-F238E27FC236}">
                <a16:creationId xmlns:a16="http://schemas.microsoft.com/office/drawing/2014/main" id="{AF08E782-C6FE-FFF4-24DE-B950BC9D89F9}"/>
              </a:ext>
              <a:ext uri="{C183D7F6-B498-43B3-948B-1728B52AA6E4}">
                <adec:decorative xmlns:adec="http://schemas.microsoft.com/office/drawing/2017/decorative" val="1"/>
              </a:ext>
            </a:extLst>
          </p:cNvPr>
          <p:cNvCxnSpPr>
            <a:stCxn id="7" idx="3"/>
            <a:endCxn id="8" idx="1"/>
          </p:cNvCxnSpPr>
          <p:nvPr/>
        </p:nvCxnSpPr>
        <p:spPr>
          <a:xfrm>
            <a:off x="3657600" y="5207000"/>
            <a:ext cx="1317625" cy="0"/>
          </a:xfrm>
          <a:prstGeom prst="straightConnector1">
            <a:avLst/>
          </a:prstGeom>
          <a:ln w="1143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B15D6A94-7ED0-A076-B279-21510D75EAE7}"/>
              </a:ext>
            </a:extLst>
          </p:cNvPr>
          <p:cNvSpPr/>
          <p:nvPr/>
        </p:nvSpPr>
        <p:spPr>
          <a:xfrm>
            <a:off x="863600" y="4495800"/>
            <a:ext cx="2794000" cy="1422400"/>
          </a:xfrm>
          <a:prstGeom prst="roundRect">
            <a:avLst/>
          </a:prstGeom>
          <a:solidFill>
            <a:srgbClr val="2D8E2C"/>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latin typeface="Garamond" panose="02020404030301010803" pitchFamily="18" charset="0"/>
              </a:rPr>
              <a:t>If MTDC = $100,000</a:t>
            </a:r>
          </a:p>
        </p:txBody>
      </p:sp>
      <p:sp>
        <p:nvSpPr>
          <p:cNvPr id="3" name="Content Placeholder 2">
            <a:extLst>
              <a:ext uri="{FF2B5EF4-FFF2-40B4-BE49-F238E27FC236}">
                <a16:creationId xmlns:a16="http://schemas.microsoft.com/office/drawing/2014/main" id="{788C3C56-B388-B45F-9AF8-0540920DA84B}"/>
              </a:ext>
            </a:extLst>
          </p:cNvPr>
          <p:cNvSpPr>
            <a:spLocks noGrp="1"/>
          </p:cNvSpPr>
          <p:nvPr>
            <p:ph idx="1"/>
          </p:nvPr>
        </p:nvSpPr>
        <p:spPr>
          <a:xfrm>
            <a:off x="598713" y="1371600"/>
            <a:ext cx="7786335" cy="3605645"/>
          </a:xfrm>
        </p:spPr>
        <p:txBody>
          <a:bodyPr>
            <a:normAutofit lnSpcReduction="10000"/>
          </a:bodyPr>
          <a:lstStyle/>
          <a:p>
            <a:pPr>
              <a:lnSpc>
                <a:spcPct val="150000"/>
              </a:lnSpc>
            </a:pPr>
            <a:r>
              <a:rPr lang="en-US" sz="2400" dirty="0">
                <a:latin typeface="Georgia" panose="02040502050405020303" pitchFamily="18" charset="0"/>
              </a:rPr>
              <a:t>Organizations that do not have a negotiated indirect cost rate with a cognizant agency may elect to use the 15% De Minimis rate.</a:t>
            </a:r>
          </a:p>
          <a:p>
            <a:pPr>
              <a:lnSpc>
                <a:spcPct val="150000"/>
              </a:lnSpc>
            </a:pPr>
            <a:r>
              <a:rPr lang="en-US" sz="2400" dirty="0">
                <a:latin typeface="Georgia" panose="02040502050405020303" pitchFamily="18" charset="0"/>
              </a:rPr>
              <a:t>The Modified Total Direct Cost Base is used for De Minimis rate. </a:t>
            </a:r>
          </a:p>
          <a:p>
            <a:pPr marL="0" indent="0">
              <a:lnSpc>
                <a:spcPct val="150000"/>
              </a:lnSpc>
              <a:buNone/>
            </a:pPr>
            <a:r>
              <a:rPr lang="en-US" dirty="0">
                <a:latin typeface="Garamond" panose="02020404030301010803" pitchFamily="18" charset="0"/>
              </a:rPr>
              <a:t> </a:t>
            </a:r>
          </a:p>
        </p:txBody>
      </p:sp>
      <p:sp>
        <p:nvSpPr>
          <p:cNvPr id="2" name="Title 1">
            <a:extLst>
              <a:ext uri="{FF2B5EF4-FFF2-40B4-BE49-F238E27FC236}">
                <a16:creationId xmlns:a16="http://schemas.microsoft.com/office/drawing/2014/main" id="{28DA39B8-E77E-4B5F-BDC2-4B9DA0908ECD}"/>
              </a:ext>
            </a:extLst>
          </p:cNvPr>
          <p:cNvSpPr>
            <a:spLocks noGrp="1"/>
          </p:cNvSpPr>
          <p:nvPr>
            <p:ph type="title"/>
          </p:nvPr>
        </p:nvSpPr>
        <p:spPr/>
        <p:txBody>
          <a:bodyPr/>
          <a:lstStyle/>
          <a:p>
            <a:r>
              <a:rPr lang="en-US" dirty="0">
                <a:latin typeface="Georgia" panose="02040502050405020303" pitchFamily="18" charset="0"/>
              </a:rPr>
              <a:t>De Minimis Rate</a:t>
            </a:r>
          </a:p>
        </p:txBody>
      </p:sp>
    </p:spTree>
    <p:extLst>
      <p:ext uri="{BB962C8B-B14F-4D97-AF65-F5344CB8AC3E}">
        <p14:creationId xmlns:p14="http://schemas.microsoft.com/office/powerpoint/2010/main" val="277810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Fixed rates chart">
            <a:extLst>
              <a:ext uri="{FF2B5EF4-FFF2-40B4-BE49-F238E27FC236}">
                <a16:creationId xmlns:a16="http://schemas.microsoft.com/office/drawing/2014/main" id="{1D529D6A-5E25-BC2B-1931-74AE9EF9D86C}"/>
              </a:ext>
            </a:extLst>
          </p:cNvPr>
          <p:cNvGraphicFramePr>
            <a:graphicFrameLocks noGrp="1"/>
          </p:cNvGraphicFramePr>
          <p:nvPr>
            <p:ph sz="half" idx="2"/>
            <p:extLst>
              <p:ext uri="{D42A27DB-BD31-4B8C-83A1-F6EECF244321}">
                <p14:modId xmlns:p14="http://schemas.microsoft.com/office/powerpoint/2010/main" val="912157708"/>
              </p:ext>
            </p:extLst>
          </p:nvPr>
        </p:nvGraphicFramePr>
        <p:xfrm>
          <a:off x="6331230" y="1888067"/>
          <a:ext cx="5672137" cy="429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AB2B51A-09A5-A05B-8435-0DEE328B70E9}"/>
              </a:ext>
            </a:extLst>
          </p:cNvPr>
          <p:cNvSpPr txBox="1"/>
          <p:nvPr/>
        </p:nvSpPr>
        <p:spPr>
          <a:xfrm>
            <a:off x="6953459" y="1527349"/>
            <a:ext cx="3979147" cy="523220"/>
          </a:xfrm>
          <a:prstGeom prst="rect">
            <a:avLst/>
          </a:prstGeom>
          <a:noFill/>
        </p:spPr>
        <p:txBody>
          <a:bodyPr wrap="square" rtlCol="0">
            <a:spAutoFit/>
          </a:bodyPr>
          <a:lstStyle/>
          <a:p>
            <a:pPr algn="ctr"/>
            <a:r>
              <a:rPr kumimoji="0" lang="en-US" sz="2800" b="1" i="0" u="none" strike="noStrike" kern="1200" cap="none" spc="0" normalizeH="0" baseline="0" noProof="0" dirty="0">
                <a:ln>
                  <a:noFill/>
                </a:ln>
                <a:solidFill>
                  <a:srgbClr val="4472C4">
                    <a:lumMod val="50000"/>
                  </a:srgbClr>
                </a:solidFill>
                <a:effectLst/>
                <a:uLnTx/>
                <a:uFillTx/>
                <a:latin typeface="Garamond" panose="02020404030301010803" pitchFamily="18" charset="0"/>
                <a:ea typeface="+mn-ea"/>
                <a:cs typeface="+mn-cs"/>
              </a:rPr>
              <a:t>Example</a:t>
            </a:r>
            <a:endParaRPr lang="en-US" dirty="0"/>
          </a:p>
        </p:txBody>
      </p:sp>
      <p:pic>
        <p:nvPicPr>
          <p:cNvPr id="7" name="Content Placeholder 5" descr="Close-up of documents and charts">
            <a:extLst>
              <a:ext uri="{FF2B5EF4-FFF2-40B4-BE49-F238E27FC236}">
                <a16:creationId xmlns:a16="http://schemas.microsoft.com/office/drawing/2014/main" id="{F35C28D6-61F5-06D6-37C2-A84DF75CFA3B}"/>
              </a:ext>
            </a:extLst>
          </p:cNvPr>
          <p:cNvPicPr>
            <a:picLocks noChangeAspect="1"/>
          </p:cNvPicPr>
          <p:nvPr/>
        </p:nvPicPr>
        <p:blipFill>
          <a:blip r:embed="rId7"/>
          <a:stretch>
            <a:fillRect/>
          </a:stretch>
        </p:blipFill>
        <p:spPr>
          <a:xfrm>
            <a:off x="584200" y="3898900"/>
            <a:ext cx="5424715" cy="2557690"/>
          </a:xfrm>
          <a:prstGeom prst="rect">
            <a:avLst/>
          </a:prstGeom>
        </p:spPr>
      </p:pic>
      <p:sp>
        <p:nvSpPr>
          <p:cNvPr id="3" name="Content Placeholder 2">
            <a:extLst>
              <a:ext uri="{FF2B5EF4-FFF2-40B4-BE49-F238E27FC236}">
                <a16:creationId xmlns:a16="http://schemas.microsoft.com/office/drawing/2014/main" id="{E06B9D80-7E7D-8C7C-9C87-081B8C0C1307}"/>
              </a:ext>
            </a:extLst>
          </p:cNvPr>
          <p:cNvSpPr>
            <a:spLocks noGrp="1"/>
          </p:cNvSpPr>
          <p:nvPr>
            <p:ph sz="half" idx="1"/>
          </p:nvPr>
        </p:nvSpPr>
        <p:spPr>
          <a:xfrm>
            <a:off x="368300" y="1379310"/>
            <a:ext cx="5962930" cy="5072290"/>
          </a:xfrm>
        </p:spPr>
        <p:txBody>
          <a:bodyPr/>
          <a:lstStyle/>
          <a:p>
            <a:pPr>
              <a:lnSpc>
                <a:spcPct val="150000"/>
              </a:lnSpc>
              <a:buClr>
                <a:srgbClr val="C00000"/>
              </a:buClr>
              <a:buFont typeface="Wingdings" panose="05000000000000000000" pitchFamily="2" charset="2"/>
              <a:buChar char="Ø"/>
            </a:pPr>
            <a:r>
              <a:rPr lang="en-US" dirty="0"/>
              <a:t> </a:t>
            </a:r>
            <a:r>
              <a:rPr lang="en-US" dirty="0">
                <a:latin typeface="Georgia" panose="02040502050405020303" pitchFamily="18" charset="0"/>
              </a:rPr>
              <a:t>The actual financial data from two years ago is used to calculate the Fixed carried-forward rate. </a:t>
            </a:r>
          </a:p>
          <a:p>
            <a:pPr marL="0" indent="0">
              <a:buNone/>
            </a:pPr>
            <a:endParaRPr lang="en-US" dirty="0"/>
          </a:p>
        </p:txBody>
      </p:sp>
      <p:sp>
        <p:nvSpPr>
          <p:cNvPr id="2" name="Title 1">
            <a:extLst>
              <a:ext uri="{FF2B5EF4-FFF2-40B4-BE49-F238E27FC236}">
                <a16:creationId xmlns:a16="http://schemas.microsoft.com/office/drawing/2014/main" id="{9189677A-6AE8-93CF-EC9D-7C6FCC17548D}"/>
              </a:ext>
            </a:extLst>
          </p:cNvPr>
          <p:cNvSpPr>
            <a:spLocks noGrp="1"/>
          </p:cNvSpPr>
          <p:nvPr>
            <p:ph type="title"/>
          </p:nvPr>
        </p:nvSpPr>
        <p:spPr/>
        <p:txBody>
          <a:bodyPr>
            <a:noAutofit/>
          </a:bodyPr>
          <a:lstStyle/>
          <a:p>
            <a:r>
              <a:rPr lang="en-US" b="1" i="0" dirty="0">
                <a:solidFill>
                  <a:schemeClr val="bg1"/>
                </a:solidFill>
                <a:latin typeface="Georgia" panose="02040502050405020303" pitchFamily="18" charset="0"/>
              </a:rPr>
              <a:t>Fixed Carried-forward Rate</a:t>
            </a:r>
            <a:endParaRPr lang="en-US" dirty="0">
              <a:latin typeface="Georgia" panose="02040502050405020303" pitchFamily="18" charset="0"/>
            </a:endParaRPr>
          </a:p>
        </p:txBody>
      </p:sp>
    </p:spTree>
    <p:extLst>
      <p:ext uri="{BB962C8B-B14F-4D97-AF65-F5344CB8AC3E}">
        <p14:creationId xmlns:p14="http://schemas.microsoft.com/office/powerpoint/2010/main" val="401246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581085-D5AF-7DE7-6773-01F866347F0A}"/>
              </a:ext>
            </a:extLst>
          </p:cNvPr>
          <p:cNvSpPr>
            <a:spLocks noGrp="1"/>
          </p:cNvSpPr>
          <p:nvPr>
            <p:ph sz="half" idx="2"/>
          </p:nvPr>
        </p:nvSpPr>
        <p:spPr>
          <a:xfrm>
            <a:off x="6161314" y="1980972"/>
            <a:ext cx="5671456" cy="4202113"/>
          </a:xfrm>
          <a:ln w="25400">
            <a:solidFill>
              <a:schemeClr val="accent1"/>
            </a:solidFill>
          </a:ln>
        </p:spPr>
        <p:txBody>
          <a:bodyPr>
            <a:normAutofit fontScale="62500" lnSpcReduction="20000"/>
          </a:bodyPr>
          <a:lstStyle/>
          <a:p>
            <a:pPr>
              <a:lnSpc>
                <a:spcPct val="170000"/>
              </a:lnSpc>
              <a:buClr>
                <a:schemeClr val="accent6">
                  <a:lumMod val="50000"/>
                </a:schemeClr>
              </a:buClr>
              <a:buSzPct val="106000"/>
            </a:pPr>
            <a:r>
              <a:rPr lang="en-US" sz="3800" dirty="0">
                <a:latin typeface="Georgia" panose="02040502050405020303" pitchFamily="18" charset="0"/>
              </a:rPr>
              <a:t>Carry Forward  Adjustment is the difference between:</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The actual indirect cost pool for FY 22 (FY22 Indirect cost + SWCAP)</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FY 22 Indirect cost charged using negotiated rate ( FY 22 Negotiated rate X Actual Direct Cost)</a:t>
            </a:r>
          </a:p>
          <a:p>
            <a:pPr marL="0" indent="0">
              <a:buNone/>
            </a:pPr>
            <a:endParaRPr lang="en-US" dirty="0"/>
          </a:p>
          <a:p>
            <a:pPr marL="0" indent="0">
              <a:buNone/>
            </a:pPr>
            <a:r>
              <a:rPr lang="en-US" dirty="0"/>
              <a:t>  </a:t>
            </a:r>
          </a:p>
        </p:txBody>
      </p:sp>
      <p:graphicFrame>
        <p:nvGraphicFramePr>
          <p:cNvPr id="5" name="Content Placeholder 4" descr="FY 2024 Fixed Rate">
            <a:extLst>
              <a:ext uri="{FF2B5EF4-FFF2-40B4-BE49-F238E27FC236}">
                <a16:creationId xmlns:a16="http://schemas.microsoft.com/office/drawing/2014/main" id="{6A9FC863-2A35-1398-3A6F-3F3A93AF1A20}"/>
              </a:ext>
            </a:extLst>
          </p:cNvPr>
          <p:cNvGraphicFramePr>
            <a:graphicFrameLocks noGrp="1"/>
          </p:cNvGraphicFramePr>
          <p:nvPr>
            <p:ph sz="half" idx="1"/>
            <p:extLst>
              <p:ext uri="{D42A27DB-BD31-4B8C-83A1-F6EECF244321}">
                <p14:modId xmlns:p14="http://schemas.microsoft.com/office/powerpoint/2010/main" val="2578659056"/>
              </p:ext>
            </p:extLst>
          </p:nvPr>
        </p:nvGraphicFramePr>
        <p:xfrm>
          <a:off x="598488" y="1981200"/>
          <a:ext cx="5410200" cy="420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descr="FY 2024 Fixed Rate">
            <a:extLst>
              <a:ext uri="{FF2B5EF4-FFF2-40B4-BE49-F238E27FC236}">
                <a16:creationId xmlns:a16="http://schemas.microsoft.com/office/drawing/2014/main" id="{0D00367B-3EC5-276A-00C7-9A3509BD06C2}"/>
              </a:ext>
            </a:extLst>
          </p:cNvPr>
          <p:cNvSpPr/>
          <p:nvPr/>
        </p:nvSpPr>
        <p:spPr>
          <a:xfrm>
            <a:off x="507999" y="1101271"/>
            <a:ext cx="7538721" cy="69305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Georgia" panose="02040502050405020303" pitchFamily="18" charset="0"/>
              </a:rPr>
              <a:t>Information needed to calculate FY 2024 Fixed Rate</a:t>
            </a:r>
          </a:p>
        </p:txBody>
      </p:sp>
      <p:sp>
        <p:nvSpPr>
          <p:cNvPr id="2" name="Title 1">
            <a:extLst>
              <a:ext uri="{FF2B5EF4-FFF2-40B4-BE49-F238E27FC236}">
                <a16:creationId xmlns:a16="http://schemas.microsoft.com/office/drawing/2014/main" id="{B421B72A-2E5F-74F2-ABDC-7CB3790524A4}"/>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a:t>
            </a:r>
            <a:endParaRPr lang="en-US" dirty="0">
              <a:latin typeface="Georgia" panose="02040502050405020303" pitchFamily="18" charset="0"/>
            </a:endParaRPr>
          </a:p>
        </p:txBody>
      </p:sp>
    </p:spTree>
    <p:extLst>
      <p:ext uri="{BB962C8B-B14F-4D97-AF65-F5344CB8AC3E}">
        <p14:creationId xmlns:p14="http://schemas.microsoft.com/office/powerpoint/2010/main" val="117315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5B319BE4-55D1-C242-8224-81A1778A9B2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67079889"/>
              </p:ext>
            </p:extLst>
          </p:nvPr>
        </p:nvGraphicFramePr>
        <p:xfrm>
          <a:off x="6354763" y="5700713"/>
          <a:ext cx="5865812" cy="804862"/>
        </p:xfrm>
        <a:graphic>
          <a:graphicData uri="http://schemas.openxmlformats.org/presentationml/2006/ole">
            <mc:AlternateContent xmlns:mc="http://schemas.openxmlformats.org/markup-compatibility/2006">
              <mc:Choice xmlns:v="urn:schemas-microsoft-com:vml" Requires="v">
                <p:oleObj name="Worksheet" r:id="rId3" imgW="3505200" imgH="406400" progId="Excel.Sheet.12">
                  <p:embed/>
                </p:oleObj>
              </mc:Choice>
              <mc:Fallback>
                <p:oleObj name="Worksheet" r:id="rId3" imgW="3505200" imgH="406400" progId="Excel.Sheet.12">
                  <p:embed/>
                  <p:pic>
                    <p:nvPicPr>
                      <p:cNvPr id="9" name="Object 8">
                        <a:extLst>
                          <a:ext uri="{FF2B5EF4-FFF2-40B4-BE49-F238E27FC236}">
                            <a16:creationId xmlns:a16="http://schemas.microsoft.com/office/drawing/2014/main" id="{5B319BE4-55D1-C242-8224-81A1778A9B20}"/>
                          </a:ext>
                        </a:extLst>
                      </p:cNvPr>
                      <p:cNvPicPr/>
                      <p:nvPr/>
                    </p:nvPicPr>
                    <p:blipFill>
                      <a:blip r:embed="rId4"/>
                      <a:stretch>
                        <a:fillRect/>
                      </a:stretch>
                    </p:blipFill>
                    <p:spPr>
                      <a:xfrm>
                        <a:off x="6354763" y="5700713"/>
                        <a:ext cx="5865812" cy="804862"/>
                      </a:xfrm>
                      <a:prstGeom prst="rect">
                        <a:avLst/>
                      </a:prstGeom>
                    </p:spPr>
                  </p:pic>
                </p:oleObj>
              </mc:Fallback>
            </mc:AlternateContent>
          </a:graphicData>
        </a:graphic>
      </p:graphicFrame>
      <p:cxnSp>
        <p:nvCxnSpPr>
          <p:cNvPr id="73" name="Connector: Curved 72">
            <a:extLst>
              <a:ext uri="{FF2B5EF4-FFF2-40B4-BE49-F238E27FC236}">
                <a16:creationId xmlns:a16="http://schemas.microsoft.com/office/drawing/2014/main" id="{B4F580A2-1389-A1CF-84C9-69507917A920}"/>
              </a:ext>
              <a:ext uri="{C183D7F6-B498-43B3-948B-1728B52AA6E4}">
                <adec:decorative xmlns:adec="http://schemas.microsoft.com/office/drawing/2017/decorative" val="1"/>
              </a:ext>
            </a:extLst>
          </p:cNvPr>
          <p:cNvCxnSpPr>
            <a:cxnSpLocks/>
            <a:stCxn id="9" idx="3"/>
          </p:cNvCxnSpPr>
          <p:nvPr/>
        </p:nvCxnSpPr>
        <p:spPr>
          <a:xfrm flipH="1" flipV="1">
            <a:off x="11683014" y="1638300"/>
            <a:ext cx="170849" cy="4464844"/>
          </a:xfrm>
          <a:prstGeom prst="curvedConnector4">
            <a:avLst>
              <a:gd name="adj1" fmla="val -133802"/>
              <a:gd name="adj2" fmla="val 9852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428AAF4F-47A2-36B3-724D-A2E8A1AAC4F4}"/>
              </a:ext>
            </a:extLst>
          </p:cNvPr>
          <p:cNvGraphicFramePr>
            <a:graphicFrameLocks noGrp="1"/>
          </p:cNvGraphicFramePr>
          <p:nvPr>
            <p:ph sz="half" idx="2"/>
            <p:extLst>
              <p:ext uri="{D42A27DB-BD31-4B8C-83A1-F6EECF244321}">
                <p14:modId xmlns:p14="http://schemas.microsoft.com/office/powerpoint/2010/main" val="3952434451"/>
              </p:ext>
            </p:extLst>
          </p:nvPr>
        </p:nvGraphicFramePr>
        <p:xfrm>
          <a:off x="6205591" y="1458245"/>
          <a:ext cx="5578868" cy="2225040"/>
        </p:xfrm>
        <a:graphic>
          <a:graphicData uri="http://schemas.openxmlformats.org/drawingml/2006/table">
            <a:tbl>
              <a:tblPr firstRow="1" bandRow="1">
                <a:tableStyleId>{5C22544A-7EE6-4342-B048-85BDC9FD1C3A}</a:tableStyleId>
              </a:tblPr>
              <a:tblGrid>
                <a:gridCol w="3466052">
                  <a:extLst>
                    <a:ext uri="{9D8B030D-6E8A-4147-A177-3AD203B41FA5}">
                      <a16:colId xmlns:a16="http://schemas.microsoft.com/office/drawing/2014/main" val="478705447"/>
                    </a:ext>
                  </a:extLst>
                </a:gridCol>
                <a:gridCol w="2112816">
                  <a:extLst>
                    <a:ext uri="{9D8B030D-6E8A-4147-A177-3AD203B41FA5}">
                      <a16:colId xmlns:a16="http://schemas.microsoft.com/office/drawing/2014/main" val="1079281227"/>
                    </a:ext>
                  </a:extLst>
                </a:gridCol>
              </a:tblGrid>
              <a:tr h="370840">
                <a:tc gridSpan="2">
                  <a:txBody>
                    <a:bodyPr/>
                    <a:lstStyle/>
                    <a:p>
                      <a:r>
                        <a:rPr lang="en-US" b="1" dirty="0">
                          <a:latin typeface="Arial" panose="020B0604020202020204" pitchFamily="34" charset="0"/>
                          <a:cs typeface="Arial" panose="020B0604020202020204" pitchFamily="34" charset="0"/>
                        </a:rPr>
                        <a:t>Rate per negotiation (FY) 2024:  29.12%</a:t>
                      </a:r>
                    </a:p>
                  </a:txBody>
                  <a:tcPr/>
                </a:tc>
                <a:tc hMerge="1">
                  <a:txBody>
                    <a:bodyPr/>
                    <a:lstStyle/>
                    <a:p>
                      <a:endParaRPr lang="en-US" dirty="0"/>
                    </a:p>
                  </a:txBody>
                  <a:tcPr/>
                </a:tc>
                <a:extLst>
                  <a:ext uri="{0D108BD9-81ED-4DB2-BD59-A6C34878D82A}">
                    <a16:rowId xmlns:a16="http://schemas.microsoft.com/office/drawing/2014/main" val="772612176"/>
                  </a:ext>
                </a:extLst>
              </a:tr>
              <a:tr h="370840">
                <a:tc>
                  <a:txBody>
                    <a:bodyPr/>
                    <a:lstStyle/>
                    <a:p>
                      <a:r>
                        <a:rPr lang="en-US" b="1" dirty="0">
                          <a:latin typeface="Arial" panose="020B0604020202020204" pitchFamily="34" charset="0"/>
                          <a:cs typeface="Arial" panose="020B0604020202020204" pitchFamily="34" charset="0"/>
                        </a:rPr>
                        <a:t>a) Direct cost base</a:t>
                      </a:r>
                    </a:p>
                  </a:txBody>
                  <a:tcPr/>
                </a:tc>
                <a:tc>
                  <a:txBody>
                    <a:bodyPr/>
                    <a:lstStyle/>
                    <a:p>
                      <a:pPr algn="r"/>
                      <a:r>
                        <a:rPr lang="en-US" b="1" dirty="0">
                          <a:latin typeface="Arial" panose="020B0604020202020204" pitchFamily="34" charset="0"/>
                          <a:cs typeface="Arial" panose="020B0604020202020204" pitchFamily="34" charset="0"/>
                        </a:rPr>
                        <a:t>4,341,731,758</a:t>
                      </a:r>
                    </a:p>
                  </a:txBody>
                  <a:tcPr/>
                </a:tc>
                <a:extLst>
                  <a:ext uri="{0D108BD9-81ED-4DB2-BD59-A6C34878D82A}">
                    <a16:rowId xmlns:a16="http://schemas.microsoft.com/office/drawing/2014/main" val="1764908325"/>
                  </a:ext>
                </a:extLst>
              </a:tr>
              <a:tr h="370840">
                <a:tc>
                  <a:txBody>
                    <a:bodyPr/>
                    <a:lstStyle/>
                    <a:p>
                      <a:r>
                        <a:rPr lang="en-US" b="1" dirty="0">
                          <a:latin typeface="Arial" panose="020B0604020202020204" pitchFamily="34" charset="0"/>
                          <a:cs typeface="Arial" panose="020B0604020202020204" pitchFamily="34" charset="0"/>
                        </a:rPr>
                        <a:t>Department Indirect costs</a:t>
                      </a:r>
                    </a:p>
                  </a:txBody>
                  <a:tcPr/>
                </a:tc>
                <a:tc>
                  <a:txBody>
                    <a:bodyPr/>
                    <a:lstStyle/>
                    <a:p>
                      <a:pPr algn="r"/>
                      <a:r>
                        <a:rPr lang="en-US" b="1" dirty="0">
                          <a:latin typeface="Arial" panose="020B0604020202020204" pitchFamily="34" charset="0"/>
                          <a:cs typeface="Arial" panose="020B0604020202020204" pitchFamily="34" charset="0"/>
                        </a:rPr>
                        <a:t>710,630,728</a:t>
                      </a:r>
                    </a:p>
                  </a:txBody>
                  <a:tcPr/>
                </a:tc>
                <a:extLst>
                  <a:ext uri="{0D108BD9-81ED-4DB2-BD59-A6C34878D82A}">
                    <a16:rowId xmlns:a16="http://schemas.microsoft.com/office/drawing/2014/main" val="3320781388"/>
                  </a:ext>
                </a:extLst>
              </a:tr>
              <a:tr h="370840">
                <a:tc>
                  <a:txBody>
                    <a:bodyPr/>
                    <a:lstStyle/>
                    <a:p>
                      <a:r>
                        <a:rPr lang="en-US" b="1" dirty="0">
                          <a:latin typeface="Arial" panose="020B0604020202020204" pitchFamily="34" charset="0"/>
                          <a:cs typeface="Arial" panose="020B0604020202020204" pitchFamily="34" charset="0"/>
                        </a:rPr>
                        <a:t>SWCAP</a:t>
                      </a:r>
                    </a:p>
                  </a:txBody>
                  <a:tcPr/>
                </a:tc>
                <a:tc>
                  <a:txBody>
                    <a:bodyPr/>
                    <a:lstStyle/>
                    <a:p>
                      <a:pPr algn="r"/>
                      <a:r>
                        <a:rPr lang="en-US" b="1" dirty="0">
                          <a:latin typeface="Arial" panose="020B0604020202020204" pitchFamily="34" charset="0"/>
                          <a:cs typeface="Arial" panose="020B0604020202020204" pitchFamily="34" charset="0"/>
                        </a:rPr>
                        <a:t>289,615,842</a:t>
                      </a:r>
                    </a:p>
                  </a:txBody>
                  <a:tcPr/>
                </a:tc>
                <a:extLst>
                  <a:ext uri="{0D108BD9-81ED-4DB2-BD59-A6C34878D82A}">
                    <a16:rowId xmlns:a16="http://schemas.microsoft.com/office/drawing/2014/main" val="836145150"/>
                  </a:ext>
                </a:extLst>
              </a:tr>
              <a:tr h="370840">
                <a:tc>
                  <a:txBody>
                    <a:bodyPr/>
                    <a:lstStyle/>
                    <a:p>
                      <a:r>
                        <a:rPr lang="en-US" b="1" dirty="0">
                          <a:latin typeface="Arial" panose="020B0604020202020204" pitchFamily="34" charset="0"/>
                          <a:cs typeface="Arial" panose="020B0604020202020204" pitchFamily="34" charset="0"/>
                        </a:rPr>
                        <a:t>Carry forward</a:t>
                      </a:r>
                    </a:p>
                  </a:txBody>
                  <a:tcPr/>
                </a:tc>
                <a:tc>
                  <a:txBody>
                    <a:bodyPr/>
                    <a:lstStyle/>
                    <a:p>
                      <a:pPr algn="r"/>
                      <a:r>
                        <a:rPr lang="en-US" b="1" u="sng" dirty="0">
                          <a:latin typeface="Arial" panose="020B0604020202020204" pitchFamily="34" charset="0"/>
                          <a:cs typeface="Arial" panose="020B0604020202020204" pitchFamily="34" charset="0"/>
                        </a:rPr>
                        <a:t>263,888,864</a:t>
                      </a:r>
                    </a:p>
                  </a:txBody>
                  <a:tcPr/>
                </a:tc>
                <a:extLst>
                  <a:ext uri="{0D108BD9-81ED-4DB2-BD59-A6C34878D82A}">
                    <a16:rowId xmlns:a16="http://schemas.microsoft.com/office/drawing/2014/main" val="4004660311"/>
                  </a:ext>
                </a:extLst>
              </a:tr>
              <a:tr h="370840">
                <a:tc>
                  <a:txBody>
                    <a:bodyPr/>
                    <a:lstStyle/>
                    <a:p>
                      <a:r>
                        <a:rPr lang="en-US" b="1" dirty="0">
                          <a:latin typeface="Arial" panose="020B0604020202020204" pitchFamily="34" charset="0"/>
                          <a:cs typeface="Arial" panose="020B0604020202020204" pitchFamily="34" charset="0"/>
                        </a:rPr>
                        <a:t>Total Pool</a:t>
                      </a:r>
                    </a:p>
                  </a:txBody>
                  <a:tcPr/>
                </a:tc>
                <a:tc>
                  <a:txBody>
                    <a:bodyPr/>
                    <a:lstStyle/>
                    <a:p>
                      <a:pPr algn="r"/>
                      <a:r>
                        <a:rPr lang="en-US" b="1" dirty="0">
                          <a:latin typeface="Arial" panose="020B0604020202020204" pitchFamily="34" charset="0"/>
                          <a:cs typeface="Arial" panose="020B0604020202020204" pitchFamily="34" charset="0"/>
                        </a:rPr>
                        <a:t>1,264,135,434</a:t>
                      </a:r>
                    </a:p>
                  </a:txBody>
                  <a:tcPr/>
                </a:tc>
                <a:extLst>
                  <a:ext uri="{0D108BD9-81ED-4DB2-BD59-A6C34878D82A}">
                    <a16:rowId xmlns:a16="http://schemas.microsoft.com/office/drawing/2014/main" val="3894160980"/>
                  </a:ext>
                </a:extLst>
              </a:tr>
            </a:tbl>
          </a:graphicData>
        </a:graphic>
      </p:graphicFrame>
      <p:cxnSp>
        <p:nvCxnSpPr>
          <p:cNvPr id="8" name="Straight Arrow Connector 7">
            <a:extLst>
              <a:ext uri="{FF2B5EF4-FFF2-40B4-BE49-F238E27FC236}">
                <a16:creationId xmlns:a16="http://schemas.microsoft.com/office/drawing/2014/main" id="{D72353D5-7A6D-D3A6-5DFF-0239D84DD9F5}"/>
              </a:ext>
              <a:ext uri="{C183D7F6-B498-43B3-948B-1728B52AA6E4}">
                <adec:decorative xmlns:adec="http://schemas.microsoft.com/office/drawing/2017/decorative" val="1"/>
              </a:ext>
            </a:extLst>
          </p:cNvPr>
          <p:cNvCxnSpPr>
            <a:cxnSpLocks/>
          </p:cNvCxnSpPr>
          <p:nvPr/>
        </p:nvCxnSpPr>
        <p:spPr>
          <a:xfrm flipV="1">
            <a:off x="5661062" y="3162375"/>
            <a:ext cx="4705563" cy="277184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AD9B0CE-7D84-89B2-DD94-692F3DD11957}"/>
              </a:ext>
              <a:ext uri="{C183D7F6-B498-43B3-948B-1728B52AA6E4}">
                <adec:decorative xmlns:adec="http://schemas.microsoft.com/office/drawing/2017/decorative" val="1"/>
              </a:ext>
            </a:extLst>
          </p:cNvPr>
          <p:cNvCxnSpPr/>
          <p:nvPr/>
        </p:nvCxnSpPr>
        <p:spPr>
          <a:xfrm>
            <a:off x="5661062" y="3174715"/>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BFA392-F714-AA04-CD3C-2E7BF3D0A963}"/>
              </a:ext>
              <a:ext uri="{C183D7F6-B498-43B3-948B-1728B52AA6E4}">
                <adec:decorative xmlns:adec="http://schemas.microsoft.com/office/drawing/2017/decorative" val="1"/>
              </a:ext>
            </a:extLst>
          </p:cNvPr>
          <p:cNvCxnSpPr/>
          <p:nvPr/>
        </p:nvCxnSpPr>
        <p:spPr>
          <a:xfrm>
            <a:off x="5661062" y="2743200"/>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567056-D882-86F4-F882-6CF7BC41A287}"/>
              </a:ext>
              <a:ext uri="{C183D7F6-B498-43B3-948B-1728B52AA6E4}">
                <adec:decorative xmlns:adec="http://schemas.microsoft.com/office/drawing/2017/decorative" val="1"/>
              </a:ext>
            </a:extLst>
          </p:cNvPr>
          <p:cNvCxnSpPr/>
          <p:nvPr/>
        </p:nvCxnSpPr>
        <p:spPr>
          <a:xfrm>
            <a:off x="5661062" y="2404153"/>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38523754-EC89-46C7-0FE2-C20C30D34C71}"/>
              </a:ext>
            </a:extLst>
          </p:cNvPr>
          <p:cNvGraphicFramePr>
            <a:graphicFrameLocks noGrp="1"/>
          </p:cNvGraphicFramePr>
          <p:nvPr>
            <p:ph sz="half" idx="1"/>
            <p:extLst>
              <p:ext uri="{D42A27DB-BD31-4B8C-83A1-F6EECF244321}">
                <p14:modId xmlns:p14="http://schemas.microsoft.com/office/powerpoint/2010/main" val="2394069280"/>
              </p:ext>
            </p:extLst>
          </p:nvPr>
        </p:nvGraphicFramePr>
        <p:xfrm>
          <a:off x="291101" y="1452768"/>
          <a:ext cx="5369961" cy="4828569"/>
        </p:xfrm>
        <a:graphic>
          <a:graphicData uri="http://schemas.openxmlformats.org/drawingml/2006/table">
            <a:tbl>
              <a:tblPr firstRow="1" bandRow="1">
                <a:tableStyleId>{5C22544A-7EE6-4342-B048-85BDC9FD1C3A}</a:tableStyleId>
              </a:tblPr>
              <a:tblGrid>
                <a:gridCol w="3593881">
                  <a:extLst>
                    <a:ext uri="{9D8B030D-6E8A-4147-A177-3AD203B41FA5}">
                      <a16:colId xmlns:a16="http://schemas.microsoft.com/office/drawing/2014/main" val="1349784853"/>
                    </a:ext>
                  </a:extLst>
                </a:gridCol>
                <a:gridCol w="1776080">
                  <a:extLst>
                    <a:ext uri="{9D8B030D-6E8A-4147-A177-3AD203B41FA5}">
                      <a16:colId xmlns:a16="http://schemas.microsoft.com/office/drawing/2014/main" val="2401880855"/>
                    </a:ext>
                  </a:extLst>
                </a:gridCol>
              </a:tblGrid>
              <a:tr h="350381">
                <a:tc gridSpan="2">
                  <a:txBody>
                    <a:bodyPr/>
                    <a:lstStyle/>
                    <a:p>
                      <a:r>
                        <a:rPr lang="en-US" b="1" dirty="0">
                          <a:latin typeface="Arial" panose="020B0604020202020204" pitchFamily="34" charset="0"/>
                          <a:cs typeface="Arial" panose="020B0604020202020204" pitchFamily="34" charset="0"/>
                        </a:rPr>
                        <a:t>Rate per negotiation (FY) 2022:    16.96%</a:t>
                      </a:r>
                    </a:p>
                  </a:txBody>
                  <a:tcPr/>
                </a:tc>
                <a:tc hMerge="1">
                  <a:txBody>
                    <a:bodyPr/>
                    <a:lstStyle/>
                    <a:p>
                      <a:endParaRPr lang="en-US" dirty="0"/>
                    </a:p>
                  </a:txBody>
                  <a:tcPr/>
                </a:tc>
                <a:extLst>
                  <a:ext uri="{0D108BD9-81ED-4DB2-BD59-A6C34878D82A}">
                    <a16:rowId xmlns:a16="http://schemas.microsoft.com/office/drawing/2014/main" val="122206182"/>
                  </a:ext>
                </a:extLst>
              </a:tr>
              <a:tr h="350381">
                <a:tc>
                  <a:txBody>
                    <a:bodyPr/>
                    <a:lstStyle/>
                    <a:p>
                      <a:r>
                        <a:rPr lang="en-US" sz="1800" b="1" dirty="0">
                          <a:latin typeface="Arial" panose="020B0604020202020204" pitchFamily="34" charset="0"/>
                          <a:cs typeface="Arial" panose="020B0604020202020204" pitchFamily="34" charset="0"/>
                        </a:rPr>
                        <a:t>Actual Direct Expenditure</a:t>
                      </a:r>
                    </a:p>
                  </a:txBody>
                  <a:tcPr/>
                </a:tc>
                <a:tc>
                  <a:txBody>
                    <a:bodyPr/>
                    <a:lstStyle/>
                    <a:p>
                      <a:pPr algn="r"/>
                      <a:r>
                        <a:rPr lang="en-US" sz="1800" b="1" dirty="0">
                          <a:latin typeface="Arial" panose="020B0604020202020204" pitchFamily="34" charset="0"/>
                          <a:cs typeface="Arial" panose="020B0604020202020204" pitchFamily="34" charset="0"/>
                        </a:rPr>
                        <a:t>4,341,731,758</a:t>
                      </a:r>
                    </a:p>
                  </a:txBody>
                  <a:tcPr/>
                </a:tc>
                <a:extLst>
                  <a:ext uri="{0D108BD9-81ED-4DB2-BD59-A6C34878D82A}">
                    <a16:rowId xmlns:a16="http://schemas.microsoft.com/office/drawing/2014/main" val="4190697046"/>
                  </a:ext>
                </a:extLst>
              </a:tr>
              <a:tr h="350381">
                <a:tc>
                  <a:txBody>
                    <a:bodyPr/>
                    <a:lstStyle/>
                    <a:p>
                      <a:r>
                        <a:rPr lang="en-US" sz="1800" b="1" dirty="0">
                          <a:latin typeface="Arial" panose="020B0604020202020204" pitchFamily="34" charset="0"/>
                          <a:cs typeface="Arial" panose="020B0604020202020204" pitchFamily="34" charset="0"/>
                        </a:rPr>
                        <a:t>Department Indirect Costs</a:t>
                      </a:r>
                    </a:p>
                  </a:txBody>
                  <a:tcPr/>
                </a:tc>
                <a:tc>
                  <a:txBody>
                    <a:bodyPr/>
                    <a:lstStyle/>
                    <a:p>
                      <a:pPr algn="r"/>
                      <a:r>
                        <a:rPr lang="en-US" sz="1800" b="1" dirty="0">
                          <a:latin typeface="Arial" panose="020B0604020202020204" pitchFamily="34" charset="0"/>
                          <a:cs typeface="Arial" panose="020B0604020202020204" pitchFamily="34" charset="0"/>
                        </a:rPr>
                        <a:t>710,630,728</a:t>
                      </a:r>
                    </a:p>
                  </a:txBody>
                  <a:tcPr/>
                </a:tc>
                <a:extLst>
                  <a:ext uri="{0D108BD9-81ED-4DB2-BD59-A6C34878D82A}">
                    <a16:rowId xmlns:a16="http://schemas.microsoft.com/office/drawing/2014/main" val="2503047670"/>
                  </a:ext>
                </a:extLst>
              </a:tr>
              <a:tr h="350381">
                <a:tc>
                  <a:txBody>
                    <a:bodyPr/>
                    <a:lstStyle/>
                    <a:p>
                      <a:r>
                        <a:rPr lang="en-US" sz="1800" b="1" dirty="0">
                          <a:latin typeface="Arial" panose="020B0604020202020204" pitchFamily="34" charset="0"/>
                          <a:cs typeface="Arial" panose="020B0604020202020204" pitchFamily="34" charset="0"/>
                        </a:rPr>
                        <a:t>SWCAP</a:t>
                      </a:r>
                    </a:p>
                  </a:txBody>
                  <a:tcPr/>
                </a:tc>
                <a:tc>
                  <a:txBody>
                    <a:bodyPr/>
                    <a:lstStyle/>
                    <a:p>
                      <a:pPr algn="r"/>
                      <a:r>
                        <a:rPr lang="en-US" sz="1800" b="1" dirty="0">
                          <a:latin typeface="Arial" panose="020B0604020202020204" pitchFamily="34" charset="0"/>
                          <a:cs typeface="Arial" panose="020B0604020202020204" pitchFamily="34" charset="0"/>
                        </a:rPr>
                        <a:t>289,615,842</a:t>
                      </a:r>
                    </a:p>
                  </a:txBody>
                  <a:tcPr/>
                </a:tc>
                <a:extLst>
                  <a:ext uri="{0D108BD9-81ED-4DB2-BD59-A6C34878D82A}">
                    <a16:rowId xmlns:a16="http://schemas.microsoft.com/office/drawing/2014/main" val="3733916516"/>
                  </a:ext>
                </a:extLst>
              </a:tr>
              <a:tr h="350381">
                <a:tc>
                  <a:txBody>
                    <a:bodyPr/>
                    <a:lstStyle/>
                    <a:p>
                      <a:r>
                        <a:rPr lang="en-US" sz="1800" b="1" dirty="0">
                          <a:latin typeface="Arial" panose="020B0604020202020204" pitchFamily="34" charset="0"/>
                          <a:cs typeface="Arial" panose="020B0604020202020204" pitchFamily="34" charset="0"/>
                        </a:rPr>
                        <a:t>Carry-Forward</a:t>
                      </a:r>
                    </a:p>
                  </a:txBody>
                  <a:tcPr/>
                </a:tc>
                <a:tc>
                  <a:txBody>
                    <a:bodyPr/>
                    <a:lstStyle/>
                    <a:p>
                      <a:pPr algn="r"/>
                      <a:r>
                        <a:rPr lang="en-US" sz="1800" b="1"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316089751"/>
                  </a:ext>
                </a:extLst>
              </a:tr>
              <a:tr h="350381">
                <a:tc>
                  <a:txBody>
                    <a:bodyPr/>
                    <a:lstStyle/>
                    <a:p>
                      <a:r>
                        <a:rPr lang="en-US" sz="1800" b="1" dirty="0">
                          <a:latin typeface="Arial" panose="020B0604020202020204" pitchFamily="34" charset="0"/>
                          <a:cs typeface="Arial" panose="020B0604020202020204" pitchFamily="34" charset="0"/>
                        </a:rPr>
                        <a:t>Total Pool</a:t>
                      </a:r>
                    </a:p>
                  </a:txBody>
                  <a:tcPr/>
                </a:tc>
                <a:tc>
                  <a:txBody>
                    <a:bodyPr/>
                    <a:lstStyle/>
                    <a:p>
                      <a:pPr algn="r"/>
                      <a:r>
                        <a:rPr lang="en-US" sz="1800" b="1" dirty="0">
                          <a:latin typeface="Arial" panose="020B0604020202020204" pitchFamily="34" charset="0"/>
                          <a:cs typeface="Arial" panose="020B0604020202020204" pitchFamily="34" charset="0"/>
                        </a:rPr>
                        <a:t>1,000,246,570</a:t>
                      </a:r>
                    </a:p>
                  </a:txBody>
                  <a:tcPr/>
                </a:tc>
                <a:extLst>
                  <a:ext uri="{0D108BD9-81ED-4DB2-BD59-A6C34878D82A}">
                    <a16:rowId xmlns:a16="http://schemas.microsoft.com/office/drawing/2014/main" val="1238306854"/>
                  </a:ext>
                </a:extLst>
              </a:tr>
              <a:tr h="613167">
                <a:tc gridSpan="2">
                  <a:txBody>
                    <a:bodyPr/>
                    <a:lstStyle/>
                    <a:p>
                      <a:r>
                        <a:rPr lang="en-US" sz="1800" b="1" dirty="0">
                          <a:solidFill>
                            <a:srgbClr val="FF0000"/>
                          </a:solidFill>
                          <a:latin typeface="Arial" panose="020B0604020202020204" pitchFamily="34" charset="0"/>
                          <a:cs typeface="Arial" panose="020B0604020202020204" pitchFamily="34" charset="0"/>
                        </a:rPr>
                        <a:t>Carry-Forward Adjustment Calculation</a:t>
                      </a:r>
                    </a:p>
                  </a:txBody>
                  <a:tcPr/>
                </a:tc>
                <a:tc hMerge="1">
                  <a:txBody>
                    <a:bodyPr/>
                    <a:lstStyle/>
                    <a:p>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2366364"/>
                  </a:ext>
                </a:extLst>
              </a:tr>
              <a:tr h="613167">
                <a:tc>
                  <a:txBody>
                    <a:bodyPr/>
                    <a:lstStyle/>
                    <a:p>
                      <a:r>
                        <a:rPr lang="en-US" sz="1800" b="1" dirty="0">
                          <a:latin typeface="Arial" panose="020B0604020202020204" pitchFamily="34" charset="0"/>
                          <a:cs typeface="Arial" panose="020B0604020202020204" pitchFamily="34" charset="0"/>
                        </a:rPr>
                        <a:t>Rate x Actual Direct Costs (16.96% x $4,341,731,758)</a:t>
                      </a:r>
                    </a:p>
                  </a:txBody>
                  <a:tcPr/>
                </a:tc>
                <a:tc>
                  <a:txBody>
                    <a:bodyPr/>
                    <a:lstStyle/>
                    <a:p>
                      <a:pPr algn="r"/>
                      <a:r>
                        <a:rPr lang="en-US" sz="1800" b="1" dirty="0">
                          <a:latin typeface="Arial" panose="020B0604020202020204" pitchFamily="34" charset="0"/>
                          <a:cs typeface="Arial" panose="020B0604020202020204" pitchFamily="34" charset="0"/>
                        </a:rPr>
                        <a:t>736,357,706</a:t>
                      </a:r>
                    </a:p>
                  </a:txBody>
                  <a:tcPr/>
                </a:tc>
                <a:extLst>
                  <a:ext uri="{0D108BD9-81ED-4DB2-BD59-A6C34878D82A}">
                    <a16:rowId xmlns:a16="http://schemas.microsoft.com/office/drawing/2014/main" val="3201234955"/>
                  </a:ext>
                </a:extLst>
              </a:tr>
              <a:tr h="812213">
                <a:tc>
                  <a:txBody>
                    <a:bodyPr/>
                    <a:lstStyle/>
                    <a:p>
                      <a:r>
                        <a:rPr lang="en-US" sz="1800" b="1" dirty="0">
                          <a:latin typeface="Arial" panose="020B0604020202020204" pitchFamily="34" charset="0"/>
                          <a:cs typeface="Arial" panose="020B0604020202020204" pitchFamily="34" charset="0"/>
                        </a:rPr>
                        <a:t>Should have recovered (Actual indirect costs for FY 20)</a:t>
                      </a:r>
                    </a:p>
                  </a:txBody>
                  <a:tcPr/>
                </a:tc>
                <a:tc>
                  <a:txBody>
                    <a:bodyPr/>
                    <a:lstStyle/>
                    <a:p>
                      <a:pPr algn="r"/>
                      <a:r>
                        <a:rPr lang="en-US" sz="1800" b="1" dirty="0">
                          <a:latin typeface="Arial" panose="020B0604020202020204" pitchFamily="34" charset="0"/>
                          <a:cs typeface="Arial" panose="020B0604020202020204" pitchFamily="34" charset="0"/>
                        </a:rPr>
                        <a:t>1,000,246,570</a:t>
                      </a:r>
                    </a:p>
                  </a:txBody>
                  <a:tcPr/>
                </a:tc>
                <a:extLst>
                  <a:ext uri="{0D108BD9-81ED-4DB2-BD59-A6C34878D82A}">
                    <a16:rowId xmlns:a16="http://schemas.microsoft.com/office/drawing/2014/main" val="2959335806"/>
                  </a:ext>
                </a:extLst>
              </a:tr>
              <a:tr h="568549">
                <a:tc>
                  <a:txBody>
                    <a:bodyPr/>
                    <a:lstStyle/>
                    <a:p>
                      <a:r>
                        <a:rPr lang="en-US" sz="1800" b="1" dirty="0">
                          <a:latin typeface="Arial" panose="020B0604020202020204" pitchFamily="34" charset="0"/>
                          <a:cs typeface="Arial" panose="020B0604020202020204" pitchFamily="34" charset="0"/>
                        </a:rPr>
                        <a:t>Under (+)/ Over (-) Recovery</a:t>
                      </a:r>
                    </a:p>
                  </a:txBody>
                  <a:tcPr/>
                </a:tc>
                <a:tc>
                  <a:txBody>
                    <a:bodyPr/>
                    <a:lstStyle/>
                    <a:p>
                      <a:pPr algn="r"/>
                      <a:r>
                        <a:rPr lang="en-US" sz="1800" b="1" dirty="0">
                          <a:latin typeface="Arial" panose="020B0604020202020204" pitchFamily="34" charset="0"/>
                          <a:cs typeface="Arial" panose="020B0604020202020204" pitchFamily="34" charset="0"/>
                        </a:rPr>
                        <a:t>263,888,864</a:t>
                      </a:r>
                    </a:p>
                  </a:txBody>
                  <a:tcPr/>
                </a:tc>
                <a:extLst>
                  <a:ext uri="{0D108BD9-81ED-4DB2-BD59-A6C34878D82A}">
                    <a16:rowId xmlns:a16="http://schemas.microsoft.com/office/drawing/2014/main" val="247635127"/>
                  </a:ext>
                </a:extLst>
              </a:tr>
            </a:tbl>
          </a:graphicData>
        </a:graphic>
      </p:graphicFrame>
      <p:sp>
        <p:nvSpPr>
          <p:cNvPr id="4" name="Title 3">
            <a:extLst>
              <a:ext uri="{FF2B5EF4-FFF2-40B4-BE49-F238E27FC236}">
                <a16:creationId xmlns:a16="http://schemas.microsoft.com/office/drawing/2014/main" id="{9433FE8A-E419-C3CC-44BF-2FF96AF1F59A}"/>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(Cont.)</a:t>
            </a:r>
            <a:endParaRPr lang="en-US" dirty="0">
              <a:latin typeface="Georgia" panose="02040502050405020303" pitchFamily="18" charset="0"/>
            </a:endParaRPr>
          </a:p>
        </p:txBody>
      </p:sp>
    </p:spTree>
    <p:extLst>
      <p:ext uri="{BB962C8B-B14F-4D97-AF65-F5344CB8AC3E}">
        <p14:creationId xmlns:p14="http://schemas.microsoft.com/office/powerpoint/2010/main" val="218658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C22B8D-0802-B518-1FDB-A4253CACFD1F}"/>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Which one of the following is </a:t>
            </a:r>
            <a:r>
              <a:rPr lang="en-US" u="sng" dirty="0">
                <a:latin typeface="Georgia" panose="02040502050405020303" pitchFamily="18" charset="0"/>
              </a:rPr>
              <a:t>NOT</a:t>
            </a:r>
            <a:r>
              <a:rPr lang="en-US" dirty="0">
                <a:latin typeface="Georgia" panose="02040502050405020303" pitchFamily="18" charset="0"/>
              </a:rPr>
              <a:t> an indirect cost rate type?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Variable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Provisional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Fixed/Carry-Forward</a:t>
            </a:r>
            <a:r>
              <a:rPr lang="en-US" dirty="0">
                <a:latin typeface="Georgia" panose="02040502050405020303" pitchFamily="18" charset="0"/>
              </a:rPr>
              <a:t>     </a:t>
            </a:r>
          </a:p>
          <a:p>
            <a:endParaRPr lang="en-US" dirty="0"/>
          </a:p>
        </p:txBody>
      </p:sp>
      <p:sp>
        <p:nvSpPr>
          <p:cNvPr id="2" name="Title 1">
            <a:extLst>
              <a:ext uri="{FF2B5EF4-FFF2-40B4-BE49-F238E27FC236}">
                <a16:creationId xmlns:a16="http://schemas.microsoft.com/office/drawing/2014/main" id="{1CF72596-2C9C-48B2-7283-4F6BF195F287}"/>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Tree>
    <p:extLst>
      <p:ext uri="{BB962C8B-B14F-4D97-AF65-F5344CB8AC3E}">
        <p14:creationId xmlns:p14="http://schemas.microsoft.com/office/powerpoint/2010/main" val="5910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8F08-835F-B948-AE09-F28CA165CED8}"/>
              </a:ext>
            </a:extLst>
          </p:cNvPr>
          <p:cNvSpPr>
            <a:spLocks noGrp="1"/>
          </p:cNvSpPr>
          <p:nvPr>
            <p:ph type="title"/>
          </p:nvPr>
        </p:nvSpPr>
        <p:spPr/>
        <p:txBody>
          <a:bodyPr/>
          <a:lstStyle/>
          <a:p>
            <a:r>
              <a:rPr lang="en-US" dirty="0">
                <a:latin typeface="Georgia" panose="02040502050405020303" pitchFamily="18" charset="0"/>
              </a:rPr>
              <a:t>Cognizant Agency</a:t>
            </a:r>
          </a:p>
        </p:txBody>
      </p:sp>
    </p:spTree>
    <p:extLst>
      <p:ext uri="{BB962C8B-B14F-4D97-AF65-F5344CB8AC3E}">
        <p14:creationId xmlns:p14="http://schemas.microsoft.com/office/powerpoint/2010/main" val="4512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2CA5-2E48-6023-6922-BD6A4D8C3C72}"/>
              </a:ext>
            </a:extLst>
          </p:cNvPr>
          <p:cNvSpPr>
            <a:spLocks noGrp="1"/>
          </p:cNvSpPr>
          <p:nvPr>
            <p:ph type="title"/>
          </p:nvPr>
        </p:nvSpPr>
        <p:spPr/>
        <p:txBody>
          <a:bodyPr>
            <a:normAutofit/>
          </a:bodyPr>
          <a:lstStyle/>
          <a:p>
            <a:r>
              <a:rPr lang="en-US" sz="3200" dirty="0">
                <a:latin typeface="Georgia" panose="02040502050405020303" pitchFamily="18" charset="0"/>
              </a:rPr>
              <a:t>Types of Costs</a:t>
            </a:r>
          </a:p>
        </p:txBody>
      </p:sp>
      <p:graphicFrame>
        <p:nvGraphicFramePr>
          <p:cNvPr id="4" name="Content Placeholder 3" descr="Types of Costs">
            <a:extLst>
              <a:ext uri="{FF2B5EF4-FFF2-40B4-BE49-F238E27FC236}">
                <a16:creationId xmlns:a16="http://schemas.microsoft.com/office/drawing/2014/main" id="{DFC089BA-6D7B-A163-5557-4EE328E9A28D}"/>
              </a:ext>
            </a:extLst>
          </p:cNvPr>
          <p:cNvGraphicFramePr>
            <a:graphicFrameLocks noGrp="1"/>
          </p:cNvGraphicFramePr>
          <p:nvPr>
            <p:ph idx="1"/>
            <p:extLst>
              <p:ext uri="{D42A27DB-BD31-4B8C-83A1-F6EECF244321}">
                <p14:modId xmlns:p14="http://schemas.microsoft.com/office/powerpoint/2010/main" val="1091391174"/>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213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0" descr="DOI logo">
            <a:extLst>
              <a:ext uri="{FF2B5EF4-FFF2-40B4-BE49-F238E27FC236}">
                <a16:creationId xmlns:a16="http://schemas.microsoft.com/office/drawing/2014/main" id="{689A2731-9149-E24A-8AE5-C8AEB4C1CE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4714" y="4281308"/>
            <a:ext cx="2045970" cy="2035175"/>
          </a:xfrm>
          <a:prstGeom prst="rect">
            <a:avLst/>
          </a:prstGeom>
        </p:spPr>
      </p:pic>
      <p:pic>
        <p:nvPicPr>
          <p:cNvPr id="7" name="Picture 6" descr="HHS logo">
            <a:extLst>
              <a:ext uri="{FF2B5EF4-FFF2-40B4-BE49-F238E27FC236}">
                <a16:creationId xmlns:a16="http://schemas.microsoft.com/office/drawing/2014/main" id="{341FD376-FDE1-2A40-BDDF-67F2BD3AB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7796" y="2411412"/>
            <a:ext cx="2035175" cy="2035175"/>
          </a:xfrm>
          <a:prstGeom prst="rect">
            <a:avLst/>
          </a:prstGeom>
        </p:spPr>
      </p:pic>
      <p:pic>
        <p:nvPicPr>
          <p:cNvPr id="6" name="Picture 5" descr="DOJ logo">
            <a:extLst>
              <a:ext uri="{FF2B5EF4-FFF2-40B4-BE49-F238E27FC236}">
                <a16:creationId xmlns:a16="http://schemas.microsoft.com/office/drawing/2014/main" id="{3DA59C57-C779-2441-82FF-3F97A07571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0076" y="831760"/>
            <a:ext cx="2035175" cy="2035175"/>
          </a:xfrm>
          <a:prstGeom prst="rect">
            <a:avLst/>
          </a:prstGeom>
        </p:spPr>
      </p:pic>
      <p:sp>
        <p:nvSpPr>
          <p:cNvPr id="3" name="Content Placeholder 2">
            <a:extLst>
              <a:ext uri="{FF2B5EF4-FFF2-40B4-BE49-F238E27FC236}">
                <a16:creationId xmlns:a16="http://schemas.microsoft.com/office/drawing/2014/main" id="{3B91B086-520A-4F84-1704-0217637F023D}"/>
              </a:ext>
            </a:extLst>
          </p:cNvPr>
          <p:cNvSpPr>
            <a:spLocks noGrp="1"/>
          </p:cNvSpPr>
          <p:nvPr>
            <p:ph idx="1"/>
          </p:nvPr>
        </p:nvSpPr>
        <p:spPr>
          <a:xfrm>
            <a:off x="598714" y="1371600"/>
            <a:ext cx="7648816" cy="4805363"/>
          </a:xfrm>
        </p:spPr>
        <p:txBody>
          <a:bodyPr>
            <a:normAutofit fontScale="85000"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is t</a:t>
            </a:r>
            <a:r>
              <a:rPr lang="en-US" altLang="en-US" dirty="0">
                <a:latin typeface="Georgia" panose="02040502050405020303" pitchFamily="18" charset="0"/>
              </a:rPr>
              <a:t>he Federal Agency responsible for reviewing, negotiating, and approving cost allocation plans or indirect cost rate proposals developed under 2 CFR Part 200.414. </a:t>
            </a:r>
          </a:p>
          <a:p>
            <a:pPr>
              <a:lnSpc>
                <a:spcPct val="150000"/>
              </a:lnSpc>
              <a:buClr>
                <a:srgbClr val="C00000"/>
              </a:buClr>
              <a:buFont typeface="Wingdings" panose="05000000000000000000" pitchFamily="2" charset="2"/>
              <a:buChar char="Ø"/>
            </a:pPr>
            <a:r>
              <a:rPr lang="en-US" altLang="en-US" dirty="0">
                <a:latin typeface="Georgia" panose="02040502050405020303" pitchFamily="18" charset="0"/>
              </a:rPr>
              <a:t> </a:t>
            </a:r>
            <a:r>
              <a:rPr lang="en-US" dirty="0">
                <a:latin typeface="Georgia" panose="02040502050405020303" pitchFamily="18" charset="0"/>
              </a:rPr>
              <a:t>The Agency that provides the most federal direct funding (excluding pass-throughs &amp; other local funding) to a grantee is the cognizant federal agency</a:t>
            </a:r>
            <a:r>
              <a:rPr lang="en-US" altLang="en-US" dirty="0">
                <a:latin typeface="Georgia" panose="02040502050405020303" pitchFamily="18" charset="0"/>
              </a:rPr>
              <a:t>.</a:t>
            </a:r>
          </a:p>
          <a:p>
            <a:pPr marL="0" indent="0">
              <a:buNone/>
            </a:pPr>
            <a:endParaRPr lang="en-US" dirty="0"/>
          </a:p>
        </p:txBody>
      </p:sp>
      <p:sp>
        <p:nvSpPr>
          <p:cNvPr id="2" name="Title 1">
            <a:extLst>
              <a:ext uri="{FF2B5EF4-FFF2-40B4-BE49-F238E27FC236}">
                <a16:creationId xmlns:a16="http://schemas.microsoft.com/office/drawing/2014/main" id="{6FCAB4D8-A88D-5546-0E6A-25428E23AE37}"/>
              </a:ext>
            </a:extLst>
          </p:cNvPr>
          <p:cNvSpPr>
            <a:spLocks noGrp="1"/>
          </p:cNvSpPr>
          <p:nvPr>
            <p:ph type="title"/>
          </p:nvPr>
        </p:nvSpPr>
        <p:spPr/>
        <p:txBody>
          <a:bodyPr>
            <a:normAutofit/>
          </a:bodyPr>
          <a:lstStyle/>
          <a:p>
            <a:r>
              <a:rPr lang="en-US" sz="3200" dirty="0">
                <a:latin typeface="Georgia" panose="02040502050405020303" pitchFamily="18" charset="0"/>
              </a:rPr>
              <a:t>What is a Cognizant Agency?</a:t>
            </a:r>
          </a:p>
        </p:txBody>
      </p:sp>
    </p:spTree>
    <p:extLst>
      <p:ext uri="{BB962C8B-B14F-4D97-AF65-F5344CB8AC3E}">
        <p14:creationId xmlns:p14="http://schemas.microsoft.com/office/powerpoint/2010/main" val="39803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mage of two men reviewing a document.&#10;">
            <a:extLst>
              <a:ext uri="{FF2B5EF4-FFF2-40B4-BE49-F238E27FC236}">
                <a16:creationId xmlns:a16="http://schemas.microsoft.com/office/drawing/2014/main" id="{728EC5FF-803F-5BB8-EF59-7411084923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972" r="2921"/>
          <a:stretch/>
        </p:blipFill>
        <p:spPr>
          <a:xfrm>
            <a:off x="7815943" y="885691"/>
            <a:ext cx="4399876" cy="5640202"/>
          </a:xfrm>
          <a:prstGeom prst="rect">
            <a:avLst/>
          </a:prstGeom>
        </p:spPr>
      </p:pic>
      <p:sp>
        <p:nvSpPr>
          <p:cNvPr id="3" name="Content Placeholder 2">
            <a:extLst>
              <a:ext uri="{FF2B5EF4-FFF2-40B4-BE49-F238E27FC236}">
                <a16:creationId xmlns:a16="http://schemas.microsoft.com/office/drawing/2014/main" id="{4B58CAEA-254E-52E8-4015-ABF6539B5D87}"/>
              </a:ext>
            </a:extLst>
          </p:cNvPr>
          <p:cNvSpPr>
            <a:spLocks noGrp="1"/>
          </p:cNvSpPr>
          <p:nvPr>
            <p:ph idx="1"/>
          </p:nvPr>
        </p:nvSpPr>
        <p:spPr>
          <a:xfrm>
            <a:off x="598713" y="1371600"/>
            <a:ext cx="7184573" cy="4805363"/>
          </a:xfrm>
        </p:spPr>
        <p:txBody>
          <a:bodyPr>
            <a:normAutofit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typically will not be changed for 5 years for States and 3 years non-profits.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Cognizant agency negotiates indirect cost on behalf of other federal agencies.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rate should be accepted by all Federal awarding agencies. </a:t>
            </a:r>
          </a:p>
          <a:p>
            <a:pPr marL="0" indent="0">
              <a:lnSpc>
                <a:spcPct val="150000"/>
              </a:lnSpc>
              <a:buNone/>
            </a:pPr>
            <a:endParaRPr lang="en-US" dirty="0">
              <a:latin typeface="Garamond" panose="02020404030301010803" pitchFamily="18" charset="0"/>
            </a:endParaRPr>
          </a:p>
        </p:txBody>
      </p:sp>
      <p:sp>
        <p:nvSpPr>
          <p:cNvPr id="2" name="Title 1">
            <a:extLst>
              <a:ext uri="{FF2B5EF4-FFF2-40B4-BE49-F238E27FC236}">
                <a16:creationId xmlns:a16="http://schemas.microsoft.com/office/drawing/2014/main" id="{A2C2F324-03D7-8447-72A5-778B34B4A181}"/>
              </a:ext>
            </a:extLst>
          </p:cNvPr>
          <p:cNvSpPr>
            <a:spLocks noGrp="1"/>
          </p:cNvSpPr>
          <p:nvPr>
            <p:ph type="title"/>
          </p:nvPr>
        </p:nvSpPr>
        <p:spPr/>
        <p:txBody>
          <a:bodyPr>
            <a:normAutofit/>
          </a:bodyPr>
          <a:lstStyle/>
          <a:p>
            <a:r>
              <a:rPr lang="en-US" sz="3200" dirty="0">
                <a:latin typeface="Georgia" panose="02040502050405020303" pitchFamily="18" charset="0"/>
              </a:rPr>
              <a:t>Cognizant Federal Agency (Cont.)</a:t>
            </a:r>
          </a:p>
        </p:txBody>
      </p:sp>
    </p:spTree>
    <p:extLst>
      <p:ext uri="{BB962C8B-B14F-4D97-AF65-F5344CB8AC3E}">
        <p14:creationId xmlns:p14="http://schemas.microsoft.com/office/powerpoint/2010/main" val="407477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02D5644-FA60-0368-A50D-57ECF8BEB667}"/>
              </a:ext>
            </a:extLst>
          </p:cNvPr>
          <p:cNvSpPr>
            <a:spLocks noGrp="1"/>
          </p:cNvSpPr>
          <p:nvPr>
            <p:ph sz="half" idx="2"/>
          </p:nvPr>
        </p:nvSpPr>
        <p:spPr>
          <a:xfrm>
            <a:off x="6382871" y="1425333"/>
            <a:ext cx="5262281" cy="4751630"/>
          </a:xfrm>
          <a:ln w="31750">
            <a:solidFill>
              <a:schemeClr val="accent1">
                <a:lumMod val="75000"/>
              </a:schemeClr>
            </a:solidFill>
          </a:ln>
        </p:spPr>
        <p:txBody>
          <a:bodyPr>
            <a:normAutofit lnSpcReduction="10000"/>
          </a:bodyPr>
          <a:lstStyle/>
          <a:p>
            <a:pPr marL="0" indent="0">
              <a:lnSpc>
                <a:spcPct val="150000"/>
              </a:lnSpc>
              <a:buNone/>
            </a:pPr>
            <a:r>
              <a:rPr lang="en-US" sz="2400" dirty="0">
                <a:latin typeface="Georgia" panose="02040502050405020303" pitchFamily="18" charset="0"/>
              </a:rPr>
              <a:t>ABC company doesn’t have a negotiated indirect cost rate and wants to apply for a negotiated indirect cost rate. ABC needs to determine its cognizant federal agency to submit its proposal. Based on its FY23 Grant Funding, who is the cognizant Federal agency for ABC Company?</a:t>
            </a:r>
          </a:p>
        </p:txBody>
      </p:sp>
      <p:graphicFrame>
        <p:nvGraphicFramePr>
          <p:cNvPr id="5" name="Table 5">
            <a:extLst>
              <a:ext uri="{FF2B5EF4-FFF2-40B4-BE49-F238E27FC236}">
                <a16:creationId xmlns:a16="http://schemas.microsoft.com/office/drawing/2014/main" id="{78264BFB-06BF-5F65-4CE8-19E8609125D3}"/>
              </a:ext>
            </a:extLst>
          </p:cNvPr>
          <p:cNvGraphicFramePr>
            <a:graphicFrameLocks noGrp="1"/>
          </p:cNvGraphicFramePr>
          <p:nvPr>
            <p:ph sz="half" idx="1"/>
            <p:extLst>
              <p:ext uri="{D42A27DB-BD31-4B8C-83A1-F6EECF244321}">
                <p14:modId xmlns:p14="http://schemas.microsoft.com/office/powerpoint/2010/main" val="296483875"/>
              </p:ext>
            </p:extLst>
          </p:nvPr>
        </p:nvGraphicFramePr>
        <p:xfrm>
          <a:off x="627530" y="2067590"/>
          <a:ext cx="5558118" cy="4023360"/>
        </p:xfrm>
        <a:graphic>
          <a:graphicData uri="http://schemas.openxmlformats.org/drawingml/2006/table">
            <a:tbl>
              <a:tblPr firstRow="1" bandRow="1">
                <a:tableStyleId>{5C22544A-7EE6-4342-B048-85BDC9FD1C3A}</a:tableStyleId>
              </a:tblPr>
              <a:tblGrid>
                <a:gridCol w="2308963">
                  <a:extLst>
                    <a:ext uri="{9D8B030D-6E8A-4147-A177-3AD203B41FA5}">
                      <a16:colId xmlns:a16="http://schemas.microsoft.com/office/drawing/2014/main" val="4009280352"/>
                    </a:ext>
                  </a:extLst>
                </a:gridCol>
                <a:gridCol w="1470894">
                  <a:extLst>
                    <a:ext uri="{9D8B030D-6E8A-4147-A177-3AD203B41FA5}">
                      <a16:colId xmlns:a16="http://schemas.microsoft.com/office/drawing/2014/main" val="4080457504"/>
                    </a:ext>
                  </a:extLst>
                </a:gridCol>
                <a:gridCol w="1778261">
                  <a:extLst>
                    <a:ext uri="{9D8B030D-6E8A-4147-A177-3AD203B41FA5}">
                      <a16:colId xmlns:a16="http://schemas.microsoft.com/office/drawing/2014/main" val="3392624469"/>
                    </a:ext>
                  </a:extLst>
                </a:gridCol>
              </a:tblGrid>
              <a:tr h="370840">
                <a:tc>
                  <a:txBody>
                    <a:bodyPr/>
                    <a:lstStyle/>
                    <a:p>
                      <a:r>
                        <a:rPr lang="en-US" sz="2400" dirty="0">
                          <a:latin typeface="Garamond" panose="02020404030301010803" pitchFamily="18" charset="0"/>
                        </a:rPr>
                        <a:t>Federal Agency</a:t>
                      </a:r>
                    </a:p>
                  </a:txBody>
                  <a:tcPr/>
                </a:tc>
                <a:tc>
                  <a:txBody>
                    <a:bodyPr/>
                    <a:lstStyle/>
                    <a:p>
                      <a:r>
                        <a:rPr lang="en-US" sz="2400" dirty="0">
                          <a:latin typeface="Garamond" panose="02020404030301010803" pitchFamily="18" charset="0"/>
                        </a:rPr>
                        <a:t>Pass-through awards</a:t>
                      </a:r>
                    </a:p>
                  </a:txBody>
                  <a:tcPr/>
                </a:tc>
                <a:tc>
                  <a:txBody>
                    <a:bodyPr/>
                    <a:lstStyle/>
                    <a:p>
                      <a:r>
                        <a:rPr lang="en-US" sz="2400" dirty="0">
                          <a:latin typeface="Garamond" panose="02020404030301010803" pitchFamily="18" charset="0"/>
                        </a:rPr>
                        <a:t>Direct Awards</a:t>
                      </a:r>
                    </a:p>
                  </a:txBody>
                  <a:tcPr/>
                </a:tc>
                <a:extLst>
                  <a:ext uri="{0D108BD9-81ED-4DB2-BD59-A6C34878D82A}">
                    <a16:rowId xmlns:a16="http://schemas.microsoft.com/office/drawing/2014/main" val="3866222547"/>
                  </a:ext>
                </a:extLst>
              </a:tr>
              <a:tr h="370840">
                <a:tc>
                  <a:txBody>
                    <a:bodyPr/>
                    <a:lstStyle/>
                    <a:p>
                      <a:r>
                        <a:rPr lang="en-US" sz="2400" dirty="0">
                          <a:latin typeface="Garamond" panose="02020404030301010803" pitchFamily="18" charset="0"/>
                        </a:rPr>
                        <a:t>Department of Health &amp; Human Services </a:t>
                      </a:r>
                    </a:p>
                  </a:txBody>
                  <a:tcPr/>
                </a:tc>
                <a:tc>
                  <a:txBody>
                    <a:bodyPr/>
                    <a:lstStyle/>
                    <a:p>
                      <a:r>
                        <a:rPr lang="en-US" sz="2400" dirty="0">
                          <a:latin typeface="Garamond" panose="02020404030301010803" pitchFamily="18" charset="0"/>
                        </a:rPr>
                        <a:t>5,000,000</a:t>
                      </a:r>
                    </a:p>
                  </a:txBody>
                  <a:tcPr/>
                </a:tc>
                <a:tc>
                  <a:txBody>
                    <a:bodyPr/>
                    <a:lstStyle/>
                    <a:p>
                      <a:r>
                        <a:rPr lang="en-US" sz="2400" dirty="0">
                          <a:latin typeface="Garamond" panose="02020404030301010803" pitchFamily="18" charset="0"/>
                        </a:rPr>
                        <a:t>3,000,000</a:t>
                      </a:r>
                    </a:p>
                  </a:txBody>
                  <a:tcPr/>
                </a:tc>
                <a:extLst>
                  <a:ext uri="{0D108BD9-81ED-4DB2-BD59-A6C34878D82A}">
                    <a16:rowId xmlns:a16="http://schemas.microsoft.com/office/drawing/2014/main" val="163059192"/>
                  </a:ext>
                </a:extLst>
              </a:tr>
              <a:tr h="370840">
                <a:tc>
                  <a:txBody>
                    <a:bodyPr/>
                    <a:lstStyle/>
                    <a:p>
                      <a:r>
                        <a:rPr lang="en-US" sz="2400" dirty="0">
                          <a:latin typeface="Garamond" panose="02020404030301010803" pitchFamily="18" charset="0"/>
                        </a:rPr>
                        <a:t>Department of Education</a:t>
                      </a:r>
                    </a:p>
                  </a:txBody>
                  <a:tcPr/>
                </a:tc>
                <a:tc>
                  <a:txBody>
                    <a:bodyPr/>
                    <a:lstStyle/>
                    <a:p>
                      <a:r>
                        <a:rPr lang="en-US" sz="2400" dirty="0">
                          <a:latin typeface="Garamond" panose="02020404030301010803" pitchFamily="18" charset="0"/>
                        </a:rPr>
                        <a:t>2,000,000</a:t>
                      </a:r>
                    </a:p>
                  </a:txBody>
                  <a:tcPr/>
                </a:tc>
                <a:tc>
                  <a:txBody>
                    <a:bodyPr/>
                    <a:lstStyle/>
                    <a:p>
                      <a:r>
                        <a:rPr lang="en-US" sz="2400" dirty="0">
                          <a:latin typeface="Garamond" panose="02020404030301010803" pitchFamily="18" charset="0"/>
                        </a:rPr>
                        <a:t>4,000,000</a:t>
                      </a:r>
                    </a:p>
                  </a:txBody>
                  <a:tcPr/>
                </a:tc>
                <a:extLst>
                  <a:ext uri="{0D108BD9-81ED-4DB2-BD59-A6C34878D82A}">
                    <a16:rowId xmlns:a16="http://schemas.microsoft.com/office/drawing/2014/main" val="2799640253"/>
                  </a:ext>
                </a:extLst>
              </a:tr>
              <a:tr h="370840">
                <a:tc>
                  <a:txBody>
                    <a:bodyPr/>
                    <a:lstStyle/>
                    <a:p>
                      <a:r>
                        <a:rPr lang="en-US" sz="2400" dirty="0">
                          <a:latin typeface="Garamond" panose="02020404030301010803" pitchFamily="18" charset="0"/>
                        </a:rPr>
                        <a:t>Department of Justice</a:t>
                      </a:r>
                    </a:p>
                  </a:txBody>
                  <a:tcPr/>
                </a:tc>
                <a:tc>
                  <a:txBody>
                    <a:bodyPr/>
                    <a:lstStyle/>
                    <a:p>
                      <a:r>
                        <a:rPr lang="en-US" sz="2400" dirty="0">
                          <a:latin typeface="Garamond" panose="02020404030301010803" pitchFamily="18" charset="0"/>
                        </a:rPr>
                        <a:t>1,000,000</a:t>
                      </a:r>
                    </a:p>
                  </a:txBody>
                  <a:tcPr/>
                </a:tc>
                <a:tc>
                  <a:txBody>
                    <a:bodyPr/>
                    <a:lstStyle/>
                    <a:p>
                      <a:r>
                        <a:rPr lang="en-US" sz="2400" dirty="0">
                          <a:latin typeface="Garamond" panose="02020404030301010803" pitchFamily="18" charset="0"/>
                        </a:rPr>
                        <a:t>5,000,000</a:t>
                      </a:r>
                    </a:p>
                  </a:txBody>
                  <a:tcPr/>
                </a:tc>
                <a:extLst>
                  <a:ext uri="{0D108BD9-81ED-4DB2-BD59-A6C34878D82A}">
                    <a16:rowId xmlns:a16="http://schemas.microsoft.com/office/drawing/2014/main" val="483332650"/>
                  </a:ext>
                </a:extLst>
              </a:tr>
            </a:tbl>
          </a:graphicData>
        </a:graphic>
      </p:graphicFrame>
      <p:sp>
        <p:nvSpPr>
          <p:cNvPr id="8" name="Rectangle 7">
            <a:extLst>
              <a:ext uri="{FF2B5EF4-FFF2-40B4-BE49-F238E27FC236}">
                <a16:creationId xmlns:a16="http://schemas.microsoft.com/office/drawing/2014/main" id="{856F59AC-C28A-2B14-4A55-2338976B330C}"/>
              </a:ext>
            </a:extLst>
          </p:cNvPr>
          <p:cNvSpPr/>
          <p:nvPr/>
        </p:nvSpPr>
        <p:spPr>
          <a:xfrm>
            <a:off x="627529" y="1425333"/>
            <a:ext cx="5558119" cy="64225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Garamond" panose="02020404030301010803" pitchFamily="18" charset="0"/>
              </a:rPr>
              <a:t>ABC ‘s Grant Funding for FY 2023</a:t>
            </a:r>
          </a:p>
        </p:txBody>
      </p:sp>
      <p:sp>
        <p:nvSpPr>
          <p:cNvPr id="2" name="Title 1">
            <a:extLst>
              <a:ext uri="{FF2B5EF4-FFF2-40B4-BE49-F238E27FC236}">
                <a16:creationId xmlns:a16="http://schemas.microsoft.com/office/drawing/2014/main" id="{A6A803FA-C71F-3E14-2F53-94C23EE4FF36}"/>
              </a:ext>
            </a:extLst>
          </p:cNvPr>
          <p:cNvSpPr>
            <a:spLocks noGrp="1"/>
          </p:cNvSpPr>
          <p:nvPr>
            <p:ph type="title"/>
          </p:nvPr>
        </p:nvSpPr>
        <p:spPr/>
        <p:txBody>
          <a:bodyPr>
            <a:normAutofit fontScale="90000"/>
          </a:bodyPr>
          <a:lstStyle/>
          <a:p>
            <a:r>
              <a:rPr lang="en-US" sz="3200" dirty="0">
                <a:latin typeface="Georgia" panose="02040502050405020303" pitchFamily="18" charset="0"/>
              </a:rPr>
              <a:t>Test Your Knowledge: Cognizant Agency Determination</a:t>
            </a:r>
          </a:p>
        </p:txBody>
      </p:sp>
    </p:spTree>
    <p:extLst>
      <p:ext uri="{BB962C8B-B14F-4D97-AF65-F5344CB8AC3E}">
        <p14:creationId xmlns:p14="http://schemas.microsoft.com/office/powerpoint/2010/main" val="13566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lnSpc>
                <a:spcPct val="150000"/>
              </a:lnSpc>
              <a:spcAft>
                <a:spcPts val="600"/>
              </a:spcAft>
              <a:buNone/>
            </a:pPr>
            <a:r>
              <a:rPr lang="en-US" dirty="0">
                <a:latin typeface="Georgia" panose="02040502050405020303" pitchFamily="18" charset="0"/>
              </a:rPr>
              <a:t>Once the cognizant agency approves an indirect cost rate proposal, the indirect cost rate will NOT be subject to audit.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endParaRPr lang="en-US" dirty="0"/>
          </a:p>
        </p:txBody>
      </p:sp>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Tree>
    <p:extLst>
      <p:ext uri="{BB962C8B-B14F-4D97-AF65-F5344CB8AC3E}">
        <p14:creationId xmlns:p14="http://schemas.microsoft.com/office/powerpoint/2010/main" val="276072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E3B6-8032-2C26-BB37-240F2A9A1661}"/>
              </a:ext>
            </a:extLst>
          </p:cNvPr>
          <p:cNvSpPr>
            <a:spLocks noGrp="1"/>
          </p:cNvSpPr>
          <p:nvPr>
            <p:ph type="title"/>
          </p:nvPr>
        </p:nvSpPr>
        <p:spPr/>
        <p:txBody>
          <a:bodyPr/>
          <a:lstStyle/>
          <a:p>
            <a:pPr>
              <a:lnSpc>
                <a:spcPct val="150000"/>
              </a:lnSpc>
            </a:pPr>
            <a:r>
              <a:rPr lang="en-US" dirty="0">
                <a:latin typeface="Georgia" panose="02040502050405020303" pitchFamily="18" charset="0"/>
              </a:rPr>
              <a:t>OJP/DOJ’s Indirect Cost Negotiation Process</a:t>
            </a:r>
          </a:p>
        </p:txBody>
      </p:sp>
    </p:spTree>
    <p:extLst>
      <p:ext uri="{BB962C8B-B14F-4D97-AF65-F5344CB8AC3E}">
        <p14:creationId xmlns:p14="http://schemas.microsoft.com/office/powerpoint/2010/main" val="134805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Indirect Cost Negotiation Process">
            <a:extLst>
              <a:ext uri="{FF2B5EF4-FFF2-40B4-BE49-F238E27FC236}">
                <a16:creationId xmlns:a16="http://schemas.microsoft.com/office/drawing/2014/main" id="{85B66362-EB20-A2B8-3F82-9F177959C7C9}"/>
              </a:ext>
            </a:extLst>
          </p:cNvPr>
          <p:cNvGraphicFramePr>
            <a:graphicFrameLocks noGrp="1"/>
          </p:cNvGraphicFramePr>
          <p:nvPr>
            <p:ph idx="1"/>
            <p:extLst>
              <p:ext uri="{D42A27DB-BD31-4B8C-83A1-F6EECF244321}">
                <p14:modId xmlns:p14="http://schemas.microsoft.com/office/powerpoint/2010/main" val="2221679171"/>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descr="Indirect Cost Negotiation Process">
            <a:extLst>
              <a:ext uri="{FF2B5EF4-FFF2-40B4-BE49-F238E27FC236}">
                <a16:creationId xmlns:a16="http://schemas.microsoft.com/office/drawing/2014/main" id="{6533672A-A25D-8CEE-D7FC-5EB71D19C66D}"/>
              </a:ext>
            </a:extLst>
          </p:cNvPr>
          <p:cNvSpPr>
            <a:spLocks noGrp="1"/>
          </p:cNvSpPr>
          <p:nvPr>
            <p:ph type="title"/>
          </p:nvPr>
        </p:nvSpPr>
        <p:spPr/>
        <p:txBody>
          <a:bodyPr>
            <a:normAutofit/>
          </a:bodyPr>
          <a:lstStyle/>
          <a:p>
            <a:r>
              <a:rPr lang="en-US" sz="3200" dirty="0">
                <a:latin typeface="Georgia" panose="02040502050405020303" pitchFamily="18" charset="0"/>
              </a:rPr>
              <a:t>OJP’s Indirect Cost Negotiation Process</a:t>
            </a:r>
          </a:p>
        </p:txBody>
      </p:sp>
    </p:spTree>
    <p:extLst>
      <p:ext uri="{BB962C8B-B14F-4D97-AF65-F5344CB8AC3E}">
        <p14:creationId xmlns:p14="http://schemas.microsoft.com/office/powerpoint/2010/main" val="188285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9377D-9894-D662-BD52-AF5F60D97497}"/>
              </a:ext>
            </a:extLst>
          </p:cNvPr>
          <p:cNvSpPr>
            <a:spLocks noGrp="1"/>
          </p:cNvSpPr>
          <p:nvPr>
            <p:ph idx="1"/>
          </p:nvPr>
        </p:nvSpPr>
        <p:spPr>
          <a:xfrm>
            <a:off x="4177364" y="1122572"/>
            <a:ext cx="7655406" cy="5054392"/>
          </a:xfrm>
        </p:spPr>
        <p:txBody>
          <a:bodyPr>
            <a:normAutofit fontScale="85000" lnSpcReduction="10000"/>
          </a:bodyPr>
          <a:lstStyle/>
          <a:p>
            <a:pPr>
              <a:lnSpc>
                <a:spcPct val="150000"/>
              </a:lnSpc>
              <a:buFont typeface="Wingdings" panose="05000000000000000000" pitchFamily="2" charset="2"/>
              <a:buChar char="Ø"/>
            </a:pPr>
            <a:r>
              <a:rPr lang="en-US" dirty="0">
                <a:latin typeface="Georgia" panose="02040502050405020303" pitchFamily="18" charset="0"/>
              </a:rPr>
              <a:t> Indirect Cost Proposals and all required documents can be submitted to OJP’s OCFO Indirect Cost Email address </a:t>
            </a:r>
            <a:r>
              <a:rPr lang="fr-FR" b="1" dirty="0">
                <a:solidFill>
                  <a:schemeClr val="accent1">
                    <a:lumMod val="75000"/>
                  </a:schemeClr>
                </a:solidFill>
                <a:latin typeface="Georgia" panose="02040502050405020303" pitchFamily="18" charset="0"/>
                <a:hlinkClick r:id="rId3"/>
              </a:rPr>
              <a:t>OCFOindirectcost@usdoj.gov</a:t>
            </a:r>
            <a:r>
              <a:rPr lang="fr-FR" b="1" dirty="0">
                <a:solidFill>
                  <a:schemeClr val="accent1">
                    <a:lumMod val="75000"/>
                  </a:schemeClr>
                </a:solidFill>
                <a:latin typeface="Georgia" panose="02040502050405020303" pitchFamily="18" charset="0"/>
              </a:rPr>
              <a:t>    </a:t>
            </a:r>
          </a:p>
          <a:p>
            <a:pPr marL="0" indent="0">
              <a:lnSpc>
                <a:spcPct val="150000"/>
              </a:lnSpc>
              <a:buNone/>
            </a:pPr>
            <a:r>
              <a:rPr lang="en-US" dirty="0">
                <a:latin typeface="Georgia" panose="02040502050405020303" pitchFamily="18" charset="0"/>
              </a:rPr>
              <a:t>After submitting the proposal, grantees need to make sure:</a:t>
            </a:r>
          </a:p>
          <a:p>
            <a:pPr>
              <a:lnSpc>
                <a:spcPct val="150000"/>
              </a:lnSpc>
              <a:buFont typeface="Wingdings" panose="05000000000000000000" pitchFamily="2" charset="2"/>
              <a:buChar char="Ø"/>
            </a:pPr>
            <a:r>
              <a:rPr lang="en-US" dirty="0">
                <a:latin typeface="Georgia" panose="02040502050405020303" pitchFamily="18" charset="0"/>
              </a:rPr>
              <a:t> To receive a receipt notification email from OJP.</a:t>
            </a:r>
          </a:p>
          <a:p>
            <a:pPr>
              <a:lnSpc>
                <a:spcPct val="150000"/>
              </a:lnSpc>
              <a:buFont typeface="Wingdings" panose="05000000000000000000" pitchFamily="2" charset="2"/>
              <a:buChar char="Ø"/>
            </a:pPr>
            <a:r>
              <a:rPr lang="en-US" dirty="0">
                <a:latin typeface="Georgia" panose="02040502050405020303" pitchFamily="18" charset="0"/>
              </a:rPr>
              <a:t> To respond timely to OJP’s requests for any missing documents, questions, or concerns. </a:t>
            </a:r>
          </a:p>
        </p:txBody>
      </p:sp>
      <p:pic>
        <p:nvPicPr>
          <p:cNvPr id="7" name="Content Placeholder 16" descr="People at meeting">
            <a:extLst>
              <a:ext uri="{FF2B5EF4-FFF2-40B4-BE49-F238E27FC236}">
                <a16:creationId xmlns:a16="http://schemas.microsoft.com/office/drawing/2014/main" id="{F8211A21-F06F-CF01-B44C-D27E993FDB6D}"/>
              </a:ext>
            </a:extLst>
          </p:cNvPr>
          <p:cNvPicPr>
            <a:picLocks noChangeAspect="1"/>
          </p:cNvPicPr>
          <p:nvPr/>
        </p:nvPicPr>
        <p:blipFill rotWithShape="1">
          <a:blip r:embed="rId4"/>
          <a:srcRect l="5108" r="28141" b="-2"/>
          <a:stretch/>
        </p:blipFill>
        <p:spPr>
          <a:xfrm>
            <a:off x="120408" y="1449301"/>
            <a:ext cx="3874077" cy="409485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 name="Title 1">
            <a:extLst>
              <a:ext uri="{FF2B5EF4-FFF2-40B4-BE49-F238E27FC236}">
                <a16:creationId xmlns:a16="http://schemas.microsoft.com/office/drawing/2014/main" id="{D3E6C520-CC26-7042-360A-EBFE73749A33}"/>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Submission</a:t>
            </a:r>
          </a:p>
        </p:txBody>
      </p:sp>
    </p:spTree>
    <p:extLst>
      <p:ext uri="{BB962C8B-B14F-4D97-AF65-F5344CB8AC3E}">
        <p14:creationId xmlns:p14="http://schemas.microsoft.com/office/powerpoint/2010/main" val="18361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An image of a laptop.">
            <a:extLst>
              <a:ext uri="{FF2B5EF4-FFF2-40B4-BE49-F238E27FC236}">
                <a16:creationId xmlns:a16="http://schemas.microsoft.com/office/drawing/2014/main" id="{C6A871B6-1910-CF40-A703-6E7415EFC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327" b="13808"/>
          <a:stretch>
            <a:fillRect/>
          </a:stretch>
        </p:blipFill>
        <p:spPr bwMode="auto">
          <a:xfrm>
            <a:off x="7993744" y="3170712"/>
            <a:ext cx="4239531" cy="37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5" descr="An image of charts and graphs.">
            <a:extLst>
              <a:ext uri="{FF2B5EF4-FFF2-40B4-BE49-F238E27FC236}">
                <a16:creationId xmlns:a16="http://schemas.microsoft.com/office/drawing/2014/main" id="{CD9E6184-1FE9-E047-97A0-FB79FEF94A86}"/>
              </a:ext>
            </a:extLst>
          </p:cNvPr>
          <p:cNvGrpSpPr>
            <a:grpSpLocks/>
          </p:cNvGrpSpPr>
          <p:nvPr/>
        </p:nvGrpSpPr>
        <p:grpSpPr bwMode="auto">
          <a:xfrm>
            <a:off x="7471860" y="4738255"/>
            <a:ext cx="1788305" cy="1739862"/>
            <a:chOff x="3758401" y="1788670"/>
            <a:chExt cx="3220055" cy="3132378"/>
          </a:xfrm>
        </p:grpSpPr>
        <p:pic>
          <p:nvPicPr>
            <p:cNvPr id="23" name="Picture 26">
              <a:extLst>
                <a:ext uri="{FF2B5EF4-FFF2-40B4-BE49-F238E27FC236}">
                  <a16:creationId xmlns:a16="http://schemas.microsoft.com/office/drawing/2014/main" id="{D19055AC-5227-7F4A-84FA-698E8B001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8401" y="1790439"/>
              <a:ext cx="3220055" cy="313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00EECF36-4384-BE47-AC1E-B14EB48E4CB5}"/>
                </a:ext>
              </a:extLst>
            </p:cNvPr>
            <p:cNvSpPr/>
            <p:nvPr/>
          </p:nvSpPr>
          <p:spPr>
            <a:xfrm>
              <a:off x="3785054" y="1788670"/>
              <a:ext cx="3094062" cy="3098462"/>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grpSp>
      <p:grpSp>
        <p:nvGrpSpPr>
          <p:cNvPr id="25" name="Group 24">
            <a:extLst>
              <a:ext uri="{FF2B5EF4-FFF2-40B4-BE49-F238E27FC236}">
                <a16:creationId xmlns:a16="http://schemas.microsoft.com/office/drawing/2014/main" id="{67DCE467-2B21-7446-BED1-0E7433F1F5E5}"/>
              </a:ext>
              <a:ext uri="{C183D7F6-B498-43B3-948B-1728B52AA6E4}">
                <adec:decorative xmlns:adec="http://schemas.microsoft.com/office/drawing/2017/decorative" val="1"/>
              </a:ext>
            </a:extLst>
          </p:cNvPr>
          <p:cNvGrpSpPr>
            <a:grpSpLocks/>
          </p:cNvGrpSpPr>
          <p:nvPr/>
        </p:nvGrpSpPr>
        <p:grpSpPr bwMode="auto">
          <a:xfrm>
            <a:off x="9171354" y="1686287"/>
            <a:ext cx="2217717" cy="2217714"/>
            <a:chOff x="5856831" y="4176547"/>
            <a:chExt cx="2114881" cy="2114880"/>
          </a:xfrm>
        </p:grpSpPr>
        <p:sp>
          <p:nvSpPr>
            <p:cNvPr id="26" name="Oval 25">
              <a:extLst>
                <a:ext uri="{FF2B5EF4-FFF2-40B4-BE49-F238E27FC236}">
                  <a16:creationId xmlns:a16="http://schemas.microsoft.com/office/drawing/2014/main" id="{FE08F8EF-496F-8146-8E34-472EADB17A14}"/>
                </a:ext>
              </a:extLst>
            </p:cNvPr>
            <p:cNvSpPr/>
            <p:nvPr/>
          </p:nvSpPr>
          <p:spPr>
            <a:xfrm>
              <a:off x="5856831" y="4176547"/>
              <a:ext cx="2114881" cy="2114880"/>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TextBox 25">
              <a:extLst>
                <a:ext uri="{FF2B5EF4-FFF2-40B4-BE49-F238E27FC236}">
                  <a16:creationId xmlns:a16="http://schemas.microsoft.com/office/drawing/2014/main" id="{D3B06D95-1360-8642-849D-38DFDE59DAEE}"/>
                </a:ext>
              </a:extLst>
            </p:cNvPr>
            <p:cNvSpPr txBox="1">
              <a:spLocks noChangeArrowheads="1"/>
            </p:cNvSpPr>
            <p:nvPr/>
          </p:nvSpPr>
          <p:spPr bwMode="auto">
            <a:xfrm>
              <a:off x="5887733" y="4330103"/>
              <a:ext cx="2082798" cy="176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6</a:t>
              </a:r>
            </a:p>
            <a:p>
              <a:pPr algn="ctr" eaLnBrk="1" hangingPunct="1">
                <a:lnSpc>
                  <a:spcPts val="2463"/>
                </a:lnSpc>
                <a:spcBef>
                  <a:spcPct val="0"/>
                </a:spcBef>
                <a:buFontTx/>
                <a:buNone/>
              </a:pPr>
              <a:r>
                <a:rPr lang="en-US" altLang="en-US" sz="2600" b="1" dirty="0">
                  <a:solidFill>
                    <a:srgbClr val="C00000"/>
                  </a:solidFill>
                </a:rPr>
                <a:t>MONTHS</a:t>
              </a:r>
            </a:p>
            <a:p>
              <a:pPr algn="ctr" eaLnBrk="1" hangingPunct="1">
                <a:lnSpc>
                  <a:spcPct val="100000"/>
                </a:lnSpc>
                <a:spcBef>
                  <a:spcPct val="0"/>
                </a:spcBef>
                <a:buFontTx/>
                <a:buNone/>
              </a:pPr>
              <a:r>
                <a:rPr lang="en-US" altLang="en-US" sz="2000" b="1" dirty="0">
                  <a:solidFill>
                    <a:schemeClr val="bg1"/>
                  </a:solidFill>
                </a:rPr>
                <a:t>after FY</a:t>
              </a:r>
            </a:p>
          </p:txBody>
        </p:sp>
      </p:grpSp>
      <p:sp>
        <p:nvSpPr>
          <p:cNvPr id="19" name="TextBox 18">
            <a:extLst>
              <a:ext uri="{FF2B5EF4-FFF2-40B4-BE49-F238E27FC236}">
                <a16:creationId xmlns:a16="http://schemas.microsoft.com/office/drawing/2014/main" id="{31F211AB-0442-4D46-A264-2AE905AB8C00}"/>
              </a:ext>
            </a:extLst>
          </p:cNvPr>
          <p:cNvSpPr txBox="1"/>
          <p:nvPr/>
        </p:nvSpPr>
        <p:spPr>
          <a:xfrm>
            <a:off x="6709687" y="5484551"/>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pic>
        <p:nvPicPr>
          <p:cNvPr id="28" name="Picture 27" descr="An image of a cost sheet.">
            <a:extLst>
              <a:ext uri="{FF2B5EF4-FFF2-40B4-BE49-F238E27FC236}">
                <a16:creationId xmlns:a16="http://schemas.microsoft.com/office/drawing/2014/main" id="{8391D65A-B5C9-8A47-9765-5B8048014740}"/>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5173891" y="4757058"/>
            <a:ext cx="1828800" cy="1828800"/>
          </a:xfrm>
          <a:prstGeom prst="rect">
            <a:avLst/>
          </a:prstGeom>
        </p:spPr>
      </p:pic>
      <p:sp>
        <p:nvSpPr>
          <p:cNvPr id="17" name="TextBox 16">
            <a:extLst>
              <a:ext uri="{FF2B5EF4-FFF2-40B4-BE49-F238E27FC236}">
                <a16:creationId xmlns:a16="http://schemas.microsoft.com/office/drawing/2014/main" id="{9FDA5FE0-1AEB-E24F-8C13-45DCBF698295}"/>
              </a:ext>
            </a:extLst>
          </p:cNvPr>
          <p:cNvSpPr txBox="1"/>
          <p:nvPr/>
        </p:nvSpPr>
        <p:spPr>
          <a:xfrm>
            <a:off x="4904846"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pic>
        <p:nvPicPr>
          <p:cNvPr id="30" name="Picture 29" descr="An image of a cost sheet.">
            <a:extLst>
              <a:ext uri="{FF2B5EF4-FFF2-40B4-BE49-F238E27FC236}">
                <a16:creationId xmlns:a16="http://schemas.microsoft.com/office/drawing/2014/main" id="{1882039B-6E43-9D4E-AD09-6F11A56A8E73}"/>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3309465" y="4757058"/>
            <a:ext cx="1828800" cy="1828800"/>
          </a:xfrm>
          <a:prstGeom prst="rect">
            <a:avLst/>
          </a:prstGeom>
        </p:spPr>
      </p:pic>
      <p:sp>
        <p:nvSpPr>
          <p:cNvPr id="16" name="TextBox 15">
            <a:extLst>
              <a:ext uri="{FF2B5EF4-FFF2-40B4-BE49-F238E27FC236}">
                <a16:creationId xmlns:a16="http://schemas.microsoft.com/office/drawing/2014/main" id="{F28DF94B-1B26-394E-A6B2-95F07F64A045}"/>
              </a:ext>
            </a:extLst>
          </p:cNvPr>
          <p:cNvSpPr txBox="1"/>
          <p:nvPr/>
        </p:nvSpPr>
        <p:spPr>
          <a:xfrm>
            <a:off x="3100213"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pic>
        <p:nvPicPr>
          <p:cNvPr id="31" name="Picture 30" descr="An image of a cost sheet.">
            <a:extLst>
              <a:ext uri="{FF2B5EF4-FFF2-40B4-BE49-F238E27FC236}">
                <a16:creationId xmlns:a16="http://schemas.microsoft.com/office/drawing/2014/main" id="{A0CDEC5D-9E28-CD46-8501-13C88A8BEE5E}"/>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1492539" y="4757058"/>
            <a:ext cx="1828800" cy="1828800"/>
          </a:xfrm>
          <a:prstGeom prst="rect">
            <a:avLst/>
          </a:prstGeom>
        </p:spPr>
      </p:pic>
      <p:sp>
        <p:nvSpPr>
          <p:cNvPr id="20" name="TextBox 19">
            <a:extLst>
              <a:ext uri="{FF2B5EF4-FFF2-40B4-BE49-F238E27FC236}">
                <a16:creationId xmlns:a16="http://schemas.microsoft.com/office/drawing/2014/main" id="{D79F7F38-3ACC-DB4D-88A4-AA8C0E625A6C}"/>
              </a:ext>
            </a:extLst>
          </p:cNvPr>
          <p:cNvSpPr txBox="1"/>
          <p:nvPr/>
        </p:nvSpPr>
        <p:spPr>
          <a:xfrm>
            <a:off x="-90969" y="5484551"/>
            <a:ext cx="1951779"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a:t>
            </a:r>
          </a:p>
        </p:txBody>
      </p:sp>
      <p:sp>
        <p:nvSpPr>
          <p:cNvPr id="8" name="Content Placeholder 6">
            <a:extLst>
              <a:ext uri="{FF2B5EF4-FFF2-40B4-BE49-F238E27FC236}">
                <a16:creationId xmlns:a16="http://schemas.microsoft.com/office/drawing/2014/main" id="{746742E8-723F-B340-A9A5-B4847F899539}"/>
              </a:ext>
            </a:extLst>
          </p:cNvPr>
          <p:cNvSpPr txBox="1">
            <a:spLocks/>
          </p:cNvSpPr>
          <p:nvPr/>
        </p:nvSpPr>
        <p:spPr>
          <a:xfrm>
            <a:off x="598712" y="1371600"/>
            <a:ext cx="8236530" cy="23249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Indirect Cost Rate Proposal must be:</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Developed and submitted within six months after the close of the entity’s fiscal year.</a:t>
            </a:r>
          </a:p>
          <a:p>
            <a:pPr algn="l" fontAlgn="base">
              <a:lnSpc>
                <a:spcPct val="150000"/>
              </a:lnSpc>
              <a:spcBef>
                <a:spcPts val="700"/>
              </a:spcBef>
              <a:spcAft>
                <a:spcPct val="0"/>
              </a:spcAft>
              <a:buClr>
                <a:srgbClr val="C00000"/>
              </a:buClr>
              <a:buSzPct val="80000"/>
            </a:pPr>
            <a:endParaRPr lang="en-US" altLang="en-US" dirty="0">
              <a:solidFill>
                <a:srgbClr val="00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52DA611-0494-AE7E-2C68-208BD4367C2F}"/>
              </a:ext>
            </a:extLst>
          </p:cNvPr>
          <p:cNvSpPr>
            <a:spLocks noGrp="1"/>
          </p:cNvSpPr>
          <p:nvPr>
            <p:ph type="title"/>
          </p:nvPr>
        </p:nvSpPr>
        <p:spPr/>
        <p:txBody>
          <a:bodyPr>
            <a:normAutofit/>
          </a:bodyPr>
          <a:lstStyle/>
          <a:p>
            <a:r>
              <a:rPr lang="en-US" dirty="0">
                <a:latin typeface="Georgia" panose="02040502050405020303" pitchFamily="18" charset="0"/>
              </a:rPr>
              <a:t>What are the Submission Requirement</a:t>
            </a:r>
            <a:r>
              <a:rPr lang="en-US" sz="2400" dirty="0"/>
              <a:t>s?</a:t>
            </a:r>
            <a:endParaRPr lang="en-US" dirty="0"/>
          </a:p>
        </p:txBody>
      </p:sp>
    </p:spTree>
    <p:extLst>
      <p:ext uri="{BB962C8B-B14F-4D97-AF65-F5344CB8AC3E}">
        <p14:creationId xmlns:p14="http://schemas.microsoft.com/office/powerpoint/2010/main" val="131895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3500"/>
                            </p:stCondLst>
                            <p:childTnLst>
                              <p:par>
                                <p:cTn id="30" presetID="22" presetClass="entr" presetSubtype="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4500"/>
                            </p:stCondLst>
                            <p:childTnLst>
                              <p:par>
                                <p:cTn id="38" presetID="22" presetClass="entr" presetSubtype="2"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childTnLst>
                          </p:cTn>
                        </p:par>
                        <p:par>
                          <p:cTn id="41" fill="hold">
                            <p:stCondLst>
                              <p:cond delay="5000"/>
                            </p:stCondLst>
                            <p:childTnLst>
                              <p:par>
                                <p:cTn id="42" presetID="22" presetClass="entr" presetSubtype="2"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par>
                          <p:cTn id="45" fill="hold">
                            <p:stCondLst>
                              <p:cond delay="5500"/>
                            </p:stCondLst>
                            <p:childTnLst>
                              <p:par>
                                <p:cTn id="46" presetID="22" presetClass="entr" presetSubtype="2"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right)">
                                      <p:cBhvr>
                                        <p:cTn id="48" dur="500"/>
                                        <p:tgtEl>
                                          <p:spTgt spid="31"/>
                                        </p:tgtEl>
                                      </p:cBhvr>
                                    </p:animEffect>
                                  </p:childTnLst>
                                </p:cTn>
                              </p:par>
                            </p:childTnLst>
                          </p:cTn>
                        </p:par>
                        <p:par>
                          <p:cTn id="49" fill="hold">
                            <p:stCondLst>
                              <p:cond delay="6000"/>
                            </p:stCondLst>
                            <p:childTnLst>
                              <p:par>
                                <p:cTn id="50" presetID="22" presetClass="entr" presetSubtype="2"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16"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aper files on the table">
            <a:extLst>
              <a:ext uri="{FF2B5EF4-FFF2-40B4-BE49-F238E27FC236}">
                <a16:creationId xmlns:a16="http://schemas.microsoft.com/office/drawing/2014/main" id="{79573965-BEC8-4EB8-1817-F29CA01D3F90}"/>
              </a:ext>
            </a:extLst>
          </p:cNvPr>
          <p:cNvPicPr>
            <a:picLocks noChangeAspect="1"/>
          </p:cNvPicPr>
          <p:nvPr/>
        </p:nvPicPr>
        <p:blipFill>
          <a:blip r:embed="rId2"/>
          <a:stretch>
            <a:fillRect/>
          </a:stretch>
        </p:blipFill>
        <p:spPr>
          <a:xfrm>
            <a:off x="7708900" y="914399"/>
            <a:ext cx="4476749" cy="4040982"/>
          </a:xfrm>
          <a:prstGeom prst="rect">
            <a:avLst/>
          </a:prstGeom>
        </p:spPr>
      </p:pic>
      <p:sp>
        <p:nvSpPr>
          <p:cNvPr id="3" name="Content Placeholder 2">
            <a:extLst>
              <a:ext uri="{FF2B5EF4-FFF2-40B4-BE49-F238E27FC236}">
                <a16:creationId xmlns:a16="http://schemas.microsoft.com/office/drawing/2014/main" id="{C6BC2B6F-B685-6CAE-29F7-E23967B2999E}"/>
              </a:ext>
            </a:extLst>
          </p:cNvPr>
          <p:cNvSpPr>
            <a:spLocks noGrp="1"/>
          </p:cNvSpPr>
          <p:nvPr>
            <p:ph idx="1"/>
          </p:nvPr>
        </p:nvSpPr>
        <p:spPr/>
        <p:txBody>
          <a:bodyPr>
            <a:normAutofit fontScale="92500" lnSpcReduction="20000"/>
          </a:bodyPr>
          <a:lstStyle/>
          <a:p>
            <a:pPr>
              <a:lnSpc>
                <a:spcPct val="150000"/>
              </a:lnSpc>
              <a:buClr>
                <a:srgbClr val="C00000"/>
              </a:buClr>
              <a:buFont typeface="Wingdings" panose="05000000000000000000" pitchFamily="2" charset="2"/>
              <a:buChar char="Ø"/>
            </a:pPr>
            <a:r>
              <a:rPr lang="en-US" sz="3000" dirty="0">
                <a:latin typeface="Garamond" panose="02020404030301010803" pitchFamily="18" charset="0"/>
              </a:rPr>
              <a:t> </a:t>
            </a:r>
            <a:r>
              <a:rPr lang="en-US" sz="3000" dirty="0">
                <a:latin typeface="Georgia" panose="02040502050405020303" pitchFamily="18" charset="0"/>
              </a:rPr>
              <a:t>Indirect Cost Rate Proposal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Indirect Cost Rate Certification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Audited Financial Statements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List of Grant Funding or SEFA</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Organizational Chart (First time)</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Statewide Cost Allocation Plan (State Governments)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Cost Policy Statement </a:t>
            </a:r>
          </a:p>
          <a:p>
            <a:pPr marL="0" indent="0">
              <a:buNone/>
            </a:pPr>
            <a:endParaRPr lang="en-US" dirty="0"/>
          </a:p>
        </p:txBody>
      </p:sp>
      <p:sp>
        <p:nvSpPr>
          <p:cNvPr id="2" name="Title 1">
            <a:extLst>
              <a:ext uri="{FF2B5EF4-FFF2-40B4-BE49-F238E27FC236}">
                <a16:creationId xmlns:a16="http://schemas.microsoft.com/office/drawing/2014/main" id="{DDA2E6DA-151F-89DA-F1F1-CD7B012CD73E}"/>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Required Documents</a:t>
            </a:r>
          </a:p>
        </p:txBody>
      </p:sp>
    </p:spTree>
    <p:extLst>
      <p:ext uri="{BB962C8B-B14F-4D97-AF65-F5344CB8AC3E}">
        <p14:creationId xmlns:p14="http://schemas.microsoft.com/office/powerpoint/2010/main" val="395006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D7601-3ECD-8B70-6D32-0A42697AEC5F}"/>
              </a:ext>
            </a:extLst>
          </p:cNvPr>
          <p:cNvSpPr>
            <a:spLocks noGrp="1"/>
          </p:cNvSpPr>
          <p:nvPr>
            <p:ph idx="1"/>
          </p:nvPr>
        </p:nvSpPr>
        <p:spPr>
          <a:xfrm>
            <a:off x="4254500" y="1371600"/>
            <a:ext cx="7578270" cy="4805363"/>
          </a:xfrm>
        </p:spPr>
        <p:txBody>
          <a:bodyPr>
            <a:normAutofit lnSpcReduction="10000"/>
          </a:bodyPr>
          <a:lstStyle/>
          <a:p>
            <a:pPr>
              <a:lnSpc>
                <a:spcPct val="150000"/>
              </a:lnSpc>
              <a:buClr>
                <a:srgbClr val="C00000"/>
              </a:buClr>
              <a:buFont typeface="Wingdings" panose="05000000000000000000" pitchFamily="2" charset="2"/>
              <a:buChar char="Ø"/>
            </a:pPr>
            <a:r>
              <a:rPr lang="en-US" sz="2800" dirty="0">
                <a:latin typeface="Garamond" panose="02020404030301010803" pitchFamily="18" charset="0"/>
              </a:rPr>
              <a:t> </a:t>
            </a:r>
            <a:r>
              <a:rPr lang="en-US" sz="2800" dirty="0">
                <a:latin typeface="Georgia" panose="02040502050405020303" pitchFamily="18" charset="0"/>
              </a:rPr>
              <a:t>Itemized Direct and Indirect Cost Pool</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List of subawards &gt; $50k</a:t>
            </a:r>
            <a:endParaRPr lang="en-US" sz="2800" dirty="0">
              <a:latin typeface="Georgia" panose="02040502050405020303" pitchFamily="18" charset="0"/>
            </a:endParaRP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Personnel Cost Worksheet (For Non &amp; For- Profit)</a:t>
            </a: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Fixed Plus Carry Forward Calculation (State Governments</a:t>
            </a:r>
            <a:r>
              <a:rPr lang="en-US" dirty="0">
                <a:latin typeface="Georgia" panose="02040502050405020303" pitchFamily="18" charset="0"/>
              </a:rPr>
              <a:t>)</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a:t>
            </a:r>
            <a:r>
              <a:rPr lang="en-US" sz="2800" dirty="0">
                <a:latin typeface="Georgia" panose="02040502050405020303" pitchFamily="18" charset="0"/>
              </a:rPr>
              <a:t>Copy of last negotiated rate, if applicable</a:t>
            </a:r>
          </a:p>
          <a:p>
            <a:pPr marL="0" indent="0">
              <a:lnSpc>
                <a:spcPct val="150000"/>
              </a:lnSpc>
              <a:buClr>
                <a:srgbClr val="C00000"/>
              </a:buClr>
              <a:buNone/>
            </a:pPr>
            <a:endParaRPr lang="en-US" sz="2800" dirty="0">
              <a:latin typeface="Garamond" panose="02020404030301010803" pitchFamily="18" charset="0"/>
            </a:endParaRPr>
          </a:p>
          <a:p>
            <a:pPr marL="0" indent="0">
              <a:buNone/>
            </a:pPr>
            <a:endParaRPr lang="en-US" dirty="0"/>
          </a:p>
        </p:txBody>
      </p:sp>
      <p:pic>
        <p:nvPicPr>
          <p:cNvPr id="4" name="Content Placeholder 8" descr="Close up of checklist">
            <a:extLst>
              <a:ext uri="{FF2B5EF4-FFF2-40B4-BE49-F238E27FC236}">
                <a16:creationId xmlns:a16="http://schemas.microsoft.com/office/drawing/2014/main" id="{C1FBBF58-4CFF-9A29-E4DB-FB6FCC497CB7}"/>
              </a:ext>
            </a:extLst>
          </p:cNvPr>
          <p:cNvPicPr>
            <a:picLocks noChangeAspect="1"/>
          </p:cNvPicPr>
          <p:nvPr/>
        </p:nvPicPr>
        <p:blipFill>
          <a:blip r:embed="rId2"/>
          <a:stretch>
            <a:fillRect/>
          </a:stretch>
        </p:blipFill>
        <p:spPr>
          <a:xfrm>
            <a:off x="-124222" y="914400"/>
            <a:ext cx="4378722" cy="5624570"/>
          </a:xfrm>
          <a:prstGeom prst="rect">
            <a:avLst/>
          </a:prstGeom>
        </p:spPr>
      </p:pic>
      <p:sp>
        <p:nvSpPr>
          <p:cNvPr id="2" name="Title 1">
            <a:extLst>
              <a:ext uri="{FF2B5EF4-FFF2-40B4-BE49-F238E27FC236}">
                <a16:creationId xmlns:a16="http://schemas.microsoft.com/office/drawing/2014/main" id="{E9A52DB1-70BD-5B12-BDE5-279C27595E83}"/>
              </a:ext>
            </a:extLst>
          </p:cNvPr>
          <p:cNvSpPr>
            <a:spLocks noGrp="1"/>
          </p:cNvSpPr>
          <p:nvPr>
            <p:ph type="title"/>
          </p:nvPr>
        </p:nvSpPr>
        <p:spPr/>
        <p:txBody>
          <a:bodyPr/>
          <a:lstStyle/>
          <a:p>
            <a:r>
              <a:rPr lang="en-US" dirty="0">
                <a:latin typeface="Georgia" panose="02040502050405020303" pitchFamily="18" charset="0"/>
              </a:rPr>
              <a:t>Indirect Cost Rate Proposal Required Documents (Cont.)</a:t>
            </a:r>
          </a:p>
        </p:txBody>
      </p:sp>
    </p:spTree>
    <p:extLst>
      <p:ext uri="{BB962C8B-B14F-4D97-AF65-F5344CB8AC3E}">
        <p14:creationId xmlns:p14="http://schemas.microsoft.com/office/powerpoint/2010/main" val="132460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0042-8454-753A-F8B9-C1A36C35B4DE}"/>
              </a:ext>
            </a:extLst>
          </p:cNvPr>
          <p:cNvSpPr>
            <a:spLocks noGrp="1"/>
          </p:cNvSpPr>
          <p:nvPr>
            <p:ph type="title"/>
          </p:nvPr>
        </p:nvSpPr>
        <p:spPr/>
        <p:txBody>
          <a:bodyPr/>
          <a:lstStyle/>
          <a:p>
            <a:r>
              <a:rPr lang="en-US" sz="3200" dirty="0">
                <a:latin typeface="Georgia" panose="02040502050405020303" pitchFamily="18" charset="0"/>
              </a:rPr>
              <a:t>Direct Cost &amp; Indirect Cost</a:t>
            </a:r>
            <a:endParaRPr lang="en-US" dirty="0">
              <a:latin typeface="Georgia" panose="02040502050405020303" pitchFamily="18" charset="0"/>
            </a:endParaRPr>
          </a:p>
        </p:txBody>
      </p:sp>
      <p:graphicFrame>
        <p:nvGraphicFramePr>
          <p:cNvPr id="5" name="Content Placeholder 4" descr="Direct and Indirect Cost">
            <a:extLst>
              <a:ext uri="{FF2B5EF4-FFF2-40B4-BE49-F238E27FC236}">
                <a16:creationId xmlns:a16="http://schemas.microsoft.com/office/drawing/2014/main" id="{25406425-4CA9-D459-9F05-C804FF1C443E}"/>
              </a:ext>
            </a:extLst>
          </p:cNvPr>
          <p:cNvGraphicFramePr>
            <a:graphicFrameLocks noGrp="1"/>
          </p:cNvGraphicFramePr>
          <p:nvPr>
            <p:ph sz="half" idx="1"/>
            <p:extLst>
              <p:ext uri="{D42A27DB-BD31-4B8C-83A1-F6EECF244321}">
                <p14:modId xmlns:p14="http://schemas.microsoft.com/office/powerpoint/2010/main" val="1056212874"/>
              </p:ext>
            </p:extLst>
          </p:nvPr>
        </p:nvGraphicFramePr>
        <p:xfrm>
          <a:off x="598487" y="1379538"/>
          <a:ext cx="10890249" cy="48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Dollar bills clipart">
            <a:extLst>
              <a:ext uri="{FF2B5EF4-FFF2-40B4-BE49-F238E27FC236}">
                <a16:creationId xmlns:a16="http://schemas.microsoft.com/office/drawing/2014/main" id="{CF9EC6C1-AE15-706C-7E3C-DCE469BE6D59}"/>
              </a:ext>
            </a:extLst>
          </p:cNvPr>
          <p:cNvPicPr>
            <a:picLocks noChangeAspect="1"/>
          </p:cNvPicPr>
          <p:nvPr/>
        </p:nvPicPr>
        <p:blipFill>
          <a:blip r:embed="rId8"/>
          <a:stretch>
            <a:fillRect/>
          </a:stretch>
        </p:blipFill>
        <p:spPr>
          <a:xfrm>
            <a:off x="10576794" y="1205366"/>
            <a:ext cx="1466925" cy="977950"/>
          </a:xfrm>
          <a:prstGeom prst="rect">
            <a:avLst/>
          </a:prstGeom>
        </p:spPr>
      </p:pic>
    </p:spTree>
    <p:extLst>
      <p:ext uri="{BB962C8B-B14F-4D97-AF65-F5344CB8AC3E}">
        <p14:creationId xmlns:p14="http://schemas.microsoft.com/office/powerpoint/2010/main" val="355380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311D9269-6EEA-CD41-B46C-91BC469D6495}"/>
              </a:ext>
            </a:extLst>
          </p:cNvPr>
          <p:cNvSpPr txBox="1">
            <a:spLocks/>
          </p:cNvSpPr>
          <p:nvPr/>
        </p:nvSpPr>
        <p:spPr>
          <a:xfrm>
            <a:off x="598711" y="1055802"/>
            <a:ext cx="7357512" cy="5438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Grantees are responsible for ensuring that indirect costs are:   </a:t>
            </a:r>
          </a:p>
          <a:p>
            <a:pPr marL="342900" indent="-342900" algn="l" fontAlgn="base">
              <a:lnSpc>
                <a:spcPct val="150000"/>
              </a:lnSpc>
              <a:spcBef>
                <a:spcPct val="0"/>
              </a:spcBef>
              <a:spcAft>
                <a:spcPct val="0"/>
              </a:spcAft>
              <a:buClr>
                <a:srgbClr val="C00000"/>
              </a:buClr>
              <a:buSzPct val="80000"/>
              <a:buFont typeface="Wingdings" panose="05000000000000000000" pitchFamily="2" charset="2"/>
              <a:buChar char="ü"/>
            </a:pPr>
            <a:r>
              <a:rPr lang="en-US" altLang="en-US" dirty="0">
                <a:solidFill>
                  <a:srgbClr val="000000"/>
                </a:solidFill>
                <a:latin typeface="Georgia" panose="02040502050405020303" pitchFamily="18" charset="0"/>
              </a:rPr>
              <a:t>Allowable, reasonable, and necessary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Treated consistently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In compliance with generally accepted</a:t>
            </a:r>
            <a:br>
              <a:rPr lang="en-US" altLang="en-US" dirty="0">
                <a:solidFill>
                  <a:srgbClr val="000000"/>
                </a:solidFill>
                <a:latin typeface="Georgia" panose="02040502050405020303" pitchFamily="18" charset="0"/>
              </a:rPr>
            </a:br>
            <a:r>
              <a:rPr lang="en-US" altLang="en-US" dirty="0">
                <a:solidFill>
                  <a:srgbClr val="000000"/>
                </a:solidFill>
                <a:latin typeface="Georgia" panose="02040502050405020303" pitchFamily="18" charset="0"/>
              </a:rPr>
              <a:t> accounting principles</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Allocable to the Federal program</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Proportional to benefit received</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Adequately documented</a:t>
            </a:r>
          </a:p>
        </p:txBody>
      </p:sp>
      <p:grpSp>
        <p:nvGrpSpPr>
          <p:cNvPr id="2" name="Group 1" descr="An image of a clipboard with checklist.">
            <a:extLst>
              <a:ext uri="{FF2B5EF4-FFF2-40B4-BE49-F238E27FC236}">
                <a16:creationId xmlns:a16="http://schemas.microsoft.com/office/drawing/2014/main" id="{AECF96C9-021E-7F21-29A2-9F42B61F5F5A}"/>
              </a:ext>
            </a:extLst>
          </p:cNvPr>
          <p:cNvGrpSpPr/>
          <p:nvPr/>
        </p:nvGrpSpPr>
        <p:grpSpPr>
          <a:xfrm>
            <a:off x="7956223" y="1800519"/>
            <a:ext cx="3821732" cy="4423817"/>
            <a:chOff x="7956223" y="1800519"/>
            <a:chExt cx="3821732" cy="4423817"/>
          </a:xfrm>
        </p:grpSpPr>
        <p:pic>
          <p:nvPicPr>
            <p:cNvPr id="9" name="Picture 8">
              <a:extLst>
                <a:ext uri="{FF2B5EF4-FFF2-40B4-BE49-F238E27FC236}">
                  <a16:creationId xmlns:a16="http://schemas.microsoft.com/office/drawing/2014/main" id="{1C237EF9-1D08-4E4D-85BA-1CAFF4B19C7E}"/>
                </a:ext>
              </a:extLst>
            </p:cNvPr>
            <p:cNvPicPr>
              <a:picLocks noChangeAspect="1"/>
            </p:cNvPicPr>
            <p:nvPr/>
          </p:nvPicPr>
          <p:blipFill>
            <a:blip r:embed="rId2"/>
            <a:stretch>
              <a:fillRect/>
            </a:stretch>
          </p:blipFill>
          <p:spPr>
            <a:xfrm>
              <a:off x="7956223" y="1800519"/>
              <a:ext cx="3821732" cy="4423817"/>
            </a:xfrm>
            <a:prstGeom prst="rect">
              <a:avLst/>
            </a:prstGeom>
          </p:spPr>
        </p:pic>
        <p:sp>
          <p:nvSpPr>
            <p:cNvPr id="10" name="L-Shape 9">
              <a:extLst>
                <a:ext uri="{FF2B5EF4-FFF2-40B4-BE49-F238E27FC236}">
                  <a16:creationId xmlns:a16="http://schemas.microsoft.com/office/drawing/2014/main" id="{803758E7-42CB-C248-AEBE-1B51763C8248}"/>
                </a:ext>
              </a:extLst>
            </p:cNvPr>
            <p:cNvSpPr/>
            <p:nvPr/>
          </p:nvSpPr>
          <p:spPr>
            <a:xfrm rot="1991804" flipH="1">
              <a:off x="8523097" y="232926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4A9BD142-671F-154E-B599-6395DC39B9DC}"/>
                </a:ext>
              </a:extLst>
            </p:cNvPr>
            <p:cNvSpPr/>
            <p:nvPr/>
          </p:nvSpPr>
          <p:spPr>
            <a:xfrm rot="1991804" flipH="1">
              <a:off x="8513268" y="2953620"/>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a:extLst>
                <a:ext uri="{FF2B5EF4-FFF2-40B4-BE49-F238E27FC236}">
                  <a16:creationId xmlns:a16="http://schemas.microsoft.com/office/drawing/2014/main" id="{70408A4C-6C43-1647-9B22-E8FA30E681C2}"/>
                </a:ext>
              </a:extLst>
            </p:cNvPr>
            <p:cNvSpPr/>
            <p:nvPr/>
          </p:nvSpPr>
          <p:spPr>
            <a:xfrm rot="1991804" flipH="1">
              <a:off x="8513269" y="3573039"/>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Shape 12">
              <a:extLst>
                <a:ext uri="{FF2B5EF4-FFF2-40B4-BE49-F238E27FC236}">
                  <a16:creationId xmlns:a16="http://schemas.microsoft.com/office/drawing/2014/main" id="{00145E4E-9B0D-854D-8FFC-A518FD75D325}"/>
                </a:ext>
              </a:extLst>
            </p:cNvPr>
            <p:cNvSpPr/>
            <p:nvPr/>
          </p:nvSpPr>
          <p:spPr>
            <a:xfrm rot="1991804" flipH="1">
              <a:off x="8503440" y="4197391"/>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Shape 13">
              <a:extLst>
                <a:ext uri="{FF2B5EF4-FFF2-40B4-BE49-F238E27FC236}">
                  <a16:creationId xmlns:a16="http://schemas.microsoft.com/office/drawing/2014/main" id="{C0B29EBF-A98D-1541-9D03-AF7C172BC0AD}"/>
                </a:ext>
              </a:extLst>
            </p:cNvPr>
            <p:cNvSpPr/>
            <p:nvPr/>
          </p:nvSpPr>
          <p:spPr>
            <a:xfrm rot="1991804" flipH="1">
              <a:off x="8508360" y="480698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A5288229-2396-350B-AC3D-C975CF410771}"/>
              </a:ext>
            </a:extLst>
          </p:cNvPr>
          <p:cNvSpPr>
            <a:spLocks noGrp="1"/>
          </p:cNvSpPr>
          <p:nvPr>
            <p:ph type="title"/>
          </p:nvPr>
        </p:nvSpPr>
        <p:spPr/>
        <p:txBody>
          <a:bodyPr>
            <a:normAutofit/>
          </a:bodyPr>
          <a:lstStyle/>
          <a:p>
            <a:r>
              <a:rPr lang="en-US" dirty="0">
                <a:latin typeface="Georgia" panose="02040502050405020303" pitchFamily="18" charset="0"/>
              </a:rPr>
              <a:t>Grantee’s Responsibilities</a:t>
            </a:r>
            <a:endParaRPr lang="en-US" dirty="0"/>
          </a:p>
        </p:txBody>
      </p:sp>
    </p:spTree>
    <p:extLst>
      <p:ext uri="{BB962C8B-B14F-4D97-AF65-F5344CB8AC3E}">
        <p14:creationId xmlns:p14="http://schemas.microsoft.com/office/powerpoint/2010/main" val="384862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1000"/>
                                        <p:tgtEl>
                                          <p:spTgt spid="8">
                                            <p:txEl>
                                              <p:pRg st="3" end="3"/>
                                            </p:txEl>
                                          </p:spTgt>
                                        </p:tgtEl>
                                      </p:cBhvr>
                                    </p:animEffect>
                                    <p:anim calcmode="lin" valueType="num">
                                      <p:cBhvr>
                                        <p:cTn id="1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1000"/>
                                        <p:tgtEl>
                                          <p:spTgt spid="8">
                                            <p:txEl>
                                              <p:pRg st="4" end="4"/>
                                            </p:txEl>
                                          </p:spTgt>
                                        </p:tgtEl>
                                      </p:cBhvr>
                                    </p:animEffect>
                                    <p:anim calcmode="lin" valueType="num">
                                      <p:cBhvr>
                                        <p:cTn id="2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1000"/>
                                        <p:tgtEl>
                                          <p:spTgt spid="8">
                                            <p:txEl>
                                              <p:pRg st="5" end="5"/>
                                            </p:txEl>
                                          </p:spTgt>
                                        </p:tgtEl>
                                      </p:cBhvr>
                                    </p:animEffect>
                                    <p:anim calcmode="lin" valueType="num">
                                      <p:cBhvr>
                                        <p:cTn id="2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1000"/>
                                        <p:tgtEl>
                                          <p:spTgt spid="8">
                                            <p:txEl>
                                              <p:pRg st="6" end="6"/>
                                            </p:txEl>
                                          </p:spTgt>
                                        </p:tgtEl>
                                      </p:cBhvr>
                                    </p:animEffect>
                                    <p:anim calcmode="lin" valueType="num">
                                      <p:cBhvr>
                                        <p:cTn id="3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nte dos Ingleses Fortaleza Brazil">
            <a:extLst>
              <a:ext uri="{FF2B5EF4-FFF2-40B4-BE49-F238E27FC236}">
                <a16:creationId xmlns:a16="http://schemas.microsoft.com/office/drawing/2014/main" id="{EED39A9F-A7F1-821C-BF41-1966FD2795E9}"/>
              </a:ext>
            </a:extLst>
          </p:cNvPr>
          <p:cNvPicPr>
            <a:picLocks noChangeAspect="1"/>
          </p:cNvPicPr>
          <p:nvPr/>
        </p:nvPicPr>
        <p:blipFill rotWithShape="1">
          <a:blip r:embed="rId2"/>
          <a:srcRect l="33251" r="-2" b="-2"/>
          <a:stretch/>
        </p:blipFill>
        <p:spPr>
          <a:xfrm>
            <a:off x="8474696" y="1221131"/>
            <a:ext cx="3571121" cy="387877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9" name="Content Placeholder 6">
            <a:extLst>
              <a:ext uri="{FF2B5EF4-FFF2-40B4-BE49-F238E27FC236}">
                <a16:creationId xmlns:a16="http://schemas.microsoft.com/office/drawing/2014/main" id="{4C232061-CE0B-0F44-A2FC-D6F1499BE9BD}"/>
              </a:ext>
            </a:extLst>
          </p:cNvPr>
          <p:cNvSpPr txBox="1">
            <a:spLocks/>
          </p:cNvSpPr>
          <p:nvPr/>
        </p:nvSpPr>
        <p:spPr>
          <a:xfrm>
            <a:off x="598712" y="1371600"/>
            <a:ext cx="8232021"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buClr>
                <a:srgbClr val="C00000"/>
              </a:buClr>
              <a:buSzPct val="80000"/>
              <a:buFont typeface="Wingdings" pitchFamily="2" charset="2"/>
              <a:buChar char="Ø"/>
            </a:pPr>
            <a:r>
              <a:rPr lang="en-US" altLang="en-US" sz="2800" dirty="0">
                <a:latin typeface="Georgia" panose="02040502050405020303" pitchFamily="18" charset="0"/>
              </a:rPr>
              <a:t>One-time extension of a current negotiated rate for a period up to 4 years.</a:t>
            </a:r>
          </a:p>
          <a:p>
            <a:pPr lvl="1" algn="l">
              <a:lnSpc>
                <a:spcPct val="150000"/>
              </a:lnSpc>
              <a:buClr>
                <a:srgbClr val="C00000"/>
              </a:buClr>
              <a:buSzPct val="80000"/>
              <a:buFont typeface="Wingdings" panose="05000000000000000000" pitchFamily="2" charset="2"/>
              <a:buChar char="ü"/>
            </a:pPr>
            <a:r>
              <a:rPr lang="en-US" altLang="en-US" sz="2800" dirty="0">
                <a:latin typeface="Georgia" panose="02040502050405020303" pitchFamily="18" charset="0"/>
                <a:cs typeface="Arial" panose="020B0604020202020204" pitchFamily="34" charset="0"/>
              </a:rPr>
              <a:t> Subject to approval from cognizant agency</a:t>
            </a:r>
          </a:p>
          <a:p>
            <a:pPr marL="342900" lvl="1" indent="-342900" algn="l">
              <a:lnSpc>
                <a:spcPct val="160000"/>
              </a:lnSpc>
              <a:spcBef>
                <a:spcPts val="1000"/>
              </a:spcBef>
              <a:buClr>
                <a:srgbClr val="C00000"/>
              </a:buClr>
              <a:buSzPct val="80000"/>
              <a:buFont typeface="Wingdings" pitchFamily="2" charset="2"/>
              <a:buChar char="Ø"/>
            </a:pPr>
            <a:r>
              <a:rPr lang="en-US" sz="2800" dirty="0">
                <a:latin typeface="Georgia" panose="02040502050405020303" pitchFamily="18" charset="0"/>
                <a:cs typeface="Arial" panose="020B0604020202020204" pitchFamily="34" charset="0"/>
              </a:rPr>
              <a:t>OJP Specific: A request for a one-time extension of a current negotiated rate may be approved for a period of one year.</a:t>
            </a:r>
          </a:p>
          <a:p>
            <a:pPr lvl="1" algn="l">
              <a:lnSpc>
                <a:spcPct val="150000"/>
              </a:lnSpc>
              <a:buClr>
                <a:srgbClr val="C00000"/>
              </a:buClr>
              <a:buSzPct val="80000"/>
            </a:pPr>
            <a:endParaRPr lang="en-US" altLang="en-US" sz="2800" dirty="0">
              <a:latin typeface="Garamond" panose="02020404030301010803" pitchFamily="18" charset="0"/>
              <a:cs typeface="Arial" panose="020B0604020202020204" pitchFamily="34" charset="0"/>
            </a:endParaRPr>
          </a:p>
        </p:txBody>
      </p:sp>
      <p:sp>
        <p:nvSpPr>
          <p:cNvPr id="2" name="Title 1">
            <a:extLst>
              <a:ext uri="{FF2B5EF4-FFF2-40B4-BE49-F238E27FC236}">
                <a16:creationId xmlns:a16="http://schemas.microsoft.com/office/drawing/2014/main" id="{29AEA7C2-76DA-2D50-19B1-ABCF80207618}"/>
              </a:ext>
            </a:extLst>
          </p:cNvPr>
          <p:cNvSpPr>
            <a:spLocks noGrp="1"/>
          </p:cNvSpPr>
          <p:nvPr>
            <p:ph type="title"/>
          </p:nvPr>
        </p:nvSpPr>
        <p:spPr/>
        <p:txBody>
          <a:bodyPr>
            <a:normAutofit/>
          </a:bodyPr>
          <a:lstStyle/>
          <a:p>
            <a:r>
              <a:rPr lang="en-US" sz="3200" dirty="0">
                <a:latin typeface="Georgia" panose="02040502050405020303" pitchFamily="18" charset="0"/>
              </a:rPr>
              <a:t>Negotiated Rate Extension</a:t>
            </a:r>
            <a:endParaRPr lang="en-US" sz="3200" dirty="0"/>
          </a:p>
        </p:txBody>
      </p:sp>
    </p:spTree>
    <p:extLst>
      <p:ext uri="{BB962C8B-B14F-4D97-AF65-F5344CB8AC3E}">
        <p14:creationId xmlns:p14="http://schemas.microsoft.com/office/powerpoint/2010/main" val="26247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374C55-6DF2-3731-ADA3-F4F4A35D5EB6}"/>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How much time, from the end of the award recipient’s fiscal year, does a grant recipient have to submit a current indirect cost rate proposal?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Twelve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Two months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Six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None of the above</a:t>
            </a:r>
            <a:r>
              <a:rPr lang="en-US" dirty="0">
                <a:latin typeface="Georgia" panose="02040502050405020303" pitchFamily="18" charset="0"/>
              </a:rPr>
              <a:t>   </a:t>
            </a:r>
          </a:p>
          <a:p>
            <a:endParaRPr lang="en-US" dirty="0"/>
          </a:p>
        </p:txBody>
      </p:sp>
      <p:sp>
        <p:nvSpPr>
          <p:cNvPr id="2" name="Title 1">
            <a:extLst>
              <a:ext uri="{FF2B5EF4-FFF2-40B4-BE49-F238E27FC236}">
                <a16:creationId xmlns:a16="http://schemas.microsoft.com/office/drawing/2014/main" id="{313511ED-37C0-5D5B-73E1-0FDD1D73F3D0}"/>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Tree>
    <p:extLst>
      <p:ext uri="{BB962C8B-B14F-4D97-AF65-F5344CB8AC3E}">
        <p14:creationId xmlns:p14="http://schemas.microsoft.com/office/powerpoint/2010/main" val="23402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latin typeface="Georgia" panose="02040502050405020303" pitchFamily="18" charset="0"/>
              </a:rPr>
              <a:t>Indirect Cost Budget </a:t>
            </a:r>
          </a:p>
        </p:txBody>
      </p:sp>
    </p:spTree>
    <p:extLst>
      <p:ext uri="{BB962C8B-B14F-4D97-AF65-F5344CB8AC3E}">
        <p14:creationId xmlns:p14="http://schemas.microsoft.com/office/powerpoint/2010/main" val="149103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3372FD1-1278-0C08-3E58-3FAE3B13B141}"/>
              </a:ext>
            </a:extLst>
          </p:cNvPr>
          <p:cNvSpPr/>
          <p:nvPr/>
        </p:nvSpPr>
        <p:spPr>
          <a:xfrm>
            <a:off x="6800759" y="3777415"/>
            <a:ext cx="3594755" cy="24019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Indirect Cost using De Minimis = 15% x $100,000</a:t>
            </a:r>
          </a:p>
        </p:txBody>
      </p:sp>
      <p:sp>
        <p:nvSpPr>
          <p:cNvPr id="10" name="Arrow: Curved Up 9">
            <a:extLst>
              <a:ext uri="{FF2B5EF4-FFF2-40B4-BE49-F238E27FC236}">
                <a16:creationId xmlns:a16="http://schemas.microsoft.com/office/drawing/2014/main" id="{8F9C821F-2862-6F9D-B0FB-6FF7FB528882}"/>
              </a:ext>
              <a:ext uri="{C183D7F6-B498-43B3-948B-1728B52AA6E4}">
                <adec:decorative xmlns:adec="http://schemas.microsoft.com/office/drawing/2017/decorative" val="1"/>
              </a:ext>
            </a:extLst>
          </p:cNvPr>
          <p:cNvSpPr/>
          <p:nvPr/>
        </p:nvSpPr>
        <p:spPr>
          <a:xfrm flipV="1">
            <a:off x="3782000" y="3655856"/>
            <a:ext cx="3382371" cy="910754"/>
          </a:xfrm>
          <a:prstGeom prst="curvedUpArrow">
            <a:avLst>
              <a:gd name="adj1" fmla="val 26359"/>
              <a:gd name="adj2" fmla="val 60889"/>
              <a:gd name="adj3" fmla="val 5800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val 3">
            <a:extLst>
              <a:ext uri="{FF2B5EF4-FFF2-40B4-BE49-F238E27FC236}">
                <a16:creationId xmlns:a16="http://schemas.microsoft.com/office/drawing/2014/main" id="{D21FA277-C593-7423-7C92-E0D9D2B7D6DD}"/>
              </a:ext>
            </a:extLst>
          </p:cNvPr>
          <p:cNvSpPr/>
          <p:nvPr/>
        </p:nvSpPr>
        <p:spPr>
          <a:xfrm>
            <a:off x="1182279" y="4079891"/>
            <a:ext cx="2781300" cy="1965487"/>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If MTDC =$100,000</a:t>
            </a:r>
          </a:p>
        </p:txBody>
      </p:sp>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a:bodyPr>
          <a:lstStyle/>
          <a:p>
            <a:pPr marL="0" indent="0">
              <a:lnSpc>
                <a:spcPts val="3350"/>
              </a:lnSpc>
              <a:buNone/>
            </a:pPr>
            <a:r>
              <a:rPr lang="en-US" sz="2400" dirty="0">
                <a:latin typeface="Georgia" panose="02040502050405020303" pitchFamily="18" charset="0"/>
              </a:rPr>
              <a:t>For indirect cost budget you need:</a:t>
            </a:r>
          </a:p>
          <a:p>
            <a:pPr>
              <a:lnSpc>
                <a:spcPts val="3350"/>
              </a:lnSpc>
              <a:buClr>
                <a:schemeClr val="accent6">
                  <a:lumMod val="50000"/>
                </a:schemeClr>
              </a:buClr>
              <a:buFont typeface="Wingdings" panose="05000000000000000000" pitchFamily="2" charset="2"/>
              <a:buChar char="Ø"/>
            </a:pPr>
            <a:r>
              <a:rPr lang="en-US" sz="2400" dirty="0">
                <a:latin typeface="Georgia" panose="02040502050405020303" pitchFamily="18" charset="0"/>
              </a:rPr>
              <a:t> Indirect cost rate </a:t>
            </a:r>
          </a:p>
          <a:p>
            <a:pPr lvl="1">
              <a:lnSpc>
                <a:spcPts val="3350"/>
              </a:lnSpc>
              <a:buClr>
                <a:schemeClr val="accent6">
                  <a:lumMod val="50000"/>
                </a:schemeClr>
              </a:buClr>
              <a:buFont typeface="Wingdings" pitchFamily="2" charset="2"/>
              <a:buChar char="v"/>
            </a:pPr>
            <a:r>
              <a:rPr lang="en-US" dirty="0">
                <a:latin typeface="Georgia" panose="02040502050405020303" pitchFamily="18" charset="0"/>
              </a:rPr>
              <a:t>Negotiated Indirect Cost Rate or </a:t>
            </a:r>
          </a:p>
          <a:p>
            <a:pPr lvl="1">
              <a:lnSpc>
                <a:spcPts val="3350"/>
              </a:lnSpc>
              <a:buClr>
                <a:schemeClr val="accent6">
                  <a:lumMod val="50000"/>
                </a:schemeClr>
              </a:buClr>
              <a:buFont typeface="Wingdings" pitchFamily="2" charset="2"/>
              <a:buChar char="v"/>
            </a:pPr>
            <a:r>
              <a:rPr lang="en-US" dirty="0">
                <a:latin typeface="Georgia" panose="02040502050405020303" pitchFamily="18" charset="0"/>
              </a:rPr>
              <a:t> De Minimis rate</a:t>
            </a: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Ø"/>
            </a:pPr>
            <a:r>
              <a:rPr lang="en-US" sz="2400" b="1" dirty="0">
                <a:latin typeface="Georgia" panose="02040502050405020303" pitchFamily="18" charset="0"/>
              </a:rPr>
              <a:t> </a:t>
            </a:r>
            <a:r>
              <a:rPr lang="en-US" sz="2400" dirty="0">
                <a:latin typeface="Georgia" panose="02040502050405020303" pitchFamily="18" charset="0"/>
              </a:rPr>
              <a:t>Direct Cost Base         </a:t>
            </a:r>
          </a:p>
          <a:p>
            <a:pPr marL="0" indent="0">
              <a:buClr>
                <a:schemeClr val="accent1">
                  <a:lumMod val="50000"/>
                </a:schemeClr>
              </a:buClr>
              <a:buNone/>
            </a:pPr>
            <a:endParaRPr lang="en-US" dirty="0"/>
          </a:p>
          <a:p>
            <a:pPr marL="0" indent="0">
              <a:buNone/>
            </a:pPr>
            <a:endParaRPr lang="en-US" dirty="0"/>
          </a:p>
        </p:txBody>
      </p:sp>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a:t>
            </a:r>
          </a:p>
        </p:txBody>
      </p:sp>
    </p:spTree>
    <p:extLst>
      <p:ext uri="{BB962C8B-B14F-4D97-AF65-F5344CB8AC3E}">
        <p14:creationId xmlns:p14="http://schemas.microsoft.com/office/powerpoint/2010/main" val="11840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oney outline">
            <a:extLst>
              <a:ext uri="{FF2B5EF4-FFF2-40B4-BE49-F238E27FC236}">
                <a16:creationId xmlns:a16="http://schemas.microsoft.com/office/drawing/2014/main" id="{B2C2BA98-7036-108F-269B-9A09B292DFAF}"/>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8158955" y="1589403"/>
            <a:ext cx="2861470" cy="2325574"/>
          </a:xfrm>
          <a:prstGeom prst="rect">
            <a:avLst/>
          </a:prstGeom>
        </p:spPr>
      </p:pic>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fontScale="77500" lnSpcReduction="20000"/>
          </a:bodyPr>
          <a:lstStyle/>
          <a:p>
            <a:pPr>
              <a:lnSpc>
                <a:spcPts val="3350"/>
              </a:lnSpc>
              <a:buClr>
                <a:srgbClr val="C00000"/>
              </a:buClr>
              <a:buFont typeface="Wingdings" panose="05000000000000000000" pitchFamily="2" charset="2"/>
              <a:buChar char="Ø"/>
            </a:pPr>
            <a:r>
              <a:rPr lang="en-US" dirty="0">
                <a:latin typeface="Georgia" panose="02040502050405020303" pitchFamily="18" charset="0"/>
              </a:rPr>
              <a:t> Direct Cost Base excludes non-federal amount.</a:t>
            </a:r>
          </a:p>
          <a:p>
            <a:pPr marL="0" indent="0">
              <a:lnSpc>
                <a:spcPct val="150000"/>
              </a:lnSpc>
              <a:buNone/>
            </a:pPr>
            <a:r>
              <a:rPr lang="en-US" sz="2400" dirty="0">
                <a:latin typeface="Georgia" panose="02040502050405020303" pitchFamily="18" charset="0"/>
              </a:rPr>
              <a:t> </a:t>
            </a:r>
            <a:r>
              <a:rPr lang="en-US" sz="3500" dirty="0">
                <a:latin typeface="Georgia" panose="02040502050405020303" pitchFamily="18" charset="0"/>
              </a:rPr>
              <a:t>Example:</a:t>
            </a:r>
          </a:p>
          <a:p>
            <a:pPr marL="457200" lvl="1" indent="0">
              <a:lnSpc>
                <a:spcPct val="150000"/>
              </a:lnSpc>
              <a:buNone/>
            </a:pPr>
            <a:r>
              <a:rPr lang="en-US" sz="3500" dirty="0">
                <a:latin typeface="Georgia" panose="02040502050405020303" pitchFamily="18" charset="0"/>
              </a:rPr>
              <a:t>Total direct cost = $100,000           </a:t>
            </a:r>
          </a:p>
          <a:p>
            <a:pPr marL="457200" lvl="1" indent="0">
              <a:lnSpc>
                <a:spcPct val="150000"/>
              </a:lnSpc>
              <a:buNone/>
            </a:pPr>
            <a:r>
              <a:rPr lang="en-US" sz="3500" dirty="0">
                <a:latin typeface="Georgia" panose="02040502050405020303" pitchFamily="18" charset="0"/>
              </a:rPr>
              <a:t>Total Federal share = $80,000 </a:t>
            </a:r>
          </a:p>
          <a:p>
            <a:pPr marL="457200" lvl="1" indent="0">
              <a:lnSpc>
                <a:spcPct val="150000"/>
              </a:lnSpc>
              <a:buNone/>
            </a:pPr>
            <a:r>
              <a:rPr lang="en-US" sz="3500" dirty="0">
                <a:latin typeface="Georgia" panose="02040502050405020303" pitchFamily="18" charset="0"/>
              </a:rPr>
              <a:t>Total Match = $20,000</a:t>
            </a:r>
            <a:endParaRPr lang="en-US" sz="2400" dirty="0">
              <a:latin typeface="Georgia" panose="02040502050405020303" pitchFamily="18" charset="0"/>
            </a:endParaRPr>
          </a:p>
          <a:p>
            <a:pPr marL="0" indent="0">
              <a:lnSpc>
                <a:spcPct val="150000"/>
              </a:lnSpc>
              <a:buNone/>
            </a:pP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a negotiated rate of 20%, the grantee can include an indirect cost budget up to $16,000 ($80,000 X 20%)</a:t>
            </a: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no negotiated indirect cost rate and elected to use De Minimis rate, the grantee can charge indirect cost budget up to $12,000 ($80,000 X 15%)</a:t>
            </a:r>
          </a:p>
          <a:p>
            <a:pPr marL="0" indent="0">
              <a:buClr>
                <a:schemeClr val="accent1">
                  <a:lumMod val="50000"/>
                </a:schemeClr>
              </a:buClr>
              <a:buNone/>
            </a:pPr>
            <a:endParaRPr lang="en-US" dirty="0"/>
          </a:p>
          <a:p>
            <a:pPr marL="0" indent="0">
              <a:buNone/>
            </a:pPr>
            <a:endParaRPr lang="en-US" dirty="0"/>
          </a:p>
        </p:txBody>
      </p:sp>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 </a:t>
            </a:r>
          </a:p>
        </p:txBody>
      </p:sp>
    </p:spTree>
    <p:extLst>
      <p:ext uri="{BB962C8B-B14F-4D97-AF65-F5344CB8AC3E}">
        <p14:creationId xmlns:p14="http://schemas.microsoft.com/office/powerpoint/2010/main" val="28143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Business man pulling a block from Jenga tower">
            <a:extLst>
              <a:ext uri="{FF2B5EF4-FFF2-40B4-BE49-F238E27FC236}">
                <a16:creationId xmlns:a16="http://schemas.microsoft.com/office/drawing/2014/main" id="{4F969B7A-80AE-CC0D-7E1D-2F3D7AD95141}"/>
              </a:ext>
            </a:extLst>
          </p:cNvPr>
          <p:cNvPicPr>
            <a:picLocks noChangeAspect="1"/>
          </p:cNvPicPr>
          <p:nvPr/>
        </p:nvPicPr>
        <p:blipFill rotWithShape="1">
          <a:blip r:embed="rId2"/>
          <a:srcRect l="16022" r="12837" b="-1"/>
          <a:stretch/>
        </p:blipFill>
        <p:spPr>
          <a:xfrm>
            <a:off x="7658100" y="899555"/>
            <a:ext cx="4533900" cy="5615545"/>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3" name="Content Placeholder 2">
            <a:extLst>
              <a:ext uri="{FF2B5EF4-FFF2-40B4-BE49-F238E27FC236}">
                <a16:creationId xmlns:a16="http://schemas.microsoft.com/office/drawing/2014/main" id="{38FC2CCE-752A-3F6F-7D3F-1D0063AF3E1B}"/>
              </a:ext>
            </a:extLst>
          </p:cNvPr>
          <p:cNvSpPr>
            <a:spLocks noGrp="1"/>
          </p:cNvSpPr>
          <p:nvPr>
            <p:ph idx="1"/>
          </p:nvPr>
        </p:nvSpPr>
        <p:spPr>
          <a:xfrm>
            <a:off x="598713" y="1371600"/>
            <a:ext cx="7259411" cy="4805363"/>
          </a:xfrm>
        </p:spPr>
        <p:txBody>
          <a:bodyPr/>
          <a:lstStyle/>
          <a:p>
            <a:pPr marL="0" indent="0">
              <a:lnSpc>
                <a:spcPct val="150000"/>
              </a:lnSpc>
              <a:buNone/>
            </a:pPr>
            <a:r>
              <a:rPr lang="en-US" sz="2400" dirty="0">
                <a:latin typeface="Georgia" panose="02040502050405020303" pitchFamily="18" charset="0"/>
              </a:rPr>
              <a:t>Indirect Cost as a Match </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Grantee can charge unrecovered indirect cost as a match, if the grantee has a federally approved indirect cost rate. </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Since De Minimis rate is not a federally negotiated rate, grantee cannot charge De Minimis as a match. </a:t>
            </a:r>
            <a:endParaRPr lang="en-US" dirty="0">
              <a:latin typeface="Georgia" panose="02040502050405020303" pitchFamily="18" charset="0"/>
            </a:endParaRPr>
          </a:p>
        </p:txBody>
      </p:sp>
      <p:sp>
        <p:nvSpPr>
          <p:cNvPr id="2" name="Title 1">
            <a:extLst>
              <a:ext uri="{FF2B5EF4-FFF2-40B4-BE49-F238E27FC236}">
                <a16:creationId xmlns:a16="http://schemas.microsoft.com/office/drawing/2014/main" id="{FBD5ADFC-AFB4-D057-69AC-7CE590F1F0D1}"/>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Tree>
    <p:extLst>
      <p:ext uri="{BB962C8B-B14F-4D97-AF65-F5344CB8AC3E}">
        <p14:creationId xmlns:p14="http://schemas.microsoft.com/office/powerpoint/2010/main" val="224602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rchitecture with solid fill">
            <a:extLst>
              <a:ext uri="{FF2B5EF4-FFF2-40B4-BE49-F238E27FC236}">
                <a16:creationId xmlns:a16="http://schemas.microsoft.com/office/drawing/2014/main" id="{4691B84B-4CB7-B0B2-0D0A-C1070D7125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39165" y="1042260"/>
            <a:ext cx="1150072" cy="1135331"/>
          </a:xfrm>
          <a:prstGeom prst="rect">
            <a:avLst/>
          </a:prstGeom>
        </p:spPr>
      </p:pic>
      <p:sp>
        <p:nvSpPr>
          <p:cNvPr id="4" name="Content Placeholder 2">
            <a:extLst>
              <a:ext uri="{FF2B5EF4-FFF2-40B4-BE49-F238E27FC236}">
                <a16:creationId xmlns:a16="http://schemas.microsoft.com/office/drawing/2014/main" id="{57958086-C7A8-E174-937E-D3D093568CB5}"/>
              </a:ext>
            </a:extLst>
          </p:cNvPr>
          <p:cNvSpPr txBox="1">
            <a:spLocks/>
          </p:cNvSpPr>
          <p:nvPr/>
        </p:nvSpPr>
        <p:spPr>
          <a:xfrm>
            <a:off x="1357460" y="4087527"/>
            <a:ext cx="9181705" cy="1782921"/>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r>
              <a:rPr lang="en-US" sz="2200" dirty="0">
                <a:latin typeface="Georgia" panose="02040502050405020303" pitchFamily="18" charset="0"/>
              </a:rPr>
              <a:t>If XYZ elects to use de minimis</a:t>
            </a:r>
          </a:p>
          <a:p>
            <a:pPr>
              <a:lnSpc>
                <a:spcPct val="130000"/>
              </a:lnSpc>
              <a:buClr>
                <a:srgbClr val="C00000"/>
              </a:buClr>
              <a:buFont typeface="Wingdings" panose="05000000000000000000" pitchFamily="2" charset="2"/>
              <a:buChar char="Ø"/>
            </a:pPr>
            <a:r>
              <a:rPr lang="en-US" sz="2200" dirty="0">
                <a:latin typeface="Georgia" panose="02040502050405020303" pitchFamily="18" charset="0"/>
              </a:rPr>
              <a:t> XYZ can only include up to $15,000 in the indirect cost budget as a federal share only. </a:t>
            </a:r>
          </a:p>
        </p:txBody>
      </p:sp>
      <p:sp>
        <p:nvSpPr>
          <p:cNvPr id="5" name="Content Placeholder 2">
            <a:extLst>
              <a:ext uri="{FF2B5EF4-FFF2-40B4-BE49-F238E27FC236}">
                <a16:creationId xmlns:a16="http://schemas.microsoft.com/office/drawing/2014/main" id="{3B54D356-2690-75C4-FDAD-D1AFEF50E438}"/>
              </a:ext>
            </a:extLst>
          </p:cNvPr>
          <p:cNvSpPr txBox="1">
            <a:spLocks/>
          </p:cNvSpPr>
          <p:nvPr/>
        </p:nvSpPr>
        <p:spPr>
          <a:xfrm>
            <a:off x="1357461" y="2072642"/>
            <a:ext cx="9181705" cy="1782922"/>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defPPr>
              <a:defRPr lang="en-US"/>
            </a:defPPr>
            <a:lvl1pPr indent="0">
              <a:lnSpc>
                <a:spcPct val="130000"/>
              </a:lnSpc>
              <a:spcBef>
                <a:spcPts val="1000"/>
              </a:spcBef>
              <a:buClr>
                <a:schemeClr val="accent6">
                  <a:lumMod val="50000"/>
                </a:schemeClr>
              </a:buClr>
              <a:buFont typeface="Arial" panose="020B0604020202020204" pitchFamily="34" charset="0"/>
              <a:buNone/>
              <a:defRPr sz="2200" b="0" i="0">
                <a:latin typeface="Georgia" panose="02040502050405020303" pitchFamily="18"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b="0" i="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If XYZ has a Federally approved indirect cost rate of 20% </a:t>
            </a:r>
          </a:p>
          <a:p>
            <a:pPr marL="342900" indent="-342900">
              <a:buClr>
                <a:srgbClr val="C00000"/>
              </a:buClr>
              <a:buFont typeface="Wingdings" panose="05000000000000000000" pitchFamily="2" charset="2"/>
              <a:buChar char="Ø"/>
            </a:pPr>
            <a:r>
              <a:rPr lang="en-US" dirty="0"/>
              <a:t>XYZ can include up to $20,000 in the indirect cost budget as a match, or as a federal share, or split it between a match and federal share.</a:t>
            </a:r>
          </a:p>
          <a:p>
            <a:endParaRPr lang="en-US" dirty="0"/>
          </a:p>
        </p:txBody>
      </p:sp>
      <p:sp>
        <p:nvSpPr>
          <p:cNvPr id="3" name="Content Placeholder 2">
            <a:extLst>
              <a:ext uri="{FF2B5EF4-FFF2-40B4-BE49-F238E27FC236}">
                <a16:creationId xmlns:a16="http://schemas.microsoft.com/office/drawing/2014/main" id="{124CFB3E-CACB-B8ED-1793-AB1A3632542A}"/>
              </a:ext>
            </a:extLst>
          </p:cNvPr>
          <p:cNvSpPr>
            <a:spLocks noGrp="1"/>
          </p:cNvSpPr>
          <p:nvPr>
            <p:ph idx="1"/>
          </p:nvPr>
        </p:nvSpPr>
        <p:spPr>
          <a:xfrm>
            <a:off x="598713" y="1371600"/>
            <a:ext cx="11234057" cy="642257"/>
          </a:xfrm>
        </p:spPr>
        <p:txBody>
          <a:bodyPr/>
          <a:lstStyle/>
          <a:p>
            <a:r>
              <a:rPr lang="en-US" sz="2800" dirty="0">
                <a:latin typeface="Georgia" panose="02040502050405020303" pitchFamily="18" charset="0"/>
              </a:rPr>
              <a:t>Example: </a:t>
            </a:r>
            <a:r>
              <a:rPr lang="en-US" sz="2400" dirty="0">
                <a:latin typeface="Georgia" panose="02040502050405020303" pitchFamily="18" charset="0"/>
              </a:rPr>
              <a:t>XYZ’s MTDC = $100,000</a:t>
            </a:r>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4084D33D-6B70-527E-EA47-A1137D5AB06B}"/>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Tree>
    <p:extLst>
      <p:ext uri="{BB962C8B-B14F-4D97-AF65-F5344CB8AC3E}">
        <p14:creationId xmlns:p14="http://schemas.microsoft.com/office/powerpoint/2010/main" val="4896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2" name="Rectangle 2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EB9CD670-CDC6-A9B7-3D1B-E53E892A0E8C}"/>
              </a:ext>
            </a:extLst>
          </p:cNvPr>
          <p:cNvSpPr>
            <a:spLocks noGrp="1"/>
          </p:cNvSpPr>
          <p:nvPr>
            <p:ph idx="1"/>
          </p:nvPr>
        </p:nvSpPr>
        <p:spPr>
          <a:xfrm>
            <a:off x="4410074" y="1206631"/>
            <a:ext cx="7429501" cy="4774677"/>
          </a:xfrm>
        </p:spPr>
        <p:txBody>
          <a:bodyPr anchor="t">
            <a:normAutofit/>
          </a:bodyPr>
          <a:lstStyle/>
          <a:p>
            <a:pPr marL="0" indent="0">
              <a:lnSpc>
                <a:spcPct val="150000"/>
              </a:lnSpc>
              <a:buNone/>
            </a:pPr>
            <a:r>
              <a:rPr lang="en-US" sz="2200" dirty="0">
                <a:latin typeface="Georgia" panose="02040502050405020303" pitchFamily="18" charset="0"/>
              </a:rPr>
              <a:t>The budget narrative should: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Specify the type of indirect cost rate used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Show how the direct cost base is calculated</a:t>
            </a:r>
          </a:p>
          <a:p>
            <a:pPr marL="0" indent="0">
              <a:lnSpc>
                <a:spcPct val="150000"/>
              </a:lnSpc>
              <a:buNone/>
            </a:pPr>
            <a:r>
              <a:rPr lang="en-US" sz="2200" dirty="0">
                <a:latin typeface="Georgia" panose="02040502050405020303" pitchFamily="18" charset="0"/>
              </a:rPr>
              <a:t> </a:t>
            </a:r>
            <a:r>
              <a:rPr lang="en-US" sz="2200" b="1" dirty="0">
                <a:latin typeface="Georgia" panose="02040502050405020303" pitchFamily="18" charset="0"/>
              </a:rPr>
              <a:t>Example</a:t>
            </a:r>
            <a:r>
              <a:rPr lang="en-US" sz="2200" dirty="0">
                <a:latin typeface="Georgia" panose="02040502050405020303" pitchFamily="18" charset="0"/>
              </a:rPr>
              <a:t> : ABC company currently does not have a federally negotiated indirect cost rate and elects to use De Minimis rate of 15%. The MTDC base for Year 1 excludes subaward in excess of $50k and equipment budgets from the total direct cost. </a:t>
            </a:r>
          </a:p>
          <a:p>
            <a:pPr marL="0" indent="0">
              <a:buNone/>
            </a:pPr>
            <a:endParaRPr lang="en-US" sz="2000" dirty="0"/>
          </a:p>
        </p:txBody>
      </p:sp>
      <p:pic>
        <p:nvPicPr>
          <p:cNvPr id="4" name="Content Placeholder 4" descr="Professor female with solid fill">
            <a:extLst>
              <a:ext uri="{FF2B5EF4-FFF2-40B4-BE49-F238E27FC236}">
                <a16:creationId xmlns:a16="http://schemas.microsoft.com/office/drawing/2014/main" id="{99B13187-8001-F1E8-588C-FF53D6494EBD}"/>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0" y="1270261"/>
            <a:ext cx="4286250" cy="4381108"/>
          </a:xfrm>
          <a:prstGeom prst="rect">
            <a:avLst/>
          </a:prstGeom>
        </p:spPr>
      </p:pic>
      <p:sp>
        <p:nvSpPr>
          <p:cNvPr id="2" name="Title 1">
            <a:extLst>
              <a:ext uri="{FF2B5EF4-FFF2-40B4-BE49-F238E27FC236}">
                <a16:creationId xmlns:a16="http://schemas.microsoft.com/office/drawing/2014/main" id="{E2D47C70-48D4-9662-6CAD-855A9B70781A}"/>
              </a:ext>
            </a:extLst>
          </p:cNvPr>
          <p:cNvSpPr>
            <a:spLocks noGrp="1"/>
          </p:cNvSpPr>
          <p:nvPr>
            <p:ph type="title"/>
          </p:nvPr>
        </p:nvSpPr>
        <p:spPr>
          <a:xfrm>
            <a:off x="1117993" y="254000"/>
            <a:ext cx="7724349" cy="623084"/>
          </a:xfrm>
        </p:spPr>
        <p:txBody>
          <a:bodyPr anchor="b">
            <a:noAutofit/>
          </a:bodyPr>
          <a:lstStyle/>
          <a:p>
            <a:r>
              <a:rPr lang="en-US" sz="3200" dirty="0">
                <a:latin typeface="Georgia" panose="02040502050405020303" pitchFamily="18" charset="0"/>
              </a:rPr>
              <a:t>Indirect Cost Budget (Cont.)</a:t>
            </a:r>
          </a:p>
        </p:txBody>
      </p:sp>
    </p:spTree>
    <p:extLst>
      <p:ext uri="{BB962C8B-B14F-4D97-AF65-F5344CB8AC3E}">
        <p14:creationId xmlns:p14="http://schemas.microsoft.com/office/powerpoint/2010/main" val="46310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2" descr="Research with solid fill">
            <a:extLst>
              <a:ext uri="{FF2B5EF4-FFF2-40B4-BE49-F238E27FC236}">
                <a16:creationId xmlns:a16="http://schemas.microsoft.com/office/drawing/2014/main" id="{9471D4BA-E643-A6F4-CAD8-632C6BCD62B8}"/>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6777872" y="771753"/>
            <a:ext cx="5414128" cy="5657326"/>
          </a:xfrm>
          <a:prstGeom prst="rect">
            <a:avLst/>
          </a:prstGeom>
        </p:spPr>
      </p:pic>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241746-3BA8-237E-CA96-D69D89828DB7}"/>
              </a:ext>
            </a:extLst>
          </p:cNvPr>
          <p:cNvSpPr>
            <a:spLocks noGrp="1"/>
          </p:cNvSpPr>
          <p:nvPr>
            <p:ph idx="1"/>
          </p:nvPr>
        </p:nvSpPr>
        <p:spPr>
          <a:xfrm>
            <a:off x="761839" y="1366474"/>
            <a:ext cx="6155702" cy="4787637"/>
          </a:xfrm>
        </p:spPr>
        <p:txBody>
          <a:bodyPr>
            <a:normAutofit/>
          </a:bodyPr>
          <a:lstStyle/>
          <a:p>
            <a:pPr>
              <a:lnSpc>
                <a:spcPct val="150000"/>
              </a:lnSpc>
              <a:buClr>
                <a:schemeClr val="accent1">
                  <a:lumMod val="50000"/>
                </a:schemeClr>
              </a:buClr>
              <a:buFont typeface="Wingdings" panose="05000000000000000000" pitchFamily="2" charset="2"/>
              <a:buChar char="q"/>
            </a:pPr>
            <a:r>
              <a:rPr lang="en-US" sz="2000" dirty="0">
                <a:latin typeface="Georgia" panose="02040502050405020303" pitchFamily="18" charset="0"/>
              </a:rPr>
              <a:t> </a:t>
            </a:r>
            <a:r>
              <a:rPr lang="en-US" sz="2400" dirty="0">
                <a:latin typeface="Georgia" panose="02040502050405020303" pitchFamily="18" charset="0"/>
              </a:rPr>
              <a:t>Attach current negotiated indirect cost rate agreement in JustGrants, if a negotiated rate used.</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Claim indirect cost on federal share only.</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Initiate Budget Modification GAM  for any dollar increase or decrease from the budget. </a:t>
            </a:r>
          </a:p>
          <a:p>
            <a:pPr marL="0" indent="0">
              <a:buNone/>
            </a:pPr>
            <a:endParaRPr lang="en-US" sz="2000" dirty="0"/>
          </a:p>
        </p:txBody>
      </p:sp>
      <p:sp>
        <p:nvSpPr>
          <p:cNvPr id="6" name="TextBox 5">
            <a:extLst>
              <a:ext uri="{FF2B5EF4-FFF2-40B4-BE49-F238E27FC236}">
                <a16:creationId xmlns:a16="http://schemas.microsoft.com/office/drawing/2014/main" id="{BEA88E8E-2C5E-1EDB-12DC-D3DE4E8B32E1}"/>
              </a:ext>
            </a:extLst>
          </p:cNvPr>
          <p:cNvSpPr txBox="1"/>
          <p:nvPr/>
        </p:nvSpPr>
        <p:spPr>
          <a:xfrm>
            <a:off x="1229931" y="119718"/>
            <a:ext cx="6155702" cy="584775"/>
          </a:xfrm>
          <a:prstGeom prst="rect">
            <a:avLst/>
          </a:prstGeom>
          <a:noFill/>
        </p:spPr>
        <p:txBody>
          <a:bodyPr wrap="square">
            <a:spAutoFit/>
          </a:bodyPr>
          <a:lstStyle/>
          <a:p>
            <a:r>
              <a:rPr lang="en-US" sz="3200" dirty="0">
                <a:solidFill>
                  <a:schemeClr val="bg1"/>
                </a:solidFill>
                <a:latin typeface="Georgia" panose="02040502050405020303" pitchFamily="18" charset="0"/>
              </a:rPr>
              <a:t>Indirect Cost Budget Reminders</a:t>
            </a:r>
          </a:p>
        </p:txBody>
      </p:sp>
      <p:sp>
        <p:nvSpPr>
          <p:cNvPr id="2" name="Title 1">
            <a:extLst>
              <a:ext uri="{FF2B5EF4-FFF2-40B4-BE49-F238E27FC236}">
                <a16:creationId xmlns:a16="http://schemas.microsoft.com/office/drawing/2014/main" id="{AD4DB33D-4A08-9C74-4440-99FAC8DD5490}"/>
              </a:ext>
            </a:extLst>
          </p:cNvPr>
          <p:cNvSpPr>
            <a:spLocks noGrp="1"/>
          </p:cNvSpPr>
          <p:nvPr>
            <p:ph type="title"/>
          </p:nvPr>
        </p:nvSpPr>
        <p:spPr>
          <a:xfrm>
            <a:off x="761840" y="1138265"/>
            <a:ext cx="4544762" cy="1401183"/>
          </a:xfrm>
        </p:spPr>
        <p:txBody>
          <a:bodyPr anchor="t">
            <a:normAutofit/>
          </a:bodyPr>
          <a:lstStyle/>
          <a:p>
            <a:r>
              <a:rPr lang="en-US" sz="3200" dirty="0"/>
              <a:t>Indirect Cost Budget Reminders </a:t>
            </a:r>
          </a:p>
        </p:txBody>
      </p:sp>
    </p:spTree>
    <p:extLst>
      <p:ext uri="{BB962C8B-B14F-4D97-AF65-F5344CB8AC3E}">
        <p14:creationId xmlns:p14="http://schemas.microsoft.com/office/powerpoint/2010/main" val="221557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583F-C801-727B-02D3-AC6BAEDB6E77}"/>
              </a:ext>
            </a:extLst>
          </p:cNvPr>
          <p:cNvSpPr>
            <a:spLocks noGrp="1"/>
          </p:cNvSpPr>
          <p:nvPr>
            <p:ph type="title"/>
          </p:nvPr>
        </p:nvSpPr>
        <p:spPr/>
        <p:txBody>
          <a:bodyPr>
            <a:normAutofit/>
          </a:bodyPr>
          <a:lstStyle/>
          <a:p>
            <a:r>
              <a:rPr lang="en-US" sz="3600" dirty="0">
                <a:latin typeface="Georgia" panose="02040502050405020303" pitchFamily="18" charset="0"/>
              </a:rPr>
              <a:t>Cost Objective</a:t>
            </a:r>
          </a:p>
        </p:txBody>
      </p:sp>
      <p:graphicFrame>
        <p:nvGraphicFramePr>
          <p:cNvPr id="4" name="Content Placeholder 3" descr="Cost objective chart">
            <a:extLst>
              <a:ext uri="{FF2B5EF4-FFF2-40B4-BE49-F238E27FC236}">
                <a16:creationId xmlns:a16="http://schemas.microsoft.com/office/drawing/2014/main" id="{06381C9E-A0A0-F9B8-5B40-E48C61B592A2}"/>
              </a:ext>
            </a:extLst>
          </p:cNvPr>
          <p:cNvGraphicFramePr>
            <a:graphicFrameLocks noGrp="1"/>
          </p:cNvGraphicFramePr>
          <p:nvPr>
            <p:ph idx="1"/>
            <p:extLst>
              <p:ext uri="{D42A27DB-BD31-4B8C-83A1-F6EECF244321}">
                <p14:modId xmlns:p14="http://schemas.microsoft.com/office/powerpoint/2010/main" val="2317733984"/>
              </p:ext>
            </p:extLst>
          </p:nvPr>
        </p:nvGraphicFramePr>
        <p:xfrm>
          <a:off x="598489" y="1371600"/>
          <a:ext cx="682972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7073C49F-1DCE-230D-516E-1A41E502C82A}"/>
              </a:ext>
            </a:extLst>
          </p:cNvPr>
          <p:cNvSpPr txBox="1">
            <a:spLocks/>
          </p:cNvSpPr>
          <p:nvPr/>
        </p:nvSpPr>
        <p:spPr>
          <a:xfrm>
            <a:off x="6770670" y="1371600"/>
            <a:ext cx="5062100" cy="4805363"/>
          </a:xfrm>
          <a:prstGeom prst="rect">
            <a:avLst/>
          </a:prstGeom>
          <a:ln w="38100">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atin typeface="Georgia" panose="02040502050405020303" pitchFamily="18" charset="0"/>
              </a:rPr>
              <a:t>Cost Objective</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Can be a program, an award, a division, a function, an activity, or a work unit against which costs are allocated to measure the cost processes, products, jobs, etc.</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0589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pPr>
              <a:lnSpc>
                <a:spcPct val="150000"/>
              </a:lnSpc>
            </a:pPr>
            <a:r>
              <a:rPr lang="en-US" dirty="0">
                <a:latin typeface="Georgia" panose="02040502050405020303" pitchFamily="18" charset="0"/>
              </a:rPr>
              <a:t>2024 OMB’s Uniform Guidance Updates</a:t>
            </a:r>
          </a:p>
        </p:txBody>
      </p:sp>
    </p:spTree>
    <p:extLst>
      <p:ext uri="{BB962C8B-B14F-4D97-AF65-F5344CB8AC3E}">
        <p14:creationId xmlns:p14="http://schemas.microsoft.com/office/powerpoint/2010/main" val="315044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4" descr="Two colleagues planning on board with sticky notes">
            <a:extLst>
              <a:ext uri="{FF2B5EF4-FFF2-40B4-BE49-F238E27FC236}">
                <a16:creationId xmlns:a16="http://schemas.microsoft.com/office/drawing/2014/main" id="{6734053F-58A7-01C6-604A-8E6D15E2B3C4}"/>
              </a:ext>
            </a:extLst>
          </p:cNvPr>
          <p:cNvPicPr>
            <a:picLocks noChangeAspect="1"/>
          </p:cNvPicPr>
          <p:nvPr/>
        </p:nvPicPr>
        <p:blipFill rotWithShape="1">
          <a:blip r:embed="rId3"/>
          <a:srcRect r="5882" b="-1"/>
          <a:stretch/>
        </p:blipFill>
        <p:spPr>
          <a:xfrm>
            <a:off x="-101598" y="0"/>
            <a:ext cx="5226618"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EEA0279-2187-A422-396F-9D12E7F10712}"/>
              </a:ext>
            </a:extLst>
          </p:cNvPr>
          <p:cNvSpPr>
            <a:spLocks noGrp="1"/>
          </p:cNvSpPr>
          <p:nvPr>
            <p:ph idx="1"/>
          </p:nvPr>
        </p:nvSpPr>
        <p:spPr>
          <a:xfrm>
            <a:off x="5125019" y="2253006"/>
            <a:ext cx="6752753" cy="4506013"/>
          </a:xfrm>
        </p:spPr>
        <p:txBody>
          <a:bodyPr>
            <a:normAutofit/>
          </a:bodyPr>
          <a:lstStyle/>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Subaward threshold for calculating indirect from $25,000 to $50,000.</a:t>
            </a:r>
            <a:endParaRPr lang="en-US" sz="2200" dirty="0">
              <a:solidFill>
                <a:srgbClr val="002060"/>
              </a:solidFill>
              <a:latin typeface="Georgia" panose="02040502050405020303" pitchFamily="18" charset="0"/>
              <a:ea typeface="Times New Roman" panose="02020603050405020304" pitchFamily="18" charset="0"/>
              <a:cs typeface="Times New Roman" panose="02020603050405020304" pitchFamily="18" charset="0"/>
              <a:sym typeface="Georgia"/>
            </a:endParaRP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Single Audit and Major Program threshold from $750,000 to $1,000,000 </a:t>
            </a: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De Minimis indirect rate from 10% to 15% </a:t>
            </a:r>
          </a:p>
          <a:p>
            <a:pPr>
              <a:lnSpc>
                <a:spcPct val="150000"/>
              </a:lnSpc>
              <a:buClr>
                <a:srgbClr val="C00000"/>
              </a:buClr>
              <a:buFont typeface="Georgia" panose="02040502050405020303" pitchFamily="18" charset="0"/>
              <a:buChar char="●"/>
              <a:defRPr/>
            </a:pPr>
            <a:r>
              <a:rPr lang="en-US" sz="2200" kern="0" dirty="0">
                <a:latin typeface="Georgia" panose="02040502050405020303" pitchFamily="18" charset="0"/>
                <a:ea typeface="Times New Roman" panose="02020603050405020304" pitchFamily="18" charset="0"/>
                <a:cs typeface="Calibri" panose="020F0502020204030204" pitchFamily="34" charset="0"/>
              </a:rPr>
              <a:t>Equipment: Increased threshold from $5k to $10k.</a:t>
            </a:r>
          </a:p>
          <a:p>
            <a:pPr marL="0" indent="0">
              <a:buNone/>
            </a:pPr>
            <a:endParaRPr lang="en-US" sz="1700" dirty="0"/>
          </a:p>
        </p:txBody>
      </p:sp>
      <p:sp>
        <p:nvSpPr>
          <p:cNvPr id="2" name="Title 1">
            <a:extLst>
              <a:ext uri="{FF2B5EF4-FFF2-40B4-BE49-F238E27FC236}">
                <a16:creationId xmlns:a16="http://schemas.microsoft.com/office/drawing/2014/main" id="{AE542486-9DED-239F-C411-3A3201F5C95C}"/>
              </a:ext>
            </a:extLst>
          </p:cNvPr>
          <p:cNvSpPr>
            <a:spLocks noGrp="1"/>
          </p:cNvSpPr>
          <p:nvPr>
            <p:ph type="title"/>
          </p:nvPr>
        </p:nvSpPr>
        <p:spPr>
          <a:xfrm>
            <a:off x="5226617" y="1"/>
            <a:ext cx="6965383" cy="2045616"/>
          </a:xfrm>
          <a:solidFill>
            <a:schemeClr val="accent1">
              <a:lumMod val="75000"/>
            </a:schemeClr>
          </a:solidFill>
        </p:spPr>
        <p:txBody>
          <a:bodyPr>
            <a:normAutofit/>
          </a:bodyPr>
          <a:lstStyle/>
          <a:p>
            <a:r>
              <a:rPr lang="en-US" sz="3100" dirty="0">
                <a:latin typeface="Georgia" panose="02040502050405020303" pitchFamily="18" charset="0"/>
              </a:rPr>
              <a:t>2024 Uniform Guidance Updates</a:t>
            </a:r>
          </a:p>
        </p:txBody>
      </p:sp>
    </p:spTree>
    <p:extLst>
      <p:ext uri="{BB962C8B-B14F-4D97-AF65-F5344CB8AC3E}">
        <p14:creationId xmlns:p14="http://schemas.microsoft.com/office/powerpoint/2010/main" val="27262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pPr>
              <a:lnSpc>
                <a:spcPct val="150000"/>
              </a:lnSpc>
            </a:pPr>
            <a:r>
              <a:rPr lang="en-US" dirty="0">
                <a:latin typeface="Georgia" panose="02040502050405020303" pitchFamily="18" charset="0"/>
              </a:rPr>
              <a:t>Frequently Asked Questions</a:t>
            </a:r>
          </a:p>
        </p:txBody>
      </p:sp>
    </p:spTree>
    <p:extLst>
      <p:ext uri="{BB962C8B-B14F-4D97-AF65-F5344CB8AC3E}">
        <p14:creationId xmlns:p14="http://schemas.microsoft.com/office/powerpoint/2010/main" val="382716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9575A-440B-8ECC-3921-DE2167001C6E}"/>
              </a:ext>
            </a:extLst>
          </p:cNvPr>
          <p:cNvSpPr>
            <a:spLocks noGrp="1"/>
          </p:cNvSpPr>
          <p:nvPr>
            <p:ph idx="1"/>
          </p:nvPr>
        </p:nvSpPr>
        <p:spPr>
          <a:xfrm>
            <a:off x="598713" y="1371600"/>
            <a:ext cx="11378134" cy="4805363"/>
          </a:xfrm>
        </p:spPr>
        <p:txBody>
          <a:bodyPr>
            <a:noAutofit/>
          </a:bodyPr>
          <a:lstStyle/>
          <a:p>
            <a:pPr marL="0" indent="0">
              <a:lnSpc>
                <a:spcPct val="150000"/>
              </a:lnSpc>
              <a:buNone/>
            </a:pPr>
            <a:r>
              <a:rPr lang="en-US" sz="2200" b="1" dirty="0">
                <a:solidFill>
                  <a:srgbClr val="000000"/>
                </a:solidFill>
                <a:effectLst/>
                <a:latin typeface="Georgia" panose="02040502050405020303" pitchFamily="18" charset="0"/>
              </a:rPr>
              <a:t>Q- If a non-Federal entity’s last negotiated indirect cost rate was 9 percent MTDC, and the rate has since expired, can the organization elect to use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going forward? </a:t>
            </a:r>
            <a:r>
              <a:rPr lang="en-US" sz="2200" b="0" dirty="0">
                <a:solidFill>
                  <a:srgbClr val="000000"/>
                </a:solidFill>
                <a:effectLst/>
                <a:latin typeface="Georgia" panose="02040502050405020303" pitchFamily="18" charset="0"/>
              </a:rPr>
              <a:t> </a:t>
            </a:r>
          </a:p>
          <a:p>
            <a:pPr marL="0" indent="0">
              <a:lnSpc>
                <a:spcPct val="150000"/>
              </a:lnSpc>
              <a:buNone/>
            </a:pPr>
            <a:r>
              <a:rPr lang="en-US" sz="2200" b="0" i="1" dirty="0">
                <a:solidFill>
                  <a:srgbClr val="000000"/>
                </a:solidFill>
                <a:effectLst/>
                <a:latin typeface="Georgia" panose="02040502050405020303" pitchFamily="18" charset="0"/>
              </a:rPr>
              <a:t>A - Yes. Grantee must apply across the board for all federal grants. </a:t>
            </a:r>
          </a:p>
          <a:p>
            <a:pPr marL="0" indent="0">
              <a:lnSpc>
                <a:spcPct val="150000"/>
              </a:lnSpc>
              <a:buNone/>
            </a:pPr>
            <a:r>
              <a:rPr lang="en-US" sz="2200" b="1" dirty="0">
                <a:solidFill>
                  <a:srgbClr val="000000"/>
                </a:solidFill>
                <a:effectLst/>
                <a:latin typeface="Georgia" panose="02040502050405020303" pitchFamily="18" charset="0"/>
              </a:rPr>
              <a:t>Q- Does a non-Federal entity using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need to provide documentation to substantiate its costs? </a:t>
            </a:r>
            <a:r>
              <a:rPr lang="en-US" sz="2200" b="0" dirty="0">
                <a:solidFill>
                  <a:srgbClr val="000000"/>
                </a:solidFill>
                <a:effectLst/>
                <a:latin typeface="Georgia" panose="02040502050405020303" pitchFamily="18" charset="0"/>
              </a:rPr>
              <a:t> </a:t>
            </a:r>
            <a:endParaRPr lang="en-US" sz="2200" dirty="0">
              <a:solidFill>
                <a:srgbClr val="000000"/>
              </a:solidFill>
              <a:latin typeface="Georgia" panose="02040502050405020303" pitchFamily="18" charset="0"/>
            </a:endParaRPr>
          </a:p>
          <a:p>
            <a:pPr marL="0" indent="0">
              <a:lnSpc>
                <a:spcPct val="150000"/>
              </a:lnSpc>
              <a:buNone/>
            </a:pPr>
            <a:r>
              <a:rPr lang="en-US" sz="2200" b="0" i="1" dirty="0">
                <a:solidFill>
                  <a:srgbClr val="000000"/>
                </a:solidFill>
                <a:effectLst/>
                <a:latin typeface="Georgia" panose="02040502050405020303" pitchFamily="18" charset="0"/>
              </a:rPr>
              <a:t>A - No. The </a:t>
            </a:r>
            <a:r>
              <a:rPr lang="en-US" sz="2200" i="1" dirty="0">
                <a:solidFill>
                  <a:srgbClr val="000000"/>
                </a:solidFill>
                <a:latin typeface="Georgia" panose="02040502050405020303" pitchFamily="18" charset="0"/>
              </a:rPr>
              <a:t>D</a:t>
            </a:r>
            <a:r>
              <a:rPr lang="en-US" sz="2200" b="0" i="1" dirty="0">
                <a:solidFill>
                  <a:srgbClr val="000000"/>
                </a:solidFill>
                <a:effectLst/>
                <a:latin typeface="Georgia" panose="02040502050405020303" pitchFamily="18" charset="0"/>
              </a:rPr>
              <a:t>e </a:t>
            </a:r>
            <a:r>
              <a:rPr lang="en-US" sz="2200" i="1" dirty="0">
                <a:solidFill>
                  <a:srgbClr val="000000"/>
                </a:solidFill>
                <a:latin typeface="Georgia" panose="02040502050405020303" pitchFamily="18" charset="0"/>
              </a:rPr>
              <a:t>M</a:t>
            </a:r>
            <a:r>
              <a:rPr lang="en-US" sz="2200" b="0" i="1" dirty="0">
                <a:solidFill>
                  <a:srgbClr val="000000"/>
                </a:solidFill>
                <a:effectLst/>
                <a:latin typeface="Georgia" panose="02040502050405020303" pitchFamily="18" charset="0"/>
              </a:rPr>
              <a:t>inimis rate was designed to reduce burden for small non-Federal entities.</a:t>
            </a:r>
            <a:endParaRPr lang="en-US" sz="2200" i="1" dirty="0">
              <a:latin typeface="Georgia" panose="02040502050405020303" pitchFamily="18" charset="0"/>
            </a:endParaRPr>
          </a:p>
        </p:txBody>
      </p:sp>
      <p:sp>
        <p:nvSpPr>
          <p:cNvPr id="2" name="Title 1">
            <a:extLst>
              <a:ext uri="{FF2B5EF4-FFF2-40B4-BE49-F238E27FC236}">
                <a16:creationId xmlns:a16="http://schemas.microsoft.com/office/drawing/2014/main" id="{76D28FC6-6F90-CF13-0DD1-603B9AAFD7B0}"/>
              </a:ext>
            </a:extLst>
          </p:cNvPr>
          <p:cNvSpPr>
            <a:spLocks noGrp="1"/>
          </p:cNvSpPr>
          <p:nvPr>
            <p:ph type="title"/>
          </p:nvPr>
        </p:nvSpPr>
        <p:spPr/>
        <p:txBody>
          <a:bodyPr>
            <a:normAutofit/>
          </a:bodyPr>
          <a:lstStyle/>
          <a:p>
            <a:r>
              <a:rPr lang="en-US" sz="3200" dirty="0">
                <a:latin typeface="Georgia" panose="02040502050405020303" pitchFamily="18" charset="0"/>
              </a:rPr>
              <a:t>Frequently Asked Questions. </a:t>
            </a:r>
          </a:p>
        </p:txBody>
      </p:sp>
    </p:spTree>
    <p:extLst>
      <p:ext uri="{BB962C8B-B14F-4D97-AF65-F5344CB8AC3E}">
        <p14:creationId xmlns:p14="http://schemas.microsoft.com/office/powerpoint/2010/main" val="23611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5694A-3154-513A-2697-EF03828740E4}"/>
              </a:ext>
            </a:extLst>
          </p:cNvPr>
          <p:cNvSpPr>
            <a:spLocks noGrp="1"/>
          </p:cNvSpPr>
          <p:nvPr>
            <p:ph idx="1"/>
          </p:nvPr>
        </p:nvSpPr>
        <p:spPr/>
        <p:txBody>
          <a:bodyPr>
            <a:normAutofit lnSpcReduction="10000"/>
          </a:bodyPr>
          <a:lstStyle/>
          <a:p>
            <a:pPr marL="0" indent="0" algn="l" rtl="0" fontAlgn="base">
              <a:lnSpc>
                <a:spcPct val="150000"/>
              </a:lnSpc>
              <a:buNone/>
            </a:pPr>
            <a:r>
              <a:rPr lang="en-US" sz="2200" b="1" i="0" dirty="0">
                <a:solidFill>
                  <a:srgbClr val="000000"/>
                </a:solidFill>
                <a:effectLst/>
                <a:latin typeface="Georgia" panose="02040502050405020303" pitchFamily="18" charset="0"/>
              </a:rPr>
              <a:t>Q- If the subaward is made up of several individual funding agreements, does each individual subaward require including up to $</a:t>
            </a:r>
            <a:r>
              <a:rPr lang="en-US" sz="2200" b="1" dirty="0">
                <a:solidFill>
                  <a:srgbClr val="000000"/>
                </a:solidFill>
                <a:latin typeface="Georgia" panose="02040502050405020303" pitchFamily="18" charset="0"/>
              </a:rPr>
              <a:t>50</a:t>
            </a:r>
            <a:r>
              <a:rPr lang="en-US" sz="2200" b="1" i="0" dirty="0">
                <a:solidFill>
                  <a:srgbClr val="000000"/>
                </a:solidFill>
                <a:effectLst/>
                <a:latin typeface="Georgia" panose="02040502050405020303" pitchFamily="18" charset="0"/>
              </a:rPr>
              <a:t>,000 in the MTDC base? </a:t>
            </a:r>
            <a:r>
              <a:rPr lang="en-US" sz="2200" b="0" i="0" dirty="0">
                <a:solidFill>
                  <a:srgbClr val="000000"/>
                </a:solidFill>
                <a:effectLst/>
                <a:latin typeface="Georgia" panose="02040502050405020303" pitchFamily="18" charset="0"/>
              </a:rPr>
              <a:t> </a:t>
            </a:r>
          </a:p>
          <a:p>
            <a:pPr marL="0" indent="0" algn="l" rtl="0" fontAlgn="base">
              <a:lnSpc>
                <a:spcPct val="150000"/>
              </a:lnSpc>
              <a:buNone/>
            </a:pPr>
            <a:r>
              <a:rPr lang="en-US" sz="2200" b="0" i="1" dirty="0">
                <a:solidFill>
                  <a:srgbClr val="000000"/>
                </a:solidFill>
                <a:effectLst/>
                <a:latin typeface="Georgia" panose="02040502050405020303" pitchFamily="18" charset="0"/>
              </a:rPr>
              <a:t>A - The allowance of $</a:t>
            </a:r>
            <a:r>
              <a:rPr lang="en-US" sz="2200" i="1" dirty="0">
                <a:solidFill>
                  <a:srgbClr val="000000"/>
                </a:solidFill>
                <a:latin typeface="Georgia" panose="02040502050405020303" pitchFamily="18" charset="0"/>
              </a:rPr>
              <a:t>50</a:t>
            </a:r>
            <a:r>
              <a:rPr lang="en-US" sz="2200" b="0" i="1" dirty="0">
                <a:solidFill>
                  <a:srgbClr val="000000"/>
                </a:solidFill>
                <a:effectLst/>
                <a:latin typeface="Georgia" panose="02040502050405020303" pitchFamily="18" charset="0"/>
              </a:rPr>
              <a:t>,000 is for one time during the period of performance of each individual subaward. </a:t>
            </a:r>
            <a:r>
              <a:rPr lang="en-US" sz="2200" b="0" i="0" dirty="0">
                <a:solidFill>
                  <a:srgbClr val="000000"/>
                </a:solidFill>
                <a:effectLst/>
                <a:latin typeface="Georgia" panose="02040502050405020303" pitchFamily="18" charset="0"/>
              </a:rPr>
              <a:t> </a:t>
            </a:r>
          </a:p>
          <a:p>
            <a:pPr marL="0" indent="0" algn="l" rtl="0" fontAlgn="base">
              <a:lnSpc>
                <a:spcPct val="150000"/>
              </a:lnSpc>
              <a:buNone/>
            </a:pPr>
            <a:endParaRPr lang="en-US" sz="2200" b="0" i="0" dirty="0">
              <a:solidFill>
                <a:srgbClr val="000000"/>
              </a:solidFill>
              <a:effectLst/>
              <a:latin typeface="Georgia" panose="02040502050405020303" pitchFamily="18" charset="0"/>
            </a:endParaRPr>
          </a:p>
          <a:p>
            <a:pPr marL="0" indent="0" fontAlgn="base">
              <a:lnSpc>
                <a:spcPct val="150000"/>
              </a:lnSpc>
              <a:buNone/>
            </a:pPr>
            <a:r>
              <a:rPr lang="en-US" sz="2200" b="1" dirty="0">
                <a:solidFill>
                  <a:srgbClr val="000000"/>
                </a:solidFill>
                <a:latin typeface="Georgia" panose="02040502050405020303" pitchFamily="18" charset="0"/>
              </a:rPr>
              <a:t>Q- Can an award recipient, that does not have a final indirect cost rate, closeout the award using provisional rates?  </a:t>
            </a:r>
          </a:p>
          <a:p>
            <a:pPr marL="0" indent="0">
              <a:lnSpc>
                <a:spcPct val="150000"/>
              </a:lnSpc>
              <a:buNone/>
            </a:pPr>
            <a:r>
              <a:rPr lang="en-US" sz="2200" i="1" dirty="0">
                <a:solidFill>
                  <a:srgbClr val="000000"/>
                </a:solidFill>
                <a:latin typeface="Georgia" panose="02040502050405020303" pitchFamily="18" charset="0"/>
              </a:rPr>
              <a:t>A – Yes. </a:t>
            </a:r>
          </a:p>
        </p:txBody>
      </p:sp>
      <p:sp>
        <p:nvSpPr>
          <p:cNvPr id="2" name="Title 1">
            <a:extLst>
              <a:ext uri="{FF2B5EF4-FFF2-40B4-BE49-F238E27FC236}">
                <a16:creationId xmlns:a16="http://schemas.microsoft.com/office/drawing/2014/main" id="{97AA6B8D-3677-7A0B-7A73-B73D9BD71DB6}"/>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Tree>
    <p:extLst>
      <p:ext uri="{BB962C8B-B14F-4D97-AF65-F5344CB8AC3E}">
        <p14:creationId xmlns:p14="http://schemas.microsoft.com/office/powerpoint/2010/main" val="162894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DA6611-BF41-49D7-A77A-FE5F18018B22}"/>
              </a:ext>
            </a:extLst>
          </p:cNvPr>
          <p:cNvSpPr>
            <a:spLocks noGrp="1"/>
          </p:cNvSpPr>
          <p:nvPr>
            <p:ph idx="1"/>
          </p:nvPr>
        </p:nvSpPr>
        <p:spPr/>
        <p:txBody>
          <a:bodyPr>
            <a:normAutofit fontScale="92500"/>
          </a:bodyPr>
          <a:lstStyle/>
          <a:p>
            <a:pPr marL="0" indent="0" algn="l" rtl="0" fontAlgn="base">
              <a:lnSpc>
                <a:spcPct val="120000"/>
              </a:lnSpc>
              <a:buNone/>
            </a:pPr>
            <a:r>
              <a:rPr lang="en-US" sz="2800" b="1" i="0" dirty="0">
                <a:solidFill>
                  <a:srgbClr val="000000"/>
                </a:solidFill>
                <a:effectLst/>
                <a:latin typeface="Georgia" panose="02040502050405020303" pitchFamily="18" charset="0"/>
              </a:rPr>
              <a:t>Q- When is a Budget modification GAM (Grant Award Modification) required for a change in indirect cost budget? </a:t>
            </a:r>
            <a:r>
              <a:rPr lang="en-US" sz="2800" b="0" i="0" dirty="0">
                <a:solidFill>
                  <a:srgbClr val="000000"/>
                </a:solidFill>
                <a:effectLst/>
                <a:latin typeface="Georgia" panose="02040502050405020303" pitchFamily="18" charset="0"/>
              </a:rPr>
              <a:t> </a:t>
            </a:r>
          </a:p>
          <a:p>
            <a:pPr marL="0" indent="0" algn="l" rtl="0" fontAlgn="base">
              <a:lnSpc>
                <a:spcPct val="120000"/>
              </a:lnSpc>
              <a:buNone/>
            </a:pPr>
            <a:r>
              <a:rPr lang="en-US" sz="2800" b="0" i="1" dirty="0">
                <a:solidFill>
                  <a:srgbClr val="000000"/>
                </a:solidFill>
                <a:effectLst/>
                <a:latin typeface="Georgia" panose="02040502050405020303" pitchFamily="18" charset="0"/>
              </a:rPr>
              <a:t>A – A GAM for a budget modification must b</a:t>
            </a:r>
            <a:r>
              <a:rPr lang="en-US" i="1" dirty="0">
                <a:solidFill>
                  <a:srgbClr val="000000"/>
                </a:solidFill>
                <a:latin typeface="Georgia" panose="02040502050405020303" pitchFamily="18" charset="0"/>
              </a:rPr>
              <a:t>e initiated if there is any dollar increase or decrease to the indirect cost category of an approved budget</a:t>
            </a:r>
            <a:r>
              <a:rPr lang="en-US" sz="2800" b="0" i="1" dirty="0">
                <a:solidFill>
                  <a:srgbClr val="000000"/>
                </a:solidFill>
                <a:effectLst/>
                <a:latin typeface="Georgia" panose="02040502050405020303" pitchFamily="18" charset="0"/>
              </a:rPr>
              <a:t>. </a:t>
            </a:r>
            <a:r>
              <a:rPr lang="en-US" sz="2800" b="0" i="0" dirty="0">
                <a:solidFill>
                  <a:srgbClr val="000000"/>
                </a:solidFill>
                <a:effectLst/>
                <a:latin typeface="Georgia" panose="02040502050405020303" pitchFamily="18" charset="0"/>
              </a:rPr>
              <a:t> </a:t>
            </a:r>
          </a:p>
          <a:p>
            <a:pPr marL="0" indent="0" algn="l">
              <a:lnSpc>
                <a:spcPct val="120000"/>
              </a:lnSpc>
              <a:buNone/>
            </a:pPr>
            <a:r>
              <a:rPr lang="en-US" altLang="en-US" b="1" dirty="0">
                <a:solidFill>
                  <a:srgbClr val="000000"/>
                </a:solidFill>
                <a:latin typeface="Georgia" panose="02040502050405020303" pitchFamily="18" charset="0"/>
              </a:rPr>
              <a:t>Q. Can an award recipient claim indirect costs at a rate lower than on the approved negotiated agreement?</a:t>
            </a:r>
          </a:p>
          <a:p>
            <a:pPr marL="0" indent="0" algn="l">
              <a:lnSpc>
                <a:spcPct val="120000"/>
              </a:lnSpc>
              <a:buNone/>
            </a:pPr>
            <a:r>
              <a:rPr lang="en-US" i="1" dirty="0">
                <a:latin typeface="Georgia" panose="02040502050405020303" pitchFamily="18" charset="0"/>
              </a:rPr>
              <a:t>A. Yes, the award recipient can charge indirect cost up to the approved negotiated rate. </a:t>
            </a:r>
          </a:p>
          <a:p>
            <a:pPr marL="0" indent="0" algn="l" rtl="0" fontAlgn="base">
              <a:lnSpc>
                <a:spcPct val="120000"/>
              </a:lnSpc>
              <a:buNone/>
            </a:pPr>
            <a:endParaRPr lang="en-US" sz="2800" b="0" i="0" dirty="0">
              <a:solidFill>
                <a:srgbClr val="000000"/>
              </a:solidFill>
              <a:effectLst/>
              <a:latin typeface="Georgia" panose="02040502050405020303" pitchFamily="18" charset="0"/>
            </a:endParaRPr>
          </a:p>
          <a:p>
            <a:pPr marL="0" indent="0">
              <a:buNone/>
            </a:pPr>
            <a:endParaRPr lang="en-US" dirty="0"/>
          </a:p>
        </p:txBody>
      </p:sp>
      <p:sp>
        <p:nvSpPr>
          <p:cNvPr id="2" name="Title 1">
            <a:extLst>
              <a:ext uri="{FF2B5EF4-FFF2-40B4-BE49-F238E27FC236}">
                <a16:creationId xmlns:a16="http://schemas.microsoft.com/office/drawing/2014/main" id="{04E1D262-31FD-43EF-F53D-BCD2023ED40B}"/>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Tree>
    <p:extLst>
      <p:ext uri="{BB962C8B-B14F-4D97-AF65-F5344CB8AC3E}">
        <p14:creationId xmlns:p14="http://schemas.microsoft.com/office/powerpoint/2010/main" val="68351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5" descr="A cartoon image pushing a question mark">
            <a:extLst>
              <a:ext uri="{FF2B5EF4-FFF2-40B4-BE49-F238E27FC236}">
                <a16:creationId xmlns:a16="http://schemas.microsoft.com/office/drawing/2014/main" id="{9C6DC580-BAB4-7911-8239-55ED2CEB79EE}"/>
              </a:ext>
            </a:extLst>
          </p:cNvPr>
          <p:cNvPicPr>
            <a:picLocks noGrp="1" noChangeAspect="1"/>
          </p:cNvPicPr>
          <p:nvPr>
            <p:ph idx="1"/>
          </p:nvPr>
        </p:nvPicPr>
        <p:blipFill rotWithShape="1">
          <a:blip r:embed="rId3"/>
          <a:stretch/>
        </p:blipFill>
        <p:spPr>
          <a:xfrm>
            <a:off x="6625186" y="1018446"/>
            <a:ext cx="5290149" cy="5217681"/>
          </a:xfrm>
          <a:prstGeom prst="rect">
            <a:avLst/>
          </a:prstGeom>
        </p:spPr>
      </p:pic>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2621B-EB3A-81DE-3E72-2DFCE497D3A4}"/>
              </a:ext>
              <a:ext uri="{C183D7F6-B498-43B3-948B-1728B52AA6E4}">
                <adec:decorative xmlns:adec="http://schemas.microsoft.com/office/drawing/2017/decorative" val="1"/>
              </a:ext>
            </a:extLst>
          </p:cNvPr>
          <p:cNvSpPr>
            <a:spLocks noGrp="1"/>
          </p:cNvSpPr>
          <p:nvPr>
            <p:ph type="title"/>
          </p:nvPr>
        </p:nvSpPr>
        <p:spPr>
          <a:xfrm>
            <a:off x="1028700" y="1967266"/>
            <a:ext cx="2628900" cy="2547257"/>
          </a:xfrm>
          <a:solidFill>
            <a:schemeClr val="bg1"/>
          </a:solidFill>
        </p:spPr>
        <p:txBody>
          <a:bodyPr vert="horz" lIns="91440" tIns="45720" rIns="91440" bIns="45720" rtlCol="0" anchor="ctr">
            <a:normAutofit/>
          </a:bodyPr>
          <a:lstStyle/>
          <a:p>
            <a:pPr algn="ctr"/>
            <a:r>
              <a:rPr lang="en-US" sz="3600" kern="1200" dirty="0">
                <a:solidFill>
                  <a:schemeClr val="accent1">
                    <a:lumMod val="50000"/>
                  </a:schemeClr>
                </a:solidFill>
                <a:latin typeface="Garamond" panose="02020404030301010803" pitchFamily="18" charset="0"/>
                <a:cs typeface="+mj-cs"/>
              </a:rPr>
              <a:t>Questions</a:t>
            </a:r>
          </a:p>
        </p:txBody>
      </p:sp>
    </p:spTree>
    <p:extLst>
      <p:ext uri="{BB962C8B-B14F-4D97-AF65-F5344CB8AC3E}">
        <p14:creationId xmlns:p14="http://schemas.microsoft.com/office/powerpoint/2010/main" val="20870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normAutofit/>
          </a:bodyPr>
          <a:lstStyle/>
          <a:p>
            <a:r>
              <a:rPr lang="en-US" sz="36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All administrative costs are indirect costs.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pPr marL="0" indent="0">
              <a:buNone/>
            </a:pPr>
            <a:endParaRPr lang="en-US" dirty="0"/>
          </a:p>
        </p:txBody>
      </p:sp>
    </p:spTree>
    <p:extLst>
      <p:ext uri="{BB962C8B-B14F-4D97-AF65-F5344CB8AC3E}">
        <p14:creationId xmlns:p14="http://schemas.microsoft.com/office/powerpoint/2010/main" val="32229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0BC4-6775-906C-CFA3-21D58E5A98DF}"/>
              </a:ext>
            </a:extLst>
          </p:cNvPr>
          <p:cNvSpPr>
            <a:spLocks noGrp="1"/>
          </p:cNvSpPr>
          <p:nvPr>
            <p:ph type="title"/>
          </p:nvPr>
        </p:nvSpPr>
        <p:spPr/>
        <p:txBody>
          <a:bodyPr/>
          <a:lstStyle/>
          <a:p>
            <a:r>
              <a:rPr lang="en-US" dirty="0">
                <a:latin typeface="Georgia" panose="02040502050405020303" pitchFamily="18" charset="0"/>
              </a:rPr>
              <a:t>Test Your Knowledge: Identify Costs as Direct or Indirect</a:t>
            </a:r>
          </a:p>
        </p:txBody>
      </p:sp>
      <p:sp>
        <p:nvSpPr>
          <p:cNvPr id="3" name="Content Placeholder 2">
            <a:extLst>
              <a:ext uri="{FF2B5EF4-FFF2-40B4-BE49-F238E27FC236}">
                <a16:creationId xmlns:a16="http://schemas.microsoft.com/office/drawing/2014/main" id="{157621DC-A0D3-F40B-8FAA-279D3ABEDA5F}"/>
              </a:ext>
            </a:extLst>
          </p:cNvPr>
          <p:cNvSpPr>
            <a:spLocks noGrp="1"/>
          </p:cNvSpPr>
          <p:nvPr>
            <p:ph idx="1"/>
          </p:nvPr>
        </p:nvSpPr>
        <p:spPr/>
        <p:txBody>
          <a:bodyPr>
            <a:normAutofit/>
          </a:bodyPr>
          <a:lstStyle/>
          <a:p>
            <a:pPr>
              <a:lnSpc>
                <a:spcPct val="110000"/>
              </a:lnSpc>
              <a:buFont typeface="Wingdings" panose="05000000000000000000" pitchFamily="2" charset="2"/>
              <a:buChar char="v"/>
            </a:pPr>
            <a:r>
              <a:rPr lang="en-US" dirty="0">
                <a:latin typeface="Garamond" panose="02020404030301010803" pitchFamily="18" charset="0"/>
              </a:rPr>
              <a:t> </a:t>
            </a:r>
            <a:r>
              <a:rPr lang="en-US" dirty="0">
                <a:latin typeface="Georgia" panose="02040502050405020303" pitchFamily="18" charset="0"/>
              </a:rPr>
              <a:t>The salary paid to the CEO of an organization. </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Travel expenses of a staff to train victims of human trafficking.</a:t>
            </a:r>
          </a:p>
          <a:p>
            <a:pPr>
              <a:lnSpc>
                <a:spcPct val="110000"/>
              </a:lnSpc>
            </a:pPr>
            <a:r>
              <a:rPr lang="en-US" dirty="0">
                <a:solidFill>
                  <a:srgbClr val="C00000"/>
                </a:solidFill>
                <a:latin typeface="Georgia" panose="02040502050405020303" pitchFamily="18" charset="0"/>
              </a:rPr>
              <a:t>Direct Cost</a:t>
            </a:r>
          </a:p>
          <a:p>
            <a:pPr>
              <a:lnSpc>
                <a:spcPct val="110000"/>
              </a:lnSpc>
              <a:buFont typeface="Wingdings" panose="05000000000000000000" pitchFamily="2" charset="2"/>
              <a:buChar char="v"/>
            </a:pPr>
            <a:r>
              <a:rPr lang="en-US" dirty="0">
                <a:latin typeface="Georgia" panose="02040502050405020303" pitchFamily="18" charset="0"/>
              </a:rPr>
              <a:t> Fringe benefits paid to the Accountant who process invoices.</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Testing kits purchased for a program funded by OVC.</a:t>
            </a:r>
          </a:p>
          <a:p>
            <a:pPr>
              <a:lnSpc>
                <a:spcPct val="110000"/>
              </a:lnSpc>
            </a:pPr>
            <a:r>
              <a:rPr lang="en-US" dirty="0">
                <a:solidFill>
                  <a:srgbClr val="C00000"/>
                </a:solidFill>
                <a:latin typeface="Georgia" panose="02040502050405020303" pitchFamily="18" charset="0"/>
              </a:rPr>
              <a:t>Direct Cost</a:t>
            </a:r>
          </a:p>
        </p:txBody>
      </p:sp>
    </p:spTree>
    <p:extLst>
      <p:ext uri="{BB962C8B-B14F-4D97-AF65-F5344CB8AC3E}">
        <p14:creationId xmlns:p14="http://schemas.microsoft.com/office/powerpoint/2010/main" val="4949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a:xfrm>
            <a:off x="848412" y="1295400"/>
            <a:ext cx="11337238" cy="2797629"/>
          </a:xfrm>
        </p:spPr>
        <p:txBody>
          <a:bodyPr/>
          <a:lstStyle/>
          <a:p>
            <a:r>
              <a:rPr lang="en-US" dirty="0">
                <a:latin typeface="Georgia" panose="02040502050405020303" pitchFamily="18" charset="0"/>
              </a:rPr>
              <a:t>Indirect Cost Allocation</a:t>
            </a:r>
          </a:p>
        </p:txBody>
      </p:sp>
    </p:spTree>
    <p:extLst>
      <p:ext uri="{BB962C8B-B14F-4D97-AF65-F5344CB8AC3E}">
        <p14:creationId xmlns:p14="http://schemas.microsoft.com/office/powerpoint/2010/main" val="5080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38231-E1D9-48E8-3AC8-7C65312BF616}"/>
              </a:ext>
            </a:extLst>
          </p:cNvPr>
          <p:cNvSpPr>
            <a:spLocks noGrp="1"/>
          </p:cNvSpPr>
          <p:nvPr>
            <p:ph idx="1"/>
          </p:nvPr>
        </p:nvSpPr>
        <p:spPr>
          <a:xfrm>
            <a:off x="4121559" y="1265722"/>
            <a:ext cx="7765641" cy="4805363"/>
          </a:xfrm>
        </p:spPr>
        <p:txBody>
          <a:bodyPr>
            <a:normAutofit fontScale="92500" lnSpcReduction="10000"/>
          </a:bodyPr>
          <a:lstStyle/>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 Central Service Cost Allocation Plan</a:t>
            </a:r>
            <a:r>
              <a:rPr lang="en-US" dirty="0">
                <a:latin typeface="Georgia" panose="02040502050405020303" pitchFamily="18" charset="0"/>
              </a:rPr>
              <a:t>: </a:t>
            </a:r>
            <a:r>
              <a:rPr lang="en-US" altLang="en-US" sz="2800" dirty="0">
                <a:latin typeface="Georgia" panose="02040502050405020303" pitchFamily="18" charset="0"/>
              </a:rPr>
              <a:t>the documentation identifying, accumulating, and allocating or developing billing rates based on the allowable costs of services provided by a governmental unit on a centralized basis to its department and agencies. (2 CFR Part 200.9)</a:t>
            </a:r>
            <a:endParaRPr lang="en-US" dirty="0">
              <a:latin typeface="Georgia" panose="02040502050405020303" pitchFamily="18" charset="0"/>
            </a:endParaRPr>
          </a:p>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 Indirect Cost Rate</a:t>
            </a:r>
            <a:r>
              <a:rPr lang="en-US" dirty="0">
                <a:latin typeface="Georgia" panose="02040502050405020303" pitchFamily="18" charset="0"/>
              </a:rPr>
              <a:t>: is a rate used to allocate indirect costs to each cost objective. </a:t>
            </a:r>
          </a:p>
        </p:txBody>
      </p:sp>
      <p:pic>
        <p:nvPicPr>
          <p:cNvPr id="4" name="Picture 3" descr="Image of a person writing on a tablet">
            <a:extLst>
              <a:ext uri="{FF2B5EF4-FFF2-40B4-BE49-F238E27FC236}">
                <a16:creationId xmlns:a16="http://schemas.microsoft.com/office/drawing/2014/main" id="{334C2178-A7DE-913B-0499-B1512609E3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442384"/>
            <a:ext cx="3687588" cy="3537284"/>
          </a:xfrm>
          <a:prstGeom prst="rect">
            <a:avLst/>
          </a:prstGeom>
        </p:spPr>
      </p:pic>
      <p:grpSp>
        <p:nvGrpSpPr>
          <p:cNvPr id="5" name="Group 4" descr="Cllipboard and monet icons">
            <a:extLst>
              <a:ext uri="{FF2B5EF4-FFF2-40B4-BE49-F238E27FC236}">
                <a16:creationId xmlns:a16="http://schemas.microsoft.com/office/drawing/2014/main" id="{629F99F1-573B-E45C-90FD-8FFEFB51A13D}"/>
              </a:ext>
            </a:extLst>
          </p:cNvPr>
          <p:cNvGrpSpPr/>
          <p:nvPr/>
        </p:nvGrpSpPr>
        <p:grpSpPr>
          <a:xfrm>
            <a:off x="230580" y="1216613"/>
            <a:ext cx="1891448" cy="1891448"/>
            <a:chOff x="9024730" y="2461592"/>
            <a:chExt cx="1828800" cy="1828800"/>
          </a:xfrm>
        </p:grpSpPr>
        <p:sp>
          <p:nvSpPr>
            <p:cNvPr id="6" name="Oval 5">
              <a:extLst>
                <a:ext uri="{FF2B5EF4-FFF2-40B4-BE49-F238E27FC236}">
                  <a16:creationId xmlns:a16="http://schemas.microsoft.com/office/drawing/2014/main" id="{18A588EE-9E50-AF95-48C9-B3F36A7F68B8}"/>
                </a:ext>
              </a:extLst>
            </p:cNvPr>
            <p:cNvSpPr/>
            <p:nvPr/>
          </p:nvSpPr>
          <p:spPr>
            <a:xfrm>
              <a:off x="9098653" y="2514600"/>
              <a:ext cx="1728373" cy="1728375"/>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75C7C46-722D-FE1B-0C8D-BA7A3E7437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24730" y="2461592"/>
              <a:ext cx="1828800" cy="1828800"/>
            </a:xfrm>
            <a:prstGeom prst="rect">
              <a:avLst/>
            </a:prstGeom>
          </p:spPr>
        </p:pic>
      </p:grpSp>
      <p:sp>
        <p:nvSpPr>
          <p:cNvPr id="2" name="Title 1">
            <a:extLst>
              <a:ext uri="{FF2B5EF4-FFF2-40B4-BE49-F238E27FC236}">
                <a16:creationId xmlns:a16="http://schemas.microsoft.com/office/drawing/2014/main" id="{6FCD7E0E-791D-A65F-6BDB-117E8F471E69}"/>
              </a:ext>
            </a:extLst>
          </p:cNvPr>
          <p:cNvSpPr>
            <a:spLocks noGrp="1"/>
          </p:cNvSpPr>
          <p:nvPr>
            <p:ph type="title"/>
          </p:nvPr>
        </p:nvSpPr>
        <p:spPr/>
        <p:txBody>
          <a:bodyPr>
            <a:normAutofit/>
          </a:bodyPr>
          <a:lstStyle/>
          <a:p>
            <a:r>
              <a:rPr lang="en-US" sz="3200" dirty="0">
                <a:latin typeface="Georgia" panose="02040502050405020303" pitchFamily="18" charset="0"/>
              </a:rPr>
              <a:t>Indirect Cost Allocation</a:t>
            </a:r>
          </a:p>
        </p:txBody>
      </p:sp>
    </p:spTree>
    <p:extLst>
      <p:ext uri="{BB962C8B-B14F-4D97-AF65-F5344CB8AC3E}">
        <p14:creationId xmlns:p14="http://schemas.microsoft.com/office/powerpoint/2010/main" val="22327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57157</TotalTime>
  <Words>2883</Words>
  <Application>Microsoft Macintosh PowerPoint</Application>
  <PresentationFormat>Widescreen</PresentationFormat>
  <Paragraphs>477</Paragraphs>
  <Slides>56</Slides>
  <Notes>20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4" baseType="lpstr">
      <vt:lpstr>Arial</vt:lpstr>
      <vt:lpstr>Calibri</vt:lpstr>
      <vt:lpstr>Garamond</vt:lpstr>
      <vt:lpstr>Georgia</vt:lpstr>
      <vt:lpstr>Wingdings</vt:lpstr>
      <vt:lpstr>1_Custom Design</vt:lpstr>
      <vt:lpstr>Custom Design</vt:lpstr>
      <vt:lpstr>Microsoft Excel Worksheet</vt:lpstr>
      <vt:lpstr>Indirect Cost</vt:lpstr>
      <vt:lpstr>Direct Cost, Indirect Cost, &amp; Cost Objective</vt:lpstr>
      <vt:lpstr>Types of Costs</vt:lpstr>
      <vt:lpstr>Direct Cost &amp; Indirect Cost</vt:lpstr>
      <vt:lpstr>Cost Objective</vt:lpstr>
      <vt:lpstr>Test Your Knowledge</vt:lpstr>
      <vt:lpstr>Test Your Knowledge: Identify Costs as Direct or Indirect</vt:lpstr>
      <vt:lpstr>Indirect Cost Allocation</vt:lpstr>
      <vt:lpstr>Indirect Cost Allocation</vt:lpstr>
      <vt:lpstr>Statewide Cost Allocation Plans (SWCAP)</vt:lpstr>
      <vt:lpstr>Indirect Cost Rate (ICR)</vt:lpstr>
      <vt:lpstr>Indirect Cost Rate Example </vt:lpstr>
      <vt:lpstr>Generally Unallowable Costs</vt:lpstr>
      <vt:lpstr>Test Your Knowledge</vt:lpstr>
      <vt:lpstr>Types of Direct Cost Bases</vt:lpstr>
      <vt:lpstr>Types of Indirect Cost Base</vt:lpstr>
      <vt:lpstr>Types of Direct Cost Bases</vt:lpstr>
      <vt:lpstr>Types of Direct Cost Bases (Cont.)</vt:lpstr>
      <vt:lpstr>Modified Total Direct Cost (MTDC) Base</vt:lpstr>
      <vt:lpstr>Test Your Knowledge: Calculate MTDC Base for Year 1</vt:lpstr>
      <vt:lpstr>Test Your Knowledge: Calculate MTDC Base for Year 2</vt:lpstr>
      <vt:lpstr>Types of Indirect Cost Rates</vt:lpstr>
      <vt:lpstr>Types of Indirect Cost Rates</vt:lpstr>
      <vt:lpstr>De Minimis Rate</vt:lpstr>
      <vt:lpstr>Fixed Carried-forward Rate</vt:lpstr>
      <vt:lpstr>Fixed Carried-forward Rate Calculation </vt:lpstr>
      <vt:lpstr>Fixed Carried-forward Rate Calculation (Cont.)</vt:lpstr>
      <vt:lpstr>Test Your Knowledge</vt:lpstr>
      <vt:lpstr>Cognizant Agency</vt:lpstr>
      <vt:lpstr>What is a Cognizant Agency?</vt:lpstr>
      <vt:lpstr>Cognizant Federal Agency (Cont.)</vt:lpstr>
      <vt:lpstr>Test Your Knowledge: Cognizant Agency Determination</vt:lpstr>
      <vt:lpstr>Test Your Knowledge</vt:lpstr>
      <vt:lpstr>OJP/DOJ’s Indirect Cost Negotiation Process</vt:lpstr>
      <vt:lpstr>OJP’s Indirect Cost Negotiation Process</vt:lpstr>
      <vt:lpstr>Indirect Cost Rate Proposal Submission</vt:lpstr>
      <vt:lpstr>What are the Submission Requirements?</vt:lpstr>
      <vt:lpstr>Indirect Cost Rate Proposal Required Documents</vt:lpstr>
      <vt:lpstr>Indirect Cost Rate Proposal Required Documents (Cont.)</vt:lpstr>
      <vt:lpstr>Grantee’s Responsibilities</vt:lpstr>
      <vt:lpstr>Negotiated Rate Extension</vt:lpstr>
      <vt:lpstr>Test Your Knowledge</vt:lpstr>
      <vt:lpstr>Indirect Cost Budget </vt:lpstr>
      <vt:lpstr>Indirect Cost Budget  </vt:lpstr>
      <vt:lpstr>Indirect Cost Budget (Cont.) </vt:lpstr>
      <vt:lpstr>Indirect Cost Budget (Cont.)</vt:lpstr>
      <vt:lpstr>Indirect Cost Budget (Cont.)</vt:lpstr>
      <vt:lpstr>Indirect Cost Budget (Cont.)</vt:lpstr>
      <vt:lpstr>Indirect Cost Budget Reminders </vt:lpstr>
      <vt:lpstr>2024 OMB’s Uniform Guidance Updates</vt:lpstr>
      <vt:lpstr>2024 Uniform Guidance Updates</vt:lpstr>
      <vt:lpstr>Frequently Asked Questions</vt:lpstr>
      <vt:lpstr>Frequently Asked Questions. </vt:lpstr>
      <vt:lpstr>Frequently Asked Questions (Cont.)</vt:lpstr>
      <vt:lpstr>Frequently Asked Questions (Cont.)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Powderly</dc:creator>
  <cp:lastModifiedBy>LaTonya Tinch</cp:lastModifiedBy>
  <cp:revision>1087</cp:revision>
  <dcterms:created xsi:type="dcterms:W3CDTF">2020-06-15T15:43:42Z</dcterms:created>
  <dcterms:modified xsi:type="dcterms:W3CDTF">2024-11-20T12:39:57Z</dcterms:modified>
</cp:coreProperties>
</file>