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 id="2147483660" r:id="rId6"/>
    <p:sldMasterId id="2147483697" r:id="rId7"/>
  </p:sldMasterIdLst>
  <p:notesMasterIdLst>
    <p:notesMasterId r:id="rId257"/>
  </p:notesMasterIdLst>
  <p:handoutMasterIdLst>
    <p:handoutMasterId r:id="rId258"/>
  </p:handoutMasterIdLst>
  <p:sldIdLst>
    <p:sldId id="256" r:id="rId8"/>
    <p:sldId id="382" r:id="rId9"/>
    <p:sldId id="257" r:id="rId10"/>
    <p:sldId id="258" r:id="rId11"/>
    <p:sldId id="383" r:id="rId12"/>
    <p:sldId id="686" r:id="rId13"/>
    <p:sldId id="265" r:id="rId14"/>
    <p:sldId id="526" r:id="rId15"/>
    <p:sldId id="527" r:id="rId16"/>
    <p:sldId id="528" r:id="rId17"/>
    <p:sldId id="529" r:id="rId18"/>
    <p:sldId id="531" r:id="rId19"/>
    <p:sldId id="1374" r:id="rId20"/>
    <p:sldId id="262" r:id="rId21"/>
    <p:sldId id="687" r:id="rId22"/>
    <p:sldId id="418" r:id="rId23"/>
    <p:sldId id="532" r:id="rId24"/>
    <p:sldId id="534" r:id="rId25"/>
    <p:sldId id="533" r:id="rId26"/>
    <p:sldId id="1967" r:id="rId27"/>
    <p:sldId id="535" r:id="rId28"/>
    <p:sldId id="263" r:id="rId29"/>
    <p:sldId id="536" r:id="rId30"/>
    <p:sldId id="537" r:id="rId31"/>
    <p:sldId id="538" r:id="rId32"/>
    <p:sldId id="539" r:id="rId33"/>
    <p:sldId id="540" r:id="rId34"/>
    <p:sldId id="668" r:id="rId35"/>
    <p:sldId id="669" r:id="rId36"/>
    <p:sldId id="670" r:id="rId37"/>
    <p:sldId id="671" r:id="rId38"/>
    <p:sldId id="672" r:id="rId39"/>
    <p:sldId id="545" r:id="rId40"/>
    <p:sldId id="673" r:id="rId41"/>
    <p:sldId id="674" r:id="rId42"/>
    <p:sldId id="675" r:id="rId43"/>
    <p:sldId id="676" r:id="rId44"/>
    <p:sldId id="677" r:id="rId45"/>
    <p:sldId id="552" r:id="rId46"/>
    <p:sldId id="662" r:id="rId47"/>
    <p:sldId id="663" r:id="rId48"/>
    <p:sldId id="554" r:id="rId49"/>
    <p:sldId id="664" r:id="rId50"/>
    <p:sldId id="556" r:id="rId51"/>
    <p:sldId id="665" r:id="rId52"/>
    <p:sldId id="558" r:id="rId53"/>
    <p:sldId id="559" r:id="rId54"/>
    <p:sldId id="1382" r:id="rId55"/>
    <p:sldId id="1388" r:id="rId56"/>
    <p:sldId id="561" r:id="rId57"/>
    <p:sldId id="562" r:id="rId58"/>
    <p:sldId id="563" r:id="rId59"/>
    <p:sldId id="564" r:id="rId60"/>
    <p:sldId id="565" r:id="rId61"/>
    <p:sldId id="666" r:id="rId62"/>
    <p:sldId id="685" r:id="rId63"/>
    <p:sldId id="567" r:id="rId64"/>
    <p:sldId id="568" r:id="rId65"/>
    <p:sldId id="448" r:id="rId66"/>
    <p:sldId id="569" r:id="rId67"/>
    <p:sldId id="570" r:id="rId68"/>
    <p:sldId id="446" r:id="rId69"/>
    <p:sldId id="571" r:id="rId70"/>
    <p:sldId id="572" r:id="rId71"/>
    <p:sldId id="573" r:id="rId72"/>
    <p:sldId id="574" r:id="rId73"/>
    <p:sldId id="591" r:id="rId74"/>
    <p:sldId id="577" r:id="rId75"/>
    <p:sldId id="578" r:id="rId76"/>
    <p:sldId id="580" r:id="rId77"/>
    <p:sldId id="592" r:id="rId78"/>
    <p:sldId id="367" r:id="rId79"/>
    <p:sldId id="1969" r:id="rId80"/>
    <p:sldId id="1968" r:id="rId81"/>
    <p:sldId id="479" r:id="rId82"/>
    <p:sldId id="480" r:id="rId83"/>
    <p:sldId id="481" r:id="rId84"/>
    <p:sldId id="482" r:id="rId85"/>
    <p:sldId id="483" r:id="rId86"/>
    <p:sldId id="484" r:id="rId87"/>
    <p:sldId id="485" r:id="rId88"/>
    <p:sldId id="486" r:id="rId89"/>
    <p:sldId id="487" r:id="rId90"/>
    <p:sldId id="349" r:id="rId91"/>
    <p:sldId id="703" r:id="rId92"/>
    <p:sldId id="469" r:id="rId93"/>
    <p:sldId id="706" r:id="rId94"/>
    <p:sldId id="471" r:id="rId95"/>
    <p:sldId id="705" r:id="rId96"/>
    <p:sldId id="488" r:id="rId97"/>
    <p:sldId id="709" r:id="rId98"/>
    <p:sldId id="710" r:id="rId99"/>
    <p:sldId id="711" r:id="rId100"/>
    <p:sldId id="713" r:id="rId101"/>
    <p:sldId id="714" r:id="rId102"/>
    <p:sldId id="715" r:id="rId103"/>
    <p:sldId id="716" r:id="rId104"/>
    <p:sldId id="1970" r:id="rId105"/>
    <p:sldId id="718" r:id="rId106"/>
    <p:sldId id="719" r:id="rId107"/>
    <p:sldId id="720" r:id="rId108"/>
    <p:sldId id="741" r:id="rId109"/>
    <p:sldId id="721" r:id="rId110"/>
    <p:sldId id="1971" r:id="rId111"/>
    <p:sldId id="730" r:id="rId112"/>
    <p:sldId id="330" r:id="rId113"/>
    <p:sldId id="732" r:id="rId114"/>
    <p:sldId id="731" r:id="rId115"/>
    <p:sldId id="1972" r:id="rId116"/>
    <p:sldId id="734" r:id="rId117"/>
    <p:sldId id="515" r:id="rId118"/>
    <p:sldId id="514" r:id="rId119"/>
    <p:sldId id="516" r:id="rId120"/>
    <p:sldId id="1704" r:id="rId121"/>
    <p:sldId id="601" r:id="rId122"/>
    <p:sldId id="602" r:id="rId123"/>
    <p:sldId id="603" r:id="rId124"/>
    <p:sldId id="1973" r:id="rId125"/>
    <p:sldId id="326" r:id="rId126"/>
    <p:sldId id="327" r:id="rId127"/>
    <p:sldId id="328" r:id="rId128"/>
    <p:sldId id="329" r:id="rId129"/>
    <p:sldId id="1974" r:id="rId130"/>
    <p:sldId id="331" r:id="rId131"/>
    <p:sldId id="332" r:id="rId132"/>
    <p:sldId id="582" r:id="rId133"/>
    <p:sldId id="593" r:id="rId134"/>
    <p:sldId id="588" r:id="rId135"/>
    <p:sldId id="594" r:id="rId136"/>
    <p:sldId id="596" r:id="rId137"/>
    <p:sldId id="597" r:id="rId138"/>
    <p:sldId id="598" r:id="rId139"/>
    <p:sldId id="590" r:id="rId140"/>
    <p:sldId id="595" r:id="rId141"/>
    <p:sldId id="604" r:id="rId142"/>
    <p:sldId id="605" r:id="rId143"/>
    <p:sldId id="606" r:id="rId144"/>
    <p:sldId id="607" r:id="rId145"/>
    <p:sldId id="608" r:id="rId146"/>
    <p:sldId id="305" r:id="rId147"/>
    <p:sldId id="609" r:id="rId148"/>
    <p:sldId id="610" r:id="rId149"/>
    <p:sldId id="1392" r:id="rId150"/>
    <p:sldId id="1393" r:id="rId151"/>
    <p:sldId id="1394" r:id="rId152"/>
    <p:sldId id="467" r:id="rId153"/>
    <p:sldId id="612" r:id="rId154"/>
    <p:sldId id="661" r:id="rId155"/>
    <p:sldId id="452" r:id="rId156"/>
    <p:sldId id="613" r:id="rId157"/>
    <p:sldId id="453" r:id="rId158"/>
    <p:sldId id="614" r:id="rId159"/>
    <p:sldId id="1889" r:id="rId160"/>
    <p:sldId id="1883" r:id="rId161"/>
    <p:sldId id="1910" r:id="rId162"/>
    <p:sldId id="615" r:id="rId163"/>
    <p:sldId id="304" r:id="rId164"/>
    <p:sldId id="522" r:id="rId165"/>
    <p:sldId id="616" r:id="rId166"/>
    <p:sldId id="617" r:id="rId167"/>
    <p:sldId id="618" r:id="rId168"/>
    <p:sldId id="619" r:id="rId169"/>
    <p:sldId id="620" r:id="rId170"/>
    <p:sldId id="621" r:id="rId171"/>
    <p:sldId id="622" r:id="rId172"/>
    <p:sldId id="623" r:id="rId173"/>
    <p:sldId id="624" r:id="rId174"/>
    <p:sldId id="625" r:id="rId175"/>
    <p:sldId id="626" r:id="rId176"/>
    <p:sldId id="627" r:id="rId177"/>
    <p:sldId id="628" r:id="rId178"/>
    <p:sldId id="1386" r:id="rId179"/>
    <p:sldId id="708" r:id="rId180"/>
    <p:sldId id="724" r:id="rId181"/>
    <p:sldId id="701" r:id="rId182"/>
    <p:sldId id="702" r:id="rId183"/>
    <p:sldId id="745" r:id="rId184"/>
    <p:sldId id="707" r:id="rId185"/>
    <p:sldId id="633" r:id="rId186"/>
    <p:sldId id="1919" r:id="rId187"/>
    <p:sldId id="1920" r:id="rId188"/>
    <p:sldId id="1921" r:id="rId189"/>
    <p:sldId id="1922" r:id="rId190"/>
    <p:sldId id="1923" r:id="rId191"/>
    <p:sldId id="1924" r:id="rId192"/>
    <p:sldId id="640" r:id="rId193"/>
    <p:sldId id="1932" r:id="rId194"/>
    <p:sldId id="1933" r:id="rId195"/>
    <p:sldId id="1934" r:id="rId196"/>
    <p:sldId id="1935" r:id="rId197"/>
    <p:sldId id="1936" r:id="rId198"/>
    <p:sldId id="1937" r:id="rId199"/>
    <p:sldId id="636" r:id="rId200"/>
    <p:sldId id="1938" r:id="rId201"/>
    <p:sldId id="1939" r:id="rId202"/>
    <p:sldId id="1940" r:id="rId203"/>
    <p:sldId id="1941" r:id="rId204"/>
    <p:sldId id="1942" r:id="rId205"/>
    <p:sldId id="1943" r:id="rId206"/>
    <p:sldId id="644" r:id="rId207"/>
    <p:sldId id="1944" r:id="rId208"/>
    <p:sldId id="1945" r:id="rId209"/>
    <p:sldId id="1946" r:id="rId210"/>
    <p:sldId id="1947" r:id="rId211"/>
    <p:sldId id="722" r:id="rId212"/>
    <p:sldId id="733" r:id="rId213"/>
    <p:sldId id="1948" r:id="rId214"/>
    <p:sldId id="1949" r:id="rId215"/>
    <p:sldId id="1950" r:id="rId216"/>
    <p:sldId id="1951" r:id="rId217"/>
    <p:sldId id="1952" r:id="rId218"/>
    <p:sldId id="1953" r:id="rId219"/>
    <p:sldId id="1954" r:id="rId220"/>
    <p:sldId id="717" r:id="rId221"/>
    <p:sldId id="1955" r:id="rId222"/>
    <p:sldId id="1956" r:id="rId223"/>
    <p:sldId id="1957" r:id="rId224"/>
    <p:sldId id="755" r:id="rId225"/>
    <p:sldId id="1958" r:id="rId226"/>
    <p:sldId id="1959" r:id="rId227"/>
    <p:sldId id="742" r:id="rId228"/>
    <p:sldId id="1960" r:id="rId229"/>
    <p:sldId id="1961" r:id="rId230"/>
    <p:sldId id="1962" r:id="rId231"/>
    <p:sldId id="1963" r:id="rId232"/>
    <p:sldId id="1964" r:id="rId233"/>
    <p:sldId id="754" r:id="rId234"/>
    <p:sldId id="334" r:id="rId235"/>
    <p:sldId id="1982" r:id="rId236"/>
    <p:sldId id="1983" r:id="rId237"/>
    <p:sldId id="1984" r:id="rId238"/>
    <p:sldId id="1985" r:id="rId239"/>
    <p:sldId id="1986" r:id="rId240"/>
    <p:sldId id="1987" r:id="rId241"/>
    <p:sldId id="1988" r:id="rId242"/>
    <p:sldId id="1989" r:id="rId243"/>
    <p:sldId id="1990" r:id="rId244"/>
    <p:sldId id="1991" r:id="rId245"/>
    <p:sldId id="1992" r:id="rId246"/>
    <p:sldId id="1993" r:id="rId247"/>
    <p:sldId id="1994" r:id="rId248"/>
    <p:sldId id="1995" r:id="rId249"/>
    <p:sldId id="1996" r:id="rId250"/>
    <p:sldId id="1997" r:id="rId251"/>
    <p:sldId id="1998" r:id="rId252"/>
    <p:sldId id="1999" r:id="rId253"/>
    <p:sldId id="2000" r:id="rId254"/>
    <p:sldId id="1981" r:id="rId255"/>
    <p:sldId id="659" r:id="rId2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BF"/>
    <a:srgbClr val="EF8D4B"/>
    <a:srgbClr val="78AB41"/>
    <a:srgbClr val="00929E"/>
    <a:srgbClr val="8AC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93145"/>
  </p:normalViewPr>
  <p:slideViewPr>
    <p:cSldViewPr snapToGrid="0" snapToObjects="1">
      <p:cViewPr varScale="1">
        <p:scale>
          <a:sx n="70" d="100"/>
          <a:sy n="70" d="100"/>
        </p:scale>
        <p:origin x="72" y="418"/>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handoutMaster" Target="handoutMasters/handoutMaster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3.xml"/><Relationship Id="rId238" Type="http://schemas.openxmlformats.org/officeDocument/2006/relationships/slide" Target="slides/slide231.xml"/><Relationship Id="rId259" Type="http://schemas.openxmlformats.org/officeDocument/2006/relationships/presProps" Target="presProps.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viewProps" Target="viewProps.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schemas.openxmlformats.org/officeDocument/2006/relationships/theme" Target="theme/theme1.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tableStyles" Target="tableStyles.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notesMaster" Target="notesMasters/notesMaster1.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s>
</file>

<file path=ppt/diagrams/_rels/data7.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svg"/><Relationship Id="rId9" Type="http://schemas.openxmlformats.org/officeDocument/2006/relationships/image" Target="../media/image140.png"/></Relationships>
</file>

<file path=ppt/diagrams/_rels/data8.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4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svg"/><Relationship Id="rId9" Type="http://schemas.openxmlformats.org/officeDocument/2006/relationships/image" Target="../media/image1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534FD-C211-4D90-9A9F-DCAFEE755D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246FA6-DCEE-4BCE-B26B-CE2ACB95EAED}">
      <dgm:prSet phldrT="[Text]"/>
      <dgm:spPr/>
      <dgm:t>
        <a:bodyPr/>
        <a:lstStyle/>
        <a:p>
          <a:r>
            <a:rPr lang="en-US" dirty="0">
              <a:latin typeface="Georgia" panose="02040502050405020303" pitchFamily="18" charset="0"/>
            </a:rPr>
            <a:t>Total Costs</a:t>
          </a:r>
        </a:p>
      </dgm:t>
    </dgm:pt>
    <dgm:pt modelId="{06C52222-1144-46D5-A012-ECB41AFE3B5B}" type="parTrans" cxnId="{49999FFA-28EC-4655-8DEA-B68698A52178}">
      <dgm:prSet/>
      <dgm:spPr/>
      <dgm:t>
        <a:bodyPr/>
        <a:lstStyle/>
        <a:p>
          <a:endParaRPr lang="en-US"/>
        </a:p>
      </dgm:t>
    </dgm:pt>
    <dgm:pt modelId="{D573A2C5-D511-42B4-B5FE-4F5AB8BAB236}" type="sibTrans" cxnId="{49999FFA-28EC-4655-8DEA-B68698A52178}">
      <dgm:prSet/>
      <dgm:spPr/>
      <dgm:t>
        <a:bodyPr/>
        <a:lstStyle/>
        <a:p>
          <a:endParaRPr lang="en-US"/>
        </a:p>
      </dgm:t>
    </dgm:pt>
    <dgm:pt modelId="{99DAE0E0-8B42-4F13-8111-252076F8F34E}">
      <dgm:prSet phldrT="[Text]"/>
      <dgm:spPr/>
      <dgm:t>
        <a:bodyPr/>
        <a:lstStyle/>
        <a:p>
          <a:r>
            <a:rPr lang="en-US" dirty="0">
              <a:latin typeface="Georgia" panose="02040502050405020303" pitchFamily="18" charset="0"/>
            </a:rPr>
            <a:t>Direct</a:t>
          </a:r>
          <a:r>
            <a:rPr lang="en-US" dirty="0"/>
            <a:t>	</a:t>
          </a:r>
        </a:p>
      </dgm:t>
    </dgm:pt>
    <dgm:pt modelId="{031D98C2-3684-4167-B0E2-1EBC9DBAC6E0}" type="parTrans" cxnId="{967B8CC1-C729-4695-902D-216468019400}">
      <dgm:prSet/>
      <dgm:spPr/>
      <dgm:t>
        <a:bodyPr/>
        <a:lstStyle/>
        <a:p>
          <a:endParaRPr lang="en-US"/>
        </a:p>
      </dgm:t>
    </dgm:pt>
    <dgm:pt modelId="{34F82DFE-ED4D-4639-9363-1F7DED106467}" type="sibTrans" cxnId="{967B8CC1-C729-4695-902D-216468019400}">
      <dgm:prSet/>
      <dgm:spPr/>
      <dgm:t>
        <a:bodyPr/>
        <a:lstStyle/>
        <a:p>
          <a:endParaRPr lang="en-US"/>
        </a:p>
      </dgm:t>
    </dgm:pt>
    <dgm:pt modelId="{84FBD745-FF6F-4690-9F41-830110FC898F}">
      <dgm:prSet phldrT="[Text]"/>
      <dgm:spPr/>
      <dgm:t>
        <a:bodyPr/>
        <a:lstStyle/>
        <a:p>
          <a:r>
            <a:rPr lang="en-US" dirty="0">
              <a:latin typeface="Georgia" panose="02040502050405020303" pitchFamily="18" charset="0"/>
            </a:rPr>
            <a:t>Administrative</a:t>
          </a:r>
        </a:p>
      </dgm:t>
    </dgm:pt>
    <dgm:pt modelId="{839B5BAD-6AF6-4AE8-A084-C13A79EDFD94}" type="parTrans" cxnId="{EECFBADB-7710-4F95-BBC7-B1D4A1D24052}">
      <dgm:prSet/>
      <dgm:spPr/>
      <dgm:t>
        <a:bodyPr/>
        <a:lstStyle/>
        <a:p>
          <a:endParaRPr lang="en-US"/>
        </a:p>
      </dgm:t>
    </dgm:pt>
    <dgm:pt modelId="{59CF5AD4-ECF4-4D7B-A841-FA26B9590721}" type="sibTrans" cxnId="{EECFBADB-7710-4F95-BBC7-B1D4A1D24052}">
      <dgm:prSet/>
      <dgm:spPr/>
      <dgm:t>
        <a:bodyPr/>
        <a:lstStyle/>
        <a:p>
          <a:endParaRPr lang="en-US"/>
        </a:p>
      </dgm:t>
    </dgm:pt>
    <dgm:pt modelId="{7920AE47-2483-4255-9446-9E402EEA06C8}">
      <dgm:prSet phldrT="[Text]"/>
      <dgm:spPr/>
      <dgm:t>
        <a:bodyPr/>
        <a:lstStyle/>
        <a:p>
          <a:r>
            <a:rPr lang="en-US" dirty="0">
              <a:latin typeface="Georgia" panose="02040502050405020303" pitchFamily="18" charset="0"/>
            </a:rPr>
            <a:t>Program</a:t>
          </a:r>
        </a:p>
      </dgm:t>
    </dgm:pt>
    <dgm:pt modelId="{D90885AA-E9F0-4278-A686-AE72038E1F82}" type="parTrans" cxnId="{FB1E315D-7692-4C77-98F2-FA2757F92B5C}">
      <dgm:prSet/>
      <dgm:spPr/>
      <dgm:t>
        <a:bodyPr/>
        <a:lstStyle/>
        <a:p>
          <a:endParaRPr lang="en-US"/>
        </a:p>
      </dgm:t>
    </dgm:pt>
    <dgm:pt modelId="{5B280DAD-C8ED-45AD-AE01-272BBC2E953D}" type="sibTrans" cxnId="{FB1E315D-7692-4C77-98F2-FA2757F92B5C}">
      <dgm:prSet/>
      <dgm:spPr/>
      <dgm:t>
        <a:bodyPr/>
        <a:lstStyle/>
        <a:p>
          <a:endParaRPr lang="en-US"/>
        </a:p>
      </dgm:t>
    </dgm:pt>
    <dgm:pt modelId="{93FC946E-A62D-4302-A6F7-BAC95FBA6084}">
      <dgm:prSet phldrT="[Text]"/>
      <dgm:spPr/>
      <dgm:t>
        <a:bodyPr/>
        <a:lstStyle/>
        <a:p>
          <a:r>
            <a:rPr lang="en-US" dirty="0">
              <a:latin typeface="Georgia" panose="02040502050405020303" pitchFamily="18" charset="0"/>
            </a:rPr>
            <a:t>Indirect</a:t>
          </a:r>
        </a:p>
      </dgm:t>
    </dgm:pt>
    <dgm:pt modelId="{5A954DA6-DBAA-4E47-AAEF-3E5A2E3C466F}" type="parTrans" cxnId="{D554A77C-415C-43D5-8024-9DCF6E542D6E}">
      <dgm:prSet/>
      <dgm:spPr/>
      <dgm:t>
        <a:bodyPr/>
        <a:lstStyle/>
        <a:p>
          <a:endParaRPr lang="en-US"/>
        </a:p>
      </dgm:t>
    </dgm:pt>
    <dgm:pt modelId="{FA399486-3AEC-4289-BA20-985925E0CF01}" type="sibTrans" cxnId="{D554A77C-415C-43D5-8024-9DCF6E542D6E}">
      <dgm:prSet/>
      <dgm:spPr/>
      <dgm:t>
        <a:bodyPr/>
        <a:lstStyle/>
        <a:p>
          <a:endParaRPr lang="en-US"/>
        </a:p>
      </dgm:t>
    </dgm:pt>
    <dgm:pt modelId="{79468B65-CA4B-4751-9A4B-6B4BA73FFBAF}">
      <dgm:prSet phldrT="[Text]"/>
      <dgm:spPr/>
      <dgm:t>
        <a:bodyPr/>
        <a:lstStyle/>
        <a:p>
          <a:r>
            <a:rPr lang="en-US" dirty="0">
              <a:latin typeface="Georgia" panose="02040502050405020303" pitchFamily="18" charset="0"/>
            </a:rPr>
            <a:t>Administrative</a:t>
          </a:r>
        </a:p>
      </dgm:t>
    </dgm:pt>
    <dgm:pt modelId="{3C6AF502-7228-4AC1-92A2-EAA56BDC9449}" type="parTrans" cxnId="{1F8B1905-5E82-4D80-98B1-6492E64C5D22}">
      <dgm:prSet/>
      <dgm:spPr/>
      <dgm:t>
        <a:bodyPr/>
        <a:lstStyle/>
        <a:p>
          <a:endParaRPr lang="en-US"/>
        </a:p>
      </dgm:t>
    </dgm:pt>
    <dgm:pt modelId="{88B455C6-A74A-457B-BE6F-D02A4623AFA0}" type="sibTrans" cxnId="{1F8B1905-5E82-4D80-98B1-6492E64C5D22}">
      <dgm:prSet/>
      <dgm:spPr/>
      <dgm:t>
        <a:bodyPr/>
        <a:lstStyle/>
        <a:p>
          <a:endParaRPr lang="en-US"/>
        </a:p>
      </dgm:t>
    </dgm:pt>
    <dgm:pt modelId="{92C044E5-90D8-495F-9E61-879E59A41C08}">
      <dgm:prSet phldrT="[Text]"/>
      <dgm:spPr/>
      <dgm:t>
        <a:bodyPr/>
        <a:lstStyle/>
        <a:p>
          <a:r>
            <a:rPr lang="en-US" dirty="0">
              <a:latin typeface="Georgia" panose="02040502050405020303" pitchFamily="18" charset="0"/>
            </a:rPr>
            <a:t>Program</a:t>
          </a:r>
        </a:p>
      </dgm:t>
    </dgm:pt>
    <dgm:pt modelId="{1F131D21-E2DD-4F5C-9F7F-556FC4DA93A0}" type="parTrans" cxnId="{9A45565D-55CA-45D4-BBEA-53F3E2F318F4}">
      <dgm:prSet/>
      <dgm:spPr/>
      <dgm:t>
        <a:bodyPr/>
        <a:lstStyle/>
        <a:p>
          <a:endParaRPr lang="en-US"/>
        </a:p>
      </dgm:t>
    </dgm:pt>
    <dgm:pt modelId="{6F3905EB-ECD6-4496-80E7-2EABC6F68F33}" type="sibTrans" cxnId="{9A45565D-55CA-45D4-BBEA-53F3E2F318F4}">
      <dgm:prSet/>
      <dgm:spPr/>
      <dgm:t>
        <a:bodyPr/>
        <a:lstStyle/>
        <a:p>
          <a:endParaRPr lang="en-US"/>
        </a:p>
      </dgm:t>
    </dgm:pt>
    <dgm:pt modelId="{891BFE46-F590-4C51-89D2-5AB67B36A85A}" type="pres">
      <dgm:prSet presAssocID="{967534FD-C211-4D90-9A9F-DCAFEE755D92}" presName="hierChild1" presStyleCnt="0">
        <dgm:presLayoutVars>
          <dgm:chPref val="1"/>
          <dgm:dir/>
          <dgm:animOne val="branch"/>
          <dgm:animLvl val="lvl"/>
          <dgm:resizeHandles/>
        </dgm:presLayoutVars>
      </dgm:prSet>
      <dgm:spPr/>
    </dgm:pt>
    <dgm:pt modelId="{120DE150-4B5A-479B-83E3-BE48109A82C8}" type="pres">
      <dgm:prSet presAssocID="{E9246FA6-DCEE-4BCE-B26B-CE2ACB95EAED}" presName="hierRoot1" presStyleCnt="0"/>
      <dgm:spPr/>
    </dgm:pt>
    <dgm:pt modelId="{A753B179-59F0-49AB-B1AA-1ABF0C6E956C}" type="pres">
      <dgm:prSet presAssocID="{E9246FA6-DCEE-4BCE-B26B-CE2ACB95EAED}" presName="composite" presStyleCnt="0"/>
      <dgm:spPr/>
    </dgm:pt>
    <dgm:pt modelId="{9DB6DB96-83E5-411F-8C91-F4FD2788D53A}" type="pres">
      <dgm:prSet presAssocID="{E9246FA6-DCEE-4BCE-B26B-CE2ACB95EAED}" presName="background" presStyleLbl="node0" presStyleIdx="0" presStyleCnt="1"/>
      <dgm:spPr/>
    </dgm:pt>
    <dgm:pt modelId="{8BC0BFCC-2084-40CE-99D7-3D665184B1D2}" type="pres">
      <dgm:prSet presAssocID="{E9246FA6-DCEE-4BCE-B26B-CE2ACB95EAED}" presName="text" presStyleLbl="fgAcc0" presStyleIdx="0" presStyleCnt="1">
        <dgm:presLayoutVars>
          <dgm:chPref val="3"/>
        </dgm:presLayoutVars>
      </dgm:prSet>
      <dgm:spPr/>
    </dgm:pt>
    <dgm:pt modelId="{F16388C4-AB48-42B9-B5E8-301D9DCD61CE}" type="pres">
      <dgm:prSet presAssocID="{E9246FA6-DCEE-4BCE-B26B-CE2ACB95EAED}" presName="hierChild2" presStyleCnt="0"/>
      <dgm:spPr/>
    </dgm:pt>
    <dgm:pt modelId="{403E69EF-45B7-4094-88EB-8D6D93B298C2}" type="pres">
      <dgm:prSet presAssocID="{031D98C2-3684-4167-B0E2-1EBC9DBAC6E0}" presName="Name10" presStyleLbl="parChTrans1D2" presStyleIdx="0" presStyleCnt="2"/>
      <dgm:spPr/>
    </dgm:pt>
    <dgm:pt modelId="{25A66F7C-F645-4B0E-A8FF-7D4A285BB0F3}" type="pres">
      <dgm:prSet presAssocID="{99DAE0E0-8B42-4F13-8111-252076F8F34E}" presName="hierRoot2" presStyleCnt="0"/>
      <dgm:spPr/>
    </dgm:pt>
    <dgm:pt modelId="{F9E485E7-6AD3-45FE-A148-42093CB21A8D}" type="pres">
      <dgm:prSet presAssocID="{99DAE0E0-8B42-4F13-8111-252076F8F34E}" presName="composite2" presStyleCnt="0"/>
      <dgm:spPr/>
    </dgm:pt>
    <dgm:pt modelId="{B71BA3E2-04AE-418B-9EC4-F9EDEAD6BBBD}" type="pres">
      <dgm:prSet presAssocID="{99DAE0E0-8B42-4F13-8111-252076F8F34E}" presName="background2" presStyleLbl="node2" presStyleIdx="0" presStyleCnt="2"/>
      <dgm:spPr/>
    </dgm:pt>
    <dgm:pt modelId="{D505C8BB-C892-4F54-A5EC-AEFDDBA80826}" type="pres">
      <dgm:prSet presAssocID="{99DAE0E0-8B42-4F13-8111-252076F8F34E}" presName="text2" presStyleLbl="fgAcc2" presStyleIdx="0" presStyleCnt="2">
        <dgm:presLayoutVars>
          <dgm:chPref val="3"/>
        </dgm:presLayoutVars>
      </dgm:prSet>
      <dgm:spPr/>
    </dgm:pt>
    <dgm:pt modelId="{E0AE2448-27BD-42F7-AC2D-7088937B0D45}" type="pres">
      <dgm:prSet presAssocID="{99DAE0E0-8B42-4F13-8111-252076F8F34E}" presName="hierChild3" presStyleCnt="0"/>
      <dgm:spPr/>
    </dgm:pt>
    <dgm:pt modelId="{A5649AF4-47AE-4D68-8781-660AA0BFE13F}" type="pres">
      <dgm:prSet presAssocID="{839B5BAD-6AF6-4AE8-A084-C13A79EDFD94}" presName="Name17" presStyleLbl="parChTrans1D3" presStyleIdx="0" presStyleCnt="4"/>
      <dgm:spPr/>
    </dgm:pt>
    <dgm:pt modelId="{51A2C3AF-19D6-4CE1-9782-808606467CCD}" type="pres">
      <dgm:prSet presAssocID="{84FBD745-FF6F-4690-9F41-830110FC898F}" presName="hierRoot3" presStyleCnt="0"/>
      <dgm:spPr/>
    </dgm:pt>
    <dgm:pt modelId="{E69AA3C2-1B28-4AF8-A1A5-0F52CF2216E9}" type="pres">
      <dgm:prSet presAssocID="{84FBD745-FF6F-4690-9F41-830110FC898F}" presName="composite3" presStyleCnt="0"/>
      <dgm:spPr/>
    </dgm:pt>
    <dgm:pt modelId="{004F3FD5-9FE3-4A80-815A-4C4388CCE83C}" type="pres">
      <dgm:prSet presAssocID="{84FBD745-FF6F-4690-9F41-830110FC898F}" presName="background3" presStyleLbl="node3" presStyleIdx="0" presStyleCnt="4"/>
      <dgm:spPr/>
    </dgm:pt>
    <dgm:pt modelId="{A04128A8-79F7-4B2B-91B6-D43B12EBBB00}" type="pres">
      <dgm:prSet presAssocID="{84FBD745-FF6F-4690-9F41-830110FC898F}" presName="text3" presStyleLbl="fgAcc3" presStyleIdx="0" presStyleCnt="4">
        <dgm:presLayoutVars>
          <dgm:chPref val="3"/>
        </dgm:presLayoutVars>
      </dgm:prSet>
      <dgm:spPr/>
    </dgm:pt>
    <dgm:pt modelId="{B0690BA4-7DAA-4965-A429-921844328877}" type="pres">
      <dgm:prSet presAssocID="{84FBD745-FF6F-4690-9F41-830110FC898F}" presName="hierChild4" presStyleCnt="0"/>
      <dgm:spPr/>
    </dgm:pt>
    <dgm:pt modelId="{517C79F2-AA38-4EF1-815B-8BD34A03AA8C}" type="pres">
      <dgm:prSet presAssocID="{D90885AA-E9F0-4278-A686-AE72038E1F82}" presName="Name17" presStyleLbl="parChTrans1D3" presStyleIdx="1" presStyleCnt="4"/>
      <dgm:spPr/>
    </dgm:pt>
    <dgm:pt modelId="{A026DA4A-8336-4474-B4F0-D4C15714F43F}" type="pres">
      <dgm:prSet presAssocID="{7920AE47-2483-4255-9446-9E402EEA06C8}" presName="hierRoot3" presStyleCnt="0"/>
      <dgm:spPr/>
    </dgm:pt>
    <dgm:pt modelId="{72569892-D3A7-4984-9442-195437E9A433}" type="pres">
      <dgm:prSet presAssocID="{7920AE47-2483-4255-9446-9E402EEA06C8}" presName="composite3" presStyleCnt="0"/>
      <dgm:spPr/>
    </dgm:pt>
    <dgm:pt modelId="{8D57E02F-FE4C-45BD-AC97-DDC0FB145FD2}" type="pres">
      <dgm:prSet presAssocID="{7920AE47-2483-4255-9446-9E402EEA06C8}" presName="background3" presStyleLbl="node3" presStyleIdx="1" presStyleCnt="4"/>
      <dgm:spPr/>
    </dgm:pt>
    <dgm:pt modelId="{8F89A101-3551-40DD-84BA-961C401F8ABB}" type="pres">
      <dgm:prSet presAssocID="{7920AE47-2483-4255-9446-9E402EEA06C8}" presName="text3" presStyleLbl="fgAcc3" presStyleIdx="1" presStyleCnt="4">
        <dgm:presLayoutVars>
          <dgm:chPref val="3"/>
        </dgm:presLayoutVars>
      </dgm:prSet>
      <dgm:spPr/>
    </dgm:pt>
    <dgm:pt modelId="{AD5EE1CF-6674-48DE-959E-D652E13AE98E}" type="pres">
      <dgm:prSet presAssocID="{7920AE47-2483-4255-9446-9E402EEA06C8}" presName="hierChild4" presStyleCnt="0"/>
      <dgm:spPr/>
    </dgm:pt>
    <dgm:pt modelId="{2282F5E7-D2DC-4376-B567-A856706D5B0C}" type="pres">
      <dgm:prSet presAssocID="{5A954DA6-DBAA-4E47-AAEF-3E5A2E3C466F}" presName="Name10" presStyleLbl="parChTrans1D2" presStyleIdx="1" presStyleCnt="2"/>
      <dgm:spPr/>
    </dgm:pt>
    <dgm:pt modelId="{C846428D-9CC7-40CF-A0AA-C8AF5D79B305}" type="pres">
      <dgm:prSet presAssocID="{93FC946E-A62D-4302-A6F7-BAC95FBA6084}" presName="hierRoot2" presStyleCnt="0"/>
      <dgm:spPr/>
    </dgm:pt>
    <dgm:pt modelId="{E500EB34-400A-4306-9166-D850B917EB49}" type="pres">
      <dgm:prSet presAssocID="{93FC946E-A62D-4302-A6F7-BAC95FBA6084}" presName="composite2" presStyleCnt="0"/>
      <dgm:spPr/>
    </dgm:pt>
    <dgm:pt modelId="{5ED17120-714D-4B73-B9CE-3E43EA3E66A9}" type="pres">
      <dgm:prSet presAssocID="{93FC946E-A62D-4302-A6F7-BAC95FBA6084}" presName="background2" presStyleLbl="node2" presStyleIdx="1" presStyleCnt="2"/>
      <dgm:spPr/>
    </dgm:pt>
    <dgm:pt modelId="{E4E1376E-0E4A-4C41-954D-A7608C46D005}" type="pres">
      <dgm:prSet presAssocID="{93FC946E-A62D-4302-A6F7-BAC95FBA6084}" presName="text2" presStyleLbl="fgAcc2" presStyleIdx="1" presStyleCnt="2">
        <dgm:presLayoutVars>
          <dgm:chPref val="3"/>
        </dgm:presLayoutVars>
      </dgm:prSet>
      <dgm:spPr/>
    </dgm:pt>
    <dgm:pt modelId="{330C540F-C009-4F5E-B729-F8F5D0C46E3D}" type="pres">
      <dgm:prSet presAssocID="{93FC946E-A62D-4302-A6F7-BAC95FBA6084}" presName="hierChild3" presStyleCnt="0"/>
      <dgm:spPr/>
    </dgm:pt>
    <dgm:pt modelId="{167D242F-E212-4E2F-9431-51A7E31B20D7}" type="pres">
      <dgm:prSet presAssocID="{3C6AF502-7228-4AC1-92A2-EAA56BDC9449}" presName="Name17" presStyleLbl="parChTrans1D3" presStyleIdx="2" presStyleCnt="4"/>
      <dgm:spPr/>
    </dgm:pt>
    <dgm:pt modelId="{5BFD4C27-1CD0-4B0D-9529-667B8CD3BF56}" type="pres">
      <dgm:prSet presAssocID="{79468B65-CA4B-4751-9A4B-6B4BA73FFBAF}" presName="hierRoot3" presStyleCnt="0"/>
      <dgm:spPr/>
    </dgm:pt>
    <dgm:pt modelId="{E2981E73-5D60-4F28-B42A-41D6775C1A8B}" type="pres">
      <dgm:prSet presAssocID="{79468B65-CA4B-4751-9A4B-6B4BA73FFBAF}" presName="composite3" presStyleCnt="0"/>
      <dgm:spPr/>
    </dgm:pt>
    <dgm:pt modelId="{FEC4B731-FE54-4B26-8DB4-1925C6AD8981}" type="pres">
      <dgm:prSet presAssocID="{79468B65-CA4B-4751-9A4B-6B4BA73FFBAF}" presName="background3" presStyleLbl="node3" presStyleIdx="2" presStyleCnt="4"/>
      <dgm:spPr/>
    </dgm:pt>
    <dgm:pt modelId="{603FDE3B-DA36-4991-899D-514A3EF5F850}" type="pres">
      <dgm:prSet presAssocID="{79468B65-CA4B-4751-9A4B-6B4BA73FFBAF}" presName="text3" presStyleLbl="fgAcc3" presStyleIdx="2" presStyleCnt="4">
        <dgm:presLayoutVars>
          <dgm:chPref val="3"/>
        </dgm:presLayoutVars>
      </dgm:prSet>
      <dgm:spPr/>
    </dgm:pt>
    <dgm:pt modelId="{99A58E9C-3D66-46B6-B84B-91885AB4ABF4}" type="pres">
      <dgm:prSet presAssocID="{79468B65-CA4B-4751-9A4B-6B4BA73FFBAF}" presName="hierChild4" presStyleCnt="0"/>
      <dgm:spPr/>
    </dgm:pt>
    <dgm:pt modelId="{60D08A3D-73A4-49A9-9AE1-6982C699290B}" type="pres">
      <dgm:prSet presAssocID="{1F131D21-E2DD-4F5C-9F7F-556FC4DA93A0}" presName="Name17" presStyleLbl="parChTrans1D3" presStyleIdx="3" presStyleCnt="4"/>
      <dgm:spPr/>
    </dgm:pt>
    <dgm:pt modelId="{6A966970-4C14-4A4C-A356-BF04BCE74F81}" type="pres">
      <dgm:prSet presAssocID="{92C044E5-90D8-495F-9E61-879E59A41C08}" presName="hierRoot3" presStyleCnt="0"/>
      <dgm:spPr/>
    </dgm:pt>
    <dgm:pt modelId="{D2DFEE37-CE48-48D3-AAE5-2174E58A8075}" type="pres">
      <dgm:prSet presAssocID="{92C044E5-90D8-495F-9E61-879E59A41C08}" presName="composite3" presStyleCnt="0"/>
      <dgm:spPr/>
    </dgm:pt>
    <dgm:pt modelId="{E5982E49-9E48-4B7D-8048-5D17446EE8BD}" type="pres">
      <dgm:prSet presAssocID="{92C044E5-90D8-495F-9E61-879E59A41C08}" presName="background3" presStyleLbl="node3" presStyleIdx="3" presStyleCnt="4"/>
      <dgm:spPr/>
    </dgm:pt>
    <dgm:pt modelId="{74BEEB1F-E0F1-41E3-8023-3167648FB815}" type="pres">
      <dgm:prSet presAssocID="{92C044E5-90D8-495F-9E61-879E59A41C08}" presName="text3" presStyleLbl="fgAcc3" presStyleIdx="3" presStyleCnt="4">
        <dgm:presLayoutVars>
          <dgm:chPref val="3"/>
        </dgm:presLayoutVars>
      </dgm:prSet>
      <dgm:spPr/>
    </dgm:pt>
    <dgm:pt modelId="{EC13CC7D-B7E4-460F-B7D1-07D28C31F885}" type="pres">
      <dgm:prSet presAssocID="{92C044E5-90D8-495F-9E61-879E59A41C08}" presName="hierChild4" presStyleCnt="0"/>
      <dgm:spPr/>
    </dgm:pt>
  </dgm:ptLst>
  <dgm:cxnLst>
    <dgm:cxn modelId="{1F8B1905-5E82-4D80-98B1-6492E64C5D22}" srcId="{93FC946E-A62D-4302-A6F7-BAC95FBA6084}" destId="{79468B65-CA4B-4751-9A4B-6B4BA73FFBAF}" srcOrd="0" destOrd="0" parTransId="{3C6AF502-7228-4AC1-92A2-EAA56BDC9449}" sibTransId="{88B455C6-A74A-457B-BE6F-D02A4623AFA0}"/>
    <dgm:cxn modelId="{070B380D-EB2E-4660-B57B-01080753D28E}" type="presOf" srcId="{93FC946E-A62D-4302-A6F7-BAC95FBA6084}" destId="{E4E1376E-0E4A-4C41-954D-A7608C46D005}" srcOrd="0" destOrd="0" presId="urn:microsoft.com/office/officeart/2005/8/layout/hierarchy1"/>
    <dgm:cxn modelId="{9A4F112A-C1D8-47EE-9D3B-2665C5EA931F}" type="presOf" srcId="{3C6AF502-7228-4AC1-92A2-EAA56BDC9449}" destId="{167D242F-E212-4E2F-9431-51A7E31B20D7}" srcOrd="0" destOrd="0" presId="urn:microsoft.com/office/officeart/2005/8/layout/hierarchy1"/>
    <dgm:cxn modelId="{F1EEB85C-3DC5-4480-A70E-357EF14131CE}" type="presOf" srcId="{5A954DA6-DBAA-4E47-AAEF-3E5A2E3C466F}" destId="{2282F5E7-D2DC-4376-B567-A856706D5B0C}" srcOrd="0" destOrd="0" presId="urn:microsoft.com/office/officeart/2005/8/layout/hierarchy1"/>
    <dgm:cxn modelId="{FB1E315D-7692-4C77-98F2-FA2757F92B5C}" srcId="{99DAE0E0-8B42-4F13-8111-252076F8F34E}" destId="{7920AE47-2483-4255-9446-9E402EEA06C8}" srcOrd="1" destOrd="0" parTransId="{D90885AA-E9F0-4278-A686-AE72038E1F82}" sibTransId="{5B280DAD-C8ED-45AD-AE01-272BBC2E953D}"/>
    <dgm:cxn modelId="{9A45565D-55CA-45D4-BBEA-53F3E2F318F4}" srcId="{93FC946E-A62D-4302-A6F7-BAC95FBA6084}" destId="{92C044E5-90D8-495F-9E61-879E59A41C08}" srcOrd="1" destOrd="0" parTransId="{1F131D21-E2DD-4F5C-9F7F-556FC4DA93A0}" sibTransId="{6F3905EB-ECD6-4496-80E7-2EABC6F68F33}"/>
    <dgm:cxn modelId="{47957862-1935-4353-B0C6-2462CE4A04C5}" type="presOf" srcId="{92C044E5-90D8-495F-9E61-879E59A41C08}" destId="{74BEEB1F-E0F1-41E3-8023-3167648FB815}" srcOrd="0" destOrd="0" presId="urn:microsoft.com/office/officeart/2005/8/layout/hierarchy1"/>
    <dgm:cxn modelId="{B073C264-C3DE-4567-AC0B-E3B2D80B4911}" type="presOf" srcId="{7920AE47-2483-4255-9446-9E402EEA06C8}" destId="{8F89A101-3551-40DD-84BA-961C401F8ABB}" srcOrd="0" destOrd="0" presId="urn:microsoft.com/office/officeart/2005/8/layout/hierarchy1"/>
    <dgm:cxn modelId="{9D2A5748-E3C4-41A8-AF54-9DC03BC1F938}" type="presOf" srcId="{967534FD-C211-4D90-9A9F-DCAFEE755D92}" destId="{891BFE46-F590-4C51-89D2-5AB67B36A85A}" srcOrd="0" destOrd="0" presId="urn:microsoft.com/office/officeart/2005/8/layout/hierarchy1"/>
    <dgm:cxn modelId="{969AB472-3D4F-4CB2-812F-D248BCBBEEF5}" type="presOf" srcId="{E9246FA6-DCEE-4BCE-B26B-CE2ACB95EAED}" destId="{8BC0BFCC-2084-40CE-99D7-3D665184B1D2}" srcOrd="0" destOrd="0" presId="urn:microsoft.com/office/officeart/2005/8/layout/hierarchy1"/>
    <dgm:cxn modelId="{14966556-5947-46E3-8209-DFCC5DC9AFEC}" type="presOf" srcId="{D90885AA-E9F0-4278-A686-AE72038E1F82}" destId="{517C79F2-AA38-4EF1-815B-8BD34A03AA8C}" srcOrd="0" destOrd="0" presId="urn:microsoft.com/office/officeart/2005/8/layout/hierarchy1"/>
    <dgm:cxn modelId="{D554A77C-415C-43D5-8024-9DCF6E542D6E}" srcId="{E9246FA6-DCEE-4BCE-B26B-CE2ACB95EAED}" destId="{93FC946E-A62D-4302-A6F7-BAC95FBA6084}" srcOrd="1" destOrd="0" parTransId="{5A954DA6-DBAA-4E47-AAEF-3E5A2E3C466F}" sibTransId="{FA399486-3AEC-4289-BA20-985925E0CF01}"/>
    <dgm:cxn modelId="{2D1DAEA6-2DCC-4171-9931-7E8E8ACF01A3}" type="presOf" srcId="{99DAE0E0-8B42-4F13-8111-252076F8F34E}" destId="{D505C8BB-C892-4F54-A5EC-AEFDDBA80826}" srcOrd="0" destOrd="0" presId="urn:microsoft.com/office/officeart/2005/8/layout/hierarchy1"/>
    <dgm:cxn modelId="{E802C0AC-189A-4922-B776-33925D33DCFC}" type="presOf" srcId="{031D98C2-3684-4167-B0E2-1EBC9DBAC6E0}" destId="{403E69EF-45B7-4094-88EB-8D6D93B298C2}" srcOrd="0" destOrd="0" presId="urn:microsoft.com/office/officeart/2005/8/layout/hierarchy1"/>
    <dgm:cxn modelId="{967B8CC1-C729-4695-902D-216468019400}" srcId="{E9246FA6-DCEE-4BCE-B26B-CE2ACB95EAED}" destId="{99DAE0E0-8B42-4F13-8111-252076F8F34E}" srcOrd="0" destOrd="0" parTransId="{031D98C2-3684-4167-B0E2-1EBC9DBAC6E0}" sibTransId="{34F82DFE-ED4D-4639-9363-1F7DED106467}"/>
    <dgm:cxn modelId="{EECFBADB-7710-4F95-BBC7-B1D4A1D24052}" srcId="{99DAE0E0-8B42-4F13-8111-252076F8F34E}" destId="{84FBD745-FF6F-4690-9F41-830110FC898F}" srcOrd="0" destOrd="0" parTransId="{839B5BAD-6AF6-4AE8-A084-C13A79EDFD94}" sibTransId="{59CF5AD4-ECF4-4D7B-A841-FA26B9590721}"/>
    <dgm:cxn modelId="{506E0BDF-A000-4246-B8BE-7BB43020EC03}" type="presOf" srcId="{79468B65-CA4B-4751-9A4B-6B4BA73FFBAF}" destId="{603FDE3B-DA36-4991-899D-514A3EF5F850}" srcOrd="0" destOrd="0" presId="urn:microsoft.com/office/officeart/2005/8/layout/hierarchy1"/>
    <dgm:cxn modelId="{CF41C6E4-8CC3-4DB7-B4F5-C9E8E6954E83}" type="presOf" srcId="{84FBD745-FF6F-4690-9F41-830110FC898F}" destId="{A04128A8-79F7-4B2B-91B6-D43B12EBBB00}" srcOrd="0" destOrd="0" presId="urn:microsoft.com/office/officeart/2005/8/layout/hierarchy1"/>
    <dgm:cxn modelId="{A9828CF9-6F22-4B52-B71C-E9AAA448AA6F}" type="presOf" srcId="{839B5BAD-6AF6-4AE8-A084-C13A79EDFD94}" destId="{A5649AF4-47AE-4D68-8781-660AA0BFE13F}" srcOrd="0" destOrd="0" presId="urn:microsoft.com/office/officeart/2005/8/layout/hierarchy1"/>
    <dgm:cxn modelId="{49999FFA-28EC-4655-8DEA-B68698A52178}" srcId="{967534FD-C211-4D90-9A9F-DCAFEE755D92}" destId="{E9246FA6-DCEE-4BCE-B26B-CE2ACB95EAED}" srcOrd="0" destOrd="0" parTransId="{06C52222-1144-46D5-A012-ECB41AFE3B5B}" sibTransId="{D573A2C5-D511-42B4-B5FE-4F5AB8BAB236}"/>
    <dgm:cxn modelId="{CB82BDFE-C71F-459F-81FE-61FB993013E0}" type="presOf" srcId="{1F131D21-E2DD-4F5C-9F7F-556FC4DA93A0}" destId="{60D08A3D-73A4-49A9-9AE1-6982C699290B}" srcOrd="0" destOrd="0" presId="urn:microsoft.com/office/officeart/2005/8/layout/hierarchy1"/>
    <dgm:cxn modelId="{4520CA01-8B0A-4FB0-8089-84B1EBF50383}" type="presParOf" srcId="{891BFE46-F590-4C51-89D2-5AB67B36A85A}" destId="{120DE150-4B5A-479B-83E3-BE48109A82C8}" srcOrd="0" destOrd="0" presId="urn:microsoft.com/office/officeart/2005/8/layout/hierarchy1"/>
    <dgm:cxn modelId="{A7CA55E1-5456-424F-8B09-3BFDB5F48FA7}" type="presParOf" srcId="{120DE150-4B5A-479B-83E3-BE48109A82C8}" destId="{A753B179-59F0-49AB-B1AA-1ABF0C6E956C}" srcOrd="0" destOrd="0" presId="urn:microsoft.com/office/officeart/2005/8/layout/hierarchy1"/>
    <dgm:cxn modelId="{FBD30F84-C44B-474B-9BFD-78AD1576CA1D}" type="presParOf" srcId="{A753B179-59F0-49AB-B1AA-1ABF0C6E956C}" destId="{9DB6DB96-83E5-411F-8C91-F4FD2788D53A}" srcOrd="0" destOrd="0" presId="urn:microsoft.com/office/officeart/2005/8/layout/hierarchy1"/>
    <dgm:cxn modelId="{D6BC226E-7D1B-4462-B56D-C62F0CCE6EAE}" type="presParOf" srcId="{A753B179-59F0-49AB-B1AA-1ABF0C6E956C}" destId="{8BC0BFCC-2084-40CE-99D7-3D665184B1D2}" srcOrd="1" destOrd="0" presId="urn:microsoft.com/office/officeart/2005/8/layout/hierarchy1"/>
    <dgm:cxn modelId="{0674B9FF-2B26-40AB-BCC6-9C601E6D71CB}" type="presParOf" srcId="{120DE150-4B5A-479B-83E3-BE48109A82C8}" destId="{F16388C4-AB48-42B9-B5E8-301D9DCD61CE}" srcOrd="1" destOrd="0" presId="urn:microsoft.com/office/officeart/2005/8/layout/hierarchy1"/>
    <dgm:cxn modelId="{66DA6979-77B8-46D7-BAEE-7EA3CA6AF156}" type="presParOf" srcId="{F16388C4-AB48-42B9-B5E8-301D9DCD61CE}" destId="{403E69EF-45B7-4094-88EB-8D6D93B298C2}" srcOrd="0" destOrd="0" presId="urn:microsoft.com/office/officeart/2005/8/layout/hierarchy1"/>
    <dgm:cxn modelId="{084DB188-0943-456D-A535-06D885817025}" type="presParOf" srcId="{F16388C4-AB48-42B9-B5E8-301D9DCD61CE}" destId="{25A66F7C-F645-4B0E-A8FF-7D4A285BB0F3}" srcOrd="1" destOrd="0" presId="urn:microsoft.com/office/officeart/2005/8/layout/hierarchy1"/>
    <dgm:cxn modelId="{0BE3932E-41C7-4942-94EF-48DFBD4BF602}" type="presParOf" srcId="{25A66F7C-F645-4B0E-A8FF-7D4A285BB0F3}" destId="{F9E485E7-6AD3-45FE-A148-42093CB21A8D}" srcOrd="0" destOrd="0" presId="urn:microsoft.com/office/officeart/2005/8/layout/hierarchy1"/>
    <dgm:cxn modelId="{A7012E06-9FB8-43E4-A018-417A45DF03A9}" type="presParOf" srcId="{F9E485E7-6AD3-45FE-A148-42093CB21A8D}" destId="{B71BA3E2-04AE-418B-9EC4-F9EDEAD6BBBD}" srcOrd="0" destOrd="0" presId="urn:microsoft.com/office/officeart/2005/8/layout/hierarchy1"/>
    <dgm:cxn modelId="{1F867017-D359-45AF-A127-F3CD74A2A727}" type="presParOf" srcId="{F9E485E7-6AD3-45FE-A148-42093CB21A8D}" destId="{D505C8BB-C892-4F54-A5EC-AEFDDBA80826}" srcOrd="1" destOrd="0" presId="urn:microsoft.com/office/officeart/2005/8/layout/hierarchy1"/>
    <dgm:cxn modelId="{4C4F94F8-A0C4-405B-B921-3A87FE2E6665}" type="presParOf" srcId="{25A66F7C-F645-4B0E-A8FF-7D4A285BB0F3}" destId="{E0AE2448-27BD-42F7-AC2D-7088937B0D45}" srcOrd="1" destOrd="0" presId="urn:microsoft.com/office/officeart/2005/8/layout/hierarchy1"/>
    <dgm:cxn modelId="{11E62C82-1898-4C36-B6B2-898E71910A91}" type="presParOf" srcId="{E0AE2448-27BD-42F7-AC2D-7088937B0D45}" destId="{A5649AF4-47AE-4D68-8781-660AA0BFE13F}" srcOrd="0" destOrd="0" presId="urn:microsoft.com/office/officeart/2005/8/layout/hierarchy1"/>
    <dgm:cxn modelId="{CB38015E-B2FF-4B19-84F7-1684D267F2DF}" type="presParOf" srcId="{E0AE2448-27BD-42F7-AC2D-7088937B0D45}" destId="{51A2C3AF-19D6-4CE1-9782-808606467CCD}" srcOrd="1" destOrd="0" presId="urn:microsoft.com/office/officeart/2005/8/layout/hierarchy1"/>
    <dgm:cxn modelId="{E4179437-C215-4355-A321-B309C3205C22}" type="presParOf" srcId="{51A2C3AF-19D6-4CE1-9782-808606467CCD}" destId="{E69AA3C2-1B28-4AF8-A1A5-0F52CF2216E9}" srcOrd="0" destOrd="0" presId="urn:microsoft.com/office/officeart/2005/8/layout/hierarchy1"/>
    <dgm:cxn modelId="{19EF75F3-EBB7-406F-A764-DBC27F7417B3}" type="presParOf" srcId="{E69AA3C2-1B28-4AF8-A1A5-0F52CF2216E9}" destId="{004F3FD5-9FE3-4A80-815A-4C4388CCE83C}" srcOrd="0" destOrd="0" presId="urn:microsoft.com/office/officeart/2005/8/layout/hierarchy1"/>
    <dgm:cxn modelId="{834FA939-1C12-4049-BD5E-BFAD42F287F8}" type="presParOf" srcId="{E69AA3C2-1B28-4AF8-A1A5-0F52CF2216E9}" destId="{A04128A8-79F7-4B2B-91B6-D43B12EBBB00}" srcOrd="1" destOrd="0" presId="urn:microsoft.com/office/officeart/2005/8/layout/hierarchy1"/>
    <dgm:cxn modelId="{66A7199F-1AD7-4001-AC01-0BBFCBAC2A7A}" type="presParOf" srcId="{51A2C3AF-19D6-4CE1-9782-808606467CCD}" destId="{B0690BA4-7DAA-4965-A429-921844328877}" srcOrd="1" destOrd="0" presId="urn:microsoft.com/office/officeart/2005/8/layout/hierarchy1"/>
    <dgm:cxn modelId="{703D6D83-C777-4C9D-A2E8-4042D08EE76C}" type="presParOf" srcId="{E0AE2448-27BD-42F7-AC2D-7088937B0D45}" destId="{517C79F2-AA38-4EF1-815B-8BD34A03AA8C}" srcOrd="2" destOrd="0" presId="urn:microsoft.com/office/officeart/2005/8/layout/hierarchy1"/>
    <dgm:cxn modelId="{9724898B-5C2C-4B70-B807-F7CD74DD0F34}" type="presParOf" srcId="{E0AE2448-27BD-42F7-AC2D-7088937B0D45}" destId="{A026DA4A-8336-4474-B4F0-D4C15714F43F}" srcOrd="3" destOrd="0" presId="urn:microsoft.com/office/officeart/2005/8/layout/hierarchy1"/>
    <dgm:cxn modelId="{47FE6B19-BFF9-4957-B085-90820BB9B431}" type="presParOf" srcId="{A026DA4A-8336-4474-B4F0-D4C15714F43F}" destId="{72569892-D3A7-4984-9442-195437E9A433}" srcOrd="0" destOrd="0" presId="urn:microsoft.com/office/officeart/2005/8/layout/hierarchy1"/>
    <dgm:cxn modelId="{43615EDF-44CB-4D3B-83AB-C0342E7A63C7}" type="presParOf" srcId="{72569892-D3A7-4984-9442-195437E9A433}" destId="{8D57E02F-FE4C-45BD-AC97-DDC0FB145FD2}" srcOrd="0" destOrd="0" presId="urn:microsoft.com/office/officeart/2005/8/layout/hierarchy1"/>
    <dgm:cxn modelId="{DA315D94-9DB4-44EE-AE05-B7A2CE345D04}" type="presParOf" srcId="{72569892-D3A7-4984-9442-195437E9A433}" destId="{8F89A101-3551-40DD-84BA-961C401F8ABB}" srcOrd="1" destOrd="0" presId="urn:microsoft.com/office/officeart/2005/8/layout/hierarchy1"/>
    <dgm:cxn modelId="{CD4136CF-7303-4CB2-A740-795B9FFD87B4}" type="presParOf" srcId="{A026DA4A-8336-4474-B4F0-D4C15714F43F}" destId="{AD5EE1CF-6674-48DE-959E-D652E13AE98E}" srcOrd="1" destOrd="0" presId="urn:microsoft.com/office/officeart/2005/8/layout/hierarchy1"/>
    <dgm:cxn modelId="{24726645-A08C-4EA7-A601-FFD089CDBCC8}" type="presParOf" srcId="{F16388C4-AB48-42B9-B5E8-301D9DCD61CE}" destId="{2282F5E7-D2DC-4376-B567-A856706D5B0C}" srcOrd="2" destOrd="0" presId="urn:microsoft.com/office/officeart/2005/8/layout/hierarchy1"/>
    <dgm:cxn modelId="{206BFF17-3DA5-4125-AB16-DE8D8003D05A}" type="presParOf" srcId="{F16388C4-AB48-42B9-B5E8-301D9DCD61CE}" destId="{C846428D-9CC7-40CF-A0AA-C8AF5D79B305}" srcOrd="3" destOrd="0" presId="urn:microsoft.com/office/officeart/2005/8/layout/hierarchy1"/>
    <dgm:cxn modelId="{D8DC2AE8-4064-447B-A6C1-B0F9ABC265F0}" type="presParOf" srcId="{C846428D-9CC7-40CF-A0AA-C8AF5D79B305}" destId="{E500EB34-400A-4306-9166-D850B917EB49}" srcOrd="0" destOrd="0" presId="urn:microsoft.com/office/officeart/2005/8/layout/hierarchy1"/>
    <dgm:cxn modelId="{C27DAB83-69EC-403D-960F-61723510E0BF}" type="presParOf" srcId="{E500EB34-400A-4306-9166-D850B917EB49}" destId="{5ED17120-714D-4B73-B9CE-3E43EA3E66A9}" srcOrd="0" destOrd="0" presId="urn:microsoft.com/office/officeart/2005/8/layout/hierarchy1"/>
    <dgm:cxn modelId="{A76BBA3E-3978-4698-9897-E057F327CE9C}" type="presParOf" srcId="{E500EB34-400A-4306-9166-D850B917EB49}" destId="{E4E1376E-0E4A-4C41-954D-A7608C46D005}" srcOrd="1" destOrd="0" presId="urn:microsoft.com/office/officeart/2005/8/layout/hierarchy1"/>
    <dgm:cxn modelId="{A9277439-1993-435D-85E3-A3EC5CBEC76C}" type="presParOf" srcId="{C846428D-9CC7-40CF-A0AA-C8AF5D79B305}" destId="{330C540F-C009-4F5E-B729-F8F5D0C46E3D}" srcOrd="1" destOrd="0" presId="urn:microsoft.com/office/officeart/2005/8/layout/hierarchy1"/>
    <dgm:cxn modelId="{1015A1C7-3C0B-4F54-812A-64E9B22C9759}" type="presParOf" srcId="{330C540F-C009-4F5E-B729-F8F5D0C46E3D}" destId="{167D242F-E212-4E2F-9431-51A7E31B20D7}" srcOrd="0" destOrd="0" presId="urn:microsoft.com/office/officeart/2005/8/layout/hierarchy1"/>
    <dgm:cxn modelId="{ED5798F5-4C38-4A53-8436-3E4E7BE81B6E}" type="presParOf" srcId="{330C540F-C009-4F5E-B729-F8F5D0C46E3D}" destId="{5BFD4C27-1CD0-4B0D-9529-667B8CD3BF56}" srcOrd="1" destOrd="0" presId="urn:microsoft.com/office/officeart/2005/8/layout/hierarchy1"/>
    <dgm:cxn modelId="{F266127C-DB00-424A-A7B4-DAF1501E1C49}" type="presParOf" srcId="{5BFD4C27-1CD0-4B0D-9529-667B8CD3BF56}" destId="{E2981E73-5D60-4F28-B42A-41D6775C1A8B}" srcOrd="0" destOrd="0" presId="urn:microsoft.com/office/officeart/2005/8/layout/hierarchy1"/>
    <dgm:cxn modelId="{B2DB764E-2F95-4C64-ADF9-77D9A0138AF5}" type="presParOf" srcId="{E2981E73-5D60-4F28-B42A-41D6775C1A8B}" destId="{FEC4B731-FE54-4B26-8DB4-1925C6AD8981}" srcOrd="0" destOrd="0" presId="urn:microsoft.com/office/officeart/2005/8/layout/hierarchy1"/>
    <dgm:cxn modelId="{B68B3266-88A3-473E-BC3C-534CA2485BAB}" type="presParOf" srcId="{E2981E73-5D60-4F28-B42A-41D6775C1A8B}" destId="{603FDE3B-DA36-4991-899D-514A3EF5F850}" srcOrd="1" destOrd="0" presId="urn:microsoft.com/office/officeart/2005/8/layout/hierarchy1"/>
    <dgm:cxn modelId="{ABA88F84-5077-4ADB-A30A-F8692713F424}" type="presParOf" srcId="{5BFD4C27-1CD0-4B0D-9529-667B8CD3BF56}" destId="{99A58E9C-3D66-46B6-B84B-91885AB4ABF4}" srcOrd="1" destOrd="0" presId="urn:microsoft.com/office/officeart/2005/8/layout/hierarchy1"/>
    <dgm:cxn modelId="{FEA7E8D5-00DD-4B35-B63F-AF094EB53BC1}" type="presParOf" srcId="{330C540F-C009-4F5E-B729-F8F5D0C46E3D}" destId="{60D08A3D-73A4-49A9-9AE1-6982C699290B}" srcOrd="2" destOrd="0" presId="urn:microsoft.com/office/officeart/2005/8/layout/hierarchy1"/>
    <dgm:cxn modelId="{DD717086-9765-49CB-9798-6034EC50DD07}" type="presParOf" srcId="{330C540F-C009-4F5E-B729-F8F5D0C46E3D}" destId="{6A966970-4C14-4A4C-A356-BF04BCE74F81}" srcOrd="3" destOrd="0" presId="urn:microsoft.com/office/officeart/2005/8/layout/hierarchy1"/>
    <dgm:cxn modelId="{7E7221BC-8FB7-4F6F-82B6-8008B91FFF07}" type="presParOf" srcId="{6A966970-4C14-4A4C-A356-BF04BCE74F81}" destId="{D2DFEE37-CE48-48D3-AAE5-2174E58A8075}" srcOrd="0" destOrd="0" presId="urn:microsoft.com/office/officeart/2005/8/layout/hierarchy1"/>
    <dgm:cxn modelId="{A6B1429C-6235-41AE-9E0D-55C9AD2C2DEB}" type="presParOf" srcId="{D2DFEE37-CE48-48D3-AAE5-2174E58A8075}" destId="{E5982E49-9E48-4B7D-8048-5D17446EE8BD}" srcOrd="0" destOrd="0" presId="urn:microsoft.com/office/officeart/2005/8/layout/hierarchy1"/>
    <dgm:cxn modelId="{04A64E04-221D-4500-BEC9-670F947D11C2}" type="presParOf" srcId="{D2DFEE37-CE48-48D3-AAE5-2174E58A8075}" destId="{74BEEB1F-E0F1-41E3-8023-3167648FB815}" srcOrd="1" destOrd="0" presId="urn:microsoft.com/office/officeart/2005/8/layout/hierarchy1"/>
    <dgm:cxn modelId="{B0763494-A969-4558-B08D-F8ECC111F688}" type="presParOf" srcId="{6A966970-4C14-4A4C-A356-BF04BCE74F81}" destId="{EC13CC7D-B7E4-460F-B7D1-07D28C31F8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E285F-4D4D-49FB-866E-55BA8039DDD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B6C9EE-E45D-493A-96C7-53A84854A7B2}">
      <dgm:prSet phldrT="[Text]"/>
      <dgm:spPr/>
      <dgm:t>
        <a:bodyPr/>
        <a:lstStyle/>
        <a:p>
          <a:r>
            <a:rPr lang="en-US" dirty="0">
              <a:latin typeface="Georgia" panose="02040502050405020303" pitchFamily="18" charset="0"/>
            </a:rPr>
            <a:t>Direct Costs</a:t>
          </a:r>
        </a:p>
      </dgm:t>
    </dgm:pt>
    <dgm:pt modelId="{1B1A4D09-9778-4181-9E57-99EE11D92F91}" type="parTrans" cxnId="{B30D5D76-7F5D-46CF-B6C9-B682FBEA6F19}">
      <dgm:prSet/>
      <dgm:spPr/>
      <dgm:t>
        <a:bodyPr/>
        <a:lstStyle/>
        <a:p>
          <a:endParaRPr lang="en-US"/>
        </a:p>
      </dgm:t>
    </dgm:pt>
    <dgm:pt modelId="{C6183CCA-C03E-47DE-A1F2-3BCCC0F2BBEF}" type="sibTrans" cxnId="{B30D5D76-7F5D-46CF-B6C9-B682FBEA6F19}">
      <dgm:prSet/>
      <dgm:spPr/>
      <dgm:t>
        <a:bodyPr/>
        <a:lstStyle/>
        <a:p>
          <a:endParaRPr lang="en-US"/>
        </a:p>
      </dgm:t>
    </dgm:pt>
    <dgm:pt modelId="{18A72714-C835-4050-A737-59BE98207A6E}">
      <dgm:prSet phldrT="[Text]"/>
      <dgm:spPr/>
      <dgm:t>
        <a:bodyPr/>
        <a:lstStyle/>
        <a:p>
          <a:pPr algn="l"/>
          <a:r>
            <a:rPr lang="en-US" dirty="0">
              <a:latin typeface="Garamond" panose="02020404030301010803" pitchFamily="18" charset="0"/>
            </a:rPr>
            <a:t>Easily identified with a specific cost objective</a:t>
          </a:r>
        </a:p>
      </dgm:t>
    </dgm:pt>
    <dgm:pt modelId="{7D42187F-0052-4AE0-8706-61475A15289F}" type="parTrans" cxnId="{23EEB8FF-3D24-46A2-9E7E-89F9AC57A45A}">
      <dgm:prSet/>
      <dgm:spPr/>
      <dgm:t>
        <a:bodyPr/>
        <a:lstStyle/>
        <a:p>
          <a:endParaRPr lang="en-US"/>
        </a:p>
      </dgm:t>
    </dgm:pt>
    <dgm:pt modelId="{71EA31C8-7783-4CDB-BFEF-964110F4A0EE}" type="sibTrans" cxnId="{23EEB8FF-3D24-46A2-9E7E-89F9AC57A45A}">
      <dgm:prSet/>
      <dgm:spPr/>
      <dgm:t>
        <a:bodyPr/>
        <a:lstStyle/>
        <a:p>
          <a:endParaRPr lang="en-US"/>
        </a:p>
      </dgm:t>
    </dgm:pt>
    <dgm:pt modelId="{250A4B6B-2C76-41CD-AC9E-5E06BB898385}">
      <dgm:prSet phldrT="[Text]"/>
      <dgm:spPr/>
      <dgm:t>
        <a:bodyPr/>
        <a:lstStyle/>
        <a:p>
          <a:pPr algn="l">
            <a:lnSpc>
              <a:spcPct val="100000"/>
            </a:lnSpc>
          </a:pPr>
          <a:r>
            <a:rPr lang="en-US" dirty="0">
              <a:latin typeface="Garamond" panose="02020404030301010803" pitchFamily="18" charset="0"/>
            </a:rPr>
            <a:t>Specific to a particular cost objective</a:t>
          </a:r>
        </a:p>
      </dgm:t>
    </dgm:pt>
    <dgm:pt modelId="{8954BF87-E407-4888-9B87-71A808A03977}" type="parTrans" cxnId="{B13E11F6-3B4F-4707-B02F-75C364436773}">
      <dgm:prSet/>
      <dgm:spPr/>
      <dgm:t>
        <a:bodyPr/>
        <a:lstStyle/>
        <a:p>
          <a:endParaRPr lang="en-US"/>
        </a:p>
      </dgm:t>
    </dgm:pt>
    <dgm:pt modelId="{9621C7A6-684D-4515-A18C-8BB5A399ABF2}" type="sibTrans" cxnId="{B13E11F6-3B4F-4707-B02F-75C364436773}">
      <dgm:prSet/>
      <dgm:spPr/>
      <dgm:t>
        <a:bodyPr/>
        <a:lstStyle/>
        <a:p>
          <a:endParaRPr lang="en-US"/>
        </a:p>
      </dgm:t>
    </dgm:pt>
    <dgm:pt modelId="{5415C6F8-A0BC-483D-B96E-5AA066449937}">
      <dgm:prSet phldrT="[Text]"/>
      <dgm:spPr/>
      <dgm:t>
        <a:bodyPr/>
        <a:lstStyle/>
        <a:p>
          <a:r>
            <a:rPr lang="en-US" dirty="0">
              <a:latin typeface="Georgia" panose="02040502050405020303" pitchFamily="18" charset="0"/>
            </a:rPr>
            <a:t>Indirect Costs</a:t>
          </a:r>
        </a:p>
      </dgm:t>
    </dgm:pt>
    <dgm:pt modelId="{7DBEB9C5-C68B-417F-8479-9B19162C75CE}" type="parTrans" cxnId="{0235E20E-7E35-4369-9E57-48766D5B2E25}">
      <dgm:prSet/>
      <dgm:spPr/>
      <dgm:t>
        <a:bodyPr/>
        <a:lstStyle/>
        <a:p>
          <a:endParaRPr lang="en-US"/>
        </a:p>
      </dgm:t>
    </dgm:pt>
    <dgm:pt modelId="{77E9157A-6D99-48AC-BB92-0E54613A8353}" type="sibTrans" cxnId="{0235E20E-7E35-4369-9E57-48766D5B2E25}">
      <dgm:prSet/>
      <dgm:spPr/>
      <dgm:t>
        <a:bodyPr/>
        <a:lstStyle/>
        <a:p>
          <a:endParaRPr lang="en-US"/>
        </a:p>
      </dgm:t>
    </dgm:pt>
    <dgm:pt modelId="{9F025F60-3B82-4434-AEA4-E92A15E30D2C}">
      <dgm:prSet phldrT="[Text]"/>
      <dgm:spPr/>
      <dgm:t>
        <a:bodyPr/>
        <a:lstStyle/>
        <a:p>
          <a:pPr algn="l">
            <a:lnSpc>
              <a:spcPct val="100000"/>
            </a:lnSpc>
          </a:pPr>
          <a:r>
            <a:rPr lang="en-US" dirty="0">
              <a:latin typeface="Garamond" panose="02020404030301010803" pitchFamily="18" charset="0"/>
            </a:rPr>
            <a:t>Not readily assignable to cost objective</a:t>
          </a:r>
        </a:p>
      </dgm:t>
    </dgm:pt>
    <dgm:pt modelId="{C7103155-85E1-4B9A-91C9-324A3DFAA66F}" type="parTrans" cxnId="{305555D6-8EF6-4577-BCED-8B46B99D6DE9}">
      <dgm:prSet/>
      <dgm:spPr/>
      <dgm:t>
        <a:bodyPr/>
        <a:lstStyle/>
        <a:p>
          <a:endParaRPr lang="en-US"/>
        </a:p>
      </dgm:t>
    </dgm:pt>
    <dgm:pt modelId="{ED0EF820-2910-4576-A4B1-C845C9008AAA}" type="sibTrans" cxnId="{305555D6-8EF6-4577-BCED-8B46B99D6DE9}">
      <dgm:prSet/>
      <dgm:spPr/>
      <dgm:t>
        <a:bodyPr/>
        <a:lstStyle/>
        <a:p>
          <a:endParaRPr lang="en-US"/>
        </a:p>
      </dgm:t>
    </dgm:pt>
    <dgm:pt modelId="{A9BF56BF-42BF-4EEA-9167-31D6B2172636}">
      <dgm:prSet phldrT="[Text]"/>
      <dgm:spPr/>
      <dgm:t>
        <a:bodyPr/>
        <a:lstStyle/>
        <a:p>
          <a:pPr algn="l">
            <a:lnSpc>
              <a:spcPct val="100000"/>
            </a:lnSpc>
          </a:pPr>
          <a:r>
            <a:rPr lang="en-US" dirty="0">
              <a:latin typeface="Garamond" panose="02020404030301010803" pitchFamily="18" charset="0"/>
            </a:rPr>
            <a:t>Benefits more than one cost objective</a:t>
          </a:r>
        </a:p>
      </dgm:t>
    </dgm:pt>
    <dgm:pt modelId="{E622A782-5C53-4920-9A2D-EC79FAD33834}" type="parTrans" cxnId="{6F58D0BB-76A3-4F23-B445-4F21FB61F0A6}">
      <dgm:prSet/>
      <dgm:spPr/>
      <dgm:t>
        <a:bodyPr/>
        <a:lstStyle/>
        <a:p>
          <a:endParaRPr lang="en-US"/>
        </a:p>
      </dgm:t>
    </dgm:pt>
    <dgm:pt modelId="{595DC63F-964D-4957-A0DF-5552A42A31DA}" type="sibTrans" cxnId="{6F58D0BB-76A3-4F23-B445-4F21FB61F0A6}">
      <dgm:prSet/>
      <dgm:spPr/>
      <dgm:t>
        <a:bodyPr/>
        <a:lstStyle/>
        <a:p>
          <a:endParaRPr lang="en-US"/>
        </a:p>
      </dgm:t>
    </dgm:pt>
    <dgm:pt modelId="{5CB1B3EF-C3C1-45A3-98E0-34E85DAEAAFE}">
      <dgm:prSet phldrT="[Text]"/>
      <dgm:spPr/>
      <dgm:t>
        <a:bodyPr/>
        <a:lstStyle/>
        <a:p>
          <a:pPr algn="l">
            <a:lnSpc>
              <a:spcPct val="100000"/>
            </a:lnSpc>
          </a:pPr>
          <a:r>
            <a:rPr lang="en-US" dirty="0">
              <a:latin typeface="Garamond" panose="02020404030301010803" pitchFamily="18" charset="0"/>
            </a:rPr>
            <a:t>Direct Salaries, Travel Equipment, Materials</a:t>
          </a:r>
        </a:p>
      </dgm:t>
    </dgm:pt>
    <dgm:pt modelId="{716FB63A-5269-4E85-B9F7-E3B074D4FD3F}" type="parTrans" cxnId="{BD7E56C0-6C36-49F1-A614-D3E9292327F1}">
      <dgm:prSet/>
      <dgm:spPr/>
      <dgm:t>
        <a:bodyPr/>
        <a:lstStyle/>
        <a:p>
          <a:endParaRPr lang="en-US"/>
        </a:p>
      </dgm:t>
    </dgm:pt>
    <dgm:pt modelId="{1D40C365-00FD-4EBD-BA12-6E44B22FBBB6}" type="sibTrans" cxnId="{BD7E56C0-6C36-49F1-A614-D3E9292327F1}">
      <dgm:prSet/>
      <dgm:spPr/>
      <dgm:t>
        <a:bodyPr/>
        <a:lstStyle/>
        <a:p>
          <a:endParaRPr lang="en-US"/>
        </a:p>
      </dgm:t>
    </dgm:pt>
    <dgm:pt modelId="{0926A3F8-DE16-40C2-AEBF-4253BA4512A2}">
      <dgm:prSet phldrT="[Text]"/>
      <dgm:spPr/>
      <dgm:t>
        <a:bodyPr/>
        <a:lstStyle/>
        <a:p>
          <a:pPr algn="l">
            <a:lnSpc>
              <a:spcPct val="100000"/>
            </a:lnSpc>
          </a:pPr>
          <a:r>
            <a:rPr lang="en-US" dirty="0">
              <a:latin typeface="Garamond" panose="02020404030301010803" pitchFamily="18" charset="0"/>
            </a:rPr>
            <a:t>Accounting Services, Utilities, Rent</a:t>
          </a:r>
        </a:p>
      </dgm:t>
    </dgm:pt>
    <dgm:pt modelId="{CBFE12A7-69A2-4837-941A-28BCB15D6A03}" type="parTrans" cxnId="{C4CDA71F-C37D-41F1-B35E-41B3452047F1}">
      <dgm:prSet/>
      <dgm:spPr/>
      <dgm:t>
        <a:bodyPr/>
        <a:lstStyle/>
        <a:p>
          <a:endParaRPr lang="en-US"/>
        </a:p>
      </dgm:t>
    </dgm:pt>
    <dgm:pt modelId="{AA0443AF-DF65-45B7-8F77-C168518DF61C}" type="sibTrans" cxnId="{C4CDA71F-C37D-41F1-B35E-41B3452047F1}">
      <dgm:prSet/>
      <dgm:spPr/>
      <dgm:t>
        <a:bodyPr/>
        <a:lstStyle/>
        <a:p>
          <a:endParaRPr lang="en-US"/>
        </a:p>
      </dgm:t>
    </dgm:pt>
    <dgm:pt modelId="{943B2A8F-0AA2-4B12-BD56-7940FF301768}" type="pres">
      <dgm:prSet presAssocID="{497E285F-4D4D-49FB-866E-55BA8039DDD8}" presName="diagram" presStyleCnt="0">
        <dgm:presLayoutVars>
          <dgm:chPref val="1"/>
          <dgm:dir/>
          <dgm:animOne val="branch"/>
          <dgm:animLvl val="lvl"/>
          <dgm:resizeHandles/>
        </dgm:presLayoutVars>
      </dgm:prSet>
      <dgm:spPr/>
    </dgm:pt>
    <dgm:pt modelId="{9971C962-2AD1-4B83-A39A-77C92495C95A}" type="pres">
      <dgm:prSet presAssocID="{C6B6C9EE-E45D-493A-96C7-53A84854A7B2}" presName="root" presStyleCnt="0"/>
      <dgm:spPr/>
    </dgm:pt>
    <dgm:pt modelId="{70937806-0F70-4BF5-A65A-5FCD97E3465B}" type="pres">
      <dgm:prSet presAssocID="{C6B6C9EE-E45D-493A-96C7-53A84854A7B2}" presName="rootComposite" presStyleCnt="0"/>
      <dgm:spPr/>
    </dgm:pt>
    <dgm:pt modelId="{3057E88A-D368-46F5-A5B3-9F16E1AF1ECA}" type="pres">
      <dgm:prSet presAssocID="{C6B6C9EE-E45D-493A-96C7-53A84854A7B2}" presName="rootText" presStyleLbl="node1" presStyleIdx="0" presStyleCnt="2" custScaleX="210006"/>
      <dgm:spPr/>
    </dgm:pt>
    <dgm:pt modelId="{06840217-07BC-4E8C-89A2-10BB840456A4}" type="pres">
      <dgm:prSet presAssocID="{C6B6C9EE-E45D-493A-96C7-53A84854A7B2}" presName="rootConnector" presStyleLbl="node1" presStyleIdx="0" presStyleCnt="2"/>
      <dgm:spPr/>
    </dgm:pt>
    <dgm:pt modelId="{14A3A918-0C7A-4CAB-8FCF-9D6CD95B399B}" type="pres">
      <dgm:prSet presAssocID="{C6B6C9EE-E45D-493A-96C7-53A84854A7B2}" presName="childShape" presStyleCnt="0"/>
      <dgm:spPr/>
    </dgm:pt>
    <dgm:pt modelId="{1E0F0D4D-FC6E-4D4D-B442-8154ED41F5C9}" type="pres">
      <dgm:prSet presAssocID="{7D42187F-0052-4AE0-8706-61475A15289F}" presName="Name13" presStyleLbl="parChTrans1D2" presStyleIdx="0" presStyleCnt="6"/>
      <dgm:spPr/>
    </dgm:pt>
    <dgm:pt modelId="{0AA8588D-ABD1-4F72-AB8A-A959FCAC7A87}" type="pres">
      <dgm:prSet presAssocID="{18A72714-C835-4050-A737-59BE98207A6E}" presName="childText" presStyleLbl="bgAcc1" presStyleIdx="0" presStyleCnt="6" custScaleX="207949">
        <dgm:presLayoutVars>
          <dgm:bulletEnabled val="1"/>
        </dgm:presLayoutVars>
      </dgm:prSet>
      <dgm:spPr/>
    </dgm:pt>
    <dgm:pt modelId="{4D063681-8C9A-4B7A-895A-1767BBB27401}" type="pres">
      <dgm:prSet presAssocID="{8954BF87-E407-4888-9B87-71A808A03977}" presName="Name13" presStyleLbl="parChTrans1D2" presStyleIdx="1" presStyleCnt="6"/>
      <dgm:spPr/>
    </dgm:pt>
    <dgm:pt modelId="{A0E42D46-5AAA-40AA-BB1A-4756E4BBCCC5}" type="pres">
      <dgm:prSet presAssocID="{250A4B6B-2C76-41CD-AC9E-5E06BB898385}" presName="childText" presStyleLbl="bgAcc1" presStyleIdx="1" presStyleCnt="6" custScaleX="207637">
        <dgm:presLayoutVars>
          <dgm:bulletEnabled val="1"/>
        </dgm:presLayoutVars>
      </dgm:prSet>
      <dgm:spPr/>
    </dgm:pt>
    <dgm:pt modelId="{9FE6B34A-9E99-4B2B-81B4-9613037B6451}" type="pres">
      <dgm:prSet presAssocID="{716FB63A-5269-4E85-B9F7-E3B074D4FD3F}" presName="Name13" presStyleLbl="parChTrans1D2" presStyleIdx="2" presStyleCnt="6"/>
      <dgm:spPr/>
    </dgm:pt>
    <dgm:pt modelId="{A22079EE-9AF3-4385-ABB0-BFFBD04CC217}" type="pres">
      <dgm:prSet presAssocID="{5CB1B3EF-C3C1-45A3-98E0-34E85DAEAAFE}" presName="childText" presStyleLbl="bgAcc1" presStyleIdx="2" presStyleCnt="6" custScaleX="212719">
        <dgm:presLayoutVars>
          <dgm:bulletEnabled val="1"/>
        </dgm:presLayoutVars>
      </dgm:prSet>
      <dgm:spPr/>
    </dgm:pt>
    <dgm:pt modelId="{3ABF30B1-2458-4237-B4A4-BFFC62FFD507}" type="pres">
      <dgm:prSet presAssocID="{5415C6F8-A0BC-483D-B96E-5AA066449937}" presName="root" presStyleCnt="0"/>
      <dgm:spPr/>
    </dgm:pt>
    <dgm:pt modelId="{B26B85FB-EB1E-4113-BEB7-CD3649E7E89A}" type="pres">
      <dgm:prSet presAssocID="{5415C6F8-A0BC-483D-B96E-5AA066449937}" presName="rootComposite" presStyleCnt="0"/>
      <dgm:spPr/>
    </dgm:pt>
    <dgm:pt modelId="{9CC7026E-92E1-495A-ABE4-BF9797B7A577}" type="pres">
      <dgm:prSet presAssocID="{5415C6F8-A0BC-483D-B96E-5AA066449937}" presName="rootText" presStyleLbl="node1" presStyleIdx="1" presStyleCnt="2" custScaleX="214139"/>
      <dgm:spPr/>
    </dgm:pt>
    <dgm:pt modelId="{19E07DD2-151F-4AE9-80CA-15D01D2077A8}" type="pres">
      <dgm:prSet presAssocID="{5415C6F8-A0BC-483D-B96E-5AA066449937}" presName="rootConnector" presStyleLbl="node1" presStyleIdx="1" presStyleCnt="2"/>
      <dgm:spPr/>
    </dgm:pt>
    <dgm:pt modelId="{D99459C1-2F35-4929-86E5-7776FF8E73CE}" type="pres">
      <dgm:prSet presAssocID="{5415C6F8-A0BC-483D-B96E-5AA066449937}" presName="childShape" presStyleCnt="0"/>
      <dgm:spPr/>
    </dgm:pt>
    <dgm:pt modelId="{B44DBD2A-F32A-4EA5-93D0-7F844BACC414}" type="pres">
      <dgm:prSet presAssocID="{C7103155-85E1-4B9A-91C9-324A3DFAA66F}" presName="Name13" presStyleLbl="parChTrans1D2" presStyleIdx="3" presStyleCnt="6"/>
      <dgm:spPr/>
    </dgm:pt>
    <dgm:pt modelId="{0F6C9AB5-A215-47BE-BFC6-25EFEE412D19}" type="pres">
      <dgm:prSet presAssocID="{9F025F60-3B82-4434-AEA4-E92A15E30D2C}" presName="childText" presStyleLbl="bgAcc1" presStyleIdx="3" presStyleCnt="6" custScaleX="246622">
        <dgm:presLayoutVars>
          <dgm:bulletEnabled val="1"/>
        </dgm:presLayoutVars>
      </dgm:prSet>
      <dgm:spPr/>
    </dgm:pt>
    <dgm:pt modelId="{79C1D543-4EC6-4883-B407-D2FACD8C59DB}" type="pres">
      <dgm:prSet presAssocID="{E622A782-5C53-4920-9A2D-EC79FAD33834}" presName="Name13" presStyleLbl="parChTrans1D2" presStyleIdx="4" presStyleCnt="6"/>
      <dgm:spPr/>
    </dgm:pt>
    <dgm:pt modelId="{EFBCDD78-6E36-449E-94E6-B749C00ED204}" type="pres">
      <dgm:prSet presAssocID="{A9BF56BF-42BF-4EEA-9167-31D6B2172636}" presName="childText" presStyleLbl="bgAcc1" presStyleIdx="4" presStyleCnt="6" custScaleX="251626">
        <dgm:presLayoutVars>
          <dgm:bulletEnabled val="1"/>
        </dgm:presLayoutVars>
      </dgm:prSet>
      <dgm:spPr/>
    </dgm:pt>
    <dgm:pt modelId="{5DE46D0E-1C8A-4D5F-BC66-AF8FCCFF1981}" type="pres">
      <dgm:prSet presAssocID="{CBFE12A7-69A2-4837-941A-28BCB15D6A03}" presName="Name13" presStyleLbl="parChTrans1D2" presStyleIdx="5" presStyleCnt="6"/>
      <dgm:spPr/>
    </dgm:pt>
    <dgm:pt modelId="{5E128A98-4E34-4224-921A-DCF6DE974919}" type="pres">
      <dgm:prSet presAssocID="{0926A3F8-DE16-40C2-AEBF-4253BA4512A2}" presName="childText" presStyleLbl="bgAcc1" presStyleIdx="5" presStyleCnt="6" custScaleX="251119">
        <dgm:presLayoutVars>
          <dgm:bulletEnabled val="1"/>
        </dgm:presLayoutVars>
      </dgm:prSet>
      <dgm:spPr/>
    </dgm:pt>
  </dgm:ptLst>
  <dgm:cxnLst>
    <dgm:cxn modelId="{34C33604-72FA-44DC-A9F4-04B1089A6484}" type="presOf" srcId="{5CB1B3EF-C3C1-45A3-98E0-34E85DAEAAFE}" destId="{A22079EE-9AF3-4385-ABB0-BFFBD04CC217}" srcOrd="0" destOrd="0" presId="urn:microsoft.com/office/officeart/2005/8/layout/hierarchy3"/>
    <dgm:cxn modelId="{0235E20E-7E35-4369-9E57-48766D5B2E25}" srcId="{497E285F-4D4D-49FB-866E-55BA8039DDD8}" destId="{5415C6F8-A0BC-483D-B96E-5AA066449937}" srcOrd="1" destOrd="0" parTransId="{7DBEB9C5-C68B-417F-8479-9B19162C75CE}" sibTransId="{77E9157A-6D99-48AC-BB92-0E54613A8353}"/>
    <dgm:cxn modelId="{C4CDA71F-C37D-41F1-B35E-41B3452047F1}" srcId="{5415C6F8-A0BC-483D-B96E-5AA066449937}" destId="{0926A3F8-DE16-40C2-AEBF-4253BA4512A2}" srcOrd="2" destOrd="0" parTransId="{CBFE12A7-69A2-4837-941A-28BCB15D6A03}" sibTransId="{AA0443AF-DF65-45B7-8F77-C168518DF61C}"/>
    <dgm:cxn modelId="{FC5F472B-1730-4709-9F62-476D16AAA45B}" type="presOf" srcId="{5415C6F8-A0BC-483D-B96E-5AA066449937}" destId="{19E07DD2-151F-4AE9-80CA-15D01D2077A8}" srcOrd="1" destOrd="0" presId="urn:microsoft.com/office/officeart/2005/8/layout/hierarchy3"/>
    <dgm:cxn modelId="{39E88D3A-29CA-4D0E-940C-F87605B20EA6}" type="presOf" srcId="{A9BF56BF-42BF-4EEA-9167-31D6B2172636}" destId="{EFBCDD78-6E36-449E-94E6-B749C00ED204}" srcOrd="0" destOrd="0" presId="urn:microsoft.com/office/officeart/2005/8/layout/hierarchy3"/>
    <dgm:cxn modelId="{6CA45571-061A-4B4E-8B5E-522324244261}" type="presOf" srcId="{18A72714-C835-4050-A737-59BE98207A6E}" destId="{0AA8588D-ABD1-4F72-AB8A-A959FCAC7A87}" srcOrd="0" destOrd="0" presId="urn:microsoft.com/office/officeart/2005/8/layout/hierarchy3"/>
    <dgm:cxn modelId="{B30D5D76-7F5D-46CF-B6C9-B682FBEA6F19}" srcId="{497E285F-4D4D-49FB-866E-55BA8039DDD8}" destId="{C6B6C9EE-E45D-493A-96C7-53A84854A7B2}" srcOrd="0" destOrd="0" parTransId="{1B1A4D09-9778-4181-9E57-99EE11D92F91}" sibTransId="{C6183CCA-C03E-47DE-A1F2-3BCCC0F2BBEF}"/>
    <dgm:cxn modelId="{0D5F0657-1D99-42D8-90C2-EA00E83E4F85}" type="presOf" srcId="{250A4B6B-2C76-41CD-AC9E-5E06BB898385}" destId="{A0E42D46-5AAA-40AA-BB1A-4756E4BBCCC5}" srcOrd="0" destOrd="0" presId="urn:microsoft.com/office/officeart/2005/8/layout/hierarchy3"/>
    <dgm:cxn modelId="{FBF0ED77-5EF9-4401-9121-7A7AAD9E71DE}" type="presOf" srcId="{9F025F60-3B82-4434-AEA4-E92A15E30D2C}" destId="{0F6C9AB5-A215-47BE-BFC6-25EFEE412D19}" srcOrd="0" destOrd="0" presId="urn:microsoft.com/office/officeart/2005/8/layout/hierarchy3"/>
    <dgm:cxn modelId="{A089F181-5178-4425-B20A-FF8639DD408D}" type="presOf" srcId="{C7103155-85E1-4B9A-91C9-324A3DFAA66F}" destId="{B44DBD2A-F32A-4EA5-93D0-7F844BACC414}" srcOrd="0" destOrd="0" presId="urn:microsoft.com/office/officeart/2005/8/layout/hierarchy3"/>
    <dgm:cxn modelId="{962BCF83-5823-42C2-8CA3-C8A28FF21D0A}" type="presOf" srcId="{8954BF87-E407-4888-9B87-71A808A03977}" destId="{4D063681-8C9A-4B7A-895A-1767BBB27401}" srcOrd="0" destOrd="0" presId="urn:microsoft.com/office/officeart/2005/8/layout/hierarchy3"/>
    <dgm:cxn modelId="{F49F3A99-056C-4D03-AB4B-12928F39C351}" type="presOf" srcId="{497E285F-4D4D-49FB-866E-55BA8039DDD8}" destId="{943B2A8F-0AA2-4B12-BD56-7940FF301768}" srcOrd="0" destOrd="0" presId="urn:microsoft.com/office/officeart/2005/8/layout/hierarchy3"/>
    <dgm:cxn modelId="{A832959B-6034-4698-AD15-5ED9A5144930}" type="presOf" srcId="{C6B6C9EE-E45D-493A-96C7-53A84854A7B2}" destId="{3057E88A-D368-46F5-A5B3-9F16E1AF1ECA}" srcOrd="0" destOrd="0" presId="urn:microsoft.com/office/officeart/2005/8/layout/hierarchy3"/>
    <dgm:cxn modelId="{4B0848B0-5A0D-4390-9347-44796ACDF936}" type="presOf" srcId="{CBFE12A7-69A2-4837-941A-28BCB15D6A03}" destId="{5DE46D0E-1C8A-4D5F-BC66-AF8FCCFF1981}" srcOrd="0" destOrd="0" presId="urn:microsoft.com/office/officeart/2005/8/layout/hierarchy3"/>
    <dgm:cxn modelId="{B27A11B6-0D1D-40A6-B86F-078A6DC40F10}" type="presOf" srcId="{5415C6F8-A0BC-483D-B96E-5AA066449937}" destId="{9CC7026E-92E1-495A-ABE4-BF9797B7A577}" srcOrd="0" destOrd="0" presId="urn:microsoft.com/office/officeart/2005/8/layout/hierarchy3"/>
    <dgm:cxn modelId="{6F58D0BB-76A3-4F23-B445-4F21FB61F0A6}" srcId="{5415C6F8-A0BC-483D-B96E-5AA066449937}" destId="{A9BF56BF-42BF-4EEA-9167-31D6B2172636}" srcOrd="1" destOrd="0" parTransId="{E622A782-5C53-4920-9A2D-EC79FAD33834}" sibTransId="{595DC63F-964D-4957-A0DF-5552A42A31DA}"/>
    <dgm:cxn modelId="{BD7E56C0-6C36-49F1-A614-D3E9292327F1}" srcId="{C6B6C9EE-E45D-493A-96C7-53A84854A7B2}" destId="{5CB1B3EF-C3C1-45A3-98E0-34E85DAEAAFE}" srcOrd="2" destOrd="0" parTransId="{716FB63A-5269-4E85-B9F7-E3B074D4FD3F}" sibTransId="{1D40C365-00FD-4EBD-BA12-6E44B22FBBB6}"/>
    <dgm:cxn modelId="{803BB5CD-E6BE-4FFE-B0ED-FB92C7F5C82E}" type="presOf" srcId="{C6B6C9EE-E45D-493A-96C7-53A84854A7B2}" destId="{06840217-07BC-4E8C-89A2-10BB840456A4}" srcOrd="1" destOrd="0" presId="urn:microsoft.com/office/officeart/2005/8/layout/hierarchy3"/>
    <dgm:cxn modelId="{305555D6-8EF6-4577-BCED-8B46B99D6DE9}" srcId="{5415C6F8-A0BC-483D-B96E-5AA066449937}" destId="{9F025F60-3B82-4434-AEA4-E92A15E30D2C}" srcOrd="0" destOrd="0" parTransId="{C7103155-85E1-4B9A-91C9-324A3DFAA66F}" sibTransId="{ED0EF820-2910-4576-A4B1-C845C9008AAA}"/>
    <dgm:cxn modelId="{1DD708D9-FBE0-4697-81B2-7FAB1FE56815}" type="presOf" srcId="{716FB63A-5269-4E85-B9F7-E3B074D4FD3F}" destId="{9FE6B34A-9E99-4B2B-81B4-9613037B6451}" srcOrd="0" destOrd="0" presId="urn:microsoft.com/office/officeart/2005/8/layout/hierarchy3"/>
    <dgm:cxn modelId="{8556C6DC-9E4B-4E44-BDD0-B0F4C11AADE1}" type="presOf" srcId="{7D42187F-0052-4AE0-8706-61475A15289F}" destId="{1E0F0D4D-FC6E-4D4D-B442-8154ED41F5C9}" srcOrd="0" destOrd="0" presId="urn:microsoft.com/office/officeart/2005/8/layout/hierarchy3"/>
    <dgm:cxn modelId="{15BB84E0-90F8-4A31-9894-D5B4DFF84155}" type="presOf" srcId="{0926A3F8-DE16-40C2-AEBF-4253BA4512A2}" destId="{5E128A98-4E34-4224-921A-DCF6DE974919}" srcOrd="0" destOrd="0" presId="urn:microsoft.com/office/officeart/2005/8/layout/hierarchy3"/>
    <dgm:cxn modelId="{59DB66EE-0157-4686-9B8A-D0DA2B40AB22}" type="presOf" srcId="{E622A782-5C53-4920-9A2D-EC79FAD33834}" destId="{79C1D543-4EC6-4883-B407-D2FACD8C59DB}" srcOrd="0" destOrd="0" presId="urn:microsoft.com/office/officeart/2005/8/layout/hierarchy3"/>
    <dgm:cxn modelId="{B13E11F6-3B4F-4707-B02F-75C364436773}" srcId="{C6B6C9EE-E45D-493A-96C7-53A84854A7B2}" destId="{250A4B6B-2C76-41CD-AC9E-5E06BB898385}" srcOrd="1" destOrd="0" parTransId="{8954BF87-E407-4888-9B87-71A808A03977}" sibTransId="{9621C7A6-684D-4515-A18C-8BB5A399ABF2}"/>
    <dgm:cxn modelId="{23EEB8FF-3D24-46A2-9E7E-89F9AC57A45A}" srcId="{C6B6C9EE-E45D-493A-96C7-53A84854A7B2}" destId="{18A72714-C835-4050-A737-59BE98207A6E}" srcOrd="0" destOrd="0" parTransId="{7D42187F-0052-4AE0-8706-61475A15289F}" sibTransId="{71EA31C8-7783-4CDB-BFEF-964110F4A0EE}"/>
    <dgm:cxn modelId="{7295863E-04FC-4E40-9BFE-1B8F82AE8424}" type="presParOf" srcId="{943B2A8F-0AA2-4B12-BD56-7940FF301768}" destId="{9971C962-2AD1-4B83-A39A-77C92495C95A}" srcOrd="0" destOrd="0" presId="urn:microsoft.com/office/officeart/2005/8/layout/hierarchy3"/>
    <dgm:cxn modelId="{7C230A2C-4324-42EF-B131-6374FF057F52}" type="presParOf" srcId="{9971C962-2AD1-4B83-A39A-77C92495C95A}" destId="{70937806-0F70-4BF5-A65A-5FCD97E3465B}" srcOrd="0" destOrd="0" presId="urn:microsoft.com/office/officeart/2005/8/layout/hierarchy3"/>
    <dgm:cxn modelId="{A3EF3C94-9BD6-4DDE-95B3-EE68842A902A}" type="presParOf" srcId="{70937806-0F70-4BF5-A65A-5FCD97E3465B}" destId="{3057E88A-D368-46F5-A5B3-9F16E1AF1ECA}" srcOrd="0" destOrd="0" presId="urn:microsoft.com/office/officeart/2005/8/layout/hierarchy3"/>
    <dgm:cxn modelId="{233CFE93-AA59-4E26-89E8-81BA1F543F02}" type="presParOf" srcId="{70937806-0F70-4BF5-A65A-5FCD97E3465B}" destId="{06840217-07BC-4E8C-89A2-10BB840456A4}" srcOrd="1" destOrd="0" presId="urn:microsoft.com/office/officeart/2005/8/layout/hierarchy3"/>
    <dgm:cxn modelId="{97D4C613-B32E-40FF-A72E-4C22A07ADA66}" type="presParOf" srcId="{9971C962-2AD1-4B83-A39A-77C92495C95A}" destId="{14A3A918-0C7A-4CAB-8FCF-9D6CD95B399B}" srcOrd="1" destOrd="0" presId="urn:microsoft.com/office/officeart/2005/8/layout/hierarchy3"/>
    <dgm:cxn modelId="{4E9F1B67-7171-4851-ABC9-EDAE197E280B}" type="presParOf" srcId="{14A3A918-0C7A-4CAB-8FCF-9D6CD95B399B}" destId="{1E0F0D4D-FC6E-4D4D-B442-8154ED41F5C9}" srcOrd="0" destOrd="0" presId="urn:microsoft.com/office/officeart/2005/8/layout/hierarchy3"/>
    <dgm:cxn modelId="{EB914753-3937-4F73-B28D-86B712C0680E}" type="presParOf" srcId="{14A3A918-0C7A-4CAB-8FCF-9D6CD95B399B}" destId="{0AA8588D-ABD1-4F72-AB8A-A959FCAC7A87}" srcOrd="1" destOrd="0" presId="urn:microsoft.com/office/officeart/2005/8/layout/hierarchy3"/>
    <dgm:cxn modelId="{CE86E0C2-3BAF-4E14-BCAC-7723203C77F3}" type="presParOf" srcId="{14A3A918-0C7A-4CAB-8FCF-9D6CD95B399B}" destId="{4D063681-8C9A-4B7A-895A-1767BBB27401}" srcOrd="2" destOrd="0" presId="urn:microsoft.com/office/officeart/2005/8/layout/hierarchy3"/>
    <dgm:cxn modelId="{75BF754F-D18E-42BA-B172-48A10CE32DED}" type="presParOf" srcId="{14A3A918-0C7A-4CAB-8FCF-9D6CD95B399B}" destId="{A0E42D46-5AAA-40AA-BB1A-4756E4BBCCC5}" srcOrd="3" destOrd="0" presId="urn:microsoft.com/office/officeart/2005/8/layout/hierarchy3"/>
    <dgm:cxn modelId="{B9BD9F4A-C63C-4B51-8CB7-5D87753F6061}" type="presParOf" srcId="{14A3A918-0C7A-4CAB-8FCF-9D6CD95B399B}" destId="{9FE6B34A-9E99-4B2B-81B4-9613037B6451}" srcOrd="4" destOrd="0" presId="urn:microsoft.com/office/officeart/2005/8/layout/hierarchy3"/>
    <dgm:cxn modelId="{B90D61EF-341F-420E-8D05-384F17E1218A}" type="presParOf" srcId="{14A3A918-0C7A-4CAB-8FCF-9D6CD95B399B}" destId="{A22079EE-9AF3-4385-ABB0-BFFBD04CC217}" srcOrd="5" destOrd="0" presId="urn:microsoft.com/office/officeart/2005/8/layout/hierarchy3"/>
    <dgm:cxn modelId="{CE4A5405-7C6D-4348-826D-721679BB31F8}" type="presParOf" srcId="{943B2A8F-0AA2-4B12-BD56-7940FF301768}" destId="{3ABF30B1-2458-4237-B4A4-BFFC62FFD507}" srcOrd="1" destOrd="0" presId="urn:microsoft.com/office/officeart/2005/8/layout/hierarchy3"/>
    <dgm:cxn modelId="{6C7BF9F6-6A5E-4878-B179-7D3C2A7D27C5}" type="presParOf" srcId="{3ABF30B1-2458-4237-B4A4-BFFC62FFD507}" destId="{B26B85FB-EB1E-4113-BEB7-CD3649E7E89A}" srcOrd="0" destOrd="0" presId="urn:microsoft.com/office/officeart/2005/8/layout/hierarchy3"/>
    <dgm:cxn modelId="{35ED55F7-56A6-4754-8D91-88BBF76B8290}" type="presParOf" srcId="{B26B85FB-EB1E-4113-BEB7-CD3649E7E89A}" destId="{9CC7026E-92E1-495A-ABE4-BF9797B7A577}" srcOrd="0" destOrd="0" presId="urn:microsoft.com/office/officeart/2005/8/layout/hierarchy3"/>
    <dgm:cxn modelId="{445FE7F1-8B49-4FFC-B4E1-0CB1FBE5DC5B}" type="presParOf" srcId="{B26B85FB-EB1E-4113-BEB7-CD3649E7E89A}" destId="{19E07DD2-151F-4AE9-80CA-15D01D2077A8}" srcOrd="1" destOrd="0" presId="urn:microsoft.com/office/officeart/2005/8/layout/hierarchy3"/>
    <dgm:cxn modelId="{B54BC2F3-58B4-4ACA-A7E6-3CB98F646A1E}" type="presParOf" srcId="{3ABF30B1-2458-4237-B4A4-BFFC62FFD507}" destId="{D99459C1-2F35-4929-86E5-7776FF8E73CE}" srcOrd="1" destOrd="0" presId="urn:microsoft.com/office/officeart/2005/8/layout/hierarchy3"/>
    <dgm:cxn modelId="{831BB8B6-C8CA-452A-BD69-8CB127B8C1DE}" type="presParOf" srcId="{D99459C1-2F35-4929-86E5-7776FF8E73CE}" destId="{B44DBD2A-F32A-4EA5-93D0-7F844BACC414}" srcOrd="0" destOrd="0" presId="urn:microsoft.com/office/officeart/2005/8/layout/hierarchy3"/>
    <dgm:cxn modelId="{C506D4DB-9AA1-4ABF-BB32-37E2779DFF87}" type="presParOf" srcId="{D99459C1-2F35-4929-86E5-7776FF8E73CE}" destId="{0F6C9AB5-A215-47BE-BFC6-25EFEE412D19}" srcOrd="1" destOrd="0" presId="urn:microsoft.com/office/officeart/2005/8/layout/hierarchy3"/>
    <dgm:cxn modelId="{1FCD8C8D-BDDC-49FC-B597-07C1C2D3F089}" type="presParOf" srcId="{D99459C1-2F35-4929-86E5-7776FF8E73CE}" destId="{79C1D543-4EC6-4883-B407-D2FACD8C59DB}" srcOrd="2" destOrd="0" presId="urn:microsoft.com/office/officeart/2005/8/layout/hierarchy3"/>
    <dgm:cxn modelId="{B3766473-4927-4E61-83BE-CBC468254866}" type="presParOf" srcId="{D99459C1-2F35-4929-86E5-7776FF8E73CE}" destId="{EFBCDD78-6E36-449E-94E6-B749C00ED204}" srcOrd="3" destOrd="0" presId="urn:microsoft.com/office/officeart/2005/8/layout/hierarchy3"/>
    <dgm:cxn modelId="{6FA17F90-7231-464A-A275-2D9C01F55C02}" type="presParOf" srcId="{D99459C1-2F35-4929-86E5-7776FF8E73CE}" destId="{5DE46D0E-1C8A-4D5F-BC66-AF8FCCFF1981}" srcOrd="4" destOrd="0" presId="urn:microsoft.com/office/officeart/2005/8/layout/hierarchy3"/>
    <dgm:cxn modelId="{2C44CB80-B36F-40AD-B97B-B52A30ECBEA3}" type="presParOf" srcId="{D99459C1-2F35-4929-86E5-7776FF8E73CE}" destId="{5E128A98-4E34-4224-921A-DCF6DE974919}" srcOrd="5" destOrd="0" presId="urn:microsoft.com/office/officeart/2005/8/layout/hierarchy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FF3828-DBEC-4E60-8AB5-A72E652386D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45DC1B69-A9B6-45B7-ADD0-46C71E164569}">
      <dgm:prSet phldrT="[Text]" custT="1"/>
      <dgm:spPr/>
      <dgm:t>
        <a:bodyPr/>
        <a:lstStyle/>
        <a:p>
          <a:r>
            <a:rPr lang="en-US" sz="2400" dirty="0">
              <a:latin typeface="Garamond" panose="02020404030301010803" pitchFamily="18" charset="0"/>
            </a:rPr>
            <a:t>Cost Objective</a:t>
          </a:r>
        </a:p>
      </dgm:t>
    </dgm:pt>
    <dgm:pt modelId="{5A5E2C50-47B2-49A8-B5A3-F93D67F95AE0}" type="parTrans" cxnId="{9690A1D4-1467-46E5-B7FE-3E3FC675E803}">
      <dgm:prSet/>
      <dgm:spPr/>
      <dgm:t>
        <a:bodyPr/>
        <a:lstStyle/>
        <a:p>
          <a:endParaRPr lang="en-US"/>
        </a:p>
      </dgm:t>
    </dgm:pt>
    <dgm:pt modelId="{5ECC3382-135F-42E8-BB38-317CB0BD699C}" type="sibTrans" cxnId="{9690A1D4-1467-46E5-B7FE-3E3FC675E803}">
      <dgm:prSet/>
      <dgm:spPr/>
      <dgm:t>
        <a:bodyPr/>
        <a:lstStyle/>
        <a:p>
          <a:endParaRPr lang="en-US"/>
        </a:p>
      </dgm:t>
    </dgm:pt>
    <dgm:pt modelId="{FC0F64EB-7DFF-4950-ACFA-91CA39918393}">
      <dgm:prSet phldrT="[Tex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gm:t>
    </dgm:pt>
    <dgm:pt modelId="{10C7A459-03B1-4FCD-9D30-BAEA69132B7E}" type="parTrans" cxnId="{81858F37-C3E2-47DF-91B9-5C0D68933BC3}">
      <dgm:prSet/>
      <dgm:spPr>
        <a:solidFill>
          <a:srgbClr val="C00000"/>
        </a:solidFill>
      </dgm:spPr>
      <dgm:t>
        <a:bodyPr/>
        <a:lstStyle/>
        <a:p>
          <a:endParaRPr lang="en-US"/>
        </a:p>
      </dgm:t>
    </dgm:pt>
    <dgm:pt modelId="{7ED430CE-5DBE-4374-939B-81FBA9D8CB3E}" type="sibTrans" cxnId="{81858F37-C3E2-47DF-91B9-5C0D68933BC3}">
      <dgm:prSet/>
      <dgm:spPr/>
      <dgm:t>
        <a:bodyPr/>
        <a:lstStyle/>
        <a:p>
          <a:endParaRPr lang="en-US"/>
        </a:p>
      </dgm:t>
    </dgm:pt>
    <dgm:pt modelId="{F7488645-48D1-4E2A-9659-24C3A21D2893}">
      <dgm:prSet phldrT="[Text]"/>
      <dgm:spPr/>
      <dgm:t>
        <a:bodyPr/>
        <a:lstStyle/>
        <a:p>
          <a:pPr>
            <a:buNone/>
          </a:pPr>
          <a:r>
            <a:rPr lang="en-US" dirty="0">
              <a:solidFill>
                <a:prstClr val="white"/>
              </a:solidFill>
              <a:latin typeface="Garamond" panose="02020404030301010803" pitchFamily="18" charset="0"/>
              <a:ea typeface="+mn-ea"/>
              <a:cs typeface="+mn-cs"/>
            </a:rPr>
            <a:t>Award</a:t>
          </a:r>
        </a:p>
      </dgm:t>
    </dgm:pt>
    <dgm:pt modelId="{5B975C31-20B8-45ED-BA25-6910C3A57023}" type="parTrans" cxnId="{D7847217-2419-4320-A93D-225F8AEF99E7}">
      <dgm:prSet/>
      <dgm:spPr>
        <a:solidFill>
          <a:srgbClr val="C00000"/>
        </a:solidFill>
      </dgm:spPr>
      <dgm:t>
        <a:bodyPr/>
        <a:lstStyle/>
        <a:p>
          <a:endParaRPr lang="en-US"/>
        </a:p>
      </dgm:t>
    </dgm:pt>
    <dgm:pt modelId="{BCCD7A0A-5EB2-48FA-8965-029F5F968C5E}" type="sibTrans" cxnId="{D7847217-2419-4320-A93D-225F8AEF99E7}">
      <dgm:prSet/>
      <dgm:spPr/>
      <dgm:t>
        <a:bodyPr/>
        <a:lstStyle/>
        <a:p>
          <a:endParaRPr lang="en-US"/>
        </a:p>
      </dgm:t>
    </dgm:pt>
    <dgm:pt modelId="{2B342041-73FC-47F0-9E8D-B13907E3D31B}">
      <dgm:prSet phldrT="[Text]"/>
      <dgm:spPr/>
      <dgm:t>
        <a:bodyPr/>
        <a:lstStyle/>
        <a:p>
          <a:pPr>
            <a:buNone/>
          </a:pPr>
          <a:r>
            <a:rPr lang="en-US" dirty="0">
              <a:solidFill>
                <a:prstClr val="white"/>
              </a:solidFill>
              <a:latin typeface="Garamond" panose="02020404030301010803" pitchFamily="18" charset="0"/>
              <a:ea typeface="+mn-ea"/>
              <a:cs typeface="+mn-cs"/>
            </a:rPr>
            <a:t>Division</a:t>
          </a:r>
        </a:p>
      </dgm:t>
    </dgm:pt>
    <dgm:pt modelId="{F28B5213-3D6E-43A0-850E-AC45D06CCDB3}" type="parTrans" cxnId="{E12634C7-21B7-4CF3-9718-4E4696FD3333}">
      <dgm:prSet/>
      <dgm:spPr>
        <a:solidFill>
          <a:srgbClr val="C00000"/>
        </a:solidFill>
      </dgm:spPr>
      <dgm:t>
        <a:bodyPr/>
        <a:lstStyle/>
        <a:p>
          <a:endParaRPr lang="en-US"/>
        </a:p>
      </dgm:t>
    </dgm:pt>
    <dgm:pt modelId="{EABFC626-B20D-4B3E-8039-AC32142BA622}" type="sibTrans" cxnId="{E12634C7-21B7-4CF3-9718-4E4696FD3333}">
      <dgm:prSet/>
      <dgm:spPr/>
      <dgm:t>
        <a:bodyPr/>
        <a:lstStyle/>
        <a:p>
          <a:endParaRPr lang="en-US"/>
        </a:p>
      </dgm:t>
    </dgm:pt>
    <dgm:pt modelId="{88D1CE45-1F0B-47E0-B8E1-7F6B593DA24D}">
      <dgm:prSet phldrT="[Text]"/>
      <dgm:spPr/>
      <dgm:t>
        <a:bodyPr/>
        <a:lstStyle/>
        <a:p>
          <a:pPr>
            <a:buNone/>
          </a:pPr>
          <a:r>
            <a:rPr lang="en-US" dirty="0">
              <a:solidFill>
                <a:prstClr val="white"/>
              </a:solidFill>
              <a:latin typeface="Garamond" panose="02020404030301010803" pitchFamily="18" charset="0"/>
              <a:ea typeface="+mn-ea"/>
              <a:cs typeface="+mn-cs"/>
            </a:rPr>
            <a:t>Contract</a:t>
          </a:r>
        </a:p>
      </dgm:t>
    </dgm:pt>
    <dgm:pt modelId="{13519766-2232-4D9F-A7A1-429C2046FAF7}" type="parTrans" cxnId="{F8594737-BEAC-4B7C-8045-CB572617A140}">
      <dgm:prSet/>
      <dgm:spPr>
        <a:solidFill>
          <a:srgbClr val="C00000"/>
        </a:solidFill>
      </dgm:spPr>
      <dgm:t>
        <a:bodyPr/>
        <a:lstStyle/>
        <a:p>
          <a:endParaRPr lang="en-US"/>
        </a:p>
      </dgm:t>
    </dgm:pt>
    <dgm:pt modelId="{17F84898-6E97-45AE-9EE5-BE1BE3E57E23}" type="sibTrans" cxnId="{F8594737-BEAC-4B7C-8045-CB572617A140}">
      <dgm:prSet/>
      <dgm:spPr/>
      <dgm:t>
        <a:bodyPr/>
        <a:lstStyle/>
        <a:p>
          <a:endParaRPr lang="en-US"/>
        </a:p>
      </dgm:t>
    </dgm:pt>
    <dgm:pt modelId="{6035605E-E0B6-4F64-8BAC-7AF334DDD815}">
      <dgm:prSet phldrT="[Text]"/>
      <dgm:spPr/>
      <dgm:t>
        <a:bodyPr/>
        <a:lstStyle/>
        <a:p>
          <a:pPr>
            <a:buNone/>
          </a:pPr>
          <a:r>
            <a:rPr lang="en-US" dirty="0">
              <a:solidFill>
                <a:prstClr val="white"/>
              </a:solidFill>
              <a:latin typeface="Garamond" panose="02020404030301010803" pitchFamily="18" charset="0"/>
              <a:ea typeface="+mn-ea"/>
              <a:cs typeface="+mn-cs"/>
            </a:rPr>
            <a:t>Work Unit</a:t>
          </a:r>
        </a:p>
      </dgm:t>
    </dgm:pt>
    <dgm:pt modelId="{6D9A42C1-807E-43C6-8893-97D1DA25C72F}" type="parTrans" cxnId="{8A8F993B-3419-4D15-B148-416C63085759}">
      <dgm:prSet/>
      <dgm:spPr>
        <a:solidFill>
          <a:srgbClr val="C00000"/>
        </a:solidFill>
      </dgm:spPr>
      <dgm:t>
        <a:bodyPr/>
        <a:lstStyle/>
        <a:p>
          <a:endParaRPr lang="en-US"/>
        </a:p>
      </dgm:t>
    </dgm:pt>
    <dgm:pt modelId="{4610044D-D37F-4A8E-AE35-F1D77C2B1FC7}" type="sibTrans" cxnId="{8A8F993B-3419-4D15-B148-416C63085759}">
      <dgm:prSet/>
      <dgm:spPr/>
      <dgm:t>
        <a:bodyPr/>
        <a:lstStyle/>
        <a:p>
          <a:endParaRPr lang="en-US"/>
        </a:p>
      </dgm:t>
    </dgm:pt>
    <dgm:pt modelId="{5855EFCE-67E9-4BD3-957B-4048762414C0}">
      <dgm:prSet phldrT="[Text]"/>
      <dgm:spPr/>
      <dgm:t>
        <a:bodyPr/>
        <a:lstStyle/>
        <a:p>
          <a:pPr>
            <a:buNone/>
          </a:pPr>
          <a:r>
            <a:rPr lang="en-US" dirty="0">
              <a:solidFill>
                <a:prstClr val="white"/>
              </a:solidFill>
              <a:latin typeface="Garamond" panose="02020404030301010803" pitchFamily="18" charset="0"/>
              <a:ea typeface="+mn-ea"/>
              <a:cs typeface="+mn-cs"/>
            </a:rPr>
            <a:t>Function</a:t>
          </a:r>
        </a:p>
      </dgm:t>
    </dgm:pt>
    <dgm:pt modelId="{BF4176F9-8B5D-401A-8A4E-20A2EA2A46FD}" type="parTrans" cxnId="{7F41B2AA-D4E0-4E83-9051-3BCA7C6801CF}">
      <dgm:prSet/>
      <dgm:spPr>
        <a:solidFill>
          <a:srgbClr val="C00000"/>
        </a:solidFill>
      </dgm:spPr>
      <dgm:t>
        <a:bodyPr/>
        <a:lstStyle/>
        <a:p>
          <a:endParaRPr lang="en-US"/>
        </a:p>
      </dgm:t>
    </dgm:pt>
    <dgm:pt modelId="{C03229EC-F804-4509-8CD3-D94C2F560A41}" type="sibTrans" cxnId="{7F41B2AA-D4E0-4E83-9051-3BCA7C6801CF}">
      <dgm:prSet/>
      <dgm:spPr/>
      <dgm:t>
        <a:bodyPr/>
        <a:lstStyle/>
        <a:p>
          <a:endParaRPr lang="en-US"/>
        </a:p>
      </dgm:t>
    </dgm:pt>
    <dgm:pt modelId="{B5C3DC81-0188-4BA9-9D43-AE0BFF42F709}">
      <dgm:prSet phldrT="[Text]"/>
      <dgm:spPr/>
      <dgm:t>
        <a:bodyPr/>
        <a:lstStyle/>
        <a:p>
          <a:pPr>
            <a:buNone/>
          </a:pPr>
          <a:r>
            <a:rPr lang="en-US" dirty="0">
              <a:solidFill>
                <a:prstClr val="white"/>
              </a:solidFill>
              <a:latin typeface="Garamond" panose="02020404030301010803" pitchFamily="18" charset="0"/>
              <a:ea typeface="+mn-ea"/>
              <a:cs typeface="+mn-cs"/>
            </a:rPr>
            <a:t>Program</a:t>
          </a:r>
        </a:p>
      </dgm:t>
    </dgm:pt>
    <dgm:pt modelId="{4C6E1CB1-A5D1-4164-A971-E7ED64AF211D}" type="parTrans" cxnId="{63825F1D-F3C0-4F95-942D-EFCE13ECD46B}">
      <dgm:prSet/>
      <dgm:spPr>
        <a:solidFill>
          <a:srgbClr val="C00000"/>
        </a:solidFill>
      </dgm:spPr>
      <dgm:t>
        <a:bodyPr/>
        <a:lstStyle/>
        <a:p>
          <a:endParaRPr lang="en-US"/>
        </a:p>
      </dgm:t>
    </dgm:pt>
    <dgm:pt modelId="{B8AD8886-D010-4E14-885F-9FC195F2B450}" type="sibTrans" cxnId="{63825F1D-F3C0-4F95-942D-EFCE13ECD46B}">
      <dgm:prSet/>
      <dgm:spPr/>
      <dgm:t>
        <a:bodyPr/>
        <a:lstStyle/>
        <a:p>
          <a:endParaRPr lang="en-US"/>
        </a:p>
      </dgm:t>
    </dgm:pt>
    <dgm:pt modelId="{2521F5E5-947B-4707-B5DA-2AA37025C3AA}" type="pres">
      <dgm:prSet presAssocID="{B8FF3828-DBEC-4E60-8AB5-A72E652386D6}" presName="Name0" presStyleCnt="0">
        <dgm:presLayoutVars>
          <dgm:chMax val="1"/>
          <dgm:dir/>
          <dgm:animLvl val="ctr"/>
          <dgm:resizeHandles val="exact"/>
        </dgm:presLayoutVars>
      </dgm:prSet>
      <dgm:spPr/>
    </dgm:pt>
    <dgm:pt modelId="{0A8F7FF1-2D55-4817-A29C-DEBD2A1D9A5A}" type="pres">
      <dgm:prSet presAssocID="{45DC1B69-A9B6-45B7-ADD0-46C71E164569}" presName="centerShape" presStyleLbl="node0" presStyleIdx="0" presStyleCnt="1" custScaleX="158307"/>
      <dgm:spPr/>
    </dgm:pt>
    <dgm:pt modelId="{F0B05B6E-C0D1-43B0-952C-E77479EFED9F}" type="pres">
      <dgm:prSet presAssocID="{13519766-2232-4D9F-A7A1-429C2046FAF7}" presName="parTrans" presStyleLbl="sibTrans2D1" presStyleIdx="0" presStyleCnt="7"/>
      <dgm:spPr/>
    </dgm:pt>
    <dgm:pt modelId="{2A6F03D1-0B56-46D1-AD4D-185C9A9B08B0}" type="pres">
      <dgm:prSet presAssocID="{13519766-2232-4D9F-A7A1-429C2046FAF7}" presName="connectorText" presStyleLbl="sibTrans2D1" presStyleIdx="0" presStyleCnt="7"/>
      <dgm:spPr/>
    </dgm:pt>
    <dgm:pt modelId="{2A78A2C2-B2DA-4ED8-BF6F-C75DCA09D059}" type="pres">
      <dgm:prSet presAssocID="{88D1CE45-1F0B-47E0-B8E1-7F6B593DA24D}" presName="node" presStyleLbl="node1" presStyleIdx="0" presStyleCnt="7" custScaleX="119258">
        <dgm:presLayoutVars>
          <dgm:bulletEnabled val="1"/>
        </dgm:presLayoutVars>
      </dgm:prSet>
      <dgm:spPr/>
    </dgm:pt>
    <dgm:pt modelId="{FA4403D2-DEA7-4E28-8C3E-D53DF8FADC17}" type="pres">
      <dgm:prSet presAssocID="{F28B5213-3D6E-43A0-850E-AC45D06CCDB3}" presName="parTrans" presStyleLbl="sibTrans2D1" presStyleIdx="1" presStyleCnt="7"/>
      <dgm:spPr/>
    </dgm:pt>
    <dgm:pt modelId="{955EEF40-5124-407F-821A-94E555FA353A}" type="pres">
      <dgm:prSet presAssocID="{F28B5213-3D6E-43A0-850E-AC45D06CCDB3}" presName="connectorText" presStyleLbl="sibTrans2D1" presStyleIdx="1" presStyleCnt="7"/>
      <dgm:spPr/>
    </dgm:pt>
    <dgm:pt modelId="{45C31F47-40A2-44A7-8BC4-1D740C45A210}" type="pres">
      <dgm:prSet presAssocID="{2B342041-73FC-47F0-9E8D-B13907E3D31B}" presName="node" presStyleLbl="node1" presStyleIdx="1" presStyleCnt="7" custScaleX="119258">
        <dgm:presLayoutVars>
          <dgm:bulletEnabled val="1"/>
        </dgm:presLayoutVars>
      </dgm:prSet>
      <dgm:spPr/>
    </dgm:pt>
    <dgm:pt modelId="{4CBFD839-247F-49E9-88E0-B34A49952B77}" type="pres">
      <dgm:prSet presAssocID="{5B975C31-20B8-45ED-BA25-6910C3A57023}" presName="parTrans" presStyleLbl="sibTrans2D1" presStyleIdx="2" presStyleCnt="7"/>
      <dgm:spPr/>
    </dgm:pt>
    <dgm:pt modelId="{2B806135-BB76-46C6-B3EE-A1110F38402B}" type="pres">
      <dgm:prSet presAssocID="{5B975C31-20B8-45ED-BA25-6910C3A57023}" presName="connectorText" presStyleLbl="sibTrans2D1" presStyleIdx="2" presStyleCnt="7"/>
      <dgm:spPr/>
    </dgm:pt>
    <dgm:pt modelId="{096CC3DE-FB56-4EC5-86A3-63FB5C640734}" type="pres">
      <dgm:prSet presAssocID="{F7488645-48D1-4E2A-9659-24C3A21D2893}" presName="node" presStyleLbl="node1" presStyleIdx="2" presStyleCnt="7" custScaleX="119258">
        <dgm:presLayoutVars>
          <dgm:bulletEnabled val="1"/>
        </dgm:presLayoutVars>
      </dgm:prSet>
      <dgm:spPr/>
    </dgm:pt>
    <dgm:pt modelId="{773BCB4B-459B-443A-B8B9-FB7D4052D509}" type="pres">
      <dgm:prSet presAssocID="{4C6E1CB1-A5D1-4164-A971-E7ED64AF211D}" presName="parTrans" presStyleLbl="sibTrans2D1" presStyleIdx="3" presStyleCnt="7"/>
      <dgm:spPr/>
    </dgm:pt>
    <dgm:pt modelId="{04C45E5D-8A0A-4C5B-8E31-5F495BC8188A}" type="pres">
      <dgm:prSet presAssocID="{4C6E1CB1-A5D1-4164-A971-E7ED64AF211D}" presName="connectorText" presStyleLbl="sibTrans2D1" presStyleIdx="3" presStyleCnt="7"/>
      <dgm:spPr/>
    </dgm:pt>
    <dgm:pt modelId="{5BCF580C-F708-4848-9F5C-2D57F33BF714}" type="pres">
      <dgm:prSet presAssocID="{B5C3DC81-0188-4BA9-9D43-AE0BFF42F709}" presName="node" presStyleLbl="node1" presStyleIdx="3" presStyleCnt="7" custScaleX="119258">
        <dgm:presLayoutVars>
          <dgm:bulletEnabled val="1"/>
        </dgm:presLayoutVars>
      </dgm:prSet>
      <dgm:spPr/>
    </dgm:pt>
    <dgm:pt modelId="{7B408804-CE89-468B-A8BB-32836AD05C65}" type="pres">
      <dgm:prSet presAssocID="{BF4176F9-8B5D-401A-8A4E-20A2EA2A46FD}" presName="parTrans" presStyleLbl="sibTrans2D1" presStyleIdx="4" presStyleCnt="7"/>
      <dgm:spPr/>
    </dgm:pt>
    <dgm:pt modelId="{FE83E675-F0BF-465C-998F-B8FE71B52325}" type="pres">
      <dgm:prSet presAssocID="{BF4176F9-8B5D-401A-8A4E-20A2EA2A46FD}" presName="connectorText" presStyleLbl="sibTrans2D1" presStyleIdx="4" presStyleCnt="7"/>
      <dgm:spPr/>
    </dgm:pt>
    <dgm:pt modelId="{4D0A965E-058F-4C1A-9070-4A5F8E7AA334}" type="pres">
      <dgm:prSet presAssocID="{5855EFCE-67E9-4BD3-957B-4048762414C0}" presName="node" presStyleLbl="node1" presStyleIdx="4" presStyleCnt="7" custScaleX="119258">
        <dgm:presLayoutVars>
          <dgm:bulletEnabled val="1"/>
        </dgm:presLayoutVars>
      </dgm:prSet>
      <dgm:spPr/>
    </dgm:pt>
    <dgm:pt modelId="{B1CE3D65-AB45-470B-8CE6-16717ACF5B5D}" type="pres">
      <dgm:prSet presAssocID="{10C7A459-03B1-4FCD-9D30-BAEA69132B7E}" presName="parTrans" presStyleLbl="sibTrans2D1" presStyleIdx="5" presStyleCnt="7"/>
      <dgm:spPr/>
    </dgm:pt>
    <dgm:pt modelId="{1109AD11-7027-4AD4-AA74-8F7D135F43F2}" type="pres">
      <dgm:prSet presAssocID="{10C7A459-03B1-4FCD-9D30-BAEA69132B7E}" presName="connectorText" presStyleLbl="sibTrans2D1" presStyleIdx="5" presStyleCnt="7"/>
      <dgm:spPr/>
    </dgm:pt>
    <dgm:pt modelId="{CE21F0E3-2E6A-4E31-9925-784466A55E51}" type="pres">
      <dgm:prSet presAssocID="{FC0F64EB-7DFF-4950-ACFA-91CA39918393}" presName="node" presStyleLbl="node1" presStyleIdx="5" presStyleCnt="7" custScaleX="119258">
        <dgm:presLayoutVars>
          <dgm:bulletEnabled val="1"/>
        </dgm:presLayoutVars>
      </dgm:prSet>
      <dgm:spPr/>
    </dgm:pt>
    <dgm:pt modelId="{2B2E9400-1A34-426C-8113-0B6F83117411}" type="pres">
      <dgm:prSet presAssocID="{6D9A42C1-807E-43C6-8893-97D1DA25C72F}" presName="parTrans" presStyleLbl="sibTrans2D1" presStyleIdx="6" presStyleCnt="7"/>
      <dgm:spPr/>
    </dgm:pt>
    <dgm:pt modelId="{13E7EF69-0FEB-4DBF-B5D9-FF4CA6A43123}" type="pres">
      <dgm:prSet presAssocID="{6D9A42C1-807E-43C6-8893-97D1DA25C72F}" presName="connectorText" presStyleLbl="sibTrans2D1" presStyleIdx="6" presStyleCnt="7"/>
      <dgm:spPr/>
    </dgm:pt>
    <dgm:pt modelId="{E4136C2A-6BF1-4325-A631-ED7CFCB2FB3E}" type="pres">
      <dgm:prSet presAssocID="{6035605E-E0B6-4F64-8BAC-7AF334DDD815}" presName="node" presStyleLbl="node1" presStyleIdx="6" presStyleCnt="7" custScaleX="119258">
        <dgm:presLayoutVars>
          <dgm:bulletEnabled val="1"/>
        </dgm:presLayoutVars>
      </dgm:prSet>
      <dgm:spPr/>
    </dgm:pt>
  </dgm:ptLst>
  <dgm:cxnLst>
    <dgm:cxn modelId="{97E7AD05-C05F-418C-87FE-A75427AC2528}" type="presOf" srcId="{10C7A459-03B1-4FCD-9D30-BAEA69132B7E}" destId="{1109AD11-7027-4AD4-AA74-8F7D135F43F2}" srcOrd="1" destOrd="0" presId="urn:microsoft.com/office/officeart/2005/8/layout/radial5"/>
    <dgm:cxn modelId="{C799F507-EBFB-45E7-AA21-B2EFEC7BA595}" type="presOf" srcId="{6D9A42C1-807E-43C6-8893-97D1DA25C72F}" destId="{2B2E9400-1A34-426C-8113-0B6F83117411}" srcOrd="0" destOrd="0" presId="urn:microsoft.com/office/officeart/2005/8/layout/radial5"/>
    <dgm:cxn modelId="{D7847217-2419-4320-A93D-225F8AEF99E7}" srcId="{45DC1B69-A9B6-45B7-ADD0-46C71E164569}" destId="{F7488645-48D1-4E2A-9659-24C3A21D2893}" srcOrd="2" destOrd="0" parTransId="{5B975C31-20B8-45ED-BA25-6910C3A57023}" sibTransId="{BCCD7A0A-5EB2-48FA-8965-029F5F968C5E}"/>
    <dgm:cxn modelId="{63825F1D-F3C0-4F95-942D-EFCE13ECD46B}" srcId="{45DC1B69-A9B6-45B7-ADD0-46C71E164569}" destId="{B5C3DC81-0188-4BA9-9D43-AE0BFF42F709}" srcOrd="3" destOrd="0" parTransId="{4C6E1CB1-A5D1-4164-A971-E7ED64AF211D}" sibTransId="{B8AD8886-D010-4E14-885F-9FC195F2B450}"/>
    <dgm:cxn modelId="{097A251E-C721-45AC-B9DC-7BCFE352D0DA}" type="presOf" srcId="{13519766-2232-4D9F-A7A1-429C2046FAF7}" destId="{2A6F03D1-0B56-46D1-AD4D-185C9A9B08B0}" srcOrd="1" destOrd="0" presId="urn:microsoft.com/office/officeart/2005/8/layout/radial5"/>
    <dgm:cxn modelId="{F8594737-BEAC-4B7C-8045-CB572617A140}" srcId="{45DC1B69-A9B6-45B7-ADD0-46C71E164569}" destId="{88D1CE45-1F0B-47E0-B8E1-7F6B593DA24D}" srcOrd="0" destOrd="0" parTransId="{13519766-2232-4D9F-A7A1-429C2046FAF7}" sibTransId="{17F84898-6E97-45AE-9EE5-BE1BE3E57E23}"/>
    <dgm:cxn modelId="{81858F37-C3E2-47DF-91B9-5C0D68933BC3}" srcId="{45DC1B69-A9B6-45B7-ADD0-46C71E164569}" destId="{FC0F64EB-7DFF-4950-ACFA-91CA39918393}" srcOrd="5" destOrd="0" parTransId="{10C7A459-03B1-4FCD-9D30-BAEA69132B7E}" sibTransId="{7ED430CE-5DBE-4374-939B-81FBA9D8CB3E}"/>
    <dgm:cxn modelId="{8A8F993B-3419-4D15-B148-416C63085759}" srcId="{45DC1B69-A9B6-45B7-ADD0-46C71E164569}" destId="{6035605E-E0B6-4F64-8BAC-7AF334DDD815}" srcOrd="6" destOrd="0" parTransId="{6D9A42C1-807E-43C6-8893-97D1DA25C72F}" sibTransId="{4610044D-D37F-4A8E-AE35-F1D77C2B1FC7}"/>
    <dgm:cxn modelId="{2DF8BB40-F532-4319-9518-6778F58982E7}" type="presOf" srcId="{BF4176F9-8B5D-401A-8A4E-20A2EA2A46FD}" destId="{7B408804-CE89-468B-A8BB-32836AD05C65}" srcOrd="0" destOrd="0" presId="urn:microsoft.com/office/officeart/2005/8/layout/radial5"/>
    <dgm:cxn modelId="{C40A1C6C-BD54-45D4-B4D3-A5448A36D8FA}" type="presOf" srcId="{FC0F64EB-7DFF-4950-ACFA-91CA39918393}" destId="{CE21F0E3-2E6A-4E31-9925-784466A55E51}" srcOrd="0" destOrd="0" presId="urn:microsoft.com/office/officeart/2005/8/layout/radial5"/>
    <dgm:cxn modelId="{1D531A71-2D99-4D13-B518-9D140EF12486}" type="presOf" srcId="{BF4176F9-8B5D-401A-8A4E-20A2EA2A46FD}" destId="{FE83E675-F0BF-465C-998F-B8FE71B52325}" srcOrd="1" destOrd="0" presId="urn:microsoft.com/office/officeart/2005/8/layout/radial5"/>
    <dgm:cxn modelId="{71311674-39FD-4C7D-A5BE-C976B03C4FBE}" type="presOf" srcId="{4C6E1CB1-A5D1-4164-A971-E7ED64AF211D}" destId="{773BCB4B-459B-443A-B8B9-FB7D4052D509}" srcOrd="0" destOrd="0" presId="urn:microsoft.com/office/officeart/2005/8/layout/radial5"/>
    <dgm:cxn modelId="{62CF4257-DB71-4DEA-AB44-11468D18B271}" type="presOf" srcId="{5B975C31-20B8-45ED-BA25-6910C3A57023}" destId="{4CBFD839-247F-49E9-88E0-B34A49952B77}" srcOrd="0" destOrd="0" presId="urn:microsoft.com/office/officeart/2005/8/layout/radial5"/>
    <dgm:cxn modelId="{6433A296-1646-4475-A73C-BF2CD150E6E0}" type="presOf" srcId="{45DC1B69-A9B6-45B7-ADD0-46C71E164569}" destId="{0A8F7FF1-2D55-4817-A29C-DEBD2A1D9A5A}" srcOrd="0" destOrd="0" presId="urn:microsoft.com/office/officeart/2005/8/layout/radial5"/>
    <dgm:cxn modelId="{BC2208A6-FFD1-4EFE-A910-E395A5B48181}" type="presOf" srcId="{4C6E1CB1-A5D1-4164-A971-E7ED64AF211D}" destId="{04C45E5D-8A0A-4C5B-8E31-5F495BC8188A}" srcOrd="1" destOrd="0" presId="urn:microsoft.com/office/officeart/2005/8/layout/radial5"/>
    <dgm:cxn modelId="{A7B965A6-821F-49DC-BC2E-366EEFAE1675}" type="presOf" srcId="{13519766-2232-4D9F-A7A1-429C2046FAF7}" destId="{F0B05B6E-C0D1-43B0-952C-E77479EFED9F}" srcOrd="0" destOrd="0" presId="urn:microsoft.com/office/officeart/2005/8/layout/radial5"/>
    <dgm:cxn modelId="{276D01A9-CEE1-491D-8D55-25782EF88A36}" type="presOf" srcId="{6035605E-E0B6-4F64-8BAC-7AF334DDD815}" destId="{E4136C2A-6BF1-4325-A631-ED7CFCB2FB3E}" srcOrd="0" destOrd="0" presId="urn:microsoft.com/office/officeart/2005/8/layout/radial5"/>
    <dgm:cxn modelId="{7F41B2AA-D4E0-4E83-9051-3BCA7C6801CF}" srcId="{45DC1B69-A9B6-45B7-ADD0-46C71E164569}" destId="{5855EFCE-67E9-4BD3-957B-4048762414C0}" srcOrd="4" destOrd="0" parTransId="{BF4176F9-8B5D-401A-8A4E-20A2EA2A46FD}" sibTransId="{C03229EC-F804-4509-8CD3-D94C2F560A41}"/>
    <dgm:cxn modelId="{9E1E56B1-4268-4B02-94A3-8EF150080FD6}" type="presOf" srcId="{F28B5213-3D6E-43A0-850E-AC45D06CCDB3}" destId="{FA4403D2-DEA7-4E28-8C3E-D53DF8FADC17}" srcOrd="0" destOrd="0" presId="urn:microsoft.com/office/officeart/2005/8/layout/radial5"/>
    <dgm:cxn modelId="{54CF81BA-E605-4EFD-8F9F-6059FF3DDA9C}" type="presOf" srcId="{5855EFCE-67E9-4BD3-957B-4048762414C0}" destId="{4D0A965E-058F-4C1A-9070-4A5F8E7AA334}" srcOrd="0" destOrd="0" presId="urn:microsoft.com/office/officeart/2005/8/layout/radial5"/>
    <dgm:cxn modelId="{4023C6C5-7868-4685-8D66-34DA5C146638}" type="presOf" srcId="{88D1CE45-1F0B-47E0-B8E1-7F6B593DA24D}" destId="{2A78A2C2-B2DA-4ED8-BF6F-C75DCA09D059}" srcOrd="0" destOrd="0" presId="urn:microsoft.com/office/officeart/2005/8/layout/radial5"/>
    <dgm:cxn modelId="{E12634C7-21B7-4CF3-9718-4E4696FD3333}" srcId="{45DC1B69-A9B6-45B7-ADD0-46C71E164569}" destId="{2B342041-73FC-47F0-9E8D-B13907E3D31B}" srcOrd="1" destOrd="0" parTransId="{F28B5213-3D6E-43A0-850E-AC45D06CCDB3}" sibTransId="{EABFC626-B20D-4B3E-8039-AC32142BA622}"/>
    <dgm:cxn modelId="{5E9C75CB-9683-4864-9E8F-A765E288A043}" type="presOf" srcId="{10C7A459-03B1-4FCD-9D30-BAEA69132B7E}" destId="{B1CE3D65-AB45-470B-8CE6-16717ACF5B5D}" srcOrd="0" destOrd="0" presId="urn:microsoft.com/office/officeart/2005/8/layout/radial5"/>
    <dgm:cxn modelId="{CDCAAFCB-CE58-4D18-B335-97FF604A4668}" type="presOf" srcId="{F28B5213-3D6E-43A0-850E-AC45D06CCDB3}" destId="{955EEF40-5124-407F-821A-94E555FA353A}" srcOrd="1" destOrd="0" presId="urn:microsoft.com/office/officeart/2005/8/layout/radial5"/>
    <dgm:cxn modelId="{E6C99BCE-0EF1-4A95-A8EC-6291C06633EB}" type="presOf" srcId="{6D9A42C1-807E-43C6-8893-97D1DA25C72F}" destId="{13E7EF69-0FEB-4DBF-B5D9-FF4CA6A43123}" srcOrd="1" destOrd="0" presId="urn:microsoft.com/office/officeart/2005/8/layout/radial5"/>
    <dgm:cxn modelId="{0D37C3D2-75EC-4BB9-9C27-AE1F70E54A48}" type="presOf" srcId="{B5C3DC81-0188-4BA9-9D43-AE0BFF42F709}" destId="{5BCF580C-F708-4848-9F5C-2D57F33BF714}" srcOrd="0" destOrd="0" presId="urn:microsoft.com/office/officeart/2005/8/layout/radial5"/>
    <dgm:cxn modelId="{9690A1D4-1467-46E5-B7FE-3E3FC675E803}" srcId="{B8FF3828-DBEC-4E60-8AB5-A72E652386D6}" destId="{45DC1B69-A9B6-45B7-ADD0-46C71E164569}" srcOrd="0" destOrd="0" parTransId="{5A5E2C50-47B2-49A8-B5A3-F93D67F95AE0}" sibTransId="{5ECC3382-135F-42E8-BB38-317CB0BD699C}"/>
    <dgm:cxn modelId="{16CA98D6-C9C9-46EB-A417-1770A852FA6A}" type="presOf" srcId="{F7488645-48D1-4E2A-9659-24C3A21D2893}" destId="{096CC3DE-FB56-4EC5-86A3-63FB5C640734}" srcOrd="0" destOrd="0" presId="urn:microsoft.com/office/officeart/2005/8/layout/radial5"/>
    <dgm:cxn modelId="{64958FD8-0013-4679-AA8C-AB3AA0B9B4B0}" type="presOf" srcId="{B8FF3828-DBEC-4E60-8AB5-A72E652386D6}" destId="{2521F5E5-947B-4707-B5DA-2AA37025C3AA}" srcOrd="0" destOrd="0" presId="urn:microsoft.com/office/officeart/2005/8/layout/radial5"/>
    <dgm:cxn modelId="{BFD788DE-1162-4134-9390-4B15CC541C26}" type="presOf" srcId="{5B975C31-20B8-45ED-BA25-6910C3A57023}" destId="{2B806135-BB76-46C6-B3EE-A1110F38402B}" srcOrd="1" destOrd="0" presId="urn:microsoft.com/office/officeart/2005/8/layout/radial5"/>
    <dgm:cxn modelId="{3D3663F0-BEC0-440E-9A2F-AE433446B321}" type="presOf" srcId="{2B342041-73FC-47F0-9E8D-B13907E3D31B}" destId="{45C31F47-40A2-44A7-8BC4-1D740C45A210}" srcOrd="0" destOrd="0" presId="urn:microsoft.com/office/officeart/2005/8/layout/radial5"/>
    <dgm:cxn modelId="{E300993C-CB50-40CF-A481-A727A6F2E5C9}" type="presParOf" srcId="{2521F5E5-947B-4707-B5DA-2AA37025C3AA}" destId="{0A8F7FF1-2D55-4817-A29C-DEBD2A1D9A5A}" srcOrd="0" destOrd="0" presId="urn:microsoft.com/office/officeart/2005/8/layout/radial5"/>
    <dgm:cxn modelId="{1D702908-8F2A-4730-905E-F19A905120B6}" type="presParOf" srcId="{2521F5E5-947B-4707-B5DA-2AA37025C3AA}" destId="{F0B05B6E-C0D1-43B0-952C-E77479EFED9F}" srcOrd="1" destOrd="0" presId="urn:microsoft.com/office/officeart/2005/8/layout/radial5"/>
    <dgm:cxn modelId="{6CC30629-C4D9-46B4-8349-FA46F3AF0CF3}" type="presParOf" srcId="{F0B05B6E-C0D1-43B0-952C-E77479EFED9F}" destId="{2A6F03D1-0B56-46D1-AD4D-185C9A9B08B0}" srcOrd="0" destOrd="0" presId="urn:microsoft.com/office/officeart/2005/8/layout/radial5"/>
    <dgm:cxn modelId="{2CF26C5A-165D-437E-BF8C-99FFB6A64E23}" type="presParOf" srcId="{2521F5E5-947B-4707-B5DA-2AA37025C3AA}" destId="{2A78A2C2-B2DA-4ED8-BF6F-C75DCA09D059}" srcOrd="2" destOrd="0" presId="urn:microsoft.com/office/officeart/2005/8/layout/radial5"/>
    <dgm:cxn modelId="{E3E42B4D-2710-4C80-9631-D0DF4D21729C}" type="presParOf" srcId="{2521F5E5-947B-4707-B5DA-2AA37025C3AA}" destId="{FA4403D2-DEA7-4E28-8C3E-D53DF8FADC17}" srcOrd="3" destOrd="0" presId="urn:microsoft.com/office/officeart/2005/8/layout/radial5"/>
    <dgm:cxn modelId="{D0EF0D55-CF3D-4317-9AAA-D327D8B2EA56}" type="presParOf" srcId="{FA4403D2-DEA7-4E28-8C3E-D53DF8FADC17}" destId="{955EEF40-5124-407F-821A-94E555FA353A}" srcOrd="0" destOrd="0" presId="urn:microsoft.com/office/officeart/2005/8/layout/radial5"/>
    <dgm:cxn modelId="{456D5232-EFE6-4C6F-B9E9-E5381C24EDDB}" type="presParOf" srcId="{2521F5E5-947B-4707-B5DA-2AA37025C3AA}" destId="{45C31F47-40A2-44A7-8BC4-1D740C45A210}" srcOrd="4" destOrd="0" presId="urn:microsoft.com/office/officeart/2005/8/layout/radial5"/>
    <dgm:cxn modelId="{72F4C84F-3751-434C-8756-EB89D6608569}" type="presParOf" srcId="{2521F5E5-947B-4707-B5DA-2AA37025C3AA}" destId="{4CBFD839-247F-49E9-88E0-B34A49952B77}" srcOrd="5" destOrd="0" presId="urn:microsoft.com/office/officeart/2005/8/layout/radial5"/>
    <dgm:cxn modelId="{B202635D-ED02-4151-A12E-36236233AD31}" type="presParOf" srcId="{4CBFD839-247F-49E9-88E0-B34A49952B77}" destId="{2B806135-BB76-46C6-B3EE-A1110F38402B}" srcOrd="0" destOrd="0" presId="urn:microsoft.com/office/officeart/2005/8/layout/radial5"/>
    <dgm:cxn modelId="{028664E9-FA01-43A9-9220-A9A0B372A0EC}" type="presParOf" srcId="{2521F5E5-947B-4707-B5DA-2AA37025C3AA}" destId="{096CC3DE-FB56-4EC5-86A3-63FB5C640734}" srcOrd="6" destOrd="0" presId="urn:microsoft.com/office/officeart/2005/8/layout/radial5"/>
    <dgm:cxn modelId="{865999D5-90E4-4903-887A-0CB2D13C4EDA}" type="presParOf" srcId="{2521F5E5-947B-4707-B5DA-2AA37025C3AA}" destId="{773BCB4B-459B-443A-B8B9-FB7D4052D509}" srcOrd="7" destOrd="0" presId="urn:microsoft.com/office/officeart/2005/8/layout/radial5"/>
    <dgm:cxn modelId="{BAED6C99-23C4-4D20-8814-10493A555142}" type="presParOf" srcId="{773BCB4B-459B-443A-B8B9-FB7D4052D509}" destId="{04C45E5D-8A0A-4C5B-8E31-5F495BC8188A}" srcOrd="0" destOrd="0" presId="urn:microsoft.com/office/officeart/2005/8/layout/radial5"/>
    <dgm:cxn modelId="{5DFBB3E4-539B-43BF-B2E0-E711599D3776}" type="presParOf" srcId="{2521F5E5-947B-4707-B5DA-2AA37025C3AA}" destId="{5BCF580C-F708-4848-9F5C-2D57F33BF714}" srcOrd="8" destOrd="0" presId="urn:microsoft.com/office/officeart/2005/8/layout/radial5"/>
    <dgm:cxn modelId="{BDB4FB59-C4F2-47C7-B1D2-AEB2847FE5B2}" type="presParOf" srcId="{2521F5E5-947B-4707-B5DA-2AA37025C3AA}" destId="{7B408804-CE89-468B-A8BB-32836AD05C65}" srcOrd="9" destOrd="0" presId="urn:microsoft.com/office/officeart/2005/8/layout/radial5"/>
    <dgm:cxn modelId="{54A18B3C-AEC4-4F18-8F5E-56C12C7FCC53}" type="presParOf" srcId="{7B408804-CE89-468B-A8BB-32836AD05C65}" destId="{FE83E675-F0BF-465C-998F-B8FE71B52325}" srcOrd="0" destOrd="0" presId="urn:microsoft.com/office/officeart/2005/8/layout/radial5"/>
    <dgm:cxn modelId="{3B6C392E-700A-4B3F-8BCE-8E1EA5A5D407}" type="presParOf" srcId="{2521F5E5-947B-4707-B5DA-2AA37025C3AA}" destId="{4D0A965E-058F-4C1A-9070-4A5F8E7AA334}" srcOrd="10" destOrd="0" presId="urn:microsoft.com/office/officeart/2005/8/layout/radial5"/>
    <dgm:cxn modelId="{8CB61A36-A4F7-44A2-9134-6398D8F2242E}" type="presParOf" srcId="{2521F5E5-947B-4707-B5DA-2AA37025C3AA}" destId="{B1CE3D65-AB45-470B-8CE6-16717ACF5B5D}" srcOrd="11" destOrd="0" presId="urn:microsoft.com/office/officeart/2005/8/layout/radial5"/>
    <dgm:cxn modelId="{B440E45A-2F29-4ACF-BBBC-962E4770B0E6}" type="presParOf" srcId="{B1CE3D65-AB45-470B-8CE6-16717ACF5B5D}" destId="{1109AD11-7027-4AD4-AA74-8F7D135F43F2}" srcOrd="0" destOrd="0" presId="urn:microsoft.com/office/officeart/2005/8/layout/radial5"/>
    <dgm:cxn modelId="{D7469669-E23F-4457-B596-CE3A074C6631}" type="presParOf" srcId="{2521F5E5-947B-4707-B5DA-2AA37025C3AA}" destId="{CE21F0E3-2E6A-4E31-9925-784466A55E51}" srcOrd="12" destOrd="0" presId="urn:microsoft.com/office/officeart/2005/8/layout/radial5"/>
    <dgm:cxn modelId="{DF960617-1034-4E63-B19A-57931F479C8E}" type="presParOf" srcId="{2521F5E5-947B-4707-B5DA-2AA37025C3AA}" destId="{2B2E9400-1A34-426C-8113-0B6F83117411}" srcOrd="13" destOrd="0" presId="urn:microsoft.com/office/officeart/2005/8/layout/radial5"/>
    <dgm:cxn modelId="{C92AD44E-A157-41F1-93BF-C18D1D88BFC4}" type="presParOf" srcId="{2B2E9400-1A34-426C-8113-0B6F83117411}" destId="{13E7EF69-0FEB-4DBF-B5D9-FF4CA6A43123}" srcOrd="0" destOrd="0" presId="urn:microsoft.com/office/officeart/2005/8/layout/radial5"/>
    <dgm:cxn modelId="{9C07E6F1-BA58-462B-9CE0-C7535ED3D3CA}" type="presParOf" srcId="{2521F5E5-947B-4707-B5DA-2AA37025C3AA}" destId="{E4136C2A-6BF1-4325-A631-ED7CFCB2FB3E}"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132A34-2004-4D9E-9599-918BB9E4B49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05683C8-3BA8-4347-9E2B-711DB6DD1272}">
      <dgm:prSet phldrT="[Text]" custT="1"/>
      <dgm:spPr/>
      <dgm:t>
        <a:bodyPr/>
        <a:lstStyle/>
        <a:p>
          <a:r>
            <a:rPr lang="en-US" sz="4000" b="1" dirty="0">
              <a:solidFill>
                <a:srgbClr val="C00000"/>
              </a:solidFill>
              <a:latin typeface="Garamond" panose="02020404030301010803" pitchFamily="18" charset="0"/>
            </a:rPr>
            <a:t>Excludes</a:t>
          </a:r>
        </a:p>
      </dgm:t>
    </dgm:pt>
    <dgm:pt modelId="{1995C586-2D49-478D-9FF9-06F7430E75A3}" type="parTrans" cxnId="{DF6F8973-15DC-4AA2-B227-FD69905F0B1E}">
      <dgm:prSet/>
      <dgm:spPr/>
      <dgm:t>
        <a:bodyPr/>
        <a:lstStyle/>
        <a:p>
          <a:endParaRPr lang="en-US"/>
        </a:p>
      </dgm:t>
    </dgm:pt>
    <dgm:pt modelId="{87F6CF60-3A93-48BE-96E3-08B2B8E7BC05}" type="sibTrans" cxnId="{DF6F8973-15DC-4AA2-B227-FD69905F0B1E}">
      <dgm:prSet/>
      <dgm:spPr/>
      <dgm:t>
        <a:bodyPr/>
        <a:lstStyle/>
        <a:p>
          <a:endParaRPr lang="en-US"/>
        </a:p>
      </dgm:t>
    </dgm:pt>
    <dgm:pt modelId="{AF7B0DBE-A7C0-4313-8CF0-BA2707939EE2}">
      <dgm:prSet phldrT="[Text]" custT="1"/>
      <dgm:spPr/>
      <dgm:t>
        <a:bodyPr/>
        <a:lstStyle/>
        <a:p>
          <a:r>
            <a:rPr lang="en-US" sz="2400" dirty="0">
              <a:latin typeface="Garamond" panose="02020404030301010803" pitchFamily="18" charset="0"/>
            </a:rPr>
            <a:t>Equipment</a:t>
          </a:r>
        </a:p>
      </dgm:t>
    </dgm:pt>
    <dgm:pt modelId="{B9737659-2A6E-43EF-805E-FD96113F2D93}" type="parTrans" cxnId="{2FCA7EB2-F340-43DA-B910-80522C68E26F}">
      <dgm:prSet/>
      <dgm:spPr/>
      <dgm:t>
        <a:bodyPr/>
        <a:lstStyle/>
        <a:p>
          <a:endParaRPr lang="en-US"/>
        </a:p>
      </dgm:t>
    </dgm:pt>
    <dgm:pt modelId="{57CF2109-D15D-40CC-B4F3-DD3A4938BAD1}" type="sibTrans" cxnId="{2FCA7EB2-F340-43DA-B910-80522C68E26F}">
      <dgm:prSet/>
      <dgm:spPr/>
      <dgm:t>
        <a:bodyPr/>
        <a:lstStyle/>
        <a:p>
          <a:endParaRPr lang="en-US"/>
        </a:p>
      </dgm:t>
    </dgm:pt>
    <dgm:pt modelId="{77A9AAA5-1CBF-4653-ACA6-262F5B3BD899}">
      <dgm:prSet phldrT="[Text]" custT="1"/>
      <dgm:spPr/>
      <dgm:t>
        <a:bodyPr/>
        <a:lstStyle/>
        <a:p>
          <a:r>
            <a:rPr lang="en-US" sz="2400" dirty="0">
              <a:latin typeface="Garamond" panose="02020404030301010803" pitchFamily="18" charset="0"/>
            </a:rPr>
            <a:t>Capital</a:t>
          </a:r>
          <a:r>
            <a:rPr lang="en-US" sz="2000" dirty="0"/>
            <a:t> </a:t>
          </a:r>
          <a:r>
            <a:rPr lang="en-US" sz="2400" dirty="0">
              <a:latin typeface="Garamond" panose="02020404030301010803" pitchFamily="18" charset="0"/>
            </a:rPr>
            <a:t>Expenditures</a:t>
          </a:r>
        </a:p>
      </dgm:t>
    </dgm:pt>
    <dgm:pt modelId="{03E0B8CB-DDF2-4650-9FDB-B753F33B3618}" type="parTrans" cxnId="{F0F38B78-DE6F-43DB-922B-8E71563F8F6F}">
      <dgm:prSet/>
      <dgm:spPr/>
      <dgm:t>
        <a:bodyPr/>
        <a:lstStyle/>
        <a:p>
          <a:endParaRPr lang="en-US"/>
        </a:p>
      </dgm:t>
    </dgm:pt>
    <dgm:pt modelId="{64D57A29-0F1C-4A62-BBC6-017199CFA793}" type="sibTrans" cxnId="{F0F38B78-DE6F-43DB-922B-8E71563F8F6F}">
      <dgm:prSet/>
      <dgm:spPr/>
      <dgm:t>
        <a:bodyPr/>
        <a:lstStyle/>
        <a:p>
          <a:endParaRPr lang="en-US"/>
        </a:p>
      </dgm:t>
    </dgm:pt>
    <dgm:pt modelId="{794640C4-15B9-4981-9F36-2EAC7C8B6429}">
      <dgm:prSet phldrT="[Text]" custT="1"/>
      <dgm:spPr/>
      <dgm:t>
        <a:bodyPr/>
        <a:lstStyle/>
        <a:p>
          <a:r>
            <a:rPr lang="en-US" sz="4000" b="1" dirty="0">
              <a:solidFill>
                <a:srgbClr val="C00000"/>
              </a:solidFill>
              <a:latin typeface="Garamond" panose="02020404030301010803" pitchFamily="18" charset="0"/>
            </a:rPr>
            <a:t>Includes</a:t>
          </a:r>
        </a:p>
      </dgm:t>
    </dgm:pt>
    <dgm:pt modelId="{5F438B8B-0490-4925-9B4D-D7AA398B2C98}" type="parTrans" cxnId="{01BCA052-81B9-435E-843E-1A363928A618}">
      <dgm:prSet/>
      <dgm:spPr/>
      <dgm:t>
        <a:bodyPr/>
        <a:lstStyle/>
        <a:p>
          <a:endParaRPr lang="en-US"/>
        </a:p>
      </dgm:t>
    </dgm:pt>
    <dgm:pt modelId="{742379E0-7D0D-4238-AEC6-7F598EFD80B9}" type="sibTrans" cxnId="{01BCA052-81B9-435E-843E-1A363928A618}">
      <dgm:prSet/>
      <dgm:spPr/>
      <dgm:t>
        <a:bodyPr/>
        <a:lstStyle/>
        <a:p>
          <a:endParaRPr lang="en-US"/>
        </a:p>
      </dgm:t>
    </dgm:pt>
    <dgm:pt modelId="{5B715ED4-57DC-49C3-8DFA-A903EB5CFE64}">
      <dgm:prSet phldrT="[Text]" custT="1"/>
      <dgm:spPr/>
      <dgm:t>
        <a:bodyPr/>
        <a:lstStyle/>
        <a:p>
          <a:r>
            <a:rPr lang="en-US" sz="2400" dirty="0">
              <a:latin typeface="Garamond" panose="02020404030301010803" pitchFamily="18" charset="0"/>
            </a:rPr>
            <a:t>Direct Salaries and Wages</a:t>
          </a:r>
        </a:p>
      </dgm:t>
    </dgm:pt>
    <dgm:pt modelId="{D182AD07-0DD5-4B61-A516-940F0A1DE9F3}" type="parTrans" cxnId="{D4861A0C-C60F-45C3-9864-C5BBA201212B}">
      <dgm:prSet/>
      <dgm:spPr/>
      <dgm:t>
        <a:bodyPr/>
        <a:lstStyle/>
        <a:p>
          <a:endParaRPr lang="en-US"/>
        </a:p>
      </dgm:t>
    </dgm:pt>
    <dgm:pt modelId="{006129C1-46DE-4166-8A1A-A6D6A1089F30}" type="sibTrans" cxnId="{D4861A0C-C60F-45C3-9864-C5BBA201212B}">
      <dgm:prSet/>
      <dgm:spPr/>
      <dgm:t>
        <a:bodyPr/>
        <a:lstStyle/>
        <a:p>
          <a:endParaRPr lang="en-US"/>
        </a:p>
      </dgm:t>
    </dgm:pt>
    <dgm:pt modelId="{70DECFD1-AB09-4C37-85AD-604929EDC97D}">
      <dgm:prSet phldrT="[Text]" custT="1"/>
      <dgm:spPr/>
      <dgm:t>
        <a:bodyPr/>
        <a:lstStyle/>
        <a:p>
          <a:r>
            <a:rPr lang="en-US" sz="2400" dirty="0">
              <a:latin typeface="Garamond" panose="02020404030301010803" pitchFamily="18" charset="0"/>
            </a:rPr>
            <a:t>Participant</a:t>
          </a:r>
          <a:r>
            <a:rPr lang="en-US" sz="2000" dirty="0"/>
            <a:t> </a:t>
          </a:r>
          <a:r>
            <a:rPr lang="en-US" sz="2400" dirty="0">
              <a:latin typeface="Garamond" panose="02020404030301010803" pitchFamily="18" charset="0"/>
            </a:rPr>
            <a:t>Support Costs</a:t>
          </a:r>
        </a:p>
      </dgm:t>
    </dgm:pt>
    <dgm:pt modelId="{972D79BF-5AE2-4051-BA7A-03502672DFC4}" type="parTrans" cxnId="{2CB82F6D-5A5B-4EF2-B77F-2F4515B9CF57}">
      <dgm:prSet/>
      <dgm:spPr/>
      <dgm:t>
        <a:bodyPr/>
        <a:lstStyle/>
        <a:p>
          <a:endParaRPr lang="en-US"/>
        </a:p>
      </dgm:t>
    </dgm:pt>
    <dgm:pt modelId="{7EEBD896-A90C-4777-AB28-0A15EAB9386A}" type="sibTrans" cxnId="{2CB82F6D-5A5B-4EF2-B77F-2F4515B9CF57}">
      <dgm:prSet/>
      <dgm:spPr/>
      <dgm:t>
        <a:bodyPr/>
        <a:lstStyle/>
        <a:p>
          <a:endParaRPr lang="en-US"/>
        </a:p>
      </dgm:t>
    </dgm:pt>
    <dgm:pt modelId="{25DE5FE8-1665-4AD7-A895-200C7197FE67}">
      <dgm:prSet phldrT="[Text]" custT="1"/>
      <dgm:spPr/>
      <dgm:t>
        <a:bodyPr/>
        <a:lstStyle/>
        <a:p>
          <a:r>
            <a:rPr lang="en-US" sz="2400" dirty="0">
              <a:latin typeface="Garamond" panose="02020404030301010803" pitchFamily="18" charset="0"/>
            </a:rPr>
            <a:t>Tuition Charges</a:t>
          </a:r>
        </a:p>
      </dgm:t>
    </dgm:pt>
    <dgm:pt modelId="{2FF7B420-5BE9-4266-B072-9F4B499156FE}" type="parTrans" cxnId="{54818734-6E30-4C53-855E-089788A117CA}">
      <dgm:prSet/>
      <dgm:spPr/>
      <dgm:t>
        <a:bodyPr/>
        <a:lstStyle/>
        <a:p>
          <a:endParaRPr lang="en-US"/>
        </a:p>
      </dgm:t>
    </dgm:pt>
    <dgm:pt modelId="{4544EEC6-BB39-4CC9-976E-1CC7A51B40CA}" type="sibTrans" cxnId="{54818734-6E30-4C53-855E-089788A117CA}">
      <dgm:prSet/>
      <dgm:spPr/>
      <dgm:t>
        <a:bodyPr/>
        <a:lstStyle/>
        <a:p>
          <a:endParaRPr lang="en-US"/>
        </a:p>
      </dgm:t>
    </dgm:pt>
    <dgm:pt modelId="{E948CF0D-1FCC-4423-AB9A-45E2C83B41B4}">
      <dgm:prSet phldrT="[Text]" custT="1"/>
      <dgm:spPr/>
      <dgm:t>
        <a:bodyPr/>
        <a:lstStyle/>
        <a:p>
          <a:r>
            <a:rPr lang="en-US" sz="2400" dirty="0">
              <a:latin typeface="Garamond" panose="02020404030301010803" pitchFamily="18" charset="0"/>
            </a:rPr>
            <a:t>Rental of Space</a:t>
          </a:r>
        </a:p>
      </dgm:t>
    </dgm:pt>
    <dgm:pt modelId="{097116EC-99EF-4E76-B160-92C765581292}" type="parTrans" cxnId="{40EB2BE1-2DAE-47B8-B087-13082E5A4A76}">
      <dgm:prSet/>
      <dgm:spPr/>
      <dgm:t>
        <a:bodyPr/>
        <a:lstStyle/>
        <a:p>
          <a:endParaRPr lang="en-US"/>
        </a:p>
      </dgm:t>
    </dgm:pt>
    <dgm:pt modelId="{6FB6F7DB-9EDC-4254-B3A7-4F1205B15529}" type="sibTrans" cxnId="{40EB2BE1-2DAE-47B8-B087-13082E5A4A76}">
      <dgm:prSet/>
      <dgm:spPr/>
      <dgm:t>
        <a:bodyPr/>
        <a:lstStyle/>
        <a:p>
          <a:endParaRPr lang="en-US"/>
        </a:p>
      </dgm:t>
    </dgm:pt>
    <dgm:pt modelId="{3937DEBE-E4B5-4785-BD38-B65674DB780C}">
      <dgm:prSet phldrT="[Text]" custT="1"/>
      <dgm:spPr/>
      <dgm:t>
        <a:bodyPr/>
        <a:lstStyle/>
        <a:p>
          <a:r>
            <a:rPr lang="en-US" sz="2400" dirty="0">
              <a:latin typeface="Garamond" panose="02020404030301010803" pitchFamily="18" charset="0"/>
            </a:rPr>
            <a:t>Each Subaward in excess of $50k</a:t>
          </a:r>
        </a:p>
      </dgm:t>
    </dgm:pt>
    <dgm:pt modelId="{E4B1061C-9ABD-4F64-8235-A0D1C73B4425}" type="parTrans" cxnId="{91EFBB41-F415-49EE-A897-0A2E34037F23}">
      <dgm:prSet/>
      <dgm:spPr/>
      <dgm:t>
        <a:bodyPr/>
        <a:lstStyle/>
        <a:p>
          <a:endParaRPr lang="en-US"/>
        </a:p>
      </dgm:t>
    </dgm:pt>
    <dgm:pt modelId="{8EC01513-6662-4A21-A220-735E2A7462D1}" type="sibTrans" cxnId="{91EFBB41-F415-49EE-A897-0A2E34037F23}">
      <dgm:prSet/>
      <dgm:spPr/>
      <dgm:t>
        <a:bodyPr/>
        <a:lstStyle/>
        <a:p>
          <a:endParaRPr lang="en-US"/>
        </a:p>
      </dgm:t>
    </dgm:pt>
    <dgm:pt modelId="{D184BBDE-E77F-43E7-8C97-35C821F4E966}">
      <dgm:prSet phldrT="[Text]" custT="1"/>
      <dgm:spPr/>
      <dgm:t>
        <a:bodyPr/>
        <a:lstStyle/>
        <a:p>
          <a:r>
            <a:rPr lang="en-US" sz="2400" dirty="0">
              <a:latin typeface="Garamond" panose="02020404030301010803" pitchFamily="18" charset="0"/>
            </a:rPr>
            <a:t>Applicable Fringe Benefits</a:t>
          </a:r>
        </a:p>
      </dgm:t>
    </dgm:pt>
    <dgm:pt modelId="{D39DE949-CE0F-4B1D-86A0-15CC4C9689E1}" type="parTrans" cxnId="{D15168E2-77BC-4751-977B-0868F2F399F9}">
      <dgm:prSet/>
      <dgm:spPr/>
      <dgm:t>
        <a:bodyPr/>
        <a:lstStyle/>
        <a:p>
          <a:endParaRPr lang="en-US"/>
        </a:p>
      </dgm:t>
    </dgm:pt>
    <dgm:pt modelId="{DD9D24A4-C29F-452F-9EA8-55EC7CF22ECC}" type="sibTrans" cxnId="{D15168E2-77BC-4751-977B-0868F2F399F9}">
      <dgm:prSet/>
      <dgm:spPr/>
      <dgm:t>
        <a:bodyPr/>
        <a:lstStyle/>
        <a:p>
          <a:endParaRPr lang="en-US"/>
        </a:p>
      </dgm:t>
    </dgm:pt>
    <dgm:pt modelId="{174CD8D9-AF74-4962-81E9-FA38C8C55149}">
      <dgm:prSet phldrT="[Text]" custT="1"/>
      <dgm:spPr/>
      <dgm:t>
        <a:bodyPr/>
        <a:lstStyle/>
        <a:p>
          <a:r>
            <a:rPr lang="en-US" sz="2400" dirty="0">
              <a:latin typeface="Garamond" panose="02020404030301010803" pitchFamily="18" charset="0"/>
            </a:rPr>
            <a:t>Materials and Supplies</a:t>
          </a:r>
        </a:p>
      </dgm:t>
    </dgm:pt>
    <dgm:pt modelId="{4D98C38C-4B4B-4DAB-863D-AA4B257DF4E3}" type="parTrans" cxnId="{E94DD8D7-C99D-4F13-AE70-A1507C57DB9D}">
      <dgm:prSet/>
      <dgm:spPr/>
      <dgm:t>
        <a:bodyPr/>
        <a:lstStyle/>
        <a:p>
          <a:endParaRPr lang="en-US"/>
        </a:p>
      </dgm:t>
    </dgm:pt>
    <dgm:pt modelId="{BB17A807-68D1-4C0D-9359-6CFCF4DF5819}" type="sibTrans" cxnId="{E94DD8D7-C99D-4F13-AE70-A1507C57DB9D}">
      <dgm:prSet/>
      <dgm:spPr/>
      <dgm:t>
        <a:bodyPr/>
        <a:lstStyle/>
        <a:p>
          <a:endParaRPr lang="en-US"/>
        </a:p>
      </dgm:t>
    </dgm:pt>
    <dgm:pt modelId="{6CA938E4-1F40-48F7-AF2A-42639ADBC04B}">
      <dgm:prSet phldrT="[Text]" custT="1"/>
      <dgm:spPr/>
      <dgm:t>
        <a:bodyPr/>
        <a:lstStyle/>
        <a:p>
          <a:r>
            <a:rPr lang="en-US" sz="2400" dirty="0">
              <a:latin typeface="Garamond" panose="02020404030301010803" pitchFamily="18" charset="0"/>
            </a:rPr>
            <a:t>Services</a:t>
          </a:r>
        </a:p>
      </dgm:t>
    </dgm:pt>
    <dgm:pt modelId="{A511BAB9-52FE-4344-867F-6671B4512640}" type="parTrans" cxnId="{5F189C63-4E29-4189-8E80-D1E31DF8D523}">
      <dgm:prSet/>
      <dgm:spPr/>
      <dgm:t>
        <a:bodyPr/>
        <a:lstStyle/>
        <a:p>
          <a:endParaRPr lang="en-US"/>
        </a:p>
      </dgm:t>
    </dgm:pt>
    <dgm:pt modelId="{20F81E30-452B-45A4-A5E7-C95D97F56439}" type="sibTrans" cxnId="{5F189C63-4E29-4189-8E80-D1E31DF8D523}">
      <dgm:prSet/>
      <dgm:spPr/>
      <dgm:t>
        <a:bodyPr/>
        <a:lstStyle/>
        <a:p>
          <a:endParaRPr lang="en-US"/>
        </a:p>
      </dgm:t>
    </dgm:pt>
    <dgm:pt modelId="{DDD12839-4819-477C-8F7F-CEFA45833F31}">
      <dgm:prSet phldrT="[Text]" custT="1"/>
      <dgm:spPr/>
      <dgm:t>
        <a:bodyPr/>
        <a:lstStyle/>
        <a:p>
          <a:r>
            <a:rPr lang="en-US" sz="2400" dirty="0">
              <a:latin typeface="Garamond" panose="02020404030301010803" pitchFamily="18" charset="0"/>
            </a:rPr>
            <a:t>Travel</a:t>
          </a:r>
        </a:p>
      </dgm:t>
    </dgm:pt>
    <dgm:pt modelId="{4A870FCC-9EF2-4456-82D3-454DA5949C8C}" type="parTrans" cxnId="{120C51AB-04A4-4306-BAD6-1CAA6486F4F3}">
      <dgm:prSet/>
      <dgm:spPr/>
      <dgm:t>
        <a:bodyPr/>
        <a:lstStyle/>
        <a:p>
          <a:endParaRPr lang="en-US"/>
        </a:p>
      </dgm:t>
    </dgm:pt>
    <dgm:pt modelId="{EDABDE50-8F10-4027-908F-7AE4FD007415}" type="sibTrans" cxnId="{120C51AB-04A4-4306-BAD6-1CAA6486F4F3}">
      <dgm:prSet/>
      <dgm:spPr/>
      <dgm:t>
        <a:bodyPr/>
        <a:lstStyle/>
        <a:p>
          <a:endParaRPr lang="en-US"/>
        </a:p>
      </dgm:t>
    </dgm:pt>
    <dgm:pt modelId="{777B6B89-5CD5-4FEC-8034-CDDAA65BE4FC}">
      <dgm:prSet phldrT="[Text]" custT="1"/>
      <dgm:spPr/>
      <dgm:t>
        <a:bodyPr/>
        <a:lstStyle/>
        <a:p>
          <a:r>
            <a:rPr lang="en-US" sz="2400" dirty="0">
              <a:latin typeface="Garamond" panose="02020404030301010803" pitchFamily="18" charset="0"/>
            </a:rPr>
            <a:t>Up to the first $50k of each Subaward</a:t>
          </a:r>
        </a:p>
      </dgm:t>
    </dgm:pt>
    <dgm:pt modelId="{98DFDBAD-8CD4-4736-8083-C10D4F505294}" type="parTrans" cxnId="{F3A440BC-E77E-46B5-A84B-C5C1CBB7065A}">
      <dgm:prSet/>
      <dgm:spPr/>
      <dgm:t>
        <a:bodyPr/>
        <a:lstStyle/>
        <a:p>
          <a:endParaRPr lang="en-US"/>
        </a:p>
      </dgm:t>
    </dgm:pt>
    <dgm:pt modelId="{A002DAE2-BA76-4A3B-924D-9986A40B8C8E}" type="sibTrans" cxnId="{F3A440BC-E77E-46B5-A84B-C5C1CBB7065A}">
      <dgm:prSet/>
      <dgm:spPr/>
      <dgm:t>
        <a:bodyPr/>
        <a:lstStyle/>
        <a:p>
          <a:endParaRPr lang="en-US"/>
        </a:p>
      </dgm:t>
    </dgm:pt>
    <dgm:pt modelId="{E7AA833C-AF28-4EA4-AAF4-40C11C1BEE36}" type="pres">
      <dgm:prSet presAssocID="{7F132A34-2004-4D9E-9599-918BB9E4B496}" presName="theList" presStyleCnt="0">
        <dgm:presLayoutVars>
          <dgm:dir/>
          <dgm:animLvl val="lvl"/>
          <dgm:resizeHandles val="exact"/>
        </dgm:presLayoutVars>
      </dgm:prSet>
      <dgm:spPr/>
    </dgm:pt>
    <dgm:pt modelId="{683A6936-D8DF-4718-8DE5-2B05BB3E6A4C}" type="pres">
      <dgm:prSet presAssocID="{405683C8-3BA8-4347-9E2B-711DB6DD1272}" presName="compNode" presStyleCnt="0"/>
      <dgm:spPr/>
    </dgm:pt>
    <dgm:pt modelId="{878150DE-7B13-4DC3-AC81-0EADD1D30DB5}" type="pres">
      <dgm:prSet presAssocID="{405683C8-3BA8-4347-9E2B-711DB6DD1272}" presName="aNode" presStyleLbl="bgShp" presStyleIdx="0" presStyleCnt="2"/>
      <dgm:spPr/>
    </dgm:pt>
    <dgm:pt modelId="{9C970F65-21E3-4DF8-95AA-D1E981993740}" type="pres">
      <dgm:prSet presAssocID="{405683C8-3BA8-4347-9E2B-711DB6DD1272}" presName="textNode" presStyleLbl="bgShp" presStyleIdx="0" presStyleCnt="2"/>
      <dgm:spPr/>
    </dgm:pt>
    <dgm:pt modelId="{12A61D29-F22E-493D-871C-C70A88A7F36D}" type="pres">
      <dgm:prSet presAssocID="{405683C8-3BA8-4347-9E2B-711DB6DD1272}" presName="compChildNode" presStyleCnt="0"/>
      <dgm:spPr/>
    </dgm:pt>
    <dgm:pt modelId="{7611076E-8C59-4377-8E64-6C0FAA0A0D51}" type="pres">
      <dgm:prSet presAssocID="{405683C8-3BA8-4347-9E2B-711DB6DD1272}" presName="theInnerList" presStyleCnt="0"/>
      <dgm:spPr/>
    </dgm:pt>
    <dgm:pt modelId="{9588DDB2-71A0-47A8-993B-81EF9D844D60}" type="pres">
      <dgm:prSet presAssocID="{AF7B0DBE-A7C0-4313-8CF0-BA2707939EE2}" presName="childNode" presStyleLbl="node1" presStyleIdx="0" presStyleCnt="12" custScaleY="82653">
        <dgm:presLayoutVars>
          <dgm:bulletEnabled val="1"/>
        </dgm:presLayoutVars>
      </dgm:prSet>
      <dgm:spPr/>
    </dgm:pt>
    <dgm:pt modelId="{FBD63FCF-9393-4920-91EE-33C98448C1EE}" type="pres">
      <dgm:prSet presAssocID="{AF7B0DBE-A7C0-4313-8CF0-BA2707939EE2}" presName="aSpace2" presStyleCnt="0"/>
      <dgm:spPr/>
    </dgm:pt>
    <dgm:pt modelId="{E34A581F-05F1-4A66-B60A-B0572E6F6651}" type="pres">
      <dgm:prSet presAssocID="{77A9AAA5-1CBF-4653-ACA6-262F5B3BD899}" presName="childNode" presStyleLbl="node1" presStyleIdx="1" presStyleCnt="12">
        <dgm:presLayoutVars>
          <dgm:bulletEnabled val="1"/>
        </dgm:presLayoutVars>
      </dgm:prSet>
      <dgm:spPr/>
    </dgm:pt>
    <dgm:pt modelId="{62779649-FE37-4411-98E2-0EB4F4D2C244}" type="pres">
      <dgm:prSet presAssocID="{77A9AAA5-1CBF-4653-ACA6-262F5B3BD899}" presName="aSpace2" presStyleCnt="0"/>
      <dgm:spPr/>
    </dgm:pt>
    <dgm:pt modelId="{DD03CEE0-8E6D-4429-A78E-BDD9BBB02AF0}" type="pres">
      <dgm:prSet presAssocID="{70DECFD1-AB09-4C37-85AD-604929EDC97D}" presName="childNode" presStyleLbl="node1" presStyleIdx="2" presStyleCnt="12">
        <dgm:presLayoutVars>
          <dgm:bulletEnabled val="1"/>
        </dgm:presLayoutVars>
      </dgm:prSet>
      <dgm:spPr/>
    </dgm:pt>
    <dgm:pt modelId="{943E612F-8F88-4397-9AC0-9750144B12AA}" type="pres">
      <dgm:prSet presAssocID="{70DECFD1-AB09-4C37-85AD-604929EDC97D}" presName="aSpace2" presStyleCnt="0"/>
      <dgm:spPr/>
    </dgm:pt>
    <dgm:pt modelId="{0392AE5C-EC12-488A-9F45-B7F4907DF0B3}" type="pres">
      <dgm:prSet presAssocID="{25DE5FE8-1665-4AD7-A895-200C7197FE67}" presName="childNode" presStyleLbl="node1" presStyleIdx="3" presStyleCnt="12">
        <dgm:presLayoutVars>
          <dgm:bulletEnabled val="1"/>
        </dgm:presLayoutVars>
      </dgm:prSet>
      <dgm:spPr/>
    </dgm:pt>
    <dgm:pt modelId="{EF533F24-16F0-4F02-8CC8-4E4F06CE35C0}" type="pres">
      <dgm:prSet presAssocID="{25DE5FE8-1665-4AD7-A895-200C7197FE67}" presName="aSpace2" presStyleCnt="0"/>
      <dgm:spPr/>
    </dgm:pt>
    <dgm:pt modelId="{C8D613E3-B03D-4147-858D-D79B16A3EC80}" type="pres">
      <dgm:prSet presAssocID="{E948CF0D-1FCC-4423-AB9A-45E2C83B41B4}" presName="childNode" presStyleLbl="node1" presStyleIdx="4" presStyleCnt="12">
        <dgm:presLayoutVars>
          <dgm:bulletEnabled val="1"/>
        </dgm:presLayoutVars>
      </dgm:prSet>
      <dgm:spPr/>
    </dgm:pt>
    <dgm:pt modelId="{E7EBF3E4-10C0-44AF-BBD0-4A09E952360E}" type="pres">
      <dgm:prSet presAssocID="{E948CF0D-1FCC-4423-AB9A-45E2C83B41B4}" presName="aSpace2" presStyleCnt="0"/>
      <dgm:spPr/>
    </dgm:pt>
    <dgm:pt modelId="{184CB98C-2126-4257-841A-7700D627C410}" type="pres">
      <dgm:prSet presAssocID="{3937DEBE-E4B5-4785-BD38-B65674DB780C}" presName="childNode" presStyleLbl="node1" presStyleIdx="5" presStyleCnt="12">
        <dgm:presLayoutVars>
          <dgm:bulletEnabled val="1"/>
        </dgm:presLayoutVars>
      </dgm:prSet>
      <dgm:spPr/>
    </dgm:pt>
    <dgm:pt modelId="{629B9724-1059-4D83-9447-B8871C5B8921}" type="pres">
      <dgm:prSet presAssocID="{405683C8-3BA8-4347-9E2B-711DB6DD1272}" presName="aSpace" presStyleCnt="0"/>
      <dgm:spPr/>
    </dgm:pt>
    <dgm:pt modelId="{62C7C73B-3A48-4798-AF7A-147465330153}" type="pres">
      <dgm:prSet presAssocID="{794640C4-15B9-4981-9F36-2EAC7C8B6429}" presName="compNode" presStyleCnt="0"/>
      <dgm:spPr/>
    </dgm:pt>
    <dgm:pt modelId="{8123E192-743B-4967-BC41-767D45D10519}" type="pres">
      <dgm:prSet presAssocID="{794640C4-15B9-4981-9F36-2EAC7C8B6429}" presName="aNode" presStyleLbl="bgShp" presStyleIdx="1" presStyleCnt="2" custLinFactNeighborX="18805" custLinFactNeighborY="1710"/>
      <dgm:spPr/>
    </dgm:pt>
    <dgm:pt modelId="{7F6CE479-3E63-48A4-BFBB-6D57ECE4EBBF}" type="pres">
      <dgm:prSet presAssocID="{794640C4-15B9-4981-9F36-2EAC7C8B6429}" presName="textNode" presStyleLbl="bgShp" presStyleIdx="1" presStyleCnt="2"/>
      <dgm:spPr/>
    </dgm:pt>
    <dgm:pt modelId="{41D5BDB4-C9D3-447C-8A94-44B566210626}" type="pres">
      <dgm:prSet presAssocID="{794640C4-15B9-4981-9F36-2EAC7C8B6429}" presName="compChildNode" presStyleCnt="0"/>
      <dgm:spPr/>
    </dgm:pt>
    <dgm:pt modelId="{87A1D4E3-C7C3-4BF8-8017-2152965ADE9F}" type="pres">
      <dgm:prSet presAssocID="{794640C4-15B9-4981-9F36-2EAC7C8B6429}" presName="theInnerList" presStyleCnt="0"/>
      <dgm:spPr/>
    </dgm:pt>
    <dgm:pt modelId="{6106B568-A419-4072-966D-338163EC933D}" type="pres">
      <dgm:prSet presAssocID="{5B715ED4-57DC-49C3-8DFA-A903EB5CFE64}" presName="childNode" presStyleLbl="node1" presStyleIdx="6" presStyleCnt="12" custScaleY="101627">
        <dgm:presLayoutVars>
          <dgm:bulletEnabled val="1"/>
        </dgm:presLayoutVars>
      </dgm:prSet>
      <dgm:spPr/>
    </dgm:pt>
    <dgm:pt modelId="{F51E6C2E-F2FD-4321-AB84-54008E5CBBDC}" type="pres">
      <dgm:prSet presAssocID="{5B715ED4-57DC-49C3-8DFA-A903EB5CFE64}" presName="aSpace2" presStyleCnt="0"/>
      <dgm:spPr/>
    </dgm:pt>
    <dgm:pt modelId="{75222E1F-5C42-4C98-8C41-9774F94ED434}" type="pres">
      <dgm:prSet presAssocID="{D184BBDE-E77F-43E7-8C97-35C821F4E966}" presName="childNode" presStyleLbl="node1" presStyleIdx="7" presStyleCnt="12">
        <dgm:presLayoutVars>
          <dgm:bulletEnabled val="1"/>
        </dgm:presLayoutVars>
      </dgm:prSet>
      <dgm:spPr/>
    </dgm:pt>
    <dgm:pt modelId="{E54338EC-3EC7-4864-942F-6A53BB0D93B8}" type="pres">
      <dgm:prSet presAssocID="{D184BBDE-E77F-43E7-8C97-35C821F4E966}" presName="aSpace2" presStyleCnt="0"/>
      <dgm:spPr/>
    </dgm:pt>
    <dgm:pt modelId="{11D2F376-1064-47E1-9001-9B50A69377BE}" type="pres">
      <dgm:prSet presAssocID="{174CD8D9-AF74-4962-81E9-FA38C8C55149}" presName="childNode" presStyleLbl="node1" presStyleIdx="8" presStyleCnt="12">
        <dgm:presLayoutVars>
          <dgm:bulletEnabled val="1"/>
        </dgm:presLayoutVars>
      </dgm:prSet>
      <dgm:spPr/>
    </dgm:pt>
    <dgm:pt modelId="{686AF458-8DB5-4267-BF1F-6EC6AAB84154}" type="pres">
      <dgm:prSet presAssocID="{174CD8D9-AF74-4962-81E9-FA38C8C55149}" presName="aSpace2" presStyleCnt="0"/>
      <dgm:spPr/>
    </dgm:pt>
    <dgm:pt modelId="{3C3A927C-816B-4724-AA82-D1D5DFE38A8C}" type="pres">
      <dgm:prSet presAssocID="{6CA938E4-1F40-48F7-AF2A-42639ADBC04B}" presName="childNode" presStyleLbl="node1" presStyleIdx="9" presStyleCnt="12">
        <dgm:presLayoutVars>
          <dgm:bulletEnabled val="1"/>
        </dgm:presLayoutVars>
      </dgm:prSet>
      <dgm:spPr/>
    </dgm:pt>
    <dgm:pt modelId="{C87EFBBE-5456-4652-8F5D-AD562E14605B}" type="pres">
      <dgm:prSet presAssocID="{6CA938E4-1F40-48F7-AF2A-42639ADBC04B}" presName="aSpace2" presStyleCnt="0"/>
      <dgm:spPr/>
    </dgm:pt>
    <dgm:pt modelId="{14847A15-7DD7-4453-B230-6B40E06EE27E}" type="pres">
      <dgm:prSet presAssocID="{DDD12839-4819-477C-8F7F-CEFA45833F31}" presName="childNode" presStyleLbl="node1" presStyleIdx="10" presStyleCnt="12">
        <dgm:presLayoutVars>
          <dgm:bulletEnabled val="1"/>
        </dgm:presLayoutVars>
      </dgm:prSet>
      <dgm:spPr/>
    </dgm:pt>
    <dgm:pt modelId="{B7044EDF-8402-4ABD-9878-0B9192CCDB06}" type="pres">
      <dgm:prSet presAssocID="{DDD12839-4819-477C-8F7F-CEFA45833F31}" presName="aSpace2" presStyleCnt="0"/>
      <dgm:spPr/>
    </dgm:pt>
    <dgm:pt modelId="{1EDC6EA0-3532-43A4-8F38-CA7B57026D8E}" type="pres">
      <dgm:prSet presAssocID="{777B6B89-5CD5-4FEC-8034-CDDAA65BE4FC}" presName="childNode" presStyleLbl="node1" presStyleIdx="11" presStyleCnt="12" custScaleY="165612">
        <dgm:presLayoutVars>
          <dgm:bulletEnabled val="1"/>
        </dgm:presLayoutVars>
      </dgm:prSet>
      <dgm:spPr/>
    </dgm:pt>
  </dgm:ptLst>
  <dgm:cxnLst>
    <dgm:cxn modelId="{D4861A0C-C60F-45C3-9864-C5BBA201212B}" srcId="{794640C4-15B9-4981-9F36-2EAC7C8B6429}" destId="{5B715ED4-57DC-49C3-8DFA-A903EB5CFE64}" srcOrd="0" destOrd="0" parTransId="{D182AD07-0DD5-4B61-A516-940F0A1DE9F3}" sibTransId="{006129C1-46DE-4166-8A1A-A6D6A1089F30}"/>
    <dgm:cxn modelId="{A20D820D-DA58-4C84-8D21-CD72E6BBFB77}" type="presOf" srcId="{7F132A34-2004-4D9E-9599-918BB9E4B496}" destId="{E7AA833C-AF28-4EA4-AAF4-40C11C1BEE36}" srcOrd="0" destOrd="0" presId="urn:microsoft.com/office/officeart/2005/8/layout/lProcess2"/>
    <dgm:cxn modelId="{99B4D830-76DF-4A54-8D77-05ACE2AC74C0}" type="presOf" srcId="{405683C8-3BA8-4347-9E2B-711DB6DD1272}" destId="{878150DE-7B13-4DC3-AC81-0EADD1D30DB5}" srcOrd="0" destOrd="0" presId="urn:microsoft.com/office/officeart/2005/8/layout/lProcess2"/>
    <dgm:cxn modelId="{54818734-6E30-4C53-855E-089788A117CA}" srcId="{405683C8-3BA8-4347-9E2B-711DB6DD1272}" destId="{25DE5FE8-1665-4AD7-A895-200C7197FE67}" srcOrd="3" destOrd="0" parTransId="{2FF7B420-5BE9-4266-B072-9F4B499156FE}" sibTransId="{4544EEC6-BB39-4CC9-976E-1CC7A51B40CA}"/>
    <dgm:cxn modelId="{CA4B9D5F-CC70-46FC-8D6D-D77C662F6F8D}" type="presOf" srcId="{174CD8D9-AF74-4962-81E9-FA38C8C55149}" destId="{11D2F376-1064-47E1-9001-9B50A69377BE}" srcOrd="0" destOrd="0" presId="urn:microsoft.com/office/officeart/2005/8/layout/lProcess2"/>
    <dgm:cxn modelId="{91EFBB41-F415-49EE-A897-0A2E34037F23}" srcId="{405683C8-3BA8-4347-9E2B-711DB6DD1272}" destId="{3937DEBE-E4B5-4785-BD38-B65674DB780C}" srcOrd="5" destOrd="0" parTransId="{E4B1061C-9ABD-4F64-8235-A0D1C73B4425}" sibTransId="{8EC01513-6662-4A21-A220-735E2A7462D1}"/>
    <dgm:cxn modelId="{5F189C63-4E29-4189-8E80-D1E31DF8D523}" srcId="{794640C4-15B9-4981-9F36-2EAC7C8B6429}" destId="{6CA938E4-1F40-48F7-AF2A-42639ADBC04B}" srcOrd="3" destOrd="0" parTransId="{A511BAB9-52FE-4344-867F-6671B4512640}" sibTransId="{20F81E30-452B-45A4-A5E7-C95D97F56439}"/>
    <dgm:cxn modelId="{2962E943-31C7-4875-8622-39997A347006}" type="presOf" srcId="{405683C8-3BA8-4347-9E2B-711DB6DD1272}" destId="{9C970F65-21E3-4DF8-95AA-D1E981993740}" srcOrd="1" destOrd="0" presId="urn:microsoft.com/office/officeart/2005/8/layout/lProcess2"/>
    <dgm:cxn modelId="{D16CCD64-EB84-42DB-9F89-989851277CF3}" type="presOf" srcId="{DDD12839-4819-477C-8F7F-CEFA45833F31}" destId="{14847A15-7DD7-4453-B230-6B40E06EE27E}" srcOrd="0" destOrd="0" presId="urn:microsoft.com/office/officeart/2005/8/layout/lProcess2"/>
    <dgm:cxn modelId="{2CB82F6D-5A5B-4EF2-B77F-2F4515B9CF57}" srcId="{405683C8-3BA8-4347-9E2B-711DB6DD1272}" destId="{70DECFD1-AB09-4C37-85AD-604929EDC97D}" srcOrd="2" destOrd="0" parTransId="{972D79BF-5AE2-4051-BA7A-03502672DFC4}" sibTransId="{7EEBD896-A90C-4777-AB28-0A15EAB9386A}"/>
    <dgm:cxn modelId="{EFBEA44E-A406-48C8-9B72-35EA4586D397}" type="presOf" srcId="{794640C4-15B9-4981-9F36-2EAC7C8B6429}" destId="{7F6CE479-3E63-48A4-BFBB-6D57ECE4EBBF}" srcOrd="1" destOrd="0" presId="urn:microsoft.com/office/officeart/2005/8/layout/lProcess2"/>
    <dgm:cxn modelId="{88308C4F-E42F-44E9-A6A5-5E593F84317E}" type="presOf" srcId="{3937DEBE-E4B5-4785-BD38-B65674DB780C}" destId="{184CB98C-2126-4257-841A-7700D627C410}" srcOrd="0" destOrd="0" presId="urn:microsoft.com/office/officeart/2005/8/layout/lProcess2"/>
    <dgm:cxn modelId="{A7F1DD71-15F7-4664-8B5D-8702BE55FA4C}" type="presOf" srcId="{5B715ED4-57DC-49C3-8DFA-A903EB5CFE64}" destId="{6106B568-A419-4072-966D-338163EC933D}" srcOrd="0" destOrd="0" presId="urn:microsoft.com/office/officeart/2005/8/layout/lProcess2"/>
    <dgm:cxn modelId="{01BCA052-81B9-435E-843E-1A363928A618}" srcId="{7F132A34-2004-4D9E-9599-918BB9E4B496}" destId="{794640C4-15B9-4981-9F36-2EAC7C8B6429}" srcOrd="1" destOrd="0" parTransId="{5F438B8B-0490-4925-9B4D-D7AA398B2C98}" sibTransId="{742379E0-7D0D-4238-AEC6-7F598EFD80B9}"/>
    <dgm:cxn modelId="{DF6F8973-15DC-4AA2-B227-FD69905F0B1E}" srcId="{7F132A34-2004-4D9E-9599-918BB9E4B496}" destId="{405683C8-3BA8-4347-9E2B-711DB6DD1272}" srcOrd="0" destOrd="0" parTransId="{1995C586-2D49-478D-9FF9-06F7430E75A3}" sibTransId="{87F6CF60-3A93-48BE-96E3-08B2B8E7BC05}"/>
    <dgm:cxn modelId="{231B7476-FDFA-4623-ACB4-B803DF1234CD}" type="presOf" srcId="{794640C4-15B9-4981-9F36-2EAC7C8B6429}" destId="{8123E192-743B-4967-BC41-767D45D10519}" srcOrd="0" destOrd="0" presId="urn:microsoft.com/office/officeart/2005/8/layout/lProcess2"/>
    <dgm:cxn modelId="{F0F38B78-DE6F-43DB-922B-8E71563F8F6F}" srcId="{405683C8-3BA8-4347-9E2B-711DB6DD1272}" destId="{77A9AAA5-1CBF-4653-ACA6-262F5B3BD899}" srcOrd="1" destOrd="0" parTransId="{03E0B8CB-DDF2-4650-9FDB-B753F33B3618}" sibTransId="{64D57A29-0F1C-4A62-BBC6-017199CFA793}"/>
    <dgm:cxn modelId="{9BD7CF58-7573-4573-A7A1-57BA5A36A4ED}" type="presOf" srcId="{D184BBDE-E77F-43E7-8C97-35C821F4E966}" destId="{75222E1F-5C42-4C98-8C41-9774F94ED434}" srcOrd="0" destOrd="0" presId="urn:microsoft.com/office/officeart/2005/8/layout/lProcess2"/>
    <dgm:cxn modelId="{60A5B57C-93F0-48B6-9EE3-82D850CF26C1}" type="presOf" srcId="{6CA938E4-1F40-48F7-AF2A-42639ADBC04B}" destId="{3C3A927C-816B-4724-AA82-D1D5DFE38A8C}" srcOrd="0" destOrd="0" presId="urn:microsoft.com/office/officeart/2005/8/layout/lProcess2"/>
    <dgm:cxn modelId="{41CB3292-D74E-4704-8265-C486CF52BDEE}" type="presOf" srcId="{70DECFD1-AB09-4C37-85AD-604929EDC97D}" destId="{DD03CEE0-8E6D-4429-A78E-BDD9BBB02AF0}" srcOrd="0" destOrd="0" presId="urn:microsoft.com/office/officeart/2005/8/layout/lProcess2"/>
    <dgm:cxn modelId="{7DFB60A8-031A-4D01-BC98-516B37F10296}" type="presOf" srcId="{25DE5FE8-1665-4AD7-A895-200C7197FE67}" destId="{0392AE5C-EC12-488A-9F45-B7F4907DF0B3}" srcOrd="0" destOrd="0" presId="urn:microsoft.com/office/officeart/2005/8/layout/lProcess2"/>
    <dgm:cxn modelId="{120C51AB-04A4-4306-BAD6-1CAA6486F4F3}" srcId="{794640C4-15B9-4981-9F36-2EAC7C8B6429}" destId="{DDD12839-4819-477C-8F7F-CEFA45833F31}" srcOrd="4" destOrd="0" parTransId="{4A870FCC-9EF2-4456-82D3-454DA5949C8C}" sibTransId="{EDABDE50-8F10-4027-908F-7AE4FD007415}"/>
    <dgm:cxn modelId="{2FCA7EB2-F340-43DA-B910-80522C68E26F}" srcId="{405683C8-3BA8-4347-9E2B-711DB6DD1272}" destId="{AF7B0DBE-A7C0-4313-8CF0-BA2707939EE2}" srcOrd="0" destOrd="0" parTransId="{B9737659-2A6E-43EF-805E-FD96113F2D93}" sibTransId="{57CF2109-D15D-40CC-B4F3-DD3A4938BAD1}"/>
    <dgm:cxn modelId="{F3A440BC-E77E-46B5-A84B-C5C1CBB7065A}" srcId="{794640C4-15B9-4981-9F36-2EAC7C8B6429}" destId="{777B6B89-5CD5-4FEC-8034-CDDAA65BE4FC}" srcOrd="5" destOrd="0" parTransId="{98DFDBAD-8CD4-4736-8083-C10D4F505294}" sibTransId="{A002DAE2-BA76-4A3B-924D-9986A40B8C8E}"/>
    <dgm:cxn modelId="{8BA7AEBD-D036-4EB5-9CCE-CF040A35BA58}" type="presOf" srcId="{E948CF0D-1FCC-4423-AB9A-45E2C83B41B4}" destId="{C8D613E3-B03D-4147-858D-D79B16A3EC80}" srcOrd="0" destOrd="0" presId="urn:microsoft.com/office/officeart/2005/8/layout/lProcess2"/>
    <dgm:cxn modelId="{E94DD8D7-C99D-4F13-AE70-A1507C57DB9D}" srcId="{794640C4-15B9-4981-9F36-2EAC7C8B6429}" destId="{174CD8D9-AF74-4962-81E9-FA38C8C55149}" srcOrd="2" destOrd="0" parTransId="{4D98C38C-4B4B-4DAB-863D-AA4B257DF4E3}" sibTransId="{BB17A807-68D1-4C0D-9359-6CFCF4DF5819}"/>
    <dgm:cxn modelId="{40EB2BE1-2DAE-47B8-B087-13082E5A4A76}" srcId="{405683C8-3BA8-4347-9E2B-711DB6DD1272}" destId="{E948CF0D-1FCC-4423-AB9A-45E2C83B41B4}" srcOrd="4" destOrd="0" parTransId="{097116EC-99EF-4E76-B160-92C765581292}" sibTransId="{6FB6F7DB-9EDC-4254-B3A7-4F1205B15529}"/>
    <dgm:cxn modelId="{3428CBE1-89B4-4FBD-880E-EEDF5CAA99FB}" type="presOf" srcId="{77A9AAA5-1CBF-4653-ACA6-262F5B3BD899}" destId="{E34A581F-05F1-4A66-B60A-B0572E6F6651}" srcOrd="0" destOrd="0" presId="urn:microsoft.com/office/officeart/2005/8/layout/lProcess2"/>
    <dgm:cxn modelId="{D15168E2-77BC-4751-977B-0868F2F399F9}" srcId="{794640C4-15B9-4981-9F36-2EAC7C8B6429}" destId="{D184BBDE-E77F-43E7-8C97-35C821F4E966}" srcOrd="1" destOrd="0" parTransId="{D39DE949-CE0F-4B1D-86A0-15CC4C9689E1}" sibTransId="{DD9D24A4-C29F-452F-9EA8-55EC7CF22ECC}"/>
    <dgm:cxn modelId="{90E3D4E3-9513-43D0-AF6C-002C2A5B1361}" type="presOf" srcId="{777B6B89-5CD5-4FEC-8034-CDDAA65BE4FC}" destId="{1EDC6EA0-3532-43A4-8F38-CA7B57026D8E}" srcOrd="0" destOrd="0" presId="urn:microsoft.com/office/officeart/2005/8/layout/lProcess2"/>
    <dgm:cxn modelId="{EB4B73F4-62A1-4D74-B335-DD3ED2F21595}" type="presOf" srcId="{AF7B0DBE-A7C0-4313-8CF0-BA2707939EE2}" destId="{9588DDB2-71A0-47A8-993B-81EF9D844D60}" srcOrd="0" destOrd="0" presId="urn:microsoft.com/office/officeart/2005/8/layout/lProcess2"/>
    <dgm:cxn modelId="{38BF237A-EF5C-46A5-8ED2-5D4750855F49}" type="presParOf" srcId="{E7AA833C-AF28-4EA4-AAF4-40C11C1BEE36}" destId="{683A6936-D8DF-4718-8DE5-2B05BB3E6A4C}" srcOrd="0" destOrd="0" presId="urn:microsoft.com/office/officeart/2005/8/layout/lProcess2"/>
    <dgm:cxn modelId="{8C7065B3-F0BE-49F3-B7D5-00AAA3D1EAE6}" type="presParOf" srcId="{683A6936-D8DF-4718-8DE5-2B05BB3E6A4C}" destId="{878150DE-7B13-4DC3-AC81-0EADD1D30DB5}" srcOrd="0" destOrd="0" presId="urn:microsoft.com/office/officeart/2005/8/layout/lProcess2"/>
    <dgm:cxn modelId="{03D90254-40DD-459E-B88B-E4FFD08F080C}" type="presParOf" srcId="{683A6936-D8DF-4718-8DE5-2B05BB3E6A4C}" destId="{9C970F65-21E3-4DF8-95AA-D1E981993740}" srcOrd="1" destOrd="0" presId="urn:microsoft.com/office/officeart/2005/8/layout/lProcess2"/>
    <dgm:cxn modelId="{F7C7483E-DC07-48F2-9EF3-D9A4A9DA7668}" type="presParOf" srcId="{683A6936-D8DF-4718-8DE5-2B05BB3E6A4C}" destId="{12A61D29-F22E-493D-871C-C70A88A7F36D}" srcOrd="2" destOrd="0" presId="urn:microsoft.com/office/officeart/2005/8/layout/lProcess2"/>
    <dgm:cxn modelId="{F299F056-848B-47F9-AAA9-6D3E78A20E9C}" type="presParOf" srcId="{12A61D29-F22E-493D-871C-C70A88A7F36D}" destId="{7611076E-8C59-4377-8E64-6C0FAA0A0D51}" srcOrd="0" destOrd="0" presId="urn:microsoft.com/office/officeart/2005/8/layout/lProcess2"/>
    <dgm:cxn modelId="{774A0378-8DC3-4BF9-B4F5-9633F45EE9EF}" type="presParOf" srcId="{7611076E-8C59-4377-8E64-6C0FAA0A0D51}" destId="{9588DDB2-71A0-47A8-993B-81EF9D844D60}" srcOrd="0" destOrd="0" presId="urn:microsoft.com/office/officeart/2005/8/layout/lProcess2"/>
    <dgm:cxn modelId="{9B29A27C-BAE0-4E77-B034-2CBFEE993F4B}" type="presParOf" srcId="{7611076E-8C59-4377-8E64-6C0FAA0A0D51}" destId="{FBD63FCF-9393-4920-91EE-33C98448C1EE}" srcOrd="1" destOrd="0" presId="urn:microsoft.com/office/officeart/2005/8/layout/lProcess2"/>
    <dgm:cxn modelId="{5911F02F-BC3A-44F2-81D6-35983E601B60}" type="presParOf" srcId="{7611076E-8C59-4377-8E64-6C0FAA0A0D51}" destId="{E34A581F-05F1-4A66-B60A-B0572E6F6651}" srcOrd="2" destOrd="0" presId="urn:microsoft.com/office/officeart/2005/8/layout/lProcess2"/>
    <dgm:cxn modelId="{D939402F-5067-484D-BB50-260DC716ACB5}" type="presParOf" srcId="{7611076E-8C59-4377-8E64-6C0FAA0A0D51}" destId="{62779649-FE37-4411-98E2-0EB4F4D2C244}" srcOrd="3" destOrd="0" presId="urn:microsoft.com/office/officeart/2005/8/layout/lProcess2"/>
    <dgm:cxn modelId="{F8FD3A64-85F8-4037-B40A-652585AB8903}" type="presParOf" srcId="{7611076E-8C59-4377-8E64-6C0FAA0A0D51}" destId="{DD03CEE0-8E6D-4429-A78E-BDD9BBB02AF0}" srcOrd="4" destOrd="0" presId="urn:microsoft.com/office/officeart/2005/8/layout/lProcess2"/>
    <dgm:cxn modelId="{A1CD0734-7168-485E-9C0D-EBC21FF6E363}" type="presParOf" srcId="{7611076E-8C59-4377-8E64-6C0FAA0A0D51}" destId="{943E612F-8F88-4397-9AC0-9750144B12AA}" srcOrd="5" destOrd="0" presId="urn:microsoft.com/office/officeart/2005/8/layout/lProcess2"/>
    <dgm:cxn modelId="{4D3D7E0C-CAA7-4DD5-A662-5C75FCC4A792}" type="presParOf" srcId="{7611076E-8C59-4377-8E64-6C0FAA0A0D51}" destId="{0392AE5C-EC12-488A-9F45-B7F4907DF0B3}" srcOrd="6" destOrd="0" presId="urn:microsoft.com/office/officeart/2005/8/layout/lProcess2"/>
    <dgm:cxn modelId="{4F8D2B50-B2E9-460B-B83F-3DA8124EF08A}" type="presParOf" srcId="{7611076E-8C59-4377-8E64-6C0FAA0A0D51}" destId="{EF533F24-16F0-4F02-8CC8-4E4F06CE35C0}" srcOrd="7" destOrd="0" presId="urn:microsoft.com/office/officeart/2005/8/layout/lProcess2"/>
    <dgm:cxn modelId="{33BE71F0-9980-49EA-B3B0-A726544AFB4B}" type="presParOf" srcId="{7611076E-8C59-4377-8E64-6C0FAA0A0D51}" destId="{C8D613E3-B03D-4147-858D-D79B16A3EC80}" srcOrd="8" destOrd="0" presId="urn:microsoft.com/office/officeart/2005/8/layout/lProcess2"/>
    <dgm:cxn modelId="{1C7F125D-AFD5-4F0F-ADFB-963ABA8D5994}" type="presParOf" srcId="{7611076E-8C59-4377-8E64-6C0FAA0A0D51}" destId="{E7EBF3E4-10C0-44AF-BBD0-4A09E952360E}" srcOrd="9" destOrd="0" presId="urn:microsoft.com/office/officeart/2005/8/layout/lProcess2"/>
    <dgm:cxn modelId="{8BCE3E7B-3C73-49BC-8DF5-2FF433232C24}" type="presParOf" srcId="{7611076E-8C59-4377-8E64-6C0FAA0A0D51}" destId="{184CB98C-2126-4257-841A-7700D627C410}" srcOrd="10" destOrd="0" presId="urn:microsoft.com/office/officeart/2005/8/layout/lProcess2"/>
    <dgm:cxn modelId="{490CCF2E-989B-48CE-8110-70D1148BA873}" type="presParOf" srcId="{E7AA833C-AF28-4EA4-AAF4-40C11C1BEE36}" destId="{629B9724-1059-4D83-9447-B8871C5B8921}" srcOrd="1" destOrd="0" presId="urn:microsoft.com/office/officeart/2005/8/layout/lProcess2"/>
    <dgm:cxn modelId="{326AF57C-0AE6-4FC0-91FC-BA484A41E40B}" type="presParOf" srcId="{E7AA833C-AF28-4EA4-AAF4-40C11C1BEE36}" destId="{62C7C73B-3A48-4798-AF7A-147465330153}" srcOrd="2" destOrd="0" presId="urn:microsoft.com/office/officeart/2005/8/layout/lProcess2"/>
    <dgm:cxn modelId="{407AA55B-FD59-4B54-9EF2-648303AF190E}" type="presParOf" srcId="{62C7C73B-3A48-4798-AF7A-147465330153}" destId="{8123E192-743B-4967-BC41-767D45D10519}" srcOrd="0" destOrd="0" presId="urn:microsoft.com/office/officeart/2005/8/layout/lProcess2"/>
    <dgm:cxn modelId="{C9346220-A649-496F-A8BA-FA6C45F8AD86}" type="presParOf" srcId="{62C7C73B-3A48-4798-AF7A-147465330153}" destId="{7F6CE479-3E63-48A4-BFBB-6D57ECE4EBBF}" srcOrd="1" destOrd="0" presId="urn:microsoft.com/office/officeart/2005/8/layout/lProcess2"/>
    <dgm:cxn modelId="{A2C4A0A5-16C5-4F6D-80FD-70B14786A672}" type="presParOf" srcId="{62C7C73B-3A48-4798-AF7A-147465330153}" destId="{41D5BDB4-C9D3-447C-8A94-44B566210626}" srcOrd="2" destOrd="0" presId="urn:microsoft.com/office/officeart/2005/8/layout/lProcess2"/>
    <dgm:cxn modelId="{1A858099-C9BD-4DB9-BC20-B28949DFBD28}" type="presParOf" srcId="{41D5BDB4-C9D3-447C-8A94-44B566210626}" destId="{87A1D4E3-C7C3-4BF8-8017-2152965ADE9F}" srcOrd="0" destOrd="0" presId="urn:microsoft.com/office/officeart/2005/8/layout/lProcess2"/>
    <dgm:cxn modelId="{EA1EF474-3CED-4069-B770-83AD13406195}" type="presParOf" srcId="{87A1D4E3-C7C3-4BF8-8017-2152965ADE9F}" destId="{6106B568-A419-4072-966D-338163EC933D}" srcOrd="0" destOrd="0" presId="urn:microsoft.com/office/officeart/2005/8/layout/lProcess2"/>
    <dgm:cxn modelId="{2B0BDC18-8986-4361-ADBB-509A3E683528}" type="presParOf" srcId="{87A1D4E3-C7C3-4BF8-8017-2152965ADE9F}" destId="{F51E6C2E-F2FD-4321-AB84-54008E5CBBDC}" srcOrd="1" destOrd="0" presId="urn:microsoft.com/office/officeart/2005/8/layout/lProcess2"/>
    <dgm:cxn modelId="{7221D2C2-3445-4DFC-B3FE-80FE9EA8BE4F}" type="presParOf" srcId="{87A1D4E3-C7C3-4BF8-8017-2152965ADE9F}" destId="{75222E1F-5C42-4C98-8C41-9774F94ED434}" srcOrd="2" destOrd="0" presId="urn:microsoft.com/office/officeart/2005/8/layout/lProcess2"/>
    <dgm:cxn modelId="{894D6180-78F6-45F2-9D17-AB00FC71C955}" type="presParOf" srcId="{87A1D4E3-C7C3-4BF8-8017-2152965ADE9F}" destId="{E54338EC-3EC7-4864-942F-6A53BB0D93B8}" srcOrd="3" destOrd="0" presId="urn:microsoft.com/office/officeart/2005/8/layout/lProcess2"/>
    <dgm:cxn modelId="{D8202DE5-FE44-4945-ADE1-80F6ACE5D96B}" type="presParOf" srcId="{87A1D4E3-C7C3-4BF8-8017-2152965ADE9F}" destId="{11D2F376-1064-47E1-9001-9B50A69377BE}" srcOrd="4" destOrd="0" presId="urn:microsoft.com/office/officeart/2005/8/layout/lProcess2"/>
    <dgm:cxn modelId="{B6F28B96-05FD-4D60-BD19-2B17DB5E8F11}" type="presParOf" srcId="{87A1D4E3-C7C3-4BF8-8017-2152965ADE9F}" destId="{686AF458-8DB5-4267-BF1F-6EC6AAB84154}" srcOrd="5" destOrd="0" presId="urn:microsoft.com/office/officeart/2005/8/layout/lProcess2"/>
    <dgm:cxn modelId="{314C9CD3-75C4-4D5B-88E7-5206B0D82946}" type="presParOf" srcId="{87A1D4E3-C7C3-4BF8-8017-2152965ADE9F}" destId="{3C3A927C-816B-4724-AA82-D1D5DFE38A8C}" srcOrd="6" destOrd="0" presId="urn:microsoft.com/office/officeart/2005/8/layout/lProcess2"/>
    <dgm:cxn modelId="{5690FC6B-2D88-4717-8BF0-14238049B06A}" type="presParOf" srcId="{87A1D4E3-C7C3-4BF8-8017-2152965ADE9F}" destId="{C87EFBBE-5456-4652-8F5D-AD562E14605B}" srcOrd="7" destOrd="0" presId="urn:microsoft.com/office/officeart/2005/8/layout/lProcess2"/>
    <dgm:cxn modelId="{20461C34-950C-4CF7-9D39-89E6BE38FC33}" type="presParOf" srcId="{87A1D4E3-C7C3-4BF8-8017-2152965ADE9F}" destId="{14847A15-7DD7-4453-B230-6B40E06EE27E}" srcOrd="8" destOrd="0" presId="urn:microsoft.com/office/officeart/2005/8/layout/lProcess2"/>
    <dgm:cxn modelId="{3C24C0F4-6B05-4276-A146-CC8925854F64}" type="presParOf" srcId="{87A1D4E3-C7C3-4BF8-8017-2152965ADE9F}" destId="{B7044EDF-8402-4ABD-9878-0B9192CCDB06}" srcOrd="9" destOrd="0" presId="urn:microsoft.com/office/officeart/2005/8/layout/lProcess2"/>
    <dgm:cxn modelId="{91BF0561-B956-4AC6-B955-4D348079ED20}" type="presParOf" srcId="{87A1D4E3-C7C3-4BF8-8017-2152965ADE9F}" destId="{1EDC6EA0-3532-43A4-8F38-CA7B57026D8E}"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1F147C-FD92-4254-867A-62C346DBDF7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902E17F-6B3F-4A38-9E95-D0621CFD8E4B}">
      <dgm:prSet phldrT="[Text]" custT="1"/>
      <dgm:spPr/>
      <dgm:t>
        <a:bodyPr/>
        <a:lstStyle/>
        <a:p>
          <a:r>
            <a:rPr lang="en-US" sz="4000" b="1" dirty="0">
              <a:latin typeface="Garamond" panose="02020404030301010803" pitchFamily="18" charset="0"/>
            </a:rPr>
            <a:t>Negotiated</a:t>
          </a:r>
        </a:p>
      </dgm:t>
    </dgm:pt>
    <dgm:pt modelId="{EAE9ADD5-AC20-40E7-B26E-A8AEE17E2F7A}" type="parTrans" cxnId="{762B92A7-0CA5-4D9F-824A-1BF75BD49085}">
      <dgm:prSet/>
      <dgm:spPr/>
      <dgm:t>
        <a:bodyPr/>
        <a:lstStyle/>
        <a:p>
          <a:endParaRPr lang="en-US"/>
        </a:p>
      </dgm:t>
    </dgm:pt>
    <dgm:pt modelId="{EFC6A02F-F78C-4EB6-B7A9-4B1E9B8482AC}" type="sibTrans" cxnId="{762B92A7-0CA5-4D9F-824A-1BF75BD49085}">
      <dgm:prSet/>
      <dgm:spPr/>
      <dgm:t>
        <a:bodyPr/>
        <a:lstStyle/>
        <a:p>
          <a:endParaRPr lang="en-US"/>
        </a:p>
      </dgm:t>
    </dgm:pt>
    <dgm:pt modelId="{2EE9B898-AC92-464C-9EE1-6E4CE6272454}">
      <dgm:prSet phldrT="[Tex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Final</a:t>
          </a:r>
          <a:r>
            <a:rPr lang="en-US" sz="2400" dirty="0">
              <a:latin typeface="Garamond" panose="02020404030301010803" pitchFamily="18" charset="0"/>
              <a:cs typeface="Arial" panose="020B0604020202020204" pitchFamily="34" charset="0"/>
            </a:rPr>
            <a:t>: </a:t>
          </a:r>
          <a:r>
            <a:rPr lang="en-US" sz="2400" dirty="0">
              <a:solidFill>
                <a:schemeClr val="tx1"/>
              </a:solidFill>
              <a:latin typeface="Garamond" panose="02020404030301010803" pitchFamily="18" charset="0"/>
              <a:cs typeface="Arial" panose="020B0604020202020204" pitchFamily="34" charset="0"/>
            </a:rPr>
            <a:t>Based on actual cost and not subject to adjustment.</a:t>
          </a:r>
        </a:p>
      </dgm:t>
    </dgm:pt>
    <dgm:pt modelId="{065E3897-BA0C-4F44-BEB9-C755C5FDBCF8}" type="parTrans" cxnId="{A9C31B4A-8F7B-4A92-8123-36DAE4226879}">
      <dgm:prSet/>
      <dgm:spPr/>
      <dgm:t>
        <a:bodyPr/>
        <a:lstStyle/>
        <a:p>
          <a:endParaRPr lang="en-US"/>
        </a:p>
      </dgm:t>
    </dgm:pt>
    <dgm:pt modelId="{DDA21657-9CA3-4671-96C4-E8207022C67C}" type="sibTrans" cxnId="{A9C31B4A-8F7B-4A92-8123-36DAE4226879}">
      <dgm:prSet/>
      <dgm:spPr/>
      <dgm:t>
        <a:bodyPr/>
        <a:lstStyle/>
        <a:p>
          <a:endParaRPr lang="en-US"/>
        </a:p>
      </dgm:t>
    </dgm:pt>
    <dgm:pt modelId="{5E43F7B3-4FEB-4333-9544-9AA0B2432295}">
      <dgm:prSet phldrT="[Text]" custT="1"/>
      <dgm:spPr/>
      <dgm:t>
        <a:bodyPr/>
        <a:lstStyle/>
        <a:p>
          <a:r>
            <a:rPr lang="en-US" sz="4000" b="1" dirty="0">
              <a:latin typeface="Garamond" panose="02020404030301010803" pitchFamily="18" charset="0"/>
            </a:rPr>
            <a:t>Non-Negotiated</a:t>
          </a:r>
        </a:p>
      </dgm:t>
    </dgm:pt>
    <dgm:pt modelId="{3A2D397D-22A4-40DC-825A-F4ECFC49D10B}" type="parTrans" cxnId="{9FF2608C-60DC-48ED-AF02-B6D36FAC9062}">
      <dgm:prSet/>
      <dgm:spPr/>
      <dgm:t>
        <a:bodyPr/>
        <a:lstStyle/>
        <a:p>
          <a:endParaRPr lang="en-US"/>
        </a:p>
      </dgm:t>
    </dgm:pt>
    <dgm:pt modelId="{6AB02675-1935-4794-BAE3-B64C4914E59C}" type="sibTrans" cxnId="{9FF2608C-60DC-48ED-AF02-B6D36FAC9062}">
      <dgm:prSet/>
      <dgm:spPr/>
      <dgm:t>
        <a:bodyPr/>
        <a:lstStyle/>
        <a:p>
          <a:endParaRPr lang="en-US"/>
        </a:p>
      </dgm:t>
    </dgm:pt>
    <dgm:pt modelId="{B74FCD56-A9FB-4A8E-9257-BF0F55472B91}">
      <dgm:prSet phldrT="[Text]" custT="1"/>
      <dgm:spPr/>
      <dgm:t>
        <a:bodyPr/>
        <a:lstStyle/>
        <a:p>
          <a:pPr algn="l">
            <a:lnSpc>
              <a:spcPct val="120000"/>
            </a:lnSpc>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gm:t>
    </dgm:pt>
    <dgm:pt modelId="{60B95000-7ECE-4CA7-B847-38F5F534844F}" type="parTrans" cxnId="{A8C7AA02-2B90-432B-8ADA-5AA476A1D387}">
      <dgm:prSet/>
      <dgm:spPr/>
      <dgm:t>
        <a:bodyPr/>
        <a:lstStyle/>
        <a:p>
          <a:endParaRPr lang="en-US"/>
        </a:p>
      </dgm:t>
    </dgm:pt>
    <dgm:pt modelId="{5DDA764B-CB9A-43AF-8B5A-EDAE7A1C55C0}" type="sibTrans" cxnId="{A8C7AA02-2B90-432B-8ADA-5AA476A1D387}">
      <dgm:prSet/>
      <dgm:spPr/>
      <dgm:t>
        <a:bodyPr/>
        <a:lstStyle/>
        <a:p>
          <a:endParaRPr lang="en-US"/>
        </a:p>
      </dgm:t>
    </dgm:pt>
    <dgm:pt modelId="{C74309C9-FC2E-4941-AC58-D999786F5231}">
      <dgm:prSet custT="1"/>
      <dgm:spPr/>
      <dgm:t>
        <a:bodyPr/>
        <a:lstStyle/>
        <a:p>
          <a:pPr algn="l"/>
          <a:r>
            <a:rPr lang="en-US" sz="2400" b="1" dirty="0">
              <a:solidFill>
                <a:srgbClr val="FF0000"/>
              </a:solidFill>
              <a:latin typeface="Garamond" panose="02020404030301010803" pitchFamily="18" charset="0"/>
              <a:cs typeface="Arial" panose="020B0604020202020204" pitchFamily="34" charset="0"/>
            </a:rPr>
            <a:t>Provisional</a:t>
          </a:r>
          <a:r>
            <a:rPr lang="en-US" sz="2400" b="0" dirty="0">
              <a:latin typeface="Garamond" panose="02020404030301010803" pitchFamily="18" charset="0"/>
              <a:cs typeface="Arial" panose="020B0604020202020204" pitchFamily="34" charset="0"/>
            </a:rPr>
            <a:t>: </a:t>
          </a:r>
          <a:r>
            <a:rPr lang="en-US" sz="2400" b="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dirty="0">
            <a:solidFill>
              <a:schemeClr val="tx1"/>
            </a:solidFill>
            <a:latin typeface="Garamond" panose="02020404030301010803" pitchFamily="18" charset="0"/>
            <a:cs typeface="Arial" panose="020B0604020202020204" pitchFamily="34" charset="0"/>
          </a:endParaRPr>
        </a:p>
      </dgm:t>
    </dgm:pt>
    <dgm:pt modelId="{75101BFD-326E-495C-9095-735FEBD4BEB9}" type="parTrans" cxnId="{0DA28DE4-9614-45E5-B1B3-328E287B4603}">
      <dgm:prSet/>
      <dgm:spPr/>
      <dgm:t>
        <a:bodyPr/>
        <a:lstStyle/>
        <a:p>
          <a:endParaRPr lang="en-US"/>
        </a:p>
      </dgm:t>
    </dgm:pt>
    <dgm:pt modelId="{892708B6-A078-4A2B-ACFB-6A31D516B90A}" type="sibTrans" cxnId="{0DA28DE4-9614-45E5-B1B3-328E287B4603}">
      <dgm:prSet/>
      <dgm:spPr/>
      <dgm:t>
        <a:bodyPr/>
        <a:lstStyle/>
        <a:p>
          <a:endParaRPr lang="en-US"/>
        </a:p>
      </dgm:t>
    </dgm:pt>
    <dgm:pt modelId="{9BD65401-422C-4D6D-90CC-E67898B4336C}">
      <dgm:prSe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Fixed Carry-Forward Rate (For States only):</a:t>
          </a:r>
          <a:r>
            <a:rPr lang="en-US" sz="2400" b="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dirty="0">
            <a:latin typeface="Garamond" panose="02020404030301010803" pitchFamily="18" charset="0"/>
            <a:cs typeface="Arial" panose="020B0604020202020204" pitchFamily="34" charset="0"/>
          </a:endParaRPr>
        </a:p>
      </dgm:t>
    </dgm:pt>
    <dgm:pt modelId="{DB8128C1-E6BD-4223-8B85-FBDC0BEDB24B}" type="parTrans" cxnId="{ADA6AD04-9E01-4474-A865-803D396ADCD5}">
      <dgm:prSet/>
      <dgm:spPr/>
      <dgm:t>
        <a:bodyPr/>
        <a:lstStyle/>
        <a:p>
          <a:endParaRPr lang="en-US"/>
        </a:p>
      </dgm:t>
    </dgm:pt>
    <dgm:pt modelId="{9F45AC21-0178-4B18-8545-F7E956FCCBF1}" type="sibTrans" cxnId="{ADA6AD04-9E01-4474-A865-803D396ADCD5}">
      <dgm:prSet/>
      <dgm:spPr/>
      <dgm:t>
        <a:bodyPr/>
        <a:lstStyle/>
        <a:p>
          <a:endParaRPr lang="en-US"/>
        </a:p>
      </dgm:t>
    </dgm:pt>
    <dgm:pt modelId="{31A03447-95B7-4E06-96C5-3506D3CBE7E4}" type="pres">
      <dgm:prSet presAssocID="{DB1F147C-FD92-4254-867A-62C346DBDF73}" presName="diagram" presStyleCnt="0">
        <dgm:presLayoutVars>
          <dgm:chPref val="1"/>
          <dgm:dir/>
          <dgm:animOne val="branch"/>
          <dgm:animLvl val="lvl"/>
          <dgm:resizeHandles/>
        </dgm:presLayoutVars>
      </dgm:prSet>
      <dgm:spPr/>
    </dgm:pt>
    <dgm:pt modelId="{EBB2EA99-B258-4804-B299-755376FCF4E2}" type="pres">
      <dgm:prSet presAssocID="{E902E17F-6B3F-4A38-9E95-D0621CFD8E4B}" presName="root" presStyleCnt="0"/>
      <dgm:spPr/>
    </dgm:pt>
    <dgm:pt modelId="{92FDF773-4BF8-45FF-A196-80E57D8F86B1}" type="pres">
      <dgm:prSet presAssocID="{E902E17F-6B3F-4A38-9E95-D0621CFD8E4B}" presName="rootComposite" presStyleCnt="0"/>
      <dgm:spPr/>
    </dgm:pt>
    <dgm:pt modelId="{8D68355E-2D00-4C44-A871-58BD45E6B9DD}" type="pres">
      <dgm:prSet presAssocID="{E902E17F-6B3F-4A38-9E95-D0621CFD8E4B}" presName="rootText" presStyleLbl="node1" presStyleIdx="0" presStyleCnt="2" custScaleX="241840" custScaleY="115456" custLinFactNeighborX="-28837" custLinFactNeighborY="-1444"/>
      <dgm:spPr/>
    </dgm:pt>
    <dgm:pt modelId="{8AA4BE05-96E7-4956-8174-C011390169FC}" type="pres">
      <dgm:prSet presAssocID="{E902E17F-6B3F-4A38-9E95-D0621CFD8E4B}" presName="rootConnector" presStyleLbl="node1" presStyleIdx="0" presStyleCnt="2"/>
      <dgm:spPr/>
    </dgm:pt>
    <dgm:pt modelId="{E4F7A444-BCC4-4967-AC4C-F5363463678E}" type="pres">
      <dgm:prSet presAssocID="{E902E17F-6B3F-4A38-9E95-D0621CFD8E4B}" presName="childShape" presStyleCnt="0"/>
      <dgm:spPr/>
    </dgm:pt>
    <dgm:pt modelId="{BCDD97FA-1712-476A-9C0A-C0339452D2A6}" type="pres">
      <dgm:prSet presAssocID="{75101BFD-326E-495C-9095-735FEBD4BEB9}" presName="Name13" presStyleLbl="parChTrans1D2" presStyleIdx="0" presStyleCnt="4"/>
      <dgm:spPr/>
    </dgm:pt>
    <dgm:pt modelId="{ED084E46-9C24-4C4A-9876-0D36832D94CE}" type="pres">
      <dgm:prSet presAssocID="{C74309C9-FC2E-4941-AC58-D999786F5231}" presName="childText" presStyleLbl="bgAcc1" presStyleIdx="0" presStyleCnt="4" custScaleX="404435" custScaleY="75797" custLinFactNeighborX="-9812" custLinFactNeighborY="-13789">
        <dgm:presLayoutVars>
          <dgm:bulletEnabled val="1"/>
        </dgm:presLayoutVars>
      </dgm:prSet>
      <dgm:spPr/>
    </dgm:pt>
    <dgm:pt modelId="{D8F19F91-62FB-4935-B467-C2335F019735}" type="pres">
      <dgm:prSet presAssocID="{065E3897-BA0C-4F44-BEB9-C755C5FDBCF8}" presName="Name13" presStyleLbl="parChTrans1D2" presStyleIdx="1" presStyleCnt="4"/>
      <dgm:spPr/>
    </dgm:pt>
    <dgm:pt modelId="{383086A1-0EE2-4A42-840C-9C4DE77BF2DE}" type="pres">
      <dgm:prSet presAssocID="{2EE9B898-AC92-464C-9EE1-6E4CE6272454}" presName="childText" presStyleLbl="bgAcc1" presStyleIdx="1" presStyleCnt="4" custScaleX="419173" custScaleY="89621" custLinFactNeighborX="-12265" custLinFactNeighborY="-2616">
        <dgm:presLayoutVars>
          <dgm:bulletEnabled val="1"/>
        </dgm:presLayoutVars>
      </dgm:prSet>
      <dgm:spPr/>
    </dgm:pt>
    <dgm:pt modelId="{F070B5BE-0286-4BA5-BB05-E70E09A81DDF}" type="pres">
      <dgm:prSet presAssocID="{DB8128C1-E6BD-4223-8B85-FBDC0BEDB24B}" presName="Name13" presStyleLbl="parChTrans1D2" presStyleIdx="2" presStyleCnt="4"/>
      <dgm:spPr/>
    </dgm:pt>
    <dgm:pt modelId="{5078458D-E353-469C-A4DD-110F20B5BDDD}" type="pres">
      <dgm:prSet presAssocID="{9BD65401-422C-4D6D-90CC-E67898B4336C}" presName="childText" presStyleLbl="bgAcc1" presStyleIdx="2" presStyleCnt="4" custScaleX="624876" custScaleY="165063" custLinFactNeighborX="-13900" custLinFactNeighborY="-4444">
        <dgm:presLayoutVars>
          <dgm:bulletEnabled val="1"/>
        </dgm:presLayoutVars>
      </dgm:prSet>
      <dgm:spPr/>
    </dgm:pt>
    <dgm:pt modelId="{B8750D22-8563-472F-98E2-E5764FE20FAB}" type="pres">
      <dgm:prSet presAssocID="{5E43F7B3-4FEB-4333-9544-9AA0B2432295}" presName="root" presStyleCnt="0"/>
      <dgm:spPr/>
    </dgm:pt>
    <dgm:pt modelId="{ED56F8A8-7947-4EBE-BA7C-B6F11F59030D}" type="pres">
      <dgm:prSet presAssocID="{5E43F7B3-4FEB-4333-9544-9AA0B2432295}" presName="rootComposite" presStyleCnt="0"/>
      <dgm:spPr/>
    </dgm:pt>
    <dgm:pt modelId="{7158A377-DAA6-494F-84ED-F60DFD87E53A}" type="pres">
      <dgm:prSet presAssocID="{5E43F7B3-4FEB-4333-9544-9AA0B2432295}" presName="rootText" presStyleLbl="node1" presStyleIdx="1" presStyleCnt="2" custScaleX="293498" custScaleY="125314" custLinFactNeighborX="46479" custLinFactNeighborY="-3055"/>
      <dgm:spPr/>
    </dgm:pt>
    <dgm:pt modelId="{DA8ECD99-EA6B-44E3-A77B-AD091568C290}" type="pres">
      <dgm:prSet presAssocID="{5E43F7B3-4FEB-4333-9544-9AA0B2432295}" presName="rootConnector" presStyleLbl="node1" presStyleIdx="1" presStyleCnt="2"/>
      <dgm:spPr/>
    </dgm:pt>
    <dgm:pt modelId="{9A667AFB-D354-4A4C-B8D6-C08CDF09E478}" type="pres">
      <dgm:prSet presAssocID="{5E43F7B3-4FEB-4333-9544-9AA0B2432295}" presName="childShape" presStyleCnt="0"/>
      <dgm:spPr/>
    </dgm:pt>
    <dgm:pt modelId="{EBA18093-3070-4DF1-8D59-B895DB06A573}" type="pres">
      <dgm:prSet presAssocID="{60B95000-7ECE-4CA7-B847-38F5F534844F}" presName="Name13" presStyleLbl="parChTrans1D2" presStyleIdx="3" presStyleCnt="4"/>
      <dgm:spPr/>
    </dgm:pt>
    <dgm:pt modelId="{A2190E13-9A17-4463-85BC-C3A59E0DE8D9}" type="pres">
      <dgm:prSet presAssocID="{B74FCD56-A9FB-4A8E-9257-BF0F55472B91}" presName="childText" presStyleLbl="bgAcc1" presStyleIdx="3" presStyleCnt="4" custScaleX="311026" custScaleY="138224" custLinFactNeighborX="32070" custLinFactNeighborY="8731">
        <dgm:presLayoutVars>
          <dgm:bulletEnabled val="1"/>
        </dgm:presLayoutVars>
      </dgm:prSet>
      <dgm:spPr/>
    </dgm:pt>
  </dgm:ptLst>
  <dgm:cxnLst>
    <dgm:cxn modelId="{A8C7AA02-2B90-432B-8ADA-5AA476A1D387}" srcId="{5E43F7B3-4FEB-4333-9544-9AA0B2432295}" destId="{B74FCD56-A9FB-4A8E-9257-BF0F55472B91}" srcOrd="0" destOrd="0" parTransId="{60B95000-7ECE-4CA7-B847-38F5F534844F}" sibTransId="{5DDA764B-CB9A-43AF-8B5A-EDAE7A1C55C0}"/>
    <dgm:cxn modelId="{ADA6AD04-9E01-4474-A865-803D396ADCD5}" srcId="{E902E17F-6B3F-4A38-9E95-D0621CFD8E4B}" destId="{9BD65401-422C-4D6D-90CC-E67898B4336C}" srcOrd="2" destOrd="0" parTransId="{DB8128C1-E6BD-4223-8B85-FBDC0BEDB24B}" sibTransId="{9F45AC21-0178-4B18-8545-F7E956FCCBF1}"/>
    <dgm:cxn modelId="{C98BFC0D-0301-42A4-981F-22745F717FB9}" type="presOf" srcId="{9BD65401-422C-4D6D-90CC-E67898B4336C}" destId="{5078458D-E353-469C-A4DD-110F20B5BDDD}" srcOrd="0" destOrd="0" presId="urn:microsoft.com/office/officeart/2005/8/layout/hierarchy3"/>
    <dgm:cxn modelId="{93427B33-1A7D-430C-BE53-72E9E97EDC7D}" type="presOf" srcId="{5E43F7B3-4FEB-4333-9544-9AA0B2432295}" destId="{7158A377-DAA6-494F-84ED-F60DFD87E53A}" srcOrd="0" destOrd="0" presId="urn:microsoft.com/office/officeart/2005/8/layout/hierarchy3"/>
    <dgm:cxn modelId="{52A3E661-C094-4C20-B414-2E181C187F2B}" type="presOf" srcId="{DB8128C1-E6BD-4223-8B85-FBDC0BEDB24B}" destId="{F070B5BE-0286-4BA5-BB05-E70E09A81DDF}" srcOrd="0" destOrd="0" presId="urn:microsoft.com/office/officeart/2005/8/layout/hierarchy3"/>
    <dgm:cxn modelId="{76025C65-D86D-41BF-9B09-56C71973A80E}" type="presOf" srcId="{75101BFD-326E-495C-9095-735FEBD4BEB9}" destId="{BCDD97FA-1712-476A-9C0A-C0339452D2A6}" srcOrd="0" destOrd="0" presId="urn:microsoft.com/office/officeart/2005/8/layout/hierarchy3"/>
    <dgm:cxn modelId="{FD127E46-2BF9-4EAC-AA6F-E040008CEB26}" type="presOf" srcId="{60B95000-7ECE-4CA7-B847-38F5F534844F}" destId="{EBA18093-3070-4DF1-8D59-B895DB06A573}" srcOrd="0" destOrd="0" presId="urn:microsoft.com/office/officeart/2005/8/layout/hierarchy3"/>
    <dgm:cxn modelId="{A9C31B4A-8F7B-4A92-8123-36DAE4226879}" srcId="{E902E17F-6B3F-4A38-9E95-D0621CFD8E4B}" destId="{2EE9B898-AC92-464C-9EE1-6E4CE6272454}" srcOrd="1" destOrd="0" parTransId="{065E3897-BA0C-4F44-BEB9-C755C5FDBCF8}" sibTransId="{DDA21657-9CA3-4671-96C4-E8207022C67C}"/>
    <dgm:cxn modelId="{B715574B-02CE-4BD1-87CD-0C43EDF19181}" type="presOf" srcId="{C74309C9-FC2E-4941-AC58-D999786F5231}" destId="{ED084E46-9C24-4C4A-9876-0D36832D94CE}" srcOrd="0" destOrd="0" presId="urn:microsoft.com/office/officeart/2005/8/layout/hierarchy3"/>
    <dgm:cxn modelId="{6C9C2E89-C094-43E2-A8F3-5171E4C9CB67}" type="presOf" srcId="{B74FCD56-A9FB-4A8E-9257-BF0F55472B91}" destId="{A2190E13-9A17-4463-85BC-C3A59E0DE8D9}" srcOrd="0" destOrd="0" presId="urn:microsoft.com/office/officeart/2005/8/layout/hierarchy3"/>
    <dgm:cxn modelId="{9FF2608C-60DC-48ED-AF02-B6D36FAC9062}" srcId="{DB1F147C-FD92-4254-867A-62C346DBDF73}" destId="{5E43F7B3-4FEB-4333-9544-9AA0B2432295}" srcOrd="1" destOrd="0" parTransId="{3A2D397D-22A4-40DC-825A-F4ECFC49D10B}" sibTransId="{6AB02675-1935-4794-BAE3-B64C4914E59C}"/>
    <dgm:cxn modelId="{3348FC99-0EBD-4A35-BC73-CBD0FEAB65F9}" type="presOf" srcId="{2EE9B898-AC92-464C-9EE1-6E4CE6272454}" destId="{383086A1-0EE2-4A42-840C-9C4DE77BF2DE}" srcOrd="0" destOrd="0" presId="urn:microsoft.com/office/officeart/2005/8/layout/hierarchy3"/>
    <dgm:cxn modelId="{C88C8EA2-8FDC-4DFB-BD7A-290BFBFBE641}" type="presOf" srcId="{5E43F7B3-4FEB-4333-9544-9AA0B2432295}" destId="{DA8ECD99-EA6B-44E3-A77B-AD091568C290}" srcOrd="1" destOrd="0" presId="urn:microsoft.com/office/officeart/2005/8/layout/hierarchy3"/>
    <dgm:cxn modelId="{762B92A7-0CA5-4D9F-824A-1BF75BD49085}" srcId="{DB1F147C-FD92-4254-867A-62C346DBDF73}" destId="{E902E17F-6B3F-4A38-9E95-D0621CFD8E4B}" srcOrd="0" destOrd="0" parTransId="{EAE9ADD5-AC20-40E7-B26E-A8AEE17E2F7A}" sibTransId="{EFC6A02F-F78C-4EB6-B7A9-4B1E9B8482AC}"/>
    <dgm:cxn modelId="{C3EDE3B7-DFE9-4794-9F0A-3DA85D3D1EE0}" type="presOf" srcId="{E902E17F-6B3F-4A38-9E95-D0621CFD8E4B}" destId="{8AA4BE05-96E7-4956-8174-C011390169FC}" srcOrd="1" destOrd="0" presId="urn:microsoft.com/office/officeart/2005/8/layout/hierarchy3"/>
    <dgm:cxn modelId="{642667E0-18BF-43C5-AD0D-EE34644B23C7}" type="presOf" srcId="{E902E17F-6B3F-4A38-9E95-D0621CFD8E4B}" destId="{8D68355E-2D00-4C44-A871-58BD45E6B9DD}" srcOrd="0" destOrd="0" presId="urn:microsoft.com/office/officeart/2005/8/layout/hierarchy3"/>
    <dgm:cxn modelId="{0DA28DE4-9614-45E5-B1B3-328E287B4603}" srcId="{E902E17F-6B3F-4A38-9E95-D0621CFD8E4B}" destId="{C74309C9-FC2E-4941-AC58-D999786F5231}" srcOrd="0" destOrd="0" parTransId="{75101BFD-326E-495C-9095-735FEBD4BEB9}" sibTransId="{892708B6-A078-4A2B-ACFB-6A31D516B90A}"/>
    <dgm:cxn modelId="{7F3C59EB-7E75-45DE-B528-ECCCDC11FB06}" type="presOf" srcId="{DB1F147C-FD92-4254-867A-62C346DBDF73}" destId="{31A03447-95B7-4E06-96C5-3506D3CBE7E4}" srcOrd="0" destOrd="0" presId="urn:microsoft.com/office/officeart/2005/8/layout/hierarchy3"/>
    <dgm:cxn modelId="{0A5546ED-2468-4ED1-88CB-AEAE8FC8769A}" type="presOf" srcId="{065E3897-BA0C-4F44-BEB9-C755C5FDBCF8}" destId="{D8F19F91-62FB-4935-B467-C2335F019735}" srcOrd="0" destOrd="0" presId="urn:microsoft.com/office/officeart/2005/8/layout/hierarchy3"/>
    <dgm:cxn modelId="{EA9B6C77-1500-436E-98A7-0BBF0AAEAE9A}" type="presParOf" srcId="{31A03447-95B7-4E06-96C5-3506D3CBE7E4}" destId="{EBB2EA99-B258-4804-B299-755376FCF4E2}" srcOrd="0" destOrd="0" presId="urn:microsoft.com/office/officeart/2005/8/layout/hierarchy3"/>
    <dgm:cxn modelId="{B9B66D5E-D0C5-43CA-B59E-3401B5FD9CC2}" type="presParOf" srcId="{EBB2EA99-B258-4804-B299-755376FCF4E2}" destId="{92FDF773-4BF8-45FF-A196-80E57D8F86B1}" srcOrd="0" destOrd="0" presId="urn:microsoft.com/office/officeart/2005/8/layout/hierarchy3"/>
    <dgm:cxn modelId="{5E2D2A34-FF0E-4892-8C30-4AAC2EEBBF93}" type="presParOf" srcId="{92FDF773-4BF8-45FF-A196-80E57D8F86B1}" destId="{8D68355E-2D00-4C44-A871-58BD45E6B9DD}" srcOrd="0" destOrd="0" presId="urn:microsoft.com/office/officeart/2005/8/layout/hierarchy3"/>
    <dgm:cxn modelId="{E87FD72A-1542-498A-9323-81DD0462DB12}" type="presParOf" srcId="{92FDF773-4BF8-45FF-A196-80E57D8F86B1}" destId="{8AA4BE05-96E7-4956-8174-C011390169FC}" srcOrd="1" destOrd="0" presId="urn:microsoft.com/office/officeart/2005/8/layout/hierarchy3"/>
    <dgm:cxn modelId="{BF139AE8-2B1A-4F8F-A667-22288807EF72}" type="presParOf" srcId="{EBB2EA99-B258-4804-B299-755376FCF4E2}" destId="{E4F7A444-BCC4-4967-AC4C-F5363463678E}" srcOrd="1" destOrd="0" presId="urn:microsoft.com/office/officeart/2005/8/layout/hierarchy3"/>
    <dgm:cxn modelId="{4E5A05D2-8BF6-4E86-B013-94BB03A21A4F}" type="presParOf" srcId="{E4F7A444-BCC4-4967-AC4C-F5363463678E}" destId="{BCDD97FA-1712-476A-9C0A-C0339452D2A6}" srcOrd="0" destOrd="0" presId="urn:microsoft.com/office/officeart/2005/8/layout/hierarchy3"/>
    <dgm:cxn modelId="{84F8AB03-3B7A-42CC-BDE9-AC9881168853}" type="presParOf" srcId="{E4F7A444-BCC4-4967-AC4C-F5363463678E}" destId="{ED084E46-9C24-4C4A-9876-0D36832D94CE}" srcOrd="1" destOrd="0" presId="urn:microsoft.com/office/officeart/2005/8/layout/hierarchy3"/>
    <dgm:cxn modelId="{AE4C6978-407F-43A5-99DF-09ABF1EB977F}" type="presParOf" srcId="{E4F7A444-BCC4-4967-AC4C-F5363463678E}" destId="{D8F19F91-62FB-4935-B467-C2335F019735}" srcOrd="2" destOrd="0" presId="urn:microsoft.com/office/officeart/2005/8/layout/hierarchy3"/>
    <dgm:cxn modelId="{E6CF06EE-7377-4019-80A2-90F6CD15DCA6}" type="presParOf" srcId="{E4F7A444-BCC4-4967-AC4C-F5363463678E}" destId="{383086A1-0EE2-4A42-840C-9C4DE77BF2DE}" srcOrd="3" destOrd="0" presId="urn:microsoft.com/office/officeart/2005/8/layout/hierarchy3"/>
    <dgm:cxn modelId="{487BD778-D303-455C-B4E0-3E4E94F3D8CD}" type="presParOf" srcId="{E4F7A444-BCC4-4967-AC4C-F5363463678E}" destId="{F070B5BE-0286-4BA5-BB05-E70E09A81DDF}" srcOrd="4" destOrd="0" presId="urn:microsoft.com/office/officeart/2005/8/layout/hierarchy3"/>
    <dgm:cxn modelId="{906369FB-C76D-499D-89C0-D97A8216E12F}" type="presParOf" srcId="{E4F7A444-BCC4-4967-AC4C-F5363463678E}" destId="{5078458D-E353-469C-A4DD-110F20B5BDDD}" srcOrd="5" destOrd="0" presId="urn:microsoft.com/office/officeart/2005/8/layout/hierarchy3"/>
    <dgm:cxn modelId="{9EB0B276-1475-4916-AA2F-8F7F060808C0}" type="presParOf" srcId="{31A03447-95B7-4E06-96C5-3506D3CBE7E4}" destId="{B8750D22-8563-472F-98E2-E5764FE20FAB}" srcOrd="1" destOrd="0" presId="urn:microsoft.com/office/officeart/2005/8/layout/hierarchy3"/>
    <dgm:cxn modelId="{EDE0ED01-865C-4CEB-A6E1-39FDCB5D0725}" type="presParOf" srcId="{B8750D22-8563-472F-98E2-E5764FE20FAB}" destId="{ED56F8A8-7947-4EBE-BA7C-B6F11F59030D}" srcOrd="0" destOrd="0" presId="urn:microsoft.com/office/officeart/2005/8/layout/hierarchy3"/>
    <dgm:cxn modelId="{861CCB45-E19D-488B-A652-AE29E3AD38A7}" type="presParOf" srcId="{ED56F8A8-7947-4EBE-BA7C-B6F11F59030D}" destId="{7158A377-DAA6-494F-84ED-F60DFD87E53A}" srcOrd="0" destOrd="0" presId="urn:microsoft.com/office/officeart/2005/8/layout/hierarchy3"/>
    <dgm:cxn modelId="{4444866F-2769-4581-BDFE-F00AE178ACB8}" type="presParOf" srcId="{ED56F8A8-7947-4EBE-BA7C-B6F11F59030D}" destId="{DA8ECD99-EA6B-44E3-A77B-AD091568C290}" srcOrd="1" destOrd="0" presId="urn:microsoft.com/office/officeart/2005/8/layout/hierarchy3"/>
    <dgm:cxn modelId="{DD9AE0F0-47F5-4E32-AC30-F28A24D7F986}" type="presParOf" srcId="{B8750D22-8563-472F-98E2-E5764FE20FAB}" destId="{9A667AFB-D354-4A4C-B8D6-C08CDF09E478}" srcOrd="1" destOrd="0" presId="urn:microsoft.com/office/officeart/2005/8/layout/hierarchy3"/>
    <dgm:cxn modelId="{CFADABC4-EC49-462E-AAA9-A909EB24E427}" type="presParOf" srcId="{9A667AFB-D354-4A4C-B8D6-C08CDF09E478}" destId="{EBA18093-3070-4DF1-8D59-B895DB06A573}" srcOrd="0" destOrd="0" presId="urn:microsoft.com/office/officeart/2005/8/layout/hierarchy3"/>
    <dgm:cxn modelId="{4E309B5C-602C-433E-9940-D0C400C42114}" type="presParOf" srcId="{9A667AFB-D354-4A4C-B8D6-C08CDF09E478}" destId="{A2190E13-9A17-4463-85BC-C3A59E0DE8D9}"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01CEF9-10AB-4DA8-8D1B-10125DEC67E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8BF25448-20C6-462A-BA31-3ED807AC22CE}">
      <dgm:prSet phldrT="[Text]" custT="1"/>
      <dgm:spPr>
        <a:solidFill>
          <a:schemeClr val="accent1"/>
        </a:solidFill>
      </dgm:spPr>
      <dgm:t>
        <a:bodyPr/>
        <a:lstStyle/>
        <a:p>
          <a:r>
            <a:rPr lang="en-US" sz="2800" b="1" dirty="0">
              <a:latin typeface="Garamond" panose="02020404030301010803" pitchFamily="18" charset="0"/>
            </a:rPr>
            <a:t>FY 2022 Fixed Rate</a:t>
          </a:r>
        </a:p>
      </dgm:t>
    </dgm:pt>
    <dgm:pt modelId="{9D3FD09D-D844-45A8-868F-3902B18A55BB}" type="parTrans" cxnId="{685D3FEB-9A0C-4212-A03C-DB6EE588F99A}">
      <dgm:prSet/>
      <dgm:spPr/>
      <dgm:t>
        <a:bodyPr/>
        <a:lstStyle/>
        <a:p>
          <a:endParaRPr lang="en-US"/>
        </a:p>
      </dgm:t>
    </dgm:pt>
    <dgm:pt modelId="{2ADB57CB-3100-4E96-8B40-52802FD00E59}" type="sibTrans" cxnId="{685D3FEB-9A0C-4212-A03C-DB6EE588F99A}">
      <dgm:prSet/>
      <dgm:spPr/>
      <dgm:t>
        <a:bodyPr/>
        <a:lstStyle/>
        <a:p>
          <a:endParaRPr lang="en-US"/>
        </a:p>
      </dgm:t>
    </dgm:pt>
    <dgm:pt modelId="{786B2167-C4FF-47D6-A330-A237319D0951}">
      <dgm:prSet phldrT="[Text]" custT="1"/>
      <dgm:spPr>
        <a:solidFill>
          <a:srgbClr val="92D050"/>
        </a:solidFill>
      </dgm:spPr>
      <dgm:t>
        <a:bodyPr/>
        <a:lstStyle/>
        <a:p>
          <a:r>
            <a:rPr lang="en-US" sz="2400" dirty="0">
              <a:latin typeface="Garamond" panose="02020404030301010803" pitchFamily="18" charset="0"/>
            </a:rPr>
            <a:t>FY 2020 Financial Data</a:t>
          </a:r>
        </a:p>
      </dgm:t>
    </dgm:pt>
    <dgm:pt modelId="{E549C671-1EB3-41BB-A8BE-F2F9419DC13F}" type="parTrans" cxnId="{0A0876EF-5552-4654-A721-841538EA9F10}">
      <dgm:prSet/>
      <dgm:spPr/>
      <dgm:t>
        <a:bodyPr/>
        <a:lstStyle/>
        <a:p>
          <a:endParaRPr lang="en-US"/>
        </a:p>
      </dgm:t>
    </dgm:pt>
    <dgm:pt modelId="{9788ED9E-AF9A-434B-B4A2-B5FACD97CF19}" type="sibTrans" cxnId="{0A0876EF-5552-4654-A721-841538EA9F10}">
      <dgm:prSet/>
      <dgm:spPr/>
      <dgm:t>
        <a:bodyPr/>
        <a:lstStyle/>
        <a:p>
          <a:endParaRPr lang="en-US"/>
        </a:p>
      </dgm:t>
    </dgm:pt>
    <dgm:pt modelId="{645E18DE-8DD5-4D6C-8D95-2CD6E15EB7C7}">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254000" bIns="130384" numCol="1" spcCol="1270" anchor="ctr" anchorCtr="0"/>
        <a:lstStyle/>
        <a:p>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gm:t>
    </dgm:pt>
    <dgm:pt modelId="{DA05892A-DE57-4ADC-8203-E1C2F9FCB79E}" type="parTrans" cxnId="{F7CFD8F3-87BE-4293-A6C4-44E6E6AFA1E6}">
      <dgm:prSet/>
      <dgm:spPr/>
      <dgm:t>
        <a:bodyPr/>
        <a:lstStyle/>
        <a:p>
          <a:endParaRPr lang="en-US"/>
        </a:p>
      </dgm:t>
    </dgm:pt>
    <dgm:pt modelId="{2EEDE7AB-A0BD-4064-ABAD-A20CCAA880FB}" type="sibTrans" cxnId="{F7CFD8F3-87BE-4293-A6C4-44E6E6AFA1E6}">
      <dgm:prSet/>
      <dgm:spPr/>
      <dgm:t>
        <a:bodyPr/>
        <a:lstStyle/>
        <a:p>
          <a:endParaRPr lang="en-US"/>
        </a:p>
      </dgm:t>
    </dgm:pt>
    <dgm:pt modelId="{91728F1F-F07E-4F2B-8D30-CCD179037AA5}">
      <dgm:prSet phldrT="[Text]" custT="1"/>
      <dgm:spPr>
        <a:solidFill>
          <a:srgbClr val="92D050"/>
        </a:solidFill>
      </dgm:spPr>
      <dgm:t>
        <a:bodyPr/>
        <a:lstStyle/>
        <a:p>
          <a:r>
            <a:rPr lang="en-US" sz="2400" dirty="0">
              <a:latin typeface="Garamond" panose="02020404030301010803" pitchFamily="18" charset="0"/>
            </a:rPr>
            <a:t>FY 2021 Financial Data</a:t>
          </a:r>
          <a:endParaRPr lang="en-US" sz="2400" dirty="0"/>
        </a:p>
      </dgm:t>
    </dgm:pt>
    <dgm:pt modelId="{BF831D9F-D3CF-4431-A840-9A3CDD54FD26}" type="parTrans" cxnId="{3FCE6F8D-6F26-4257-8E35-05674121838A}">
      <dgm:prSet/>
      <dgm:spPr/>
      <dgm:t>
        <a:bodyPr/>
        <a:lstStyle/>
        <a:p>
          <a:endParaRPr lang="en-US"/>
        </a:p>
      </dgm:t>
    </dgm:pt>
    <dgm:pt modelId="{8FF60AD0-8F09-4A78-97B4-B2F08C117473}" type="sibTrans" cxnId="{3FCE6F8D-6F26-4257-8E35-05674121838A}">
      <dgm:prSet/>
      <dgm:spPr/>
      <dgm:t>
        <a:bodyPr/>
        <a:lstStyle/>
        <a:p>
          <a:endParaRPr lang="en-US"/>
        </a:p>
      </dgm:t>
    </dgm:pt>
    <dgm:pt modelId="{A5C9BE06-3695-4FE6-B41F-C535C5D1A182}">
      <dgm:prSet phldrT="[Text]"/>
      <dgm:spPr/>
      <dgm:t>
        <a:bodyPr/>
        <a:lstStyle/>
        <a:p>
          <a:r>
            <a:rPr lang="en-US" b="1" dirty="0">
              <a:latin typeface="Garamond" panose="02020404030301010803" pitchFamily="18" charset="0"/>
            </a:rPr>
            <a:t>FY</a:t>
          </a:r>
          <a:r>
            <a:rPr lang="en-US" dirty="0"/>
            <a:t> </a:t>
          </a:r>
          <a:r>
            <a:rPr lang="en-US" b="1" dirty="0">
              <a:solidFill>
                <a:prstClr val="white"/>
              </a:solidFill>
              <a:latin typeface="Garamond" panose="02020404030301010803" pitchFamily="18" charset="0"/>
              <a:ea typeface="+mn-ea"/>
              <a:cs typeface="+mn-cs"/>
            </a:rPr>
            <a:t>2024 Fixed Rate</a:t>
          </a:r>
          <a:endParaRPr lang="en-US" dirty="0"/>
        </a:p>
      </dgm:t>
    </dgm:pt>
    <dgm:pt modelId="{935B7A9C-A20B-475A-982D-D72C43C0EFE8}" type="parTrans" cxnId="{F1510D89-01BE-4074-956C-CD619C93BBF0}">
      <dgm:prSet/>
      <dgm:spPr/>
      <dgm:t>
        <a:bodyPr/>
        <a:lstStyle/>
        <a:p>
          <a:endParaRPr lang="en-US"/>
        </a:p>
      </dgm:t>
    </dgm:pt>
    <dgm:pt modelId="{EB84D4A0-D739-4DD6-B65D-84D311968F49}" type="sibTrans" cxnId="{F1510D89-01BE-4074-956C-CD619C93BBF0}">
      <dgm:prSet/>
      <dgm:spPr/>
      <dgm:t>
        <a:bodyPr/>
        <a:lstStyle/>
        <a:p>
          <a:endParaRPr lang="en-US"/>
        </a:p>
      </dgm:t>
    </dgm:pt>
    <dgm:pt modelId="{EB70E38E-3AF3-41D0-87B1-20EEDAEF9931}">
      <dgm:prSet phldrT="[Text]"/>
      <dgm:spPr>
        <a:solidFill>
          <a:srgbClr val="92D050"/>
        </a:solidFill>
      </dgm:spPr>
      <dgm:t>
        <a:bodyPr/>
        <a:lstStyle/>
        <a:p>
          <a:r>
            <a:rPr lang="en-US" dirty="0">
              <a:latin typeface="Garamond" panose="02020404030301010803" pitchFamily="18" charset="0"/>
            </a:rPr>
            <a:t>FY 2022 Financial Data</a:t>
          </a:r>
          <a:endParaRPr lang="en-US" dirty="0"/>
        </a:p>
      </dgm:t>
    </dgm:pt>
    <dgm:pt modelId="{31BDE3EF-4471-430F-BA60-F89F45193977}" type="parTrans" cxnId="{29B1F3F7-54CD-4826-A139-A457A3A78CD8}">
      <dgm:prSet/>
      <dgm:spPr/>
      <dgm:t>
        <a:bodyPr/>
        <a:lstStyle/>
        <a:p>
          <a:endParaRPr lang="en-US"/>
        </a:p>
      </dgm:t>
    </dgm:pt>
    <dgm:pt modelId="{8A95548A-B523-426A-B575-E68A306BFA84}" type="sibTrans" cxnId="{29B1F3F7-54CD-4826-A139-A457A3A78CD8}">
      <dgm:prSet/>
      <dgm:spPr/>
      <dgm:t>
        <a:bodyPr/>
        <a:lstStyle/>
        <a:p>
          <a:endParaRPr lang="en-US"/>
        </a:p>
      </dgm:t>
    </dgm:pt>
    <dgm:pt modelId="{070935CE-8227-4151-ACBB-2467718A5AB7}" type="pres">
      <dgm:prSet presAssocID="{1B01CEF9-10AB-4DA8-8D1B-10125DEC67E0}" presName="Name0" presStyleCnt="0">
        <dgm:presLayoutVars>
          <dgm:chMax val="5"/>
          <dgm:chPref val="5"/>
          <dgm:dir/>
          <dgm:animLvl val="lvl"/>
        </dgm:presLayoutVars>
      </dgm:prSet>
      <dgm:spPr/>
    </dgm:pt>
    <dgm:pt modelId="{41AE1E0A-5220-4FEB-A044-9C478BAADFAF}" type="pres">
      <dgm:prSet presAssocID="{8BF25448-20C6-462A-BA31-3ED807AC22CE}" presName="parentText1" presStyleLbl="node1" presStyleIdx="0" presStyleCnt="3" custScaleY="133888" custLinFactY="-12970" custLinFactNeighborX="6667" custLinFactNeighborY="-100000">
        <dgm:presLayoutVars>
          <dgm:chMax/>
          <dgm:chPref val="3"/>
          <dgm:bulletEnabled val="1"/>
        </dgm:presLayoutVars>
      </dgm:prSet>
      <dgm:spPr/>
    </dgm:pt>
    <dgm:pt modelId="{8DA863BD-1082-4782-8AB7-4C76C418BDBA}" type="pres">
      <dgm:prSet presAssocID="{8BF25448-20C6-462A-BA31-3ED807AC22CE}" presName="childText1" presStyleLbl="solidAlignAcc1" presStyleIdx="0" presStyleCnt="3" custScaleX="183153" custScaleY="29868" custLinFactNeighborX="61339" custLinFactNeighborY="-92166">
        <dgm:presLayoutVars>
          <dgm:chMax val="0"/>
          <dgm:chPref val="0"/>
          <dgm:bulletEnabled val="1"/>
        </dgm:presLayoutVars>
      </dgm:prSet>
      <dgm:spPr/>
    </dgm:pt>
    <dgm:pt modelId="{B7BF4767-D22F-423D-8C64-F3C4BDC6DA97}" type="pres">
      <dgm:prSet presAssocID="{645E18DE-8DD5-4D6C-8D95-2CD6E15EB7C7}" presName="parentText2" presStyleLbl="node1" presStyleIdx="1" presStyleCnt="3" custScaleX="133548" custScaleY="142259" custLinFactNeighborX="-8451" custLinFactNeighborY="12450">
        <dgm:presLayoutVars>
          <dgm:chMax/>
          <dgm:chPref val="3"/>
          <dgm:bulletEnabled val="1"/>
        </dgm:presLayoutVars>
      </dgm:prSet>
      <dgm:spPr>
        <a:xfrm>
          <a:off x="2268801" y="1375292"/>
          <a:ext cx="3902484" cy="821315"/>
        </a:xfrm>
        <a:prstGeom prst="rightArrow">
          <a:avLst>
            <a:gd name="adj1" fmla="val 50000"/>
            <a:gd name="adj2" fmla="val 50000"/>
          </a:avLst>
        </a:prstGeom>
      </dgm:spPr>
    </dgm:pt>
    <dgm:pt modelId="{09F4218B-FAAE-4897-A22B-AB96FC8A6B32}" type="pres">
      <dgm:prSet presAssocID="{645E18DE-8DD5-4D6C-8D95-2CD6E15EB7C7}" presName="childText2" presStyleLbl="solidAlignAcc1" presStyleIdx="1" presStyleCnt="3" custScaleX="180058" custScaleY="32943" custLinFactNeighborX="-16645" custLinFactNeighborY="-24767">
        <dgm:presLayoutVars>
          <dgm:chMax val="0"/>
          <dgm:chPref val="0"/>
          <dgm:bulletEnabled val="1"/>
        </dgm:presLayoutVars>
      </dgm:prSet>
      <dgm:spPr/>
    </dgm:pt>
    <dgm:pt modelId="{6387EDA9-CB28-4C3C-92EB-F148648C1299}" type="pres">
      <dgm:prSet presAssocID="{A5C9BE06-3695-4FE6-B41F-C535C5D1A182}" presName="parentText3" presStyleLbl="node1" presStyleIdx="2" presStyleCnt="3" custScaleX="223042" custScaleY="155952" custLinFactY="41110" custLinFactNeighborX="-46679" custLinFactNeighborY="100000">
        <dgm:presLayoutVars>
          <dgm:chMax/>
          <dgm:chPref val="3"/>
          <dgm:bulletEnabled val="1"/>
        </dgm:presLayoutVars>
      </dgm:prSet>
      <dgm:spPr/>
    </dgm:pt>
    <dgm:pt modelId="{DC3A8B0A-2F3D-4D98-94AB-0A264188B94E}" type="pres">
      <dgm:prSet presAssocID="{A5C9BE06-3695-4FE6-B41F-C535C5D1A182}" presName="childText3" presStyleLbl="solidAlignAcc1" presStyleIdx="2" presStyleCnt="3" custScaleX="175430" custScaleY="35858" custLinFactNeighborX="-96858" custLinFactNeighborY="47828">
        <dgm:presLayoutVars>
          <dgm:chMax val="0"/>
          <dgm:chPref val="0"/>
          <dgm:bulletEnabled val="1"/>
        </dgm:presLayoutVars>
      </dgm:prSet>
      <dgm:spPr/>
    </dgm:pt>
  </dgm:ptLst>
  <dgm:cxnLst>
    <dgm:cxn modelId="{8611AD27-AF48-44C8-9D17-3467AEE5AB96}" type="presOf" srcId="{645E18DE-8DD5-4D6C-8D95-2CD6E15EB7C7}" destId="{B7BF4767-D22F-423D-8C64-F3C4BDC6DA97}" srcOrd="0" destOrd="0" presId="urn:microsoft.com/office/officeart/2009/3/layout/IncreasingArrowsProcess"/>
    <dgm:cxn modelId="{5C841C2A-1529-42E2-B034-9515A2C0EECD}" type="presOf" srcId="{A5C9BE06-3695-4FE6-B41F-C535C5D1A182}" destId="{6387EDA9-CB28-4C3C-92EB-F148648C1299}" srcOrd="0" destOrd="0" presId="urn:microsoft.com/office/officeart/2009/3/layout/IncreasingArrowsProcess"/>
    <dgm:cxn modelId="{F1510D89-01BE-4074-956C-CD619C93BBF0}" srcId="{1B01CEF9-10AB-4DA8-8D1B-10125DEC67E0}" destId="{A5C9BE06-3695-4FE6-B41F-C535C5D1A182}" srcOrd="2" destOrd="0" parTransId="{935B7A9C-A20B-475A-982D-D72C43C0EFE8}" sibTransId="{EB84D4A0-D739-4DD6-B65D-84D311968F49}"/>
    <dgm:cxn modelId="{3FCE6F8D-6F26-4257-8E35-05674121838A}" srcId="{645E18DE-8DD5-4D6C-8D95-2CD6E15EB7C7}" destId="{91728F1F-F07E-4F2B-8D30-CCD179037AA5}" srcOrd="0" destOrd="0" parTransId="{BF831D9F-D3CF-4431-A840-9A3CDD54FD26}" sibTransId="{8FF60AD0-8F09-4A78-97B4-B2F08C117473}"/>
    <dgm:cxn modelId="{953F17CD-8B11-4086-9C0A-812368B26B26}" type="presOf" srcId="{8BF25448-20C6-462A-BA31-3ED807AC22CE}" destId="{41AE1E0A-5220-4FEB-A044-9C478BAADFAF}" srcOrd="0" destOrd="0" presId="urn:microsoft.com/office/officeart/2009/3/layout/IncreasingArrowsProcess"/>
    <dgm:cxn modelId="{E42334D8-C7CC-41FF-A5A3-DB4817DCA173}" type="presOf" srcId="{91728F1F-F07E-4F2B-8D30-CCD179037AA5}" destId="{09F4218B-FAAE-4897-A22B-AB96FC8A6B32}" srcOrd="0" destOrd="0" presId="urn:microsoft.com/office/officeart/2009/3/layout/IncreasingArrowsProcess"/>
    <dgm:cxn modelId="{7A0B9BDB-09FC-4B05-9FFC-6F50B148B222}" type="presOf" srcId="{786B2167-C4FF-47D6-A330-A237319D0951}" destId="{8DA863BD-1082-4782-8AB7-4C76C418BDBA}" srcOrd="0" destOrd="0" presId="urn:microsoft.com/office/officeart/2009/3/layout/IncreasingArrowsProcess"/>
    <dgm:cxn modelId="{68986AE1-B0CA-4571-9363-839CDA83AB90}" type="presOf" srcId="{EB70E38E-3AF3-41D0-87B1-20EEDAEF9931}" destId="{DC3A8B0A-2F3D-4D98-94AB-0A264188B94E}" srcOrd="0" destOrd="0" presId="urn:microsoft.com/office/officeart/2009/3/layout/IncreasingArrowsProcess"/>
    <dgm:cxn modelId="{27FBCDE7-9F64-4892-B35B-EF64B835123B}" type="presOf" srcId="{1B01CEF9-10AB-4DA8-8D1B-10125DEC67E0}" destId="{070935CE-8227-4151-ACBB-2467718A5AB7}" srcOrd="0" destOrd="0" presId="urn:microsoft.com/office/officeart/2009/3/layout/IncreasingArrowsProcess"/>
    <dgm:cxn modelId="{685D3FEB-9A0C-4212-A03C-DB6EE588F99A}" srcId="{1B01CEF9-10AB-4DA8-8D1B-10125DEC67E0}" destId="{8BF25448-20C6-462A-BA31-3ED807AC22CE}" srcOrd="0" destOrd="0" parTransId="{9D3FD09D-D844-45A8-868F-3902B18A55BB}" sibTransId="{2ADB57CB-3100-4E96-8B40-52802FD00E59}"/>
    <dgm:cxn modelId="{0A0876EF-5552-4654-A721-841538EA9F10}" srcId="{8BF25448-20C6-462A-BA31-3ED807AC22CE}" destId="{786B2167-C4FF-47D6-A330-A237319D0951}" srcOrd="0" destOrd="0" parTransId="{E549C671-1EB3-41BB-A8BE-F2F9419DC13F}" sibTransId="{9788ED9E-AF9A-434B-B4A2-B5FACD97CF19}"/>
    <dgm:cxn modelId="{F7CFD8F3-87BE-4293-A6C4-44E6E6AFA1E6}" srcId="{1B01CEF9-10AB-4DA8-8D1B-10125DEC67E0}" destId="{645E18DE-8DD5-4D6C-8D95-2CD6E15EB7C7}" srcOrd="1" destOrd="0" parTransId="{DA05892A-DE57-4ADC-8203-E1C2F9FCB79E}" sibTransId="{2EEDE7AB-A0BD-4064-ABAD-A20CCAA880FB}"/>
    <dgm:cxn modelId="{29B1F3F7-54CD-4826-A139-A457A3A78CD8}" srcId="{A5C9BE06-3695-4FE6-B41F-C535C5D1A182}" destId="{EB70E38E-3AF3-41D0-87B1-20EEDAEF9931}" srcOrd="0" destOrd="0" parTransId="{31BDE3EF-4471-430F-BA60-F89F45193977}" sibTransId="{8A95548A-B523-426A-B575-E68A306BFA84}"/>
    <dgm:cxn modelId="{1EC8B6B8-6574-41DC-94FF-74D9D6A70660}" type="presParOf" srcId="{070935CE-8227-4151-ACBB-2467718A5AB7}" destId="{41AE1E0A-5220-4FEB-A044-9C478BAADFAF}" srcOrd="0" destOrd="0" presId="urn:microsoft.com/office/officeart/2009/3/layout/IncreasingArrowsProcess"/>
    <dgm:cxn modelId="{BEE7825B-C378-469B-B0BB-B6D2EEF993C2}" type="presParOf" srcId="{070935CE-8227-4151-ACBB-2467718A5AB7}" destId="{8DA863BD-1082-4782-8AB7-4C76C418BDBA}" srcOrd="1" destOrd="0" presId="urn:microsoft.com/office/officeart/2009/3/layout/IncreasingArrowsProcess"/>
    <dgm:cxn modelId="{1784CBD0-BF9A-4B2D-B132-19B8055B7088}" type="presParOf" srcId="{070935CE-8227-4151-ACBB-2467718A5AB7}" destId="{B7BF4767-D22F-423D-8C64-F3C4BDC6DA97}" srcOrd="2" destOrd="0" presId="urn:microsoft.com/office/officeart/2009/3/layout/IncreasingArrowsProcess"/>
    <dgm:cxn modelId="{88626AE5-FF41-4A7E-B6EF-1B12F56B84C1}" type="presParOf" srcId="{070935CE-8227-4151-ACBB-2467718A5AB7}" destId="{09F4218B-FAAE-4897-A22B-AB96FC8A6B32}" srcOrd="3" destOrd="0" presId="urn:microsoft.com/office/officeart/2009/3/layout/IncreasingArrowsProcess"/>
    <dgm:cxn modelId="{3E77484C-F246-4A0D-8C43-A0C84021952A}" type="presParOf" srcId="{070935CE-8227-4151-ACBB-2467718A5AB7}" destId="{6387EDA9-CB28-4C3C-92EB-F148648C1299}" srcOrd="4" destOrd="0" presId="urn:microsoft.com/office/officeart/2009/3/layout/IncreasingArrowsProcess"/>
    <dgm:cxn modelId="{3E59230F-0B8A-4CD1-AD3D-C06D940A9E59}" type="presParOf" srcId="{070935CE-8227-4151-ACBB-2467718A5AB7}" destId="{DC3A8B0A-2F3D-4D98-94AB-0A264188B94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5557BF-ED2C-4C12-B376-AC8C9CA0914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AA05A65-13B6-4D4B-9612-2B5345C8F314}">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FY 2022 Actual Direct Cost</a:t>
          </a:r>
        </a:p>
      </dgm:t>
    </dgm:pt>
    <dgm:pt modelId="{30820964-E265-4BB7-8FD7-B23BDC21C3D3}" type="parTrans" cxnId="{F0CA73FA-882A-40C3-B3BB-C81E2B4C84DC}">
      <dgm:prSet/>
      <dgm:spPr/>
      <dgm:t>
        <a:bodyPr/>
        <a:lstStyle/>
        <a:p>
          <a:endParaRPr lang="en-US"/>
        </a:p>
      </dgm:t>
    </dgm:pt>
    <dgm:pt modelId="{03EB4CBF-801D-4FD3-A831-ACC2F0F8629C}" type="sibTrans" cxnId="{F0CA73FA-882A-40C3-B3BB-C81E2B4C84DC}">
      <dgm:prSet/>
      <dgm:spPr/>
      <dgm:t>
        <a:bodyPr/>
        <a:lstStyle/>
        <a:p>
          <a:endParaRPr lang="en-US"/>
        </a:p>
      </dgm:t>
    </dgm:pt>
    <dgm:pt modelId="{333488D5-A443-4BBD-9FA4-A17A261CBF97}">
      <dgm:prSet phldrT="[Text]"/>
      <dgm:spPr>
        <a:solidFill>
          <a:schemeClr val="accent4">
            <a:lumMod val="20000"/>
            <a:lumOff val="80000"/>
          </a:schemeClr>
        </a:solidFill>
      </dgm:spPr>
      <dgm:t>
        <a:bodyPr/>
        <a:lstStyle/>
        <a:p>
          <a:r>
            <a:rPr lang="en-US" dirty="0">
              <a:solidFill>
                <a:schemeClr val="tx1"/>
              </a:solidFill>
              <a:latin typeface="Georgia" panose="02040502050405020303" pitchFamily="18" charset="0"/>
            </a:rPr>
            <a:t>FY 2022 Actual Indirect Cost</a:t>
          </a:r>
        </a:p>
      </dgm:t>
    </dgm:pt>
    <dgm:pt modelId="{2C1D1F44-BCA0-4C59-BB68-50978803EEF0}" type="parTrans" cxnId="{480C53EE-615A-4C37-BC21-E773A4BF8BD4}">
      <dgm:prSet/>
      <dgm:spPr/>
      <dgm:t>
        <a:bodyPr/>
        <a:lstStyle/>
        <a:p>
          <a:endParaRPr lang="en-US"/>
        </a:p>
      </dgm:t>
    </dgm:pt>
    <dgm:pt modelId="{7C79C8D9-166C-4175-B521-BC049DFC21D4}" type="sibTrans" cxnId="{480C53EE-615A-4C37-BC21-E773A4BF8BD4}">
      <dgm:prSet/>
      <dgm:spPr/>
      <dgm:t>
        <a:bodyPr/>
        <a:lstStyle/>
        <a:p>
          <a:endParaRPr lang="en-US"/>
        </a:p>
      </dgm:t>
    </dgm:pt>
    <dgm:pt modelId="{4603A305-C5FE-4A6B-8CE3-4DFFE354EF2B}">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Carry forward adjustment </a:t>
          </a:r>
        </a:p>
      </dgm:t>
    </dgm:pt>
    <dgm:pt modelId="{F883EBBC-38C4-49BF-AA6E-D98ECE8861A7}" type="parTrans" cxnId="{656F772A-3EAF-4327-9964-4818C28BCF16}">
      <dgm:prSet/>
      <dgm:spPr/>
      <dgm:t>
        <a:bodyPr/>
        <a:lstStyle/>
        <a:p>
          <a:endParaRPr lang="en-US"/>
        </a:p>
      </dgm:t>
    </dgm:pt>
    <dgm:pt modelId="{ECAA95BF-F21A-44DF-8056-B7B88676CC65}" type="sibTrans" cxnId="{656F772A-3EAF-4327-9964-4818C28BCF16}">
      <dgm:prSet/>
      <dgm:spPr/>
      <dgm:t>
        <a:bodyPr/>
        <a:lstStyle/>
        <a:p>
          <a:endParaRPr lang="en-US"/>
        </a:p>
      </dgm:t>
    </dgm:pt>
    <dgm:pt modelId="{771413AD-4533-4FE3-96B0-BD5057AE9AFA}">
      <dgm:prSet/>
      <dgm:spPr>
        <a:solidFill>
          <a:schemeClr val="accent1">
            <a:lumMod val="20000"/>
            <a:lumOff val="80000"/>
          </a:schemeClr>
        </a:solidFill>
      </dgm:spPr>
      <dgm:t>
        <a:bodyPr/>
        <a:lstStyle/>
        <a:p>
          <a:r>
            <a:rPr lang="en-US" dirty="0">
              <a:solidFill>
                <a:schemeClr val="tx1"/>
              </a:solidFill>
              <a:latin typeface="Georgia" panose="02040502050405020303" pitchFamily="18" charset="0"/>
            </a:rPr>
            <a:t>FY 2022 Cost Allocated from SWCAP</a:t>
          </a:r>
        </a:p>
      </dgm:t>
    </dgm:pt>
    <dgm:pt modelId="{6CC826D9-0E83-4E6B-B85D-789F74FDED33}" type="parTrans" cxnId="{490BD28E-0517-43B5-8F4C-98B90BE2D2D6}">
      <dgm:prSet/>
      <dgm:spPr/>
      <dgm:t>
        <a:bodyPr/>
        <a:lstStyle/>
        <a:p>
          <a:endParaRPr lang="en-US"/>
        </a:p>
      </dgm:t>
    </dgm:pt>
    <dgm:pt modelId="{BE12BBB2-1AED-4931-90A2-35CB3351EBA6}" type="sibTrans" cxnId="{490BD28E-0517-43B5-8F4C-98B90BE2D2D6}">
      <dgm:prSet/>
      <dgm:spPr/>
      <dgm:t>
        <a:bodyPr/>
        <a:lstStyle/>
        <a:p>
          <a:endParaRPr lang="en-US"/>
        </a:p>
      </dgm:t>
    </dgm:pt>
    <dgm:pt modelId="{25344F21-0315-44B2-87C0-DDFB2082908B}">
      <dgm:prSet/>
      <dgm:spPr>
        <a:solidFill>
          <a:schemeClr val="accent2">
            <a:lumMod val="20000"/>
            <a:lumOff val="80000"/>
          </a:schemeClr>
        </a:solidFill>
      </dgm:spPr>
      <dgm:t>
        <a:bodyPr/>
        <a:lstStyle/>
        <a:p>
          <a:r>
            <a:rPr lang="en-US" dirty="0">
              <a:solidFill>
                <a:schemeClr val="tx1"/>
              </a:solidFill>
              <a:latin typeface="Georgia" panose="02040502050405020303" pitchFamily="18" charset="0"/>
            </a:rPr>
            <a:t>FY 2022 Negotiated Indirect cost Rate</a:t>
          </a:r>
        </a:p>
      </dgm:t>
    </dgm:pt>
    <dgm:pt modelId="{FFF2F408-E5CE-4B1A-B2AC-EDE4065F6DBA}" type="parTrans" cxnId="{5A04ACD4-E2D6-4249-938B-2928993FC332}">
      <dgm:prSet/>
      <dgm:spPr/>
      <dgm:t>
        <a:bodyPr/>
        <a:lstStyle/>
        <a:p>
          <a:endParaRPr lang="en-US"/>
        </a:p>
      </dgm:t>
    </dgm:pt>
    <dgm:pt modelId="{615A0BCB-CEDA-425B-993F-0C2F401F8274}" type="sibTrans" cxnId="{5A04ACD4-E2D6-4249-938B-2928993FC332}">
      <dgm:prSet/>
      <dgm:spPr/>
      <dgm:t>
        <a:bodyPr/>
        <a:lstStyle/>
        <a:p>
          <a:endParaRPr lang="en-US"/>
        </a:p>
      </dgm:t>
    </dgm:pt>
    <dgm:pt modelId="{135AC60C-845E-42E9-A699-3C29EDB9672A}" type="pres">
      <dgm:prSet presAssocID="{195557BF-ED2C-4C12-B376-AC8C9CA09149}" presName="linear" presStyleCnt="0">
        <dgm:presLayoutVars>
          <dgm:dir/>
          <dgm:resizeHandles val="exact"/>
        </dgm:presLayoutVars>
      </dgm:prSet>
      <dgm:spPr/>
    </dgm:pt>
    <dgm:pt modelId="{6AA2E4F9-48E0-4086-98B8-C9D78B0B2354}" type="pres">
      <dgm:prSet presAssocID="{6AA05A65-13B6-4D4B-9612-2B5345C8F314}" presName="comp" presStyleCnt="0"/>
      <dgm:spPr/>
    </dgm:pt>
    <dgm:pt modelId="{0C623672-2E1E-442B-AE6F-46D3FB1394ED}" type="pres">
      <dgm:prSet presAssocID="{6AA05A65-13B6-4D4B-9612-2B5345C8F314}" presName="box" presStyleLbl="node1" presStyleIdx="0" presStyleCnt="5"/>
      <dgm:spPr/>
    </dgm:pt>
    <dgm:pt modelId="{7212678B-5099-4C71-89B0-ABFCCB06DB12}" type="pres">
      <dgm:prSet presAssocID="{6AA05A65-13B6-4D4B-9612-2B5345C8F314}" presName="img" presStyleLbl="fgImgPlace1" presStyleIdx="0" presStyleCnt="5"/>
      <dgm:spPr>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dgm:spPr>
      <dgm:extLst>
        <a:ext uri="{E40237B7-FDA0-4F09-8148-C483321AD2D9}">
          <dgm14:cNvPr xmlns:dgm14="http://schemas.microsoft.com/office/drawing/2010/diagram" id="0" name="" descr="Clipboard All Crosses with solid fill"/>
        </a:ext>
      </dgm:extLst>
    </dgm:pt>
    <dgm:pt modelId="{F81AFA48-8E96-4C24-A1CD-C5D7F0818A17}" type="pres">
      <dgm:prSet presAssocID="{6AA05A65-13B6-4D4B-9612-2B5345C8F314}" presName="text" presStyleLbl="node1" presStyleIdx="0" presStyleCnt="5">
        <dgm:presLayoutVars>
          <dgm:bulletEnabled val="1"/>
        </dgm:presLayoutVars>
      </dgm:prSet>
      <dgm:spPr/>
    </dgm:pt>
    <dgm:pt modelId="{D879EE3D-0062-457C-8FF6-8D91A18B4340}" type="pres">
      <dgm:prSet presAssocID="{03EB4CBF-801D-4FD3-A831-ACC2F0F8629C}" presName="spacer" presStyleCnt="0"/>
      <dgm:spPr/>
    </dgm:pt>
    <dgm:pt modelId="{BA251A46-B75A-4670-9C71-4D7683985055}" type="pres">
      <dgm:prSet presAssocID="{333488D5-A443-4BBD-9FA4-A17A261CBF97}" presName="comp" presStyleCnt="0"/>
      <dgm:spPr/>
    </dgm:pt>
    <dgm:pt modelId="{0F0529F7-0EB9-496E-9E5B-A222974EF26C}" type="pres">
      <dgm:prSet presAssocID="{333488D5-A443-4BBD-9FA4-A17A261CBF97}" presName="box" presStyleLbl="node1" presStyleIdx="1" presStyleCnt="5"/>
      <dgm:spPr/>
    </dgm:pt>
    <dgm:pt modelId="{DF00CA70-1CBC-405D-BA5C-9C9A7ECC0D6B}" type="pres">
      <dgm:prSet presAssocID="{333488D5-A443-4BBD-9FA4-A17A261CBF97}" presName="img" presStyleLbl="fgImgPlace1" presStyleIdx="1" presStyleCnt="5"/>
      <dgm:spPr>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dgm:spPr>
      <dgm:extLst>
        <a:ext uri="{E40237B7-FDA0-4F09-8148-C483321AD2D9}">
          <dgm14:cNvPr xmlns:dgm14="http://schemas.microsoft.com/office/drawing/2010/diagram" id="0" name="" descr="Presentation with bar chart with solid fill"/>
        </a:ext>
      </dgm:extLst>
    </dgm:pt>
    <dgm:pt modelId="{B4685E18-9DE6-493F-A24C-901C27DEB25A}" type="pres">
      <dgm:prSet presAssocID="{333488D5-A443-4BBD-9FA4-A17A261CBF97}" presName="text" presStyleLbl="node1" presStyleIdx="1" presStyleCnt="5">
        <dgm:presLayoutVars>
          <dgm:bulletEnabled val="1"/>
        </dgm:presLayoutVars>
      </dgm:prSet>
      <dgm:spPr/>
    </dgm:pt>
    <dgm:pt modelId="{82F59D22-5DF2-421D-923E-5243B4B62811}" type="pres">
      <dgm:prSet presAssocID="{7C79C8D9-166C-4175-B521-BC049DFC21D4}" presName="spacer" presStyleCnt="0"/>
      <dgm:spPr/>
    </dgm:pt>
    <dgm:pt modelId="{79617093-3A31-4DCD-8FD1-AA7280994FFA}" type="pres">
      <dgm:prSet presAssocID="{771413AD-4533-4FE3-96B0-BD5057AE9AFA}" presName="comp" presStyleCnt="0"/>
      <dgm:spPr/>
    </dgm:pt>
    <dgm:pt modelId="{CEBB2435-B999-4B2C-9EC9-FC4C3594F982}" type="pres">
      <dgm:prSet presAssocID="{771413AD-4533-4FE3-96B0-BD5057AE9AFA}" presName="box" presStyleLbl="node1" presStyleIdx="2" presStyleCnt="5"/>
      <dgm:spPr/>
    </dgm:pt>
    <dgm:pt modelId="{C8E5C080-04EF-4480-A5CF-73E83B8C92DF}" type="pres">
      <dgm:prSet presAssocID="{771413AD-4533-4FE3-96B0-BD5057AE9AFA}" presName="img" presStyleLbl="fgImgPlace1" presStyleIdx="2" presStyleCnt="5"/>
      <dgm:spPr>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dgm:spPr>
      <dgm:extLst>
        <a:ext uri="{E40237B7-FDA0-4F09-8148-C483321AD2D9}">
          <dgm14:cNvPr xmlns:dgm14="http://schemas.microsoft.com/office/drawing/2010/diagram" id="0" name="" descr="Money with solid fill"/>
        </a:ext>
      </dgm:extLst>
    </dgm:pt>
    <dgm:pt modelId="{EC4800D0-082E-4E3C-969F-3F30E586BBB1}" type="pres">
      <dgm:prSet presAssocID="{771413AD-4533-4FE3-96B0-BD5057AE9AFA}" presName="text" presStyleLbl="node1" presStyleIdx="2" presStyleCnt="5">
        <dgm:presLayoutVars>
          <dgm:bulletEnabled val="1"/>
        </dgm:presLayoutVars>
      </dgm:prSet>
      <dgm:spPr/>
    </dgm:pt>
    <dgm:pt modelId="{C303C5AD-C053-4CF4-AD30-4101648B9CD1}" type="pres">
      <dgm:prSet presAssocID="{BE12BBB2-1AED-4931-90A2-35CB3351EBA6}" presName="spacer" presStyleCnt="0"/>
      <dgm:spPr/>
    </dgm:pt>
    <dgm:pt modelId="{FF922E43-299E-4185-9243-8D0D193E4C2B}" type="pres">
      <dgm:prSet presAssocID="{25344F21-0315-44B2-87C0-DDFB2082908B}" presName="comp" presStyleCnt="0"/>
      <dgm:spPr/>
    </dgm:pt>
    <dgm:pt modelId="{AA8CC109-43B4-411A-A8A0-B30572A8F18E}" type="pres">
      <dgm:prSet presAssocID="{25344F21-0315-44B2-87C0-DDFB2082908B}" presName="box" presStyleLbl="node1" presStyleIdx="3" presStyleCnt="5"/>
      <dgm:spPr/>
    </dgm:pt>
    <dgm:pt modelId="{766D17F1-67CE-47D9-9ACC-D4FD6015EA20}" type="pres">
      <dgm:prSet presAssocID="{25344F21-0315-44B2-87C0-DDFB2082908B}" presName="img" presStyleLbl="fgImgPlace1" presStyleIdx="3" presStyleCnt="5"/>
      <dgm:spPr>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dgm:spPr>
      <dgm:extLst>
        <a:ext uri="{E40237B7-FDA0-4F09-8148-C483321AD2D9}">
          <dgm14:cNvPr xmlns:dgm14="http://schemas.microsoft.com/office/drawing/2010/diagram" id="0" name="" descr="Coins outline"/>
        </a:ext>
      </dgm:extLst>
    </dgm:pt>
    <dgm:pt modelId="{4E3694D1-BBD5-4021-BB98-8C27334FB162}" type="pres">
      <dgm:prSet presAssocID="{25344F21-0315-44B2-87C0-DDFB2082908B}" presName="text" presStyleLbl="node1" presStyleIdx="3" presStyleCnt="5">
        <dgm:presLayoutVars>
          <dgm:bulletEnabled val="1"/>
        </dgm:presLayoutVars>
      </dgm:prSet>
      <dgm:spPr/>
    </dgm:pt>
    <dgm:pt modelId="{9859268F-7C3C-4EAF-8747-9BC65AF4F128}" type="pres">
      <dgm:prSet presAssocID="{615A0BCB-CEDA-425B-993F-0C2F401F8274}" presName="spacer" presStyleCnt="0"/>
      <dgm:spPr/>
    </dgm:pt>
    <dgm:pt modelId="{1179DD41-9C16-499E-9944-02B8041ABF4E}" type="pres">
      <dgm:prSet presAssocID="{4603A305-C5FE-4A6B-8CE3-4DFFE354EF2B}" presName="comp" presStyleCnt="0"/>
      <dgm:spPr/>
    </dgm:pt>
    <dgm:pt modelId="{BF41BB1E-779A-4248-B660-9571CCD4715F}" type="pres">
      <dgm:prSet presAssocID="{4603A305-C5FE-4A6B-8CE3-4DFFE354EF2B}" presName="box" presStyleLbl="node1" presStyleIdx="4" presStyleCnt="5" custLinFactX="7650" custLinFactNeighborX="100000" custLinFactNeighborY="344"/>
      <dgm:spPr/>
    </dgm:pt>
    <dgm:pt modelId="{08FC109E-CCB1-4D6C-A977-E27303BFCD51}" type="pres">
      <dgm:prSet presAssocID="{4603A305-C5FE-4A6B-8CE3-4DFFE354EF2B}" presName="img" presStyleLbl="fgImgPlace1" presStyleIdx="4" presStyleCnt="5"/>
      <dgm:spPr>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dgm:spPr>
      <dgm:extLst>
        <a:ext uri="{E40237B7-FDA0-4F09-8148-C483321AD2D9}">
          <dgm14:cNvPr xmlns:dgm14="http://schemas.microsoft.com/office/drawing/2010/diagram" id="0" name="" descr="Arrow: Slight curve with solid fill"/>
        </a:ext>
      </dgm:extLst>
    </dgm:pt>
    <dgm:pt modelId="{35992091-2EE3-4481-8BCA-04C02BE3C386}" type="pres">
      <dgm:prSet presAssocID="{4603A305-C5FE-4A6B-8CE3-4DFFE354EF2B}" presName="text" presStyleLbl="node1" presStyleIdx="4" presStyleCnt="5">
        <dgm:presLayoutVars>
          <dgm:bulletEnabled val="1"/>
        </dgm:presLayoutVars>
      </dgm:prSet>
      <dgm:spPr/>
    </dgm:pt>
  </dgm:ptLst>
  <dgm:cxnLst>
    <dgm:cxn modelId="{54E12907-B69F-4189-8FFC-07926561F551}" type="presOf" srcId="{6AA05A65-13B6-4D4B-9612-2B5345C8F314}" destId="{F81AFA48-8E96-4C24-A1CD-C5D7F0818A17}" srcOrd="1" destOrd="0" presId="urn:microsoft.com/office/officeart/2005/8/layout/vList4"/>
    <dgm:cxn modelId="{656F772A-3EAF-4327-9964-4818C28BCF16}" srcId="{195557BF-ED2C-4C12-B376-AC8C9CA09149}" destId="{4603A305-C5FE-4A6B-8CE3-4DFFE354EF2B}" srcOrd="4" destOrd="0" parTransId="{F883EBBC-38C4-49BF-AA6E-D98ECE8861A7}" sibTransId="{ECAA95BF-F21A-44DF-8056-B7B88676CC65}"/>
    <dgm:cxn modelId="{7940F734-2029-4431-BF2D-9036B686440B}" type="presOf" srcId="{6AA05A65-13B6-4D4B-9612-2B5345C8F314}" destId="{0C623672-2E1E-442B-AE6F-46D3FB1394ED}" srcOrd="0" destOrd="0" presId="urn:microsoft.com/office/officeart/2005/8/layout/vList4"/>
    <dgm:cxn modelId="{B58DAC66-8D68-405D-9299-4268286ED203}" type="presOf" srcId="{4603A305-C5FE-4A6B-8CE3-4DFFE354EF2B}" destId="{35992091-2EE3-4481-8BCA-04C02BE3C386}" srcOrd="1" destOrd="0" presId="urn:microsoft.com/office/officeart/2005/8/layout/vList4"/>
    <dgm:cxn modelId="{C6645652-8E58-4E0A-8E8B-85264A1A46EB}" type="presOf" srcId="{4603A305-C5FE-4A6B-8CE3-4DFFE354EF2B}" destId="{BF41BB1E-779A-4248-B660-9571CCD4715F}" srcOrd="0" destOrd="0" presId="urn:microsoft.com/office/officeart/2005/8/layout/vList4"/>
    <dgm:cxn modelId="{515C6577-6925-4253-B2D5-9C2E83BFB18D}" type="presOf" srcId="{25344F21-0315-44B2-87C0-DDFB2082908B}" destId="{AA8CC109-43B4-411A-A8A0-B30572A8F18E}" srcOrd="0" destOrd="0" presId="urn:microsoft.com/office/officeart/2005/8/layout/vList4"/>
    <dgm:cxn modelId="{43AC5677-C180-472A-81B9-0D91E5424DDC}" type="presOf" srcId="{771413AD-4533-4FE3-96B0-BD5057AE9AFA}" destId="{EC4800D0-082E-4E3C-969F-3F30E586BBB1}" srcOrd="1" destOrd="0" presId="urn:microsoft.com/office/officeart/2005/8/layout/vList4"/>
    <dgm:cxn modelId="{490BD28E-0517-43B5-8F4C-98B90BE2D2D6}" srcId="{195557BF-ED2C-4C12-B376-AC8C9CA09149}" destId="{771413AD-4533-4FE3-96B0-BD5057AE9AFA}" srcOrd="2" destOrd="0" parTransId="{6CC826D9-0E83-4E6B-B85D-789F74FDED33}" sibTransId="{BE12BBB2-1AED-4931-90A2-35CB3351EBA6}"/>
    <dgm:cxn modelId="{D6552394-D14B-4825-8BB9-7A25D3682724}" type="presOf" srcId="{333488D5-A443-4BBD-9FA4-A17A261CBF97}" destId="{B4685E18-9DE6-493F-A24C-901C27DEB25A}" srcOrd="1" destOrd="0" presId="urn:microsoft.com/office/officeart/2005/8/layout/vList4"/>
    <dgm:cxn modelId="{33EBCAA9-3A87-4F2D-BEF6-40A6E326EA0E}" type="presOf" srcId="{771413AD-4533-4FE3-96B0-BD5057AE9AFA}" destId="{CEBB2435-B999-4B2C-9EC9-FC4C3594F982}" srcOrd="0" destOrd="0" presId="urn:microsoft.com/office/officeart/2005/8/layout/vList4"/>
    <dgm:cxn modelId="{5A04ACD4-E2D6-4249-938B-2928993FC332}" srcId="{195557BF-ED2C-4C12-B376-AC8C9CA09149}" destId="{25344F21-0315-44B2-87C0-DDFB2082908B}" srcOrd="3" destOrd="0" parTransId="{FFF2F408-E5CE-4B1A-B2AC-EDE4065F6DBA}" sibTransId="{615A0BCB-CEDA-425B-993F-0C2F401F8274}"/>
    <dgm:cxn modelId="{AF4F35DD-0B92-444A-9D96-2C57C15EEC77}" type="presOf" srcId="{195557BF-ED2C-4C12-B376-AC8C9CA09149}" destId="{135AC60C-845E-42E9-A699-3C29EDB9672A}" srcOrd="0" destOrd="0" presId="urn:microsoft.com/office/officeart/2005/8/layout/vList4"/>
    <dgm:cxn modelId="{C5B018E0-6559-4918-8637-9D9D82F1743A}" type="presOf" srcId="{25344F21-0315-44B2-87C0-DDFB2082908B}" destId="{4E3694D1-BBD5-4021-BB98-8C27334FB162}" srcOrd="1" destOrd="0" presId="urn:microsoft.com/office/officeart/2005/8/layout/vList4"/>
    <dgm:cxn modelId="{480C53EE-615A-4C37-BC21-E773A4BF8BD4}" srcId="{195557BF-ED2C-4C12-B376-AC8C9CA09149}" destId="{333488D5-A443-4BBD-9FA4-A17A261CBF97}" srcOrd="1" destOrd="0" parTransId="{2C1D1F44-BCA0-4C59-BB68-50978803EEF0}" sibTransId="{7C79C8D9-166C-4175-B521-BC049DFC21D4}"/>
    <dgm:cxn modelId="{E58904F0-6895-48F7-B1E0-F03917B433F6}" type="presOf" srcId="{333488D5-A443-4BBD-9FA4-A17A261CBF97}" destId="{0F0529F7-0EB9-496E-9E5B-A222974EF26C}" srcOrd="0" destOrd="0" presId="urn:microsoft.com/office/officeart/2005/8/layout/vList4"/>
    <dgm:cxn modelId="{F0CA73FA-882A-40C3-B3BB-C81E2B4C84DC}" srcId="{195557BF-ED2C-4C12-B376-AC8C9CA09149}" destId="{6AA05A65-13B6-4D4B-9612-2B5345C8F314}" srcOrd="0" destOrd="0" parTransId="{30820964-E265-4BB7-8FD7-B23BDC21C3D3}" sibTransId="{03EB4CBF-801D-4FD3-A831-ACC2F0F8629C}"/>
    <dgm:cxn modelId="{EDAA2ABB-320A-4684-8E33-8BE092D75395}" type="presParOf" srcId="{135AC60C-845E-42E9-A699-3C29EDB9672A}" destId="{6AA2E4F9-48E0-4086-98B8-C9D78B0B2354}" srcOrd="0" destOrd="0" presId="urn:microsoft.com/office/officeart/2005/8/layout/vList4"/>
    <dgm:cxn modelId="{4B8D8D81-2FEF-43EA-BCAF-348A2E568D25}" type="presParOf" srcId="{6AA2E4F9-48E0-4086-98B8-C9D78B0B2354}" destId="{0C623672-2E1E-442B-AE6F-46D3FB1394ED}" srcOrd="0" destOrd="0" presId="urn:microsoft.com/office/officeart/2005/8/layout/vList4"/>
    <dgm:cxn modelId="{0B01280E-440B-4462-A4DC-693CEF085F43}" type="presParOf" srcId="{6AA2E4F9-48E0-4086-98B8-C9D78B0B2354}" destId="{7212678B-5099-4C71-89B0-ABFCCB06DB12}" srcOrd="1" destOrd="0" presId="urn:microsoft.com/office/officeart/2005/8/layout/vList4"/>
    <dgm:cxn modelId="{14F9609D-5BCF-4EC2-92C0-A4FED61F9B31}" type="presParOf" srcId="{6AA2E4F9-48E0-4086-98B8-C9D78B0B2354}" destId="{F81AFA48-8E96-4C24-A1CD-C5D7F0818A17}" srcOrd="2" destOrd="0" presId="urn:microsoft.com/office/officeart/2005/8/layout/vList4"/>
    <dgm:cxn modelId="{7104BD96-D5C4-4A86-9E84-897A60FAA488}" type="presParOf" srcId="{135AC60C-845E-42E9-A699-3C29EDB9672A}" destId="{D879EE3D-0062-457C-8FF6-8D91A18B4340}" srcOrd="1" destOrd="0" presId="urn:microsoft.com/office/officeart/2005/8/layout/vList4"/>
    <dgm:cxn modelId="{98E4CC5B-106F-4777-B4E7-0BDCBB16D335}" type="presParOf" srcId="{135AC60C-845E-42E9-A699-3C29EDB9672A}" destId="{BA251A46-B75A-4670-9C71-4D7683985055}" srcOrd="2" destOrd="0" presId="urn:microsoft.com/office/officeart/2005/8/layout/vList4"/>
    <dgm:cxn modelId="{DBFA9DAE-C907-4FC5-9FFD-703886E75527}" type="presParOf" srcId="{BA251A46-B75A-4670-9C71-4D7683985055}" destId="{0F0529F7-0EB9-496E-9E5B-A222974EF26C}" srcOrd="0" destOrd="0" presId="urn:microsoft.com/office/officeart/2005/8/layout/vList4"/>
    <dgm:cxn modelId="{70AEA1D7-53F0-4D3C-BDAA-857B094FF682}" type="presParOf" srcId="{BA251A46-B75A-4670-9C71-4D7683985055}" destId="{DF00CA70-1CBC-405D-BA5C-9C9A7ECC0D6B}" srcOrd="1" destOrd="0" presId="urn:microsoft.com/office/officeart/2005/8/layout/vList4"/>
    <dgm:cxn modelId="{4DA7C059-6508-4E07-B39A-B116E04E6ADE}" type="presParOf" srcId="{BA251A46-B75A-4670-9C71-4D7683985055}" destId="{B4685E18-9DE6-493F-A24C-901C27DEB25A}" srcOrd="2" destOrd="0" presId="urn:microsoft.com/office/officeart/2005/8/layout/vList4"/>
    <dgm:cxn modelId="{53C50990-B366-40F8-965E-4085435EF2C8}" type="presParOf" srcId="{135AC60C-845E-42E9-A699-3C29EDB9672A}" destId="{82F59D22-5DF2-421D-923E-5243B4B62811}" srcOrd="3" destOrd="0" presId="urn:microsoft.com/office/officeart/2005/8/layout/vList4"/>
    <dgm:cxn modelId="{461CBBE9-1034-4843-8EE4-9F7034A7C704}" type="presParOf" srcId="{135AC60C-845E-42E9-A699-3C29EDB9672A}" destId="{79617093-3A31-4DCD-8FD1-AA7280994FFA}" srcOrd="4" destOrd="0" presId="urn:microsoft.com/office/officeart/2005/8/layout/vList4"/>
    <dgm:cxn modelId="{0F94ABB6-4C0C-427B-87FE-6A33A4333B0A}" type="presParOf" srcId="{79617093-3A31-4DCD-8FD1-AA7280994FFA}" destId="{CEBB2435-B999-4B2C-9EC9-FC4C3594F982}" srcOrd="0" destOrd="0" presId="urn:microsoft.com/office/officeart/2005/8/layout/vList4"/>
    <dgm:cxn modelId="{C0B6C645-6BA8-443E-95F2-B36B5F3BE543}" type="presParOf" srcId="{79617093-3A31-4DCD-8FD1-AA7280994FFA}" destId="{C8E5C080-04EF-4480-A5CF-73E83B8C92DF}" srcOrd="1" destOrd="0" presId="urn:microsoft.com/office/officeart/2005/8/layout/vList4"/>
    <dgm:cxn modelId="{A2865B2C-C520-430C-8E1D-2A0E300A8387}" type="presParOf" srcId="{79617093-3A31-4DCD-8FD1-AA7280994FFA}" destId="{EC4800D0-082E-4E3C-969F-3F30E586BBB1}" srcOrd="2" destOrd="0" presId="urn:microsoft.com/office/officeart/2005/8/layout/vList4"/>
    <dgm:cxn modelId="{FD8E649B-2830-48FA-A77F-3E97FC3B8EC5}" type="presParOf" srcId="{135AC60C-845E-42E9-A699-3C29EDB9672A}" destId="{C303C5AD-C053-4CF4-AD30-4101648B9CD1}" srcOrd="5" destOrd="0" presId="urn:microsoft.com/office/officeart/2005/8/layout/vList4"/>
    <dgm:cxn modelId="{29798112-31C6-4C6A-96B2-7B1459CE6411}" type="presParOf" srcId="{135AC60C-845E-42E9-A699-3C29EDB9672A}" destId="{FF922E43-299E-4185-9243-8D0D193E4C2B}" srcOrd="6" destOrd="0" presId="urn:microsoft.com/office/officeart/2005/8/layout/vList4"/>
    <dgm:cxn modelId="{DC9CE788-BCA8-45D9-9E59-A706764886DA}" type="presParOf" srcId="{FF922E43-299E-4185-9243-8D0D193E4C2B}" destId="{AA8CC109-43B4-411A-A8A0-B30572A8F18E}" srcOrd="0" destOrd="0" presId="urn:microsoft.com/office/officeart/2005/8/layout/vList4"/>
    <dgm:cxn modelId="{90CDCF02-AF25-4DDC-99AF-EB2647E2A1C4}" type="presParOf" srcId="{FF922E43-299E-4185-9243-8D0D193E4C2B}" destId="{766D17F1-67CE-47D9-9ACC-D4FD6015EA20}" srcOrd="1" destOrd="0" presId="urn:microsoft.com/office/officeart/2005/8/layout/vList4"/>
    <dgm:cxn modelId="{62B21EF9-46CE-4690-9125-15EBFEAA6A61}" type="presParOf" srcId="{FF922E43-299E-4185-9243-8D0D193E4C2B}" destId="{4E3694D1-BBD5-4021-BB98-8C27334FB162}" srcOrd="2" destOrd="0" presId="urn:microsoft.com/office/officeart/2005/8/layout/vList4"/>
    <dgm:cxn modelId="{B6B1CE49-7BC3-4623-9884-91F466DA4785}" type="presParOf" srcId="{135AC60C-845E-42E9-A699-3C29EDB9672A}" destId="{9859268F-7C3C-4EAF-8747-9BC65AF4F128}" srcOrd="7" destOrd="0" presId="urn:microsoft.com/office/officeart/2005/8/layout/vList4"/>
    <dgm:cxn modelId="{6F534733-88FE-4D5D-87FC-C7B02BE26546}" type="presParOf" srcId="{135AC60C-845E-42E9-A699-3C29EDB9672A}" destId="{1179DD41-9C16-499E-9944-02B8041ABF4E}" srcOrd="8" destOrd="0" presId="urn:microsoft.com/office/officeart/2005/8/layout/vList4"/>
    <dgm:cxn modelId="{D5E1CE10-0B6A-44C5-AD04-C593B7DFABAC}" type="presParOf" srcId="{1179DD41-9C16-499E-9944-02B8041ABF4E}" destId="{BF41BB1E-779A-4248-B660-9571CCD4715F}" srcOrd="0" destOrd="0" presId="urn:microsoft.com/office/officeart/2005/8/layout/vList4"/>
    <dgm:cxn modelId="{14E79139-6D5D-45AA-B47C-866AD71A51BE}" type="presParOf" srcId="{1179DD41-9C16-499E-9944-02B8041ABF4E}" destId="{08FC109E-CCB1-4D6C-A977-E27303BFCD51}" srcOrd="1" destOrd="0" presId="urn:microsoft.com/office/officeart/2005/8/layout/vList4"/>
    <dgm:cxn modelId="{E00841FB-4A1D-48FD-B46A-4D76E1CEAE84}" type="presParOf" srcId="{1179DD41-9C16-499E-9944-02B8041ABF4E}" destId="{35992091-2EE3-4481-8BCA-04C02BE3C38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FF93FF-0E0E-4019-BD5D-B945FBF2C4B1}"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7513821-6257-452A-8577-95C4AC6A756D}">
      <dgm:prSet phldrT="[Text]"/>
      <dgm:spPr/>
      <dgm:t>
        <a:bodyPr/>
        <a:lstStyle/>
        <a:p>
          <a:r>
            <a:rPr lang="en-US" dirty="0"/>
            <a:t>Grantee Submits Indirect Cost Proposal</a:t>
          </a:r>
        </a:p>
      </dgm:t>
    </dgm:pt>
    <dgm:pt modelId="{D36755B3-CA5B-4BA3-8BE9-C9F66E3FDA27}" type="parTrans" cxnId="{18EE01D4-D37C-4B52-BCED-D62F62D4C8AC}">
      <dgm:prSet/>
      <dgm:spPr/>
      <dgm:t>
        <a:bodyPr/>
        <a:lstStyle/>
        <a:p>
          <a:endParaRPr lang="en-US"/>
        </a:p>
      </dgm:t>
    </dgm:pt>
    <dgm:pt modelId="{6626CD3E-07A6-4509-B465-FAD7F97BFC70}" type="sibTrans" cxnId="{18EE01D4-D37C-4B52-BCED-D62F62D4C8AC}">
      <dgm:prSet/>
      <dgm:spPr>
        <a:solidFill>
          <a:srgbClr val="C00000"/>
        </a:solidFill>
      </dgm:spPr>
      <dgm:t>
        <a:bodyPr/>
        <a:lstStyle/>
        <a:p>
          <a:endParaRPr lang="en-US"/>
        </a:p>
      </dgm:t>
    </dgm:pt>
    <dgm:pt modelId="{9D037548-3F4F-4878-8968-5EC8F7FD288E}">
      <dgm:prSet phldrT="[Text]"/>
      <dgm:spPr/>
      <dgm:t>
        <a:bodyPr/>
        <a:lstStyle/>
        <a:p>
          <a:r>
            <a:rPr lang="en-US" dirty="0"/>
            <a:t>OJP sends Confirmation email for Receipt</a:t>
          </a:r>
        </a:p>
      </dgm:t>
    </dgm:pt>
    <dgm:pt modelId="{CECC6A22-C048-446B-98D5-D421263430E6}" type="parTrans" cxnId="{CB985248-8F8F-4F22-9293-E72146D15F60}">
      <dgm:prSet/>
      <dgm:spPr/>
      <dgm:t>
        <a:bodyPr/>
        <a:lstStyle/>
        <a:p>
          <a:endParaRPr lang="en-US"/>
        </a:p>
      </dgm:t>
    </dgm:pt>
    <dgm:pt modelId="{35D7B81E-AF5B-47FB-A2C0-4B6CBD0DEC45}" type="sibTrans" cxnId="{CB985248-8F8F-4F22-9293-E72146D15F60}">
      <dgm:prSet/>
      <dgm:spPr>
        <a:solidFill>
          <a:srgbClr val="C00000"/>
        </a:solidFill>
        <a:ln>
          <a:noFill/>
        </a:ln>
        <a:effectLst/>
      </dgm:spPr>
      <dgm:t>
        <a:bodyPr/>
        <a:lstStyle/>
        <a:p>
          <a:endParaRPr lang="en-US"/>
        </a:p>
      </dgm:t>
    </dgm:pt>
    <dgm:pt modelId="{2CC7274E-1278-4C53-874A-BB8B4F36F803}">
      <dgm:prSet phldrT="[Text]"/>
      <dgm:spPr/>
      <dgm:t>
        <a:bodyPr/>
        <a:lstStyle/>
        <a:p>
          <a:r>
            <a:rPr lang="en-US" dirty="0"/>
            <a:t>OJP Reviews and approves</a:t>
          </a:r>
        </a:p>
      </dgm:t>
    </dgm:pt>
    <dgm:pt modelId="{57B19BEC-D5E7-4FE1-AD0E-C4CC0992B977}" type="parTrans" cxnId="{4E7B4B0D-3932-43CA-8D58-8B918896F600}">
      <dgm:prSet/>
      <dgm:spPr/>
      <dgm:t>
        <a:bodyPr/>
        <a:lstStyle/>
        <a:p>
          <a:endParaRPr lang="en-US"/>
        </a:p>
      </dgm:t>
    </dgm:pt>
    <dgm:pt modelId="{90A9C511-E8CC-4BE0-815E-E49CE42EA3E4}" type="sibTrans" cxnId="{4E7B4B0D-3932-43CA-8D58-8B918896F600}">
      <dgm:prSet/>
      <dgm:spPr>
        <a:solidFill>
          <a:srgbClr val="C00000"/>
        </a:solidFill>
      </dgm:spPr>
      <dgm:t>
        <a:bodyPr/>
        <a:lstStyle/>
        <a:p>
          <a:endParaRPr lang="en-US"/>
        </a:p>
      </dgm:t>
    </dgm:pt>
    <dgm:pt modelId="{DADAF4DD-7D5A-4732-A4A5-ECD3B1C18AEB}">
      <dgm:prSet phldrT="[Text]"/>
      <dgm:spPr/>
      <dgm:t>
        <a:bodyPr/>
        <a:lstStyle/>
        <a:p>
          <a:r>
            <a:rPr lang="en-US" dirty="0"/>
            <a:t>OJP sends out agreement to grantee for signature</a:t>
          </a:r>
        </a:p>
      </dgm:t>
    </dgm:pt>
    <dgm:pt modelId="{009F87B0-36B7-497E-B1A8-164F1C63FAEC}" type="parTrans" cxnId="{89AB1B0F-F42B-447D-A301-52F84DBB6596}">
      <dgm:prSet/>
      <dgm:spPr/>
      <dgm:t>
        <a:bodyPr/>
        <a:lstStyle/>
        <a:p>
          <a:endParaRPr lang="en-US"/>
        </a:p>
      </dgm:t>
    </dgm:pt>
    <dgm:pt modelId="{9B2CB7D8-23BC-4D6D-BB4B-BC5499724642}" type="sibTrans" cxnId="{89AB1B0F-F42B-447D-A301-52F84DBB6596}">
      <dgm:prSet/>
      <dgm:spPr>
        <a:solidFill>
          <a:srgbClr val="C00000"/>
        </a:solidFill>
      </dgm:spPr>
      <dgm:t>
        <a:bodyPr/>
        <a:lstStyle/>
        <a:p>
          <a:endParaRPr lang="en-US"/>
        </a:p>
      </dgm:t>
    </dgm:pt>
    <dgm:pt modelId="{29754D1F-C858-490F-B943-D4670092FCC5}">
      <dgm:prSet phldrT="[Text]"/>
      <dgm:spPr/>
      <dgm:t>
        <a:bodyPr/>
        <a:lstStyle/>
        <a:p>
          <a:r>
            <a:rPr lang="en-US" dirty="0"/>
            <a:t>Grantee signs and returns agreement</a:t>
          </a:r>
        </a:p>
      </dgm:t>
    </dgm:pt>
    <dgm:pt modelId="{334DF031-E6C3-42FB-8D37-1D96FFD37432}" type="parTrans" cxnId="{07407E18-2DE4-4B9D-B70F-AAEFAB1AED9D}">
      <dgm:prSet/>
      <dgm:spPr/>
      <dgm:t>
        <a:bodyPr/>
        <a:lstStyle/>
        <a:p>
          <a:endParaRPr lang="en-US"/>
        </a:p>
      </dgm:t>
    </dgm:pt>
    <dgm:pt modelId="{31A7A367-F820-4CD0-8F38-6E9FD6789211}" type="sibTrans" cxnId="{07407E18-2DE4-4B9D-B70F-AAEFAB1AED9D}">
      <dgm:prSet/>
      <dgm:spPr>
        <a:solidFill>
          <a:srgbClr val="C00000"/>
        </a:solidFill>
      </dgm:spPr>
      <dgm:t>
        <a:bodyPr/>
        <a:lstStyle/>
        <a:p>
          <a:endParaRPr lang="en-US"/>
        </a:p>
      </dgm:t>
    </dgm:pt>
    <dgm:pt modelId="{F48B4E11-376D-4836-B928-E8BD0894CBE5}">
      <dgm:prSet phldrT="[Text]"/>
      <dgm:spPr/>
      <dgm:t>
        <a:bodyPr/>
        <a:lstStyle/>
        <a:p>
          <a:r>
            <a:rPr lang="en-US" dirty="0"/>
            <a:t>OJP sends final signed agreement</a:t>
          </a:r>
        </a:p>
      </dgm:t>
    </dgm:pt>
    <dgm:pt modelId="{14AF3955-27BE-4694-86D7-43CCB51A5A73}" type="parTrans" cxnId="{F9995393-ACBF-47F0-A2AC-64CBE0C3D433}">
      <dgm:prSet/>
      <dgm:spPr/>
      <dgm:t>
        <a:bodyPr/>
        <a:lstStyle/>
        <a:p>
          <a:endParaRPr lang="en-US"/>
        </a:p>
      </dgm:t>
    </dgm:pt>
    <dgm:pt modelId="{790F3E72-6550-44B3-88E2-E74390BDDAAF}" type="sibTrans" cxnId="{F9995393-ACBF-47F0-A2AC-64CBE0C3D433}">
      <dgm:prSet/>
      <dgm:spPr/>
      <dgm:t>
        <a:bodyPr/>
        <a:lstStyle/>
        <a:p>
          <a:endParaRPr lang="en-US"/>
        </a:p>
      </dgm:t>
    </dgm:pt>
    <dgm:pt modelId="{6C23B603-BF36-49CF-B4F7-821EC0AAD4F5}" type="pres">
      <dgm:prSet presAssocID="{21FF93FF-0E0E-4019-BD5D-B945FBF2C4B1}" presName="Name0" presStyleCnt="0">
        <dgm:presLayoutVars>
          <dgm:dir/>
          <dgm:resizeHandles/>
        </dgm:presLayoutVars>
      </dgm:prSet>
      <dgm:spPr/>
    </dgm:pt>
    <dgm:pt modelId="{9ABE0A4E-C0B4-4194-B032-F394BDB7A65C}" type="pres">
      <dgm:prSet presAssocID="{F7513821-6257-452A-8577-95C4AC6A756D}" presName="compNode" presStyleCnt="0"/>
      <dgm:spPr/>
    </dgm:pt>
    <dgm:pt modelId="{A57CECCC-F359-4154-918E-A928E3C68B35}" type="pres">
      <dgm:prSet presAssocID="{F7513821-6257-452A-8577-95C4AC6A756D}" presName="dummyConnPt" presStyleCnt="0"/>
      <dgm:spPr/>
    </dgm:pt>
    <dgm:pt modelId="{E0CFEE15-7450-4A86-B84E-8F347E86EEB0}" type="pres">
      <dgm:prSet presAssocID="{F7513821-6257-452A-8577-95C4AC6A756D}" presName="node" presStyleLbl="node1" presStyleIdx="0" presStyleCnt="6" custLinFactX="-18683" custLinFactNeighborX="-100000" custLinFactNeighborY="6181">
        <dgm:presLayoutVars>
          <dgm:bulletEnabled val="1"/>
        </dgm:presLayoutVars>
      </dgm:prSet>
      <dgm:spPr/>
    </dgm:pt>
    <dgm:pt modelId="{56FB3281-1BCE-4603-B932-7F4F9BC2D243}" type="pres">
      <dgm:prSet presAssocID="{6626CD3E-07A6-4509-B465-FAD7F97BFC70}" presName="sibTrans" presStyleLbl="bgSibTrans2D1" presStyleIdx="0" presStyleCnt="5" custAng="16108363" custScaleX="25666" custScaleY="844881" custLinFactNeighborX="24763" custLinFactNeighborY="36630"/>
      <dgm:spPr>
        <a:prstGeom prst="downArrow">
          <a:avLst/>
        </a:prstGeom>
      </dgm:spPr>
    </dgm:pt>
    <dgm:pt modelId="{46F8C8AE-3289-4F50-AB94-629FDFCE55D4}" type="pres">
      <dgm:prSet presAssocID="{9D037548-3F4F-4878-8968-5EC8F7FD288E}" presName="compNode" presStyleCnt="0"/>
      <dgm:spPr/>
    </dgm:pt>
    <dgm:pt modelId="{2DD7AC79-7F5C-4A78-BB3E-426A98DB3A2E}" type="pres">
      <dgm:prSet presAssocID="{9D037548-3F4F-4878-8968-5EC8F7FD288E}" presName="dummyConnPt" presStyleCnt="0"/>
      <dgm:spPr/>
    </dgm:pt>
    <dgm:pt modelId="{552EEB6B-3A28-41DB-9900-F5ED7886B5A3}" type="pres">
      <dgm:prSet presAssocID="{9D037548-3F4F-4878-8968-5EC8F7FD288E}" presName="node" presStyleLbl="node1" presStyleIdx="1" presStyleCnt="6" custLinFactX="-21566" custLinFactNeighborX="-100000" custLinFactNeighborY="61932">
        <dgm:presLayoutVars>
          <dgm:bulletEnabled val="1"/>
        </dgm:presLayoutVars>
      </dgm:prSet>
      <dgm:spPr/>
    </dgm:pt>
    <dgm:pt modelId="{B9EE9195-6ACB-46CF-80DD-01CE18B9006B}" type="pres">
      <dgm:prSet presAssocID="{35D7B81E-AF5B-47FB-A2C0-4B6CBD0DEC45}" presName="sibTrans" presStyleLbl="bgSibTrans2D1" presStyleIdx="1" presStyleCnt="5" custAng="16237057" custScaleX="16110" custScaleY="1238721" custLinFactY="51101" custLinFactNeighborX="528" custLinFactNeighborY="100000"/>
      <dgm:spPr>
        <a:xfrm rot="542166">
          <a:off x="610515" y="3083072"/>
          <a:ext cx="3572428" cy="205878"/>
        </a:xfrm>
        <a:prstGeom prst="downArrow">
          <a:avLst/>
        </a:prstGeom>
      </dgm:spPr>
    </dgm:pt>
    <dgm:pt modelId="{3291AC87-BEC4-4852-9073-3E9E75C65A44}" type="pres">
      <dgm:prSet presAssocID="{2CC7274E-1278-4C53-874A-BB8B4F36F803}" presName="compNode" presStyleCnt="0"/>
      <dgm:spPr/>
    </dgm:pt>
    <dgm:pt modelId="{17E72C02-4416-45BB-8D46-E36EA5D91824}" type="pres">
      <dgm:prSet presAssocID="{2CC7274E-1278-4C53-874A-BB8B4F36F803}" presName="dummyConnPt" presStyleCnt="0"/>
      <dgm:spPr/>
    </dgm:pt>
    <dgm:pt modelId="{738C7B63-EAD2-4170-BAF9-B1597B1CF2CA}" type="pres">
      <dgm:prSet presAssocID="{2CC7274E-1278-4C53-874A-BB8B4F36F803}" presName="node" presStyleLbl="node1" presStyleIdx="2" presStyleCnt="6" custLinFactNeighborX="32825" custLinFactNeighborY="-21922">
        <dgm:presLayoutVars>
          <dgm:bulletEnabled val="1"/>
        </dgm:presLayoutVars>
      </dgm:prSet>
      <dgm:spPr/>
    </dgm:pt>
    <dgm:pt modelId="{776BDC19-6750-472E-982C-630128D785C3}" type="pres">
      <dgm:prSet presAssocID="{90A9C511-E8CC-4BE0-815E-E49CE42EA3E4}" presName="sibTrans" presStyleLbl="bgSibTrans2D1" presStyleIdx="2" presStyleCnt="5" custFlipVert="0" custScaleX="67089" custScaleY="435327" custLinFactNeighborX="-6816" custLinFactNeighborY="-54946"/>
      <dgm:spPr>
        <a:prstGeom prst="curvedDownArrow">
          <a:avLst/>
        </a:prstGeom>
      </dgm:spPr>
    </dgm:pt>
    <dgm:pt modelId="{D165EC4D-3A44-4F3A-90A1-6CAC64B1D173}" type="pres">
      <dgm:prSet presAssocID="{DADAF4DD-7D5A-4732-A4A5-ECD3B1C18AEB}" presName="compNode" presStyleCnt="0"/>
      <dgm:spPr/>
    </dgm:pt>
    <dgm:pt modelId="{826FC398-D191-49FD-B168-72B9CE8CF5C6}" type="pres">
      <dgm:prSet presAssocID="{DADAF4DD-7D5A-4732-A4A5-ECD3B1C18AEB}" presName="dummyConnPt" presStyleCnt="0"/>
      <dgm:spPr/>
    </dgm:pt>
    <dgm:pt modelId="{0C7937F3-F58E-41A2-B8AB-24DD25A464FD}" type="pres">
      <dgm:prSet presAssocID="{DADAF4DD-7D5A-4732-A4A5-ECD3B1C18AEB}" presName="node" presStyleLbl="node1" presStyleIdx="3" presStyleCnt="6" custLinFactY="-42602" custLinFactNeighborX="-3043" custLinFactNeighborY="-100000">
        <dgm:presLayoutVars>
          <dgm:bulletEnabled val="1"/>
        </dgm:presLayoutVars>
      </dgm:prSet>
      <dgm:spPr/>
    </dgm:pt>
    <dgm:pt modelId="{BAB482DF-45EE-48AE-A4C6-85837078F4A8}" type="pres">
      <dgm:prSet presAssocID="{9B2CB7D8-23BC-4D6D-BB4B-BC5499724642}" presName="sibTrans" presStyleLbl="bgSibTrans2D1" presStyleIdx="3" presStyleCnt="5" custAng="16157717" custScaleX="19961" custScaleY="1008191"/>
      <dgm:spPr>
        <a:prstGeom prst="downArrow">
          <a:avLst/>
        </a:prstGeom>
      </dgm:spPr>
    </dgm:pt>
    <dgm:pt modelId="{2208F9FB-0A87-4B50-BFFF-760632BDC89F}" type="pres">
      <dgm:prSet presAssocID="{29754D1F-C858-490F-B943-D4670092FCC5}" presName="compNode" presStyleCnt="0"/>
      <dgm:spPr/>
    </dgm:pt>
    <dgm:pt modelId="{43C1A5D4-9DAE-49AE-BD86-D614F8DB8D95}" type="pres">
      <dgm:prSet presAssocID="{29754D1F-C858-490F-B943-D4670092FCC5}" presName="dummyConnPt" presStyleCnt="0"/>
      <dgm:spPr/>
    </dgm:pt>
    <dgm:pt modelId="{F63095D8-8ECF-4EB0-93DF-629F78216AFF}" type="pres">
      <dgm:prSet presAssocID="{29754D1F-C858-490F-B943-D4670092FCC5}" presName="node" presStyleLbl="node1" presStyleIdx="4" presStyleCnt="6" custLinFactX="19509" custLinFactY="-11149" custLinFactNeighborX="100000" custLinFactNeighborY="-100000">
        <dgm:presLayoutVars>
          <dgm:bulletEnabled val="1"/>
        </dgm:presLayoutVars>
      </dgm:prSet>
      <dgm:spPr/>
    </dgm:pt>
    <dgm:pt modelId="{7165F3C0-C5FB-48EB-98E8-246757F8DC49}" type="pres">
      <dgm:prSet presAssocID="{31A7A367-F820-4CD0-8F38-6E9FD6789211}" presName="sibTrans" presStyleLbl="bgSibTrans2D1" presStyleIdx="4" presStyleCnt="5" custAng="16305413" custScaleX="23522" custScaleY="1228679" custLinFactNeighborX="28272" custLinFactNeighborY="-39209"/>
      <dgm:spPr>
        <a:prstGeom prst="downArrow">
          <a:avLst/>
        </a:prstGeom>
      </dgm:spPr>
    </dgm:pt>
    <dgm:pt modelId="{1EBDDBFF-FAE2-47A0-A41C-CBEAB9A86C07}" type="pres">
      <dgm:prSet presAssocID="{F48B4E11-376D-4836-B928-E8BD0894CBE5}" presName="compNode" presStyleCnt="0"/>
      <dgm:spPr/>
    </dgm:pt>
    <dgm:pt modelId="{9E046610-C4C1-4E13-B1F5-F7A86E161888}" type="pres">
      <dgm:prSet presAssocID="{F48B4E11-376D-4836-B928-E8BD0894CBE5}" presName="dummyConnPt" presStyleCnt="0"/>
      <dgm:spPr/>
    </dgm:pt>
    <dgm:pt modelId="{7591DBED-1621-4698-94B6-CAA7C3C69055}" type="pres">
      <dgm:prSet presAssocID="{F48B4E11-376D-4836-B928-E8BD0894CBE5}" presName="node" presStyleLbl="node1" presStyleIdx="5" presStyleCnt="6" custLinFactX="23706" custLinFactY="100000" custLinFactNeighborX="100000" custLinFactNeighborY="133464">
        <dgm:presLayoutVars>
          <dgm:bulletEnabled val="1"/>
        </dgm:presLayoutVars>
      </dgm:prSet>
      <dgm:spPr/>
    </dgm:pt>
  </dgm:ptLst>
  <dgm:cxnLst>
    <dgm:cxn modelId="{4E7B4B0D-3932-43CA-8D58-8B918896F600}" srcId="{21FF93FF-0E0E-4019-BD5D-B945FBF2C4B1}" destId="{2CC7274E-1278-4C53-874A-BB8B4F36F803}" srcOrd="2" destOrd="0" parTransId="{57B19BEC-D5E7-4FE1-AD0E-C4CC0992B977}" sibTransId="{90A9C511-E8CC-4BE0-815E-E49CE42EA3E4}"/>
    <dgm:cxn modelId="{89AB1B0F-F42B-447D-A301-52F84DBB6596}" srcId="{21FF93FF-0E0E-4019-BD5D-B945FBF2C4B1}" destId="{DADAF4DD-7D5A-4732-A4A5-ECD3B1C18AEB}" srcOrd="3" destOrd="0" parTransId="{009F87B0-36B7-497E-B1A8-164F1C63FAEC}" sibTransId="{9B2CB7D8-23BC-4D6D-BB4B-BC5499724642}"/>
    <dgm:cxn modelId="{07407E18-2DE4-4B9D-B70F-AAEFAB1AED9D}" srcId="{21FF93FF-0E0E-4019-BD5D-B945FBF2C4B1}" destId="{29754D1F-C858-490F-B943-D4670092FCC5}" srcOrd="4" destOrd="0" parTransId="{334DF031-E6C3-42FB-8D37-1D96FFD37432}" sibTransId="{31A7A367-F820-4CD0-8F38-6E9FD6789211}"/>
    <dgm:cxn modelId="{276F1B42-7EDE-4E46-B32C-15A7BB5A17C8}" type="presOf" srcId="{DADAF4DD-7D5A-4732-A4A5-ECD3B1C18AEB}" destId="{0C7937F3-F58E-41A2-B8AB-24DD25A464FD}" srcOrd="0" destOrd="0" presId="urn:microsoft.com/office/officeart/2005/8/layout/bProcess4"/>
    <dgm:cxn modelId="{CB985248-8F8F-4F22-9293-E72146D15F60}" srcId="{21FF93FF-0E0E-4019-BD5D-B945FBF2C4B1}" destId="{9D037548-3F4F-4878-8968-5EC8F7FD288E}" srcOrd="1" destOrd="0" parTransId="{CECC6A22-C048-446B-98D5-D421263430E6}" sibTransId="{35D7B81E-AF5B-47FB-A2C0-4B6CBD0DEC45}"/>
    <dgm:cxn modelId="{2AAC764A-91E8-48A6-82B3-1AADF3C414DA}" type="presOf" srcId="{F48B4E11-376D-4836-B928-E8BD0894CBE5}" destId="{7591DBED-1621-4698-94B6-CAA7C3C69055}" srcOrd="0" destOrd="0" presId="urn:microsoft.com/office/officeart/2005/8/layout/bProcess4"/>
    <dgm:cxn modelId="{1C9D5D74-36DF-49DD-96E6-48491A48F50C}" type="presOf" srcId="{21FF93FF-0E0E-4019-BD5D-B945FBF2C4B1}" destId="{6C23B603-BF36-49CF-B4F7-821EC0AAD4F5}" srcOrd="0" destOrd="0" presId="urn:microsoft.com/office/officeart/2005/8/layout/bProcess4"/>
    <dgm:cxn modelId="{80FB3375-7EEB-4A55-80DE-F2A684DA6A5D}" type="presOf" srcId="{29754D1F-C858-490F-B943-D4670092FCC5}" destId="{F63095D8-8ECF-4EB0-93DF-629F78216AFF}" srcOrd="0" destOrd="0" presId="urn:microsoft.com/office/officeart/2005/8/layout/bProcess4"/>
    <dgm:cxn modelId="{E297B484-DD4D-47E1-9F4A-64D6F9503656}" type="presOf" srcId="{F7513821-6257-452A-8577-95C4AC6A756D}" destId="{E0CFEE15-7450-4A86-B84E-8F347E86EEB0}" srcOrd="0" destOrd="0" presId="urn:microsoft.com/office/officeart/2005/8/layout/bProcess4"/>
    <dgm:cxn modelId="{B0AB0186-A043-42F9-A887-E0A4352C6108}" type="presOf" srcId="{31A7A367-F820-4CD0-8F38-6E9FD6789211}" destId="{7165F3C0-C5FB-48EB-98E8-246757F8DC49}" srcOrd="0" destOrd="0" presId="urn:microsoft.com/office/officeart/2005/8/layout/bProcess4"/>
    <dgm:cxn modelId="{D636E091-E233-4A74-AB06-5D0991E78160}" type="presOf" srcId="{9B2CB7D8-23BC-4D6D-BB4B-BC5499724642}" destId="{BAB482DF-45EE-48AE-A4C6-85837078F4A8}" srcOrd="0" destOrd="0" presId="urn:microsoft.com/office/officeart/2005/8/layout/bProcess4"/>
    <dgm:cxn modelId="{E1096A93-BCE2-4BE8-9236-E28A5EA41847}" type="presOf" srcId="{9D037548-3F4F-4878-8968-5EC8F7FD288E}" destId="{552EEB6B-3A28-41DB-9900-F5ED7886B5A3}" srcOrd="0" destOrd="0" presId="urn:microsoft.com/office/officeart/2005/8/layout/bProcess4"/>
    <dgm:cxn modelId="{F9995393-ACBF-47F0-A2AC-64CBE0C3D433}" srcId="{21FF93FF-0E0E-4019-BD5D-B945FBF2C4B1}" destId="{F48B4E11-376D-4836-B928-E8BD0894CBE5}" srcOrd="5" destOrd="0" parTransId="{14AF3955-27BE-4694-86D7-43CCB51A5A73}" sibTransId="{790F3E72-6550-44B3-88E2-E74390BDDAAF}"/>
    <dgm:cxn modelId="{F9030B94-06F5-44AD-84BA-F32A13686BDE}" type="presOf" srcId="{90A9C511-E8CC-4BE0-815E-E49CE42EA3E4}" destId="{776BDC19-6750-472E-982C-630128D785C3}" srcOrd="0" destOrd="0" presId="urn:microsoft.com/office/officeart/2005/8/layout/bProcess4"/>
    <dgm:cxn modelId="{FEC47F9E-99E1-415B-BA40-A39C30B74118}" type="presOf" srcId="{35D7B81E-AF5B-47FB-A2C0-4B6CBD0DEC45}" destId="{B9EE9195-6ACB-46CF-80DD-01CE18B9006B}" srcOrd="0" destOrd="0" presId="urn:microsoft.com/office/officeart/2005/8/layout/bProcess4"/>
    <dgm:cxn modelId="{47996FB4-2882-40AF-801B-108598E1C1C2}" type="presOf" srcId="{6626CD3E-07A6-4509-B465-FAD7F97BFC70}" destId="{56FB3281-1BCE-4603-B932-7F4F9BC2D243}" srcOrd="0" destOrd="0" presId="urn:microsoft.com/office/officeart/2005/8/layout/bProcess4"/>
    <dgm:cxn modelId="{18EE01D4-D37C-4B52-BCED-D62F62D4C8AC}" srcId="{21FF93FF-0E0E-4019-BD5D-B945FBF2C4B1}" destId="{F7513821-6257-452A-8577-95C4AC6A756D}" srcOrd="0" destOrd="0" parTransId="{D36755B3-CA5B-4BA3-8BE9-C9F66E3FDA27}" sibTransId="{6626CD3E-07A6-4509-B465-FAD7F97BFC70}"/>
    <dgm:cxn modelId="{34331EE1-BAA9-4C06-842F-F86777BF18A7}" type="presOf" srcId="{2CC7274E-1278-4C53-874A-BB8B4F36F803}" destId="{738C7B63-EAD2-4170-BAF9-B1597B1CF2CA}" srcOrd="0" destOrd="0" presId="urn:microsoft.com/office/officeart/2005/8/layout/bProcess4"/>
    <dgm:cxn modelId="{032697CC-F234-461B-9E1C-86BDEB56B46C}" type="presParOf" srcId="{6C23B603-BF36-49CF-B4F7-821EC0AAD4F5}" destId="{9ABE0A4E-C0B4-4194-B032-F394BDB7A65C}" srcOrd="0" destOrd="0" presId="urn:microsoft.com/office/officeart/2005/8/layout/bProcess4"/>
    <dgm:cxn modelId="{18CE60AB-4284-48DA-A936-3FC1E3DB8BB7}" type="presParOf" srcId="{9ABE0A4E-C0B4-4194-B032-F394BDB7A65C}" destId="{A57CECCC-F359-4154-918E-A928E3C68B35}" srcOrd="0" destOrd="0" presId="urn:microsoft.com/office/officeart/2005/8/layout/bProcess4"/>
    <dgm:cxn modelId="{8494E0EC-0915-425D-8239-BBF496257FE7}" type="presParOf" srcId="{9ABE0A4E-C0B4-4194-B032-F394BDB7A65C}" destId="{E0CFEE15-7450-4A86-B84E-8F347E86EEB0}" srcOrd="1" destOrd="0" presId="urn:microsoft.com/office/officeart/2005/8/layout/bProcess4"/>
    <dgm:cxn modelId="{FF3D1E00-FD19-47ED-993D-BC7422650143}" type="presParOf" srcId="{6C23B603-BF36-49CF-B4F7-821EC0AAD4F5}" destId="{56FB3281-1BCE-4603-B932-7F4F9BC2D243}" srcOrd="1" destOrd="0" presId="urn:microsoft.com/office/officeart/2005/8/layout/bProcess4"/>
    <dgm:cxn modelId="{52270A2E-A881-4678-93BF-88D458B65F46}" type="presParOf" srcId="{6C23B603-BF36-49CF-B4F7-821EC0AAD4F5}" destId="{46F8C8AE-3289-4F50-AB94-629FDFCE55D4}" srcOrd="2" destOrd="0" presId="urn:microsoft.com/office/officeart/2005/8/layout/bProcess4"/>
    <dgm:cxn modelId="{855D2C77-A37B-452E-82AD-D0819E843997}" type="presParOf" srcId="{46F8C8AE-3289-4F50-AB94-629FDFCE55D4}" destId="{2DD7AC79-7F5C-4A78-BB3E-426A98DB3A2E}" srcOrd="0" destOrd="0" presId="urn:microsoft.com/office/officeart/2005/8/layout/bProcess4"/>
    <dgm:cxn modelId="{8469110A-33A2-4517-9EE3-AB4F351A41EE}" type="presParOf" srcId="{46F8C8AE-3289-4F50-AB94-629FDFCE55D4}" destId="{552EEB6B-3A28-41DB-9900-F5ED7886B5A3}" srcOrd="1" destOrd="0" presId="urn:microsoft.com/office/officeart/2005/8/layout/bProcess4"/>
    <dgm:cxn modelId="{D11E3A51-2E7C-4100-B38B-96BCAD34F833}" type="presParOf" srcId="{6C23B603-BF36-49CF-B4F7-821EC0AAD4F5}" destId="{B9EE9195-6ACB-46CF-80DD-01CE18B9006B}" srcOrd="3" destOrd="0" presId="urn:microsoft.com/office/officeart/2005/8/layout/bProcess4"/>
    <dgm:cxn modelId="{888656B2-F3FE-4FD5-9B87-05B919AD0A6E}" type="presParOf" srcId="{6C23B603-BF36-49CF-B4F7-821EC0AAD4F5}" destId="{3291AC87-BEC4-4852-9073-3E9E75C65A44}" srcOrd="4" destOrd="0" presId="urn:microsoft.com/office/officeart/2005/8/layout/bProcess4"/>
    <dgm:cxn modelId="{F4F06D21-EC82-47DF-B5E6-8BD5E8F702BC}" type="presParOf" srcId="{3291AC87-BEC4-4852-9073-3E9E75C65A44}" destId="{17E72C02-4416-45BB-8D46-E36EA5D91824}" srcOrd="0" destOrd="0" presId="urn:microsoft.com/office/officeart/2005/8/layout/bProcess4"/>
    <dgm:cxn modelId="{3AB8AF6A-7721-43FA-852A-40F91D49F969}" type="presParOf" srcId="{3291AC87-BEC4-4852-9073-3E9E75C65A44}" destId="{738C7B63-EAD2-4170-BAF9-B1597B1CF2CA}" srcOrd="1" destOrd="0" presId="urn:microsoft.com/office/officeart/2005/8/layout/bProcess4"/>
    <dgm:cxn modelId="{BE287EF4-AF27-4C9F-8C72-6DEAB8CC3F3E}" type="presParOf" srcId="{6C23B603-BF36-49CF-B4F7-821EC0AAD4F5}" destId="{776BDC19-6750-472E-982C-630128D785C3}" srcOrd="5" destOrd="0" presId="urn:microsoft.com/office/officeart/2005/8/layout/bProcess4"/>
    <dgm:cxn modelId="{6049B2DB-A7D1-47F5-95D9-DA63FAB95D1A}" type="presParOf" srcId="{6C23B603-BF36-49CF-B4F7-821EC0AAD4F5}" destId="{D165EC4D-3A44-4F3A-90A1-6CAC64B1D173}" srcOrd="6" destOrd="0" presId="urn:microsoft.com/office/officeart/2005/8/layout/bProcess4"/>
    <dgm:cxn modelId="{124742C4-D8E3-4F61-9C61-042FD0F61309}" type="presParOf" srcId="{D165EC4D-3A44-4F3A-90A1-6CAC64B1D173}" destId="{826FC398-D191-49FD-B168-72B9CE8CF5C6}" srcOrd="0" destOrd="0" presId="urn:microsoft.com/office/officeart/2005/8/layout/bProcess4"/>
    <dgm:cxn modelId="{4F5DE877-DAA5-42B4-A705-7644B2AE8A7F}" type="presParOf" srcId="{D165EC4D-3A44-4F3A-90A1-6CAC64B1D173}" destId="{0C7937F3-F58E-41A2-B8AB-24DD25A464FD}" srcOrd="1" destOrd="0" presId="urn:microsoft.com/office/officeart/2005/8/layout/bProcess4"/>
    <dgm:cxn modelId="{938CA6E8-BA86-4C7A-B3E9-B5B84DA7A249}" type="presParOf" srcId="{6C23B603-BF36-49CF-B4F7-821EC0AAD4F5}" destId="{BAB482DF-45EE-48AE-A4C6-85837078F4A8}" srcOrd="7" destOrd="0" presId="urn:microsoft.com/office/officeart/2005/8/layout/bProcess4"/>
    <dgm:cxn modelId="{2FBB919A-8A2A-4583-9A22-8A62BC794D9F}" type="presParOf" srcId="{6C23B603-BF36-49CF-B4F7-821EC0AAD4F5}" destId="{2208F9FB-0A87-4B50-BFFF-760632BDC89F}" srcOrd="8" destOrd="0" presId="urn:microsoft.com/office/officeart/2005/8/layout/bProcess4"/>
    <dgm:cxn modelId="{DD92A844-7559-4162-8A13-54C914A0FAD5}" type="presParOf" srcId="{2208F9FB-0A87-4B50-BFFF-760632BDC89F}" destId="{43C1A5D4-9DAE-49AE-BD86-D614F8DB8D95}" srcOrd="0" destOrd="0" presId="urn:microsoft.com/office/officeart/2005/8/layout/bProcess4"/>
    <dgm:cxn modelId="{E27D9075-D045-4620-B54B-611FE8811DF8}" type="presParOf" srcId="{2208F9FB-0A87-4B50-BFFF-760632BDC89F}" destId="{F63095D8-8ECF-4EB0-93DF-629F78216AFF}" srcOrd="1" destOrd="0" presId="urn:microsoft.com/office/officeart/2005/8/layout/bProcess4"/>
    <dgm:cxn modelId="{45218BE7-84B2-4534-9CB6-60A09B621F69}" type="presParOf" srcId="{6C23B603-BF36-49CF-B4F7-821EC0AAD4F5}" destId="{7165F3C0-C5FB-48EB-98E8-246757F8DC49}" srcOrd="9" destOrd="0" presId="urn:microsoft.com/office/officeart/2005/8/layout/bProcess4"/>
    <dgm:cxn modelId="{84D41078-F4E4-4C10-80DA-857A0674B668}" type="presParOf" srcId="{6C23B603-BF36-49CF-B4F7-821EC0AAD4F5}" destId="{1EBDDBFF-FAE2-47A0-A41C-CBEAB9A86C07}" srcOrd="10" destOrd="0" presId="urn:microsoft.com/office/officeart/2005/8/layout/bProcess4"/>
    <dgm:cxn modelId="{F2B25F3B-C431-47FE-B037-EDFDF049F8F5}" type="presParOf" srcId="{1EBDDBFF-FAE2-47A0-A41C-CBEAB9A86C07}" destId="{9E046610-C4C1-4E13-B1F5-F7A86E161888}" srcOrd="0" destOrd="0" presId="urn:microsoft.com/office/officeart/2005/8/layout/bProcess4"/>
    <dgm:cxn modelId="{A5D821C9-1558-4938-B739-43E5205DC80B}" type="presParOf" srcId="{1EBDDBFF-FAE2-47A0-A41C-CBEAB9A86C07}" destId="{7591DBED-1621-4698-94B6-CAA7C3C69055}" srcOrd="1" destOrd="0" presId="urn:microsoft.com/office/officeart/2005/8/layout/bProcess4"/>
  </dgm:cxnLst>
  <dgm:bg>
    <a:blipFill dpi="0" rotWithShape="1">
      <a:blip xmlns:r="http://schemas.openxmlformats.org/officeDocument/2006/relationships" r:embed="rId1">
        <a:alphaModFix amt="5000"/>
        <a:extLst>
          <a:ext uri="{BEBA8EAE-BF5A-486C-A8C5-ECC9F3942E4B}">
            <a14:imgProps xmlns:a14="http://schemas.microsoft.com/office/drawing/2010/main">
              <a14:imgLayer r:embed="rId2">
                <a14:imgEffect>
                  <a14:colorTemperature colorTemp="4700"/>
                </a14:imgEffect>
                <a14:imgEffect>
                  <a14:saturation sat="23000"/>
                </a14:imgEffect>
              </a14:imgLayer>
            </a14:imgProps>
          </a:ext>
          <a:ext uri="{28A0092B-C50C-407E-A947-70E740481C1C}">
            <a14:useLocalDpi xmlns:a14="http://schemas.microsoft.com/office/drawing/2010/main" val="0"/>
          </a:ext>
        </a:extLst>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08A3D-73A4-49A9-9AE1-6982C699290B}">
      <dsp:nvSpPr>
        <dsp:cNvPr id="0" name=""/>
        <dsp:cNvSpPr/>
      </dsp:nvSpPr>
      <dsp:spPr>
        <a:xfrm>
          <a:off x="7777367"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D242F-E212-4E2F-9431-51A7E31B20D7}">
      <dsp:nvSpPr>
        <dsp:cNvPr id="0" name=""/>
        <dsp:cNvSpPr/>
      </dsp:nvSpPr>
      <dsp:spPr>
        <a:xfrm>
          <a:off x="6645939"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2F5E7-D2DC-4376-B567-A856706D5B0C}">
      <dsp:nvSpPr>
        <dsp:cNvPr id="0" name=""/>
        <dsp:cNvSpPr/>
      </dsp:nvSpPr>
      <dsp:spPr>
        <a:xfrm>
          <a:off x="5514511" y="1178682"/>
          <a:ext cx="2262855" cy="538456"/>
        </a:xfrm>
        <a:custGeom>
          <a:avLst/>
          <a:gdLst/>
          <a:ahLst/>
          <a:cxnLst/>
          <a:rect l="0" t="0" r="0" b="0"/>
          <a:pathLst>
            <a:path>
              <a:moveTo>
                <a:pt x="0" y="0"/>
              </a:moveTo>
              <a:lnTo>
                <a:pt x="0" y="366942"/>
              </a:lnTo>
              <a:lnTo>
                <a:pt x="2262855" y="366942"/>
              </a:lnTo>
              <a:lnTo>
                <a:pt x="2262855"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C79F2-AA38-4EF1-815B-8BD34A03AA8C}">
      <dsp:nvSpPr>
        <dsp:cNvPr id="0" name=""/>
        <dsp:cNvSpPr/>
      </dsp:nvSpPr>
      <dsp:spPr>
        <a:xfrm>
          <a:off x="3251655"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49AF4-47AE-4D68-8781-660AA0BFE13F}">
      <dsp:nvSpPr>
        <dsp:cNvPr id="0" name=""/>
        <dsp:cNvSpPr/>
      </dsp:nvSpPr>
      <dsp:spPr>
        <a:xfrm>
          <a:off x="2120227"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3E69EF-45B7-4094-88EB-8D6D93B298C2}">
      <dsp:nvSpPr>
        <dsp:cNvPr id="0" name=""/>
        <dsp:cNvSpPr/>
      </dsp:nvSpPr>
      <dsp:spPr>
        <a:xfrm>
          <a:off x="3251655" y="1178682"/>
          <a:ext cx="2262855" cy="538456"/>
        </a:xfrm>
        <a:custGeom>
          <a:avLst/>
          <a:gdLst/>
          <a:ahLst/>
          <a:cxnLst/>
          <a:rect l="0" t="0" r="0" b="0"/>
          <a:pathLst>
            <a:path>
              <a:moveTo>
                <a:pt x="2262855" y="0"/>
              </a:moveTo>
              <a:lnTo>
                <a:pt x="2262855" y="366942"/>
              </a:lnTo>
              <a:lnTo>
                <a:pt x="0" y="366942"/>
              </a:lnTo>
              <a:lnTo>
                <a:pt x="0"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B6DB96-83E5-411F-8C91-F4FD2788D53A}">
      <dsp:nvSpPr>
        <dsp:cNvPr id="0" name=""/>
        <dsp:cNvSpPr/>
      </dsp:nvSpPr>
      <dsp:spPr>
        <a:xfrm>
          <a:off x="4588797" y="3025"/>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0BFCC-2084-40CE-99D7-3D665184B1D2}">
      <dsp:nvSpPr>
        <dsp:cNvPr id="0" name=""/>
        <dsp:cNvSpPr/>
      </dsp:nvSpPr>
      <dsp:spPr>
        <a:xfrm>
          <a:off x="4794511" y="198454"/>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Total Costs</a:t>
          </a:r>
        </a:p>
      </dsp:txBody>
      <dsp:txXfrm>
        <a:off x="4828945" y="232888"/>
        <a:ext cx="1782559" cy="1106788"/>
      </dsp:txXfrm>
    </dsp:sp>
    <dsp:sp modelId="{B71BA3E2-04AE-418B-9EC4-F9EDEAD6BBBD}">
      <dsp:nvSpPr>
        <dsp:cNvPr id="0" name=""/>
        <dsp:cNvSpPr/>
      </dsp:nvSpPr>
      <dsp:spPr>
        <a:xfrm>
          <a:off x="2325941"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5C8BB-C892-4F54-A5EC-AEFDDBA80826}">
      <dsp:nvSpPr>
        <dsp:cNvPr id="0" name=""/>
        <dsp:cNvSpPr/>
      </dsp:nvSpPr>
      <dsp:spPr>
        <a:xfrm>
          <a:off x="2531655"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Direct</a:t>
          </a:r>
          <a:r>
            <a:rPr lang="en-US" sz="1900" kern="1200" dirty="0"/>
            <a:t>	</a:t>
          </a:r>
        </a:p>
      </dsp:txBody>
      <dsp:txXfrm>
        <a:off x="2566089" y="1947001"/>
        <a:ext cx="1782559" cy="1106788"/>
      </dsp:txXfrm>
    </dsp:sp>
    <dsp:sp modelId="{004F3FD5-9FE3-4A80-815A-4C4388CCE83C}">
      <dsp:nvSpPr>
        <dsp:cNvPr id="0" name=""/>
        <dsp:cNvSpPr/>
      </dsp:nvSpPr>
      <dsp:spPr>
        <a:xfrm>
          <a:off x="1194513"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128A8-79F7-4B2B-91B6-D43B12EBBB00}">
      <dsp:nvSpPr>
        <dsp:cNvPr id="0" name=""/>
        <dsp:cNvSpPr/>
      </dsp:nvSpPr>
      <dsp:spPr>
        <a:xfrm>
          <a:off x="1400227"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1434661" y="3661114"/>
        <a:ext cx="1782559" cy="1106788"/>
      </dsp:txXfrm>
    </dsp:sp>
    <dsp:sp modelId="{8D57E02F-FE4C-45BD-AC97-DDC0FB145FD2}">
      <dsp:nvSpPr>
        <dsp:cNvPr id="0" name=""/>
        <dsp:cNvSpPr/>
      </dsp:nvSpPr>
      <dsp:spPr>
        <a:xfrm>
          <a:off x="3457369"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89A101-3551-40DD-84BA-961C401F8ABB}">
      <dsp:nvSpPr>
        <dsp:cNvPr id="0" name=""/>
        <dsp:cNvSpPr/>
      </dsp:nvSpPr>
      <dsp:spPr>
        <a:xfrm>
          <a:off x="3663083"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3697517" y="3661114"/>
        <a:ext cx="1782559" cy="1106788"/>
      </dsp:txXfrm>
    </dsp:sp>
    <dsp:sp modelId="{5ED17120-714D-4B73-B9CE-3E43EA3E66A9}">
      <dsp:nvSpPr>
        <dsp:cNvPr id="0" name=""/>
        <dsp:cNvSpPr/>
      </dsp:nvSpPr>
      <dsp:spPr>
        <a:xfrm>
          <a:off x="6851653"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1376E-0E4A-4C41-954D-A7608C46D005}">
      <dsp:nvSpPr>
        <dsp:cNvPr id="0" name=""/>
        <dsp:cNvSpPr/>
      </dsp:nvSpPr>
      <dsp:spPr>
        <a:xfrm>
          <a:off x="7057367"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Indirect</a:t>
          </a:r>
        </a:p>
      </dsp:txBody>
      <dsp:txXfrm>
        <a:off x="7091801" y="1947001"/>
        <a:ext cx="1782559" cy="1106788"/>
      </dsp:txXfrm>
    </dsp:sp>
    <dsp:sp modelId="{FEC4B731-FE54-4B26-8DB4-1925C6AD8981}">
      <dsp:nvSpPr>
        <dsp:cNvPr id="0" name=""/>
        <dsp:cNvSpPr/>
      </dsp:nvSpPr>
      <dsp:spPr>
        <a:xfrm>
          <a:off x="5720225"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FDE3B-DA36-4991-899D-514A3EF5F850}">
      <dsp:nvSpPr>
        <dsp:cNvPr id="0" name=""/>
        <dsp:cNvSpPr/>
      </dsp:nvSpPr>
      <dsp:spPr>
        <a:xfrm>
          <a:off x="5925939"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5960373" y="3661114"/>
        <a:ext cx="1782559" cy="1106788"/>
      </dsp:txXfrm>
    </dsp:sp>
    <dsp:sp modelId="{E5982E49-9E48-4B7D-8048-5D17446EE8BD}">
      <dsp:nvSpPr>
        <dsp:cNvPr id="0" name=""/>
        <dsp:cNvSpPr/>
      </dsp:nvSpPr>
      <dsp:spPr>
        <a:xfrm>
          <a:off x="7983081"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EEB1F-E0F1-41E3-8023-3167648FB815}">
      <dsp:nvSpPr>
        <dsp:cNvPr id="0" name=""/>
        <dsp:cNvSpPr/>
      </dsp:nvSpPr>
      <dsp:spPr>
        <a:xfrm>
          <a:off x="8188795"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8223229" y="3661114"/>
        <a:ext cx="1782559" cy="1106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E88A-D368-46F5-A5B3-9F16E1AF1ECA}">
      <dsp:nvSpPr>
        <dsp:cNvPr id="0" name=""/>
        <dsp:cNvSpPr/>
      </dsp:nvSpPr>
      <dsp:spPr>
        <a:xfrm>
          <a:off x="604303" y="2363"/>
          <a:ext cx="4243489"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Direct Costs</a:t>
          </a:r>
        </a:p>
      </dsp:txBody>
      <dsp:txXfrm>
        <a:off x="633894" y="31954"/>
        <a:ext cx="4184307" cy="951143"/>
      </dsp:txXfrm>
    </dsp:sp>
    <dsp:sp modelId="{1E0F0D4D-FC6E-4D4D-B442-8154ED41F5C9}">
      <dsp:nvSpPr>
        <dsp:cNvPr id="0" name=""/>
        <dsp:cNvSpPr/>
      </dsp:nvSpPr>
      <dsp:spPr>
        <a:xfrm>
          <a:off x="1028652" y="1012689"/>
          <a:ext cx="424348" cy="757744"/>
        </a:xfrm>
        <a:custGeom>
          <a:avLst/>
          <a:gdLst/>
          <a:ahLst/>
          <a:cxnLst/>
          <a:rect l="0" t="0" r="0" b="0"/>
          <a:pathLst>
            <a:path>
              <a:moveTo>
                <a:pt x="0" y="0"/>
              </a:moveTo>
              <a:lnTo>
                <a:pt x="0" y="757744"/>
              </a:lnTo>
              <a:lnTo>
                <a:pt x="424348"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8588D-ABD1-4F72-AB8A-A959FCAC7A87}">
      <dsp:nvSpPr>
        <dsp:cNvPr id="0" name=""/>
        <dsp:cNvSpPr/>
      </dsp:nvSpPr>
      <dsp:spPr>
        <a:xfrm>
          <a:off x="1453001" y="1265270"/>
          <a:ext cx="3361539"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Garamond" panose="02020404030301010803" pitchFamily="18" charset="0"/>
            </a:rPr>
            <a:t>Easily identified with a specific cost objective</a:t>
          </a:r>
        </a:p>
      </dsp:txBody>
      <dsp:txXfrm>
        <a:off x="1482592" y="1294861"/>
        <a:ext cx="3302357" cy="951143"/>
      </dsp:txXfrm>
    </dsp:sp>
    <dsp:sp modelId="{4D063681-8C9A-4B7A-895A-1767BBB27401}">
      <dsp:nvSpPr>
        <dsp:cNvPr id="0" name=""/>
        <dsp:cNvSpPr/>
      </dsp:nvSpPr>
      <dsp:spPr>
        <a:xfrm>
          <a:off x="1028652" y="1012689"/>
          <a:ext cx="424348" cy="2020651"/>
        </a:xfrm>
        <a:custGeom>
          <a:avLst/>
          <a:gdLst/>
          <a:ahLst/>
          <a:cxnLst/>
          <a:rect l="0" t="0" r="0" b="0"/>
          <a:pathLst>
            <a:path>
              <a:moveTo>
                <a:pt x="0" y="0"/>
              </a:moveTo>
              <a:lnTo>
                <a:pt x="0" y="2020651"/>
              </a:lnTo>
              <a:lnTo>
                <a:pt x="424348"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42D46-5AAA-40AA-BB1A-4756E4BBCCC5}">
      <dsp:nvSpPr>
        <dsp:cNvPr id="0" name=""/>
        <dsp:cNvSpPr/>
      </dsp:nvSpPr>
      <dsp:spPr>
        <a:xfrm>
          <a:off x="1453001" y="2528178"/>
          <a:ext cx="3356496"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Specific to a particular cost objective</a:t>
          </a:r>
        </a:p>
      </dsp:txBody>
      <dsp:txXfrm>
        <a:off x="1482592" y="2557769"/>
        <a:ext cx="3297314" cy="951143"/>
      </dsp:txXfrm>
    </dsp:sp>
    <dsp:sp modelId="{9FE6B34A-9E99-4B2B-81B4-9613037B6451}">
      <dsp:nvSpPr>
        <dsp:cNvPr id="0" name=""/>
        <dsp:cNvSpPr/>
      </dsp:nvSpPr>
      <dsp:spPr>
        <a:xfrm>
          <a:off x="1028652" y="1012689"/>
          <a:ext cx="424348" cy="3283558"/>
        </a:xfrm>
        <a:custGeom>
          <a:avLst/>
          <a:gdLst/>
          <a:ahLst/>
          <a:cxnLst/>
          <a:rect l="0" t="0" r="0" b="0"/>
          <a:pathLst>
            <a:path>
              <a:moveTo>
                <a:pt x="0" y="0"/>
              </a:moveTo>
              <a:lnTo>
                <a:pt x="0" y="3283558"/>
              </a:lnTo>
              <a:lnTo>
                <a:pt x="424348"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079EE-9AF3-4385-ABB0-BFFBD04CC217}">
      <dsp:nvSpPr>
        <dsp:cNvPr id="0" name=""/>
        <dsp:cNvSpPr/>
      </dsp:nvSpPr>
      <dsp:spPr>
        <a:xfrm>
          <a:off x="1453001" y="3791085"/>
          <a:ext cx="3438648"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Direct Salaries, Travel Equipment, Materials</a:t>
          </a:r>
        </a:p>
      </dsp:txBody>
      <dsp:txXfrm>
        <a:off x="1482592" y="3820676"/>
        <a:ext cx="3379466" cy="951143"/>
      </dsp:txXfrm>
    </dsp:sp>
    <dsp:sp modelId="{9CC7026E-92E1-495A-ABE4-BF9797B7A577}">
      <dsp:nvSpPr>
        <dsp:cNvPr id="0" name=""/>
        <dsp:cNvSpPr/>
      </dsp:nvSpPr>
      <dsp:spPr>
        <a:xfrm>
          <a:off x="5352956" y="2363"/>
          <a:ext cx="4327003"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Indirect Costs</a:t>
          </a:r>
        </a:p>
      </dsp:txBody>
      <dsp:txXfrm>
        <a:off x="5382547" y="31954"/>
        <a:ext cx="4267821" cy="951143"/>
      </dsp:txXfrm>
    </dsp:sp>
    <dsp:sp modelId="{B44DBD2A-F32A-4EA5-93D0-7F844BACC414}">
      <dsp:nvSpPr>
        <dsp:cNvPr id="0" name=""/>
        <dsp:cNvSpPr/>
      </dsp:nvSpPr>
      <dsp:spPr>
        <a:xfrm>
          <a:off x="5785656" y="1012689"/>
          <a:ext cx="432700" cy="757744"/>
        </a:xfrm>
        <a:custGeom>
          <a:avLst/>
          <a:gdLst/>
          <a:ahLst/>
          <a:cxnLst/>
          <a:rect l="0" t="0" r="0" b="0"/>
          <a:pathLst>
            <a:path>
              <a:moveTo>
                <a:pt x="0" y="0"/>
              </a:moveTo>
              <a:lnTo>
                <a:pt x="0" y="757744"/>
              </a:lnTo>
              <a:lnTo>
                <a:pt x="432700"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C9AB5-A215-47BE-BFC6-25EFEE412D19}">
      <dsp:nvSpPr>
        <dsp:cNvPr id="0" name=""/>
        <dsp:cNvSpPr/>
      </dsp:nvSpPr>
      <dsp:spPr>
        <a:xfrm>
          <a:off x="6218357" y="1265270"/>
          <a:ext cx="398669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Not readily assignable to cost objective</a:t>
          </a:r>
        </a:p>
      </dsp:txBody>
      <dsp:txXfrm>
        <a:off x="6247948" y="1294861"/>
        <a:ext cx="3927515" cy="951143"/>
      </dsp:txXfrm>
    </dsp:sp>
    <dsp:sp modelId="{79C1D543-4EC6-4883-B407-D2FACD8C59DB}">
      <dsp:nvSpPr>
        <dsp:cNvPr id="0" name=""/>
        <dsp:cNvSpPr/>
      </dsp:nvSpPr>
      <dsp:spPr>
        <a:xfrm>
          <a:off x="5785656" y="1012689"/>
          <a:ext cx="432700" cy="2020651"/>
        </a:xfrm>
        <a:custGeom>
          <a:avLst/>
          <a:gdLst/>
          <a:ahLst/>
          <a:cxnLst/>
          <a:rect l="0" t="0" r="0" b="0"/>
          <a:pathLst>
            <a:path>
              <a:moveTo>
                <a:pt x="0" y="0"/>
              </a:moveTo>
              <a:lnTo>
                <a:pt x="0" y="2020651"/>
              </a:lnTo>
              <a:lnTo>
                <a:pt x="432700"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BCDD78-6E36-449E-94E6-B749C00ED204}">
      <dsp:nvSpPr>
        <dsp:cNvPr id="0" name=""/>
        <dsp:cNvSpPr/>
      </dsp:nvSpPr>
      <dsp:spPr>
        <a:xfrm>
          <a:off x="6218357" y="2528178"/>
          <a:ext cx="406758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Benefits more than one cost objective</a:t>
          </a:r>
        </a:p>
      </dsp:txBody>
      <dsp:txXfrm>
        <a:off x="6247948" y="2557769"/>
        <a:ext cx="4008405" cy="951143"/>
      </dsp:txXfrm>
    </dsp:sp>
    <dsp:sp modelId="{5DE46D0E-1C8A-4D5F-BC66-AF8FCCFF1981}">
      <dsp:nvSpPr>
        <dsp:cNvPr id="0" name=""/>
        <dsp:cNvSpPr/>
      </dsp:nvSpPr>
      <dsp:spPr>
        <a:xfrm>
          <a:off x="5785656" y="1012689"/>
          <a:ext cx="432700" cy="3283558"/>
        </a:xfrm>
        <a:custGeom>
          <a:avLst/>
          <a:gdLst/>
          <a:ahLst/>
          <a:cxnLst/>
          <a:rect l="0" t="0" r="0" b="0"/>
          <a:pathLst>
            <a:path>
              <a:moveTo>
                <a:pt x="0" y="0"/>
              </a:moveTo>
              <a:lnTo>
                <a:pt x="0" y="3283558"/>
              </a:lnTo>
              <a:lnTo>
                <a:pt x="432700"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128A98-4E34-4224-921A-DCF6DE974919}">
      <dsp:nvSpPr>
        <dsp:cNvPr id="0" name=""/>
        <dsp:cNvSpPr/>
      </dsp:nvSpPr>
      <dsp:spPr>
        <a:xfrm>
          <a:off x="6218357" y="3791085"/>
          <a:ext cx="4059392"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Accounting Services, Utilities, Rent</a:t>
          </a:r>
        </a:p>
      </dsp:txBody>
      <dsp:txXfrm>
        <a:off x="6247948" y="3820676"/>
        <a:ext cx="4000210" cy="951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F7FF1-2D55-4817-A29C-DEBD2A1D9A5A}">
      <dsp:nvSpPr>
        <dsp:cNvPr id="0" name=""/>
        <dsp:cNvSpPr/>
      </dsp:nvSpPr>
      <dsp:spPr>
        <a:xfrm>
          <a:off x="2535955" y="1940086"/>
          <a:ext cx="1757816" cy="11103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Cost Objective</a:t>
          </a:r>
        </a:p>
      </dsp:txBody>
      <dsp:txXfrm>
        <a:off x="2793381" y="2102698"/>
        <a:ext cx="1242964" cy="785160"/>
      </dsp:txXfrm>
    </dsp:sp>
    <dsp:sp modelId="{F0B05B6E-C0D1-43B0-952C-E77479EFED9F}">
      <dsp:nvSpPr>
        <dsp:cNvPr id="0" name=""/>
        <dsp:cNvSpPr/>
      </dsp:nvSpPr>
      <dsp:spPr>
        <a:xfrm rot="16200000">
          <a:off x="3231460" y="1369151"/>
          <a:ext cx="366806"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286481" y="1518281"/>
        <a:ext cx="256764" cy="282326"/>
      </dsp:txXfrm>
    </dsp:sp>
    <dsp:sp modelId="{2A78A2C2-B2DA-4ED8-BF6F-C75DCA09D059}">
      <dsp:nvSpPr>
        <dsp:cNvPr id="0" name=""/>
        <dsp:cNvSpPr/>
      </dsp:nvSpPr>
      <dsp:spPr>
        <a:xfrm>
          <a:off x="2672149" y="2440"/>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Contract</a:t>
          </a:r>
        </a:p>
      </dsp:txBody>
      <dsp:txXfrm>
        <a:off x="2889685" y="184848"/>
        <a:ext cx="1050355" cy="880742"/>
      </dsp:txXfrm>
    </dsp:sp>
    <dsp:sp modelId="{FA4403D2-DEA7-4E28-8C3E-D53DF8FADC17}">
      <dsp:nvSpPr>
        <dsp:cNvPr id="0" name=""/>
        <dsp:cNvSpPr/>
      </dsp:nvSpPr>
      <dsp:spPr>
        <a:xfrm rot="19285714">
          <a:off x="4015821"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024210" y="1796625"/>
        <a:ext cx="179446" cy="282326"/>
      </dsp:txXfrm>
    </dsp:sp>
    <dsp:sp modelId="{45C31F47-40A2-44A7-8BC4-1D740C45A210}">
      <dsp:nvSpPr>
        <dsp:cNvPr id="0" name=""/>
        <dsp:cNvSpPr/>
      </dsp:nvSpPr>
      <dsp:spPr>
        <a:xfrm>
          <a:off x="4134220"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Division</a:t>
          </a:r>
        </a:p>
      </dsp:txBody>
      <dsp:txXfrm>
        <a:off x="4351756" y="888944"/>
        <a:ext cx="1050355" cy="880742"/>
      </dsp:txXfrm>
    </dsp:sp>
    <dsp:sp modelId="{4CBFD839-247F-49E9-88E0-B34A49952B77}">
      <dsp:nvSpPr>
        <dsp:cNvPr id="0" name=""/>
        <dsp:cNvSpPr/>
      </dsp:nvSpPr>
      <dsp:spPr>
        <a:xfrm rot="771429">
          <a:off x="430114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301716" y="2568691"/>
        <a:ext cx="106524" cy="282326"/>
      </dsp:txXfrm>
    </dsp:sp>
    <dsp:sp modelId="{096CC3DE-FB56-4EC5-86A3-63FB5C640734}">
      <dsp:nvSpPr>
        <dsp:cNvPr id="0" name=""/>
        <dsp:cNvSpPr/>
      </dsp:nvSpPr>
      <dsp:spPr>
        <a:xfrm>
          <a:off x="4495322"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Award</a:t>
          </a:r>
        </a:p>
      </dsp:txBody>
      <dsp:txXfrm>
        <a:off x="4712858" y="2471034"/>
        <a:ext cx="1050355" cy="880742"/>
      </dsp:txXfrm>
    </dsp:sp>
    <dsp:sp modelId="{773BCB4B-459B-443A-B8B9-FB7D4052D509}">
      <dsp:nvSpPr>
        <dsp:cNvPr id="0" name=""/>
        <dsp:cNvSpPr/>
      </dsp:nvSpPr>
      <dsp:spPr>
        <a:xfrm rot="3857143">
          <a:off x="3635757"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64541" y="3118936"/>
        <a:ext cx="237280" cy="282326"/>
      </dsp:txXfrm>
    </dsp:sp>
    <dsp:sp modelId="{5BCF580C-F708-4848-9F5C-2D57F33BF714}">
      <dsp:nvSpPr>
        <dsp:cNvPr id="0" name=""/>
        <dsp:cNvSpPr/>
      </dsp:nvSpPr>
      <dsp:spPr>
        <a:xfrm>
          <a:off x="3483537"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Program</a:t>
          </a:r>
        </a:p>
      </dsp:txBody>
      <dsp:txXfrm>
        <a:off x="3701073" y="3739772"/>
        <a:ext cx="1050355" cy="880742"/>
      </dsp:txXfrm>
    </dsp:sp>
    <dsp:sp modelId="{7B408804-CE89-468B-A8BB-32836AD05C65}">
      <dsp:nvSpPr>
        <dsp:cNvPr id="0" name=""/>
        <dsp:cNvSpPr/>
      </dsp:nvSpPr>
      <dsp:spPr>
        <a:xfrm rot="6942857">
          <a:off x="2854998"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927905" y="3118936"/>
        <a:ext cx="237280" cy="282326"/>
      </dsp:txXfrm>
    </dsp:sp>
    <dsp:sp modelId="{4D0A965E-058F-4C1A-9070-4A5F8E7AA334}">
      <dsp:nvSpPr>
        <dsp:cNvPr id="0" name=""/>
        <dsp:cNvSpPr/>
      </dsp:nvSpPr>
      <dsp:spPr>
        <a:xfrm>
          <a:off x="1860761"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Function</a:t>
          </a:r>
        </a:p>
      </dsp:txBody>
      <dsp:txXfrm>
        <a:off x="2078297" y="3739772"/>
        <a:ext cx="1050355" cy="880742"/>
      </dsp:txXfrm>
    </dsp:sp>
    <dsp:sp modelId="{B1CE3D65-AB45-470B-8CE6-16717ACF5B5D}">
      <dsp:nvSpPr>
        <dsp:cNvPr id="0" name=""/>
        <dsp:cNvSpPr/>
      </dsp:nvSpPr>
      <dsp:spPr>
        <a:xfrm rot="10028571">
          <a:off x="237640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421485" y="2568691"/>
        <a:ext cx="106524" cy="282326"/>
      </dsp:txXfrm>
    </dsp:sp>
    <dsp:sp modelId="{CE21F0E3-2E6A-4E31-9925-784466A55E51}">
      <dsp:nvSpPr>
        <dsp:cNvPr id="0" name=""/>
        <dsp:cNvSpPr/>
      </dsp:nvSpPr>
      <dsp:spPr>
        <a:xfrm>
          <a:off x="848976"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sp:txBody>
      <dsp:txXfrm>
        <a:off x="1066512" y="2471034"/>
        <a:ext cx="1050355" cy="880742"/>
      </dsp:txXfrm>
    </dsp:sp>
    <dsp:sp modelId="{2B2E9400-1A34-426C-8113-0B6F83117411}">
      <dsp:nvSpPr>
        <dsp:cNvPr id="0" name=""/>
        <dsp:cNvSpPr/>
      </dsp:nvSpPr>
      <dsp:spPr>
        <a:xfrm rot="13114286">
          <a:off x="2557552"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626069" y="1796625"/>
        <a:ext cx="179446" cy="282326"/>
      </dsp:txXfrm>
    </dsp:sp>
    <dsp:sp modelId="{E4136C2A-6BF1-4325-A631-ED7CFCB2FB3E}">
      <dsp:nvSpPr>
        <dsp:cNvPr id="0" name=""/>
        <dsp:cNvSpPr/>
      </dsp:nvSpPr>
      <dsp:spPr>
        <a:xfrm>
          <a:off x="1210078"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Work Unit</a:t>
          </a:r>
        </a:p>
      </dsp:txBody>
      <dsp:txXfrm>
        <a:off x="1427614" y="888944"/>
        <a:ext cx="1050355" cy="880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150DE-7B13-4DC3-AC81-0EADD1D30DB5}">
      <dsp:nvSpPr>
        <dsp:cNvPr id="0" name=""/>
        <dsp:cNvSpPr/>
      </dsp:nvSpPr>
      <dsp:spPr>
        <a:xfrm>
          <a:off x="5622"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Excludes</a:t>
          </a:r>
        </a:p>
      </dsp:txBody>
      <dsp:txXfrm>
        <a:off x="5622" y="0"/>
        <a:ext cx="5408911" cy="1441608"/>
      </dsp:txXfrm>
    </dsp:sp>
    <dsp:sp modelId="{9588DDB2-71A0-47A8-993B-81EF9D844D60}">
      <dsp:nvSpPr>
        <dsp:cNvPr id="0" name=""/>
        <dsp:cNvSpPr/>
      </dsp:nvSpPr>
      <dsp:spPr>
        <a:xfrm>
          <a:off x="546514" y="1441621"/>
          <a:ext cx="4327129" cy="391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Equipment</a:t>
          </a:r>
        </a:p>
      </dsp:txBody>
      <dsp:txXfrm>
        <a:off x="557978" y="1453085"/>
        <a:ext cx="4304201" cy="368480"/>
      </dsp:txXfrm>
    </dsp:sp>
    <dsp:sp modelId="{E34A581F-05F1-4A66-B60A-B0572E6F6651}">
      <dsp:nvSpPr>
        <dsp:cNvPr id="0" name=""/>
        <dsp:cNvSpPr/>
      </dsp:nvSpPr>
      <dsp:spPr>
        <a:xfrm>
          <a:off x="546514" y="190588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Capital</a:t>
          </a:r>
          <a:r>
            <a:rPr lang="en-US" sz="2000" kern="1200" dirty="0"/>
            <a:t> </a:t>
          </a:r>
          <a:r>
            <a:rPr lang="en-US" sz="2400" kern="1200" dirty="0">
              <a:latin typeface="Garamond" panose="02020404030301010803" pitchFamily="18" charset="0"/>
            </a:rPr>
            <a:t>Expenditures</a:t>
          </a:r>
        </a:p>
      </dsp:txBody>
      <dsp:txXfrm>
        <a:off x="560384" y="1919754"/>
        <a:ext cx="4299389" cy="445815"/>
      </dsp:txXfrm>
    </dsp:sp>
    <dsp:sp modelId="{DD03CEE0-8E6D-4429-A78E-BDD9BBB02AF0}">
      <dsp:nvSpPr>
        <dsp:cNvPr id="0" name=""/>
        <dsp:cNvSpPr/>
      </dsp:nvSpPr>
      <dsp:spPr>
        <a:xfrm>
          <a:off x="546514" y="245229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Participant</a:t>
          </a:r>
          <a:r>
            <a:rPr lang="en-US" sz="2000" kern="1200" dirty="0"/>
            <a:t> </a:t>
          </a:r>
          <a:r>
            <a:rPr lang="en-US" sz="2400" kern="1200" dirty="0">
              <a:latin typeface="Garamond" panose="02020404030301010803" pitchFamily="18" charset="0"/>
            </a:rPr>
            <a:t>Support Costs</a:t>
          </a:r>
        </a:p>
      </dsp:txBody>
      <dsp:txXfrm>
        <a:off x="560384" y="2466164"/>
        <a:ext cx="4299389" cy="445815"/>
      </dsp:txXfrm>
    </dsp:sp>
    <dsp:sp modelId="{0392AE5C-EC12-488A-9F45-B7F4907DF0B3}">
      <dsp:nvSpPr>
        <dsp:cNvPr id="0" name=""/>
        <dsp:cNvSpPr/>
      </dsp:nvSpPr>
      <dsp:spPr>
        <a:xfrm>
          <a:off x="546514" y="299870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Tuition Charges</a:t>
          </a:r>
        </a:p>
      </dsp:txBody>
      <dsp:txXfrm>
        <a:off x="560384" y="3012575"/>
        <a:ext cx="4299389" cy="445815"/>
      </dsp:txXfrm>
    </dsp:sp>
    <dsp:sp modelId="{C8D613E3-B03D-4147-858D-D79B16A3EC80}">
      <dsp:nvSpPr>
        <dsp:cNvPr id="0" name=""/>
        <dsp:cNvSpPr/>
      </dsp:nvSpPr>
      <dsp:spPr>
        <a:xfrm>
          <a:off x="546514" y="354511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Rental of Space</a:t>
          </a:r>
        </a:p>
      </dsp:txBody>
      <dsp:txXfrm>
        <a:off x="560384" y="3558985"/>
        <a:ext cx="4299389" cy="445815"/>
      </dsp:txXfrm>
    </dsp:sp>
    <dsp:sp modelId="{184CB98C-2126-4257-841A-7700D627C410}">
      <dsp:nvSpPr>
        <dsp:cNvPr id="0" name=""/>
        <dsp:cNvSpPr/>
      </dsp:nvSpPr>
      <dsp:spPr>
        <a:xfrm>
          <a:off x="546514" y="4091526"/>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Each Subaward in excess of $50k</a:t>
          </a:r>
        </a:p>
      </dsp:txBody>
      <dsp:txXfrm>
        <a:off x="560384" y="4105396"/>
        <a:ext cx="4299389" cy="445815"/>
      </dsp:txXfrm>
    </dsp:sp>
    <dsp:sp modelId="{8123E192-743B-4967-BC41-767D45D10519}">
      <dsp:nvSpPr>
        <dsp:cNvPr id="0" name=""/>
        <dsp:cNvSpPr/>
      </dsp:nvSpPr>
      <dsp:spPr>
        <a:xfrm>
          <a:off x="5825825"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Includes</a:t>
          </a:r>
        </a:p>
      </dsp:txBody>
      <dsp:txXfrm>
        <a:off x="5825825" y="0"/>
        <a:ext cx="5408911" cy="1441608"/>
      </dsp:txXfrm>
    </dsp:sp>
    <dsp:sp modelId="{6106B568-A419-4072-966D-338163EC933D}">
      <dsp:nvSpPr>
        <dsp:cNvPr id="0" name=""/>
        <dsp:cNvSpPr/>
      </dsp:nvSpPr>
      <dsp:spPr>
        <a:xfrm>
          <a:off x="6361093" y="1442794"/>
          <a:ext cx="4327129" cy="426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Direct Salaries and Wages</a:t>
          </a:r>
        </a:p>
      </dsp:txBody>
      <dsp:txXfrm>
        <a:off x="6373577" y="1455278"/>
        <a:ext cx="4302161" cy="401269"/>
      </dsp:txXfrm>
    </dsp:sp>
    <dsp:sp modelId="{75222E1F-5C42-4C98-8C41-9774F94ED434}">
      <dsp:nvSpPr>
        <dsp:cNvPr id="0" name=""/>
        <dsp:cNvSpPr/>
      </dsp:nvSpPr>
      <dsp:spPr>
        <a:xfrm>
          <a:off x="6361093" y="1933556"/>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Applicable Fringe Benefits</a:t>
          </a:r>
        </a:p>
      </dsp:txBody>
      <dsp:txXfrm>
        <a:off x="6373377" y="1945840"/>
        <a:ext cx="4302561" cy="394845"/>
      </dsp:txXfrm>
    </dsp:sp>
    <dsp:sp modelId="{11D2F376-1064-47E1-9001-9B50A69377BE}">
      <dsp:nvSpPr>
        <dsp:cNvPr id="0" name=""/>
        <dsp:cNvSpPr/>
      </dsp:nvSpPr>
      <dsp:spPr>
        <a:xfrm>
          <a:off x="6361093" y="2417495"/>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Materials and Supplies</a:t>
          </a:r>
        </a:p>
      </dsp:txBody>
      <dsp:txXfrm>
        <a:off x="6373377" y="2429779"/>
        <a:ext cx="4302561" cy="394845"/>
      </dsp:txXfrm>
    </dsp:sp>
    <dsp:sp modelId="{3C3A927C-816B-4724-AA82-D1D5DFE38A8C}">
      <dsp:nvSpPr>
        <dsp:cNvPr id="0" name=""/>
        <dsp:cNvSpPr/>
      </dsp:nvSpPr>
      <dsp:spPr>
        <a:xfrm>
          <a:off x="6361093" y="2901433"/>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Services</a:t>
          </a:r>
        </a:p>
      </dsp:txBody>
      <dsp:txXfrm>
        <a:off x="6373377" y="2913717"/>
        <a:ext cx="4302561" cy="394845"/>
      </dsp:txXfrm>
    </dsp:sp>
    <dsp:sp modelId="{14847A15-7DD7-4453-B230-6B40E06EE27E}">
      <dsp:nvSpPr>
        <dsp:cNvPr id="0" name=""/>
        <dsp:cNvSpPr/>
      </dsp:nvSpPr>
      <dsp:spPr>
        <a:xfrm>
          <a:off x="6361093" y="3385372"/>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Travel</a:t>
          </a:r>
        </a:p>
      </dsp:txBody>
      <dsp:txXfrm>
        <a:off x="6373377" y="3397656"/>
        <a:ext cx="4302561" cy="394845"/>
      </dsp:txXfrm>
    </dsp:sp>
    <dsp:sp modelId="{1EDC6EA0-3532-43A4-8F38-CA7B57026D8E}">
      <dsp:nvSpPr>
        <dsp:cNvPr id="0" name=""/>
        <dsp:cNvSpPr/>
      </dsp:nvSpPr>
      <dsp:spPr>
        <a:xfrm>
          <a:off x="6361093" y="3869310"/>
          <a:ext cx="4327129" cy="6945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Up to the first $50k of each Subaward</a:t>
          </a:r>
        </a:p>
      </dsp:txBody>
      <dsp:txXfrm>
        <a:off x="6381437" y="3889654"/>
        <a:ext cx="4286441" cy="653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8355E-2D00-4C44-A871-58BD45E6B9DD}">
      <dsp:nvSpPr>
        <dsp:cNvPr id="0" name=""/>
        <dsp:cNvSpPr/>
      </dsp:nvSpPr>
      <dsp:spPr>
        <a:xfrm>
          <a:off x="0" y="168494"/>
          <a:ext cx="4125926" cy="9848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Negotiated</a:t>
          </a:r>
        </a:p>
      </dsp:txBody>
      <dsp:txXfrm>
        <a:off x="28846" y="197340"/>
        <a:ext cx="4068234" cy="927180"/>
      </dsp:txXfrm>
    </dsp:sp>
    <dsp:sp modelId="{BCDD97FA-1712-476A-9C0A-C0339452D2A6}">
      <dsp:nvSpPr>
        <dsp:cNvPr id="0" name=""/>
        <dsp:cNvSpPr/>
      </dsp:nvSpPr>
      <dsp:spPr>
        <a:xfrm>
          <a:off x="412592" y="1153366"/>
          <a:ext cx="287150" cy="431235"/>
        </a:xfrm>
        <a:custGeom>
          <a:avLst/>
          <a:gdLst/>
          <a:ahLst/>
          <a:cxnLst/>
          <a:rect l="0" t="0" r="0" b="0"/>
          <a:pathLst>
            <a:path>
              <a:moveTo>
                <a:pt x="0" y="0"/>
              </a:moveTo>
              <a:lnTo>
                <a:pt x="0" y="431235"/>
              </a:lnTo>
              <a:lnTo>
                <a:pt x="287150" y="4312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4E46-9C24-4C4A-9876-0D36832D94CE}">
      <dsp:nvSpPr>
        <dsp:cNvPr id="0" name=""/>
        <dsp:cNvSpPr/>
      </dsp:nvSpPr>
      <dsp:spPr>
        <a:xfrm>
          <a:off x="699743" y="1261317"/>
          <a:ext cx="5519910" cy="6465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Provisional</a:t>
          </a:r>
          <a:r>
            <a:rPr lang="en-US" sz="2400" b="0" kern="1200" dirty="0">
              <a:latin typeface="Garamond" panose="02020404030301010803" pitchFamily="18" charset="0"/>
              <a:cs typeface="Arial" panose="020B0604020202020204" pitchFamily="34" charset="0"/>
            </a:rPr>
            <a:t>: </a:t>
          </a:r>
          <a:r>
            <a:rPr lang="en-US" sz="2400" b="0" kern="120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kern="1200" dirty="0">
            <a:solidFill>
              <a:schemeClr val="tx1"/>
            </a:solidFill>
            <a:latin typeface="Garamond" panose="02020404030301010803" pitchFamily="18" charset="0"/>
            <a:cs typeface="Arial" panose="020B0604020202020204" pitchFamily="34" charset="0"/>
          </a:endParaRPr>
        </a:p>
      </dsp:txBody>
      <dsp:txXfrm>
        <a:off x="718680" y="1280254"/>
        <a:ext cx="5482036" cy="608695"/>
      </dsp:txXfrm>
    </dsp:sp>
    <dsp:sp modelId="{D8F19F91-62FB-4935-B467-C2335F019735}">
      <dsp:nvSpPr>
        <dsp:cNvPr id="0" name=""/>
        <dsp:cNvSpPr/>
      </dsp:nvSpPr>
      <dsp:spPr>
        <a:xfrm>
          <a:off x="412592" y="1153366"/>
          <a:ext cx="253670" cy="1445332"/>
        </a:xfrm>
        <a:custGeom>
          <a:avLst/>
          <a:gdLst/>
          <a:ahLst/>
          <a:cxnLst/>
          <a:rect l="0" t="0" r="0" b="0"/>
          <a:pathLst>
            <a:path>
              <a:moveTo>
                <a:pt x="0" y="0"/>
              </a:moveTo>
              <a:lnTo>
                <a:pt x="0" y="1445332"/>
              </a:lnTo>
              <a:lnTo>
                <a:pt x="253670" y="144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3086A1-0EE2-4A42-840C-9C4DE77BF2DE}">
      <dsp:nvSpPr>
        <dsp:cNvPr id="0" name=""/>
        <dsp:cNvSpPr/>
      </dsp:nvSpPr>
      <dsp:spPr>
        <a:xfrm>
          <a:off x="666263" y="2216452"/>
          <a:ext cx="5721061" cy="7644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Final</a:t>
          </a:r>
          <a:r>
            <a:rPr lang="en-US" sz="2400" kern="1200" dirty="0">
              <a:latin typeface="Garamond" panose="02020404030301010803" pitchFamily="18" charset="0"/>
              <a:cs typeface="Arial" panose="020B0604020202020204" pitchFamily="34" charset="0"/>
            </a:rPr>
            <a:t>: </a:t>
          </a:r>
          <a:r>
            <a:rPr lang="en-US" sz="2400" kern="1200" dirty="0">
              <a:solidFill>
                <a:schemeClr val="tx1"/>
              </a:solidFill>
              <a:latin typeface="Garamond" panose="02020404030301010803" pitchFamily="18" charset="0"/>
              <a:cs typeface="Arial" panose="020B0604020202020204" pitchFamily="34" charset="0"/>
            </a:rPr>
            <a:t>Based on actual cost and not subject to adjustment.</a:t>
          </a:r>
        </a:p>
      </dsp:txBody>
      <dsp:txXfrm>
        <a:off x="688654" y="2238843"/>
        <a:ext cx="5676279" cy="719710"/>
      </dsp:txXfrm>
    </dsp:sp>
    <dsp:sp modelId="{F070B5BE-0286-4BA5-BB05-E70E09A81DDF}">
      <dsp:nvSpPr>
        <dsp:cNvPr id="0" name=""/>
        <dsp:cNvSpPr/>
      </dsp:nvSpPr>
      <dsp:spPr>
        <a:xfrm>
          <a:off x="412592" y="1153366"/>
          <a:ext cx="231355" cy="2729259"/>
        </a:xfrm>
        <a:custGeom>
          <a:avLst/>
          <a:gdLst/>
          <a:ahLst/>
          <a:cxnLst/>
          <a:rect l="0" t="0" r="0" b="0"/>
          <a:pathLst>
            <a:path>
              <a:moveTo>
                <a:pt x="0" y="0"/>
              </a:moveTo>
              <a:lnTo>
                <a:pt x="0" y="2729259"/>
              </a:lnTo>
              <a:lnTo>
                <a:pt x="231355" y="272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8458D-E353-469C-A4DD-110F20B5BDDD}">
      <dsp:nvSpPr>
        <dsp:cNvPr id="0" name=""/>
        <dsp:cNvSpPr/>
      </dsp:nvSpPr>
      <dsp:spPr>
        <a:xfrm>
          <a:off x="643948" y="3178608"/>
          <a:ext cx="8528588" cy="14080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Fixed Carry-Forward Rate (For States only):</a:t>
          </a:r>
          <a:r>
            <a:rPr lang="en-US" sz="2400" b="0" kern="120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kern="1200" dirty="0">
            <a:latin typeface="Garamond" panose="02020404030301010803" pitchFamily="18" charset="0"/>
            <a:cs typeface="Arial" panose="020B0604020202020204" pitchFamily="34" charset="0"/>
          </a:endParaRPr>
        </a:p>
      </dsp:txBody>
      <dsp:txXfrm>
        <a:off x="685188" y="3219848"/>
        <a:ext cx="8446108" cy="1325553"/>
      </dsp:txXfrm>
    </dsp:sp>
    <dsp:sp modelId="{7158A377-DAA6-494F-84ED-F60DFD87E53A}">
      <dsp:nvSpPr>
        <dsp:cNvPr id="0" name=""/>
        <dsp:cNvSpPr/>
      </dsp:nvSpPr>
      <dsp:spPr>
        <a:xfrm>
          <a:off x="6227496" y="154751"/>
          <a:ext cx="5007240" cy="1068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Non-Negotiated</a:t>
          </a:r>
        </a:p>
      </dsp:txBody>
      <dsp:txXfrm>
        <a:off x="6258805" y="186060"/>
        <a:ext cx="4944622" cy="1006345"/>
      </dsp:txXfrm>
    </dsp:sp>
    <dsp:sp modelId="{EBA18093-3070-4DF1-8D59-B895DB06A573}">
      <dsp:nvSpPr>
        <dsp:cNvPr id="0" name=""/>
        <dsp:cNvSpPr/>
      </dsp:nvSpPr>
      <dsp:spPr>
        <a:xfrm>
          <a:off x="6728220" y="1223715"/>
          <a:ext cx="261494" cy="903339"/>
        </a:xfrm>
        <a:custGeom>
          <a:avLst/>
          <a:gdLst/>
          <a:ahLst/>
          <a:cxnLst/>
          <a:rect l="0" t="0" r="0" b="0"/>
          <a:pathLst>
            <a:path>
              <a:moveTo>
                <a:pt x="0" y="0"/>
              </a:moveTo>
              <a:lnTo>
                <a:pt x="0" y="903339"/>
              </a:lnTo>
              <a:lnTo>
                <a:pt x="261494" y="9033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190E13-9A17-4463-85BC-C3A59E0DE8D9}">
      <dsp:nvSpPr>
        <dsp:cNvPr id="0" name=""/>
        <dsp:cNvSpPr/>
      </dsp:nvSpPr>
      <dsp:spPr>
        <a:xfrm>
          <a:off x="6989714" y="1537510"/>
          <a:ext cx="4245022" cy="1179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sp:txBody>
      <dsp:txXfrm>
        <a:off x="7024248" y="1572044"/>
        <a:ext cx="4175954" cy="1110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E1E0A-5220-4FEB-A044-9C478BAADFAF}">
      <dsp:nvSpPr>
        <dsp:cNvPr id="0" name=""/>
        <dsp:cNvSpPr/>
      </dsp:nvSpPr>
      <dsp:spPr>
        <a:xfrm>
          <a:off x="32708" y="30132"/>
          <a:ext cx="5639428" cy="1099643"/>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 2022 Fixed Rate</a:t>
          </a:r>
        </a:p>
      </dsp:txBody>
      <dsp:txXfrm>
        <a:off x="32708" y="305043"/>
        <a:ext cx="5364517" cy="549821"/>
      </dsp:txXfrm>
    </dsp:sp>
    <dsp:sp modelId="{8DA863BD-1082-4782-8AB7-4C76C418BDBA}">
      <dsp:nvSpPr>
        <dsp:cNvPr id="0" name=""/>
        <dsp:cNvSpPr/>
      </dsp:nvSpPr>
      <dsp:spPr>
        <a:xfrm>
          <a:off x="54567" y="827077"/>
          <a:ext cx="3181264" cy="472558"/>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2020 Financial Data</a:t>
          </a:r>
        </a:p>
      </dsp:txBody>
      <dsp:txXfrm>
        <a:off x="54567" y="827077"/>
        <a:ext cx="3181264" cy="472558"/>
      </dsp:txXfrm>
    </dsp:sp>
    <dsp:sp modelId="{B7BF4767-D22F-423D-8C64-F3C4BDC6DA97}">
      <dsp:nvSpPr>
        <dsp:cNvPr id="0" name=""/>
        <dsp:cNvSpPr/>
      </dsp:nvSpPr>
      <dsp:spPr>
        <a:xfrm>
          <a:off x="463845" y="1299621"/>
          <a:ext cx="5211689" cy="1168395"/>
        </a:xfrm>
        <a:prstGeom prst="rightArrow">
          <a:avLst>
            <a:gd name="adj1" fmla="val 50000"/>
            <a:gd name="adj2" fmla="val 5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sp:txBody>
      <dsp:txXfrm>
        <a:off x="463845" y="1591720"/>
        <a:ext cx="4919590" cy="584197"/>
      </dsp:txXfrm>
    </dsp:sp>
    <dsp:sp modelId="{09F4218B-FAAE-4897-A22B-AB96FC8A6B32}">
      <dsp:nvSpPr>
        <dsp:cNvPr id="0" name=""/>
        <dsp:cNvSpPr/>
      </dsp:nvSpPr>
      <dsp:spPr>
        <a:xfrm>
          <a:off x="463851" y="2142881"/>
          <a:ext cx="3127506" cy="521209"/>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2021 Financial Data</a:t>
          </a:r>
          <a:endParaRPr lang="en-US" sz="2400" kern="1200" dirty="0"/>
        </a:p>
      </dsp:txBody>
      <dsp:txXfrm>
        <a:off x="463851" y="2142881"/>
        <a:ext cx="3127506" cy="521209"/>
      </dsp:txXfrm>
    </dsp:sp>
    <dsp:sp modelId="{6387EDA9-CB28-4C3C-92EB-F148648C1299}">
      <dsp:nvSpPr>
        <dsp:cNvPr id="0" name=""/>
        <dsp:cNvSpPr/>
      </dsp:nvSpPr>
      <dsp:spPr>
        <a:xfrm>
          <a:off x="842076" y="2573866"/>
          <a:ext cx="4830064" cy="128085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2800" kern="1200" dirty="0"/>
            <a:t> </a:t>
          </a:r>
          <a:r>
            <a:rPr lang="en-US" sz="2800" b="1" kern="1200" dirty="0">
              <a:solidFill>
                <a:prstClr val="white"/>
              </a:solidFill>
              <a:latin typeface="Garamond" panose="02020404030301010803" pitchFamily="18" charset="0"/>
              <a:ea typeface="+mn-ea"/>
              <a:cs typeface="+mn-cs"/>
            </a:rPr>
            <a:t>2024 Fixed Rate</a:t>
          </a:r>
          <a:endParaRPr lang="en-US" sz="2800" kern="1200" dirty="0"/>
        </a:p>
      </dsp:txBody>
      <dsp:txXfrm>
        <a:off x="842076" y="2894081"/>
        <a:ext cx="4509850" cy="640429"/>
      </dsp:txXfrm>
    </dsp:sp>
    <dsp:sp modelId="{DC3A8B0A-2F3D-4D98-94AB-0A264188B94E}">
      <dsp:nvSpPr>
        <dsp:cNvPr id="0" name=""/>
        <dsp:cNvSpPr/>
      </dsp:nvSpPr>
      <dsp:spPr>
        <a:xfrm>
          <a:off x="847733" y="3523659"/>
          <a:ext cx="3047120" cy="559026"/>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Garamond" panose="02020404030301010803" pitchFamily="18" charset="0"/>
            </a:rPr>
            <a:t>FY 2022 Financial Data</a:t>
          </a:r>
          <a:endParaRPr lang="en-US" sz="2300" kern="1200" dirty="0"/>
        </a:p>
      </dsp:txBody>
      <dsp:txXfrm>
        <a:off x="847733" y="3523659"/>
        <a:ext cx="3047120" cy="559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23672-2E1E-442B-AE6F-46D3FB1394ED}">
      <dsp:nvSpPr>
        <dsp:cNvPr id="0" name=""/>
        <dsp:cNvSpPr/>
      </dsp:nvSpPr>
      <dsp:spPr>
        <a:xfrm>
          <a:off x="0" y="0"/>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Direct Cost</a:t>
          </a:r>
        </a:p>
      </dsp:txBody>
      <dsp:txXfrm>
        <a:off x="1159803" y="0"/>
        <a:ext cx="4250396" cy="777637"/>
      </dsp:txXfrm>
    </dsp:sp>
    <dsp:sp modelId="{7212678B-5099-4C71-89B0-ABFCCB06DB12}">
      <dsp:nvSpPr>
        <dsp:cNvPr id="0" name=""/>
        <dsp:cNvSpPr/>
      </dsp:nvSpPr>
      <dsp:spPr>
        <a:xfrm>
          <a:off x="77763" y="77763"/>
          <a:ext cx="1082040" cy="622109"/>
        </a:xfrm>
        <a:prstGeom prst="roundRect">
          <a:avLst>
            <a:gd name="adj" fmla="val 10000"/>
          </a:avLst>
        </a:prstGeom>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529F7-0EB9-496E-9E5B-A222974EF26C}">
      <dsp:nvSpPr>
        <dsp:cNvPr id="0" name=""/>
        <dsp:cNvSpPr/>
      </dsp:nvSpPr>
      <dsp:spPr>
        <a:xfrm>
          <a:off x="0" y="855400"/>
          <a:ext cx="5410200" cy="777637"/>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Indirect Cost</a:t>
          </a:r>
        </a:p>
      </dsp:txBody>
      <dsp:txXfrm>
        <a:off x="1159803" y="855400"/>
        <a:ext cx="4250396" cy="777637"/>
      </dsp:txXfrm>
    </dsp:sp>
    <dsp:sp modelId="{DF00CA70-1CBC-405D-BA5C-9C9A7ECC0D6B}">
      <dsp:nvSpPr>
        <dsp:cNvPr id="0" name=""/>
        <dsp:cNvSpPr/>
      </dsp:nvSpPr>
      <dsp:spPr>
        <a:xfrm>
          <a:off x="77763" y="933164"/>
          <a:ext cx="1082040" cy="622109"/>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B2435-B999-4B2C-9EC9-FC4C3594F982}">
      <dsp:nvSpPr>
        <dsp:cNvPr id="0" name=""/>
        <dsp:cNvSpPr/>
      </dsp:nvSpPr>
      <dsp:spPr>
        <a:xfrm>
          <a:off x="0" y="1710801"/>
          <a:ext cx="5410200" cy="77763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Cost Allocated from SWCAP</a:t>
          </a:r>
        </a:p>
      </dsp:txBody>
      <dsp:txXfrm>
        <a:off x="1159803" y="1710801"/>
        <a:ext cx="4250396" cy="777637"/>
      </dsp:txXfrm>
    </dsp:sp>
    <dsp:sp modelId="{C8E5C080-04EF-4480-A5CF-73E83B8C92DF}">
      <dsp:nvSpPr>
        <dsp:cNvPr id="0" name=""/>
        <dsp:cNvSpPr/>
      </dsp:nvSpPr>
      <dsp:spPr>
        <a:xfrm>
          <a:off x="77763" y="1788565"/>
          <a:ext cx="1082040" cy="622109"/>
        </a:xfrm>
        <a:prstGeom prst="roundRect">
          <a:avLst>
            <a:gd name="adj" fmla="val 10000"/>
          </a:avLst>
        </a:prstGeom>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CC109-43B4-411A-A8A0-B30572A8F18E}">
      <dsp:nvSpPr>
        <dsp:cNvPr id="0" name=""/>
        <dsp:cNvSpPr/>
      </dsp:nvSpPr>
      <dsp:spPr>
        <a:xfrm>
          <a:off x="0" y="2566202"/>
          <a:ext cx="5410200" cy="7776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Negotiated Indirect cost Rate</a:t>
          </a:r>
        </a:p>
      </dsp:txBody>
      <dsp:txXfrm>
        <a:off x="1159803" y="2566202"/>
        <a:ext cx="4250396" cy="777637"/>
      </dsp:txXfrm>
    </dsp:sp>
    <dsp:sp modelId="{766D17F1-67CE-47D9-9ACC-D4FD6015EA20}">
      <dsp:nvSpPr>
        <dsp:cNvPr id="0" name=""/>
        <dsp:cNvSpPr/>
      </dsp:nvSpPr>
      <dsp:spPr>
        <a:xfrm>
          <a:off x="77763" y="2643966"/>
          <a:ext cx="1082040" cy="622109"/>
        </a:xfrm>
        <a:prstGeom prst="roundRect">
          <a:avLst>
            <a:gd name="adj" fmla="val 10000"/>
          </a:avLst>
        </a:prstGeom>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1BB1E-779A-4248-B660-9571CCD4715F}">
      <dsp:nvSpPr>
        <dsp:cNvPr id="0" name=""/>
        <dsp:cNvSpPr/>
      </dsp:nvSpPr>
      <dsp:spPr>
        <a:xfrm>
          <a:off x="0" y="3424278"/>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Carry forward adjustment </a:t>
          </a:r>
        </a:p>
      </dsp:txBody>
      <dsp:txXfrm>
        <a:off x="1159803" y="3424278"/>
        <a:ext cx="4250396" cy="777637"/>
      </dsp:txXfrm>
    </dsp:sp>
    <dsp:sp modelId="{08FC109E-CCB1-4D6C-A977-E27303BFCD51}">
      <dsp:nvSpPr>
        <dsp:cNvPr id="0" name=""/>
        <dsp:cNvSpPr/>
      </dsp:nvSpPr>
      <dsp:spPr>
        <a:xfrm>
          <a:off x="77763" y="3499367"/>
          <a:ext cx="1082040" cy="622109"/>
        </a:xfrm>
        <a:prstGeom prst="roundRect">
          <a:avLst>
            <a:gd name="adj" fmla="val 10000"/>
          </a:avLst>
        </a:prstGeom>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3281-1BCE-4603-B932-7F4F9BC2D243}">
      <dsp:nvSpPr>
        <dsp:cNvPr id="0" name=""/>
        <dsp:cNvSpPr/>
      </dsp:nvSpPr>
      <dsp:spPr>
        <a:xfrm rot="21600000">
          <a:off x="960853" y="867081"/>
          <a:ext cx="635079" cy="1739430"/>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E0CFEE15-7450-4A86-B84E-8F347E86EEB0}">
      <dsp:nvSpPr>
        <dsp:cNvPr id="0" name=""/>
        <dsp:cNvSpPr/>
      </dsp:nvSpPr>
      <dsp:spPr>
        <a:xfrm>
          <a:off x="237459" y="85598"/>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Grantee Submits Indirect Cost Proposal</a:t>
          </a:r>
        </a:p>
      </dsp:txBody>
      <dsp:txXfrm>
        <a:off x="277659" y="125798"/>
        <a:ext cx="2207141" cy="1292124"/>
      </dsp:txXfrm>
    </dsp:sp>
    <dsp:sp modelId="{B9EE9195-6ACB-46CF-80DD-01CE18B9006B}">
      <dsp:nvSpPr>
        <dsp:cNvPr id="0" name=""/>
        <dsp:cNvSpPr/>
      </dsp:nvSpPr>
      <dsp:spPr>
        <a:xfrm rot="16779223">
          <a:off x="2127832" y="2221965"/>
          <a:ext cx="575518" cy="2550263"/>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552EEB6B-3A28-41DB-9900-F5ED7886B5A3}">
      <dsp:nvSpPr>
        <dsp:cNvPr id="0" name=""/>
        <dsp:cNvSpPr/>
      </dsp:nvSpPr>
      <dsp:spPr>
        <a:xfrm>
          <a:off x="171509" y="256645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sends Confirmation email for Receipt</a:t>
          </a:r>
        </a:p>
      </dsp:txBody>
      <dsp:txXfrm>
        <a:off x="211709" y="2606651"/>
        <a:ext cx="2207141" cy="1292124"/>
      </dsp:txXfrm>
    </dsp:sp>
    <dsp:sp modelId="{776BDC19-6750-472E-982C-630128D785C3}">
      <dsp:nvSpPr>
        <dsp:cNvPr id="0" name=""/>
        <dsp:cNvSpPr/>
      </dsp:nvSpPr>
      <dsp:spPr>
        <a:xfrm rot="19398747">
          <a:off x="4160769" y="2078954"/>
          <a:ext cx="1855848" cy="896245"/>
        </a:xfrm>
        <a:prstGeom prst="curved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738C7B63-EAD2-4170-BAF9-B1597B1CF2CA}">
      <dsp:nvSpPr>
        <dsp:cNvPr id="0" name=""/>
        <dsp:cNvSpPr/>
      </dsp:nvSpPr>
      <dsp:spPr>
        <a:xfrm>
          <a:off x="3703268" y="3131190"/>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Reviews and approves</a:t>
          </a:r>
        </a:p>
      </dsp:txBody>
      <dsp:txXfrm>
        <a:off x="3743468" y="3171390"/>
        <a:ext cx="2207141" cy="1292124"/>
      </dsp:txXfrm>
    </dsp:sp>
    <dsp:sp modelId="{BAB482DF-45EE-48AE-A4C6-85837078F4A8}">
      <dsp:nvSpPr>
        <dsp:cNvPr id="0" name=""/>
        <dsp:cNvSpPr/>
      </dsp:nvSpPr>
      <dsp:spPr>
        <a:xfrm rot="14683281">
          <a:off x="7482662" y="132214"/>
          <a:ext cx="614520" cy="2075651"/>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0C7937F3-F58E-41A2-B8AB-24DD25A464FD}">
      <dsp:nvSpPr>
        <dsp:cNvPr id="0" name=""/>
        <dsp:cNvSpPr/>
      </dsp:nvSpPr>
      <dsp:spPr>
        <a:xfrm>
          <a:off x="5925202" y="1474827"/>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sends out agreement to grantee for signature</a:t>
          </a:r>
        </a:p>
      </dsp:txBody>
      <dsp:txXfrm>
        <a:off x="5965402" y="1515027"/>
        <a:ext cx="2207141" cy="1292124"/>
      </dsp:txXfrm>
    </dsp:sp>
    <dsp:sp modelId="{7165F3C0-C5FB-48EB-98E8-246757F8DC49}">
      <dsp:nvSpPr>
        <dsp:cNvPr id="0" name=""/>
        <dsp:cNvSpPr/>
      </dsp:nvSpPr>
      <dsp:spPr>
        <a:xfrm>
          <a:off x="9733286" y="689666"/>
          <a:ext cx="708481" cy="2529588"/>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63095D8-8ECF-4EB0-93DF-629F78216AFF}">
      <dsp:nvSpPr>
        <dsp:cNvPr id="0" name=""/>
        <dsp:cNvSpPr/>
      </dsp:nvSpPr>
      <dsp:spPr>
        <a:xfrm>
          <a:off x="8728631" y="19087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Grantee signs and returns agreement</a:t>
          </a:r>
        </a:p>
      </dsp:txBody>
      <dsp:txXfrm>
        <a:off x="8768831" y="231071"/>
        <a:ext cx="2207141" cy="1292124"/>
      </dsp:txXfrm>
    </dsp:sp>
    <dsp:sp modelId="{7591DBED-1621-4698-94B6-CAA7C3C69055}">
      <dsp:nvSpPr>
        <dsp:cNvPr id="0" name=""/>
        <dsp:cNvSpPr/>
      </dsp:nvSpPr>
      <dsp:spPr>
        <a:xfrm>
          <a:off x="8824639" y="3205114"/>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sends final signed agreement</a:t>
          </a:r>
        </a:p>
      </dsp:txBody>
      <dsp:txXfrm>
        <a:off x="8864839" y="3245314"/>
        <a:ext cx="2207141" cy="12921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3B71E0-8AFA-2AF7-56B1-0BCA50843E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2BE8DC-CEF6-D6E1-592E-72D3CA7B45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7DA8B-4F4D-4131-A472-C7D0EBA36051}" type="datetimeFigureOut">
              <a:rPr lang="en-US" smtClean="0"/>
              <a:t>3/4/2026</a:t>
            </a:fld>
            <a:endParaRPr lang="en-US"/>
          </a:p>
        </p:txBody>
      </p:sp>
      <p:sp>
        <p:nvSpPr>
          <p:cNvPr id="4" name="Footer Placeholder 3">
            <a:extLst>
              <a:ext uri="{FF2B5EF4-FFF2-40B4-BE49-F238E27FC236}">
                <a16:creationId xmlns:a16="http://schemas.microsoft.com/office/drawing/2014/main" id="{4BD8003A-55E0-421B-2E33-E81D6803C1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59A5CD-4D82-2532-6BE8-729AC5EC8A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2F1F54-3A69-4386-9AC2-C2876A7B280F}" type="slidenum">
              <a:rPr lang="en-US" smtClean="0"/>
              <a:t>‹#›</a:t>
            </a:fld>
            <a:endParaRPr lang="en-US"/>
          </a:p>
        </p:txBody>
      </p:sp>
    </p:spTree>
    <p:extLst>
      <p:ext uri="{BB962C8B-B14F-4D97-AF65-F5344CB8AC3E}">
        <p14:creationId xmlns:p14="http://schemas.microsoft.com/office/powerpoint/2010/main" val="1892622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7AB50-65A7-C24B-9A58-270EE2333BD0}"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00535-71D0-6244-BB41-530F95841540}" type="slidenum">
              <a:rPr lang="en-US" smtClean="0"/>
              <a:t>‹#›</a:t>
            </a:fld>
            <a:endParaRPr lang="en-US"/>
          </a:p>
        </p:txBody>
      </p:sp>
    </p:spTree>
    <p:extLst>
      <p:ext uri="{BB962C8B-B14F-4D97-AF65-F5344CB8AC3E}">
        <p14:creationId xmlns:p14="http://schemas.microsoft.com/office/powerpoint/2010/main" val="31537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ojp.gov/training-and-technical-assistance/tfsc/fmvs" TargetMode="External"/><Relationship Id="rId3" Type="http://schemas.openxmlformats.org/officeDocument/2006/relationships/hyperlink" Target="https://onlinegfmt.training.ojp.gov/" TargetMode="External"/><Relationship Id="rId7" Type="http://schemas.openxmlformats.org/officeDocument/2006/relationships/hyperlink" Target="mailto:tfmc@ovctfmc.org" TargetMode="External"/><Relationship Id="rId2" Type="http://schemas.openxmlformats.org/officeDocument/2006/relationships/slide" Target="../slides/slide154.xml"/><Relationship Id="rId1" Type="http://schemas.openxmlformats.org/officeDocument/2006/relationships/notesMaster" Target="../notesMasters/notesMaster1.xml"/><Relationship Id="rId6" Type="http://schemas.openxmlformats.org/officeDocument/2006/relationships/hyperlink" Target="https://www.ojp.gov/training-and-technical-assistance/tfmc" TargetMode="External"/><Relationship Id="rId5" Type="http://schemas.openxmlformats.org/officeDocument/2006/relationships/hyperlink" Target="https://gfmts.training.ojp.gov/registration.html" TargetMode="External"/><Relationship Id="rId10" Type="http://schemas.openxmlformats.org/officeDocument/2006/relationships/hyperlink" Target="https://www.fsrs.gov/" TargetMode="External"/><Relationship Id="rId4" Type="http://schemas.openxmlformats.org/officeDocument/2006/relationships/hyperlink" Target="https://www.ojp.gov/training/financial-management-training" TargetMode="External"/><Relationship Id="rId9" Type="http://schemas.openxmlformats.org/officeDocument/2006/relationships/hyperlink" Target="mailto:ojptfsc@usdoj.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5479AE-85B1-42FB-9806-9C4C7956D8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37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00535-71D0-6244-BB41-530F95841540}" type="slidenum">
              <a:rPr lang="en-US" smtClean="0"/>
              <a:t>73</a:t>
            </a:fld>
            <a:endParaRPr lang="en-US"/>
          </a:p>
        </p:txBody>
      </p:sp>
    </p:spTree>
    <p:extLst>
      <p:ext uri="{BB962C8B-B14F-4D97-AF65-F5344CB8AC3E}">
        <p14:creationId xmlns:p14="http://schemas.microsoft.com/office/powerpoint/2010/main" val="390415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84</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92822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106</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16163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107</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97266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109</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9967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110</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234792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147</a:t>
            </a:fld>
            <a:endParaRPr lang="en-US"/>
          </a:p>
        </p:txBody>
      </p:sp>
    </p:spTree>
    <p:extLst>
      <p:ext uri="{BB962C8B-B14F-4D97-AF65-F5344CB8AC3E}">
        <p14:creationId xmlns:p14="http://schemas.microsoft.com/office/powerpoint/2010/main" val="951493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148</a:t>
            </a:fld>
            <a:endParaRPr lang="en-US"/>
          </a:p>
        </p:txBody>
      </p:sp>
    </p:spTree>
    <p:extLst>
      <p:ext uri="{BB962C8B-B14F-4D97-AF65-F5344CB8AC3E}">
        <p14:creationId xmlns:p14="http://schemas.microsoft.com/office/powerpoint/2010/main" val="143318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8EC616-C518-4358-9496-6C33B2F5FA56}" type="slidenum">
              <a:rPr lang="en-US" smtClean="0"/>
              <a:t>153</a:t>
            </a:fld>
            <a:endParaRPr lang="en-US"/>
          </a:p>
        </p:txBody>
      </p:sp>
    </p:spTree>
    <p:extLst>
      <p:ext uri="{BB962C8B-B14F-4D97-AF65-F5344CB8AC3E}">
        <p14:creationId xmlns:p14="http://schemas.microsoft.com/office/powerpoint/2010/main" val="22409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mj-lt"/>
              <a:buAutoNum type="arabicPeriod"/>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Procedures not documented or that need improvement:</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Provide written policies and procedures to staff with training on how to use them. This will help guide award recipients’ grant and program management activities.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800100" marR="0" lvl="1" indent="-342900">
              <a:lnSpc>
                <a:spcPct val="107000"/>
              </a:lnSpc>
              <a:spcBef>
                <a:spcPts val="0"/>
              </a:spcBef>
              <a:spcAft>
                <a:spcPts val="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Regularly monitor whether policies and procedures are being followed internally. </a:t>
            </a:r>
            <a:br>
              <a:rPr lang="en-US" sz="1200">
                <a:solidFill>
                  <a:srgbClr val="2F5496"/>
                </a:solidFill>
                <a:effectLst/>
                <a:latin typeface="Calibri Light" panose="020F0302020204030204" pitchFamily="34" charset="0"/>
                <a:ea typeface="Calibri" panose="020F0502020204030204" pitchFamily="34" charset="0"/>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2.  Financial Managers (FMs) and Grant Award Administrators (GAAs) have not taken the DOJ Grants Financial Management Training:</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228600" marR="0">
              <a:lnSpc>
                <a:spcPct val="107000"/>
              </a:lnSpc>
              <a:spcBef>
                <a:spcPts val="0"/>
              </a:spcBef>
              <a:spcAft>
                <a:spcPts val="3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Financial Manager and Grant Award Administrator must complete the required training within 120 calendar days after award acceptance, and retraining is required every 3 years. To fulfill the award condition, grantees have several options for financial management training, including:</a:t>
            </a:r>
          </a:p>
          <a:p>
            <a:pPr marL="228600" marR="0">
              <a:lnSpc>
                <a:spcPct val="107000"/>
              </a:lnSpc>
              <a:spcBef>
                <a:spcPts val="0"/>
              </a:spcBef>
              <a:spcAft>
                <a:spcPts val="3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3"/>
              </a:rPr>
              <a:t>DOJ Grants Financial Management Online Training</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training emphasizes the basics of federal grants management. The topics are similar to the ones covered in the 2-day in-person seminar. This online version of the seminar allows grantees to complete federal grants management training from their desktops.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4"/>
              </a:rPr>
              <a:t>DOJ Financial Management Training Seminars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2-day in-person training is offered periodically at the DOJ Office of Justice Programs (OJP) in Washington, DC. Visit the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registration page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upcoming dates and to register.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Tribal Grants Financial Management Training (TGFMT)</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—This 5-week virtual training series is offered by the </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6"/>
              </a:rPr>
              <a:t>Tribal Financial Management Center (TFMC)</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  for OVC American Indian and Alaska Native grantees</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Email TFMC</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tfmc@ovctfmc.org</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registration information.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Financial Management Virtual Seminar (FMVS)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—This </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8"/>
              </a:rPr>
              <a:t>OJP Territories Financial Support Center (TFSC)</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training is for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OJP grantees in American Samoa, Guam, the Northern Mariana Islands, the Commonwealth of Puerto Rico, and the U.S. Virgin Islands. For the latest offerings, email TFSC at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9"/>
              </a:rPr>
              <a:t>ojptfsc@usdoj.gov</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3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300"/>
              </a:spcAft>
              <a:buFont typeface="+mj-lt"/>
              <a:buNone/>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FFATA reporting requirements not met: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228600" marR="0">
              <a:lnSpc>
                <a:spcPct val="107000"/>
              </a:lnSpc>
              <a:spcBef>
                <a:spcPts val="0"/>
              </a:spcBef>
              <a:spcAft>
                <a:spcPts val="30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File a Federal Funding Accountability and Transparency Act (FFATA) sub-award report by the end of the month following the month in which any sub-grant is awarded greater than or equal to $30,000. Fulfilling the FFATA reporting requirement ensures grant recipients maintain their eligibility for federal grants.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Submit the data on sub-grants in the </a:t>
            </a:r>
            <a:r>
              <a:rPr lang="en-US" sz="1200" u="sng">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10"/>
              </a:rPr>
              <a:t>FFATA Sub-Award Reporting System</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 (FSRS).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Submit all sub-award activities for the prior fiscal months of the calendar year in FSRS by August 31. For example, the Fiscal Year 2024 is from September 1, 2023, to July 31, 2024. </a:t>
            </a:r>
            <a:b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b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4. Indirect costs not properly reported on the FFR:</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a:lnSpc>
                <a:spcPct val="107000"/>
              </a:lnSpc>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Indirect expenses are NOT cumulative. Indirect expenses are entered with a start date and an end date, and the totals are applied based on those dates rather than the project period start and end dates, as are all other expenses.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Use the negotiated rate effective for the report's time frame as the indirect cost rate. If the rate expires, grant recipients cannot obligate, expend, or draw down expenses until a rate is approved for the Federal Financial Report (FFR) time frame. </a:t>
            </a:r>
            <a:b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5. Inadequate subrecipient files/documentation:</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Establish an organized filing system for easy access during audits, maintain open communication with subrecipients, and implement periodic reviews for ongoing compliance.</a:t>
            </a:r>
            <a:r>
              <a:rPr lang="en-US" sz="1200" u="sng">
                <a:solidFill>
                  <a:srgbClr val="954F72"/>
                </a:solidFill>
                <a:effectLst/>
                <a:latin typeface="Calibri Light" panose="020F0302020204030204" pitchFamily="34" charset="0"/>
                <a:ea typeface="Yu Gothic Light" panose="020B0300000000000000" pitchFamily="34" charset="-128"/>
                <a:cs typeface="Calibri" panose="020F0502020204030204" pitchFamily="34" charset="0"/>
              </a:rPr>
              <a:t>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Create a checklist of monitoring activities based on requirements communicated to the subrecipient and monitor regularly.</a:t>
            </a:r>
            <a:b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800"/>
              </a:spcAft>
              <a:buFont typeface="+mj-lt"/>
              <a:buNone/>
            </a:pPr>
            <a:r>
              <a:rPr lang="en-US" sz="1200" b="1">
                <a:effectLst/>
                <a:latin typeface="Calibri" panose="020F0502020204030204" pitchFamily="34" charset="0"/>
                <a:ea typeface="Times New Roman" panose="02020603050405020304" pitchFamily="18" charset="0"/>
                <a:cs typeface="Arial" panose="020B0604020202020204" pitchFamily="34" charset="0"/>
              </a:rPr>
              <a:t>6. Internal control weaknesses—procedures not followed</a:t>
            </a:r>
            <a:r>
              <a:rPr lang="en-US" sz="1200" b="1">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300"/>
              </a:spcAft>
            </a:pPr>
            <a:r>
              <a:rPr lang="en-US" sz="1200">
                <a:effectLst/>
                <a:latin typeface="Calibri" panose="020F0502020204030204" pitchFamily="34" charset="0"/>
                <a:ea typeface="Calibri" panose="020F0502020204030204" pitchFamily="34" charset="0"/>
                <a:cs typeface="Arial" panose="020B0604020202020204" pitchFamily="34" charset="0"/>
              </a:rPr>
              <a:t>Adhere to internal control procedures: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Establish clear guidelines tailored to grants management.</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Provide employee training for the effective implementation of these procedures.</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Consistently apply the established procedures.</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Conduct regular reviews of internal policies and procedures.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Designate specific staff members responsible for internal control compliance.</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Maintain comprehensive records.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Be flexible and ready to adjust procedures to accommodate evolving grant requirements or shifts in organizational processes.</a:t>
            </a:r>
          </a:p>
          <a:p>
            <a:pPr marL="0" marR="0">
              <a:lnSpc>
                <a:spcPct val="107000"/>
              </a:lnSpc>
              <a:spcBef>
                <a:spcPts val="0"/>
              </a:spcBef>
              <a:spcAft>
                <a:spcPts val="0"/>
              </a:spcAft>
            </a:pPr>
            <a:r>
              <a:rPr lang="en-US" sz="1200">
                <a:effectLst/>
                <a:latin typeface="Calibri" panose="020F0502020204030204" pitchFamily="34" charset="0"/>
                <a:ea typeface="Yu Gothic Light" panose="020B0300000000000000" pitchFamily="34" charset="-128"/>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b="1">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7. Unsupported costs—contractual</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Calibri" panose="020F0502020204030204" pitchFamily="34" charset="0"/>
              </a:rPr>
              <a:t>Establish documentation and justification procedures for all contract expenses, including:</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Clear evidence of the goods or services received</a:t>
            </a: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Alignment of expenses with the grant's objectives</a:t>
            </a:r>
          </a:p>
          <a:p>
            <a:pPr marL="342900" marR="0" lvl="0" indent="-342900">
              <a:lnSpc>
                <a:spcPct val="107000"/>
              </a:lnSpc>
              <a:spcBef>
                <a:spcPts val="0"/>
              </a:spcBef>
              <a:spcAft>
                <a:spcPts val="8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Adherence to contract terms</a:t>
            </a:r>
          </a:p>
          <a:p>
            <a:pPr marL="22860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Calibri" panose="020F0502020204030204" pitchFamily="34" charset="0"/>
              </a:rPr>
              <a:t>Maintain organized records of contract negotiations, invoices, payment receipts, and all correspondence</a:t>
            </a:r>
            <a:r>
              <a:rPr lang="en-US" sz="1200">
                <a:effectLst/>
                <a:latin typeface="Calibri" panose="020F0502020204030204" pitchFamily="34" charset="0"/>
                <a:ea typeface="Calibri" panose="020F0502020204030204" pitchFamily="34" charset="0"/>
                <a:cs typeface="Arial" panose="020B0604020202020204" pitchFamily="34" charset="0"/>
              </a:rPr>
              <a:t>, including invoices, payment receipts, and any correspondence related to contract management. </a:t>
            </a: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8. FFRs and accounting records do not reconcile.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Compare accounting records with the FFR and reconcile any differences monthly.</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Maintain thorough records of financial transactions related to the grant to ensure accurate reporting.</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9. Unsupported costs—personnel/fringe benefits:</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a:lnSpc>
                <a:spcPct val="107000"/>
              </a:lnSpc>
              <a:spcBef>
                <a:spcPts val="0"/>
              </a:spcBef>
              <a:spcAft>
                <a:spcPts val="300"/>
              </a:spcAft>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Establish clear and consistent documentation practices upon award by:</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Maintaining clear records of personnel expenses, such as salaries, wages, and fringe benefits, and proper justification for each cost.</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Ensuring that payroll records are accurate and aligned with grant objectives.</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Verifying personnel-related documentation to identify and address discrepancies promptly.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b="1">
                <a:solidFill>
                  <a:srgbClr val="2F5496"/>
                </a:solidFill>
                <a:effectLst/>
                <a:latin typeface="Calibri" panose="020F0502020204030204" pitchFamily="34" charset="0"/>
                <a:ea typeface="Calibri" panose="020F0502020204030204" pitchFamily="34" charset="0"/>
                <a:cs typeface="Arial" panose="020B0604020202020204" pitchFamily="34"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10. Contact information in JustGrants not current:</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457200" marR="0" indent="-228600">
              <a:lnSpc>
                <a:spcPct val="107000"/>
              </a:lnSpc>
              <a:spcBef>
                <a:spcPts val="0"/>
              </a:spcBef>
              <a:spcAft>
                <a:spcPts val="30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Make sure the contact information in JustGrants is correct. Outdated contact information can lead to missed opportunities, delays in resolving matters, and hindered progress in grant administration.</a:t>
            </a:r>
          </a:p>
          <a:p>
            <a:pPr marL="457200" marR="0" indent="-228600">
              <a:lnSpc>
                <a:spcPct val="107000"/>
              </a:lnSpc>
              <a:spcBef>
                <a:spcPts val="0"/>
              </a:spcBef>
              <a:spcAft>
                <a:spcPts val="30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Communicate and address any grant-related issues as they occur to ensure collaboration with grantor agencies.  </a:t>
            </a:r>
            <a:b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practices outlined in this document empower grant recipients to proactively avoid these findings, paving the way for successful program outcomes. Grant recipients are encouraged to adopt clear guidelines, comprehensive training, accurate reporting, well-documented processes, and adaptable procedures as they successfully manage their awards.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CCF98B2-582E-4C6E-BD60-95D05A2A7A71}" type="slidenum">
              <a:rPr lang="en-US" smtClean="0"/>
              <a:t>154</a:t>
            </a:fld>
            <a:endParaRPr lang="en-US"/>
          </a:p>
        </p:txBody>
      </p:sp>
    </p:spTree>
    <p:extLst>
      <p:ext uri="{BB962C8B-B14F-4D97-AF65-F5344CB8AC3E}">
        <p14:creationId xmlns:p14="http://schemas.microsoft.com/office/powerpoint/2010/main" val="4927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22</a:t>
            </a:fld>
            <a:endParaRPr lang="en-US"/>
          </a:p>
        </p:txBody>
      </p:sp>
    </p:spTree>
    <p:extLst>
      <p:ext uri="{BB962C8B-B14F-4D97-AF65-F5344CB8AC3E}">
        <p14:creationId xmlns:p14="http://schemas.microsoft.com/office/powerpoint/2010/main" val="662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4E70-54AB-4A3F-B5A0-CA4AA45E5560}" type="slidenum">
              <a:rPr lang="en-US" smtClean="0"/>
              <a:t>155</a:t>
            </a:fld>
            <a:endParaRPr lang="en-US"/>
          </a:p>
        </p:txBody>
      </p:sp>
    </p:spTree>
    <p:extLst>
      <p:ext uri="{BB962C8B-B14F-4D97-AF65-F5344CB8AC3E}">
        <p14:creationId xmlns:p14="http://schemas.microsoft.com/office/powerpoint/2010/main" val="261689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showing the two different types of costs. Not all administrative costs are indirect costs.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94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81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Cost objectives is key to know the difference between Direct vs Indirect.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10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7C898E-37C8-459B-B7D1-F54764E1AD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0497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method used to determine what proportion of indirect costs each program should pay</a:t>
            </a:r>
          </a:p>
        </p:txBody>
      </p:sp>
      <p:sp>
        <p:nvSpPr>
          <p:cNvPr id="4" name="Slide Number Placeholder 3"/>
          <p:cNvSpPr>
            <a:spLocks noGrp="1"/>
          </p:cNvSpPr>
          <p:nvPr>
            <p:ph type="sldNum" sz="quarter" idx="5"/>
          </p:nvPr>
        </p:nvSpPr>
        <p:spPr/>
        <p:txBody>
          <a:bodyPr/>
          <a:lstStyle/>
          <a:p>
            <a:fld id="{F4600535-71D0-6244-BB41-530F95841540}" type="slidenum">
              <a:rPr lang="en-US" smtClean="0"/>
              <a:t>182</a:t>
            </a:fld>
            <a:endParaRPr lang="en-US" dirty="0"/>
          </a:p>
        </p:txBody>
      </p:sp>
    </p:spTree>
    <p:extLst>
      <p:ext uri="{BB962C8B-B14F-4D97-AF65-F5344CB8AC3E}">
        <p14:creationId xmlns:p14="http://schemas.microsoft.com/office/powerpoint/2010/main" val="2193878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F4600535-71D0-6244-BB41-530F95841540}" type="slidenum">
              <a:rPr lang="en-US" smtClean="0"/>
              <a:t>185</a:t>
            </a:fld>
            <a:endParaRPr lang="en-US" dirty="0"/>
          </a:p>
        </p:txBody>
      </p:sp>
    </p:spTree>
    <p:extLst>
      <p:ext uri="{BB962C8B-B14F-4D97-AF65-F5344CB8AC3E}">
        <p14:creationId xmlns:p14="http://schemas.microsoft.com/office/powerpoint/2010/main" val="17280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EA0CA-F012-4E99-B779-99A3FB7E1B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380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190</a:t>
            </a:fld>
            <a:endParaRPr lang="en-US" dirty="0"/>
          </a:p>
        </p:txBody>
      </p:sp>
    </p:spTree>
    <p:extLst>
      <p:ext uri="{BB962C8B-B14F-4D97-AF65-F5344CB8AC3E}">
        <p14:creationId xmlns:p14="http://schemas.microsoft.com/office/powerpoint/2010/main" val="156494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194</a:t>
            </a:fld>
            <a:endParaRPr lang="en-US" dirty="0"/>
          </a:p>
        </p:txBody>
      </p:sp>
    </p:spTree>
    <p:extLst>
      <p:ext uri="{BB962C8B-B14F-4D97-AF65-F5344CB8AC3E}">
        <p14:creationId xmlns:p14="http://schemas.microsoft.com/office/powerpoint/2010/main" val="260549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23</a:t>
            </a:fld>
            <a:endParaRPr lang="en-US"/>
          </a:p>
        </p:txBody>
      </p:sp>
    </p:spTree>
    <p:extLst>
      <p:ext uri="{BB962C8B-B14F-4D97-AF65-F5344CB8AC3E}">
        <p14:creationId xmlns:p14="http://schemas.microsoft.com/office/powerpoint/2010/main" val="2706341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2AFC3-42EA-44D6-8237-FFB6745E4BDC}" type="slidenum">
              <a:rPr lang="en-US" smtClean="0"/>
              <a:t>198</a:t>
            </a:fld>
            <a:endParaRPr lang="en-US" dirty="0"/>
          </a:p>
        </p:txBody>
      </p:sp>
    </p:spTree>
    <p:extLst>
      <p:ext uri="{BB962C8B-B14F-4D97-AF65-F5344CB8AC3E}">
        <p14:creationId xmlns:p14="http://schemas.microsoft.com/office/powerpoint/2010/main" val="310705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F4600535-71D0-6244-BB41-530F95841540}" type="slidenum">
              <a:rPr lang="en-US" smtClean="0"/>
              <a:t>199</a:t>
            </a:fld>
            <a:endParaRPr lang="en-US" dirty="0"/>
          </a:p>
        </p:txBody>
      </p:sp>
    </p:spTree>
    <p:extLst>
      <p:ext uri="{BB962C8B-B14F-4D97-AF65-F5344CB8AC3E}">
        <p14:creationId xmlns:p14="http://schemas.microsoft.com/office/powerpoint/2010/main" val="546436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step in indirect cost negotiation is identifying your cognizant agency. </a:t>
            </a:r>
          </a:p>
        </p:txBody>
      </p:sp>
      <p:sp>
        <p:nvSpPr>
          <p:cNvPr id="4" name="Slide Number Placeholder 3"/>
          <p:cNvSpPr>
            <a:spLocks noGrp="1"/>
          </p:cNvSpPr>
          <p:nvPr>
            <p:ph type="sldNum" sz="quarter" idx="5"/>
          </p:nvPr>
        </p:nvSpPr>
        <p:spPr/>
        <p:txBody>
          <a:bodyPr/>
          <a:lstStyle/>
          <a:p>
            <a:fld id="{F4600535-71D0-6244-BB41-530F95841540}" type="slidenum">
              <a:rPr lang="en-US" smtClean="0"/>
              <a:t>201</a:t>
            </a:fld>
            <a:endParaRPr lang="en-US" dirty="0"/>
          </a:p>
        </p:txBody>
      </p:sp>
    </p:spTree>
    <p:extLst>
      <p:ext uri="{BB962C8B-B14F-4D97-AF65-F5344CB8AC3E}">
        <p14:creationId xmlns:p14="http://schemas.microsoft.com/office/powerpoint/2010/main" val="420293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DOJ</a:t>
            </a:r>
          </a:p>
        </p:txBody>
      </p:sp>
      <p:sp>
        <p:nvSpPr>
          <p:cNvPr id="4" name="Slide Number Placeholder 3"/>
          <p:cNvSpPr>
            <a:spLocks noGrp="1"/>
          </p:cNvSpPr>
          <p:nvPr>
            <p:ph type="sldNum" sz="quarter" idx="5"/>
          </p:nvPr>
        </p:nvSpPr>
        <p:spPr/>
        <p:txBody>
          <a:bodyPr/>
          <a:lstStyle/>
          <a:p>
            <a:fld id="{F4600535-71D0-6244-BB41-530F95841540}" type="slidenum">
              <a:rPr lang="en-US" smtClean="0"/>
              <a:t>203</a:t>
            </a:fld>
            <a:endParaRPr lang="en-US" dirty="0"/>
          </a:p>
        </p:txBody>
      </p:sp>
    </p:spTree>
    <p:extLst>
      <p:ext uri="{BB962C8B-B14F-4D97-AF65-F5344CB8AC3E}">
        <p14:creationId xmlns:p14="http://schemas.microsoft.com/office/powerpoint/2010/main" val="2450552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109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it takes about 90 days to complete </a:t>
            </a:r>
          </a:p>
        </p:txBody>
      </p:sp>
      <p:sp>
        <p:nvSpPr>
          <p:cNvPr id="4" name="Slide Number Placeholder 3"/>
          <p:cNvSpPr>
            <a:spLocks noGrp="1"/>
          </p:cNvSpPr>
          <p:nvPr>
            <p:ph type="sldNum" sz="quarter" idx="5"/>
          </p:nvPr>
        </p:nvSpPr>
        <p:spPr/>
        <p:txBody>
          <a:bodyPr/>
          <a:lstStyle/>
          <a:p>
            <a:fld id="{F4600535-71D0-6244-BB41-530F95841540}" type="slidenum">
              <a:rPr lang="en-US" smtClean="0"/>
              <a:t>207</a:t>
            </a:fld>
            <a:endParaRPr lang="en-US" dirty="0"/>
          </a:p>
        </p:txBody>
      </p:sp>
    </p:spTree>
    <p:extLst>
      <p:ext uri="{BB962C8B-B14F-4D97-AF65-F5344CB8AC3E}">
        <p14:creationId xmlns:p14="http://schemas.microsoft.com/office/powerpoint/2010/main" val="1910891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515905-1516-4642-AE1C-C41D3ABE4F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7929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215</a:t>
            </a:fld>
            <a:endParaRPr lang="en-US" dirty="0"/>
          </a:p>
        </p:txBody>
      </p:sp>
    </p:spTree>
    <p:extLst>
      <p:ext uri="{BB962C8B-B14F-4D97-AF65-F5344CB8AC3E}">
        <p14:creationId xmlns:p14="http://schemas.microsoft.com/office/powerpoint/2010/main" val="4269783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216</a:t>
            </a:fld>
            <a:endParaRPr lang="en-US" dirty="0"/>
          </a:p>
        </p:txBody>
      </p:sp>
    </p:spTree>
    <p:extLst>
      <p:ext uri="{BB962C8B-B14F-4D97-AF65-F5344CB8AC3E}">
        <p14:creationId xmlns:p14="http://schemas.microsoft.com/office/powerpoint/2010/main" val="1083141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to come</a:t>
            </a:r>
          </a:p>
        </p:txBody>
      </p:sp>
      <p:sp>
        <p:nvSpPr>
          <p:cNvPr id="4" name="Slide Number Placeholder 3"/>
          <p:cNvSpPr>
            <a:spLocks noGrp="1"/>
          </p:cNvSpPr>
          <p:nvPr>
            <p:ph type="sldNum" sz="quarter" idx="5"/>
          </p:nvPr>
        </p:nvSpPr>
        <p:spPr/>
        <p:txBody>
          <a:bodyPr/>
          <a:lstStyle/>
          <a:p>
            <a:fld id="{F4600535-71D0-6244-BB41-530F95841540}" type="slidenum">
              <a:rPr lang="en-US" smtClean="0"/>
              <a:t>222</a:t>
            </a:fld>
            <a:endParaRPr lang="en-US" dirty="0"/>
          </a:p>
        </p:txBody>
      </p:sp>
    </p:spTree>
    <p:extLst>
      <p:ext uri="{BB962C8B-B14F-4D97-AF65-F5344CB8AC3E}">
        <p14:creationId xmlns:p14="http://schemas.microsoft.com/office/powerpoint/2010/main" val="213161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24</a:t>
            </a:fld>
            <a:endParaRPr lang="en-US"/>
          </a:p>
        </p:txBody>
      </p:sp>
    </p:spTree>
    <p:extLst>
      <p:ext uri="{BB962C8B-B14F-4D97-AF65-F5344CB8AC3E}">
        <p14:creationId xmlns:p14="http://schemas.microsoft.com/office/powerpoint/2010/main" val="3664042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224</a:t>
            </a:fld>
            <a:endParaRPr lang="en-US" dirty="0"/>
          </a:p>
        </p:txBody>
      </p:sp>
    </p:spTree>
    <p:extLst>
      <p:ext uri="{BB962C8B-B14F-4D97-AF65-F5344CB8AC3E}">
        <p14:creationId xmlns:p14="http://schemas.microsoft.com/office/powerpoint/2010/main" val="3168498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229</a:t>
            </a:fld>
            <a:endParaRPr lang="en-US"/>
          </a:p>
        </p:txBody>
      </p:sp>
    </p:spTree>
    <p:extLst>
      <p:ext uri="{BB962C8B-B14F-4D97-AF65-F5344CB8AC3E}">
        <p14:creationId xmlns:p14="http://schemas.microsoft.com/office/powerpoint/2010/main" val="160595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25</a:t>
            </a:fld>
            <a:endParaRPr lang="en-US"/>
          </a:p>
        </p:txBody>
      </p:sp>
    </p:spTree>
    <p:extLst>
      <p:ext uri="{BB962C8B-B14F-4D97-AF65-F5344CB8AC3E}">
        <p14:creationId xmlns:p14="http://schemas.microsoft.com/office/powerpoint/2010/main" val="23151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39</a:t>
            </a:fld>
            <a:endParaRPr lang="en-US"/>
          </a:p>
        </p:txBody>
      </p:sp>
    </p:spTree>
    <p:extLst>
      <p:ext uri="{BB962C8B-B14F-4D97-AF65-F5344CB8AC3E}">
        <p14:creationId xmlns:p14="http://schemas.microsoft.com/office/powerpoint/2010/main" val="403261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50</a:t>
            </a:fld>
            <a:endParaRPr lang="en-US"/>
          </a:p>
        </p:txBody>
      </p:sp>
    </p:spTree>
    <p:extLst>
      <p:ext uri="{BB962C8B-B14F-4D97-AF65-F5344CB8AC3E}">
        <p14:creationId xmlns:p14="http://schemas.microsoft.com/office/powerpoint/2010/main" val="84469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52</a:t>
            </a:fld>
            <a:endParaRPr lang="en-US"/>
          </a:p>
        </p:txBody>
      </p:sp>
    </p:spTree>
    <p:extLst>
      <p:ext uri="{BB962C8B-B14F-4D97-AF65-F5344CB8AC3E}">
        <p14:creationId xmlns:p14="http://schemas.microsoft.com/office/powerpoint/2010/main" val="333117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63</a:t>
            </a:fld>
            <a:endParaRPr lang="en-US"/>
          </a:p>
        </p:txBody>
      </p:sp>
    </p:spTree>
    <p:extLst>
      <p:ext uri="{BB962C8B-B14F-4D97-AF65-F5344CB8AC3E}">
        <p14:creationId xmlns:p14="http://schemas.microsoft.com/office/powerpoint/2010/main" val="428181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102458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3576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19736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421656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5198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49584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3044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0463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9818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3927F0-C0BE-D543-9ADF-5297825347C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C40A383C-54C1-3041-A6DD-ABDA5BB322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4632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ABA9FEB-E0C8-4978-9F1D-FB943DCFAB96}"/>
              </a:ext>
            </a:extLst>
          </p:cNvPr>
          <p:cNvSpPr>
            <a:spLocks noGrp="1"/>
          </p:cNvSpPr>
          <p:nvPr>
            <p:ph type="sldNum" sz="quarter" idx="4"/>
          </p:nvPr>
        </p:nvSpPr>
        <p:spPr>
          <a:xfrm>
            <a:off x="11748369" y="6295647"/>
            <a:ext cx="443630" cy="365125"/>
          </a:xfrm>
          <a:prstGeom prst="rect">
            <a:avLst/>
          </a:prstGeom>
          <a:solidFill>
            <a:schemeClr val="bg2">
              <a:lumMod val="90000"/>
            </a:schemeClr>
          </a:solidFill>
        </p:spPr>
        <p:txBody>
          <a:bodyPr vert="horz" lIns="91440" tIns="45720" rIns="91440" bIns="45720" rtlCol="0" anchor="ctr"/>
          <a:lstStyle>
            <a:lvl1pPr algn="ctr">
              <a:defRPr sz="1000" b="1">
                <a:solidFill>
                  <a:schemeClr val="tx1">
                    <a:tint val="75000"/>
                  </a:schemeClr>
                </a:solidFill>
                <a:latin typeface="Arial" panose="020B0604020202020204" pitchFamily="34" charset="0"/>
                <a:cs typeface="Arial" panose="020B0604020202020204" pitchFamily="34" charset="0"/>
              </a:defRPr>
            </a:lvl1pPr>
          </a:lstStyle>
          <a:p>
            <a:fld id="{3C041627-B651-4CA3-82A4-BCBEC4C11517}" type="slidenum">
              <a:rPr lang="en-US" smtClean="0"/>
              <a:pPr/>
              <a:t>‹#›</a:t>
            </a:fld>
            <a:endParaRPr lang="en-US"/>
          </a:p>
        </p:txBody>
      </p:sp>
    </p:spTree>
    <p:extLst>
      <p:ext uri="{BB962C8B-B14F-4D97-AF65-F5344CB8AC3E}">
        <p14:creationId xmlns:p14="http://schemas.microsoft.com/office/powerpoint/2010/main" val="4264472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a:t>Click to add title</a:t>
            </a:r>
          </a:p>
        </p:txBody>
      </p:sp>
    </p:spTree>
    <p:extLst>
      <p:ext uri="{BB962C8B-B14F-4D97-AF65-F5344CB8AC3E}">
        <p14:creationId xmlns:p14="http://schemas.microsoft.com/office/powerpoint/2010/main" val="3041554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408927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42035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257599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202970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36470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323622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30686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32581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5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237662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86983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5131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8323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66350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9086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4689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25635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2132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spTree>
    <p:extLst>
      <p:ext uri="{BB962C8B-B14F-4D97-AF65-F5344CB8AC3E}">
        <p14:creationId xmlns:p14="http://schemas.microsoft.com/office/powerpoint/2010/main" val="17216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3.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4.jp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4.jp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5ADEE-84EC-544F-872F-496D2971E0F4}"/>
              </a:ext>
            </a:extLst>
          </p:cNvPr>
          <p:cNvPicPr>
            <a:picLocks noChangeAspect="1"/>
          </p:cNvPicPr>
          <p:nvPr userDrawn="1"/>
        </p:nvPicPr>
        <p:blipFill>
          <a:blip r:embed="rId5"/>
          <a:stretch>
            <a:fillRect/>
          </a:stretch>
        </p:blipFill>
        <p:spPr>
          <a:xfrm>
            <a:off x="-54428" y="-24711"/>
            <a:ext cx="12261850" cy="6904483"/>
          </a:xfrm>
          <a:prstGeom prst="rect">
            <a:avLst/>
          </a:prstGeom>
        </p:spPr>
      </p:pic>
    </p:spTree>
    <p:extLst>
      <p:ext uri="{BB962C8B-B14F-4D97-AF65-F5344CB8AC3E}">
        <p14:creationId xmlns:p14="http://schemas.microsoft.com/office/powerpoint/2010/main" val="205170391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9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pic>
        <p:nvPicPr>
          <p:cNvPr id="4" name="Picture 3">
            <a:extLst>
              <a:ext uri="{FF2B5EF4-FFF2-40B4-BE49-F238E27FC236}">
                <a16:creationId xmlns:a16="http://schemas.microsoft.com/office/drawing/2014/main" id="{C64EE3D7-CC21-1D47-96CB-3E5D31349BE7}"/>
              </a:ext>
            </a:extLst>
          </p:cNvPr>
          <p:cNvPicPr>
            <a:picLocks noChangeAspect="1"/>
          </p:cNvPicPr>
          <p:nvPr userDrawn="1"/>
        </p:nvPicPr>
        <p:blipFill>
          <a:blip r:embed="rId4"/>
          <a:stretch>
            <a:fillRect/>
          </a:stretch>
        </p:blipFill>
        <p:spPr>
          <a:xfrm>
            <a:off x="-54428" y="-21328"/>
            <a:ext cx="12279086" cy="6914188"/>
          </a:xfrm>
          <a:prstGeom prst="rect">
            <a:avLst/>
          </a:prstGeom>
        </p:spPr>
      </p:pic>
    </p:spTree>
    <p:extLst>
      <p:ext uri="{BB962C8B-B14F-4D97-AF65-F5344CB8AC3E}">
        <p14:creationId xmlns:p14="http://schemas.microsoft.com/office/powerpoint/2010/main" val="3750918284"/>
      </p:ext>
    </p:extLst>
  </p:cSld>
  <p:clrMap bg1="lt1" tx1="dk1" bg2="lt2" tx2="dk2" accent1="accent1" accent2="accent2" accent3="accent3" accent4="accent4" accent5="accent5" accent6="accent6" hlink="hlink" folHlink="folHlink"/>
  <p:sldLayoutIdLst>
    <p:sldLayoutId id="2147483671" r:id="rId1"/>
    <p:sldLayoutId id="214748371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9"/>
          <a:stretch>
            <a:fillRect/>
          </a:stretch>
        </p:blipFill>
        <p:spPr>
          <a:xfrm>
            <a:off x="-96318" y="-43542"/>
            <a:ext cx="12314626" cy="6934200"/>
          </a:xfrm>
          <a:prstGeom prst="rect">
            <a:avLst/>
          </a:prstGeom>
        </p:spPr>
      </p:pic>
      <p:sp>
        <p:nvSpPr>
          <p:cNvPr id="4" name="TextBox 3">
            <a:extLst>
              <a:ext uri="{FF2B5EF4-FFF2-40B4-BE49-F238E27FC236}">
                <a16:creationId xmlns:a16="http://schemas.microsoft.com/office/drawing/2014/main" id="{C0DC794E-A8A5-1548-8A02-6807B5485266}"/>
              </a:ext>
            </a:extLst>
          </p:cNvPr>
          <p:cNvSpPr txBox="1"/>
          <p:nvPr userDrawn="1"/>
        </p:nvSpPr>
        <p:spPr>
          <a:xfrm>
            <a:off x="359230" y="6585858"/>
            <a:ext cx="8558784" cy="261610"/>
          </a:xfrm>
          <a:prstGeom prst="rect">
            <a:avLst/>
          </a:prstGeom>
          <a:noFill/>
        </p:spPr>
        <p:txBody>
          <a:bodyPr wrap="square" rtlCol="0">
            <a:spAutoFit/>
          </a:bodyPr>
          <a:lstStyle/>
          <a:p>
            <a:r>
              <a:rPr lang="en-US" sz="1050" b="1" i="0" spc="600" dirty="0">
                <a:solidFill>
                  <a:srgbClr val="FFC000"/>
                </a:solidFill>
                <a:latin typeface="Arial Narrow" panose="020B0604020202020204" pitchFamily="34" charset="0"/>
                <a:cs typeface="Arial Narrow" panose="020B0604020202020204" pitchFamily="34" charset="0"/>
              </a:rPr>
              <a:t>ADVANCED FINANCIAL MANAGEMENT SEMINAR</a:t>
            </a:r>
          </a:p>
        </p:txBody>
      </p:sp>
    </p:spTree>
    <p:extLst>
      <p:ext uri="{BB962C8B-B14F-4D97-AF65-F5344CB8AC3E}">
        <p14:creationId xmlns:p14="http://schemas.microsoft.com/office/powerpoint/2010/main" val="337495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4" r:id="rId10"/>
    <p:sldLayoutId id="2147483695" r:id="rId11"/>
    <p:sldLayoutId id="2147483690" r:id="rId12"/>
    <p:sldLayoutId id="2147483691" r:id="rId13"/>
    <p:sldLayoutId id="2147483692" r:id="rId14"/>
    <p:sldLayoutId id="2147483711" r:id="rId15"/>
    <p:sldLayoutId id="214748371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3/4/2026</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6"/>
          <a:stretch>
            <a:fillRect/>
          </a:stretch>
        </p:blipFill>
        <p:spPr>
          <a:xfrm>
            <a:off x="-96318" y="-43542"/>
            <a:ext cx="12314626" cy="6934200"/>
          </a:xfrm>
          <a:prstGeom prst="rect">
            <a:avLst/>
          </a:prstGeom>
        </p:spPr>
      </p:pic>
    </p:spTree>
    <p:extLst>
      <p:ext uri="{BB962C8B-B14F-4D97-AF65-F5344CB8AC3E}">
        <p14:creationId xmlns:p14="http://schemas.microsoft.com/office/powerpoint/2010/main" val="38363010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6.png"/><Relationship Id="rId4" Type="http://schemas.openxmlformats.org/officeDocument/2006/relationships/image" Target="../media/image26.png"/></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93.png"/><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ojp.gov/doj-financial-guide-2024" TargetMode="External"/><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1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33.png"/><Relationship Id="rId4" Type="http://schemas.openxmlformats.org/officeDocument/2006/relationships/image" Target="../media/image81.png"/></Relationships>
</file>

<file path=ppt/slides/_rels/slide1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33.png"/><Relationship Id="rId4" Type="http://schemas.openxmlformats.org/officeDocument/2006/relationships/image" Target="../media/image81.png"/></Relationships>
</file>

<file path=ppt/slides/_rels/slide1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hyperlink" Target="https://www.ojp.gov/doj-financial-guide-2024" TargetMode="External"/><Relationship Id="rId2" Type="http://schemas.openxmlformats.org/officeDocument/2006/relationships/hyperlink" Target="http://www.ecfr.gov/cgi-bin/text-idx?tpl=/ecfrbrowse/Title02/2cfr200_main_02.tpl" TargetMode="Externa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86.png"/></Relationships>
</file>

<file path=ppt/slides/_rels/slide15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ojp.gov/doj-guide-to-procurement-procedures" TargetMode="External"/><Relationship Id="rId7"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hyperlink" Target="http://www.gao.gov/assets/670/665712.pdf" TargetMode="External"/><Relationship Id="rId4" Type="http://schemas.openxmlformats.org/officeDocument/2006/relationships/hyperlink" Target="https://www.gsa.gov/policy-regulations/regulations/federal-travel-regulation"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121.png"/><Relationship Id="rId4" Type="http://schemas.openxmlformats.org/officeDocument/2006/relationships/image" Target="../media/image120.sv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2.xml"/></Relationships>
</file>

<file path=ppt/slides/_rels/slide1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8.png"/><Relationship Id="rId1" Type="http://schemas.openxmlformats.org/officeDocument/2006/relationships/slideLayout" Target="../slideLayouts/slideLayout22.xml"/><Relationship Id="rId5" Type="http://schemas.openxmlformats.org/officeDocument/2006/relationships/image" Target="../media/image126.png"/><Relationship Id="rId4"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1.jpg"/><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144.emf"/><Relationship Id="rId5" Type="http://schemas.openxmlformats.org/officeDocument/2006/relationships/package" Target="../embeddings/Microsoft_Excel_Worksheet.xlsx"/><Relationship Id="rId4" Type="http://schemas.openxmlformats.org/officeDocument/2006/relationships/image" Target="../media/image143.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png"/></Relationships>
</file>

<file path=ppt/slides/_rels/slide2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07.xml.rels><?xml version="1.0" encoding="UTF-8" standalone="yes"?>
<Relationships xmlns="http://schemas.openxmlformats.org/package/2006/relationships"><Relationship Id="rId3" Type="http://schemas.openxmlformats.org/officeDocument/2006/relationships/hyperlink" Target="mailto:OCFOindirectcost@usdoj.gov"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50.jpg"/></Relationships>
</file>

<file path=ppt/slides/_rels/slide2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92.png"/></Relationships>
</file>

<file path=ppt/slides/_rels/slide20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2.xml"/></Relationships>
</file>

<file path=ppt/slides/_rels/slide21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156.svg"/></Relationships>
</file>

<file path=ppt/slides/_rels/slide21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3" Type="http://schemas.openxmlformats.org/officeDocument/2006/relationships/image" Target="../media/image159.svg"/><Relationship Id="rId2" Type="http://schemas.openxmlformats.org/officeDocument/2006/relationships/image" Target="../media/image158.png"/><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10.png"/></Relationships>
</file>

<file path=ppt/slides/_rels/slide220.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15.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2" Type="http://schemas.openxmlformats.org/officeDocument/2006/relationships/hyperlink" Target="https://www.ojp.gov/?utm_source=chatgpt.com" TargetMode="Externa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38.png"/><Relationship Id="rId10" Type="http://schemas.openxmlformats.org/officeDocument/2006/relationships/image" Target="../media/image67.png"/><Relationship Id="rId4" Type="http://schemas.openxmlformats.org/officeDocument/2006/relationships/image" Target="../media/image49.png"/><Relationship Id="rId9"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hyperlink" Target="https://ojp.gov/training/pdfs/Subrecipient-Procure-cklist-B.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BF6D-59AC-9D46-B0BF-8A06424A4A19}"/>
              </a:ext>
              <a:ext uri="{C183D7F6-B498-43B3-948B-1728B52AA6E4}">
                <adec:decorative xmlns:adec="http://schemas.microsoft.com/office/drawing/2017/decorative" val="1"/>
              </a:ext>
            </a:extLst>
          </p:cNvPr>
          <p:cNvSpPr txBox="1">
            <a:spLocks/>
          </p:cNvSpPr>
          <p:nvPr/>
        </p:nvSpPr>
        <p:spPr>
          <a:xfrm>
            <a:off x="4287188" y="1467603"/>
            <a:ext cx="7845511" cy="1826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30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Advanced Financial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30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Management</a:t>
            </a:r>
          </a:p>
        </p:txBody>
      </p:sp>
      <p:sp>
        <p:nvSpPr>
          <p:cNvPr id="3" name="Title 2">
            <a:extLst>
              <a:ext uri="{FF2B5EF4-FFF2-40B4-BE49-F238E27FC236}">
                <a16:creationId xmlns:a16="http://schemas.microsoft.com/office/drawing/2014/main" id="{67D33FB1-664F-FA4D-A225-69B1C289F753}"/>
              </a:ext>
              <a:ext uri="{C183D7F6-B498-43B3-948B-1728B52AA6E4}">
                <adec:decorative xmlns:adec="http://schemas.microsoft.com/office/drawing/2017/decorative" val="1"/>
              </a:ext>
            </a:extLst>
          </p:cNvPr>
          <p:cNvSpPr txBox="1">
            <a:spLocks noGrp="1"/>
          </p:cNvSpPr>
          <p:nvPr>
            <p:ph type="title" idx="4294967295"/>
          </p:nvPr>
        </p:nvSpPr>
        <p:spPr>
          <a:xfrm>
            <a:off x="4340138" y="3358252"/>
            <a:ext cx="73594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SEMINAR</a:t>
            </a:r>
          </a:p>
        </p:txBody>
      </p:sp>
      <p:sp>
        <p:nvSpPr>
          <p:cNvPr id="4" name="Title 1">
            <a:extLst>
              <a:ext uri="{FF2B5EF4-FFF2-40B4-BE49-F238E27FC236}">
                <a16:creationId xmlns:a16="http://schemas.microsoft.com/office/drawing/2014/main" id="{FA5D5D7C-1598-A044-97A6-08ED4750AB16}"/>
              </a:ext>
              <a:ext uri="{C183D7F6-B498-43B3-948B-1728B52AA6E4}">
                <adec:decorative xmlns:adec="http://schemas.microsoft.com/office/drawing/2017/decorative" val="1"/>
              </a:ext>
            </a:extLst>
          </p:cNvPr>
          <p:cNvSpPr txBox="1">
            <a:spLocks/>
          </p:cNvSpPr>
          <p:nvPr/>
        </p:nvSpPr>
        <p:spPr>
          <a:xfrm>
            <a:off x="4340138" y="4772275"/>
            <a:ext cx="7845511" cy="1454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Office of the </a:t>
            </a:r>
            <a:b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Chief Financial Officer</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Office of Justice Programs</a:t>
            </a:r>
          </a:p>
        </p:txBody>
      </p:sp>
    </p:spTree>
    <p:extLst>
      <p:ext uri="{BB962C8B-B14F-4D97-AF65-F5344CB8AC3E}">
        <p14:creationId xmlns:p14="http://schemas.microsoft.com/office/powerpoint/2010/main" val="38813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A960-574F-8B4B-A308-B700A7506C04}"/>
              </a:ext>
            </a:extLst>
          </p:cNvPr>
          <p:cNvSpPr>
            <a:spLocks noGrp="1"/>
          </p:cNvSpPr>
          <p:nvPr>
            <p:ph type="title"/>
          </p:nvPr>
        </p:nvSpPr>
        <p:spPr/>
        <p:txBody>
          <a:bodyPr/>
          <a:lstStyle/>
          <a:p>
            <a:r>
              <a:rPr lang="en-US" dirty="0"/>
              <a:t>Limited Scope Review</a:t>
            </a:r>
          </a:p>
        </p:txBody>
      </p:sp>
      <p:sp>
        <p:nvSpPr>
          <p:cNvPr id="4" name="Oval 3">
            <a:extLst>
              <a:ext uri="{FF2B5EF4-FFF2-40B4-BE49-F238E27FC236}">
                <a16:creationId xmlns:a16="http://schemas.microsoft.com/office/drawing/2014/main" id="{2C26E7CF-745A-5346-83B6-5F8BBE26B1AE}"/>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icon of three gears in white over a green circle with a red magnifying glass.">
            <a:extLst>
              <a:ext uri="{FF2B5EF4-FFF2-40B4-BE49-F238E27FC236}">
                <a16:creationId xmlns:a16="http://schemas.microsoft.com/office/drawing/2014/main" id="{8E8A4CF2-8110-C746-8D8F-D3DF51BE524F}"/>
              </a:ext>
            </a:extLst>
          </p:cNvPr>
          <p:cNvPicPr>
            <a:picLocks noChangeAspect="1"/>
          </p:cNvPicPr>
          <p:nvPr/>
        </p:nvPicPr>
        <p:blipFill>
          <a:blip r:embed="rId2"/>
          <a:stretch>
            <a:fillRect/>
          </a:stretch>
        </p:blipFill>
        <p:spPr>
          <a:xfrm>
            <a:off x="324465" y="1789764"/>
            <a:ext cx="2443023" cy="2443023"/>
          </a:xfrm>
          <a:prstGeom prst="rect">
            <a:avLst/>
          </a:prstGeom>
        </p:spPr>
      </p:pic>
      <p:sp>
        <p:nvSpPr>
          <p:cNvPr id="3" name="Content Placeholder 2">
            <a:extLst>
              <a:ext uri="{FF2B5EF4-FFF2-40B4-BE49-F238E27FC236}">
                <a16:creationId xmlns:a16="http://schemas.microsoft.com/office/drawing/2014/main" id="{6EDE11D9-C80E-044F-B668-92340ACD8059}"/>
              </a:ext>
            </a:extLst>
          </p:cNvPr>
          <p:cNvSpPr>
            <a:spLocks noGrp="1"/>
          </p:cNvSpPr>
          <p:nvPr>
            <p:ph idx="4294967295"/>
          </p:nvPr>
        </p:nvSpPr>
        <p:spPr>
          <a:xfrm>
            <a:off x="2865349" y="1165128"/>
            <a:ext cx="9320301" cy="5214258"/>
          </a:xfrm>
        </p:spPr>
        <p:txBody>
          <a:bodyPr>
            <a:normAutofit fontScale="92500" lnSpcReduction="10000"/>
          </a:bodyPr>
          <a:lstStyle/>
          <a:p>
            <a:pPr marL="0" indent="0">
              <a:lnSpc>
                <a:spcPct val="160000"/>
              </a:lnSpc>
              <a:buNone/>
            </a:pPr>
            <a:r>
              <a:rPr lang="en-US" altLang="en-US" sz="3200" dirty="0"/>
              <a:t>A Review of:</a:t>
            </a:r>
          </a:p>
          <a:p>
            <a:pPr>
              <a:lnSpc>
                <a:spcPct val="160000"/>
              </a:lnSpc>
              <a:buClr>
                <a:srgbClr val="C00000"/>
              </a:buClr>
              <a:buSzPct val="80000"/>
              <a:buFont typeface="Wingdings" pitchFamily="2" charset="2"/>
              <a:buChar char="ü"/>
            </a:pPr>
            <a:r>
              <a:rPr lang="en-US" altLang="en-US" sz="3000" dirty="0"/>
              <a:t> Financial Information </a:t>
            </a:r>
          </a:p>
          <a:p>
            <a:pPr>
              <a:lnSpc>
                <a:spcPct val="160000"/>
              </a:lnSpc>
              <a:buClr>
                <a:srgbClr val="C00000"/>
              </a:buClr>
              <a:buSzPct val="80000"/>
              <a:buFont typeface="Wingdings" pitchFamily="2" charset="2"/>
              <a:buChar char="ü"/>
            </a:pPr>
            <a:r>
              <a:rPr lang="en-US" altLang="en-US" sz="3000" dirty="0"/>
              <a:t> Policies and Procedures </a:t>
            </a:r>
          </a:p>
          <a:p>
            <a:pPr>
              <a:lnSpc>
                <a:spcPct val="160000"/>
              </a:lnSpc>
              <a:buClr>
                <a:srgbClr val="C00000"/>
              </a:buClr>
              <a:buSzPct val="80000"/>
              <a:buFont typeface="Wingdings" pitchFamily="2" charset="2"/>
              <a:buChar char="ü"/>
            </a:pPr>
            <a:r>
              <a:rPr lang="en-US" altLang="en-US" sz="3000" dirty="0"/>
              <a:t> Internal Controls </a:t>
            </a:r>
          </a:p>
          <a:p>
            <a:pPr marL="0" indent="0">
              <a:lnSpc>
                <a:spcPct val="160000"/>
              </a:lnSpc>
              <a:buNone/>
            </a:pPr>
            <a:r>
              <a:rPr lang="en-US" altLang="en-US" dirty="0"/>
              <a:t>To ensure validity and accuracy of reported information, </a:t>
            </a:r>
            <a:br>
              <a:rPr lang="en-US" altLang="en-US" dirty="0"/>
            </a:br>
            <a:r>
              <a:rPr lang="en-US" altLang="en-US" dirty="0"/>
              <a:t>and compliance with Federal Requirements. </a:t>
            </a:r>
          </a:p>
          <a:p>
            <a:pPr marL="0" indent="0">
              <a:lnSpc>
                <a:spcPct val="160000"/>
              </a:lnSpc>
              <a:buNone/>
            </a:pPr>
            <a:r>
              <a:rPr lang="en-US" altLang="en-US" dirty="0"/>
              <a:t>The process does not warrant an opinion.</a:t>
            </a:r>
            <a:endParaRPr lang="en-US" dirty="0"/>
          </a:p>
        </p:txBody>
      </p:sp>
    </p:spTree>
    <p:extLst>
      <p:ext uri="{BB962C8B-B14F-4D97-AF65-F5344CB8AC3E}">
        <p14:creationId xmlns:p14="http://schemas.microsoft.com/office/powerpoint/2010/main" val="3195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9051922" cy="4888592"/>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A pass-through entity’s must:</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Review financial and performance reports.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Ensure subrecipient takes corrective action on all audit findings, site visits, etc.</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Issue management decisions on audit findings.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Resolve audit findings.</a:t>
            </a:r>
            <a:endParaRPr lang="en-US" altLang="ko-KR" sz="2600" dirty="0">
              <a:solidFill>
                <a:srgbClr val="040E08"/>
              </a:solidFill>
              <a:ea typeface="굴림" panose="020B0600000101010101" pitchFamily="34" charset="-127"/>
            </a:endParaRPr>
          </a:p>
        </p:txBody>
      </p:sp>
      <p:grpSp>
        <p:nvGrpSpPr>
          <p:cNvPr id="7" name="Group 6">
            <a:extLst>
              <a:ext uri="{FF2B5EF4-FFF2-40B4-BE49-F238E27FC236}">
                <a16:creationId xmlns:a16="http://schemas.microsoft.com/office/drawing/2014/main" id="{7C652255-CF5E-704A-8EF3-242906DD52BB}"/>
              </a:ext>
              <a:ext uri="{C183D7F6-B498-43B3-948B-1728B52AA6E4}">
                <adec:decorative xmlns:adec="http://schemas.microsoft.com/office/drawing/2017/decorative" val="1"/>
              </a:ext>
            </a:extLst>
          </p:cNvPr>
          <p:cNvGrpSpPr/>
          <p:nvPr/>
        </p:nvGrpSpPr>
        <p:grpSpPr>
          <a:xfrm>
            <a:off x="10304226" y="2527176"/>
            <a:ext cx="1600095" cy="1600200"/>
            <a:chOff x="10304226" y="2527176"/>
            <a:chExt cx="1600095" cy="1600200"/>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grpSp>
      <p:pic>
        <p:nvPicPr>
          <p:cNvPr id="25" name="Picture 24">
            <a:extLst>
              <a:ext uri="{FF2B5EF4-FFF2-40B4-BE49-F238E27FC236}">
                <a16:creationId xmlns:a16="http://schemas.microsoft.com/office/drawing/2014/main" id="{703831FD-1994-FF44-856B-77DA7D8FAA67}"/>
              </a:ext>
              <a:ext uri="{C183D7F6-B498-43B3-948B-1728B52AA6E4}">
                <adec:decorative xmlns:adec="http://schemas.microsoft.com/office/drawing/2017/decorative" val="1"/>
              </a:ext>
            </a:extLst>
          </p:cNvPr>
          <p:cNvPicPr>
            <a:picLocks noChangeAspect="1"/>
          </p:cNvPicPr>
          <p:nvPr/>
        </p:nvPicPr>
        <p:blipFill>
          <a:blip r:embed="rId3"/>
          <a:srcRect/>
          <a:stretch/>
        </p:blipFill>
        <p:spPr>
          <a:xfrm rot="832400">
            <a:off x="9598930" y="-165107"/>
            <a:ext cx="2677077" cy="2677077"/>
          </a:xfrm>
          <a:prstGeom prst="rect">
            <a:avLst/>
          </a:prstGeom>
        </p:spPr>
      </p:pic>
      <p:sp>
        <p:nvSpPr>
          <p:cNvPr id="4" name="TextBox 3">
            <a:extLst>
              <a:ext uri="{FF2B5EF4-FFF2-40B4-BE49-F238E27FC236}">
                <a16:creationId xmlns:a16="http://schemas.microsoft.com/office/drawing/2014/main" id="{CFF323BA-3195-B72C-B566-5E33A988C807}"/>
              </a:ext>
            </a:extLst>
          </p:cNvPr>
          <p:cNvSpPr txBox="1"/>
          <p:nvPr/>
        </p:nvSpPr>
        <p:spPr>
          <a:xfrm>
            <a:off x="598715" y="4200394"/>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200.332(e)) </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65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755350" cy="4292631"/>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Pass-through entities should develop monitoring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objectives to ensure subrecipients: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Carry out program activities as stipulated in the subaward;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Have adequate internal controls to protect federal funds;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Claim reimbursement for costs that are allowable, reasonable, allocable, and necessary under program guidelines; </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Identify any conflicts of interest that exist; and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Maintain required supporting documentation/records.  </a:t>
            </a:r>
          </a:p>
        </p:txBody>
      </p:sp>
      <p:pic>
        <p:nvPicPr>
          <p:cNvPr id="6" name="Picture 5" descr="people icon">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pic>
        <p:nvPicPr>
          <p:cNvPr id="9" name="Picture 8" descr="pass-through entity's requirements certificate stamp">
            <a:extLst>
              <a:ext uri="{FF2B5EF4-FFF2-40B4-BE49-F238E27FC236}">
                <a16:creationId xmlns:a16="http://schemas.microsoft.com/office/drawing/2014/main" id="{3E3F0A97-069E-7244-8B33-A5BF9F057CF6}"/>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60834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9051922" cy="4888592"/>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pass-through entity’s annual monitoring plan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should include:</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All subrecipients that will be monitored</a:t>
            </a:r>
          </a:p>
          <a:p>
            <a:pPr lvl="2">
              <a:lnSpc>
                <a:spcPct val="100000"/>
              </a:lnSpc>
              <a:buClr>
                <a:srgbClr val="C00000"/>
              </a:buClr>
              <a:buSzPct val="80000"/>
            </a:pPr>
            <a:r>
              <a:rPr lang="en-US" altLang="ko-KR" sz="2400" dirty="0">
                <a:solidFill>
                  <a:srgbClr val="040E08"/>
                </a:solidFill>
                <a:ea typeface="굴림" panose="020B0600000101010101" pitchFamily="34" charset="-127"/>
              </a:rPr>
              <a:t>Subrecipients from each risk level should be monitored (i.e., high, medium, and low) </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Type of monitoring</a:t>
            </a:r>
          </a:p>
          <a:p>
            <a:pPr lvl="2">
              <a:lnSpc>
                <a:spcPct val="100000"/>
              </a:lnSpc>
              <a:buClr>
                <a:srgbClr val="C00000"/>
              </a:buClr>
              <a:buSzPct val="80000"/>
            </a:pPr>
            <a:r>
              <a:rPr lang="en-US" altLang="ko-KR" sz="2400" dirty="0">
                <a:solidFill>
                  <a:srgbClr val="040E08"/>
                </a:solidFill>
                <a:ea typeface="굴림" panose="020B0600000101010101" pitchFamily="34" charset="-127"/>
              </a:rPr>
              <a:t>On-site or in-house review</a:t>
            </a:r>
            <a:endParaRPr lang="en-US" altLang="ko-KR" sz="1200" dirty="0">
              <a:solidFill>
                <a:srgbClr val="040E08"/>
              </a:solidFill>
              <a:ea typeface="굴림" panose="020B0600000101010101" pitchFamily="34" charset="-127"/>
            </a:endParaRP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Effective implementation of the monitoring plan may also result in the identification of potential areas for training and technical assistance.</a:t>
            </a:r>
          </a:p>
        </p:txBody>
      </p:sp>
      <p:grpSp>
        <p:nvGrpSpPr>
          <p:cNvPr id="7" name="Group 6" descr="people icon">
            <a:extLst>
              <a:ext uri="{FF2B5EF4-FFF2-40B4-BE49-F238E27FC236}">
                <a16:creationId xmlns:a16="http://schemas.microsoft.com/office/drawing/2014/main" id="{7C652255-CF5E-704A-8EF3-242906DD52BB}"/>
              </a:ext>
            </a:extLst>
          </p:cNvPr>
          <p:cNvGrpSpPr/>
          <p:nvPr/>
        </p:nvGrpSpPr>
        <p:grpSpPr>
          <a:xfrm>
            <a:off x="10304226" y="2527176"/>
            <a:ext cx="1600095" cy="1600200"/>
            <a:chOff x="10304226" y="2527176"/>
            <a:chExt cx="1600095" cy="1600200"/>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grpSp>
      <p:pic>
        <p:nvPicPr>
          <p:cNvPr id="25" name="Picture 24" descr="pass-through entity's requirements certificate stamp">
            <a:extLst>
              <a:ext uri="{FF2B5EF4-FFF2-40B4-BE49-F238E27FC236}">
                <a16:creationId xmlns:a16="http://schemas.microsoft.com/office/drawing/2014/main" id="{703831FD-1994-FF44-856B-77DA7D8FAA67}"/>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46347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9126053" cy="4648749"/>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In preparation for an on-site visit, the pass-through entity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should review all documentation, such as: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Subrecipient’s application for funding;</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Written agreement with the subrecipient;</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Financial and progress reports;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Drawdown history (payments made to the subrecipient); and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Copies of recent audit reports.</a:t>
            </a:r>
          </a:p>
          <a:p>
            <a:pPr marL="457200" lvl="1" indent="0">
              <a:lnSpc>
                <a:spcPct val="100000"/>
              </a:lnSpc>
              <a:buClr>
                <a:srgbClr val="C00000"/>
              </a:buClr>
              <a:buSzPct val="80000"/>
              <a:buNone/>
            </a:pPr>
            <a:r>
              <a:rPr lang="en-US" altLang="ko-KR" sz="1000" dirty="0">
                <a:solidFill>
                  <a:srgbClr val="040E08"/>
                </a:solidFill>
                <a:ea typeface="굴림" panose="020B0600000101010101" pitchFamily="34" charset="-127"/>
              </a:rPr>
              <a:t> </a:t>
            </a: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result of this review may inform the pass-through entity about the subrecipient’s operations and identify potential problem areas to examine during the on-site visit.</a:t>
            </a:r>
            <a:r>
              <a:rPr lang="en-US" altLang="ko-KR" sz="2400" dirty="0">
                <a:solidFill>
                  <a:srgbClr val="040E08"/>
                </a:solidFill>
                <a:ea typeface="굴림" panose="020B0600000101010101" pitchFamily="34" charset="-127"/>
              </a:rPr>
              <a:t> </a:t>
            </a:r>
          </a:p>
        </p:txBody>
      </p:sp>
      <p:pic>
        <p:nvPicPr>
          <p:cNvPr id="6" name="Picture 5">
            <a:extLst>
              <a:ext uri="{FF2B5EF4-FFF2-40B4-BE49-F238E27FC236}">
                <a16:creationId xmlns:a16="http://schemas.microsoft.com/office/drawing/2014/main" id="{1BBE1336-0C34-A448-ACB7-B9EC57B548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15439" y="2641310"/>
            <a:ext cx="1386994" cy="1386994"/>
          </a:xfrm>
          <a:prstGeom prst="rect">
            <a:avLst/>
          </a:prstGeom>
        </p:spPr>
      </p:pic>
      <p:sp>
        <p:nvSpPr>
          <p:cNvPr id="8" name="Oval 7">
            <a:extLst>
              <a:ext uri="{FF2B5EF4-FFF2-40B4-BE49-F238E27FC236}">
                <a16:creationId xmlns:a16="http://schemas.microsoft.com/office/drawing/2014/main" id="{6A7B0462-ABF0-F645-AA87-929B26733D93}"/>
              </a:ext>
              <a:ext uri="{C183D7F6-B498-43B3-948B-1728B52AA6E4}">
                <adec:decorative xmlns:adec="http://schemas.microsoft.com/office/drawing/2017/decorative" val="1"/>
              </a:ext>
            </a:extLst>
          </p:cNvPr>
          <p:cNvSpPr/>
          <p:nvPr/>
        </p:nvSpPr>
        <p:spPr>
          <a:xfrm>
            <a:off x="9734600" y="3846310"/>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7D166C-D276-CE4C-B246-11B9EAC600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3964" y="3997258"/>
            <a:ext cx="1386994" cy="1386994"/>
          </a:xfrm>
          <a:prstGeom prst="rect">
            <a:avLst/>
          </a:prstGeom>
        </p:spPr>
      </p:pic>
      <p:pic>
        <p:nvPicPr>
          <p:cNvPr id="12" name="Picture 11">
            <a:extLst>
              <a:ext uri="{FF2B5EF4-FFF2-40B4-BE49-F238E27FC236}">
                <a16:creationId xmlns:a16="http://schemas.microsoft.com/office/drawing/2014/main" id="{DB129AA5-FA43-124A-82AF-85261B3CE161}"/>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08963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anim calcmode="lin" valueType="num">
                                      <p:cBhvr>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anim calcmode="lin" valueType="num">
                                      <p:cBhvr>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9603624" cy="5108178"/>
          </a:xfrm>
        </p:spPr>
        <p:txBody>
          <a:bodyPr>
            <a:noAutofit/>
          </a:bodyPr>
          <a:lstStyle/>
          <a:p>
            <a:pPr marL="0" indent="0">
              <a:lnSpc>
                <a:spcPct val="100000"/>
              </a:lnSpc>
              <a:buNone/>
            </a:pPr>
            <a:r>
              <a:rPr lang="en-US" altLang="ko-KR" b="1" spc="300" dirty="0">
                <a:solidFill>
                  <a:srgbClr val="00929E"/>
                </a:solidFill>
                <a:ea typeface="굴림" panose="020B0600000101010101" pitchFamily="34" charset="-127"/>
              </a:rPr>
              <a:t>BEST PRACTICES</a:t>
            </a:r>
            <a:endParaRPr lang="en-US" altLang="ko-KR" sz="2600" dirty="0">
              <a:solidFill>
                <a:srgbClr val="040E08"/>
              </a:solidFill>
              <a:latin typeface="Times New Roman" panose="02020603050405020304" pitchFamily="18" charset="0"/>
              <a:ea typeface="굴림" panose="020B0600000101010101" pitchFamily="34" charset="-127"/>
              <a:cs typeface="Times New Roman" panose="02020603050405020304" pitchFamily="18" charset="0"/>
            </a:endParaRPr>
          </a:p>
          <a:p>
            <a:pPr marL="914400" lvl="1" indent="-457200">
              <a:lnSpc>
                <a:spcPct val="150000"/>
              </a:lnSpc>
              <a:buClr>
                <a:srgbClr val="C00000"/>
              </a:buClr>
              <a:buSzPct val="80000"/>
              <a:buFont typeface="+mj-lt"/>
              <a:buAutoNum type="arabicPeriod"/>
            </a:pPr>
            <a:r>
              <a:rPr lang="en-US" altLang="ko-KR" sz="2600" dirty="0">
                <a:solidFill>
                  <a:srgbClr val="040E08"/>
                </a:solidFill>
                <a:ea typeface="굴림" panose="020B0600000101010101" pitchFamily="34" charset="-127"/>
              </a:rPr>
              <a:t>Notification </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Entrance conference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Supporting documentation, data gathering and analysis </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Exit conference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Follow-up</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Corrective Action Plan (CAP),  if applicable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Closure of site visit</a:t>
            </a:r>
          </a:p>
        </p:txBody>
      </p:sp>
      <p:pic>
        <p:nvPicPr>
          <p:cNvPr id="6" name="Picture 5" descr="people icon">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pic>
        <p:nvPicPr>
          <p:cNvPr id="9" name="Picture 8" descr="pass-through entity's requirements certificate stamp">
            <a:extLst>
              <a:ext uri="{FF2B5EF4-FFF2-40B4-BE49-F238E27FC236}">
                <a16:creationId xmlns:a16="http://schemas.microsoft.com/office/drawing/2014/main" id="{CF5ED48E-E64E-D346-BDBE-C066FBAF5868}"/>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047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1000"/>
                                        <p:tgtEl>
                                          <p:spTgt spid="3">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000"/>
                                        <p:tgtEl>
                                          <p:spTgt spid="3">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1000"/>
                                        <p:tgtEl>
                                          <p:spTgt spid="3">
                                            <p:txEl>
                                              <p:pRg st="5" end="5"/>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000"/>
                                        <p:tgtEl>
                                          <p:spTgt spid="3">
                                            <p:txEl>
                                              <p:pRg st="6" end="6"/>
                                            </p:txEl>
                                          </p:spTgt>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188499"/>
            <a:ext cx="10890250" cy="1656247"/>
          </a:xfrm>
        </p:spPr>
        <p:txBody>
          <a:bodyPr>
            <a:normAutofit/>
          </a:bodyPr>
          <a:lstStyle/>
          <a:p>
            <a:pPr>
              <a:lnSpc>
                <a:spcPct val="100000"/>
              </a:lnSpc>
            </a:pPr>
            <a:r>
              <a:rPr lang="en-US" sz="3600" b="0" dirty="0"/>
              <a:t>Remedies for Subrecipient Noncompliance</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dirty="0"/>
              <a:t>						</a:t>
            </a:r>
            <a:r>
              <a:rPr lang="en-US" sz="3200" dirty="0"/>
              <a:t>Post-award Process </a:t>
            </a:r>
            <a:endParaRPr lang="en-US" dirty="0"/>
          </a:p>
        </p:txBody>
      </p:sp>
    </p:spTree>
    <p:extLst>
      <p:ext uri="{BB962C8B-B14F-4D97-AF65-F5344CB8AC3E}">
        <p14:creationId xmlns:p14="http://schemas.microsoft.com/office/powerpoint/2010/main" val="35826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C3B6E86-AF1C-8C48-9E82-DD57FA057220}"/>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8" name="Straight Connector 7">
              <a:extLst>
                <a:ext uri="{FF2B5EF4-FFF2-40B4-BE49-F238E27FC236}">
                  <a16:creationId xmlns:a16="http://schemas.microsoft.com/office/drawing/2014/main" id="{62BAFB12-789F-EC45-A34D-AFACE5EEE42A}"/>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6738A4E-3399-8848-A184-86B185109CB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4FC780B9-EC68-B54C-8F8E-3117335EE9A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48F6FB0A-B608-FB49-B0DA-159E5B2E4AE4}"/>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7905DB0F-364A-4641-82F7-924F9EB5E780}"/>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Post-award Remedies for Noncompliance</a:t>
            </a:r>
          </a:p>
        </p:txBody>
      </p:sp>
      <p:pic>
        <p:nvPicPr>
          <p:cNvPr id="13" name="Picture 12">
            <a:extLst>
              <a:ext uri="{FF2B5EF4-FFF2-40B4-BE49-F238E27FC236}">
                <a16:creationId xmlns:a16="http://schemas.microsoft.com/office/drawing/2014/main" id="{D1C3811C-D32E-8142-94A1-A76D3263231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grpSp>
        <p:nvGrpSpPr>
          <p:cNvPr id="21" name="Group 20">
            <a:extLst>
              <a:ext uri="{FF2B5EF4-FFF2-40B4-BE49-F238E27FC236}">
                <a16:creationId xmlns:a16="http://schemas.microsoft.com/office/drawing/2014/main" id="{70768FC1-2A35-AB47-A62E-77A7980479B2}"/>
              </a:ext>
              <a:ext uri="{C183D7F6-B498-43B3-948B-1728B52AA6E4}">
                <adec:decorative xmlns:adec="http://schemas.microsoft.com/office/drawing/2017/decorative" val="1"/>
              </a:ext>
            </a:extLst>
          </p:cNvPr>
          <p:cNvGrpSpPr/>
          <p:nvPr/>
        </p:nvGrpSpPr>
        <p:grpSpPr>
          <a:xfrm>
            <a:off x="7960150" y="2399870"/>
            <a:ext cx="1651473" cy="1639677"/>
            <a:chOff x="8036800" y="3231027"/>
            <a:chExt cx="1651473" cy="1639677"/>
          </a:xfrm>
        </p:grpSpPr>
        <p:sp>
          <p:nvSpPr>
            <p:cNvPr id="15" name="Oval 14">
              <a:extLst>
                <a:ext uri="{FF2B5EF4-FFF2-40B4-BE49-F238E27FC236}">
                  <a16:creationId xmlns:a16="http://schemas.microsoft.com/office/drawing/2014/main" id="{7C832E39-AA79-2B49-AEB0-1FD695029D4D}"/>
                </a:ext>
              </a:extLst>
            </p:cNvPr>
            <p:cNvSpPr/>
            <p:nvPr/>
          </p:nvSpPr>
          <p:spPr>
            <a:xfrm>
              <a:off x="8036800" y="3231027"/>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16">
              <a:extLst>
                <a:ext uri="{FF2B5EF4-FFF2-40B4-BE49-F238E27FC236}">
                  <a16:creationId xmlns:a16="http://schemas.microsoft.com/office/drawing/2014/main" id="{E54E0779-FD08-274A-BF6F-999189BC20C4}"/>
                </a:ext>
              </a:extLst>
            </p:cNvPr>
            <p:cNvPicPr>
              <a:picLocks noChangeAspect="1"/>
            </p:cNvPicPr>
            <p:nvPr/>
          </p:nvPicPr>
          <p:blipFill>
            <a:blip r:embed="rId4"/>
            <a:stretch>
              <a:fillRect/>
            </a:stretch>
          </p:blipFill>
          <p:spPr>
            <a:xfrm>
              <a:off x="8063681" y="3246112"/>
              <a:ext cx="1624592" cy="1624592"/>
            </a:xfrm>
            <a:prstGeom prst="rect">
              <a:avLst/>
            </a:prstGeom>
          </p:spPr>
        </p:pic>
      </p:gr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7246836"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20"/>
              </a:lnSpc>
              <a:buNone/>
            </a:pPr>
            <a:r>
              <a:rPr lang="en-US" altLang="ko-KR" sz="2600" dirty="0">
                <a:solidFill>
                  <a:srgbClr val="040E08"/>
                </a:solidFill>
                <a:ea typeface="굴림" panose="020B0600000101010101" pitchFamily="34" charset="-127"/>
              </a:rPr>
              <a:t>The pass-through entity may implement specific conditions if the subrecipient fails to comply with the U.S. Constitution, Federal statues, regulations, or terms and conditions of the subaward (</a:t>
            </a:r>
            <a:r>
              <a:rPr lang="en-US" altLang="ko-KR" sz="2600" i="1" dirty="0">
                <a:solidFill>
                  <a:srgbClr val="040E08"/>
                </a:solidFill>
                <a:ea typeface="굴림" panose="020B0600000101010101" pitchFamily="34" charset="-127"/>
              </a:rPr>
              <a:t>2 CFR 200.339</a:t>
            </a:r>
            <a:r>
              <a:rPr lang="en-US" altLang="ko-KR" sz="2600" dirty="0">
                <a:solidFill>
                  <a:srgbClr val="040E08"/>
                </a:solidFill>
                <a:ea typeface="굴림" panose="020B0600000101010101" pitchFamily="34" charset="-127"/>
              </a:rPr>
              <a:t>). </a:t>
            </a:r>
          </a:p>
        </p:txBody>
      </p:sp>
      <p:sp>
        <p:nvSpPr>
          <p:cNvPr id="14" name="Oval 13">
            <a:extLst>
              <a:ext uri="{FF2B5EF4-FFF2-40B4-BE49-F238E27FC236}">
                <a16:creationId xmlns:a16="http://schemas.microsoft.com/office/drawing/2014/main" id="{CF6E8123-5CB0-C44C-9F55-B0EA475E5769}"/>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4" name="Picture 23">
            <a:extLst>
              <a:ext uri="{FF2B5EF4-FFF2-40B4-BE49-F238E27FC236}">
                <a16:creationId xmlns:a16="http://schemas.microsoft.com/office/drawing/2014/main" id="{FD9C8D78-8F01-3347-8C51-F85EE1B1362C}"/>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45"/>
          <a:stretch/>
        </p:blipFill>
        <p:spPr bwMode="auto">
          <a:xfrm rot="21093248">
            <a:off x="9879732" y="2840750"/>
            <a:ext cx="1245293" cy="1538376"/>
          </a:xfrm>
          <a:prstGeom prst="rect">
            <a:avLst/>
          </a:prstGeom>
          <a:noFill/>
          <a:ln w="31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22DE15D-7BAB-254E-830B-71685AF41AB1}"/>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48767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500"/>
                            </p:stCondLst>
                            <p:childTnLst>
                              <p:par>
                                <p:cTn id="14" presetID="1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p:tgtEl>
                                          <p:spTgt spid="24"/>
                                        </p:tgtEl>
                                        <p:attrNameLst>
                                          <p:attrName>ppt_y</p:attrName>
                                        </p:attrNameLst>
                                      </p:cBhvr>
                                      <p:tavLst>
                                        <p:tav tm="0">
                                          <p:val>
                                            <p:strVal val="#ppt_y+#ppt_h*1.125000"/>
                                          </p:val>
                                        </p:tav>
                                        <p:tav tm="100000">
                                          <p:val>
                                            <p:strVal val="#ppt_y"/>
                                          </p:val>
                                        </p:tav>
                                      </p:tavLst>
                                    </p:anim>
                                    <p:animEffect transition="in" filter="wipe(up)">
                                      <p:cBhvr>
                                        <p:cTn id="17" dur="1000"/>
                                        <p:tgtEl>
                                          <p:spTgt spid="24"/>
                                        </p:tgtEl>
                                      </p:cBhvr>
                                    </p:animEffect>
                                  </p:childTnLst>
                                </p:cTn>
                              </p:par>
                            </p:childTnLst>
                          </p:cTn>
                        </p:par>
                        <p:par>
                          <p:cTn id="18" fill="hold">
                            <p:stCondLst>
                              <p:cond delay="2500"/>
                            </p:stCondLst>
                            <p:childTnLst>
                              <p:par>
                                <p:cTn id="19" presetID="1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ppt_x</p:attrName>
                                        </p:attrNameLst>
                                      </p:cBhvr>
                                      <p:tavLst>
                                        <p:tav tm="0">
                                          <p:val>
                                            <p:strVal val="#ppt_x+#ppt_w*1.125000"/>
                                          </p:val>
                                        </p:tav>
                                        <p:tav tm="100000">
                                          <p:val>
                                            <p:strVal val="#ppt_x"/>
                                          </p:val>
                                        </p:tav>
                                      </p:tavLst>
                                    </p:anim>
                                    <p:animEffect transition="in" filter="wipe(left)">
                                      <p:cBhvr>
                                        <p:cTn id="22" dur="500"/>
                                        <p:tgtEl>
                                          <p:spTgt spid="21"/>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fade">
                                      <p:cBhvr>
                                        <p:cTn id="2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Post-award Remedies for Noncompliance</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4" y="1199969"/>
            <a:ext cx="10251849"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20"/>
              </a:lnSpc>
              <a:buNone/>
            </a:pPr>
            <a:r>
              <a:rPr lang="en-US" altLang="ko-KR" sz="2600" dirty="0">
                <a:solidFill>
                  <a:srgbClr val="040E08"/>
                </a:solidFill>
                <a:ea typeface="굴림" panose="020B0600000101010101" pitchFamily="34" charset="-127"/>
              </a:rPr>
              <a:t>When noncompliance cannot be remedied by imposing specific conditions, one or more of the following actions may be taken: </a:t>
            </a:r>
            <a:r>
              <a:rPr lang="en-US" altLang="ko-KR" sz="2400" dirty="0">
                <a:solidFill>
                  <a:srgbClr val="040E08"/>
                </a:solidFill>
                <a:ea typeface="굴림" panose="020B0600000101010101" pitchFamily="34" charset="-127"/>
              </a:rPr>
              <a:t> </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Temporarily withhold payments until the subrecipient takes corrective action;</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Disallow costs for all or part of the activity associated with noncompliance;</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Wholly or partly suspend or terminate the subaward;</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Initiate suspension or debarment;</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Withhold future subawards; or</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Pursue other legally available remedies. </a:t>
            </a:r>
          </a:p>
        </p:txBody>
      </p:sp>
      <p:pic>
        <p:nvPicPr>
          <p:cNvPr id="13" name="Picture 12" descr="man typing on a laptop">
            <a:extLst>
              <a:ext uri="{FF2B5EF4-FFF2-40B4-BE49-F238E27FC236}">
                <a16:creationId xmlns:a16="http://schemas.microsoft.com/office/drawing/2014/main" id="{D1C3811C-D32E-8142-94A1-A76D3263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14" name="Oval 13">
            <a:extLst>
              <a:ext uri="{FF2B5EF4-FFF2-40B4-BE49-F238E27FC236}">
                <a16:creationId xmlns:a16="http://schemas.microsoft.com/office/drawing/2014/main" id="{CF6E8123-5CB0-C44C-9F55-B0EA475E5769}"/>
              </a:ext>
              <a:ext uri="{C183D7F6-B498-43B3-948B-1728B52AA6E4}">
                <adec:decorative xmlns:adec="http://schemas.microsoft.com/office/drawing/2017/decorative" val="1"/>
              </a:ext>
            </a:extLst>
          </p:cNvPr>
          <p:cNvSpPr/>
          <p:nvPr/>
        </p:nvSpPr>
        <p:spPr>
          <a:xfrm>
            <a:off x="8582830" y="3111225"/>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descr="award icon">
            <a:extLst>
              <a:ext uri="{FF2B5EF4-FFF2-40B4-BE49-F238E27FC236}">
                <a16:creationId xmlns:a16="http://schemas.microsoft.com/office/drawing/2014/main" id="{EAC52C6F-C6B7-D145-852A-7053CCAEC214}"/>
              </a:ext>
            </a:extLst>
          </p:cNvPr>
          <p:cNvPicPr>
            <a:picLocks noChangeAspect="1"/>
          </p:cNvPicPr>
          <p:nvPr/>
        </p:nvPicPr>
        <p:blipFill>
          <a:blip r:embed="rId4"/>
          <a:stretch>
            <a:fillRect/>
          </a:stretch>
        </p:blipFill>
        <p:spPr>
          <a:xfrm>
            <a:off x="8930302" y="3399262"/>
            <a:ext cx="1828800" cy="1828800"/>
          </a:xfrm>
          <a:prstGeom prst="rect">
            <a:avLst/>
          </a:prstGeom>
        </p:spPr>
      </p:pic>
      <p:pic>
        <p:nvPicPr>
          <p:cNvPr id="22" name="Graphic 21" descr="Badge Cross with solid fill">
            <a:extLst>
              <a:ext uri="{FF2B5EF4-FFF2-40B4-BE49-F238E27FC236}">
                <a16:creationId xmlns:a16="http://schemas.microsoft.com/office/drawing/2014/main" id="{E0F37A8B-50B8-D145-B410-5F785A8D3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3999" y="4036189"/>
            <a:ext cx="700703" cy="700703"/>
          </a:xfrm>
          <a:prstGeom prst="rect">
            <a:avLst/>
          </a:prstGeom>
        </p:spPr>
      </p:pic>
      <p:pic>
        <p:nvPicPr>
          <p:cNvPr id="27" name="Picture 26" descr="pass-through entity's requirements certificate stamp">
            <a:extLst>
              <a:ext uri="{FF2B5EF4-FFF2-40B4-BE49-F238E27FC236}">
                <a16:creationId xmlns:a16="http://schemas.microsoft.com/office/drawing/2014/main" id="{84D959CC-EEDC-AC45-A97C-6957070A511F}"/>
              </a:ext>
            </a:extLst>
          </p:cNvPr>
          <p:cNvPicPr>
            <a:picLocks noChangeAspect="1"/>
          </p:cNvPicPr>
          <p:nvPr/>
        </p:nvPicPr>
        <p:blipFill>
          <a:blip r:embed="rId7"/>
          <a:srcRect/>
          <a:stretch/>
        </p:blipFill>
        <p:spPr>
          <a:xfrm rot="832400">
            <a:off x="9776252" y="-265547"/>
            <a:ext cx="2677077" cy="2677077"/>
          </a:xfrm>
          <a:prstGeom prst="rect">
            <a:avLst/>
          </a:prstGeom>
        </p:spPr>
      </p:pic>
    </p:spTree>
    <p:extLst>
      <p:ext uri="{BB962C8B-B14F-4D97-AF65-F5344CB8AC3E}">
        <p14:creationId xmlns:p14="http://schemas.microsoft.com/office/powerpoint/2010/main" val="37055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fade">
                                      <p:cBhvr>
                                        <p:cTn id="16" dur="500"/>
                                        <p:tgtEl>
                                          <p:spTgt spid="23">
                                            <p:txEl>
                                              <p:pRg st="1" end="1"/>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3">
                                            <p:txEl>
                                              <p:pRg st="2" end="2"/>
                                            </p:txEl>
                                          </p:spTgt>
                                        </p:tgtEl>
                                        <p:attrNameLst>
                                          <p:attrName>style.visibility</p:attrName>
                                        </p:attrNameLst>
                                      </p:cBhvr>
                                      <p:to>
                                        <p:strVal val="visible"/>
                                      </p:to>
                                    </p:set>
                                    <p:animEffect transition="in" filter="fade">
                                      <p:cBhvr>
                                        <p:cTn id="20" dur="500"/>
                                        <p:tgtEl>
                                          <p:spTgt spid="23">
                                            <p:txEl>
                                              <p:pRg st="2" end="2"/>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23">
                                            <p:txEl>
                                              <p:pRg st="3" end="3"/>
                                            </p:txEl>
                                          </p:spTgt>
                                        </p:tgtEl>
                                        <p:attrNameLst>
                                          <p:attrName>style.visibility</p:attrName>
                                        </p:attrNameLst>
                                      </p:cBhvr>
                                      <p:to>
                                        <p:strVal val="visible"/>
                                      </p:to>
                                    </p:set>
                                    <p:animEffect transition="in" filter="fade">
                                      <p:cBhvr>
                                        <p:cTn id="24" dur="500"/>
                                        <p:tgtEl>
                                          <p:spTgt spid="23">
                                            <p:txEl>
                                              <p:pRg st="3" end="3"/>
                                            </p:txEl>
                                          </p:spTgt>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3">
                                            <p:txEl>
                                              <p:pRg st="4" end="4"/>
                                            </p:txEl>
                                          </p:spTgt>
                                        </p:tgtEl>
                                        <p:attrNameLst>
                                          <p:attrName>style.visibility</p:attrName>
                                        </p:attrNameLst>
                                      </p:cBhvr>
                                      <p:to>
                                        <p:strVal val="visible"/>
                                      </p:to>
                                    </p:set>
                                    <p:animEffect transition="in" filter="fade">
                                      <p:cBhvr>
                                        <p:cTn id="28" dur="500"/>
                                        <p:tgtEl>
                                          <p:spTgt spid="23">
                                            <p:txEl>
                                              <p:pRg st="4" end="4"/>
                                            </p:txEl>
                                          </p:spTgt>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500"/>
                                        <p:tgtEl>
                                          <p:spTgt spid="23">
                                            <p:txEl>
                                              <p:pRg st="5" end="5"/>
                                            </p:txEl>
                                          </p:spTgt>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23">
                                            <p:txEl>
                                              <p:pRg st="6" end="6"/>
                                            </p:txEl>
                                          </p:spTgt>
                                        </p:tgtEl>
                                        <p:attrNameLst>
                                          <p:attrName>style.visibility</p:attrName>
                                        </p:attrNameLst>
                                      </p:cBhvr>
                                      <p:to>
                                        <p:strVal val="visible"/>
                                      </p:to>
                                    </p:set>
                                    <p:animEffect transition="in" filter="fade">
                                      <p:cBhvr>
                                        <p:cTn id="36" dur="500"/>
                                        <p:tgtEl>
                                          <p:spTgt spid="23">
                                            <p:txEl>
                                              <p:pRg st="6" end="6"/>
                                            </p:txEl>
                                          </p:spTgt>
                                        </p:tgtEl>
                                      </p:cBhvr>
                                    </p:animEffect>
                                  </p:childTnLst>
                                </p:cTn>
                              </p:par>
                            </p:childTnLst>
                          </p:cTn>
                        </p:par>
                        <p:par>
                          <p:cTn id="37" fill="hold">
                            <p:stCondLst>
                              <p:cond delay="5500"/>
                            </p:stCondLst>
                            <p:childTnLst>
                              <p:par>
                                <p:cTn id="38" presetID="23" presetClass="entr" presetSubtype="3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strVal val="4*#ppt_w"/>
                                          </p:val>
                                        </p:tav>
                                        <p:tav tm="100000">
                                          <p:val>
                                            <p:strVal val="#ppt_w"/>
                                          </p:val>
                                        </p:tav>
                                      </p:tavLst>
                                    </p:anim>
                                    <p:anim calcmode="lin" valueType="num">
                                      <p:cBhvr>
                                        <p:cTn id="41"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188499"/>
            <a:ext cx="10890250" cy="1656247"/>
          </a:xfrm>
        </p:spPr>
        <p:txBody>
          <a:bodyPr>
            <a:normAutofit fontScale="90000"/>
          </a:bodyPr>
          <a:lstStyle/>
          <a:p>
            <a:pPr>
              <a:lnSpc>
                <a:spcPct val="100000"/>
              </a:lnSpc>
            </a:pPr>
            <a:r>
              <a:rPr lang="en-US" sz="3600" b="0" dirty="0"/>
              <a:t>Close-out Requirements</a:t>
            </a:r>
            <a:br>
              <a:rPr lang="en-US" sz="3600" b="0" dirty="0"/>
            </a:br>
            <a:r>
              <a:rPr lang="en-US" sz="3600" b="0" dirty="0"/>
              <a:t>Federal Funding Accountability and Transparency Act (FFATA) – Subaward and Executive Compensation</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sz="3200" dirty="0"/>
              <a:t>						Post-Award Process</a:t>
            </a:r>
            <a:r>
              <a:rPr lang="en-US" dirty="0"/>
              <a:t> </a:t>
            </a:r>
          </a:p>
        </p:txBody>
      </p:sp>
    </p:spTree>
    <p:extLst>
      <p:ext uri="{BB962C8B-B14F-4D97-AF65-F5344CB8AC3E}">
        <p14:creationId xmlns:p14="http://schemas.microsoft.com/office/powerpoint/2010/main" val="41976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Closeout Requirements </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9729010"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pass-through entity may approve an extension of the performance period only within their own performance period.</a:t>
            </a:r>
          </a:p>
          <a:p>
            <a:pPr marL="0" indent="0">
              <a:lnSpc>
                <a:spcPct val="150000"/>
              </a:lnSpc>
              <a:buClr>
                <a:srgbClr val="C00000"/>
              </a:buClr>
              <a:buSzPct val="80000"/>
              <a:buNone/>
            </a:pPr>
            <a:r>
              <a:rPr lang="en-US" altLang="ko-KR" sz="2600" dirty="0">
                <a:solidFill>
                  <a:srgbClr val="040E08"/>
                </a:solidFill>
                <a:ea typeface="굴림" panose="020B0600000101010101" pitchFamily="34" charset="-127"/>
              </a:rPr>
              <a:t>The pass-through entity must: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Close out the subaward when all administrative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actions and required work have been completed.</a:t>
            </a:r>
          </a:p>
          <a:p>
            <a:pPr lvl="2">
              <a:lnSpc>
                <a:spcPct val="100000"/>
              </a:lnSpc>
              <a:buClr>
                <a:srgbClr val="C00000"/>
              </a:buClr>
              <a:buSzPct val="80000"/>
            </a:pPr>
            <a:r>
              <a:rPr lang="en-US" altLang="ko-KR" sz="2200" dirty="0">
                <a:solidFill>
                  <a:srgbClr val="040E08"/>
                </a:solidFill>
                <a:ea typeface="굴림" panose="020B0600000101010101" pitchFamily="34" charset="-127"/>
              </a:rPr>
              <a:t>Closeouts should be completed in time to meet</a:t>
            </a:r>
            <a:br>
              <a:rPr lang="en-US" altLang="ko-KR" sz="2200" dirty="0">
                <a:solidFill>
                  <a:srgbClr val="040E08"/>
                </a:solidFill>
                <a:ea typeface="굴림" panose="020B0600000101010101" pitchFamily="34" charset="-127"/>
              </a:rPr>
            </a:br>
            <a:r>
              <a:rPr lang="en-US" altLang="ko-KR" sz="2200" dirty="0">
                <a:solidFill>
                  <a:srgbClr val="040E08"/>
                </a:solidFill>
                <a:ea typeface="굴림" panose="020B0600000101010101" pitchFamily="34" charset="-127"/>
              </a:rPr>
              <a:t>the federal agency’s closeout timeline.</a:t>
            </a:r>
            <a:r>
              <a:rPr lang="en-US" altLang="ko-KR" sz="2400" dirty="0">
                <a:solidFill>
                  <a:srgbClr val="040E08"/>
                </a:solidFill>
                <a:ea typeface="굴림" panose="020B0600000101010101" pitchFamily="34" charset="-127"/>
              </a:rPr>
              <a:t>   </a:t>
            </a:r>
          </a:p>
          <a:p>
            <a:pPr lvl="1">
              <a:lnSpc>
                <a:spcPct val="100000"/>
              </a:lnSpc>
              <a:spcBef>
                <a:spcPts val="1200"/>
              </a:spcBef>
              <a:buClr>
                <a:srgbClr val="C00000"/>
              </a:buClr>
              <a:buSzPct val="80000"/>
              <a:buFont typeface="Wingdings" pitchFamily="2" charset="2"/>
              <a:buChar char="Ø"/>
            </a:pPr>
            <a:r>
              <a:rPr lang="en-US" altLang="ko-KR" dirty="0">
                <a:solidFill>
                  <a:srgbClr val="040E08"/>
                </a:solidFill>
                <a:ea typeface="굴림" panose="020B0600000101010101" pitchFamily="34" charset="-127"/>
              </a:rPr>
              <a:t>Require the subrecipient to submit all financial, performance,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and other reports to the pass-through entity and liquidate all financial obligations within 90 calendar days after the end date of the </a:t>
            </a:r>
            <a:r>
              <a:rPr lang="fr-CD" altLang="ko-KR" dirty="0" err="1">
                <a:solidFill>
                  <a:srgbClr val="040E08"/>
                </a:solidFill>
                <a:ea typeface="굴림" panose="020B0600000101010101" pitchFamily="34" charset="-127"/>
              </a:rPr>
              <a:t>subaward’s</a:t>
            </a:r>
            <a:r>
              <a:rPr lang="en-US" altLang="ko-KR" dirty="0">
                <a:solidFill>
                  <a:srgbClr val="040E08"/>
                </a:solidFill>
                <a:ea typeface="굴림" panose="020B0600000101010101" pitchFamily="34" charset="-127"/>
              </a:rPr>
              <a:t> performance period.</a:t>
            </a:r>
          </a:p>
        </p:txBody>
      </p:sp>
      <p:sp>
        <p:nvSpPr>
          <p:cNvPr id="15" name="TextBox 14">
            <a:extLst>
              <a:ext uri="{FF2B5EF4-FFF2-40B4-BE49-F238E27FC236}">
                <a16:creationId xmlns:a16="http://schemas.microsoft.com/office/drawing/2014/main" id="{DC423871-C4C1-AF44-BB7D-1BABE8D0617B}"/>
              </a:ext>
            </a:extLst>
          </p:cNvPr>
          <p:cNvSpPr txBox="1"/>
          <p:nvPr/>
        </p:nvSpPr>
        <p:spPr>
          <a:xfrm>
            <a:off x="598715" y="6083299"/>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200.344) </a:t>
            </a:r>
            <a:endParaRPr lang="en-US" sz="2000" i="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9BDDD21-F72C-C44D-8145-EF01D7388AD4}"/>
              </a:ext>
              <a:ext uri="{C183D7F6-B498-43B3-948B-1728B52AA6E4}">
                <adec:decorative xmlns:adec="http://schemas.microsoft.com/office/drawing/2017/decorative" val="1"/>
              </a:ext>
            </a:extLst>
          </p:cNvPr>
          <p:cNvGrpSpPr/>
          <p:nvPr/>
        </p:nvGrpSpPr>
        <p:grpSpPr>
          <a:xfrm>
            <a:off x="9355782" y="1769558"/>
            <a:ext cx="3284008" cy="2976627"/>
            <a:chOff x="5826125" y="344879"/>
            <a:chExt cx="2275100" cy="2062152"/>
          </a:xfrm>
        </p:grpSpPr>
        <p:pic>
          <p:nvPicPr>
            <p:cNvPr id="18" name="Picture 17">
              <a:extLst>
                <a:ext uri="{FF2B5EF4-FFF2-40B4-BE49-F238E27FC236}">
                  <a16:creationId xmlns:a16="http://schemas.microsoft.com/office/drawing/2014/main" id="{F374D8E6-09FD-574E-97A3-74B0BFCE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25" y="344879"/>
              <a:ext cx="1828800" cy="1828800"/>
            </a:xfrm>
            <a:prstGeom prst="rect">
              <a:avLst/>
            </a:prstGeom>
          </p:spPr>
        </p:pic>
        <p:pic>
          <p:nvPicPr>
            <p:cNvPr id="19" name="Picture 18">
              <a:extLst>
                <a:ext uri="{FF2B5EF4-FFF2-40B4-BE49-F238E27FC236}">
                  <a16:creationId xmlns:a16="http://schemas.microsoft.com/office/drawing/2014/main" id="{CD8A61CA-80E8-3044-A3DD-CE370FBA7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425" y="578231"/>
              <a:ext cx="1828800" cy="1828800"/>
            </a:xfrm>
            <a:prstGeom prst="rect">
              <a:avLst/>
            </a:prstGeom>
          </p:spPr>
        </p:pic>
      </p:grpSp>
      <p:pic>
        <p:nvPicPr>
          <p:cNvPr id="5" name="Graphic 4">
            <a:extLst>
              <a:ext uri="{FF2B5EF4-FFF2-40B4-BE49-F238E27FC236}">
                <a16:creationId xmlns:a16="http://schemas.microsoft.com/office/drawing/2014/main" id="{368E8000-D286-BD4D-8DD2-9C5365A875C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09552">
            <a:off x="10430289" y="3850042"/>
            <a:ext cx="1276434" cy="1276434"/>
          </a:xfrm>
          <a:prstGeom prst="rect">
            <a:avLst/>
          </a:prstGeom>
        </p:spPr>
      </p:pic>
      <p:pic>
        <p:nvPicPr>
          <p:cNvPr id="25" name="Picture 24">
            <a:extLst>
              <a:ext uri="{FF2B5EF4-FFF2-40B4-BE49-F238E27FC236}">
                <a16:creationId xmlns:a16="http://schemas.microsoft.com/office/drawing/2014/main" id="{A05625FB-8342-F34F-8A96-B5D5F32CF4A0}"/>
              </a:ext>
              <a:ext uri="{C183D7F6-B498-43B3-948B-1728B52AA6E4}">
                <adec:decorative xmlns:adec="http://schemas.microsoft.com/office/drawing/2017/decorative" val="1"/>
              </a:ext>
            </a:extLst>
          </p:cNvPr>
          <p:cNvPicPr>
            <a:picLocks noChangeAspect="1"/>
          </p:cNvPicPr>
          <p:nvPr/>
        </p:nvPicPr>
        <p:blipFill>
          <a:blip r:embed="rId7"/>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714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ppt_y</p:attrName>
                                        </p:attrNameLst>
                                      </p:cBhvr>
                                      <p:tavLst>
                                        <p:tav tm="0">
                                          <p:val>
                                            <p:strVal val="#ppt_y+#ppt_h*1.125000"/>
                                          </p:val>
                                        </p:tav>
                                        <p:tav tm="100000">
                                          <p:val>
                                            <p:strVal val="#ppt_y"/>
                                          </p:val>
                                        </p:tav>
                                      </p:tavLst>
                                    </p:anim>
                                    <p:animEffect transition="in" filter="wipe(up)">
                                      <p:cBhvr>
                                        <p:cTn id="13" dur="1000"/>
                                        <p:tgtEl>
                                          <p:spTgt spid="1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1000"/>
                                        <p:tgtEl>
                                          <p:spTgt spid="23">
                                            <p:txEl>
                                              <p:pRg st="0" end="0"/>
                                            </p:txEl>
                                          </p:spTgt>
                                        </p:tgtEl>
                                      </p:cBhvr>
                                    </p:animEffect>
                                    <p:anim calcmode="lin" valueType="num">
                                      <p:cBhvr>
                                        <p:cTn id="22"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fade">
                                      <p:cBhvr>
                                        <p:cTn id="27" dur="1000"/>
                                        <p:tgtEl>
                                          <p:spTgt spid="23">
                                            <p:txEl>
                                              <p:pRg st="1" end="1"/>
                                            </p:txEl>
                                          </p:spTgt>
                                        </p:tgtEl>
                                      </p:cBhvr>
                                    </p:animEffect>
                                    <p:anim calcmode="lin" valueType="num">
                                      <p:cBhvr>
                                        <p:cTn id="28"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fade">
                                      <p:cBhvr>
                                        <p:cTn id="37" dur="500"/>
                                        <p:tgtEl>
                                          <p:spTgt spid="23">
                                            <p:txEl>
                                              <p:pRg st="3" end="3"/>
                                            </p:txEl>
                                          </p:spTgt>
                                        </p:tgtEl>
                                      </p:cBhvr>
                                    </p:animEffect>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3">
                                            <p:txEl>
                                              <p:pRg st="4" end="4"/>
                                            </p:txEl>
                                          </p:spTgt>
                                        </p:tgtEl>
                                        <p:attrNameLst>
                                          <p:attrName>style.visibility</p:attrName>
                                        </p:attrNameLst>
                                      </p:cBhvr>
                                      <p:to>
                                        <p:strVal val="visible"/>
                                      </p:to>
                                    </p:set>
                                    <p:animEffect transition="in" filter="fade">
                                      <p:cBhvr>
                                        <p:cTn id="41" dur="500"/>
                                        <p:tgtEl>
                                          <p:spTgt spid="23">
                                            <p:txEl>
                                              <p:pRg st="4" end="4"/>
                                            </p:txEl>
                                          </p:spTgt>
                                        </p:tgtEl>
                                      </p:cBhvr>
                                    </p:animEffect>
                                  </p:childTnLst>
                                </p:cTn>
                              </p:par>
                            </p:childTnLst>
                          </p:cTn>
                        </p:par>
                        <p:par>
                          <p:cTn id="42" fill="hold">
                            <p:stCondLst>
                              <p:cond delay="6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A960-574F-8B4B-A308-B700A7506C04}"/>
              </a:ext>
            </a:extLst>
          </p:cNvPr>
          <p:cNvSpPr>
            <a:spLocks noGrp="1"/>
          </p:cNvSpPr>
          <p:nvPr>
            <p:ph type="title"/>
          </p:nvPr>
        </p:nvSpPr>
        <p:spPr/>
        <p:txBody>
          <a:bodyPr/>
          <a:lstStyle/>
          <a:p>
            <a:r>
              <a:rPr lang="en-US" dirty="0"/>
              <a:t>Audit</a:t>
            </a:r>
          </a:p>
        </p:txBody>
      </p:sp>
      <p:sp>
        <p:nvSpPr>
          <p:cNvPr id="4" name="Oval 3">
            <a:extLst>
              <a:ext uri="{FF2B5EF4-FFF2-40B4-BE49-F238E27FC236}">
                <a16:creationId xmlns:a16="http://schemas.microsoft.com/office/drawing/2014/main" id="{11E8E026-DE24-6940-BFEF-C506B60B37CB}"/>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icon of a bar chart with dollar signs in each column and a red magnifying glass">
            <a:extLst>
              <a:ext uri="{FF2B5EF4-FFF2-40B4-BE49-F238E27FC236}">
                <a16:creationId xmlns:a16="http://schemas.microsoft.com/office/drawing/2014/main" id="{2496B6E2-136D-AE4A-98EF-BF26C0D7EF22}"/>
              </a:ext>
            </a:extLst>
          </p:cNvPr>
          <p:cNvPicPr>
            <a:picLocks noChangeAspect="1"/>
          </p:cNvPicPr>
          <p:nvPr/>
        </p:nvPicPr>
        <p:blipFill>
          <a:blip r:embed="rId2"/>
          <a:stretch>
            <a:fillRect/>
          </a:stretch>
        </p:blipFill>
        <p:spPr>
          <a:xfrm>
            <a:off x="715404" y="2159661"/>
            <a:ext cx="2103152" cy="2103152"/>
          </a:xfrm>
          <a:prstGeom prst="rect">
            <a:avLst/>
          </a:prstGeom>
        </p:spPr>
      </p:pic>
      <p:sp>
        <p:nvSpPr>
          <p:cNvPr id="3" name="Content Placeholder 2">
            <a:extLst>
              <a:ext uri="{FF2B5EF4-FFF2-40B4-BE49-F238E27FC236}">
                <a16:creationId xmlns:a16="http://schemas.microsoft.com/office/drawing/2014/main" id="{6EDE11D9-C80E-044F-B668-92340ACD8059}"/>
              </a:ext>
            </a:extLst>
          </p:cNvPr>
          <p:cNvSpPr>
            <a:spLocks noGrp="1"/>
          </p:cNvSpPr>
          <p:nvPr>
            <p:ph idx="4294967295"/>
          </p:nvPr>
        </p:nvSpPr>
        <p:spPr>
          <a:xfrm>
            <a:off x="2859392" y="1165128"/>
            <a:ext cx="9042558" cy="5214258"/>
          </a:xfrm>
        </p:spPr>
        <p:txBody>
          <a:bodyPr>
            <a:normAutofit/>
          </a:bodyPr>
          <a:lstStyle/>
          <a:p>
            <a:pPr marL="0" indent="0">
              <a:lnSpc>
                <a:spcPct val="150000"/>
              </a:lnSpc>
              <a:buNone/>
            </a:pPr>
            <a:r>
              <a:rPr lang="en-US" altLang="en-US" sz="3000" dirty="0"/>
              <a:t>Objective Examination and Evaluation of an Entity’s:</a:t>
            </a:r>
          </a:p>
          <a:p>
            <a:pPr>
              <a:lnSpc>
                <a:spcPct val="150000"/>
              </a:lnSpc>
              <a:buClr>
                <a:srgbClr val="C00000"/>
              </a:buClr>
              <a:buSzPct val="80000"/>
              <a:buFont typeface="Wingdings" pitchFamily="2" charset="2"/>
              <a:buChar char="ü"/>
            </a:pPr>
            <a:r>
              <a:rPr lang="en-US" altLang="en-US" dirty="0"/>
              <a:t> Financial Statements; and</a:t>
            </a:r>
          </a:p>
          <a:p>
            <a:pPr>
              <a:lnSpc>
                <a:spcPct val="150000"/>
              </a:lnSpc>
              <a:buClr>
                <a:srgbClr val="C00000"/>
              </a:buClr>
              <a:buSzPct val="80000"/>
              <a:buFont typeface="Wingdings" pitchFamily="2" charset="2"/>
              <a:buChar char="ü"/>
            </a:pPr>
            <a:r>
              <a:rPr lang="en-US" altLang="en-US" dirty="0"/>
              <a:t> Supporting Documentation</a:t>
            </a:r>
            <a:r>
              <a:rPr lang="en-US" altLang="en-US" sz="3000" dirty="0"/>
              <a:t> </a:t>
            </a:r>
          </a:p>
          <a:p>
            <a:pPr marL="0" indent="0">
              <a:lnSpc>
                <a:spcPct val="150000"/>
              </a:lnSpc>
              <a:buNone/>
            </a:pPr>
            <a:r>
              <a:rPr lang="en-US" altLang="en-US" sz="2600" dirty="0"/>
              <a:t>The result of this examination is a report by the independent auditor, attesting to the fair presentation of the financial statements and related documentation. </a:t>
            </a:r>
          </a:p>
          <a:p>
            <a:pPr marL="0" indent="0">
              <a:lnSpc>
                <a:spcPct val="150000"/>
              </a:lnSpc>
              <a:buNone/>
            </a:pPr>
            <a:r>
              <a:rPr lang="en-US" altLang="en-US" sz="2600" dirty="0"/>
              <a:t>The process warrants an expression of an opinion.</a:t>
            </a:r>
            <a:endParaRPr lang="en-US" sz="2600" dirty="0"/>
          </a:p>
        </p:txBody>
      </p:sp>
    </p:spTree>
    <p:extLst>
      <p:ext uri="{BB962C8B-B14F-4D97-AF65-F5344CB8AC3E}">
        <p14:creationId xmlns:p14="http://schemas.microsoft.com/office/powerpoint/2010/main" val="342036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Closeout Requirements </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8185522"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ko-KR" sz="2600" dirty="0">
                <a:solidFill>
                  <a:srgbClr val="040E08"/>
                </a:solidFill>
                <a:ea typeface="굴림" panose="020B0600000101010101" pitchFamily="34" charset="-127"/>
              </a:rPr>
              <a:t>The pass-through entity must</a:t>
            </a:r>
            <a:r>
              <a:rPr lang="en-US" altLang="ko-KR" sz="2600" i="1" dirty="0">
                <a:solidFill>
                  <a:srgbClr val="040E08"/>
                </a:solidFill>
                <a:ea typeface="굴림" panose="020B0600000101010101" pitchFamily="34" charset="-127"/>
              </a:rPr>
              <a:t>:</a:t>
            </a:r>
            <a:endParaRPr lang="en-US" altLang="ko-KR" sz="2400" i="1" dirty="0">
              <a:solidFill>
                <a:srgbClr val="00B050"/>
              </a:solidFill>
              <a:ea typeface="굴림" panose="020B0600000101010101" pitchFamily="34" charset="-127"/>
            </a:endParaRP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Not delay payments to subrecipients for allowable and authorized reimbursable costs charged to the federal award (</a:t>
            </a:r>
            <a:r>
              <a:rPr lang="en-US" altLang="ko-KR" i="1" dirty="0">
                <a:solidFill>
                  <a:srgbClr val="040E08"/>
                </a:solidFill>
                <a:ea typeface="굴림" panose="020B0600000101010101" pitchFamily="34" charset="-127"/>
              </a:rPr>
              <a:t>Title 2 CFR 200.344(d</a:t>
            </a:r>
            <a:r>
              <a:rPr lang="en-US" altLang="ko-KR" dirty="0">
                <a:solidFill>
                  <a:srgbClr val="040E08"/>
                </a:solidFill>
                <a:ea typeface="굴림" panose="020B0600000101010101" pitchFamily="34" charset="-127"/>
              </a:rPr>
              <a:t>)).     </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Promptly refund excess cash (</a:t>
            </a:r>
            <a:r>
              <a:rPr lang="en-US" altLang="ko-KR" i="1" dirty="0">
                <a:solidFill>
                  <a:srgbClr val="040E08"/>
                </a:solidFill>
                <a:ea typeface="굴림" panose="020B0600000101010101" pitchFamily="34" charset="-127"/>
              </a:rPr>
              <a:t>Title 2 CFR 200.344(e)</a:t>
            </a:r>
            <a:r>
              <a:rPr lang="en-US" altLang="ko-KR"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Make all necessary adjustments to the the Federal share of costs after receipt of closeout reports (</a:t>
            </a:r>
            <a:r>
              <a:rPr lang="en-US" altLang="ko-KR" i="1" dirty="0">
                <a:solidFill>
                  <a:srgbClr val="040E08"/>
                </a:solidFill>
                <a:ea typeface="굴림" panose="020B0600000101010101" pitchFamily="34" charset="-127"/>
              </a:rPr>
              <a:t>Title 2 CFR 200.344(f)</a:t>
            </a:r>
            <a:r>
              <a:rPr lang="en-US" altLang="ko-KR"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Account for any property acquired with Federal funds (</a:t>
            </a:r>
            <a:r>
              <a:rPr lang="en-US" altLang="ko-KR" i="1" dirty="0">
                <a:solidFill>
                  <a:srgbClr val="040E08"/>
                </a:solidFill>
                <a:ea typeface="굴림" panose="020B0600000101010101" pitchFamily="34" charset="-127"/>
              </a:rPr>
              <a:t>Title 2 CFR 200.344(g)</a:t>
            </a:r>
            <a:r>
              <a:rPr lang="en-US" altLang="ko-KR"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endParaRPr lang="en-US" altLang="ko-KR" dirty="0">
              <a:solidFill>
                <a:srgbClr val="040E08"/>
              </a:solidFill>
              <a:ea typeface="굴림" panose="020B0600000101010101" pitchFamily="34" charset="-127"/>
            </a:endParaRPr>
          </a:p>
          <a:p>
            <a:pPr lvl="1">
              <a:lnSpc>
                <a:spcPct val="100000"/>
              </a:lnSpc>
              <a:buClr>
                <a:srgbClr val="C00000"/>
              </a:buClr>
              <a:buSzPct val="80000"/>
              <a:buFont typeface="Wingdings" pitchFamily="2" charset="2"/>
              <a:buChar char="Ø"/>
            </a:pPr>
            <a:endParaRPr lang="en-US" altLang="ko-KR" dirty="0">
              <a:solidFill>
                <a:srgbClr val="040E08"/>
              </a:solidFill>
              <a:ea typeface="굴림" panose="020B0600000101010101" pitchFamily="34" charset="-127"/>
            </a:endParaRPr>
          </a:p>
        </p:txBody>
      </p:sp>
      <p:pic>
        <p:nvPicPr>
          <p:cNvPr id="10" name="Picture 9">
            <a:extLst>
              <a:ext uri="{FF2B5EF4-FFF2-40B4-BE49-F238E27FC236}">
                <a16:creationId xmlns:a16="http://schemas.microsoft.com/office/drawing/2014/main" id="{89A8B3F1-92B4-B841-BA3F-5CA7907C87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7459" y="2775865"/>
            <a:ext cx="1828800" cy="1828800"/>
          </a:xfrm>
          <a:prstGeom prst="rect">
            <a:avLst/>
          </a:prstGeom>
        </p:spPr>
      </p:pic>
      <p:pic>
        <p:nvPicPr>
          <p:cNvPr id="13" name="Picture 3">
            <a:extLst>
              <a:ext uri="{FF2B5EF4-FFF2-40B4-BE49-F238E27FC236}">
                <a16:creationId xmlns:a16="http://schemas.microsoft.com/office/drawing/2014/main" id="{D1244D0A-1452-424B-B63C-76D5222A914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7" b="13808"/>
          <a:stretch>
            <a:fillRect/>
          </a:stretch>
        </p:blipFill>
        <p:spPr bwMode="auto">
          <a:xfrm>
            <a:off x="8769776" y="3859605"/>
            <a:ext cx="3463500" cy="3074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F759F6E-DFD0-2148-9B75-A35E5B6BC1C7}"/>
              </a:ext>
              <a:ext uri="{C183D7F6-B498-43B3-948B-1728B52AA6E4}">
                <adec:decorative xmlns:adec="http://schemas.microsoft.com/office/drawing/2017/decorative" val="1"/>
              </a:ext>
            </a:extLst>
          </p:cNvPr>
          <p:cNvSpPr txBox="1"/>
          <p:nvPr/>
        </p:nvSpPr>
        <p:spPr>
          <a:xfrm rot="5400000">
            <a:off x="11135528" y="4285569"/>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pic>
        <p:nvPicPr>
          <p:cNvPr id="4" name="Picture 3">
            <a:extLst>
              <a:ext uri="{FF2B5EF4-FFF2-40B4-BE49-F238E27FC236}">
                <a16:creationId xmlns:a16="http://schemas.microsoft.com/office/drawing/2014/main" id="{3D9566E1-85F6-BF41-8483-283925AC9A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30119" y="1433421"/>
            <a:ext cx="2084208" cy="2084208"/>
          </a:xfrm>
          <a:prstGeom prst="rect">
            <a:avLst/>
          </a:prstGeom>
        </p:spPr>
      </p:pic>
      <p:sp>
        <p:nvSpPr>
          <p:cNvPr id="17" name="TextBox 16">
            <a:extLst>
              <a:ext uri="{FF2B5EF4-FFF2-40B4-BE49-F238E27FC236}">
                <a16:creationId xmlns:a16="http://schemas.microsoft.com/office/drawing/2014/main" id="{F12D5718-8230-B149-B7DF-37BFB8CC6A63}"/>
              </a:ext>
              <a:ext uri="{C183D7F6-B498-43B3-948B-1728B52AA6E4}">
                <adec:decorative xmlns:adec="http://schemas.microsoft.com/office/drawing/2017/decorative" val="1"/>
              </a:ext>
            </a:extLst>
          </p:cNvPr>
          <p:cNvSpPr txBox="1"/>
          <p:nvPr/>
        </p:nvSpPr>
        <p:spPr>
          <a:xfrm rot="5400000">
            <a:off x="11055751" y="2544959"/>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1E0F4A43-70C8-924C-9AB2-89FEA78025C0}"/>
              </a:ext>
              <a:ext uri="{C183D7F6-B498-43B3-948B-1728B52AA6E4}">
                <adec:decorative xmlns:adec="http://schemas.microsoft.com/office/drawing/2017/decorative" val="1"/>
              </a:ext>
            </a:extLst>
          </p:cNvPr>
          <p:cNvSpPr txBox="1"/>
          <p:nvPr/>
        </p:nvSpPr>
        <p:spPr>
          <a:xfrm>
            <a:off x="10549425" y="2308490"/>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pic>
        <p:nvPicPr>
          <p:cNvPr id="21" name="Picture 20">
            <a:extLst>
              <a:ext uri="{FF2B5EF4-FFF2-40B4-BE49-F238E27FC236}">
                <a16:creationId xmlns:a16="http://schemas.microsoft.com/office/drawing/2014/main" id="{658B1726-7A16-0E41-9FE1-9B554D0AB217}"/>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8466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p:tgtEl>
                                          <p:spTgt spid="4"/>
                                        </p:tgtEl>
                                        <p:attrNameLst>
                                          <p:attrName>ppt_x</p:attrName>
                                        </p:attrNameLst>
                                      </p:cBhvr>
                                      <p:tavLst>
                                        <p:tav tm="0">
                                          <p:val>
                                            <p:strVal val="#ppt_x+#ppt_w*1.125000"/>
                                          </p:val>
                                        </p:tav>
                                        <p:tav tm="100000">
                                          <p:val>
                                            <p:strVal val="#ppt_x"/>
                                          </p:val>
                                        </p:tav>
                                      </p:tavLst>
                                    </p:anim>
                                    <p:animEffect transition="in" filter="wipe(left)">
                                      <p:cBhvr>
                                        <p:cTn id="28" dur="1000"/>
                                        <p:tgtEl>
                                          <p:spTgt spid="4"/>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1000"/>
                                        <p:tgtEl>
                                          <p:spTgt spid="23">
                                            <p:txEl>
                                              <p:pRg st="0" end="0"/>
                                            </p:txEl>
                                          </p:spTgt>
                                        </p:tgtEl>
                                      </p:cBhvr>
                                    </p:animEffect>
                                    <p:anim calcmode="lin" valueType="num">
                                      <p:cBhvr>
                                        <p:cTn id="3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fade">
                                      <p:cBhvr>
                                        <p:cTn id="38" dur="500"/>
                                        <p:tgtEl>
                                          <p:spTgt spid="23">
                                            <p:txEl>
                                              <p:pRg st="1" end="1"/>
                                            </p:txEl>
                                          </p:spTgt>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Effect transition="in" filter="fade">
                                      <p:cBhvr>
                                        <p:cTn id="42" dur="500"/>
                                        <p:tgtEl>
                                          <p:spTgt spid="23">
                                            <p:txEl>
                                              <p:pRg st="2" end="2"/>
                                            </p:txEl>
                                          </p:spTgt>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23">
                                            <p:txEl>
                                              <p:pRg st="3" end="3"/>
                                            </p:txEl>
                                          </p:spTgt>
                                        </p:tgtEl>
                                        <p:attrNameLst>
                                          <p:attrName>style.visibility</p:attrName>
                                        </p:attrNameLst>
                                      </p:cBhvr>
                                      <p:to>
                                        <p:strVal val="visible"/>
                                      </p:to>
                                    </p:set>
                                    <p:animEffect transition="in" filter="fade">
                                      <p:cBhvr>
                                        <p:cTn id="46" dur="500"/>
                                        <p:tgtEl>
                                          <p:spTgt spid="23">
                                            <p:txEl>
                                              <p:pRg st="3" end="3"/>
                                            </p:txEl>
                                          </p:spTgt>
                                        </p:tgtEl>
                                      </p:cBhvr>
                                    </p:animEffect>
                                  </p:childTnLst>
                                </p:cTn>
                              </p:par>
                            </p:childTnLst>
                          </p:cTn>
                        </p:par>
                        <p:par>
                          <p:cTn id="47" fill="hold">
                            <p:stCondLst>
                              <p:cond delay="5500"/>
                            </p:stCondLst>
                            <p:childTnLst>
                              <p:par>
                                <p:cTn id="48" presetID="10" presetClass="entr" presetSubtype="0" fill="hold" nodeType="afterEffect">
                                  <p:stCondLst>
                                    <p:cond delay="0"/>
                                  </p:stCondLst>
                                  <p:childTnLst>
                                    <p:set>
                                      <p:cBhvr>
                                        <p:cTn id="49" dur="1" fill="hold">
                                          <p:stCondLst>
                                            <p:cond delay="0"/>
                                          </p:stCondLst>
                                        </p:cTn>
                                        <p:tgtEl>
                                          <p:spTgt spid="23">
                                            <p:txEl>
                                              <p:pRg st="4" end="4"/>
                                            </p:txEl>
                                          </p:spTgt>
                                        </p:tgtEl>
                                        <p:attrNameLst>
                                          <p:attrName>style.visibility</p:attrName>
                                        </p:attrNameLst>
                                      </p:cBhvr>
                                      <p:to>
                                        <p:strVal val="visible"/>
                                      </p:to>
                                    </p:set>
                                    <p:animEffect transition="in" filter="fade">
                                      <p:cBhvr>
                                        <p:cTn id="50"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125BF3-BE76-9774-1617-141E3D2804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09" y="4487865"/>
            <a:ext cx="1828959" cy="1828959"/>
          </a:xfrm>
          <a:prstGeom prst="rect">
            <a:avLst/>
          </a:prstGeom>
        </p:spPr>
      </p:pic>
    </p:spTree>
    <p:extLst>
      <p:ext uri="{BB962C8B-B14F-4D97-AF65-F5344CB8AC3E}">
        <p14:creationId xmlns:p14="http://schemas.microsoft.com/office/powerpoint/2010/main" val="3334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SAM the following month after the obligation is made.</a:t>
            </a:r>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pic>
        <p:nvPicPr>
          <p:cNvPr id="25" name="Picture 24">
            <a:extLst>
              <a:ext uri="{FF2B5EF4-FFF2-40B4-BE49-F238E27FC236}">
                <a16:creationId xmlns:a16="http://schemas.microsoft.com/office/drawing/2014/main" id="{A5DF59CA-592D-242A-75E5-022ACD70B0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84209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System for Award Management (SAM) https://www.sam.gov/fsrs.</a:t>
            </a:r>
          </a:p>
        </p:txBody>
      </p:sp>
      <p:pic>
        <p:nvPicPr>
          <p:cNvPr id="5" name="Picture 4" descr="man typing on a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Tree>
    <p:extLst>
      <p:ext uri="{BB962C8B-B14F-4D97-AF65-F5344CB8AC3E}">
        <p14:creationId xmlns:p14="http://schemas.microsoft.com/office/powerpoint/2010/main" val="21697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1026" name="Picture 1" descr="image of the five tips for accurate FFATA subaward reporting">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pic>
        <p:nvPicPr>
          <p:cNvPr id="10" name="Picture 9">
            <a:extLst>
              <a:ext uri="{FF2B5EF4-FFF2-40B4-BE49-F238E27FC236}">
                <a16:creationId xmlns:a16="http://schemas.microsoft.com/office/drawing/2014/main" id="{8939DB22-E057-A74D-8E9D-D5D371E19B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34213" y="4431987"/>
            <a:ext cx="1553082" cy="1553082"/>
          </a:xfrm>
          <a:prstGeom prst="rect">
            <a:avLst/>
          </a:prstGeom>
        </p:spPr>
      </p:pic>
      <p:sp>
        <p:nvSpPr>
          <p:cNvPr id="9" name="Content Placeholder 2">
            <a:extLst>
              <a:ext uri="{FF2B5EF4-FFF2-40B4-BE49-F238E27FC236}">
                <a16:creationId xmlns:a16="http://schemas.microsoft.com/office/drawing/2014/main" id="{FD2574B8-B977-1D4D-B59D-98ADFF646123}"/>
              </a:ext>
            </a:extLst>
          </p:cNvPr>
          <p:cNvSpPr txBox="1">
            <a:spLocks/>
          </p:cNvSpPr>
          <p:nvPr/>
        </p:nvSpPr>
        <p:spPr>
          <a:xfrm>
            <a:off x="647286" y="1323683"/>
            <a:ext cx="1153836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Subrecipient File Documentation</a:t>
            </a:r>
            <a:r>
              <a:rPr lang="en-US" sz="3000" dirty="0">
                <a:solidFill>
                  <a:srgbClr val="0000CC"/>
                </a:solidFill>
              </a:rPr>
              <a:t> </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Signed award agreement or Memo of Understanding (MOU)</a:t>
            </a:r>
          </a:p>
          <a:p>
            <a:pPr lvl="2">
              <a:lnSpc>
                <a:spcPct val="100000"/>
              </a:lnSpc>
              <a:buClr>
                <a:srgbClr val="C00000"/>
              </a:buClr>
              <a:buSzPct val="80000"/>
            </a:pPr>
            <a:r>
              <a:rPr lang="en-US" altLang="en-US" sz="2200" dirty="0">
                <a:cs typeface="Times New Roman" panose="02020603050405020304" pitchFamily="18" charset="0"/>
              </a:rPr>
              <a:t>Grant award special conditions passed on to subrecipients  </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Approved Budget and budget modifications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Compliance with Single Audit reporting requirements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Progress Reports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Financial Reports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Evidence of monitoring and follow up</a:t>
            </a:r>
          </a:p>
        </p:txBody>
      </p:sp>
    </p:spTree>
    <p:extLst>
      <p:ext uri="{BB962C8B-B14F-4D97-AF65-F5344CB8AC3E}">
        <p14:creationId xmlns:p14="http://schemas.microsoft.com/office/powerpoint/2010/main" val="31486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anim calcmode="lin" valueType="num">
                                      <p:cBhvr>
                                        <p:cTn id="1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0"/>
                                        <p:tgtEl>
                                          <p:spTgt spid="9">
                                            <p:txEl>
                                              <p:pRg st="4" end="4"/>
                                            </p:txEl>
                                          </p:spTgt>
                                        </p:tgtEl>
                                      </p:cBhvr>
                                    </p:animEffect>
                                    <p:anim calcmode="lin" valueType="num">
                                      <p:cBhvr>
                                        <p:cTn id="2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1000"/>
                                        <p:tgtEl>
                                          <p:spTgt spid="9">
                                            <p:txEl>
                                              <p:pRg st="5" end="5"/>
                                            </p:txEl>
                                          </p:spTgt>
                                        </p:tgtEl>
                                      </p:cBhvr>
                                    </p:animEffect>
                                    <p:anim calcmode="lin" valueType="num">
                                      <p:cBhvr>
                                        <p:cTn id="3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000"/>
                                        <p:tgtEl>
                                          <p:spTgt spid="9">
                                            <p:txEl>
                                              <p:pRg st="6" end="6"/>
                                            </p:txEl>
                                          </p:spTgt>
                                        </p:tgtEl>
                                      </p:cBhvr>
                                    </p:animEffect>
                                    <p:anim calcmode="lin" valueType="num">
                                      <p:cBhvr>
                                        <p:cTn id="3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Effect transition="in" filter="fade">
                                      <p:cBhvr>
                                        <p:cTn id="43" dur="1000"/>
                                        <p:tgtEl>
                                          <p:spTgt spid="9">
                                            <p:txEl>
                                              <p:pRg st="7" end="7"/>
                                            </p:txEl>
                                          </p:spTgt>
                                        </p:tgtEl>
                                      </p:cBhvr>
                                    </p:animEffect>
                                    <p:anim calcmode="lin" valueType="num">
                                      <p:cBhvr>
                                        <p:cTn id="44"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B324176-228B-8040-BC4C-BA48AE16B0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34213" y="4431987"/>
            <a:ext cx="1553082" cy="1553082"/>
          </a:xfrm>
          <a:prstGeom prst="rect">
            <a:avLst/>
          </a:prstGeom>
        </p:spPr>
      </p:pic>
      <p:sp>
        <p:nvSpPr>
          <p:cNvPr id="7" name="Content Placeholder 2">
            <a:extLst>
              <a:ext uri="{FF2B5EF4-FFF2-40B4-BE49-F238E27FC236}">
                <a16:creationId xmlns:a16="http://schemas.microsoft.com/office/drawing/2014/main" id="{8E9F0B78-98AE-9C45-A333-6906DB3C4ED8}"/>
              </a:ext>
            </a:extLst>
          </p:cNvPr>
          <p:cNvSpPr txBox="1">
            <a:spLocks/>
          </p:cNvSpPr>
          <p:nvPr/>
        </p:nvSpPr>
        <p:spPr>
          <a:xfrm>
            <a:off x="647286" y="1323683"/>
            <a:ext cx="1154471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Subrecipients</a:t>
            </a:r>
            <a:r>
              <a:rPr lang="en-US" sz="3000" dirty="0">
                <a:solidFill>
                  <a:srgbClr val="0000CC"/>
                </a:solidFill>
              </a:rPr>
              <a:t> </a:t>
            </a:r>
          </a:p>
          <a:p>
            <a:pPr lvl="1">
              <a:lnSpc>
                <a:spcPct val="100000"/>
              </a:lnSpc>
              <a:spcBef>
                <a:spcPct val="0"/>
              </a:spcBef>
              <a:buClr>
                <a:srgbClr val="C00000"/>
              </a:buClr>
              <a:buSzPct val="80000"/>
              <a:buFont typeface="Wingdings" pitchFamily="2" charset="2"/>
              <a:buChar char="Ø"/>
            </a:pPr>
            <a:r>
              <a:rPr lang="en-US" altLang="en-US" sz="2600" dirty="0"/>
              <a:t>No written guidelines in awarding, managing, </a:t>
            </a:r>
            <a:br>
              <a:rPr lang="en-US" altLang="en-US" sz="2600" dirty="0"/>
            </a:br>
            <a:r>
              <a:rPr lang="en-US" altLang="en-US" sz="2600" dirty="0"/>
              <a:t>and closing subawards  </a:t>
            </a:r>
          </a:p>
          <a:p>
            <a:pPr lvl="1">
              <a:lnSpc>
                <a:spcPts val="3600"/>
              </a:lnSpc>
              <a:spcBef>
                <a:spcPct val="0"/>
              </a:spcBef>
              <a:buClr>
                <a:srgbClr val="C00000"/>
              </a:buClr>
              <a:buSzPct val="80000"/>
              <a:buFont typeface="Wingdings" pitchFamily="2" charset="2"/>
              <a:buChar char="Ø"/>
            </a:pPr>
            <a:r>
              <a:rPr lang="en-US" altLang="en-US" sz="2600" dirty="0"/>
              <a:t>No risk assessment/monitoring plan </a:t>
            </a:r>
          </a:p>
          <a:p>
            <a:pPr lvl="1">
              <a:lnSpc>
                <a:spcPts val="3600"/>
              </a:lnSpc>
              <a:spcBef>
                <a:spcPct val="0"/>
              </a:spcBef>
              <a:buClr>
                <a:srgbClr val="C00000"/>
              </a:buClr>
              <a:buSzPct val="80000"/>
              <a:buFont typeface="Wingdings" pitchFamily="2" charset="2"/>
              <a:buChar char="Ø"/>
            </a:pPr>
            <a:r>
              <a:rPr lang="en-US" altLang="en-US" sz="2600" dirty="0"/>
              <a:t>Inadequate monitoring/follow-up </a:t>
            </a:r>
          </a:p>
          <a:p>
            <a:pPr lvl="1">
              <a:lnSpc>
                <a:spcPts val="3600"/>
              </a:lnSpc>
              <a:spcBef>
                <a:spcPct val="0"/>
              </a:spcBef>
              <a:buClr>
                <a:srgbClr val="C00000"/>
              </a:buClr>
              <a:buSzPct val="80000"/>
              <a:buFont typeface="Wingdings" pitchFamily="2" charset="2"/>
              <a:buChar char="Ø"/>
            </a:pPr>
            <a:r>
              <a:rPr lang="en-US" altLang="en-US" sz="2600" dirty="0"/>
              <a:t>Excess cash-on-hand at subrecipient level</a:t>
            </a:r>
          </a:p>
          <a:p>
            <a:pPr lvl="1">
              <a:lnSpc>
                <a:spcPts val="3600"/>
              </a:lnSpc>
              <a:spcBef>
                <a:spcPct val="0"/>
              </a:spcBef>
              <a:buClr>
                <a:srgbClr val="C00000"/>
              </a:buClr>
              <a:buSzPct val="80000"/>
              <a:buFont typeface="Wingdings" pitchFamily="2" charset="2"/>
              <a:buChar char="Ø"/>
            </a:pPr>
            <a:r>
              <a:rPr lang="en-US" altLang="en-US" sz="2600" dirty="0"/>
              <a:t>Subaward not related to program objectives</a:t>
            </a:r>
          </a:p>
          <a:p>
            <a:pPr lvl="1">
              <a:lnSpc>
                <a:spcPct val="100000"/>
              </a:lnSpc>
              <a:spcBef>
                <a:spcPct val="0"/>
              </a:spcBef>
              <a:buClr>
                <a:srgbClr val="C00000"/>
              </a:buClr>
              <a:buSzPct val="80000"/>
              <a:buFont typeface="Wingdings" pitchFamily="2" charset="2"/>
              <a:buChar char="Ø"/>
            </a:pPr>
            <a:r>
              <a:rPr lang="en-US" altLang="en-US" sz="2600" dirty="0"/>
              <a:t>Subrecipients expenditures do not reconcile </a:t>
            </a:r>
            <a:br>
              <a:rPr lang="en-US" altLang="en-US" sz="2600" dirty="0"/>
            </a:br>
            <a:r>
              <a:rPr lang="en-US" altLang="en-US" sz="2600" dirty="0"/>
              <a:t>with accounting records. </a:t>
            </a:r>
            <a:endParaRPr lang="en-US" sz="2600" dirty="0"/>
          </a:p>
        </p:txBody>
      </p:sp>
      <p:pic>
        <p:nvPicPr>
          <p:cNvPr id="10" name="Picture 9" descr="Frequent Monitoring Findings">
            <a:extLst>
              <a:ext uri="{FF2B5EF4-FFF2-40B4-BE49-F238E27FC236}">
                <a16:creationId xmlns:a16="http://schemas.microsoft.com/office/drawing/2014/main" id="{CC283F0B-D712-5F48-9C27-DA9F9D50F488}"/>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201212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F105CC8-A22B-0640-9C66-9CBAB610E93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34213" y="4431987"/>
            <a:ext cx="1553082" cy="1553082"/>
          </a:xfrm>
          <a:prstGeom prst="rect">
            <a:avLst/>
          </a:prstGeom>
        </p:spPr>
      </p:pic>
      <p:sp>
        <p:nvSpPr>
          <p:cNvPr id="7" name="Content Placeholder 2">
            <a:extLst>
              <a:ext uri="{FF2B5EF4-FFF2-40B4-BE49-F238E27FC236}">
                <a16:creationId xmlns:a16="http://schemas.microsoft.com/office/drawing/2014/main" id="{885B3DB6-71BA-3A43-9BCF-A7DA27F9F124}"/>
              </a:ext>
            </a:extLst>
          </p:cNvPr>
          <p:cNvSpPr txBox="1">
            <a:spLocks/>
          </p:cNvSpPr>
          <p:nvPr/>
        </p:nvSpPr>
        <p:spPr>
          <a:xfrm>
            <a:off x="647286" y="1323683"/>
            <a:ext cx="1153836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Subrecipients</a:t>
            </a:r>
            <a:r>
              <a:rPr lang="en-US" sz="3000" dirty="0">
                <a:solidFill>
                  <a:srgbClr val="0000CC"/>
                </a:solidFill>
              </a:rPr>
              <a:t> </a:t>
            </a:r>
          </a:p>
          <a:p>
            <a:pPr lvl="1">
              <a:lnSpc>
                <a:spcPct val="150000"/>
              </a:lnSpc>
              <a:spcBef>
                <a:spcPct val="0"/>
              </a:spcBef>
              <a:buClr>
                <a:srgbClr val="C00000"/>
              </a:buClr>
              <a:buSzPct val="80000"/>
              <a:buFont typeface="Wingdings" pitchFamily="2" charset="2"/>
              <a:buChar char="Ø"/>
            </a:pPr>
            <a:r>
              <a:rPr lang="en-US" altLang="en-US" sz="2600" dirty="0"/>
              <a:t>Subrecipient questioned costs   </a:t>
            </a:r>
          </a:p>
          <a:p>
            <a:pPr lvl="1">
              <a:lnSpc>
                <a:spcPct val="150000"/>
              </a:lnSpc>
              <a:spcBef>
                <a:spcPct val="0"/>
              </a:spcBef>
              <a:buClr>
                <a:srgbClr val="C00000"/>
              </a:buClr>
              <a:buSzPct val="80000"/>
              <a:buFont typeface="Wingdings" pitchFamily="2" charset="2"/>
              <a:buChar char="Ø"/>
            </a:pPr>
            <a:r>
              <a:rPr lang="en-US" altLang="en-US" sz="2600" dirty="0"/>
              <a:t>Conflict of interest  </a:t>
            </a:r>
          </a:p>
          <a:p>
            <a:pPr lvl="1">
              <a:lnSpc>
                <a:spcPct val="150000"/>
              </a:lnSpc>
              <a:spcBef>
                <a:spcPct val="0"/>
              </a:spcBef>
              <a:buClr>
                <a:srgbClr val="C00000"/>
              </a:buClr>
              <a:buSzPct val="80000"/>
              <a:buFont typeface="Wingdings" pitchFamily="2" charset="2"/>
              <a:buChar char="Ø"/>
            </a:pPr>
            <a:r>
              <a:rPr lang="en-US" altLang="en-US" sz="2600" dirty="0"/>
              <a:t>Program income not accounted for  </a:t>
            </a:r>
          </a:p>
          <a:p>
            <a:pPr lvl="1">
              <a:lnSpc>
                <a:spcPct val="150000"/>
              </a:lnSpc>
              <a:spcBef>
                <a:spcPct val="0"/>
              </a:spcBef>
              <a:buClr>
                <a:srgbClr val="C00000"/>
              </a:buClr>
              <a:buSzPct val="80000"/>
              <a:buFont typeface="Wingdings" pitchFamily="2" charset="2"/>
              <a:buChar char="Ø"/>
            </a:pPr>
            <a:r>
              <a:rPr lang="en-US" altLang="en-US" sz="2600" dirty="0"/>
              <a:t>Match not accounted for </a:t>
            </a:r>
          </a:p>
          <a:p>
            <a:pPr lvl="1">
              <a:lnSpc>
                <a:spcPct val="150000"/>
              </a:lnSpc>
              <a:spcBef>
                <a:spcPct val="0"/>
              </a:spcBef>
              <a:buClr>
                <a:srgbClr val="C00000"/>
              </a:buClr>
              <a:buSzPct val="80000"/>
              <a:buFont typeface="Wingdings" pitchFamily="2" charset="2"/>
              <a:buChar char="Ø"/>
            </a:pPr>
            <a:r>
              <a:rPr lang="en-US" altLang="en-US" sz="2600" dirty="0"/>
              <a:t>Subaward not reported in SAM.gov/</a:t>
            </a:r>
            <a:r>
              <a:rPr lang="en-US" altLang="en-US" sz="2600" dirty="0" err="1"/>
              <a:t>fsrs</a:t>
            </a:r>
            <a:endParaRPr lang="en-US" sz="2600" dirty="0"/>
          </a:p>
        </p:txBody>
      </p:sp>
      <p:pic>
        <p:nvPicPr>
          <p:cNvPr id="10" name="Picture 9" descr="Frequent Monitoring Findings">
            <a:extLst>
              <a:ext uri="{FF2B5EF4-FFF2-40B4-BE49-F238E27FC236}">
                <a16:creationId xmlns:a16="http://schemas.microsoft.com/office/drawing/2014/main" id="{B2E09337-631E-7F4D-991B-2C0A9606E0B2}"/>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70654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66F-867E-4542-A51A-44B43CE2F467}"/>
              </a:ext>
            </a:extLst>
          </p:cNvPr>
          <p:cNvSpPr>
            <a:spLocks noGrp="1"/>
          </p:cNvSpPr>
          <p:nvPr>
            <p:ph type="title"/>
          </p:nvPr>
        </p:nvSpPr>
        <p:spPr/>
        <p:txBody>
          <a:bodyPr/>
          <a:lstStyle/>
          <a:p>
            <a:r>
              <a:rPr lang="en-US" dirty="0"/>
              <a:t>                   Procurement</a:t>
            </a:r>
          </a:p>
        </p:txBody>
      </p:sp>
    </p:spTree>
    <p:extLst>
      <p:ext uri="{BB962C8B-B14F-4D97-AF65-F5344CB8AC3E}">
        <p14:creationId xmlns:p14="http://schemas.microsoft.com/office/powerpoint/2010/main" val="13555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Procurement Procedures and General Guidance</a:t>
            </a:r>
          </a:p>
        </p:txBody>
      </p:sp>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p:txBody>
          <a:bodyPr>
            <a:normAutofit/>
          </a:bodyPr>
          <a:lstStyle/>
          <a:p>
            <a:pPr>
              <a:lnSpc>
                <a:spcPct val="150000"/>
              </a:lnSpc>
              <a:buClr>
                <a:srgbClr val="C00000"/>
              </a:buClr>
              <a:buSzPct val="80000"/>
              <a:buFont typeface="Wingdings" pitchFamily="2" charset="2"/>
              <a:buChar char="Ø"/>
            </a:pPr>
            <a:r>
              <a:rPr lang="en-US" sz="2400" dirty="0"/>
              <a:t>States and Indian Tribes must follow the same policies and procedures it uses for procurements with non-Federal funds.</a:t>
            </a:r>
          </a:p>
          <a:p>
            <a:pPr>
              <a:lnSpc>
                <a:spcPct val="150000"/>
              </a:lnSpc>
              <a:buClr>
                <a:srgbClr val="C00000"/>
              </a:buClr>
              <a:buSzPct val="80000"/>
              <a:buFont typeface="Wingdings" pitchFamily="2" charset="2"/>
              <a:buChar char="Ø"/>
            </a:pPr>
            <a:r>
              <a:rPr lang="en-US" sz="2400" dirty="0"/>
              <a:t>All other recipients and subrecipients must follow 2 CFR 200.318 – 200.327. </a:t>
            </a:r>
          </a:p>
          <a:p>
            <a:pPr>
              <a:lnSpc>
                <a:spcPct val="150000"/>
              </a:lnSpc>
              <a:buClr>
                <a:srgbClr val="C00000"/>
              </a:buClr>
              <a:buSzPct val="80000"/>
              <a:buFont typeface="Wingdings" pitchFamily="2" charset="2"/>
              <a:buChar char="Ø"/>
            </a:pPr>
            <a:r>
              <a:rPr lang="en-US" sz="2400" b="1" dirty="0">
                <a:solidFill>
                  <a:srgbClr val="C00000"/>
                </a:solidFill>
              </a:rPr>
              <a:t>Documentation is very important!</a:t>
            </a:r>
            <a:r>
              <a:rPr lang="en-US" sz="2400" dirty="0"/>
              <a:t> </a:t>
            </a:r>
            <a:br>
              <a:rPr lang="en-US" sz="2400" dirty="0"/>
            </a:br>
            <a:r>
              <a:rPr lang="en-US" sz="2400" dirty="0"/>
              <a:t>Contract files must establish an audit trail.  </a:t>
            </a:r>
            <a:br>
              <a:rPr lang="en-US" sz="2400" dirty="0"/>
            </a:br>
            <a:r>
              <a:rPr lang="en-US" sz="2400" dirty="0"/>
              <a:t>Documentation should be sufficient enough</a:t>
            </a:r>
            <a:br>
              <a:rPr lang="en-US" sz="2400" dirty="0"/>
            </a:br>
            <a:r>
              <a:rPr lang="en-US" sz="2400" dirty="0"/>
              <a:t>to stand on its own.  </a:t>
            </a:r>
          </a:p>
        </p:txBody>
      </p:sp>
      <p:pic>
        <p:nvPicPr>
          <p:cNvPr id="5" name="Picture 4">
            <a:extLst>
              <a:ext uri="{FF2B5EF4-FFF2-40B4-BE49-F238E27FC236}">
                <a16:creationId xmlns:a16="http://schemas.microsoft.com/office/drawing/2014/main" id="{E34F94B9-A4E1-014F-A081-F5352E4BA080}"/>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8046" y="2974272"/>
            <a:ext cx="4393954" cy="4406900"/>
          </a:xfrm>
          <a:prstGeom prst="rect">
            <a:avLst/>
          </a:prstGeom>
        </p:spPr>
      </p:pic>
      <p:grpSp>
        <p:nvGrpSpPr>
          <p:cNvPr id="18" name="Group 17">
            <a:extLst>
              <a:ext uri="{FF2B5EF4-FFF2-40B4-BE49-F238E27FC236}">
                <a16:creationId xmlns:a16="http://schemas.microsoft.com/office/drawing/2014/main" id="{1DAB2827-41C3-5447-ACD8-CCF118800BA5}"/>
              </a:ext>
              <a:ext uri="{C183D7F6-B498-43B3-948B-1728B52AA6E4}">
                <adec:decorative xmlns:adec="http://schemas.microsoft.com/office/drawing/2017/decorative" val="1"/>
              </a:ext>
            </a:extLst>
          </p:cNvPr>
          <p:cNvGrpSpPr/>
          <p:nvPr/>
        </p:nvGrpSpPr>
        <p:grpSpPr>
          <a:xfrm>
            <a:off x="16042" y="4981826"/>
            <a:ext cx="9224211" cy="1828800"/>
            <a:chOff x="0" y="4805364"/>
            <a:chExt cx="9224211" cy="1828800"/>
          </a:xfrm>
        </p:grpSpPr>
        <p:pic>
          <p:nvPicPr>
            <p:cNvPr id="7" name="Picture 6">
              <a:extLst>
                <a:ext uri="{FF2B5EF4-FFF2-40B4-BE49-F238E27FC236}">
                  <a16:creationId xmlns:a16="http://schemas.microsoft.com/office/drawing/2014/main" id="{284E6DD2-27CF-B14D-9747-15AABFC7ED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2193" y="4805364"/>
              <a:ext cx="1828800" cy="1828800"/>
            </a:xfrm>
            <a:prstGeom prst="rect">
              <a:avLst/>
            </a:prstGeom>
          </p:spPr>
        </p:pic>
        <p:pic>
          <p:nvPicPr>
            <p:cNvPr id="8" name="Picture 7">
              <a:extLst>
                <a:ext uri="{FF2B5EF4-FFF2-40B4-BE49-F238E27FC236}">
                  <a16:creationId xmlns:a16="http://schemas.microsoft.com/office/drawing/2014/main" id="{C815EE8C-B2FC-EA43-BDDC-4004A8D40C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5705" y="4805364"/>
              <a:ext cx="1828800" cy="1828800"/>
            </a:xfrm>
            <a:prstGeom prst="rect">
              <a:avLst/>
            </a:prstGeom>
          </p:spPr>
        </p:pic>
        <p:pic>
          <p:nvPicPr>
            <p:cNvPr id="9" name="Picture 8">
              <a:extLst>
                <a:ext uri="{FF2B5EF4-FFF2-40B4-BE49-F238E27FC236}">
                  <a16:creationId xmlns:a16="http://schemas.microsoft.com/office/drawing/2014/main" id="{6DC5F88C-CC2E-B449-A8D7-0ECDDCB9E4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9216" y="4805364"/>
              <a:ext cx="1828800" cy="1828800"/>
            </a:xfrm>
            <a:prstGeom prst="rect">
              <a:avLst/>
            </a:prstGeom>
          </p:spPr>
        </p:pic>
        <p:pic>
          <p:nvPicPr>
            <p:cNvPr id="10" name="Picture 9">
              <a:extLst>
                <a:ext uri="{FF2B5EF4-FFF2-40B4-BE49-F238E27FC236}">
                  <a16:creationId xmlns:a16="http://schemas.microsoft.com/office/drawing/2014/main" id="{2ECE0358-60F8-CB42-AFE3-009BE26A1D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2727" y="4805364"/>
              <a:ext cx="1828800" cy="1828800"/>
            </a:xfrm>
            <a:prstGeom prst="rect">
              <a:avLst/>
            </a:prstGeom>
          </p:spPr>
        </p:pic>
        <p:sp>
          <p:nvSpPr>
            <p:cNvPr id="11" name="TextBox 10">
              <a:extLst>
                <a:ext uri="{FF2B5EF4-FFF2-40B4-BE49-F238E27FC236}">
                  <a16:creationId xmlns:a16="http://schemas.microsoft.com/office/drawing/2014/main" id="{0DA586CC-38B2-144A-99CC-2035BDAD303B}"/>
                </a:ext>
              </a:extLst>
            </p:cNvPr>
            <p:cNvSpPr txBox="1"/>
            <p:nvPr/>
          </p:nvSpPr>
          <p:spPr>
            <a:xfrm>
              <a:off x="4699216"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0691E24-DDA1-1641-BB68-039359F9868F}"/>
                </a:ext>
              </a:extLst>
            </p:cNvPr>
            <p:cNvSpPr txBox="1"/>
            <p:nvPr/>
          </p:nvSpPr>
          <p:spPr>
            <a:xfrm>
              <a:off x="5886332"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C52A694B-F2CE-524F-8F0B-AAB7AB5F81F7}"/>
                </a:ext>
              </a:extLst>
            </p:cNvPr>
            <p:cNvSpPr txBox="1"/>
            <p:nvPr/>
          </p:nvSpPr>
          <p:spPr>
            <a:xfrm>
              <a:off x="7089490"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8A30E5C2-3776-4A43-B34F-30F25BEF4DA1}"/>
                </a:ext>
              </a:extLst>
            </p:cNvPr>
            <p:cNvSpPr txBox="1"/>
            <p:nvPr/>
          </p:nvSpPr>
          <p:spPr>
            <a:xfrm>
              <a:off x="8308690" y="5414964"/>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sp>
          <p:nvSpPr>
            <p:cNvPr id="17" name="TextBox 16">
              <a:extLst>
                <a:ext uri="{FF2B5EF4-FFF2-40B4-BE49-F238E27FC236}">
                  <a16:creationId xmlns:a16="http://schemas.microsoft.com/office/drawing/2014/main" id="{69780DA7-FA1E-CF41-AD2B-4B47A880AEBD}"/>
                </a:ext>
              </a:extLst>
            </p:cNvPr>
            <p:cNvSpPr txBox="1"/>
            <p:nvPr/>
          </p:nvSpPr>
          <p:spPr>
            <a:xfrm>
              <a:off x="0" y="5414964"/>
              <a:ext cx="3978443"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 - - - -</a:t>
              </a:r>
            </a:p>
          </p:txBody>
        </p:sp>
      </p:grpSp>
    </p:spTree>
    <p:extLst>
      <p:ext uri="{BB962C8B-B14F-4D97-AF65-F5344CB8AC3E}">
        <p14:creationId xmlns:p14="http://schemas.microsoft.com/office/powerpoint/2010/main" val="20463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fill="hold"/>
                                        <p:tgtEl>
                                          <p:spTgt spid="18"/>
                                        </p:tgtEl>
                                        <p:attrNameLst>
                                          <p:attrName>ppt_x</p:attrName>
                                        </p:attrNameLst>
                                      </p:cBhvr>
                                      <p:tavLst>
                                        <p:tav tm="0">
                                          <p:val>
                                            <p:strVal val="0-#ppt_w/2"/>
                                          </p:val>
                                        </p:tav>
                                        <p:tav tm="100000">
                                          <p:val>
                                            <p:strVal val="#ppt_x"/>
                                          </p:val>
                                        </p:tav>
                                      </p:tavLst>
                                    </p:anim>
                                    <p:anim calcmode="lin" valueType="num">
                                      <p:cBhvr additive="base">
                                        <p:cTn id="28" dur="20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1+#ppt_w/2"/>
                                          </p:val>
                                        </p:tav>
                                        <p:tav tm="100000">
                                          <p:val>
                                            <p:strVal val="#ppt_x"/>
                                          </p:val>
                                        </p:tav>
                                      </p:tavLst>
                                    </p:anim>
                                    <p:anim calcmode="lin" valueType="num">
                                      <p:cBhvr additive="base">
                                        <p:cTn id="3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B700-0093-634E-BB16-F377D195B18F}"/>
              </a:ext>
            </a:extLst>
          </p:cNvPr>
          <p:cNvSpPr>
            <a:spLocks noGrp="1"/>
          </p:cNvSpPr>
          <p:nvPr>
            <p:ph type="title"/>
          </p:nvPr>
        </p:nvSpPr>
        <p:spPr/>
        <p:txBody>
          <a:bodyPr/>
          <a:lstStyle/>
          <a:p>
            <a:r>
              <a:rPr lang="en-US" dirty="0"/>
              <a:t>Types of Financial Monitoring Reviews</a:t>
            </a:r>
          </a:p>
        </p:txBody>
      </p:sp>
      <p:pic>
        <p:nvPicPr>
          <p:cNvPr id="10" name="Picture 9" descr="person typing on a keyboard">
            <a:extLst>
              <a:ext uri="{FF2B5EF4-FFF2-40B4-BE49-F238E27FC236}">
                <a16:creationId xmlns:a16="http://schemas.microsoft.com/office/drawing/2014/main" id="{99591F0B-2F8A-3043-A96D-42685E21F9C7}"/>
              </a:ext>
            </a:extLst>
          </p:cNvPr>
          <p:cNvPicPr>
            <a:picLocks noChangeAspect="1"/>
          </p:cNvPicPr>
          <p:nvPr/>
        </p:nvPicPr>
        <p:blipFill>
          <a:blip r:embed="rId2"/>
          <a:srcRect/>
          <a:stretch/>
        </p:blipFill>
        <p:spPr>
          <a:xfrm>
            <a:off x="-60269" y="902009"/>
            <a:ext cx="6124561" cy="4079144"/>
          </a:xfrm>
          <a:prstGeom prst="rect">
            <a:avLst/>
          </a:prstGeom>
        </p:spPr>
      </p:pic>
      <p:sp>
        <p:nvSpPr>
          <p:cNvPr id="3" name="Content Placeholder 2">
            <a:extLst>
              <a:ext uri="{FF2B5EF4-FFF2-40B4-BE49-F238E27FC236}">
                <a16:creationId xmlns:a16="http://schemas.microsoft.com/office/drawing/2014/main" id="{4DB43095-ABE3-A640-BE03-A20EF4F60A00}"/>
              </a:ext>
            </a:extLst>
          </p:cNvPr>
          <p:cNvSpPr>
            <a:spLocks noGrp="1"/>
          </p:cNvSpPr>
          <p:nvPr>
            <p:ph idx="1"/>
          </p:nvPr>
        </p:nvSpPr>
        <p:spPr>
          <a:xfrm>
            <a:off x="-77273" y="5250439"/>
            <a:ext cx="6137824" cy="1041561"/>
          </a:xfrm>
        </p:spPr>
        <p:txBody>
          <a:bodyPr>
            <a:normAutofit/>
          </a:bodyPr>
          <a:lstStyle/>
          <a:p>
            <a:pPr marL="0" indent="0" algn="ctr">
              <a:buNone/>
            </a:pPr>
            <a:r>
              <a:rPr lang="en-US" sz="3600" b="1" dirty="0">
                <a:solidFill>
                  <a:srgbClr val="C00000"/>
                </a:solidFill>
                <a:latin typeface="Arial Narrow" panose="020B0604020202020204" pitchFamily="34" charset="0"/>
                <a:cs typeface="Arial Narrow" panose="020B0604020202020204" pitchFamily="34" charset="0"/>
              </a:rPr>
              <a:t>Desk Review</a:t>
            </a:r>
          </a:p>
          <a:p>
            <a:pPr marL="0" indent="0" algn="ctr">
              <a:buClr>
                <a:schemeClr val="bg1"/>
              </a:buClr>
              <a:buSzPct val="80000"/>
              <a:buNone/>
            </a:pPr>
            <a:r>
              <a:rPr lang="en-US" sz="2400" dirty="0"/>
              <a:t>Monitoring Review at Desk</a:t>
            </a:r>
          </a:p>
        </p:txBody>
      </p:sp>
      <p:pic>
        <p:nvPicPr>
          <p:cNvPr id="5" name="Picture 4" descr="open office setting with people at their desks working">
            <a:extLst>
              <a:ext uri="{FF2B5EF4-FFF2-40B4-BE49-F238E27FC236}">
                <a16:creationId xmlns:a16="http://schemas.microsoft.com/office/drawing/2014/main" id="{AAD4262A-4064-C340-AE18-744F4DC10268}"/>
              </a:ext>
            </a:extLst>
          </p:cNvPr>
          <p:cNvPicPr>
            <a:picLocks noChangeAspect="1"/>
          </p:cNvPicPr>
          <p:nvPr/>
        </p:nvPicPr>
        <p:blipFill>
          <a:blip r:embed="rId3"/>
          <a:stretch>
            <a:fillRect/>
          </a:stretch>
        </p:blipFill>
        <p:spPr>
          <a:xfrm>
            <a:off x="6082954" y="899040"/>
            <a:ext cx="6124561" cy="4085082"/>
          </a:xfrm>
          <a:prstGeom prst="rect">
            <a:avLst/>
          </a:prstGeom>
        </p:spPr>
      </p:pic>
      <p:sp>
        <p:nvSpPr>
          <p:cNvPr id="9" name="Content Placeholder 2">
            <a:extLst>
              <a:ext uri="{FF2B5EF4-FFF2-40B4-BE49-F238E27FC236}">
                <a16:creationId xmlns:a16="http://schemas.microsoft.com/office/drawing/2014/main" id="{A2026D92-0DFB-2544-824E-8793527602D2}"/>
              </a:ext>
            </a:extLst>
          </p:cNvPr>
          <p:cNvSpPr txBox="1">
            <a:spLocks/>
          </p:cNvSpPr>
          <p:nvPr/>
        </p:nvSpPr>
        <p:spPr>
          <a:xfrm>
            <a:off x="6096000" y="5250439"/>
            <a:ext cx="6089650" cy="1041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C00000"/>
                </a:solidFill>
                <a:latin typeface="Arial Narrow" panose="020B0604020202020204" pitchFamily="34" charset="0"/>
                <a:cs typeface="Arial Narrow" panose="020B0604020202020204" pitchFamily="34" charset="0"/>
              </a:rPr>
              <a:t>On-site Review</a:t>
            </a:r>
          </a:p>
          <a:p>
            <a:pPr marL="0" indent="0" algn="ctr">
              <a:buClr>
                <a:schemeClr val="bg1"/>
              </a:buClr>
              <a:buSzPct val="80000"/>
              <a:buFont typeface="Arial" panose="020B0604020202020204" pitchFamily="34" charset="0"/>
              <a:buNone/>
            </a:pPr>
            <a:r>
              <a:rPr lang="en-US" sz="2400" dirty="0"/>
              <a:t>Monitoring Review at Grantee’s Site</a:t>
            </a:r>
          </a:p>
        </p:txBody>
      </p:sp>
      <p:pic>
        <p:nvPicPr>
          <p:cNvPr id="8" name="Picture 7">
            <a:extLst>
              <a:ext uri="{FF2B5EF4-FFF2-40B4-BE49-F238E27FC236}">
                <a16:creationId xmlns:a16="http://schemas.microsoft.com/office/drawing/2014/main" id="{08F7A283-0A91-1847-8FE3-276CF2D60B4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3228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General Guidance and Competition</a:t>
            </a:r>
          </a:p>
        </p:txBody>
      </p:sp>
      <p:pic>
        <p:nvPicPr>
          <p:cNvPr id="5" name="Picture 4" descr="man presenting to you icon">
            <a:extLst>
              <a:ext uri="{FF2B5EF4-FFF2-40B4-BE49-F238E27FC236}">
                <a16:creationId xmlns:a16="http://schemas.microsoft.com/office/drawing/2014/main" id="{51523EB3-3BA2-DC43-A790-1DA3427282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2167" y="1041400"/>
            <a:ext cx="4207933" cy="5422900"/>
          </a:xfrm>
          <a:prstGeom prst="rect">
            <a:avLst/>
          </a:prstGeom>
        </p:spPr>
      </p:pic>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a:xfrm>
            <a:off x="598714" y="1371600"/>
            <a:ext cx="8271909" cy="4805363"/>
          </a:xfrm>
        </p:spPr>
        <p:txBody>
          <a:bodyPr>
            <a:normAutofit lnSpcReduction="10000"/>
          </a:bodyPr>
          <a:lstStyle/>
          <a:p>
            <a:pPr>
              <a:lnSpc>
                <a:spcPct val="100000"/>
              </a:lnSpc>
              <a:buClr>
                <a:srgbClr val="C00000"/>
              </a:buClr>
              <a:buSzPct val="80000"/>
              <a:buFont typeface="Wingdings" pitchFamily="2" charset="2"/>
              <a:buChar char="Ø"/>
            </a:pPr>
            <a:r>
              <a:rPr lang="en-US" sz="2400" dirty="0"/>
              <a:t>2 CFR 200.319 requires all procurement transactions be conducted in a manner that provides full and open competition.</a:t>
            </a:r>
          </a:p>
          <a:p>
            <a:pPr>
              <a:lnSpc>
                <a:spcPct val="100000"/>
              </a:lnSpc>
              <a:buClr>
                <a:srgbClr val="C00000"/>
              </a:buClr>
              <a:buSzPct val="80000"/>
              <a:buFont typeface="Wingdings" pitchFamily="2" charset="2"/>
              <a:buChar char="Ø"/>
            </a:pPr>
            <a:r>
              <a:rPr lang="en-US" sz="2400" dirty="0"/>
              <a:t>Examples of situations that may restrict competition include, but are not limited to:</a:t>
            </a:r>
          </a:p>
          <a:p>
            <a:pPr lvl="1">
              <a:lnSpc>
                <a:spcPct val="100000"/>
              </a:lnSpc>
              <a:buClr>
                <a:srgbClr val="C00000"/>
              </a:buClr>
              <a:buSzPct val="80000"/>
              <a:buFont typeface="Wingdings" pitchFamily="2" charset="2"/>
              <a:buChar char="Ø"/>
            </a:pPr>
            <a:r>
              <a:rPr lang="en-US" sz="2000" dirty="0"/>
              <a:t>Unreasonable requirements</a:t>
            </a:r>
          </a:p>
          <a:p>
            <a:pPr lvl="1">
              <a:lnSpc>
                <a:spcPct val="100000"/>
              </a:lnSpc>
              <a:buClr>
                <a:srgbClr val="C00000"/>
              </a:buClr>
              <a:buSzPct val="80000"/>
              <a:buFont typeface="Wingdings" pitchFamily="2" charset="2"/>
              <a:buChar char="Ø"/>
            </a:pPr>
            <a:r>
              <a:rPr lang="en-US" sz="2000" dirty="0"/>
              <a:t>Unnecessary experience</a:t>
            </a:r>
          </a:p>
          <a:p>
            <a:pPr lvl="1">
              <a:lnSpc>
                <a:spcPct val="100000"/>
              </a:lnSpc>
              <a:buClr>
                <a:srgbClr val="C00000"/>
              </a:buClr>
              <a:buSzPct val="80000"/>
              <a:buFont typeface="Wingdings" pitchFamily="2" charset="2"/>
              <a:buChar char="Ø"/>
            </a:pPr>
            <a:r>
              <a:rPr lang="en-US" sz="2000" dirty="0"/>
              <a:t>Conflicts of interest</a:t>
            </a:r>
          </a:p>
          <a:p>
            <a:pPr lvl="1">
              <a:lnSpc>
                <a:spcPct val="100000"/>
              </a:lnSpc>
              <a:buClr>
                <a:srgbClr val="C00000"/>
              </a:buClr>
              <a:buSzPct val="80000"/>
              <a:buFont typeface="Wingdings" pitchFamily="2" charset="2"/>
              <a:buChar char="Ø"/>
            </a:pPr>
            <a:r>
              <a:rPr lang="en-US" sz="2000" dirty="0"/>
              <a:t>Specifying only a “brand name” product</a:t>
            </a:r>
          </a:p>
          <a:p>
            <a:pPr>
              <a:lnSpc>
                <a:spcPct val="100000"/>
              </a:lnSpc>
              <a:buClr>
                <a:srgbClr val="C00000"/>
              </a:buClr>
              <a:buSzPct val="80000"/>
              <a:buFont typeface="Wingdings" pitchFamily="2" charset="2"/>
              <a:buChar char="Ø"/>
            </a:pPr>
            <a:r>
              <a:rPr lang="en-US" sz="2400" dirty="0"/>
              <a:t>Bidders’ lists should be continually updated.  </a:t>
            </a:r>
          </a:p>
          <a:p>
            <a:pPr>
              <a:lnSpc>
                <a:spcPct val="100000"/>
              </a:lnSpc>
              <a:buClr>
                <a:srgbClr val="C00000"/>
              </a:buClr>
              <a:buSzPct val="80000"/>
              <a:buFont typeface="Wingdings" pitchFamily="2" charset="2"/>
              <a:buChar char="Ø"/>
            </a:pPr>
            <a:r>
              <a:rPr lang="en-US" sz="2400" dirty="0"/>
              <a:t>Newspaper/other advertising of contract requirement is very important.</a:t>
            </a:r>
          </a:p>
        </p:txBody>
      </p:sp>
    </p:spTree>
    <p:extLst>
      <p:ext uri="{BB962C8B-B14F-4D97-AF65-F5344CB8AC3E}">
        <p14:creationId xmlns:p14="http://schemas.microsoft.com/office/powerpoint/2010/main" val="473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Contract</a:t>
            </a:r>
          </a:p>
        </p:txBody>
      </p:sp>
      <p:pic>
        <p:nvPicPr>
          <p:cNvPr id="6" name="Picture 5" descr="Sole Source Contract information">
            <a:extLst>
              <a:ext uri="{FF2B5EF4-FFF2-40B4-BE49-F238E27FC236}">
                <a16:creationId xmlns:a16="http://schemas.microsoft.com/office/drawing/2014/main" id="{1BD29CFD-E564-024F-B051-335BB286F4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32" y="965199"/>
            <a:ext cx="12221232" cy="5486402"/>
          </a:xfrm>
          <a:prstGeom prst="rect">
            <a:avLst/>
          </a:prstGeom>
        </p:spPr>
      </p:pic>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a:xfrm>
            <a:off x="598713" y="1371600"/>
            <a:ext cx="11234057" cy="4916657"/>
          </a:xfrm>
        </p:spPr>
        <p:txBody>
          <a:bodyPr>
            <a:normAutofit/>
          </a:bodyPr>
          <a:lstStyle/>
          <a:p>
            <a:pPr marL="0" indent="0">
              <a:lnSpc>
                <a:spcPct val="110000"/>
              </a:lnSpc>
              <a:buNone/>
            </a:pPr>
            <a:r>
              <a:rPr lang="en-US" dirty="0"/>
              <a:t>Federal awarding agency’s approval of sole source is required for procurements over $250K.  </a:t>
            </a:r>
          </a:p>
          <a:p>
            <a:pPr marL="0" indent="0">
              <a:buNone/>
            </a:pPr>
            <a:endParaRPr lang="en-US" sz="1000" dirty="0"/>
          </a:p>
          <a:p>
            <a:pPr marL="0" indent="0">
              <a:buNone/>
            </a:pPr>
            <a:r>
              <a:rPr lang="en-US" dirty="0"/>
              <a:t>Use when:</a:t>
            </a:r>
          </a:p>
          <a:p>
            <a:pPr>
              <a:buClr>
                <a:srgbClr val="C00000"/>
              </a:buClr>
              <a:buSzPct val="80000"/>
              <a:buFont typeface="Wingdings" pitchFamily="2" charset="2"/>
              <a:buChar char="Ø"/>
            </a:pPr>
            <a:r>
              <a:rPr lang="en-US" sz="2400" dirty="0"/>
              <a:t>The item or service is available only from a single source.</a:t>
            </a:r>
          </a:p>
          <a:p>
            <a:pPr>
              <a:buClr>
                <a:srgbClr val="C00000"/>
              </a:buClr>
              <a:buSzPct val="80000"/>
              <a:buFont typeface="Wingdings" pitchFamily="2" charset="2"/>
              <a:buChar char="Ø"/>
            </a:pPr>
            <a:r>
              <a:rPr lang="en-US" sz="2400" dirty="0"/>
              <a:t>A true public exigency or emergency exists.</a:t>
            </a:r>
          </a:p>
          <a:p>
            <a:pPr>
              <a:buClr>
                <a:srgbClr val="C00000"/>
              </a:buClr>
              <a:buSzPct val="80000"/>
              <a:buFont typeface="Wingdings" pitchFamily="2" charset="2"/>
              <a:buChar char="Ø"/>
            </a:pPr>
            <a:r>
              <a:rPr lang="en-US" sz="2400" dirty="0"/>
              <a:t>After competitive solicitation, competition is considered inadequate.</a:t>
            </a:r>
            <a:r>
              <a:rPr lang="en-US" dirty="0"/>
              <a:t> </a:t>
            </a:r>
          </a:p>
          <a:p>
            <a:pPr marL="0" indent="0">
              <a:buNone/>
            </a:pPr>
            <a:endParaRPr lang="en-US" sz="1000" dirty="0"/>
          </a:p>
          <a:p>
            <a:pPr marL="0" indent="0">
              <a:lnSpc>
                <a:spcPct val="110000"/>
              </a:lnSpc>
              <a:buNone/>
            </a:pPr>
            <a:r>
              <a:rPr lang="en-US" dirty="0"/>
              <a:t>A for-profit entity not eligible to be a direct recipient may not be awarded a sole source contract.</a:t>
            </a:r>
          </a:p>
        </p:txBody>
      </p:sp>
    </p:spTree>
    <p:extLst>
      <p:ext uri="{BB962C8B-B14F-4D97-AF65-F5344CB8AC3E}">
        <p14:creationId xmlns:p14="http://schemas.microsoft.com/office/powerpoint/2010/main" val="207900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Justification/Sample Outline</a:t>
            </a:r>
          </a:p>
        </p:txBody>
      </p:sp>
      <p:graphicFrame>
        <p:nvGraphicFramePr>
          <p:cNvPr id="4" name="Content Placeholder 6" descr="Sole source justification/sample outline">
            <a:extLst>
              <a:ext uri="{FF2B5EF4-FFF2-40B4-BE49-F238E27FC236}">
                <a16:creationId xmlns:a16="http://schemas.microsoft.com/office/drawing/2014/main" id="{5B8189D5-5AFA-1B49-8AFF-284FD3A4175B}"/>
              </a:ext>
            </a:extLst>
          </p:cNvPr>
          <p:cNvGraphicFramePr>
            <a:graphicFrameLocks/>
          </p:cNvGraphicFramePr>
          <p:nvPr>
            <p:extLst>
              <p:ext uri="{D42A27DB-BD31-4B8C-83A1-F6EECF244321}">
                <p14:modId xmlns:p14="http://schemas.microsoft.com/office/powerpoint/2010/main" val="2656318569"/>
              </p:ext>
            </p:extLst>
          </p:nvPr>
        </p:nvGraphicFramePr>
        <p:xfrm>
          <a:off x="719378" y="1371600"/>
          <a:ext cx="10890251" cy="5060197"/>
        </p:xfrm>
        <a:graphic>
          <a:graphicData uri="http://schemas.openxmlformats.org/drawingml/2006/table">
            <a:tbl>
              <a:tblPr firstRow="1" bandRow="1">
                <a:tableStyleId>{5A111915-BE36-4E01-A7E5-04B1672EAD32}</a:tableStyleId>
              </a:tblPr>
              <a:tblGrid>
                <a:gridCol w="2520891">
                  <a:extLst>
                    <a:ext uri="{9D8B030D-6E8A-4147-A177-3AD203B41FA5}">
                      <a16:colId xmlns:a16="http://schemas.microsoft.com/office/drawing/2014/main" val="20000"/>
                    </a:ext>
                  </a:extLst>
                </a:gridCol>
                <a:gridCol w="8369360">
                  <a:extLst>
                    <a:ext uri="{9D8B030D-6E8A-4147-A177-3AD203B41FA5}">
                      <a16:colId xmlns:a16="http://schemas.microsoft.com/office/drawing/2014/main" val="20001"/>
                    </a:ext>
                  </a:extLst>
                </a:gridCol>
              </a:tblGrid>
              <a:tr h="562244">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Paragraph</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Content</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a:tc>
                <a:extLst>
                  <a:ext uri="{0D108BD9-81ED-4DB2-BD59-A6C34878D82A}">
                    <a16:rowId xmlns:a16="http://schemas.microsoft.com/office/drawing/2014/main" val="10000"/>
                  </a:ext>
                </a:extLst>
              </a:tr>
              <a:tr h="1124488">
                <a:tc>
                  <a:txBody>
                    <a:bodyPr/>
                    <a:lstStyle/>
                    <a:p>
                      <a:pPr algn="ct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1</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Brief description</a:t>
                      </a:r>
                      <a:r>
                        <a:rPr lang="en-US" sz="2400" baseline="0" dirty="0">
                          <a:solidFill>
                            <a:schemeClr val="tx1">
                              <a:lumMod val="95000"/>
                              <a:lumOff val="5000"/>
                            </a:schemeClr>
                          </a:solidFill>
                          <a:latin typeface="Arial" panose="020B0604020202020204" pitchFamily="34" charset="0"/>
                          <a:cs typeface="Arial" panose="020B0604020202020204" pitchFamily="34" charset="0"/>
                        </a:rPr>
                        <a:t> of program and what product or service is being contracted for:</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extLst>
                  <a:ext uri="{0D108BD9-81ED-4DB2-BD59-A6C34878D82A}">
                    <a16:rowId xmlns:a16="http://schemas.microsoft.com/office/drawing/2014/main" val="10001"/>
                  </a:ext>
                </a:extLst>
              </a:tr>
              <a:tr h="3373465">
                <a:tc>
                  <a:txBody>
                    <a:bodyPr/>
                    <a:lstStyle/>
                    <a:p>
                      <a:pPr algn="ct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2</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Explanation of why it is necessary to contract non-competitively,</a:t>
                      </a:r>
                      <a:r>
                        <a:rPr lang="en-US" sz="2400" baseline="0" dirty="0">
                          <a:solidFill>
                            <a:schemeClr val="tx1">
                              <a:lumMod val="95000"/>
                              <a:lumOff val="5000"/>
                            </a:schemeClr>
                          </a:solidFill>
                          <a:latin typeface="Arial" panose="020B0604020202020204" pitchFamily="34" charset="0"/>
                          <a:cs typeface="Arial" panose="020B0604020202020204" pitchFamily="34" charset="0"/>
                        </a:rPr>
                        <a:t> to include:</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Organizational expertise </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Management</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Knowledge of the program</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Responsiveness</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Expertise of personnel </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946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Justification/Sample Outline</a:t>
            </a:r>
          </a:p>
        </p:txBody>
      </p:sp>
      <p:graphicFrame>
        <p:nvGraphicFramePr>
          <p:cNvPr id="5" name="Content Placeholder 6" descr="Sole Source Justification/Sample Outline">
            <a:extLst>
              <a:ext uri="{FF2B5EF4-FFF2-40B4-BE49-F238E27FC236}">
                <a16:creationId xmlns:a16="http://schemas.microsoft.com/office/drawing/2014/main" id="{5016A075-1093-C445-9B95-335E89056B79}"/>
              </a:ext>
            </a:extLst>
          </p:cNvPr>
          <p:cNvGraphicFramePr>
            <a:graphicFrameLocks noGrp="1"/>
          </p:cNvGraphicFramePr>
          <p:nvPr>
            <p:ph idx="1"/>
            <p:extLst>
              <p:ext uri="{D42A27DB-BD31-4B8C-83A1-F6EECF244321}">
                <p14:modId xmlns:p14="http://schemas.microsoft.com/office/powerpoint/2010/main" val="3339105932"/>
              </p:ext>
            </p:extLst>
          </p:nvPr>
        </p:nvGraphicFramePr>
        <p:xfrm>
          <a:off x="719378" y="1371599"/>
          <a:ext cx="10890249" cy="4927327"/>
        </p:xfrm>
        <a:graphic>
          <a:graphicData uri="http://schemas.openxmlformats.org/drawingml/2006/table">
            <a:tbl>
              <a:tblPr firstRow="1" bandRow="1">
                <a:tableStyleId>{5A111915-BE36-4E01-A7E5-04B1672EAD32}</a:tableStyleId>
              </a:tblPr>
              <a:tblGrid>
                <a:gridCol w="2516858">
                  <a:extLst>
                    <a:ext uri="{9D8B030D-6E8A-4147-A177-3AD203B41FA5}">
                      <a16:colId xmlns:a16="http://schemas.microsoft.com/office/drawing/2014/main" val="20000"/>
                    </a:ext>
                  </a:extLst>
                </a:gridCol>
                <a:gridCol w="8373391">
                  <a:extLst>
                    <a:ext uri="{9D8B030D-6E8A-4147-A177-3AD203B41FA5}">
                      <a16:colId xmlns:a16="http://schemas.microsoft.com/office/drawing/2014/main" val="20001"/>
                    </a:ext>
                  </a:extLst>
                </a:gridCol>
              </a:tblGrid>
              <a:tr h="569935">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Paragraph</a:t>
                      </a:r>
                    </a:p>
                  </a:txBody>
                  <a:tcPr marL="182880" anchor="ctr"/>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Content</a:t>
                      </a:r>
                    </a:p>
                  </a:txBody>
                  <a:tcPr marL="182880" anchor="ctr"/>
                </a:tc>
                <a:extLst>
                  <a:ext uri="{0D108BD9-81ED-4DB2-BD59-A6C34878D82A}">
                    <a16:rowId xmlns:a16="http://schemas.microsoft.com/office/drawing/2014/main" val="10000"/>
                  </a:ext>
                </a:extLst>
              </a:tr>
              <a:tr h="1897574">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3</a:t>
                      </a:r>
                    </a:p>
                  </a:txBody>
                  <a:tcPr marL="182880" marT="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Description</a:t>
                      </a:r>
                      <a:r>
                        <a:rPr lang="en-US" sz="2400" baseline="0" dirty="0">
                          <a:solidFill>
                            <a:schemeClr val="tx1">
                              <a:lumMod val="95000"/>
                              <a:lumOff val="5000"/>
                            </a:schemeClr>
                          </a:solidFill>
                          <a:latin typeface="Arial" panose="020B0604020202020204" pitchFamily="34" charset="0"/>
                          <a:cs typeface="Arial" panose="020B0604020202020204" pitchFamily="34" charset="0"/>
                        </a:rPr>
                        <a:t> of and the results of any market survey or research conducted.  If no survey or research conducted, explain why not. </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a:tc>
                <a:extLst>
                  <a:ext uri="{0D108BD9-81ED-4DB2-BD59-A6C34878D82A}">
                    <a16:rowId xmlns:a16="http://schemas.microsoft.com/office/drawing/2014/main" val="10001"/>
                  </a:ext>
                </a:extLst>
              </a:tr>
              <a:tr h="2459818">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4</a:t>
                      </a:r>
                    </a:p>
                  </a:txBody>
                  <a:tcPr marL="182880" marT="18288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Statement of when contractual coverage is required and if dates are not met, what impact on the program.  Example: how long it would take another</a:t>
                      </a:r>
                      <a:r>
                        <a:rPr lang="en-US" sz="2400" baseline="0" dirty="0">
                          <a:solidFill>
                            <a:schemeClr val="tx1">
                              <a:lumMod val="95000"/>
                              <a:lumOff val="5000"/>
                            </a:schemeClr>
                          </a:solidFill>
                          <a:latin typeface="Arial" panose="020B0604020202020204" pitchFamily="34" charset="0"/>
                          <a:cs typeface="Arial" panose="020B0604020202020204" pitchFamily="34" charset="0"/>
                        </a:rPr>
                        <a:t> contractor to reach the same level of competence (equate in $$). </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778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normAutofit fontScale="90000"/>
          </a:bodyPr>
          <a:lstStyle/>
          <a:p>
            <a:r>
              <a:rPr lang="en-US" dirty="0"/>
              <a:t>Noncompetitive Procurement Justification (Sole Source) Sample Outline</a:t>
            </a:r>
          </a:p>
        </p:txBody>
      </p:sp>
      <p:graphicFrame>
        <p:nvGraphicFramePr>
          <p:cNvPr id="4" name="Content Placeholder 7" descr="Sole source justification/sample outline">
            <a:extLst>
              <a:ext uri="{FF2B5EF4-FFF2-40B4-BE49-F238E27FC236}">
                <a16:creationId xmlns:a16="http://schemas.microsoft.com/office/drawing/2014/main" id="{B65A18E9-6E9C-634F-8DA8-DABADD585B5C}"/>
              </a:ext>
            </a:extLst>
          </p:cNvPr>
          <p:cNvGraphicFramePr>
            <a:graphicFrameLocks/>
          </p:cNvGraphicFramePr>
          <p:nvPr>
            <p:extLst>
              <p:ext uri="{D42A27DB-BD31-4B8C-83A1-F6EECF244321}">
                <p14:modId xmlns:p14="http://schemas.microsoft.com/office/powerpoint/2010/main" val="2854925831"/>
              </p:ext>
            </p:extLst>
          </p:nvPr>
        </p:nvGraphicFramePr>
        <p:xfrm>
          <a:off x="719379" y="1371600"/>
          <a:ext cx="10890250" cy="4991658"/>
        </p:xfrm>
        <a:graphic>
          <a:graphicData uri="http://schemas.openxmlformats.org/drawingml/2006/table">
            <a:tbl>
              <a:tblPr firstRow="1" bandRow="1">
                <a:tableStyleId>{5A111915-BE36-4E01-A7E5-04B1672EAD32}</a:tableStyleId>
              </a:tblPr>
              <a:tblGrid>
                <a:gridCol w="2516858">
                  <a:extLst>
                    <a:ext uri="{9D8B030D-6E8A-4147-A177-3AD203B41FA5}">
                      <a16:colId xmlns:a16="http://schemas.microsoft.com/office/drawing/2014/main" val="20000"/>
                    </a:ext>
                  </a:extLst>
                </a:gridCol>
                <a:gridCol w="8373392">
                  <a:extLst>
                    <a:ext uri="{9D8B030D-6E8A-4147-A177-3AD203B41FA5}">
                      <a16:colId xmlns:a16="http://schemas.microsoft.com/office/drawing/2014/main" val="20001"/>
                    </a:ext>
                  </a:extLst>
                </a:gridCol>
              </a:tblGrid>
              <a:tr h="557408">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Paragraph</a:t>
                      </a:r>
                    </a:p>
                  </a:txBody>
                  <a:tcPr marL="182880" marR="18288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Content</a:t>
                      </a:r>
                    </a:p>
                  </a:txBody>
                  <a:tcPr marL="182880" marR="182880"/>
                </a:tc>
                <a:extLst>
                  <a:ext uri="{0D108BD9-81ED-4DB2-BD59-A6C34878D82A}">
                    <a16:rowId xmlns:a16="http://schemas.microsoft.com/office/drawing/2014/main" val="10000"/>
                  </a:ext>
                </a:extLst>
              </a:tr>
              <a:tr h="752607">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5</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Other points to </a:t>
                      </a:r>
                      <a:r>
                        <a:rPr lang="en-US" sz="2400" baseline="0" dirty="0">
                          <a:solidFill>
                            <a:schemeClr val="tx1">
                              <a:lumMod val="95000"/>
                              <a:lumOff val="5000"/>
                            </a:schemeClr>
                          </a:solidFill>
                          <a:latin typeface="Arial" panose="020B0604020202020204" pitchFamily="34" charset="0"/>
                          <a:cs typeface="Arial" panose="020B0604020202020204" pitchFamily="34" charset="0"/>
                        </a:rPr>
                        <a:t>“sell the case.”</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1"/>
                  </a:ext>
                </a:extLst>
              </a:tr>
              <a:tr h="1204171">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6</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A declaration that this action is in the “best interest” of the</a:t>
                      </a:r>
                      <a:r>
                        <a:rPr lang="en-US" sz="2400" baseline="0" dirty="0">
                          <a:solidFill>
                            <a:schemeClr val="tx1">
                              <a:lumMod val="95000"/>
                              <a:lumOff val="5000"/>
                            </a:schemeClr>
                          </a:solidFill>
                          <a:latin typeface="Arial" panose="020B0604020202020204" pitchFamily="34" charset="0"/>
                          <a:cs typeface="Arial" panose="020B0604020202020204" pitchFamily="34" charset="0"/>
                        </a:rPr>
                        <a:t> grantor agency and/or the Federal government.</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2"/>
                  </a:ext>
                </a:extLst>
              </a:tr>
              <a:tr h="2477472">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7</a:t>
                      </a:r>
                    </a:p>
                    <a:p>
                      <a:pPr algn="ct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2400" dirty="0">
                          <a:solidFill>
                            <a:schemeClr val="tx1">
                              <a:lumMod val="95000"/>
                              <a:lumOff val="5000"/>
                            </a:schemeClr>
                          </a:solidFill>
                          <a:latin typeface="Arial" panose="020B0604020202020204" pitchFamily="34" charset="0"/>
                          <a:cs typeface="Arial" panose="020B0604020202020204" pitchFamily="34" charset="0"/>
                        </a:rPr>
                        <a:t>Note:</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Conflict of Interest review. </a:t>
                      </a:r>
                    </a:p>
                    <a:p>
                      <a:endParaRPr lang="en-US" sz="2400" dirty="0">
                        <a:solidFill>
                          <a:schemeClr val="tx1">
                            <a:lumMod val="95000"/>
                            <a:lumOff val="5000"/>
                          </a:schemeClr>
                        </a:solidFill>
                        <a:latin typeface="Arial" panose="020B0604020202020204" pitchFamily="34" charset="0"/>
                        <a:cs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Time constraints</a:t>
                      </a:r>
                      <a:r>
                        <a:rPr lang="en-US" sz="2400" baseline="0" dirty="0">
                          <a:solidFill>
                            <a:schemeClr val="tx1">
                              <a:lumMod val="95000"/>
                              <a:lumOff val="5000"/>
                            </a:schemeClr>
                          </a:solidFill>
                          <a:latin typeface="Arial" panose="020B0604020202020204" pitchFamily="34" charset="0"/>
                          <a:cs typeface="Arial" panose="020B0604020202020204" pitchFamily="34" charset="0"/>
                        </a:rPr>
                        <a:t> will not be considered a factor if the grantee has not sought competitive bids in a timely manner thereby creating a time constraint situation.</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652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601-39CB-A244-B087-33B2D004133C}"/>
              </a:ext>
            </a:extLst>
          </p:cNvPr>
          <p:cNvSpPr>
            <a:spLocks noGrp="1"/>
          </p:cNvSpPr>
          <p:nvPr>
            <p:ph type="title"/>
          </p:nvPr>
        </p:nvSpPr>
        <p:spPr/>
        <p:txBody>
          <a:bodyPr/>
          <a:lstStyle/>
          <a:p>
            <a:r>
              <a:rPr lang="en-US" dirty="0"/>
              <a:t>Contracting Dos &amp; Don’ts</a:t>
            </a:r>
          </a:p>
        </p:txBody>
      </p:sp>
      <p:pic>
        <p:nvPicPr>
          <p:cNvPr id="6" name="Picture 5" descr="Contracting Dos">
            <a:extLst>
              <a:ext uri="{FF2B5EF4-FFF2-40B4-BE49-F238E27FC236}">
                <a16:creationId xmlns:a16="http://schemas.microsoft.com/office/drawing/2014/main" id="{400DC8A4-3CB3-C245-B3C4-5064D813B828}"/>
              </a:ext>
            </a:extLst>
          </p:cNvPr>
          <p:cNvPicPr>
            <a:picLocks noChangeAspect="1"/>
          </p:cNvPicPr>
          <p:nvPr/>
        </p:nvPicPr>
        <p:blipFill>
          <a:blip r:embed="rId2">
            <a:alphaModFix amt="75000"/>
          </a:blip>
          <a:stretch>
            <a:fillRect/>
          </a:stretch>
        </p:blipFill>
        <p:spPr>
          <a:xfrm>
            <a:off x="23659" y="1572930"/>
            <a:ext cx="4386834" cy="4386834"/>
          </a:xfrm>
          <a:prstGeom prst="rect">
            <a:avLst/>
          </a:prstGeom>
        </p:spPr>
      </p:pic>
      <p:sp>
        <p:nvSpPr>
          <p:cNvPr id="12" name="&quot;No&quot; Symbol 11">
            <a:extLst>
              <a:ext uri="{FF2B5EF4-FFF2-40B4-BE49-F238E27FC236}">
                <a16:creationId xmlns:a16="http://schemas.microsoft.com/office/drawing/2014/main" id="{842483B1-267E-0E42-B04E-FDF6E3C81565}"/>
              </a:ext>
              <a:ext uri="{C183D7F6-B498-43B3-948B-1728B52AA6E4}">
                <adec:decorative xmlns:adec="http://schemas.microsoft.com/office/drawing/2017/decorative" val="1"/>
              </a:ext>
            </a:extLst>
          </p:cNvPr>
          <p:cNvSpPr/>
          <p:nvPr/>
        </p:nvSpPr>
        <p:spPr>
          <a:xfrm>
            <a:off x="5842862" y="1530674"/>
            <a:ext cx="4429090" cy="4429090"/>
          </a:xfrm>
          <a:prstGeom prst="noSmoking">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Content Placeholder 2">
            <a:extLst>
              <a:ext uri="{FF2B5EF4-FFF2-40B4-BE49-F238E27FC236}">
                <a16:creationId xmlns:a16="http://schemas.microsoft.com/office/drawing/2014/main" id="{8ECB3CC1-1059-8A4D-A934-94D87B63E0AD}"/>
              </a:ext>
            </a:extLst>
          </p:cNvPr>
          <p:cNvSpPr>
            <a:spLocks noGrp="1"/>
          </p:cNvSpPr>
          <p:nvPr>
            <p:ph idx="1"/>
          </p:nvPr>
        </p:nvSpPr>
        <p:spPr>
          <a:xfrm>
            <a:off x="598714" y="2138767"/>
            <a:ext cx="4360743" cy="3619743"/>
          </a:xfrm>
        </p:spPr>
        <p:txBody>
          <a:bodyPr>
            <a:normAutofit lnSpcReduction="10000"/>
          </a:bodyPr>
          <a:lstStyle/>
          <a:p>
            <a:pPr>
              <a:lnSpc>
                <a:spcPct val="110000"/>
              </a:lnSpc>
              <a:buClr>
                <a:srgbClr val="C00000"/>
              </a:buClr>
              <a:buSzPct val="80000"/>
              <a:buFont typeface="Wingdings" pitchFamily="2" charset="2"/>
              <a:buChar char="ü"/>
            </a:pPr>
            <a:r>
              <a:rPr lang="en-US" sz="2600" dirty="0"/>
              <a:t>Compete</a:t>
            </a:r>
          </a:p>
          <a:p>
            <a:pPr>
              <a:lnSpc>
                <a:spcPct val="110000"/>
              </a:lnSpc>
              <a:buClr>
                <a:srgbClr val="C00000"/>
              </a:buClr>
              <a:buSzPct val="80000"/>
              <a:buFont typeface="Wingdings" pitchFamily="2" charset="2"/>
              <a:buChar char="ü"/>
            </a:pPr>
            <a:r>
              <a:rPr lang="en-US" sz="2600" dirty="0"/>
              <a:t>Prepare IFB/RFP</a:t>
            </a:r>
          </a:p>
          <a:p>
            <a:pPr>
              <a:lnSpc>
                <a:spcPct val="110000"/>
              </a:lnSpc>
              <a:buClr>
                <a:srgbClr val="C00000"/>
              </a:buClr>
              <a:buSzPct val="80000"/>
              <a:buFont typeface="Wingdings" pitchFamily="2" charset="2"/>
              <a:buChar char="ü"/>
            </a:pPr>
            <a:r>
              <a:rPr lang="en-US" sz="2600" dirty="0"/>
              <a:t>Maintain bidders list</a:t>
            </a:r>
          </a:p>
          <a:p>
            <a:pPr>
              <a:lnSpc>
                <a:spcPct val="110000"/>
              </a:lnSpc>
              <a:buClr>
                <a:srgbClr val="C00000"/>
              </a:buClr>
              <a:buSzPct val="80000"/>
              <a:buFont typeface="Wingdings" pitchFamily="2" charset="2"/>
              <a:buChar char="ü"/>
            </a:pPr>
            <a:r>
              <a:rPr lang="en-US" sz="2600" dirty="0"/>
              <a:t>Conduct interviews</a:t>
            </a:r>
          </a:p>
          <a:p>
            <a:pPr>
              <a:lnSpc>
                <a:spcPct val="110000"/>
              </a:lnSpc>
              <a:buClr>
                <a:srgbClr val="C00000"/>
              </a:buClr>
              <a:buSzPct val="80000"/>
              <a:buFont typeface="Wingdings" pitchFamily="2" charset="2"/>
              <a:buChar char="ü"/>
            </a:pPr>
            <a:r>
              <a:rPr lang="en-US" sz="2600" dirty="0"/>
              <a:t>Obtain prior approval</a:t>
            </a:r>
          </a:p>
          <a:p>
            <a:pPr>
              <a:lnSpc>
                <a:spcPct val="110000"/>
              </a:lnSpc>
              <a:buClr>
                <a:srgbClr val="C00000"/>
              </a:buClr>
              <a:buSzPct val="80000"/>
              <a:buFont typeface="Wingdings" pitchFamily="2" charset="2"/>
              <a:buChar char="ü"/>
            </a:pPr>
            <a:r>
              <a:rPr lang="en-US" sz="2600" dirty="0"/>
              <a:t>Make documentation available</a:t>
            </a:r>
          </a:p>
        </p:txBody>
      </p:sp>
      <p:sp>
        <p:nvSpPr>
          <p:cNvPr id="4" name="Content Placeholder 2">
            <a:extLst>
              <a:ext uri="{FF2B5EF4-FFF2-40B4-BE49-F238E27FC236}">
                <a16:creationId xmlns:a16="http://schemas.microsoft.com/office/drawing/2014/main" id="{64F40AC1-6383-C049-8F19-47757A87808D}"/>
              </a:ext>
            </a:extLst>
          </p:cNvPr>
          <p:cNvSpPr txBox="1">
            <a:spLocks/>
          </p:cNvSpPr>
          <p:nvPr/>
        </p:nvSpPr>
        <p:spPr>
          <a:xfrm>
            <a:off x="4959458" y="2138767"/>
            <a:ext cx="7232542" cy="2727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C00000"/>
              </a:buClr>
              <a:buSzPct val="50000"/>
              <a:buFont typeface=".Apple Color Emoji UI"/>
              <a:buChar char="❌"/>
            </a:pPr>
            <a:r>
              <a:rPr lang="en-US" sz="2600" dirty="0"/>
              <a:t>Place unreasonable requirements </a:t>
            </a:r>
          </a:p>
          <a:p>
            <a:pPr>
              <a:lnSpc>
                <a:spcPct val="100000"/>
              </a:lnSpc>
              <a:buClr>
                <a:srgbClr val="C00000"/>
              </a:buClr>
              <a:buSzPct val="50000"/>
              <a:buFont typeface=".Apple Color Emoji UI"/>
              <a:buChar char="❌"/>
            </a:pPr>
            <a:r>
              <a:rPr lang="en-US" sz="2600" dirty="0"/>
              <a:t>Require unnecessary experience</a:t>
            </a:r>
          </a:p>
          <a:p>
            <a:pPr>
              <a:lnSpc>
                <a:spcPct val="100000"/>
              </a:lnSpc>
              <a:buClr>
                <a:srgbClr val="C00000"/>
              </a:buClr>
              <a:buSzPct val="50000"/>
              <a:buFont typeface=".Apple Color Emoji UI"/>
              <a:buChar char="❌"/>
            </a:pPr>
            <a:r>
              <a:rPr lang="en-US" sz="2600" dirty="0"/>
              <a:t>Engage in noncompetitive pricing </a:t>
            </a:r>
          </a:p>
          <a:p>
            <a:pPr>
              <a:lnSpc>
                <a:spcPct val="100000"/>
              </a:lnSpc>
              <a:buClr>
                <a:srgbClr val="C00000"/>
              </a:buClr>
              <a:buSzPct val="50000"/>
              <a:buFont typeface=".Apple Color Emoji UI"/>
              <a:buChar char="❌"/>
            </a:pPr>
            <a:r>
              <a:rPr lang="en-US" sz="2600" dirty="0"/>
              <a:t>Engage in organizational conflicts of interest </a:t>
            </a:r>
          </a:p>
          <a:p>
            <a:pPr>
              <a:lnSpc>
                <a:spcPct val="100000"/>
              </a:lnSpc>
              <a:buClr>
                <a:srgbClr val="C00000"/>
              </a:buClr>
              <a:buSzPct val="50000"/>
              <a:buFont typeface=".Apple Color Emoji UI"/>
              <a:buChar char="❌"/>
            </a:pPr>
            <a:r>
              <a:rPr lang="en-US" sz="2600" dirty="0"/>
              <a:t>Require unreasonable timeframe</a:t>
            </a:r>
          </a:p>
          <a:p>
            <a:pPr>
              <a:lnSpc>
                <a:spcPct val="100000"/>
              </a:lnSpc>
              <a:buClr>
                <a:srgbClr val="C00000"/>
              </a:buClr>
              <a:buSzPct val="50000"/>
              <a:buFont typeface=".Apple Color Emoji UI"/>
              <a:buChar char="❌"/>
            </a:pPr>
            <a:r>
              <a:rPr lang="en-US" sz="2600" dirty="0"/>
              <a:t>Require only “brand name” products</a:t>
            </a:r>
          </a:p>
        </p:txBody>
      </p:sp>
      <p:sp>
        <p:nvSpPr>
          <p:cNvPr id="8" name="Content Placeholder 2">
            <a:extLst>
              <a:ext uri="{FF2B5EF4-FFF2-40B4-BE49-F238E27FC236}">
                <a16:creationId xmlns:a16="http://schemas.microsoft.com/office/drawing/2014/main" id="{E61839FB-66F2-EF4C-B1E6-B4E368C66207}"/>
              </a:ext>
            </a:extLst>
          </p:cNvPr>
          <p:cNvSpPr txBox="1">
            <a:spLocks/>
          </p:cNvSpPr>
          <p:nvPr/>
        </p:nvSpPr>
        <p:spPr>
          <a:xfrm>
            <a:off x="534391" y="1330036"/>
            <a:ext cx="1526884" cy="642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spc="300" dirty="0">
                <a:solidFill>
                  <a:srgbClr val="C00000"/>
                </a:solidFill>
              </a:rPr>
              <a:t>DOs</a:t>
            </a:r>
          </a:p>
        </p:txBody>
      </p:sp>
      <p:sp>
        <p:nvSpPr>
          <p:cNvPr id="9" name="Content Placeholder 2">
            <a:extLst>
              <a:ext uri="{FF2B5EF4-FFF2-40B4-BE49-F238E27FC236}">
                <a16:creationId xmlns:a16="http://schemas.microsoft.com/office/drawing/2014/main" id="{DCD22AD9-E54D-5548-885E-69F8F81F5149}"/>
              </a:ext>
            </a:extLst>
          </p:cNvPr>
          <p:cNvSpPr txBox="1">
            <a:spLocks/>
          </p:cNvSpPr>
          <p:nvPr/>
        </p:nvSpPr>
        <p:spPr>
          <a:xfrm>
            <a:off x="4935909" y="1330036"/>
            <a:ext cx="2038327" cy="642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spc="300" dirty="0">
                <a:solidFill>
                  <a:srgbClr val="C00000"/>
                </a:solidFill>
              </a:rPr>
              <a:t>DON’Ts</a:t>
            </a:r>
          </a:p>
        </p:txBody>
      </p:sp>
      <p:cxnSp>
        <p:nvCxnSpPr>
          <p:cNvPr id="11" name="Straight Connector 10">
            <a:extLst>
              <a:ext uri="{FF2B5EF4-FFF2-40B4-BE49-F238E27FC236}">
                <a16:creationId xmlns:a16="http://schemas.microsoft.com/office/drawing/2014/main" id="{1669A911-7EBB-EE4E-9C07-BC9262CD6431}"/>
              </a:ext>
              <a:ext uri="{C183D7F6-B498-43B3-948B-1728B52AA6E4}">
                <adec:decorative xmlns:adec="http://schemas.microsoft.com/office/drawing/2017/decorative" val="1"/>
              </a:ext>
            </a:extLst>
          </p:cNvPr>
          <p:cNvCxnSpPr/>
          <p:nvPr/>
        </p:nvCxnSpPr>
        <p:spPr>
          <a:xfrm>
            <a:off x="4556502" y="914399"/>
            <a:ext cx="0" cy="5641384"/>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97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anim calcmode="lin" valueType="num">
                                      <p:cBhvr additive="base">
                                        <p:cTn id="65"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66"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anim calcmode="lin" valueType="num">
                                      <p:cBhvr additive="base">
                                        <p:cTn id="71"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 calcmode="lin" valueType="num">
                                      <p:cBhvr additive="base">
                                        <p:cTn id="7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7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nodeType="click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anim calcmode="lin" valueType="num">
                                      <p:cBhvr additive="base">
                                        <p:cTn id="83"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84"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4">
                                            <p:txEl>
                                              <p:pRg st="4" end="4"/>
                                            </p:txEl>
                                          </p:spTgt>
                                        </p:tgtEl>
                                        <p:attrNameLst>
                                          <p:attrName>style.visibility</p:attrName>
                                        </p:attrNameLst>
                                      </p:cBhvr>
                                      <p:to>
                                        <p:strVal val="visible"/>
                                      </p:to>
                                    </p:set>
                                    <p:anim calcmode="lin" valueType="num">
                                      <p:cBhvr additive="base">
                                        <p:cTn id="89"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nodeType="clickEffect">
                                  <p:stCondLst>
                                    <p:cond delay="0"/>
                                  </p:stCondLst>
                                  <p:childTnLst>
                                    <p:set>
                                      <p:cBhvr>
                                        <p:cTn id="94" dur="1" fill="hold">
                                          <p:stCondLst>
                                            <p:cond delay="0"/>
                                          </p:stCondLst>
                                        </p:cTn>
                                        <p:tgtEl>
                                          <p:spTgt spid="4">
                                            <p:txEl>
                                              <p:pRg st="5" end="5"/>
                                            </p:txEl>
                                          </p:spTgt>
                                        </p:tgtEl>
                                        <p:attrNameLst>
                                          <p:attrName>style.visibility</p:attrName>
                                        </p:attrNameLst>
                                      </p:cBhvr>
                                      <p:to>
                                        <p:strVal val="visible"/>
                                      </p:to>
                                    </p:set>
                                    <p:anim calcmode="lin" valueType="num">
                                      <p:cBhvr additive="base">
                                        <p:cTn id="95"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96" dur="10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descr="triangle alert icon with a red exclamation point">
            <a:extLst>
              <a:ext uri="{FF2B5EF4-FFF2-40B4-BE49-F238E27FC236}">
                <a16:creationId xmlns:a16="http://schemas.microsoft.com/office/drawing/2014/main" id="{5EEA6774-0D32-034A-9F1E-2EE29D8A3A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6" name="Group 5" descr="contract icon with a red dollar sign">
            <a:extLst>
              <a:ext uri="{FF2B5EF4-FFF2-40B4-BE49-F238E27FC236}">
                <a16:creationId xmlns:a16="http://schemas.microsoft.com/office/drawing/2014/main" id="{9A6DB0C7-9F9E-F64D-BAB2-E30DE4900BAF}"/>
              </a:ext>
            </a:extLst>
          </p:cNvPr>
          <p:cNvGrpSpPr/>
          <p:nvPr/>
        </p:nvGrpSpPr>
        <p:grpSpPr>
          <a:xfrm>
            <a:off x="10083904" y="4294128"/>
            <a:ext cx="1828800" cy="1828800"/>
            <a:chOff x="10083904" y="4294128"/>
            <a:chExt cx="1828800" cy="1828800"/>
          </a:xfrm>
        </p:grpSpPr>
        <p:sp>
          <p:nvSpPr>
            <p:cNvPr id="8" name="Oval 7">
              <a:extLst>
                <a:ext uri="{FF2B5EF4-FFF2-40B4-BE49-F238E27FC236}">
                  <a16:creationId xmlns:a16="http://schemas.microsoft.com/office/drawing/2014/main" id="{AB13EFDF-BB3E-EC4D-A6AC-46F105EF6EBE}"/>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D71C1DC-013B-3341-AC31-51E139639A02}"/>
                </a:ext>
              </a:extLst>
            </p:cNvPr>
            <p:cNvPicPr>
              <a:picLocks noChangeAspect="1"/>
            </p:cNvPicPr>
            <p:nvPr/>
          </p:nvPicPr>
          <p:blipFill>
            <a:blip r:embed="rId3"/>
            <a:stretch>
              <a:fillRect/>
            </a:stretch>
          </p:blipFill>
          <p:spPr>
            <a:xfrm>
              <a:off x="10083904" y="4294128"/>
              <a:ext cx="1828800" cy="1828800"/>
            </a:xfrm>
            <a:prstGeom prst="rect">
              <a:avLst/>
            </a:prstGeom>
          </p:spPr>
        </p:pic>
      </p:grpSp>
      <p:sp>
        <p:nvSpPr>
          <p:cNvPr id="9" name="Content Placeholder 2">
            <a:extLst>
              <a:ext uri="{FF2B5EF4-FFF2-40B4-BE49-F238E27FC236}">
                <a16:creationId xmlns:a16="http://schemas.microsoft.com/office/drawing/2014/main" id="{34FDC408-C15E-5046-B114-9ECAD3287554}"/>
              </a:ext>
            </a:extLst>
          </p:cNvPr>
          <p:cNvSpPr txBox="1">
            <a:spLocks/>
          </p:cNvSpPr>
          <p:nvPr/>
        </p:nvSpPr>
        <p:spPr>
          <a:xfrm>
            <a:off x="647285" y="1323683"/>
            <a:ext cx="9629775"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Procurement</a:t>
            </a:r>
            <a:endParaRPr lang="en-US" sz="3000" dirty="0">
              <a:solidFill>
                <a:srgbClr val="0000CC"/>
              </a:solidFill>
            </a:endParaRP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Procurement process</a:t>
            </a:r>
          </a:p>
          <a:p>
            <a:pPr lvl="2">
              <a:lnSpc>
                <a:spcPts val="2700"/>
              </a:lnSpc>
              <a:buClr>
                <a:srgbClr val="C00000"/>
              </a:buClr>
              <a:buSzPct val="80000"/>
              <a:defRPr/>
            </a:pPr>
            <a:r>
              <a:rPr lang="en-US" altLang="en-US" sz="2200" dirty="0">
                <a:cs typeface="Times New Roman" panose="02020603050405020304" pitchFamily="18" charset="0"/>
              </a:rPr>
              <a:t>Competitively bid</a:t>
            </a:r>
          </a:p>
          <a:p>
            <a:pPr lvl="2">
              <a:lnSpc>
                <a:spcPts val="2700"/>
              </a:lnSpc>
              <a:buClr>
                <a:srgbClr val="C00000"/>
              </a:buClr>
              <a:buSzPct val="80000"/>
              <a:defRPr/>
            </a:pPr>
            <a:r>
              <a:rPr lang="en-US" altLang="en-US" sz="2200" dirty="0">
                <a:cs typeface="Times New Roman" panose="02020603050405020304" pitchFamily="18" charset="0"/>
              </a:rPr>
              <a:t>Sole Source (threshold approvals)</a:t>
            </a:r>
          </a:p>
          <a:p>
            <a:pPr lvl="2">
              <a:lnSpc>
                <a:spcPts val="2700"/>
              </a:lnSpc>
              <a:buClr>
                <a:srgbClr val="C00000"/>
              </a:buClr>
              <a:buSzPct val="80000"/>
              <a:defRPr/>
            </a:pPr>
            <a:r>
              <a:rPr lang="en-US" altLang="en-US" sz="2200" dirty="0">
                <a:cs typeface="Times New Roman" panose="02020603050405020304" pitchFamily="18" charset="0"/>
              </a:rPr>
              <a:t>Consultants (threshold approvals)</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Excluded Parties List System</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Signed Contract</a:t>
            </a:r>
          </a:p>
          <a:p>
            <a:pPr lvl="2">
              <a:lnSpc>
                <a:spcPts val="2700"/>
              </a:lnSpc>
              <a:buClr>
                <a:srgbClr val="C00000"/>
              </a:buClr>
              <a:buSzPct val="80000"/>
              <a:defRPr/>
            </a:pPr>
            <a:r>
              <a:rPr lang="en-US" altLang="en-US" sz="2200" dirty="0">
                <a:cs typeface="Times New Roman" panose="02020603050405020304" pitchFamily="18" charset="0"/>
              </a:rPr>
              <a:t>Scope of work</a:t>
            </a:r>
          </a:p>
          <a:p>
            <a:pPr lvl="2">
              <a:lnSpc>
                <a:spcPts val="2700"/>
              </a:lnSpc>
              <a:buClr>
                <a:srgbClr val="C00000"/>
              </a:buClr>
              <a:buSzPct val="80000"/>
              <a:defRPr/>
            </a:pPr>
            <a:r>
              <a:rPr lang="en-US" altLang="en-US" sz="2200" dirty="0">
                <a:cs typeface="Times New Roman" panose="02020603050405020304" pitchFamily="18" charset="0"/>
              </a:rPr>
              <a:t>Payment terms</a:t>
            </a:r>
          </a:p>
          <a:p>
            <a:pPr lvl="2">
              <a:lnSpc>
                <a:spcPts val="2700"/>
              </a:lnSpc>
              <a:buClr>
                <a:srgbClr val="C00000"/>
              </a:buClr>
              <a:buSzPct val="80000"/>
              <a:defRPr/>
            </a:pPr>
            <a:r>
              <a:rPr lang="en-US" altLang="en-US" sz="2200" dirty="0">
                <a:cs typeface="Times New Roman" panose="02020603050405020304" pitchFamily="18" charset="0"/>
              </a:rPr>
              <a:t>Deliverables</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Supplement awards, if applicable</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40124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anim calcmode="lin" valueType="num">
                                      <p:cBhvr>
                                        <p:cTn id="2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anim calcmode="lin" valueType="num">
                                      <p:cBhvr>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anim calcmode="lin" valueType="num">
                                      <p:cBhvr>
                                        <p:cTn id="32"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1000"/>
                                        <p:tgtEl>
                                          <p:spTgt spid="9">
                                            <p:txEl>
                                              <p:pRg st="5" end="5"/>
                                            </p:txEl>
                                          </p:spTgt>
                                        </p:tgtEl>
                                      </p:cBhvr>
                                    </p:animEffect>
                                    <p:anim calcmode="lin" valueType="num">
                                      <p:cBhvr>
                                        <p:cTn id="3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2" presetClass="entr" presetSubtype="0" fill="hold" nodeType="after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fade">
                                      <p:cBhvr>
                                        <p:cTn id="49" dur="500"/>
                                        <p:tgtEl>
                                          <p:spTgt spid="9">
                                            <p:txEl>
                                              <p:pRg st="7" end="7"/>
                                            </p:txEl>
                                          </p:spTgt>
                                        </p:tgtEl>
                                      </p:cBhvr>
                                    </p:animEffect>
                                    <p:anim calcmode="lin" valueType="num">
                                      <p:cBhvr>
                                        <p:cTn id="50"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Effect transition="in" filter="fade">
                                      <p:cBhvr>
                                        <p:cTn id="55" dur="500"/>
                                        <p:tgtEl>
                                          <p:spTgt spid="9">
                                            <p:txEl>
                                              <p:pRg st="8" end="8"/>
                                            </p:txEl>
                                          </p:spTgt>
                                        </p:tgtEl>
                                      </p:cBhvr>
                                    </p:animEffect>
                                    <p:anim calcmode="lin" valueType="num">
                                      <p:cBhvr>
                                        <p:cTn id="56"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nodeType="after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Effect transition="in" filter="fade">
                                      <p:cBhvr>
                                        <p:cTn id="61" dur="500"/>
                                        <p:tgtEl>
                                          <p:spTgt spid="9">
                                            <p:txEl>
                                              <p:pRg st="9" end="9"/>
                                            </p:txEl>
                                          </p:spTgt>
                                        </p:tgtEl>
                                      </p:cBhvr>
                                    </p:animEffect>
                                    <p:anim calcmode="lin" valueType="num">
                                      <p:cBhvr>
                                        <p:cTn id="62"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nodeType="after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Effect transition="in" filter="fade">
                                      <p:cBhvr>
                                        <p:cTn id="67" dur="1000"/>
                                        <p:tgtEl>
                                          <p:spTgt spid="9">
                                            <p:txEl>
                                              <p:pRg st="10" end="10"/>
                                            </p:txEl>
                                          </p:spTgt>
                                        </p:tgtEl>
                                      </p:cBhvr>
                                    </p:animEffect>
                                    <p:anim calcmode="lin" valueType="num">
                                      <p:cBhvr>
                                        <p:cTn id="68"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23" presetClass="entr" presetSubtype="16"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childTnLst>
                                </p:cTn>
                              </p:par>
                            </p:childTnLst>
                          </p:cTn>
                        </p:par>
                        <p:par>
                          <p:cTn id="75" fill="hold">
                            <p:stCondLst>
                              <p:cond delay="7500"/>
                            </p:stCondLst>
                            <p:childTnLst>
                              <p:par>
                                <p:cTn id="76" presetID="23" presetClass="entr" presetSubtype="16"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AFCC8153-3AD5-5246-9953-E77467FC82B3}"/>
              </a:ext>
            </a:extLst>
          </p:cNvPr>
          <p:cNvSpPr txBox="1">
            <a:spLocks/>
          </p:cNvSpPr>
          <p:nvPr/>
        </p:nvSpPr>
        <p:spPr>
          <a:xfrm>
            <a:off x="647285" y="1323683"/>
            <a:ext cx="10085672"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Procurement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Contractual and consultant agreements </a:t>
            </a:r>
            <a:br>
              <a:rPr lang="en-US" altLang="en-US" sz="2600" dirty="0"/>
            </a:br>
            <a:r>
              <a:rPr lang="en-US" altLang="en-US" sz="2600" dirty="0"/>
              <a:t>were not maintained </a:t>
            </a:r>
          </a:p>
          <a:p>
            <a:pPr lvl="1">
              <a:lnSpc>
                <a:spcPts val="4000"/>
              </a:lnSpc>
              <a:spcBef>
                <a:spcPct val="0"/>
              </a:spcBef>
              <a:buClr>
                <a:srgbClr val="C00000"/>
              </a:buClr>
              <a:buSzPct val="80000"/>
              <a:buFont typeface="Wingdings" pitchFamily="2" charset="2"/>
              <a:buChar char="Ø"/>
            </a:pPr>
            <a:r>
              <a:rPr lang="en-US" altLang="en-US" sz="2600" dirty="0"/>
              <a:t>Consulting rate exceeds maximum allowed </a:t>
            </a:r>
            <a:br>
              <a:rPr lang="en-US" altLang="en-US" sz="2600" dirty="0"/>
            </a:br>
            <a:r>
              <a:rPr lang="en-US" altLang="en-US" sz="2600" dirty="0"/>
              <a:t>(No prior approval - $81.25 per hour = $650 a day) </a:t>
            </a:r>
          </a:p>
          <a:p>
            <a:pPr lvl="1">
              <a:lnSpc>
                <a:spcPts val="4000"/>
              </a:lnSpc>
              <a:spcBef>
                <a:spcPct val="0"/>
              </a:spcBef>
              <a:buClr>
                <a:srgbClr val="C00000"/>
              </a:buClr>
              <a:buSzPct val="80000"/>
              <a:buFont typeface="Wingdings" pitchFamily="2" charset="2"/>
              <a:buChar char="Ø"/>
            </a:pPr>
            <a:r>
              <a:rPr lang="en-US" altLang="en-US" sz="2600" dirty="0"/>
              <a:t>No sole source approval for contracts over $250,000</a:t>
            </a:r>
          </a:p>
          <a:p>
            <a:pPr lvl="1">
              <a:lnSpc>
                <a:spcPts val="4000"/>
              </a:lnSpc>
              <a:spcBef>
                <a:spcPct val="0"/>
              </a:spcBef>
              <a:buClr>
                <a:srgbClr val="C00000"/>
              </a:buClr>
              <a:buSzPct val="80000"/>
              <a:buFont typeface="Wingdings" pitchFamily="2" charset="2"/>
              <a:buChar char="Ø"/>
            </a:pPr>
            <a:r>
              <a:rPr lang="en-US" altLang="en-US" sz="2600" dirty="0"/>
              <a:t>Work performed not in line with program goals</a:t>
            </a:r>
          </a:p>
          <a:p>
            <a:pPr lvl="1">
              <a:lnSpc>
                <a:spcPts val="4000"/>
              </a:lnSpc>
              <a:spcBef>
                <a:spcPct val="0"/>
              </a:spcBef>
              <a:buClr>
                <a:srgbClr val="C00000"/>
              </a:buClr>
              <a:buSzPct val="80000"/>
              <a:buFont typeface="Wingdings" pitchFamily="2" charset="2"/>
              <a:buChar char="Ø"/>
            </a:pPr>
            <a:r>
              <a:rPr lang="en-US" altLang="en-US" sz="2600" dirty="0"/>
              <a:t>Conflict of interest</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8" name="Oval 7">
            <a:extLst>
              <a:ext uri="{FF2B5EF4-FFF2-40B4-BE49-F238E27FC236}">
                <a16:creationId xmlns:a16="http://schemas.microsoft.com/office/drawing/2014/main" id="{AB13EFDF-BB3E-EC4D-A6AC-46F105EF6EBE}"/>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ontract icon with a red dollar sign">
            <a:extLst>
              <a:ext uri="{FF2B5EF4-FFF2-40B4-BE49-F238E27FC236}">
                <a16:creationId xmlns:a16="http://schemas.microsoft.com/office/drawing/2014/main" id="{58C6E047-91BE-7F49-90E1-A55932D36638}"/>
              </a:ext>
            </a:extLst>
          </p:cNvPr>
          <p:cNvPicPr>
            <a:picLocks noChangeAspect="1"/>
          </p:cNvPicPr>
          <p:nvPr/>
        </p:nvPicPr>
        <p:blipFill>
          <a:blip r:embed="rId2"/>
          <a:stretch>
            <a:fillRect/>
          </a:stretch>
        </p:blipFill>
        <p:spPr>
          <a:xfrm>
            <a:off x="10082474" y="4294128"/>
            <a:ext cx="1828800" cy="1828800"/>
          </a:xfrm>
          <a:prstGeom prst="rect">
            <a:avLst/>
          </a:prstGeom>
        </p:spPr>
      </p:pic>
      <p:pic>
        <p:nvPicPr>
          <p:cNvPr id="10" name="Picture 9" descr="frequent monitoring findings certificate stamp">
            <a:extLst>
              <a:ext uri="{FF2B5EF4-FFF2-40B4-BE49-F238E27FC236}">
                <a16:creationId xmlns:a16="http://schemas.microsoft.com/office/drawing/2014/main" id="{C7A74A67-C9EA-AB47-A325-75C89275D81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9582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grpSp>
        <p:nvGrpSpPr>
          <p:cNvPr id="4" name="Group 3" descr="other icon with three ellipses">
            <a:extLst>
              <a:ext uri="{FF2B5EF4-FFF2-40B4-BE49-F238E27FC236}">
                <a16:creationId xmlns:a16="http://schemas.microsoft.com/office/drawing/2014/main" id="{45B16A9C-A564-D940-A7CD-105AC66362C0}"/>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DE06AA38-C13C-1D4F-BB67-6210A2391B92}"/>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D5AE8A7-5368-7940-A902-9D7AF6049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4392" y="4553936"/>
              <a:ext cx="1337320" cy="1337320"/>
            </a:xfrm>
            <a:prstGeom prst="rect">
              <a:avLst/>
            </a:prstGeom>
          </p:spPr>
        </p:pic>
      </p:grpSp>
      <p:pic>
        <p:nvPicPr>
          <p:cNvPr id="7" name="Picture 6" descr="triangle alert icon with a red exclamation point">
            <a:extLst>
              <a:ext uri="{FF2B5EF4-FFF2-40B4-BE49-F238E27FC236}">
                <a16:creationId xmlns:a16="http://schemas.microsoft.com/office/drawing/2014/main" id="{FCDE42BD-253A-9949-BD1E-EC52B93667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10" name="Content Placeholder 2">
            <a:extLst>
              <a:ext uri="{FF2B5EF4-FFF2-40B4-BE49-F238E27FC236}">
                <a16:creationId xmlns:a16="http://schemas.microsoft.com/office/drawing/2014/main" id="{79356603-9346-584B-B0EB-E17BB8864790}"/>
              </a:ext>
            </a:extLst>
          </p:cNvPr>
          <p:cNvSpPr txBox="1">
            <a:spLocks/>
          </p:cNvSpPr>
          <p:nvPr/>
        </p:nvSpPr>
        <p:spPr>
          <a:xfrm>
            <a:off x="647285" y="1895475"/>
            <a:ext cx="9629775" cy="41176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Other</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Relevance to the project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Approved in the budget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Adequately documented</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161222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F6809A89-0E5D-BA4E-9181-0FFFA1A5D478}"/>
              </a:ext>
            </a:extLst>
          </p:cNvPr>
          <p:cNvSpPr txBox="1">
            <a:spLocks/>
          </p:cNvSpPr>
          <p:nvPr/>
        </p:nvSpPr>
        <p:spPr>
          <a:xfrm>
            <a:off x="647285" y="1943100"/>
            <a:ext cx="9629775" cy="4070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Other</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Inadequate documentation</a:t>
            </a:r>
          </a:p>
          <a:p>
            <a:pPr lvl="1">
              <a:lnSpc>
                <a:spcPct val="150000"/>
              </a:lnSpc>
              <a:spcBef>
                <a:spcPct val="0"/>
              </a:spcBef>
              <a:buClr>
                <a:srgbClr val="C00000"/>
              </a:buClr>
              <a:buSzPct val="80000"/>
              <a:buFont typeface="Wingdings" pitchFamily="2" charset="2"/>
              <a:buChar char="Ø"/>
            </a:pPr>
            <a:r>
              <a:rPr lang="en-US" altLang="en-US" sz="2600" dirty="0"/>
              <a:t>Not in the approved budget</a:t>
            </a:r>
          </a:p>
          <a:p>
            <a:pPr lvl="1">
              <a:lnSpc>
                <a:spcPct val="150000"/>
              </a:lnSpc>
              <a:spcBef>
                <a:spcPct val="0"/>
              </a:spcBef>
              <a:buClr>
                <a:srgbClr val="C00000"/>
              </a:buClr>
              <a:buSzPct val="80000"/>
              <a:buFont typeface="Wingdings" pitchFamily="2" charset="2"/>
              <a:buChar char="Ø"/>
            </a:pPr>
            <a:r>
              <a:rPr lang="en-US" altLang="en-US" sz="2600" dirty="0"/>
              <a:t>Unallowable costs</a:t>
            </a:r>
          </a:p>
        </p:txBody>
      </p:sp>
      <p:sp>
        <p:nvSpPr>
          <p:cNvPr id="8" name="Oval 7">
            <a:extLst>
              <a:ext uri="{FF2B5EF4-FFF2-40B4-BE49-F238E27FC236}">
                <a16:creationId xmlns:a16="http://schemas.microsoft.com/office/drawing/2014/main" id="{DE06AA38-C13C-1D4F-BB67-6210A2391B92}"/>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other icon with three ellipses">
            <a:extLst>
              <a:ext uri="{FF2B5EF4-FFF2-40B4-BE49-F238E27FC236}">
                <a16:creationId xmlns:a16="http://schemas.microsoft.com/office/drawing/2014/main" id="{6D5AE8A7-5368-7940-A902-9D7AF6049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4392" y="4539868"/>
            <a:ext cx="1337320" cy="1337320"/>
          </a:xfrm>
          <a:prstGeom prst="rect">
            <a:avLst/>
          </a:prstGeom>
        </p:spPr>
      </p:pic>
      <p:pic>
        <p:nvPicPr>
          <p:cNvPr id="11" name="Picture 10" descr="frequent monitoring findings certificate stamp">
            <a:extLst>
              <a:ext uri="{FF2B5EF4-FFF2-40B4-BE49-F238E27FC236}">
                <a16:creationId xmlns:a16="http://schemas.microsoft.com/office/drawing/2014/main" id="{DAA11BE1-C540-6F41-897E-31E5B0A49F85}"/>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106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How are Desk and On-site Reviews Selected?</a:t>
            </a:r>
          </a:p>
        </p:txBody>
      </p:sp>
    </p:spTree>
    <p:extLst>
      <p:ext uri="{BB962C8B-B14F-4D97-AF65-F5344CB8AC3E}">
        <p14:creationId xmlns:p14="http://schemas.microsoft.com/office/powerpoint/2010/main" val="318389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9" name="Content Placeholder 2">
            <a:extLst>
              <a:ext uri="{FF2B5EF4-FFF2-40B4-BE49-F238E27FC236}">
                <a16:creationId xmlns:a16="http://schemas.microsoft.com/office/drawing/2014/main" id="{E1911BC4-01EA-1244-8EF0-461A44517DFA}"/>
              </a:ext>
            </a:extLst>
          </p:cNvPr>
          <p:cNvSpPr txBox="1">
            <a:spLocks/>
          </p:cNvSpPr>
          <p:nvPr/>
        </p:nvSpPr>
        <p:spPr>
          <a:xfrm>
            <a:off x="647286" y="1800225"/>
            <a:ext cx="9735968" cy="4212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4000"/>
              </a:lnSpc>
              <a:buClr>
                <a:srgbClr val="C00000"/>
              </a:buClr>
              <a:buSzPct val="80000"/>
              <a:buFont typeface="Wingdings" pitchFamily="2" charset="2"/>
              <a:buChar char="ü"/>
              <a:defRPr/>
            </a:pPr>
            <a:r>
              <a:rPr lang="en-US" sz="2600" dirty="0"/>
              <a:t>Written policies and procedures</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Tracked separately in the grantee’s accounting system</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Prior approvals</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Post event reporting</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13DEC6FE-8125-E141-95D9-F2DF02613771}"/>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A79F27-B6AA-BE45-90DA-028A4FD42ECF}"/>
                </a:ext>
              </a:extLst>
            </p:cNvPr>
            <p:cNvPicPr>
              <a:picLocks noChangeAspect="1"/>
            </p:cNvPicPr>
            <p:nvPr/>
          </p:nvPicPr>
          <p:blipFill>
            <a:blip r:embed="rId3"/>
            <a:srcRect/>
            <a:stretch/>
          </p:blipFill>
          <p:spPr>
            <a:xfrm>
              <a:off x="10224394" y="4581903"/>
              <a:ext cx="1406774" cy="1406774"/>
            </a:xfrm>
            <a:prstGeom prst="rect">
              <a:avLst/>
            </a:prstGeom>
          </p:spPr>
        </p:pic>
      </p:grpSp>
    </p:spTree>
    <p:extLst>
      <p:ext uri="{BB962C8B-B14F-4D97-AF65-F5344CB8AC3E}">
        <p14:creationId xmlns:p14="http://schemas.microsoft.com/office/powerpoint/2010/main" val="24636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2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childTnLst>
                          </p:cTn>
                        </p:par>
                        <p:par>
                          <p:cTn id="39" fill="hold">
                            <p:stCondLst>
                              <p:cond delay="4500"/>
                            </p:stCondLst>
                            <p:childTnLst>
                              <p:par>
                                <p:cTn id="40" presetID="23" presetClass="entr" presetSubtype="16"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1BD7D8-9934-1E46-86DA-64D8763462D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224394" y="4581903"/>
            <a:ext cx="1406774" cy="1406774"/>
          </a:xfrm>
          <a:prstGeom prst="rect">
            <a:avLst/>
          </a:prstGeom>
        </p:spPr>
      </p:pic>
      <p:sp>
        <p:nvSpPr>
          <p:cNvPr id="9" name="Content Placeholder 2">
            <a:extLst>
              <a:ext uri="{FF2B5EF4-FFF2-40B4-BE49-F238E27FC236}">
                <a16:creationId xmlns:a16="http://schemas.microsoft.com/office/drawing/2014/main" id="{89255D84-958D-194E-8790-0D01F34C8A4A}"/>
              </a:ext>
            </a:extLst>
          </p:cNvPr>
          <p:cNvSpPr txBox="1">
            <a:spLocks/>
          </p:cNvSpPr>
          <p:nvPr/>
        </p:nvSpPr>
        <p:spPr>
          <a:xfrm>
            <a:off x="647286" y="1323683"/>
            <a:ext cx="8183893"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4000"/>
              </a:lnSpc>
              <a:buClr>
                <a:srgbClr val="C00000"/>
              </a:buClr>
              <a:buSzPct val="80000"/>
              <a:buFont typeface="Wingdings" pitchFamily="2" charset="2"/>
              <a:buChar char="Ø"/>
              <a:defRPr/>
            </a:pPr>
            <a:r>
              <a:rPr lang="en-US" sz="2600" dirty="0"/>
              <a:t>No written policies and procedures </a:t>
            </a:r>
          </a:p>
          <a:p>
            <a:pPr lvl="1">
              <a:lnSpc>
                <a:spcPts val="4000"/>
              </a:lnSpc>
              <a:buClr>
                <a:srgbClr val="C00000"/>
              </a:buClr>
              <a:buSzPct val="80000"/>
              <a:buFont typeface="Wingdings" pitchFamily="2" charset="2"/>
              <a:buChar char="Ø"/>
              <a:defRPr/>
            </a:pPr>
            <a:r>
              <a:rPr lang="en-US" sz="2600" dirty="0"/>
              <a:t>Not tracked separately within accounting system</a:t>
            </a:r>
          </a:p>
          <a:p>
            <a:pPr lvl="1">
              <a:lnSpc>
                <a:spcPts val="4000"/>
              </a:lnSpc>
              <a:buClr>
                <a:srgbClr val="C00000"/>
              </a:buClr>
              <a:buSzPct val="80000"/>
              <a:buFont typeface="Wingdings" pitchFamily="2" charset="2"/>
              <a:buChar char="Ø"/>
              <a:defRPr/>
            </a:pPr>
            <a:r>
              <a:rPr lang="en-US" sz="2600" dirty="0"/>
              <a:t>No prior approvals</a:t>
            </a:r>
          </a:p>
          <a:p>
            <a:pPr lvl="1">
              <a:lnSpc>
                <a:spcPts val="4000"/>
              </a:lnSpc>
              <a:buClr>
                <a:srgbClr val="C00000"/>
              </a:buClr>
              <a:buSzPct val="80000"/>
              <a:buFont typeface="Wingdings" pitchFamily="2" charset="2"/>
              <a:buChar char="Ø"/>
              <a:defRPr/>
            </a:pPr>
            <a:r>
              <a:rPr lang="en-US" sz="2600" dirty="0"/>
              <a:t>Post event reports not maintained</a:t>
            </a:r>
          </a:p>
          <a:p>
            <a:pPr lvl="1">
              <a:lnSpc>
                <a:spcPts val="4000"/>
              </a:lnSpc>
              <a:buClr>
                <a:srgbClr val="C00000"/>
              </a:buClr>
              <a:buSzPct val="80000"/>
              <a:buFont typeface="Wingdings" pitchFamily="2" charset="2"/>
              <a:buChar char="Ø"/>
              <a:defRPr/>
            </a:pPr>
            <a:r>
              <a:rPr lang="en-US" sz="2600" dirty="0"/>
              <a:t>Accounting records do not reconcile with post event reports</a:t>
            </a:r>
          </a:p>
        </p:txBody>
      </p:sp>
      <p:pic>
        <p:nvPicPr>
          <p:cNvPr id="11" name="Picture 10">
            <a:extLst>
              <a:ext uri="{FF2B5EF4-FFF2-40B4-BE49-F238E27FC236}">
                <a16:creationId xmlns:a16="http://schemas.microsoft.com/office/drawing/2014/main" id="{27211EB5-AFEB-6445-8DB7-57834EE076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99673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anim calcmode="lin" valueType="num">
                                      <p:cBhvr>
                                        <p:cTn id="3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0659417C-1C47-C34B-AD68-328EF2EC9AAA}"/>
              </a:ext>
            </a:extLst>
          </p:cNvPr>
          <p:cNvSpPr txBox="1">
            <a:spLocks/>
          </p:cNvSpPr>
          <p:nvPr/>
        </p:nvSpPr>
        <p:spPr>
          <a:xfrm>
            <a:off x="476743" y="1183675"/>
            <a:ext cx="951271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2900"/>
              </a:lnSpc>
              <a:buClr>
                <a:srgbClr val="C00000"/>
              </a:buClr>
              <a:buSzPct val="80000"/>
              <a:buFont typeface="Wingdings" pitchFamily="2" charset="2"/>
              <a:buChar char="Ø"/>
              <a:defRPr/>
            </a:pPr>
            <a:r>
              <a:rPr lang="en-US" sz="2600" dirty="0"/>
              <a:t>Exceeded budget  </a:t>
            </a:r>
          </a:p>
          <a:p>
            <a:pPr lvl="1">
              <a:lnSpc>
                <a:spcPts val="2900"/>
              </a:lnSpc>
              <a:buClr>
                <a:srgbClr val="C00000"/>
              </a:buClr>
              <a:buSzPct val="80000"/>
              <a:buFont typeface="Wingdings" pitchFamily="2" charset="2"/>
              <a:buChar char="Ø"/>
              <a:defRPr/>
            </a:pPr>
            <a:r>
              <a:rPr lang="en-US" sz="2600" dirty="0"/>
              <a:t>Exceeded threshold limitations </a:t>
            </a:r>
          </a:p>
          <a:p>
            <a:pPr lvl="2">
              <a:lnSpc>
                <a:spcPts val="2900"/>
              </a:lnSpc>
              <a:buClr>
                <a:srgbClr val="C00000"/>
              </a:buClr>
              <a:buSzPct val="80000"/>
              <a:defRPr/>
            </a:pPr>
            <a:r>
              <a:rPr lang="en-US" altLang="en-US" sz="2200" b="1" dirty="0">
                <a:latin typeface="Arial        "/>
              </a:rPr>
              <a:t>Conference Space &amp; AV-Equipment - </a:t>
            </a:r>
            <a:r>
              <a:rPr lang="en-US" altLang="en-US" sz="2200" dirty="0">
                <a:latin typeface="Arial        "/>
              </a:rPr>
              <a:t>$31.25 per day per attendee, not to exceed $25,000.</a:t>
            </a:r>
          </a:p>
          <a:p>
            <a:pPr lvl="2">
              <a:lnSpc>
                <a:spcPts val="2900"/>
              </a:lnSpc>
              <a:buClr>
                <a:srgbClr val="C00000"/>
              </a:buClr>
              <a:buSzPct val="80000"/>
              <a:defRPr/>
            </a:pPr>
            <a:r>
              <a:rPr lang="en-US" altLang="en-US" sz="2200" b="1" dirty="0">
                <a:latin typeface="Arial        "/>
              </a:rPr>
              <a:t>Logistical Conference Planner - </a:t>
            </a:r>
            <a:r>
              <a:rPr lang="en-US" altLang="en-US" sz="2200" dirty="0">
                <a:latin typeface="Arial        "/>
              </a:rPr>
              <a:t>$62.50 for each attendee, </a:t>
            </a:r>
            <a:br>
              <a:rPr lang="en-US" altLang="en-US" sz="2200" dirty="0">
                <a:latin typeface="Arial        "/>
              </a:rPr>
            </a:br>
            <a:r>
              <a:rPr lang="en-US" altLang="en-US" sz="2200" dirty="0">
                <a:latin typeface="Arial        "/>
              </a:rPr>
              <a:t>not to exceed $11,000</a:t>
            </a:r>
          </a:p>
          <a:p>
            <a:pPr lvl="2">
              <a:lnSpc>
                <a:spcPts val="2900"/>
              </a:lnSpc>
              <a:buClr>
                <a:srgbClr val="C00000"/>
              </a:buClr>
              <a:buSzPct val="80000"/>
              <a:defRPr/>
            </a:pPr>
            <a:r>
              <a:rPr lang="en-US" altLang="en-US" sz="2200" b="1" dirty="0">
                <a:latin typeface="Arial        "/>
              </a:rPr>
              <a:t>Programmatic Conference Planner - </a:t>
            </a:r>
            <a:r>
              <a:rPr lang="en-US" altLang="en-US" sz="2200" dirty="0">
                <a:latin typeface="Arial        "/>
              </a:rPr>
              <a:t>$250 for each </a:t>
            </a:r>
            <a:br>
              <a:rPr lang="en-US" altLang="en-US" sz="2200" dirty="0">
                <a:latin typeface="Arial        "/>
              </a:rPr>
            </a:br>
            <a:r>
              <a:rPr lang="en-US" altLang="en-US" sz="2200" dirty="0">
                <a:latin typeface="Arial        "/>
              </a:rPr>
              <a:t>attendee, not to exceed $43,750</a:t>
            </a:r>
            <a:endParaRPr lang="en-US" sz="2200" dirty="0"/>
          </a:p>
          <a:p>
            <a:pPr lvl="1">
              <a:lnSpc>
                <a:spcPts val="2900"/>
              </a:lnSpc>
              <a:buClr>
                <a:srgbClr val="C00000"/>
              </a:buClr>
              <a:buSzPct val="80000"/>
              <a:buFont typeface="Wingdings" pitchFamily="2" charset="2"/>
              <a:buChar char="Ø"/>
              <a:defRPr/>
            </a:pPr>
            <a:r>
              <a:rPr lang="en-US" sz="2600" dirty="0"/>
              <a:t>Unallowable costs </a:t>
            </a:r>
          </a:p>
          <a:p>
            <a:pPr lvl="2">
              <a:lnSpc>
                <a:spcPts val="2900"/>
              </a:lnSpc>
              <a:buClr>
                <a:srgbClr val="C00000"/>
              </a:buClr>
              <a:buSzPct val="80000"/>
              <a:defRPr/>
            </a:pPr>
            <a:r>
              <a:rPr lang="en-US" sz="2200" dirty="0"/>
              <a:t>Trinkets</a:t>
            </a:r>
          </a:p>
          <a:p>
            <a:pPr lvl="2">
              <a:lnSpc>
                <a:spcPts val="2900"/>
              </a:lnSpc>
              <a:buClr>
                <a:srgbClr val="C00000"/>
              </a:buClr>
              <a:buSzPct val="80000"/>
              <a:defRPr/>
            </a:pPr>
            <a:r>
              <a:rPr lang="en-US" sz="2200" dirty="0"/>
              <a:t>Food and beverages (unless prior approval is obtained) </a:t>
            </a:r>
          </a:p>
        </p:txBody>
      </p:sp>
      <p:pic>
        <p:nvPicPr>
          <p:cNvPr id="10" name="Picture 9" descr="frequent monitoring findings certificate stamp">
            <a:extLst>
              <a:ext uri="{FF2B5EF4-FFF2-40B4-BE49-F238E27FC236}">
                <a16:creationId xmlns:a16="http://schemas.microsoft.com/office/drawing/2014/main" id="{2F6E3B51-5356-BD41-A362-9A8451E22A26}"/>
              </a:ext>
            </a:extLst>
          </p:cNvPr>
          <p:cNvPicPr>
            <a:picLocks noChangeAspect="1"/>
          </p:cNvPicPr>
          <p:nvPr/>
        </p:nvPicPr>
        <p:blipFill>
          <a:blip r:embed="rId2"/>
          <a:stretch>
            <a:fillRect/>
          </a:stretch>
        </p:blipFill>
        <p:spPr>
          <a:xfrm rot="647858">
            <a:off x="9363172" y="-846"/>
            <a:ext cx="2806078" cy="2806078"/>
          </a:xfrm>
          <a:prstGeom prst="rect">
            <a:avLst/>
          </a:prstGeom>
        </p:spPr>
      </p:pic>
      <p:pic>
        <p:nvPicPr>
          <p:cNvPr id="7" name="Picture 6" descr="conversations icon">
            <a:extLst>
              <a:ext uri="{FF2B5EF4-FFF2-40B4-BE49-F238E27FC236}">
                <a16:creationId xmlns:a16="http://schemas.microsoft.com/office/drawing/2014/main" id="{2A0FC33C-DEDE-DD41-ACDB-2985B50FAA63}"/>
              </a:ext>
            </a:extLst>
          </p:cNvPr>
          <p:cNvPicPr>
            <a:picLocks noChangeAspect="1"/>
          </p:cNvPicPr>
          <p:nvPr/>
        </p:nvPicPr>
        <p:blipFill>
          <a:blip r:embed="rId3"/>
          <a:srcRect/>
          <a:stretch/>
        </p:blipFill>
        <p:spPr>
          <a:xfrm>
            <a:off x="10224394" y="4581903"/>
            <a:ext cx="1406774" cy="1406774"/>
          </a:xfrm>
          <a:prstGeom prst="rect">
            <a:avLst/>
          </a:prstGeom>
        </p:spPr>
      </p:pic>
    </p:spTree>
    <p:extLst>
      <p:ext uri="{BB962C8B-B14F-4D97-AF65-F5344CB8AC3E}">
        <p14:creationId xmlns:p14="http://schemas.microsoft.com/office/powerpoint/2010/main" val="8124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1000"/>
                                        <p:tgtEl>
                                          <p:spTgt spid="11">
                                            <p:txEl>
                                              <p:pRg st="2" end="2"/>
                                            </p:txEl>
                                          </p:spTgt>
                                        </p:tgtEl>
                                      </p:cBhvr>
                                    </p:animEffect>
                                    <p:anim calcmode="lin" valueType="num">
                                      <p:cBhvr>
                                        <p:cTn id="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500"/>
                                        <p:tgtEl>
                                          <p:spTgt spid="11">
                                            <p:txEl>
                                              <p:pRg st="3" end="3"/>
                                            </p:txEl>
                                          </p:spTgt>
                                        </p:tgtEl>
                                      </p:cBhvr>
                                    </p:animEffect>
                                    <p:anim calcmode="lin" valueType="num">
                                      <p:cBhvr>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500"/>
                                        <p:tgtEl>
                                          <p:spTgt spid="11">
                                            <p:txEl>
                                              <p:pRg st="4" end="4"/>
                                            </p:txEl>
                                          </p:spTgt>
                                        </p:tgtEl>
                                      </p:cBhvr>
                                    </p:animEffect>
                                    <p:anim calcmode="lin" valueType="num">
                                      <p:cBhvr>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500"/>
                                        <p:tgtEl>
                                          <p:spTgt spid="11">
                                            <p:txEl>
                                              <p:pRg st="5" end="5"/>
                                            </p:txEl>
                                          </p:spTgt>
                                        </p:tgtEl>
                                      </p:cBhvr>
                                    </p:animEffect>
                                    <p:anim calcmode="lin" valueType="num">
                                      <p:cBhvr>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fade">
                                      <p:cBhvr>
                                        <p:cTn id="42" dur="1000"/>
                                        <p:tgtEl>
                                          <p:spTgt spid="11">
                                            <p:txEl>
                                              <p:pRg st="6" end="6"/>
                                            </p:txEl>
                                          </p:spTgt>
                                        </p:tgtEl>
                                      </p:cBhvr>
                                    </p:animEffect>
                                    <p:anim calcmode="lin" valueType="num">
                                      <p:cBhvr>
                                        <p:cTn id="4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11">
                                            <p:txEl>
                                              <p:pRg st="7" end="7"/>
                                            </p:txEl>
                                          </p:spTgt>
                                        </p:tgtEl>
                                        <p:attrNameLst>
                                          <p:attrName>style.visibility</p:attrName>
                                        </p:attrNameLst>
                                      </p:cBhvr>
                                      <p:to>
                                        <p:strVal val="visible"/>
                                      </p:to>
                                    </p:set>
                                    <p:animEffect transition="in" filter="fade">
                                      <p:cBhvr>
                                        <p:cTn id="48" dur="500"/>
                                        <p:tgtEl>
                                          <p:spTgt spid="11">
                                            <p:txEl>
                                              <p:pRg st="7" end="7"/>
                                            </p:txEl>
                                          </p:spTgt>
                                        </p:tgtEl>
                                      </p:cBhvr>
                                    </p:animEffect>
                                    <p:anim calcmode="lin" valueType="num">
                                      <p:cBhvr>
                                        <p:cTn id="4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500"/>
                                        <p:tgtEl>
                                          <p:spTgt spid="11">
                                            <p:txEl>
                                              <p:pRg st="8" end="8"/>
                                            </p:txEl>
                                          </p:spTgt>
                                        </p:tgtEl>
                                      </p:cBhvr>
                                    </p:animEffect>
                                    <p:anim calcmode="lin" valueType="num">
                                      <p:cBhvr>
                                        <p:cTn id="55"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pic>
        <p:nvPicPr>
          <p:cNvPr id="7" name="Picture 6">
            <a:extLst>
              <a:ext uri="{FF2B5EF4-FFF2-40B4-BE49-F238E27FC236}">
                <a16:creationId xmlns:a16="http://schemas.microsoft.com/office/drawing/2014/main" id="{AAE6BF37-728B-BB44-BD5F-EDA1248BA9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10" name="Content Placeholder 2">
            <a:extLst>
              <a:ext uri="{FF2B5EF4-FFF2-40B4-BE49-F238E27FC236}">
                <a16:creationId xmlns:a16="http://schemas.microsoft.com/office/drawing/2014/main" id="{CCF746E3-CAA8-1349-AB78-3E083AC2861A}"/>
              </a:ext>
            </a:extLst>
          </p:cNvPr>
          <p:cNvSpPr txBox="1">
            <a:spLocks/>
          </p:cNvSpPr>
          <p:nvPr/>
        </p:nvSpPr>
        <p:spPr>
          <a:xfrm>
            <a:off x="647285" y="1323683"/>
            <a:ext cx="9391191"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Indirect Costs</a:t>
            </a:r>
            <a:endParaRPr lang="en-US" sz="3000" dirty="0">
              <a:solidFill>
                <a:srgbClr val="0000CC"/>
              </a:solidFill>
            </a:endParaRPr>
          </a:p>
          <a:p>
            <a:pPr lvl="1">
              <a:lnSpc>
                <a:spcPts val="34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Current approved negotiated agreement or approved </a:t>
            </a:r>
            <a:br>
              <a:rPr lang="en-US" altLang="en-US" sz="2600" dirty="0">
                <a:cs typeface="Times New Roman" panose="02020603050405020304" pitchFamily="18" charset="0"/>
              </a:rPr>
            </a:br>
            <a:r>
              <a:rPr lang="en-US" altLang="en-US" sz="2600" dirty="0">
                <a:cs typeface="Times New Roman" panose="02020603050405020304" pitchFamily="18" charset="0"/>
              </a:rPr>
              <a:t>Cost Allocation Plan</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Application of approved rate, if applicable </a:t>
            </a:r>
            <a:r>
              <a:rPr lang="en-US" altLang="en-US" sz="2200" dirty="0">
                <a:cs typeface="Times New Roman" panose="02020603050405020304" pitchFamily="18" charset="0"/>
              </a:rPr>
              <a:t>(to include base)</a:t>
            </a:r>
            <a:r>
              <a:rPr lang="en-US" altLang="en-US" sz="2600" dirty="0">
                <a:cs typeface="Times New Roman" panose="02020603050405020304" pitchFamily="18" charset="0"/>
              </a:rPr>
              <a:t> </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Election of De Minimis Rate </a:t>
            </a:r>
            <a:r>
              <a:rPr lang="en-US" altLang="en-US" sz="2200" dirty="0">
                <a:cs typeface="Times New Roman" panose="02020603050405020304" pitchFamily="18" charset="0"/>
              </a:rPr>
              <a:t>(based on MTDC)</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Indirect cost budget not exceeded</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Recorded in accounting system</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Reported on Federal Financial Report (FFR)</a:t>
            </a:r>
          </a:p>
        </p:txBody>
      </p:sp>
      <p:grpSp>
        <p:nvGrpSpPr>
          <p:cNvPr id="4" name="Group 3">
            <a:extLst>
              <a:ext uri="{FF2B5EF4-FFF2-40B4-BE49-F238E27FC236}">
                <a16:creationId xmlns:a16="http://schemas.microsoft.com/office/drawing/2014/main" id="{FC36AC58-3CB8-C94A-81C2-B7FBF9D40CDE}"/>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2B6A3163-099A-1147-AE1A-8B715D7476B6}"/>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E6BD87-04BF-5A44-96E0-549F497661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1523" y="4528515"/>
              <a:ext cx="1463058" cy="1463058"/>
            </a:xfrm>
            <a:prstGeom prst="rect">
              <a:avLst/>
            </a:prstGeom>
          </p:spPr>
        </p:pic>
      </p:grpSp>
    </p:spTree>
    <p:extLst>
      <p:ext uri="{BB962C8B-B14F-4D97-AF65-F5344CB8AC3E}">
        <p14:creationId xmlns:p14="http://schemas.microsoft.com/office/powerpoint/2010/main" val="36372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000"/>
                                        <p:tgtEl>
                                          <p:spTgt spid="10">
                                            <p:txEl>
                                              <p:pRg st="4" end="4"/>
                                            </p:txEl>
                                          </p:spTgt>
                                        </p:tgtEl>
                                      </p:cBhvr>
                                    </p:animEffect>
                                    <p:anim calcmode="lin" valueType="num">
                                      <p:cBhvr>
                                        <p:cTn id="3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1000"/>
                                        <p:tgtEl>
                                          <p:spTgt spid="10">
                                            <p:txEl>
                                              <p:pRg st="5" end="5"/>
                                            </p:txEl>
                                          </p:spTgt>
                                        </p:tgtEl>
                                      </p:cBhvr>
                                    </p:animEffect>
                                    <p:anim calcmode="lin" valueType="num">
                                      <p:cBhvr>
                                        <p:cTn id="3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1000"/>
                                        <p:tgtEl>
                                          <p:spTgt spid="10">
                                            <p:txEl>
                                              <p:pRg st="6" end="6"/>
                                            </p:txEl>
                                          </p:spTgt>
                                        </p:tgtEl>
                                      </p:cBhvr>
                                    </p:animEffect>
                                    <p:anim calcmode="lin" valueType="num">
                                      <p:cBhvr>
                                        <p:cTn id="4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23" presetClass="entr" presetSubtype="16"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par>
                          <p:cTn id="51" fill="hold">
                            <p:stCondLst>
                              <p:cond delay="6500"/>
                            </p:stCondLst>
                            <p:childTnLst>
                              <p:par>
                                <p:cTn id="52" presetID="23" presetClass="entr" presetSubtype="16"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2B6A3163-099A-1147-AE1A-8B715D7476B6}"/>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E6BD87-04BF-5A44-96E0-549F4976611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1523" y="4528515"/>
            <a:ext cx="1463058" cy="1463058"/>
          </a:xfrm>
          <a:prstGeom prst="rect">
            <a:avLst/>
          </a:prstGeom>
        </p:spPr>
      </p:pic>
      <p:sp>
        <p:nvSpPr>
          <p:cNvPr id="7" name="Content Placeholder 2">
            <a:extLst>
              <a:ext uri="{FF2B5EF4-FFF2-40B4-BE49-F238E27FC236}">
                <a16:creationId xmlns:a16="http://schemas.microsoft.com/office/drawing/2014/main" id="{3F5AFD9F-314F-6A45-A204-B3BC5389C793}"/>
              </a:ext>
            </a:extLst>
          </p:cNvPr>
          <p:cNvSpPr txBox="1">
            <a:spLocks/>
          </p:cNvSpPr>
          <p:nvPr/>
        </p:nvSpPr>
        <p:spPr>
          <a:xfrm>
            <a:off x="647286" y="1323683"/>
            <a:ext cx="973596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Indirect Costs</a:t>
            </a:r>
            <a:endParaRPr lang="en-US" sz="3000" dirty="0">
              <a:solidFill>
                <a:srgbClr val="0000CC"/>
              </a:solidFill>
            </a:endParaRPr>
          </a:p>
          <a:p>
            <a:pPr lvl="1">
              <a:lnSpc>
                <a:spcPts val="3600"/>
              </a:lnSpc>
              <a:buClr>
                <a:srgbClr val="C00000"/>
              </a:buClr>
              <a:buSzPct val="80000"/>
              <a:buFont typeface="Wingdings" pitchFamily="2" charset="2"/>
              <a:buChar char="Ø"/>
              <a:defRPr/>
            </a:pPr>
            <a:r>
              <a:rPr lang="en-US" sz="2600" dirty="0"/>
              <a:t>Expired and/or no current approved indirect </a:t>
            </a:r>
            <a:br>
              <a:rPr lang="en-US" sz="2600" dirty="0"/>
            </a:br>
            <a:r>
              <a:rPr lang="en-US" sz="2600" dirty="0"/>
              <a:t>cost agreement</a:t>
            </a:r>
          </a:p>
          <a:p>
            <a:pPr lvl="1">
              <a:lnSpc>
                <a:spcPts val="3600"/>
              </a:lnSpc>
              <a:buClr>
                <a:srgbClr val="C00000"/>
              </a:buClr>
              <a:buSzPct val="80000"/>
              <a:buFont typeface="Wingdings" pitchFamily="2" charset="2"/>
              <a:buChar char="Ø"/>
              <a:defRPr/>
            </a:pPr>
            <a:r>
              <a:rPr lang="en-US" sz="2600" dirty="0"/>
              <a:t>Not in the budget or exceeded approved budget</a:t>
            </a:r>
          </a:p>
          <a:p>
            <a:pPr lvl="1">
              <a:lnSpc>
                <a:spcPts val="3600"/>
              </a:lnSpc>
              <a:buClr>
                <a:srgbClr val="C00000"/>
              </a:buClr>
              <a:buSzPct val="80000"/>
              <a:buFont typeface="Wingdings" pitchFamily="2" charset="2"/>
              <a:buChar char="Ø"/>
              <a:defRPr/>
            </a:pPr>
            <a:r>
              <a:rPr lang="en-US" sz="2600" dirty="0"/>
              <a:t>Indirect costs not properly allocated</a:t>
            </a:r>
          </a:p>
          <a:p>
            <a:pPr lvl="1">
              <a:lnSpc>
                <a:spcPts val="3600"/>
              </a:lnSpc>
              <a:buClr>
                <a:srgbClr val="C00000"/>
              </a:buClr>
              <a:buSzPct val="80000"/>
              <a:buFont typeface="Wingdings" pitchFamily="2" charset="2"/>
              <a:buChar char="Ø"/>
              <a:defRPr/>
            </a:pPr>
            <a:r>
              <a:rPr lang="en-US" sz="2600" dirty="0"/>
              <a:t>Not recorded in accounting system</a:t>
            </a:r>
          </a:p>
          <a:p>
            <a:pPr lvl="1">
              <a:lnSpc>
                <a:spcPts val="3600"/>
              </a:lnSpc>
              <a:buClr>
                <a:srgbClr val="C00000"/>
              </a:buClr>
              <a:buSzPct val="80000"/>
              <a:buFont typeface="Wingdings" pitchFamily="2" charset="2"/>
              <a:buChar char="Ø"/>
              <a:defRPr/>
            </a:pPr>
            <a:r>
              <a:rPr lang="en-US" sz="2600" dirty="0"/>
              <a:t>Not reported on FFR </a:t>
            </a:r>
          </a:p>
          <a:p>
            <a:pPr lvl="1">
              <a:lnSpc>
                <a:spcPts val="3600"/>
              </a:lnSpc>
              <a:buClr>
                <a:srgbClr val="C00000"/>
              </a:buClr>
              <a:buSzPct val="80000"/>
              <a:buFont typeface="Wingdings" pitchFamily="2" charset="2"/>
              <a:buChar char="Ø"/>
              <a:defRPr/>
            </a:pPr>
            <a:r>
              <a:rPr lang="en-US" sz="2600" dirty="0"/>
              <a:t>Indirect costs recorded in accounting system do not reconcile with amounts reported on FFR </a:t>
            </a:r>
          </a:p>
          <a:p>
            <a:pPr lvl="1">
              <a:lnSpc>
                <a:spcPts val="3600"/>
              </a:lnSpc>
              <a:buClr>
                <a:srgbClr val="C00000"/>
              </a:buClr>
              <a:buSzPct val="80000"/>
              <a:buFont typeface="Wingdings" pitchFamily="2" charset="2"/>
              <a:buChar char="Ø"/>
              <a:defRPr/>
            </a:pPr>
            <a:r>
              <a:rPr lang="en-US" sz="2600" dirty="0"/>
              <a:t>Direct costs recorded as indirect costs</a:t>
            </a:r>
          </a:p>
        </p:txBody>
      </p:sp>
      <p:pic>
        <p:nvPicPr>
          <p:cNvPr id="11" name="Picture 10" descr="frequent monitoring findings certificate stamp">
            <a:extLst>
              <a:ext uri="{FF2B5EF4-FFF2-40B4-BE49-F238E27FC236}">
                <a16:creationId xmlns:a16="http://schemas.microsoft.com/office/drawing/2014/main" id="{C8125FF8-95FE-7D4A-9E5C-72DACB7ED71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4741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fade">
                                      <p:cBhvr>
                                        <p:cTn id="48" dur="1000"/>
                                        <p:tgtEl>
                                          <p:spTgt spid="7">
                                            <p:txEl>
                                              <p:pRg st="7" end="7"/>
                                            </p:txEl>
                                          </p:spTgt>
                                        </p:tgtEl>
                                      </p:cBhvr>
                                    </p:animEffect>
                                    <p:anim calcmode="lin" valueType="num">
                                      <p:cBhvr>
                                        <p:cTn id="4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4" name="Group 3">
            <a:extLst>
              <a:ext uri="{FF2B5EF4-FFF2-40B4-BE49-F238E27FC236}">
                <a16:creationId xmlns:a16="http://schemas.microsoft.com/office/drawing/2014/main" id="{EF9D3A2F-6F00-4546-9EF2-CB4794080401}"/>
              </a:ext>
              <a:ext uri="{C183D7F6-B498-43B3-948B-1728B52AA6E4}">
                <adec:decorative xmlns:adec="http://schemas.microsoft.com/office/drawing/2017/decorative" val="1"/>
              </a:ext>
            </a:extLst>
          </p:cNvPr>
          <p:cNvGrpSpPr/>
          <p:nvPr/>
        </p:nvGrpSpPr>
        <p:grpSpPr>
          <a:xfrm>
            <a:off x="10160000" y="4354969"/>
            <a:ext cx="1706105" cy="1706612"/>
            <a:chOff x="10160000" y="4354969"/>
            <a:chExt cx="1706105" cy="1706612"/>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B442034-19F4-9B4B-A5E6-DA132A11EFDC}"/>
                </a:ext>
              </a:extLst>
            </p:cNvPr>
            <p:cNvPicPr>
              <a:picLocks noChangeAspect="1"/>
            </p:cNvPicPr>
            <p:nvPr/>
          </p:nvPicPr>
          <p:blipFill>
            <a:blip r:embed="rId3"/>
            <a:stretch>
              <a:fillRect/>
            </a:stretch>
          </p:blipFill>
          <p:spPr>
            <a:xfrm>
              <a:off x="10160000" y="4354969"/>
              <a:ext cx="1706105" cy="1706105"/>
            </a:xfrm>
            <a:prstGeom prst="rect">
              <a:avLst/>
            </a:prstGeom>
          </p:spPr>
        </p:pic>
      </p:grpSp>
      <p:sp>
        <p:nvSpPr>
          <p:cNvPr id="9" name="Content Placeholder 2">
            <a:extLst>
              <a:ext uri="{FF2B5EF4-FFF2-40B4-BE49-F238E27FC236}">
                <a16:creationId xmlns:a16="http://schemas.microsoft.com/office/drawing/2014/main" id="{EC7FF79C-4ADA-7F40-860E-9B6E16F9B6F1}"/>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Cost Share (Match)</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Cost sharing contributions are subject to audit</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Cost share separately tracked in grantee’s accounting system</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Identify source of cost share</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Document cost share</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If a recipient did not provide the required cost share by the end of the project period, an adjustment may be required and/or funds may have to be returned to OJP</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9909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42"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anim calcmode="lin" valueType="num">
                                      <p:cBhvr>
                                        <p:cTn id="3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2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childTnLst>
                                </p:cTn>
                              </p:par>
                            </p:childTnLst>
                          </p:cTn>
                        </p:par>
                        <p:par>
                          <p:cTn id="44" fill="hold">
                            <p:stCondLst>
                              <p:cond delay="7000"/>
                            </p:stCondLst>
                            <p:childTnLst>
                              <p:par>
                                <p:cTn id="45" presetID="23" presetClass="entr" presetSubtype="16"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041BF210-B43A-2E40-8555-AAB9EEDCB449}"/>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Cost Share</a:t>
            </a:r>
          </a:p>
          <a:p>
            <a:pPr lvl="1">
              <a:lnSpc>
                <a:spcPct val="150000"/>
              </a:lnSpc>
              <a:spcBef>
                <a:spcPct val="0"/>
              </a:spcBef>
              <a:buClr>
                <a:srgbClr val="C00000"/>
              </a:buClr>
              <a:buSzPct val="80000"/>
              <a:buFont typeface="Wingdings" pitchFamily="2" charset="2"/>
              <a:buChar char="Ø"/>
            </a:pPr>
            <a:r>
              <a:rPr lang="en-US" altLang="en-US" sz="2600" dirty="0"/>
              <a:t>Source and timing of cost share not identified   </a:t>
            </a:r>
          </a:p>
          <a:p>
            <a:pPr lvl="1">
              <a:lnSpc>
                <a:spcPct val="150000"/>
              </a:lnSpc>
              <a:spcBef>
                <a:spcPct val="0"/>
              </a:spcBef>
              <a:buClr>
                <a:srgbClr val="C00000"/>
              </a:buClr>
              <a:buSzPct val="80000"/>
              <a:buFont typeface="Wingdings" pitchFamily="2" charset="2"/>
              <a:buChar char="Ø"/>
            </a:pPr>
            <a:r>
              <a:rPr lang="en-US" altLang="en-US" sz="2600" dirty="0"/>
              <a:t>Not properly documented, recorded, or tracked  </a:t>
            </a:r>
          </a:p>
          <a:p>
            <a:pPr lvl="1">
              <a:lnSpc>
                <a:spcPct val="150000"/>
              </a:lnSpc>
              <a:spcBef>
                <a:spcPct val="0"/>
              </a:spcBef>
              <a:buClr>
                <a:srgbClr val="C00000"/>
              </a:buClr>
              <a:buSzPct val="80000"/>
              <a:buFont typeface="Wingdings" pitchFamily="2" charset="2"/>
              <a:buChar char="Ø"/>
            </a:pPr>
            <a:r>
              <a:rPr lang="en-US" altLang="en-US" sz="2600" dirty="0"/>
              <a:t>Cost share not reported on FFR  </a:t>
            </a:r>
          </a:p>
          <a:p>
            <a:pPr lvl="1">
              <a:lnSpc>
                <a:spcPct val="150000"/>
              </a:lnSpc>
              <a:spcBef>
                <a:spcPct val="0"/>
              </a:spcBef>
              <a:buClr>
                <a:srgbClr val="C00000"/>
              </a:buClr>
              <a:buSzPct val="80000"/>
              <a:buFont typeface="Wingdings" pitchFamily="2" charset="2"/>
              <a:buChar char="Ø"/>
            </a:pPr>
            <a:r>
              <a:rPr lang="en-US" altLang="en-US" sz="2600" dirty="0"/>
              <a:t>Required cost share not met</a:t>
            </a:r>
            <a:endParaRPr lang="en-US" altLang="en-US" sz="2600" dirty="0">
              <a:cs typeface="Times New Roman" panose="02020603050405020304" pitchFamily="18" charset="0"/>
            </a:endParaRP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ost icon with two dollar signs">
            <a:extLst>
              <a:ext uri="{FF2B5EF4-FFF2-40B4-BE49-F238E27FC236}">
                <a16:creationId xmlns:a16="http://schemas.microsoft.com/office/drawing/2014/main" id="{3DFA61E5-AB4E-7D4C-9631-6CD8A02336DC}"/>
              </a:ext>
            </a:extLst>
          </p:cNvPr>
          <p:cNvPicPr>
            <a:picLocks noChangeAspect="1"/>
          </p:cNvPicPr>
          <p:nvPr/>
        </p:nvPicPr>
        <p:blipFill>
          <a:blip r:embed="rId2"/>
          <a:stretch>
            <a:fillRect/>
          </a:stretch>
        </p:blipFill>
        <p:spPr>
          <a:xfrm>
            <a:off x="10159999" y="4354969"/>
            <a:ext cx="1706105" cy="1706105"/>
          </a:xfrm>
          <a:prstGeom prst="rect">
            <a:avLst/>
          </a:prstGeom>
        </p:spPr>
      </p:pic>
      <p:pic>
        <p:nvPicPr>
          <p:cNvPr id="11" name="Picture 10" descr="frequent monitoring findings certificate stamp">
            <a:extLst>
              <a:ext uri="{FF2B5EF4-FFF2-40B4-BE49-F238E27FC236}">
                <a16:creationId xmlns:a16="http://schemas.microsoft.com/office/drawing/2014/main" id="{33A9C6B9-9908-BB48-86C9-41D574D2E74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44684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Content Placeholder 2">
            <a:extLst>
              <a:ext uri="{FF2B5EF4-FFF2-40B4-BE49-F238E27FC236}">
                <a16:creationId xmlns:a16="http://schemas.microsoft.com/office/drawing/2014/main" id="{12293ED8-E235-1547-895F-DA87B7EEC64E}"/>
              </a:ext>
            </a:extLst>
          </p:cNvPr>
          <p:cNvSpPr txBox="1">
            <a:spLocks/>
          </p:cNvSpPr>
          <p:nvPr/>
        </p:nvSpPr>
        <p:spPr>
          <a:xfrm>
            <a:off x="647286" y="1137960"/>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ts val="2800"/>
              </a:lnSpc>
              <a:buClr>
                <a:srgbClr val="C00000"/>
              </a:buClr>
              <a:buSzPct val="80000"/>
              <a:buFont typeface="Wingdings" pitchFamily="2" charset="2"/>
              <a:buChar char="ü"/>
              <a:defRPr/>
            </a:pPr>
            <a:r>
              <a:rPr lang="en-US" altLang="en-US" sz="2600" dirty="0">
                <a:cs typeface="Times New Roman" panose="02020603050405020304" pitchFamily="18" charset="0"/>
              </a:rPr>
              <a:t>Activities that generate program income</a:t>
            </a:r>
          </a:p>
          <a:p>
            <a:pPr lvl="2">
              <a:lnSpc>
                <a:spcPts val="2800"/>
              </a:lnSpc>
              <a:buClr>
                <a:srgbClr val="C00000"/>
              </a:buClr>
              <a:buSzPct val="80000"/>
              <a:defRPr/>
            </a:pPr>
            <a:r>
              <a:rPr lang="en-US" altLang="en-US" sz="2200" dirty="0">
                <a:cs typeface="Times New Roman" panose="02020603050405020304" pitchFamily="18" charset="0"/>
              </a:rPr>
              <a:t>Interest earned on JAG and CESF grants</a:t>
            </a:r>
          </a:p>
          <a:p>
            <a:pPr lvl="2">
              <a:lnSpc>
                <a:spcPts val="2800"/>
              </a:lnSpc>
              <a:buClr>
                <a:srgbClr val="C00000"/>
              </a:buClr>
              <a:buSzPct val="80000"/>
              <a:defRPr/>
            </a:pPr>
            <a:r>
              <a:rPr lang="en-US" altLang="en-US" sz="2200" dirty="0">
                <a:cs typeface="Times New Roman" panose="02020603050405020304" pitchFamily="18" charset="0"/>
              </a:rPr>
              <a:t>Program income earned by subrecipients</a:t>
            </a:r>
          </a:p>
          <a:p>
            <a:pPr lvl="2">
              <a:lnSpc>
                <a:spcPts val="2800"/>
              </a:lnSpc>
              <a:buClr>
                <a:srgbClr val="C00000"/>
              </a:buClr>
              <a:buSzPct val="80000"/>
              <a:defRPr/>
            </a:pPr>
            <a:r>
              <a:rPr lang="en-US" altLang="en-US" sz="2200" dirty="0">
                <a:cs typeface="Times New Roman" panose="02020603050405020304" pitchFamily="18" charset="0"/>
              </a:rPr>
              <a:t>Registration/tuition fees</a:t>
            </a:r>
          </a:p>
          <a:p>
            <a:pPr lvl="2">
              <a:lnSpc>
                <a:spcPts val="2800"/>
              </a:lnSpc>
              <a:buClr>
                <a:srgbClr val="C00000"/>
              </a:buClr>
              <a:buSzPct val="80000"/>
              <a:defRPr/>
            </a:pPr>
            <a:r>
              <a:rPr lang="en-US" altLang="en-US" sz="2200" dirty="0">
                <a:cs typeface="Times New Roman" panose="02020603050405020304" pitchFamily="18" charset="0"/>
              </a:rPr>
              <a:t>Sale of videos, publications, other media</a:t>
            </a:r>
          </a:p>
          <a:p>
            <a:pPr lvl="2">
              <a:lnSpc>
                <a:spcPts val="2800"/>
              </a:lnSpc>
              <a:buClr>
                <a:srgbClr val="C00000"/>
              </a:buClr>
              <a:buSzPct val="80000"/>
              <a:defRPr/>
            </a:pPr>
            <a:r>
              <a:rPr lang="en-US" altLang="en-US" sz="2200" dirty="0">
                <a:cs typeface="Times New Roman" panose="02020603050405020304" pitchFamily="18" charset="0"/>
              </a:rPr>
              <a:t>Rental/usage fees (DNA grants)</a:t>
            </a:r>
          </a:p>
          <a:p>
            <a:pPr lvl="2">
              <a:lnSpc>
                <a:spcPts val="2800"/>
              </a:lnSpc>
              <a:buClr>
                <a:srgbClr val="C00000"/>
              </a:buClr>
              <a:buSzPct val="80000"/>
              <a:defRPr/>
            </a:pPr>
            <a:r>
              <a:rPr lang="en-US" altLang="en-US" sz="2200" dirty="0">
                <a:cs typeface="Times New Roman" panose="02020603050405020304" pitchFamily="18" charset="0"/>
              </a:rPr>
              <a:t>Royalties</a:t>
            </a:r>
          </a:p>
          <a:p>
            <a:pPr lvl="2">
              <a:lnSpc>
                <a:spcPts val="2800"/>
              </a:lnSpc>
              <a:buClr>
                <a:srgbClr val="C00000"/>
              </a:buClr>
              <a:buSzPct val="80000"/>
              <a:defRPr/>
            </a:pPr>
            <a:r>
              <a:rPr lang="en-US" altLang="en-US" sz="2200" dirty="0">
                <a:cs typeface="Times New Roman" panose="02020603050405020304" pitchFamily="18" charset="0"/>
              </a:rPr>
              <a:t>Service fees</a:t>
            </a:r>
          </a:p>
          <a:p>
            <a:pPr lvl="2">
              <a:lnSpc>
                <a:spcPts val="2800"/>
              </a:lnSpc>
              <a:buClr>
                <a:srgbClr val="C00000"/>
              </a:buClr>
              <a:buSzPct val="80000"/>
              <a:defRPr/>
            </a:pPr>
            <a:r>
              <a:rPr lang="en-US" altLang="en-US" sz="2200" dirty="0">
                <a:cs typeface="Times New Roman" panose="02020603050405020304" pitchFamily="18" charset="0"/>
              </a:rPr>
              <a:t>Membership fees</a:t>
            </a:r>
          </a:p>
          <a:p>
            <a:pPr lvl="2">
              <a:lnSpc>
                <a:spcPts val="2800"/>
              </a:lnSpc>
              <a:buClr>
                <a:srgbClr val="C00000"/>
              </a:buClr>
              <a:buSzPct val="80000"/>
              <a:defRPr/>
            </a:pPr>
            <a:r>
              <a:rPr lang="en-US" altLang="en-US" sz="2200" dirty="0">
                <a:cs typeface="Times New Roman" panose="02020603050405020304" pitchFamily="18" charset="0"/>
              </a:rPr>
              <a:t>Seizures of asset</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4" name="Group 3">
            <a:extLst>
              <a:ext uri="{FF2B5EF4-FFF2-40B4-BE49-F238E27FC236}">
                <a16:creationId xmlns:a16="http://schemas.microsoft.com/office/drawing/2014/main" id="{35B7212C-6F91-1B45-97F6-F5F19599AB0E}"/>
              </a:ext>
              <a:ext uri="{C183D7F6-B498-43B3-948B-1728B52AA6E4}">
                <adec:decorative xmlns:adec="http://schemas.microsoft.com/office/drawing/2017/decorative" val="1"/>
              </a:ext>
            </a:extLst>
          </p:cNvPr>
          <p:cNvGrpSpPr/>
          <p:nvPr/>
        </p:nvGrpSpPr>
        <p:grpSpPr>
          <a:xfrm>
            <a:off x="10157498" y="4355476"/>
            <a:ext cx="1714976" cy="1714977"/>
            <a:chOff x="10157498" y="4355476"/>
            <a:chExt cx="1714976" cy="1714977"/>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a:extLst>
                <a:ext uri="{FF2B5EF4-FFF2-40B4-BE49-F238E27FC236}">
                  <a16:creationId xmlns:a16="http://schemas.microsoft.com/office/drawing/2014/main" id="{9A66CCE1-E5D5-3E4F-993F-485051DB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498"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27168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anim calcmode="lin" valueType="num">
                                      <p:cBhvr>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anim calcmode="lin" valueType="num">
                                      <p:cBhvr>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anim calcmode="lin" valueType="num">
                                      <p:cBhvr>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500"/>
                                        <p:tgtEl>
                                          <p:spTgt spid="10">
                                            <p:txEl>
                                              <p:pRg st="5" end="5"/>
                                            </p:txEl>
                                          </p:spTgt>
                                        </p:tgtEl>
                                      </p:cBhvr>
                                    </p:animEffect>
                                    <p:anim calcmode="lin" valueType="num">
                                      <p:cBhvr>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anim calcmode="lin" valueType="num">
                                      <p:cBhvr>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animEffect transition="in" filter="fade">
                                      <p:cBhvr>
                                        <p:cTn id="54" dur="500"/>
                                        <p:tgtEl>
                                          <p:spTgt spid="10">
                                            <p:txEl>
                                              <p:pRg st="8" end="8"/>
                                            </p:txEl>
                                          </p:spTgt>
                                        </p:tgtEl>
                                      </p:cBhvr>
                                    </p:animEffect>
                                    <p:anim calcmode="lin" valueType="num">
                                      <p:cBhvr>
                                        <p:cTn id="5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10">
                                            <p:txEl>
                                              <p:pRg st="9" end="9"/>
                                            </p:txEl>
                                          </p:spTgt>
                                        </p:tgtEl>
                                        <p:attrNameLst>
                                          <p:attrName>style.visibility</p:attrName>
                                        </p:attrNameLst>
                                      </p:cBhvr>
                                      <p:to>
                                        <p:strVal val="visible"/>
                                      </p:to>
                                    </p:set>
                                    <p:animEffect transition="in" filter="fade">
                                      <p:cBhvr>
                                        <p:cTn id="60" dur="500"/>
                                        <p:tgtEl>
                                          <p:spTgt spid="10">
                                            <p:txEl>
                                              <p:pRg st="9" end="9"/>
                                            </p:txEl>
                                          </p:spTgt>
                                        </p:tgtEl>
                                      </p:cBhvr>
                                    </p:animEffect>
                                    <p:anim calcmode="lin" valueType="num">
                                      <p:cBhvr>
                                        <p:cTn id="61"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62" dur="5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par>
                          <p:cTn id="63" fill="hold">
                            <p:stCondLst>
                              <p:cond delay="6500"/>
                            </p:stCondLst>
                            <p:childTnLst>
                              <p:par>
                                <p:cTn id="64" presetID="42" presetClass="entr" presetSubtype="0" fill="hold" nodeType="afterEffect">
                                  <p:stCondLst>
                                    <p:cond delay="0"/>
                                  </p:stCondLst>
                                  <p:childTnLst>
                                    <p:set>
                                      <p:cBhvr>
                                        <p:cTn id="65" dur="1" fill="hold">
                                          <p:stCondLst>
                                            <p:cond delay="0"/>
                                          </p:stCondLst>
                                        </p:cTn>
                                        <p:tgtEl>
                                          <p:spTgt spid="10">
                                            <p:txEl>
                                              <p:pRg st="10" end="10"/>
                                            </p:txEl>
                                          </p:spTgt>
                                        </p:tgtEl>
                                        <p:attrNameLst>
                                          <p:attrName>style.visibility</p:attrName>
                                        </p:attrNameLst>
                                      </p:cBhvr>
                                      <p:to>
                                        <p:strVal val="visible"/>
                                      </p:to>
                                    </p:set>
                                    <p:animEffect transition="in" filter="fade">
                                      <p:cBhvr>
                                        <p:cTn id="66" dur="500"/>
                                        <p:tgtEl>
                                          <p:spTgt spid="10">
                                            <p:txEl>
                                              <p:pRg st="10" end="10"/>
                                            </p:txEl>
                                          </p:spTgt>
                                        </p:tgtEl>
                                      </p:cBhvr>
                                    </p:animEffect>
                                    <p:anim calcmode="lin" valueType="num">
                                      <p:cBhvr>
                                        <p:cTn id="67"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68" dur="5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23" presetClass="entr" presetSubtype="16"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childTnLst>
                          </p:cTn>
                        </p:par>
                        <p:par>
                          <p:cTn id="74" fill="hold">
                            <p:stCondLst>
                              <p:cond delay="7500"/>
                            </p:stCondLst>
                            <p:childTnLst>
                              <p:par>
                                <p:cTn id="75" presetID="23" presetClass="entr" presetSubtype="16"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Content Placeholder 2">
            <a:extLst>
              <a:ext uri="{FF2B5EF4-FFF2-40B4-BE49-F238E27FC236}">
                <a16:creationId xmlns:a16="http://schemas.microsoft.com/office/drawing/2014/main" id="{764ACF2F-C092-074E-A08E-62D6E5A9A9D9}"/>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Program income is subject to audit</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Must be documented by recipient</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Separately tracked in recipient’s accounting system</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Reported on FFR cumulatively</a:t>
            </a:r>
          </a:p>
          <a:p>
            <a:pPr lvl="1">
              <a:lnSpc>
                <a:spcPct val="100000"/>
              </a:lnSpc>
              <a:buClr>
                <a:srgbClr val="C00000"/>
              </a:buClr>
              <a:buSzPct val="80000"/>
              <a:buFont typeface="Wingdings" pitchFamily="2" charset="2"/>
              <a:buChar char="ü"/>
              <a:defRPr/>
            </a:pPr>
            <a:r>
              <a:rPr lang="en-US" altLang="en-US" sz="2600" dirty="0">
                <a:cs typeface="Times New Roman" panose="02020603050405020304" pitchFamily="18" charset="0"/>
              </a:rPr>
              <a:t>Any program income earned during the project period and not utilized for the project must be refunded to the awarding agency</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pic>
        <p:nvPicPr>
          <p:cNvPr id="9" name="Picture 5">
            <a:extLst>
              <a:ext uri="{FF2B5EF4-FFF2-40B4-BE49-F238E27FC236}">
                <a16:creationId xmlns:a16="http://schemas.microsoft.com/office/drawing/2014/main" id="{0A627F06-2A35-9A42-858F-38FE0C7C6B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0"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42594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1000"/>
                                        <p:tgtEl>
                                          <p:spTgt spid="10">
                                            <p:txEl>
                                              <p:pRg st="2" end="2"/>
                                            </p:txEl>
                                          </p:spTgt>
                                        </p:tgtEl>
                                      </p:cBhvr>
                                    </p:animEffect>
                                    <p:anim calcmode="lin" valueType="num">
                                      <p:cBhvr>
                                        <p:cTn id="1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000"/>
                                        <p:tgtEl>
                                          <p:spTgt spid="10">
                                            <p:txEl>
                                              <p:pRg st="3" end="3"/>
                                            </p:txEl>
                                          </p:spTgt>
                                        </p:tgtEl>
                                      </p:cBhvr>
                                    </p:animEffect>
                                    <p:anim calcmode="lin" valueType="num">
                                      <p:cBhvr>
                                        <p:cTn id="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1000"/>
                                        <p:tgtEl>
                                          <p:spTgt spid="10">
                                            <p:txEl>
                                              <p:pRg st="4" end="4"/>
                                            </p:txEl>
                                          </p:spTgt>
                                        </p:tgtEl>
                                      </p:cBhvr>
                                    </p:animEffect>
                                    <p:anim calcmode="lin" valueType="num">
                                      <p:cBhvr>
                                        <p:cTn id="2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1000"/>
                                        <p:tgtEl>
                                          <p:spTgt spid="10">
                                            <p:txEl>
                                              <p:pRg st="5" end="5"/>
                                            </p:txEl>
                                          </p:spTgt>
                                        </p:tgtEl>
                                      </p:cBhvr>
                                    </p:animEffect>
                                    <p:anim calcmode="lin" valueType="num">
                                      <p:cBhvr>
                                        <p:cTn id="32"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0F819F6-7323-364B-ABE4-2454B444DFEF}"/>
              </a:ext>
            </a:extLst>
          </p:cNvPr>
          <p:cNvSpPr txBox="1">
            <a:spLocks/>
          </p:cNvSpPr>
          <p:nvPr/>
        </p:nvSpPr>
        <p:spPr>
          <a:xfrm>
            <a:off x="647286" y="1990726"/>
            <a:ext cx="9362988" cy="4079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Source of income not properly documented     </a:t>
            </a:r>
          </a:p>
          <a:p>
            <a:pPr lvl="1">
              <a:lnSpc>
                <a:spcPct val="150000"/>
              </a:lnSpc>
              <a:spcBef>
                <a:spcPct val="0"/>
              </a:spcBef>
              <a:buClr>
                <a:srgbClr val="C00000"/>
              </a:buClr>
              <a:buSzPct val="80000"/>
              <a:buFont typeface="Wingdings" pitchFamily="2" charset="2"/>
              <a:buChar char="Ø"/>
            </a:pPr>
            <a:r>
              <a:rPr lang="en-US" altLang="en-US" sz="2600" dirty="0"/>
              <a:t>Not accounted for in accounting system   </a:t>
            </a:r>
          </a:p>
          <a:p>
            <a:pPr lvl="1">
              <a:lnSpc>
                <a:spcPct val="150000"/>
              </a:lnSpc>
              <a:spcBef>
                <a:spcPct val="0"/>
              </a:spcBef>
              <a:buClr>
                <a:srgbClr val="C00000"/>
              </a:buClr>
              <a:buSzPct val="80000"/>
              <a:buFont typeface="Wingdings" pitchFamily="2" charset="2"/>
              <a:buChar char="Ø"/>
            </a:pPr>
            <a:r>
              <a:rPr lang="en-US" altLang="en-US" sz="2600" dirty="0"/>
              <a:t>Not reported on FFR </a:t>
            </a:r>
            <a:endParaRPr lang="en-US" altLang="en-US" sz="2600" dirty="0">
              <a:solidFill>
                <a:srgbClr val="000000"/>
              </a:solidFill>
            </a:endParaRPr>
          </a:p>
        </p:txBody>
      </p:sp>
      <p:pic>
        <p:nvPicPr>
          <p:cNvPr id="10" name="Picture 5" descr="income icon with a money bag over a hand">
            <a:extLst>
              <a:ext uri="{FF2B5EF4-FFF2-40B4-BE49-F238E27FC236}">
                <a16:creationId xmlns:a16="http://schemas.microsoft.com/office/drawing/2014/main" id="{2CCEF48D-4E83-7D4D-B896-0BC2BA96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requent monitoring findings certificate stamp">
            <a:extLst>
              <a:ext uri="{FF2B5EF4-FFF2-40B4-BE49-F238E27FC236}">
                <a16:creationId xmlns:a16="http://schemas.microsoft.com/office/drawing/2014/main" id="{3480C9AF-E175-924E-B80D-6FC52262606C}"/>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9714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E9A9B89-49B3-EC4F-8558-1DA8D5A1EC54}"/>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D20D7F27-4E10-4D48-8622-71580791325C}"/>
              </a:ext>
            </a:extLst>
          </p:cNvPr>
          <p:cNvSpPr>
            <a:spLocks noGrp="1"/>
          </p:cNvSpPr>
          <p:nvPr>
            <p:ph type="title" idx="4294967295"/>
          </p:nvPr>
        </p:nvSpPr>
        <p:spPr>
          <a:xfrm>
            <a:off x="1301750" y="271463"/>
            <a:ext cx="10890250" cy="642937"/>
          </a:xfrm>
        </p:spPr>
        <p:txBody>
          <a:bodyPr/>
          <a:lstStyle/>
          <a:p>
            <a:r>
              <a:rPr lang="en-US" dirty="0"/>
              <a:t>DOJ Risk Assessment</a:t>
            </a:r>
          </a:p>
        </p:txBody>
      </p:sp>
      <p:sp>
        <p:nvSpPr>
          <p:cNvPr id="6" name="Oval 5">
            <a:extLst>
              <a:ext uri="{FF2B5EF4-FFF2-40B4-BE49-F238E27FC236}">
                <a16:creationId xmlns:a16="http://schemas.microsoft.com/office/drawing/2014/main" id="{75B6DFE7-C155-BE42-B33F-C4A1F8DA79C1}"/>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Oval 3">
            <a:extLst>
              <a:ext uri="{FF2B5EF4-FFF2-40B4-BE49-F238E27FC236}">
                <a16:creationId xmlns:a16="http://schemas.microsoft.com/office/drawing/2014/main" id="{5D61D186-1649-FD4D-8EBD-F7A2DCDF0BF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6" name="Group 25" descr="icon of a white triangle with a red exclamation point inside it over a round green circle with a red magnifying glass">
            <a:extLst>
              <a:ext uri="{FF2B5EF4-FFF2-40B4-BE49-F238E27FC236}">
                <a16:creationId xmlns:a16="http://schemas.microsoft.com/office/drawing/2014/main" id="{3C6EFA11-A86D-C54C-9983-3E71CBC4E7B3}"/>
              </a:ext>
            </a:extLst>
          </p:cNvPr>
          <p:cNvGrpSpPr/>
          <p:nvPr/>
        </p:nvGrpSpPr>
        <p:grpSpPr>
          <a:xfrm>
            <a:off x="863600" y="1659890"/>
            <a:ext cx="2229079" cy="1880576"/>
            <a:chOff x="863600" y="1659890"/>
            <a:chExt cx="2229079" cy="1880576"/>
          </a:xfrm>
        </p:grpSpPr>
        <p:pic>
          <p:nvPicPr>
            <p:cNvPr id="9" name="Picture 26">
              <a:extLst>
                <a:ext uri="{FF2B5EF4-FFF2-40B4-BE49-F238E27FC236}">
                  <a16:creationId xmlns:a16="http://schemas.microsoft.com/office/drawing/2014/main" id="{F84D152E-5083-A84E-9823-57263C76D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65989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A87F5CF-F0F0-124B-993A-02DD93DCE46B}"/>
                </a:ext>
              </a:extLst>
            </p:cNvPr>
            <p:cNvPicPr>
              <a:picLocks noChangeAspect="1"/>
            </p:cNvPicPr>
            <p:nvPr/>
          </p:nvPicPr>
          <p:blipFill>
            <a:blip r:embed="rId3"/>
            <a:stretch>
              <a:fillRect/>
            </a:stretch>
          </p:blipFill>
          <p:spPr>
            <a:xfrm>
              <a:off x="1586763" y="2034550"/>
              <a:ext cx="1505916" cy="1505916"/>
            </a:xfrm>
            <a:prstGeom prst="rect">
              <a:avLst/>
            </a:prstGeom>
          </p:spPr>
        </p:pic>
      </p:grpSp>
      <p:pic>
        <p:nvPicPr>
          <p:cNvPr id="15" name="Picture 14" descr="icon of three business people">
            <a:extLst>
              <a:ext uri="{FF2B5EF4-FFF2-40B4-BE49-F238E27FC236}">
                <a16:creationId xmlns:a16="http://schemas.microsoft.com/office/drawing/2014/main" id="{DE043AF5-8613-964B-A1E4-067F59DEE530}"/>
              </a:ext>
            </a:extLst>
          </p:cNvPr>
          <p:cNvPicPr>
            <a:picLocks noChangeAspect="1"/>
          </p:cNvPicPr>
          <p:nvPr/>
        </p:nvPicPr>
        <p:blipFill>
          <a:blip r:embed="rId4"/>
          <a:stretch>
            <a:fillRect/>
          </a:stretch>
        </p:blipFill>
        <p:spPr>
          <a:xfrm>
            <a:off x="54589" y="3426399"/>
            <a:ext cx="2682579" cy="2682579"/>
          </a:xfrm>
          <a:prstGeom prst="rect">
            <a:avLst/>
          </a:prstGeom>
        </p:spPr>
      </p:pic>
      <p:pic>
        <p:nvPicPr>
          <p:cNvPr id="17" name="Picture 16" descr="icon of three business people">
            <a:extLst>
              <a:ext uri="{FF2B5EF4-FFF2-40B4-BE49-F238E27FC236}">
                <a16:creationId xmlns:a16="http://schemas.microsoft.com/office/drawing/2014/main" id="{301024A6-43EC-824A-9BE6-B3B3DE4A988D}"/>
              </a:ext>
            </a:extLst>
          </p:cNvPr>
          <p:cNvPicPr>
            <a:picLocks noChangeAspect="1"/>
          </p:cNvPicPr>
          <p:nvPr/>
        </p:nvPicPr>
        <p:blipFill>
          <a:blip r:embed="rId5"/>
          <a:stretch>
            <a:fillRect/>
          </a:stretch>
        </p:blipFill>
        <p:spPr>
          <a:xfrm>
            <a:off x="35761" y="3388744"/>
            <a:ext cx="2734521" cy="2734521"/>
          </a:xfrm>
          <a:prstGeom prst="rect">
            <a:avLst/>
          </a:prstGeom>
        </p:spPr>
      </p:pic>
      <p:pic>
        <p:nvPicPr>
          <p:cNvPr id="18" name="Picture 17" descr="icon of three business people">
            <a:extLst>
              <a:ext uri="{FF2B5EF4-FFF2-40B4-BE49-F238E27FC236}">
                <a16:creationId xmlns:a16="http://schemas.microsoft.com/office/drawing/2014/main" id="{1E274759-6345-574E-B48C-4C76154F9797}"/>
              </a:ext>
            </a:extLst>
          </p:cNvPr>
          <p:cNvPicPr>
            <a:picLocks noChangeAspect="1"/>
          </p:cNvPicPr>
          <p:nvPr/>
        </p:nvPicPr>
        <p:blipFill>
          <a:blip r:embed="rId6"/>
          <a:stretch>
            <a:fillRect/>
          </a:stretch>
        </p:blipFill>
        <p:spPr>
          <a:xfrm>
            <a:off x="54589" y="3413520"/>
            <a:ext cx="2696866" cy="2696866"/>
          </a:xfrm>
          <a:prstGeom prst="rect">
            <a:avLst/>
          </a:prstGeom>
        </p:spPr>
      </p:pic>
      <p:grpSp>
        <p:nvGrpSpPr>
          <p:cNvPr id="25" name="Group 24" descr="icon of an award with a red dollar sign">
            <a:extLst>
              <a:ext uri="{FF2B5EF4-FFF2-40B4-BE49-F238E27FC236}">
                <a16:creationId xmlns:a16="http://schemas.microsoft.com/office/drawing/2014/main" id="{DA89E01D-290F-2646-894E-1555DF2E77D0}"/>
              </a:ext>
            </a:extLst>
          </p:cNvPr>
          <p:cNvGrpSpPr/>
          <p:nvPr/>
        </p:nvGrpSpPr>
        <p:grpSpPr>
          <a:xfrm>
            <a:off x="1999771" y="2675889"/>
            <a:ext cx="2530475" cy="2530475"/>
            <a:chOff x="1855676" y="2632346"/>
            <a:chExt cx="2530475" cy="2530475"/>
          </a:xfrm>
        </p:grpSpPr>
        <p:pic>
          <p:nvPicPr>
            <p:cNvPr id="7" name="Picture 3">
              <a:extLst>
                <a:ext uri="{FF2B5EF4-FFF2-40B4-BE49-F238E27FC236}">
                  <a16:creationId xmlns:a16="http://schemas.microsoft.com/office/drawing/2014/main" id="{1FEB4824-4E1D-C34F-8A43-2B0CD5416A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5676" y="2632346"/>
              <a:ext cx="25304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2">
              <a:extLst>
                <a:ext uri="{FF2B5EF4-FFF2-40B4-BE49-F238E27FC236}">
                  <a16:creationId xmlns:a16="http://schemas.microsoft.com/office/drawing/2014/main" id="{719C87BC-D5DF-E744-8911-8D09BDFBCCD8}"/>
                </a:ext>
              </a:extLst>
            </p:cNvPr>
            <p:cNvSpPr txBox="1">
              <a:spLocks noChangeArrowheads="1"/>
            </p:cNvSpPr>
            <p:nvPr/>
          </p:nvSpPr>
          <p:spPr bwMode="auto">
            <a:xfrm>
              <a:off x="2737987" y="3838846"/>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dirty="0">
                  <a:solidFill>
                    <a:srgbClr val="C00000"/>
                  </a:solidFill>
                  <a:latin typeface="Arial" panose="020B0604020202020204" pitchFamily="34" charset="0"/>
                  <a:cs typeface="Arial" panose="020B0604020202020204" pitchFamily="34" charset="0"/>
                </a:rPr>
                <a:t>$</a:t>
              </a:r>
            </a:p>
          </p:txBody>
        </p:sp>
      </p:grpSp>
      <p:sp>
        <p:nvSpPr>
          <p:cNvPr id="3" name="Content Placeholder 2">
            <a:extLst>
              <a:ext uri="{FF2B5EF4-FFF2-40B4-BE49-F238E27FC236}">
                <a16:creationId xmlns:a16="http://schemas.microsoft.com/office/drawing/2014/main" id="{F344812A-D325-354D-8D08-E6929DD11600}"/>
              </a:ext>
            </a:extLst>
          </p:cNvPr>
          <p:cNvSpPr>
            <a:spLocks noGrp="1"/>
          </p:cNvSpPr>
          <p:nvPr>
            <p:ph idx="4294967295"/>
          </p:nvPr>
        </p:nvSpPr>
        <p:spPr>
          <a:xfrm>
            <a:off x="4660900" y="1279525"/>
            <a:ext cx="7531100" cy="5203825"/>
          </a:xfrm>
        </p:spPr>
        <p:txBody>
          <a:bodyPr>
            <a:normAutofit fontScale="92500" lnSpcReduction="20000"/>
          </a:bodyPr>
          <a:lstStyle/>
          <a:p>
            <a:pPr>
              <a:lnSpc>
                <a:spcPct val="120000"/>
              </a:lnSpc>
              <a:buClr>
                <a:srgbClr val="C00000"/>
              </a:buClr>
              <a:buSzPct val="80000"/>
              <a:buFont typeface="Wingdings" pitchFamily="2" charset="2"/>
              <a:buChar char="ü"/>
            </a:pPr>
            <a:r>
              <a:rPr lang="en-US" altLang="en-US" sz="2600" dirty="0">
                <a:latin typeface="Arial     "/>
              </a:rPr>
              <a:t>Develop a plan (annually).</a:t>
            </a:r>
          </a:p>
          <a:p>
            <a:pPr>
              <a:lnSpc>
                <a:spcPct val="120000"/>
              </a:lnSpc>
              <a:buClr>
                <a:srgbClr val="C00000"/>
              </a:buClr>
              <a:buSzPct val="80000"/>
              <a:buFont typeface="Wingdings" pitchFamily="2" charset="2"/>
              <a:buChar char="ü"/>
            </a:pPr>
            <a:r>
              <a:rPr lang="en-US" altLang="en-US" sz="2600" dirty="0">
                <a:latin typeface="Arial     "/>
              </a:rPr>
              <a:t>The plan should identify the potential risk factors posed by the entire population of grants. </a:t>
            </a:r>
          </a:p>
          <a:p>
            <a:pPr>
              <a:lnSpc>
                <a:spcPct val="120000"/>
              </a:lnSpc>
              <a:buClr>
                <a:srgbClr val="C00000"/>
              </a:buClr>
              <a:buSzPct val="80000"/>
              <a:buFont typeface="Wingdings" pitchFamily="2" charset="2"/>
              <a:buChar char="ü"/>
            </a:pPr>
            <a:r>
              <a:rPr lang="en-US" altLang="en-US" sz="2600" dirty="0">
                <a:latin typeface="Arial     "/>
              </a:rPr>
              <a:t>46 possible measures were used to assess potential risk of each award. Risk factors (measures) may include:</a:t>
            </a:r>
          </a:p>
          <a:p>
            <a:pPr lvl="1">
              <a:lnSpc>
                <a:spcPct val="120000"/>
              </a:lnSpc>
              <a:buClr>
                <a:srgbClr val="C00000"/>
              </a:buClr>
              <a:buSzPct val="80000"/>
              <a:buFont typeface="Wingdings" pitchFamily="2" charset="2"/>
              <a:buChar char="Ø"/>
            </a:pPr>
            <a:r>
              <a:rPr lang="en-US" altLang="en-US" dirty="0">
                <a:latin typeface="Arial     "/>
              </a:rPr>
              <a:t>New Grantee Measure</a:t>
            </a:r>
          </a:p>
          <a:p>
            <a:pPr lvl="1">
              <a:lnSpc>
                <a:spcPct val="120000"/>
              </a:lnSpc>
              <a:buClr>
                <a:srgbClr val="C00000"/>
              </a:buClr>
              <a:buSzPct val="80000"/>
              <a:buFont typeface="Wingdings" pitchFamily="2" charset="2"/>
              <a:buChar char="Ø"/>
            </a:pPr>
            <a:r>
              <a:rPr lang="en-US" altLang="en-US" dirty="0">
                <a:latin typeface="Arial     "/>
              </a:rPr>
              <a:t>Award Amount Measure</a:t>
            </a:r>
          </a:p>
          <a:p>
            <a:pPr lvl="1">
              <a:lnSpc>
                <a:spcPct val="120000"/>
              </a:lnSpc>
              <a:buClr>
                <a:srgbClr val="C00000"/>
              </a:buClr>
              <a:buSzPct val="80000"/>
              <a:buFont typeface="Wingdings" pitchFamily="2" charset="2"/>
              <a:buChar char="Ø"/>
            </a:pPr>
            <a:r>
              <a:rPr lang="en-US" altLang="en-US" dirty="0">
                <a:latin typeface="Arial     "/>
              </a:rPr>
              <a:t>Delinquent Performance Reporting Measure</a:t>
            </a:r>
          </a:p>
          <a:p>
            <a:pPr lvl="1">
              <a:lnSpc>
                <a:spcPct val="120000"/>
              </a:lnSpc>
              <a:buClr>
                <a:srgbClr val="C00000"/>
              </a:buClr>
              <a:buSzPct val="80000"/>
              <a:buFont typeface="Wingdings" pitchFamily="2" charset="2"/>
              <a:buChar char="Ø"/>
            </a:pPr>
            <a:r>
              <a:rPr lang="en-US" altLang="en-US" dirty="0">
                <a:latin typeface="Arial     "/>
              </a:rPr>
              <a:t>FFR Delinquency Measure</a:t>
            </a:r>
          </a:p>
          <a:p>
            <a:pPr lvl="1">
              <a:lnSpc>
                <a:spcPct val="120000"/>
              </a:lnSpc>
              <a:buClr>
                <a:srgbClr val="C00000"/>
              </a:buClr>
              <a:buSzPct val="80000"/>
              <a:buFont typeface="Wingdings" pitchFamily="2" charset="2"/>
              <a:buChar char="Ø"/>
            </a:pPr>
            <a:r>
              <a:rPr lang="en-US" altLang="en-US" dirty="0">
                <a:latin typeface="Arial     "/>
              </a:rPr>
              <a:t>Single Audit on File Measure</a:t>
            </a:r>
          </a:p>
          <a:p>
            <a:pPr lvl="1">
              <a:lnSpc>
                <a:spcPct val="120000"/>
              </a:lnSpc>
              <a:buClr>
                <a:srgbClr val="C00000"/>
              </a:buClr>
              <a:buSzPct val="80000"/>
              <a:buFont typeface="Wingdings" pitchFamily="2" charset="2"/>
              <a:buChar char="Ø"/>
            </a:pPr>
            <a:r>
              <a:rPr lang="en-US" altLang="en-US" dirty="0">
                <a:latin typeface="Arial     "/>
              </a:rPr>
              <a:t>Results of Programmatic Reviews</a:t>
            </a:r>
          </a:p>
        </p:txBody>
      </p:sp>
    </p:spTree>
    <p:extLst>
      <p:ext uri="{BB962C8B-B14F-4D97-AF65-F5344CB8AC3E}">
        <p14:creationId xmlns:p14="http://schemas.microsoft.com/office/powerpoint/2010/main" val="29957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anim calcmode="lin" valueType="num">
                                      <p:cBhvr>
                                        <p:cTn id="5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anim calcmode="lin" valueType="num">
                                      <p:cBhvr>
                                        <p:cTn id="5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nodeType="after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anim calcmode="lin" valueType="num">
                                      <p:cBhvr>
                                        <p:cTn id="6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500"/>
                                        <p:tgtEl>
                                          <p:spTgt spid="3">
                                            <p:txEl>
                                              <p:pRg st="7" end="7"/>
                                            </p:txEl>
                                          </p:spTgt>
                                        </p:tgtEl>
                                      </p:cBhvr>
                                    </p:animEffect>
                                    <p:anim calcmode="lin" valueType="num">
                                      <p:cBhvr>
                                        <p:cTn id="6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70" fill="hold">
                            <p:stCondLst>
                              <p:cond delay="7500"/>
                            </p:stCondLst>
                            <p:childTnLst>
                              <p:par>
                                <p:cTn id="71" presetID="42" presetClass="entr" presetSubtype="0" fill="hold" nodeType="after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500"/>
                                        <p:tgtEl>
                                          <p:spTgt spid="3">
                                            <p:txEl>
                                              <p:pRg st="8" end="8"/>
                                            </p:txEl>
                                          </p:spTgt>
                                        </p:tgtEl>
                                      </p:cBhvr>
                                    </p:animEffect>
                                    <p:anim calcmode="lin" valueType="num">
                                      <p:cBhvr>
                                        <p:cTn id="7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0268537-613F-104E-A9FF-BB522311FF68}"/>
              </a:ext>
            </a:extLst>
          </p:cNvPr>
          <p:cNvSpPr>
            <a:spLocks noGrp="1" noChangeArrowheads="1"/>
          </p:cNvSpPr>
          <p:nvPr>
            <p:ph type="title"/>
          </p:nvPr>
        </p:nvSpPr>
        <p:spPr/>
        <p:txBody>
          <a:bodyPr/>
          <a:lstStyle/>
          <a:p>
            <a:pPr eaLnBrk="1" hangingPunct="1"/>
            <a:r>
              <a:rPr lang="en-US" altLang="en-US" dirty="0"/>
              <a:t>On-site Review</a:t>
            </a:r>
          </a:p>
        </p:txBody>
      </p:sp>
      <p:sp>
        <p:nvSpPr>
          <p:cNvPr id="12" name="Content Placeholder 2">
            <a:extLst>
              <a:ext uri="{FF2B5EF4-FFF2-40B4-BE49-F238E27FC236}">
                <a16:creationId xmlns:a16="http://schemas.microsoft.com/office/drawing/2014/main" id="{1D921329-E953-7249-9A9E-703A459F7D9A}"/>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en-US" sz="3000" dirty="0"/>
              <a:t>Compliance with Award Special Conditions</a:t>
            </a:r>
          </a:p>
          <a:p>
            <a:pPr marL="457200" lvl="1" indent="0">
              <a:lnSpc>
                <a:spcPct val="150000"/>
              </a:lnSpc>
              <a:buNone/>
            </a:pPr>
            <a:r>
              <a:rPr lang="en-US" altLang="en-US" sz="2200" dirty="0"/>
              <a:t>The recipient agrees to comply with the financial </a:t>
            </a:r>
            <a:br>
              <a:rPr lang="en-US" altLang="en-US" sz="2200" dirty="0"/>
            </a:br>
            <a:r>
              <a:rPr lang="en-US" altLang="en-US" sz="2200" dirty="0"/>
              <a:t>and administrative requirements set forth in the </a:t>
            </a:r>
            <a:br>
              <a:rPr lang="en-US" altLang="en-US" sz="2200" dirty="0"/>
            </a:br>
            <a:r>
              <a:rPr lang="en-US" altLang="en-US" sz="2200" dirty="0"/>
              <a:t>current edition of the “DOJ Grants Financial Guide." </a:t>
            </a:r>
          </a:p>
        </p:txBody>
      </p:sp>
      <p:sp>
        <p:nvSpPr>
          <p:cNvPr id="11" name="Content Placeholder 3">
            <a:extLst>
              <a:ext uri="{FF2B5EF4-FFF2-40B4-BE49-F238E27FC236}">
                <a16:creationId xmlns:a16="http://schemas.microsoft.com/office/drawing/2014/main" id="{1D81A572-D10D-1748-994F-4AEAC4150E30}"/>
              </a:ext>
            </a:extLst>
          </p:cNvPr>
          <p:cNvSpPr txBox="1">
            <a:spLocks/>
          </p:cNvSpPr>
          <p:nvPr/>
        </p:nvSpPr>
        <p:spPr>
          <a:xfrm>
            <a:off x="2952750" y="3928807"/>
            <a:ext cx="3771900" cy="715963"/>
          </a:xfrm>
          <a:prstGeom prst="rect">
            <a:avLst/>
          </a:prstGeom>
        </p:spPr>
        <p:txBody>
          <a:bodyPr/>
          <a:lstStyle>
            <a:defPPr>
              <a:defRPr lang="en-US"/>
            </a:defPPr>
            <a:lvl1pPr marL="0" algn="l" defTabSz="914400" rtl="0" eaLnBrk="1" latinLnBrk="0" hangingPunct="1">
              <a:defRPr sz="1400"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hlinkClick r:id="rId2"/>
              </a:rPr>
              <a:t>DOJ Grants Financial Guide</a:t>
            </a:r>
            <a:endParaRPr lang="en-US" altLang="en-US" sz="2400" u="sng" dirty="0">
              <a:solidFill>
                <a:srgbClr val="00929E"/>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467DDA9-4E64-C140-AE02-50839BB6993E}"/>
              </a:ext>
              <a:ext uri="{C183D7F6-B498-43B3-948B-1728B52AA6E4}">
                <adec:decorative xmlns:adec="http://schemas.microsoft.com/office/drawing/2017/decorative" val="1"/>
              </a:ext>
            </a:extLst>
          </p:cNvPr>
          <p:cNvGrpSpPr>
            <a:grpSpLocks/>
          </p:cNvGrpSpPr>
          <p:nvPr/>
        </p:nvGrpSpPr>
        <p:grpSpPr bwMode="auto">
          <a:xfrm>
            <a:off x="10105030" y="4286789"/>
            <a:ext cx="1792661" cy="1792661"/>
            <a:chOff x="9049277" y="2428344"/>
            <a:chExt cx="1827265" cy="1828800"/>
          </a:xfrm>
        </p:grpSpPr>
        <p:sp>
          <p:nvSpPr>
            <p:cNvPr id="15" name="Oval 14">
              <a:extLst>
                <a:ext uri="{FF2B5EF4-FFF2-40B4-BE49-F238E27FC236}">
                  <a16:creationId xmlns:a16="http://schemas.microsoft.com/office/drawing/2014/main" id="{40E3ACBB-7542-7448-AF9F-8C987B4DAB27}"/>
                </a:ext>
              </a:extLst>
            </p:cNvPr>
            <p:cNvSpPr/>
            <p:nvPr/>
          </p:nvSpPr>
          <p:spPr>
            <a:xfrm>
              <a:off x="9098373" y="2515335"/>
              <a:ext cx="1729075" cy="1727457"/>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8">
              <a:extLst>
                <a:ext uri="{FF2B5EF4-FFF2-40B4-BE49-F238E27FC236}">
                  <a16:creationId xmlns:a16="http://schemas.microsoft.com/office/drawing/2014/main" id="{68608D4A-3370-6F47-9982-40A485FCB315}"/>
                </a:ext>
              </a:extLst>
            </p:cNvPr>
            <p:cNvPicPr>
              <a:picLocks noChangeAspect="1" noChangeArrowheads="1"/>
            </p:cNvPicPr>
            <p:nvPr/>
          </p:nvPicPr>
          <p:blipFill>
            <a:blip r:embed="rId3"/>
            <a:srcRect/>
            <a:stretch/>
          </p:blipFill>
          <p:spPr bwMode="auto">
            <a:xfrm>
              <a:off x="9049277" y="2428344"/>
              <a:ext cx="1827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65508A0B-0C88-D7C8-A364-9262850DA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6636" y="2176269"/>
            <a:ext cx="2162477" cy="2772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0268537-613F-104E-A9FF-BB522311FF68}"/>
              </a:ext>
            </a:extLst>
          </p:cNvPr>
          <p:cNvSpPr>
            <a:spLocks noGrp="1" noChangeArrowheads="1"/>
          </p:cNvSpPr>
          <p:nvPr>
            <p:ph type="title"/>
          </p:nvPr>
        </p:nvSpPr>
        <p:spPr/>
        <p:txBody>
          <a:bodyPr/>
          <a:lstStyle/>
          <a:p>
            <a:pPr eaLnBrk="1" hangingPunct="1"/>
            <a:r>
              <a:rPr lang="en-US" altLang="en-US" dirty="0"/>
              <a:t>On-site Review</a:t>
            </a:r>
          </a:p>
        </p:txBody>
      </p:sp>
      <p:sp>
        <p:nvSpPr>
          <p:cNvPr id="7" name="Content Placeholder 2">
            <a:extLst>
              <a:ext uri="{FF2B5EF4-FFF2-40B4-BE49-F238E27FC236}">
                <a16:creationId xmlns:a16="http://schemas.microsoft.com/office/drawing/2014/main" id="{182AED2B-19FC-FE49-A729-FD94A6C99A27}"/>
              </a:ext>
            </a:extLst>
          </p:cNvPr>
          <p:cNvSpPr txBox="1">
            <a:spLocks/>
          </p:cNvSpPr>
          <p:nvPr/>
        </p:nvSpPr>
        <p:spPr>
          <a:xfrm>
            <a:off x="647286" y="1323683"/>
            <a:ext cx="10457861"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en-US" sz="3000" dirty="0"/>
              <a:t>Compliance with Award Special Conditions</a:t>
            </a:r>
          </a:p>
          <a:p>
            <a:pPr marL="457200" lvl="1" indent="0">
              <a:lnSpc>
                <a:spcPts val="3800"/>
              </a:lnSpc>
              <a:buClr>
                <a:srgbClr val="C00000"/>
              </a:buClr>
              <a:buSzPct val="80000"/>
              <a:buNone/>
            </a:pPr>
            <a:r>
              <a:rPr lang="en-US" altLang="en-US" sz="2600" dirty="0">
                <a:cs typeface="Times New Roman" panose="02020603050405020304" pitchFamily="18" charset="0"/>
              </a:rPr>
              <a:t>The recipient </a:t>
            </a:r>
            <a:r>
              <a:rPr lang="en-US" altLang="en-US" sz="2600" i="1" u="sng" dirty="0">
                <a:cs typeface="Times New Roman" panose="02020603050405020304" pitchFamily="18" charset="0"/>
              </a:rPr>
              <a:t>may not obligate, expend or draw down funds </a:t>
            </a:r>
            <a:r>
              <a:rPr lang="en-US" altLang="en-US" sz="2600" dirty="0">
                <a:cs typeface="Times New Roman" panose="02020603050405020304" pitchFamily="18" charset="0"/>
              </a:rPr>
              <a:t>until the Office of the Chief Financial Officer (OCFO) has approved the budget and budget narrative and a Grant Adjustment Modification (GAM) has been issued to remove this special Condition…</a:t>
            </a:r>
          </a:p>
          <a:p>
            <a:pPr marL="457200" lvl="1" indent="0">
              <a:lnSpc>
                <a:spcPts val="2000"/>
              </a:lnSpc>
              <a:buClr>
                <a:srgbClr val="C00000"/>
              </a:buClr>
              <a:buSzPct val="80000"/>
              <a:buNone/>
            </a:pPr>
            <a:endParaRPr lang="en-US" altLang="en-US" sz="2600" dirty="0">
              <a:cs typeface="Times New Roman" panose="02020603050405020304" pitchFamily="18" charset="0"/>
            </a:endParaRP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Dates of drawdowns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Expenditure dates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Obligation dates (subawards/contracts)</a:t>
            </a:r>
          </a:p>
        </p:txBody>
      </p:sp>
      <p:grpSp>
        <p:nvGrpSpPr>
          <p:cNvPr id="8" name="Group 7" descr="checklist icon with a dollar sign">
            <a:extLst>
              <a:ext uri="{FF2B5EF4-FFF2-40B4-BE49-F238E27FC236}">
                <a16:creationId xmlns:a16="http://schemas.microsoft.com/office/drawing/2014/main" id="{E9DD6BC9-E17F-DF42-9D4A-90164BEF2027}"/>
              </a:ext>
            </a:extLst>
          </p:cNvPr>
          <p:cNvGrpSpPr>
            <a:grpSpLocks/>
          </p:cNvGrpSpPr>
          <p:nvPr/>
        </p:nvGrpSpPr>
        <p:grpSpPr bwMode="auto">
          <a:xfrm>
            <a:off x="10105030" y="4286789"/>
            <a:ext cx="1792661" cy="1792661"/>
            <a:chOff x="9049277" y="2428344"/>
            <a:chExt cx="1827265" cy="1828800"/>
          </a:xfrm>
        </p:grpSpPr>
        <p:sp>
          <p:nvSpPr>
            <p:cNvPr id="9" name="Oval 8">
              <a:extLst>
                <a:ext uri="{FF2B5EF4-FFF2-40B4-BE49-F238E27FC236}">
                  <a16:creationId xmlns:a16="http://schemas.microsoft.com/office/drawing/2014/main" id="{C3D64A9F-04D8-F24B-82C5-DD73F4AF6089}"/>
                </a:ext>
              </a:extLst>
            </p:cNvPr>
            <p:cNvSpPr/>
            <p:nvPr/>
          </p:nvSpPr>
          <p:spPr>
            <a:xfrm>
              <a:off x="9098373" y="2515335"/>
              <a:ext cx="1729075" cy="1727457"/>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8">
              <a:extLst>
                <a:ext uri="{FF2B5EF4-FFF2-40B4-BE49-F238E27FC236}">
                  <a16:creationId xmlns:a16="http://schemas.microsoft.com/office/drawing/2014/main" id="{B0BAB3A2-32B3-B948-8F78-302AB3D48893}"/>
                </a:ext>
              </a:extLst>
            </p:cNvPr>
            <p:cNvPicPr>
              <a:picLocks noChangeAspect="1" noChangeArrowheads="1"/>
            </p:cNvPicPr>
            <p:nvPr/>
          </p:nvPicPr>
          <p:blipFill>
            <a:blip r:embed="rId2"/>
            <a:srcRect/>
            <a:stretch/>
          </p:blipFill>
          <p:spPr bwMode="auto">
            <a:xfrm>
              <a:off x="9049277" y="2428344"/>
              <a:ext cx="1827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6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anim calcmode="lin" valueType="num">
                                      <p:cBhvr>
                                        <p:cTn id="1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anim calcmode="lin" valueType="num">
                                      <p:cBhvr>
                                        <p:cTn id="2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anim calcmode="lin" valueType="num">
                                      <p:cBhvr>
                                        <p:cTn id="2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8" name="Content Placeholder 2">
            <a:extLst>
              <a:ext uri="{FF2B5EF4-FFF2-40B4-BE49-F238E27FC236}">
                <a16:creationId xmlns:a16="http://schemas.microsoft.com/office/drawing/2014/main" id="{44AC66D9-2493-6441-91FC-FB8E91CAF96D}"/>
              </a:ext>
            </a:extLst>
          </p:cNvPr>
          <p:cNvSpPr txBox="1">
            <a:spLocks/>
          </p:cNvSpPr>
          <p:nvPr/>
        </p:nvSpPr>
        <p:spPr>
          <a:xfrm>
            <a:off x="598713" y="995866"/>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None/>
              <a:defRPr/>
            </a:pPr>
            <a:r>
              <a:rPr lang="en-US" altLang="en-US" sz="3000" dirty="0">
                <a:cs typeface="Times New Roman" panose="02020603050405020304" pitchFamily="18" charset="0"/>
              </a:rPr>
              <a:t>Other Monitoring Findings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Administrative costs on formula awards </a:t>
            </a:r>
          </a:p>
          <a:p>
            <a:pPr lvl="2">
              <a:lnSpc>
                <a:spcPts val="3000"/>
              </a:lnSpc>
              <a:buClr>
                <a:srgbClr val="C00000"/>
              </a:buClr>
              <a:buSzPct val="80000"/>
              <a:defRPr/>
            </a:pPr>
            <a:r>
              <a:rPr lang="en-US" altLang="en-US" sz="2200" dirty="0">
                <a:cs typeface="Times New Roman" panose="02020603050405020304" pitchFamily="18" charset="0"/>
              </a:rPr>
              <a:t>Exceeded threshold amounts </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Budget modifications </a:t>
            </a:r>
          </a:p>
          <a:p>
            <a:pPr lvl="2">
              <a:lnSpc>
                <a:spcPts val="3000"/>
              </a:lnSpc>
              <a:buClr>
                <a:srgbClr val="C00000"/>
              </a:buClr>
              <a:buSzPct val="80000"/>
              <a:defRPr/>
            </a:pPr>
            <a:r>
              <a:rPr lang="en-US" altLang="en-US" sz="2200" dirty="0">
                <a:cs typeface="Times New Roman" panose="02020603050405020304" pitchFamily="18" charset="0"/>
              </a:rPr>
              <a:t>Exceeded 10% of the award amount</a:t>
            </a:r>
          </a:p>
          <a:p>
            <a:pPr lvl="2">
              <a:lnSpc>
                <a:spcPts val="3000"/>
              </a:lnSpc>
              <a:buClr>
                <a:srgbClr val="C00000"/>
              </a:buClr>
              <a:buSzPct val="80000"/>
              <a:defRPr/>
            </a:pPr>
            <a:r>
              <a:rPr lang="en-US" altLang="en-US" sz="2200" dirty="0">
                <a:cs typeface="Times New Roman" panose="02020603050405020304" pitchFamily="18" charset="0"/>
              </a:rPr>
              <a:t>Change in scope </a:t>
            </a:r>
          </a:p>
          <a:p>
            <a:pPr lvl="2">
              <a:lnSpc>
                <a:spcPts val="3000"/>
              </a:lnSpc>
              <a:buClr>
                <a:srgbClr val="C00000"/>
              </a:buClr>
              <a:buSzPct val="80000"/>
              <a:defRPr/>
            </a:pPr>
            <a:r>
              <a:rPr lang="en-US" altLang="en-US" sz="2200" dirty="0">
                <a:cs typeface="Times New Roman" panose="02020603050405020304" pitchFamily="18" charset="0"/>
              </a:rPr>
              <a:t>Zero budget category </a:t>
            </a:r>
          </a:p>
          <a:p>
            <a:pPr lvl="2">
              <a:lnSpc>
                <a:spcPts val="3000"/>
              </a:lnSpc>
              <a:buClr>
                <a:srgbClr val="C00000"/>
              </a:buClr>
              <a:buSzPct val="80000"/>
              <a:defRPr/>
            </a:pPr>
            <a:r>
              <a:rPr lang="en-US" altLang="en-US" sz="2200">
                <a:cs typeface="Times New Roman" panose="02020603050405020304" pitchFamily="18" charset="0"/>
              </a:rPr>
              <a:t>Indirect costs</a:t>
            </a:r>
            <a:endParaRPr lang="en-US" altLang="en-US" sz="2200" dirty="0">
              <a:cs typeface="Times New Roman" panose="02020603050405020304" pitchFamily="18" charset="0"/>
            </a:endParaRP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Excess Cash</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Weakness in internal controls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Possible Supplanting</a:t>
            </a:r>
            <a:endParaRPr lang="en-US" altLang="en-US" sz="2600" dirty="0">
              <a:solidFill>
                <a:srgbClr val="000000"/>
              </a:solidFill>
            </a:endParaRP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pic>
        <p:nvPicPr>
          <p:cNvPr id="10" name="Picture 9">
            <a:extLst>
              <a:ext uri="{FF2B5EF4-FFF2-40B4-BE49-F238E27FC236}">
                <a16:creationId xmlns:a16="http://schemas.microsoft.com/office/drawing/2014/main" id="{4B6496DC-2DB7-D04D-AF02-F6054284E8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4869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anim calcmode="lin" valueType="num">
                                      <p:cBhvr>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anim calcmode="lin" valueType="num">
                                      <p:cBhvr>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anim calcmode="lin" valueType="num">
                                      <p:cBhvr>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anim calcmode="lin" valueType="num">
                                      <p:cBhvr>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anim calcmode="lin" valueType="num">
                                      <p:cBhvr>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8">
                                            <p:txEl>
                                              <p:pRg st="8" end="8"/>
                                            </p:txEl>
                                          </p:spTgt>
                                        </p:tgtEl>
                                        <p:attrNameLst>
                                          <p:attrName>style.visibility</p:attrName>
                                        </p:attrNameLst>
                                      </p:cBhvr>
                                      <p:to>
                                        <p:strVal val="visible"/>
                                      </p:to>
                                    </p:set>
                                    <p:animEffect transition="in" filter="fade">
                                      <p:cBhvr>
                                        <p:cTn id="54" dur="1000"/>
                                        <p:tgtEl>
                                          <p:spTgt spid="8">
                                            <p:txEl>
                                              <p:pRg st="8" end="8"/>
                                            </p:txEl>
                                          </p:spTgt>
                                        </p:tgtEl>
                                      </p:cBhvr>
                                    </p:animEffect>
                                    <p:anim calcmode="lin" valueType="num">
                                      <p:cBhvr>
                                        <p:cTn id="55"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8">
                                            <p:txEl>
                                              <p:pRg st="9" end="9"/>
                                            </p:txEl>
                                          </p:spTgt>
                                        </p:tgtEl>
                                        <p:attrNameLst>
                                          <p:attrName>style.visibility</p:attrName>
                                        </p:attrNameLst>
                                      </p:cBhvr>
                                      <p:to>
                                        <p:strVal val="visible"/>
                                      </p:to>
                                    </p:set>
                                    <p:animEffect transition="in" filter="fade">
                                      <p:cBhvr>
                                        <p:cTn id="60" dur="1000"/>
                                        <p:tgtEl>
                                          <p:spTgt spid="8">
                                            <p:txEl>
                                              <p:pRg st="9" end="9"/>
                                            </p:txEl>
                                          </p:spTgt>
                                        </p:tgtEl>
                                      </p:cBhvr>
                                    </p:animEffect>
                                    <p:anim calcmode="lin" valueType="num">
                                      <p:cBhvr>
                                        <p:cTn id="6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42" presetClass="entr" presetSubtype="0" fill="hold" nodeType="afterEffect">
                                  <p:stCondLst>
                                    <p:cond delay="0"/>
                                  </p:stCondLst>
                                  <p:childTnLst>
                                    <p:set>
                                      <p:cBhvr>
                                        <p:cTn id="65" dur="1" fill="hold">
                                          <p:stCondLst>
                                            <p:cond delay="0"/>
                                          </p:stCondLst>
                                        </p:cTn>
                                        <p:tgtEl>
                                          <p:spTgt spid="8">
                                            <p:txEl>
                                              <p:pRg st="10" end="10"/>
                                            </p:txEl>
                                          </p:spTgt>
                                        </p:tgtEl>
                                        <p:attrNameLst>
                                          <p:attrName>style.visibility</p:attrName>
                                        </p:attrNameLst>
                                      </p:cBhvr>
                                      <p:to>
                                        <p:strVal val="visible"/>
                                      </p:to>
                                    </p:set>
                                    <p:animEffect transition="in" filter="fade">
                                      <p:cBhvr>
                                        <p:cTn id="66" dur="1000"/>
                                        <p:tgtEl>
                                          <p:spTgt spid="8">
                                            <p:txEl>
                                              <p:pRg st="10" end="10"/>
                                            </p:txEl>
                                          </p:spTgt>
                                        </p:tgtEl>
                                      </p:cBhvr>
                                    </p:animEffect>
                                    <p:anim calcmode="lin" valueType="num">
                                      <p:cBhvr>
                                        <p:cTn id="67"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childTnLst>
                          </p:cTn>
                        </p:par>
                        <p:par>
                          <p:cTn id="74" fill="hold">
                            <p:stCondLst>
                              <p:cond delay="8500"/>
                            </p:stCondLst>
                            <p:childTnLst>
                              <p:par>
                                <p:cTn id="75" presetID="23" presetClass="entr" presetSubtype="16"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a:t>
            </a:r>
            <a:r>
              <a:rPr lang="en-US" altLang="en-US" dirty="0">
                <a:solidFill>
                  <a:schemeClr val="bg1">
                    <a:lumMod val="95000"/>
                  </a:schemeClr>
                </a:solidFill>
              </a:rPr>
              <a:t>Findings (FY 2025)</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14668"/>
            <a:ext cx="9445625" cy="5165725"/>
          </a:xfrm>
        </p:spPr>
        <p:txBody>
          <a:bodyPr>
            <a:normAutofit/>
          </a:bodyPr>
          <a:lstStyle/>
          <a:p>
            <a:pPr marL="0" indent="0" eaLnBrk="1" hangingPunct="1">
              <a:lnSpc>
                <a:spcPct val="250000"/>
              </a:lnSpc>
              <a:spcBef>
                <a:spcPts val="1800"/>
              </a:spcBef>
              <a:buFont typeface="Arial" panose="020B0604020202020204" pitchFamily="34" charset="0"/>
              <a:buNone/>
            </a:pPr>
            <a:r>
              <a:rPr lang="en-US" altLang="en-US" sz="2600" dirty="0"/>
              <a:t>Procedures not documented or need improvement</a:t>
            </a:r>
          </a:p>
          <a:p>
            <a:pPr>
              <a:lnSpc>
                <a:spcPct val="100000"/>
              </a:lnSpc>
              <a:spcBef>
                <a:spcPts val="800"/>
              </a:spcBef>
              <a:buNone/>
            </a:pPr>
            <a:endParaRPr lang="en-US" altLang="en-US" sz="500" dirty="0"/>
          </a:p>
          <a:p>
            <a:pPr>
              <a:lnSpc>
                <a:spcPct val="100000"/>
              </a:lnSpc>
              <a:spcBef>
                <a:spcPts val="800"/>
              </a:spcBef>
              <a:buNone/>
            </a:pPr>
            <a:r>
              <a:rPr lang="en-US" dirty="0"/>
              <a:t>All Financial Managers and Grants Award Administrators should take the Financial Management Training Course</a:t>
            </a:r>
          </a:p>
          <a:p>
            <a:pPr>
              <a:lnSpc>
                <a:spcPct val="100000"/>
              </a:lnSpc>
              <a:spcBef>
                <a:spcPts val="800"/>
              </a:spcBef>
              <a:buNone/>
            </a:pPr>
            <a:endParaRPr lang="en-US" altLang="en-US" sz="1800" dirty="0"/>
          </a:p>
          <a:p>
            <a:pPr>
              <a:lnSpc>
                <a:spcPct val="100000"/>
              </a:lnSpc>
              <a:spcBef>
                <a:spcPts val="800"/>
              </a:spcBef>
              <a:buNone/>
            </a:pPr>
            <a:r>
              <a:rPr lang="en-US" dirty="0"/>
              <a:t>Federal Funding Accountability and Transparency (FFATA) reporting requirement not met</a:t>
            </a:r>
            <a:r>
              <a:rPr lang="en-US" altLang="en-US" sz="2600" dirty="0"/>
              <a:t> </a:t>
            </a:r>
          </a:p>
          <a:p>
            <a:pPr>
              <a:lnSpc>
                <a:spcPct val="100000"/>
              </a:lnSpc>
              <a:spcBef>
                <a:spcPts val="800"/>
              </a:spcBef>
              <a:buNone/>
            </a:pPr>
            <a:endParaRPr lang="en-US" altLang="en-US" sz="800" dirty="0"/>
          </a:p>
          <a:p>
            <a:pPr marL="0" indent="0">
              <a:lnSpc>
                <a:spcPct val="110000"/>
              </a:lnSpc>
              <a:spcBef>
                <a:spcPts val="1800"/>
              </a:spcBef>
              <a:buNone/>
            </a:pPr>
            <a:r>
              <a:rPr lang="en-US" dirty="0"/>
              <a:t>Internal Control Weakness - Procedures Not Followed</a:t>
            </a:r>
            <a:endParaRPr lang="en-US" altLang="en-US" sz="2600" dirty="0"/>
          </a:p>
        </p:txBody>
      </p:sp>
      <p:grpSp>
        <p:nvGrpSpPr>
          <p:cNvPr id="126979" name="Group 6">
            <a:extLst>
              <a:ext uri="{FF2B5EF4-FFF2-40B4-BE49-F238E27FC236}">
                <a16:creationId xmlns:a16="http://schemas.microsoft.com/office/drawing/2014/main" id="{2C766F74-13EE-D24F-9DBB-D1533C279D90}"/>
              </a:ext>
              <a:ext uri="{C183D7F6-B498-43B3-948B-1728B52AA6E4}">
                <adec:decorative xmlns:adec="http://schemas.microsoft.com/office/drawing/2017/decorative" val="1"/>
              </a:ext>
            </a:extLst>
          </p:cNvPr>
          <p:cNvGrpSpPr>
            <a:grpSpLocks/>
          </p:cNvGrpSpPr>
          <p:nvPr/>
        </p:nvGrpSpPr>
        <p:grpSpPr bwMode="auto">
          <a:xfrm>
            <a:off x="1084263" y="1592446"/>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1</a:t>
              </a:r>
            </a:p>
          </p:txBody>
        </p:sp>
      </p:grpSp>
      <p:grpSp>
        <p:nvGrpSpPr>
          <p:cNvPr id="126980" name="Group 9">
            <a:extLst>
              <a:ext uri="{FF2B5EF4-FFF2-40B4-BE49-F238E27FC236}">
                <a16:creationId xmlns:a16="http://schemas.microsoft.com/office/drawing/2014/main" id="{F04E484D-D909-3F4E-A6F2-E86885F4204F}"/>
              </a:ext>
              <a:ext uri="{C183D7F6-B498-43B3-948B-1728B52AA6E4}">
                <adec:decorative xmlns:adec="http://schemas.microsoft.com/office/drawing/2017/decorative" val="1"/>
              </a:ext>
            </a:extLst>
          </p:cNvPr>
          <p:cNvGrpSpPr>
            <a:grpSpLocks/>
          </p:cNvGrpSpPr>
          <p:nvPr/>
        </p:nvGrpSpPr>
        <p:grpSpPr bwMode="auto">
          <a:xfrm>
            <a:off x="1084263" y="2561858"/>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2</a:t>
              </a:r>
            </a:p>
          </p:txBody>
        </p:sp>
      </p:grpSp>
      <p:grpSp>
        <p:nvGrpSpPr>
          <p:cNvPr id="126981" name="Group 12">
            <a:extLst>
              <a:ext uri="{FF2B5EF4-FFF2-40B4-BE49-F238E27FC236}">
                <a16:creationId xmlns:a16="http://schemas.microsoft.com/office/drawing/2014/main" id="{6B57E4B7-DAF9-5340-A6A7-25D1F63643E3}"/>
              </a:ext>
              <a:ext uri="{C183D7F6-B498-43B3-948B-1728B52AA6E4}">
                <adec:decorative xmlns:adec="http://schemas.microsoft.com/office/drawing/2017/decorative" val="1"/>
              </a:ext>
            </a:extLst>
          </p:cNvPr>
          <p:cNvGrpSpPr>
            <a:grpSpLocks/>
          </p:cNvGrpSpPr>
          <p:nvPr/>
        </p:nvGrpSpPr>
        <p:grpSpPr bwMode="auto">
          <a:xfrm>
            <a:off x="1084263" y="3759126"/>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3</a:t>
              </a:r>
            </a:p>
          </p:txBody>
        </p:sp>
      </p:grpSp>
      <p:grpSp>
        <p:nvGrpSpPr>
          <p:cNvPr id="126982" name="Group 15">
            <a:extLst>
              <a:ext uri="{FF2B5EF4-FFF2-40B4-BE49-F238E27FC236}">
                <a16:creationId xmlns:a16="http://schemas.microsoft.com/office/drawing/2014/main" id="{460C99C5-18BB-8E4B-B843-82E8705D2E39}"/>
              </a:ext>
              <a:ext uri="{C183D7F6-B498-43B3-948B-1728B52AA6E4}">
                <adec:decorative xmlns:adec="http://schemas.microsoft.com/office/drawing/2017/decorative" val="1"/>
              </a:ext>
            </a:extLst>
          </p:cNvPr>
          <p:cNvGrpSpPr>
            <a:grpSpLocks/>
          </p:cNvGrpSpPr>
          <p:nvPr/>
        </p:nvGrpSpPr>
        <p:grpSpPr bwMode="auto">
          <a:xfrm>
            <a:off x="1084263" y="5051275"/>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4</a:t>
              </a:r>
            </a:p>
          </p:txBody>
        </p:sp>
      </p:gr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977">
                                            <p:txEl>
                                              <p:pRg st="0" end="0"/>
                                            </p:txEl>
                                          </p:spTgt>
                                        </p:tgtEl>
                                        <p:attrNameLst>
                                          <p:attrName>style.visibility</p:attrName>
                                        </p:attrNameLst>
                                      </p:cBhvr>
                                      <p:to>
                                        <p:strVal val="visible"/>
                                      </p:to>
                                    </p:set>
                                    <p:animEffect transition="in" filter="fade">
                                      <p:cBhvr>
                                        <p:cTn id="19" dur="500"/>
                                        <p:tgtEl>
                                          <p:spTgt spid="12697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26980"/>
                                        </p:tgtEl>
                                        <p:attrNameLst>
                                          <p:attrName>style.visibility</p:attrName>
                                        </p:attrNameLst>
                                      </p:cBhvr>
                                      <p:to>
                                        <p:strVal val="visible"/>
                                      </p:to>
                                    </p:set>
                                    <p:anim calcmode="lin" valueType="num">
                                      <p:cBhvr>
                                        <p:cTn id="24" dur="500" fill="hold"/>
                                        <p:tgtEl>
                                          <p:spTgt spid="126980"/>
                                        </p:tgtEl>
                                        <p:attrNameLst>
                                          <p:attrName>ppt_w</p:attrName>
                                        </p:attrNameLst>
                                      </p:cBhvr>
                                      <p:tavLst>
                                        <p:tav tm="0">
                                          <p:val>
                                            <p:fltVal val="0"/>
                                          </p:val>
                                        </p:tav>
                                        <p:tav tm="100000">
                                          <p:val>
                                            <p:strVal val="#ppt_w"/>
                                          </p:val>
                                        </p:tav>
                                      </p:tavLst>
                                    </p:anim>
                                    <p:anim calcmode="lin" valueType="num">
                                      <p:cBhvr>
                                        <p:cTn id="25" dur="500" fill="hold"/>
                                        <p:tgtEl>
                                          <p:spTgt spid="126980"/>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6977">
                                            <p:txEl>
                                              <p:pRg st="2" end="2"/>
                                            </p:txEl>
                                          </p:spTgt>
                                        </p:tgtEl>
                                        <p:attrNameLst>
                                          <p:attrName>style.visibility</p:attrName>
                                        </p:attrNameLst>
                                      </p:cBhvr>
                                      <p:to>
                                        <p:strVal val="visible"/>
                                      </p:to>
                                    </p:set>
                                    <p:animEffect transition="in" filter="fade">
                                      <p:cBhvr>
                                        <p:cTn id="29" dur="500"/>
                                        <p:tgtEl>
                                          <p:spTgt spid="12697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26981"/>
                                        </p:tgtEl>
                                        <p:attrNameLst>
                                          <p:attrName>style.visibility</p:attrName>
                                        </p:attrNameLst>
                                      </p:cBhvr>
                                      <p:to>
                                        <p:strVal val="visible"/>
                                      </p:to>
                                    </p:set>
                                    <p:anim calcmode="lin" valueType="num">
                                      <p:cBhvr>
                                        <p:cTn id="34" dur="500" fill="hold"/>
                                        <p:tgtEl>
                                          <p:spTgt spid="126981"/>
                                        </p:tgtEl>
                                        <p:attrNameLst>
                                          <p:attrName>ppt_w</p:attrName>
                                        </p:attrNameLst>
                                      </p:cBhvr>
                                      <p:tavLst>
                                        <p:tav tm="0">
                                          <p:val>
                                            <p:fltVal val="0"/>
                                          </p:val>
                                        </p:tav>
                                        <p:tav tm="100000">
                                          <p:val>
                                            <p:strVal val="#ppt_w"/>
                                          </p:val>
                                        </p:tav>
                                      </p:tavLst>
                                    </p:anim>
                                    <p:anim calcmode="lin" valueType="num">
                                      <p:cBhvr>
                                        <p:cTn id="35" dur="500" fill="hold"/>
                                        <p:tgtEl>
                                          <p:spTgt spid="12698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6977">
                                            <p:txEl>
                                              <p:pRg st="4" end="4"/>
                                            </p:txEl>
                                          </p:spTgt>
                                        </p:tgtEl>
                                        <p:attrNameLst>
                                          <p:attrName>style.visibility</p:attrName>
                                        </p:attrNameLst>
                                      </p:cBhvr>
                                      <p:to>
                                        <p:strVal val="visible"/>
                                      </p:to>
                                    </p:set>
                                    <p:animEffect transition="in" filter="fade">
                                      <p:cBhvr>
                                        <p:cTn id="39" dur="500"/>
                                        <p:tgtEl>
                                          <p:spTgt spid="12697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26982"/>
                                        </p:tgtEl>
                                        <p:attrNameLst>
                                          <p:attrName>style.visibility</p:attrName>
                                        </p:attrNameLst>
                                      </p:cBhvr>
                                      <p:to>
                                        <p:strVal val="visible"/>
                                      </p:to>
                                    </p:set>
                                    <p:anim calcmode="lin" valueType="num">
                                      <p:cBhvr>
                                        <p:cTn id="44" dur="500" fill="hold"/>
                                        <p:tgtEl>
                                          <p:spTgt spid="126982"/>
                                        </p:tgtEl>
                                        <p:attrNameLst>
                                          <p:attrName>ppt_w</p:attrName>
                                        </p:attrNameLst>
                                      </p:cBhvr>
                                      <p:tavLst>
                                        <p:tav tm="0">
                                          <p:val>
                                            <p:fltVal val="0"/>
                                          </p:val>
                                        </p:tav>
                                        <p:tav tm="100000">
                                          <p:val>
                                            <p:strVal val="#ppt_w"/>
                                          </p:val>
                                        </p:tav>
                                      </p:tavLst>
                                    </p:anim>
                                    <p:anim calcmode="lin" valueType="num">
                                      <p:cBhvr>
                                        <p:cTn id="45" dur="500" fill="hold"/>
                                        <p:tgtEl>
                                          <p:spTgt spid="126982"/>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26977">
                                            <p:txEl>
                                              <p:pRg st="6" end="6"/>
                                            </p:txEl>
                                          </p:spTgt>
                                        </p:tgtEl>
                                        <p:attrNameLst>
                                          <p:attrName>style.visibility</p:attrName>
                                        </p:attrNameLst>
                                      </p:cBhvr>
                                      <p:to>
                                        <p:strVal val="visible"/>
                                      </p:to>
                                    </p:set>
                                    <p:animEffect transition="in" filter="fade">
                                      <p:cBhvr>
                                        <p:cTn id="49" dur="1000"/>
                                        <p:tgtEl>
                                          <p:spTgt spid="1269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2025)</a:t>
            </a:r>
          </a:p>
        </p:txBody>
      </p:sp>
      <p:grpSp>
        <p:nvGrpSpPr>
          <p:cNvPr id="128003" name="Group 6" descr="5">
            <a:extLst>
              <a:ext uri="{FF2B5EF4-FFF2-40B4-BE49-F238E27FC236}">
                <a16:creationId xmlns:a16="http://schemas.microsoft.com/office/drawing/2014/main" id="{68216728-9546-1442-A357-113F55AFB42B}"/>
              </a:ext>
            </a:extLst>
          </p:cNvPr>
          <p:cNvGrpSpPr>
            <a:grpSpLocks/>
          </p:cNvGrpSpPr>
          <p:nvPr/>
        </p:nvGrpSpPr>
        <p:grpSpPr bwMode="auto">
          <a:xfrm>
            <a:off x="517335" y="1823894"/>
            <a:ext cx="708025" cy="708025"/>
            <a:chOff x="2158968" y="1472960"/>
            <a:chExt cx="707795" cy="707795"/>
          </a:xfrm>
        </p:grpSpPr>
        <p:sp>
          <p:nvSpPr>
            <p:cNvPr id="8" name="Oval 7">
              <a:extLst>
                <a:ext uri="{FF2B5EF4-FFF2-40B4-BE49-F238E27FC236}">
                  <a16:creationId xmlns:a16="http://schemas.microsoft.com/office/drawing/2014/main" id="{09E69960-A72D-5F4A-8365-9041047D71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5</a:t>
              </a:r>
            </a:p>
          </p:txBody>
        </p:sp>
      </p:grpSp>
      <p:grpSp>
        <p:nvGrpSpPr>
          <p:cNvPr id="128004" name="Group 9" descr="6">
            <a:extLst>
              <a:ext uri="{FF2B5EF4-FFF2-40B4-BE49-F238E27FC236}">
                <a16:creationId xmlns:a16="http://schemas.microsoft.com/office/drawing/2014/main" id="{062913FC-0B6A-384B-AF5F-A3109D0F0DB4}"/>
              </a:ext>
            </a:extLst>
          </p:cNvPr>
          <p:cNvGrpSpPr>
            <a:grpSpLocks/>
          </p:cNvGrpSpPr>
          <p:nvPr/>
        </p:nvGrpSpPr>
        <p:grpSpPr bwMode="auto">
          <a:xfrm>
            <a:off x="517335" y="2949274"/>
            <a:ext cx="708025" cy="708025"/>
            <a:chOff x="2158968" y="1472960"/>
            <a:chExt cx="707795" cy="707795"/>
          </a:xfrm>
        </p:grpSpPr>
        <p:sp>
          <p:nvSpPr>
            <p:cNvPr id="11" name="Oval 10">
              <a:extLst>
                <a:ext uri="{FF2B5EF4-FFF2-40B4-BE49-F238E27FC236}">
                  <a16:creationId xmlns:a16="http://schemas.microsoft.com/office/drawing/2014/main" id="{6359E605-04F5-7847-A4DC-8AB5017DDD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6</a:t>
              </a:r>
            </a:p>
          </p:txBody>
        </p:sp>
      </p:grpSp>
      <p:grpSp>
        <p:nvGrpSpPr>
          <p:cNvPr id="128005" name="Group 12" descr="7">
            <a:extLst>
              <a:ext uri="{FF2B5EF4-FFF2-40B4-BE49-F238E27FC236}">
                <a16:creationId xmlns:a16="http://schemas.microsoft.com/office/drawing/2014/main" id="{00973CB3-3994-7B48-85D9-509B57251762}"/>
              </a:ext>
            </a:extLst>
          </p:cNvPr>
          <p:cNvGrpSpPr>
            <a:grpSpLocks/>
          </p:cNvGrpSpPr>
          <p:nvPr/>
        </p:nvGrpSpPr>
        <p:grpSpPr bwMode="auto">
          <a:xfrm>
            <a:off x="529345" y="3806663"/>
            <a:ext cx="708025" cy="708025"/>
            <a:chOff x="2158968" y="1472960"/>
            <a:chExt cx="707795" cy="707795"/>
          </a:xfrm>
        </p:grpSpPr>
        <p:sp>
          <p:nvSpPr>
            <p:cNvPr id="14" name="Oval 13">
              <a:extLst>
                <a:ext uri="{FF2B5EF4-FFF2-40B4-BE49-F238E27FC236}">
                  <a16:creationId xmlns:a16="http://schemas.microsoft.com/office/drawing/2014/main" id="{F1E3D87A-E758-EB46-A67E-C5698076C01A}"/>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7</a:t>
              </a:r>
            </a:p>
          </p:txBody>
        </p:sp>
      </p:grpSp>
      <p:grpSp>
        <p:nvGrpSpPr>
          <p:cNvPr id="128006" name="Group 15" descr="8">
            <a:extLst>
              <a:ext uri="{FF2B5EF4-FFF2-40B4-BE49-F238E27FC236}">
                <a16:creationId xmlns:a16="http://schemas.microsoft.com/office/drawing/2014/main" id="{74180BF0-ADA5-C443-A006-4AA98694A958}"/>
              </a:ext>
            </a:extLst>
          </p:cNvPr>
          <p:cNvGrpSpPr>
            <a:grpSpLocks/>
          </p:cNvGrpSpPr>
          <p:nvPr/>
        </p:nvGrpSpPr>
        <p:grpSpPr bwMode="auto">
          <a:xfrm>
            <a:off x="529344" y="4917104"/>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8</a:t>
              </a:r>
            </a:p>
          </p:txBody>
        </p:sp>
      </p:grpSp>
      <p:pic>
        <p:nvPicPr>
          <p:cNvPr id="142344" name="Picture 20" descr="Top 10 monitoring findings certifi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907917" y="-74285"/>
            <a:ext cx="1977366" cy="197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3"/>
            <a:ext cx="10233025" cy="497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dirty="0"/>
              <a:t>Federal Financial Report (FFR) do not reconcile with Grantee's Accounting Records</a:t>
            </a:r>
          </a:p>
          <a:p>
            <a:pPr>
              <a:lnSpc>
                <a:spcPct val="100000"/>
              </a:lnSpc>
              <a:spcBef>
                <a:spcPts val="800"/>
              </a:spcBef>
              <a:buNone/>
            </a:pPr>
            <a:endParaRPr lang="en-US" altLang="en-US" sz="1200" dirty="0"/>
          </a:p>
          <a:p>
            <a:pPr>
              <a:lnSpc>
                <a:spcPct val="100000"/>
              </a:lnSpc>
              <a:spcBef>
                <a:spcPts val="800"/>
              </a:spcBef>
              <a:buNone/>
            </a:pPr>
            <a:r>
              <a:rPr lang="en-US" altLang="en-US" sz="2600" dirty="0"/>
              <a:t>Inadequate Subrecipient Files/Documentation</a:t>
            </a:r>
          </a:p>
          <a:p>
            <a:pPr eaLnBrk="1" hangingPunct="1">
              <a:lnSpc>
                <a:spcPct val="100000"/>
              </a:lnSpc>
              <a:spcBef>
                <a:spcPts val="800"/>
              </a:spcBef>
              <a:buFont typeface="Arial" panose="020B0604020202020204" pitchFamily="34" charset="0"/>
              <a:buNone/>
            </a:pPr>
            <a:endParaRPr lang="en-US" altLang="en-US" sz="1600" dirty="0"/>
          </a:p>
          <a:p>
            <a:pPr>
              <a:lnSpc>
                <a:spcPct val="100000"/>
              </a:lnSpc>
              <a:spcBef>
                <a:spcPts val="800"/>
              </a:spcBef>
              <a:buNone/>
            </a:pPr>
            <a:r>
              <a:rPr lang="en-US" dirty="0"/>
              <a:t>Indirect Costs not properly reported on the Federal Financial Reports (FFR)</a:t>
            </a:r>
            <a:endParaRPr lang="en-US" altLang="en-US" sz="700" dirty="0"/>
          </a:p>
          <a:p>
            <a:pPr>
              <a:lnSpc>
                <a:spcPct val="100000"/>
              </a:lnSpc>
              <a:spcBef>
                <a:spcPts val="2400"/>
              </a:spcBef>
              <a:buNone/>
            </a:pPr>
            <a:r>
              <a:rPr lang="en-US" dirty="0"/>
              <a:t>Excess Cash-On Hand Identified</a:t>
            </a:r>
            <a:endParaRPr lang="en-US" altLang="en-US"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0" end="0"/>
                                            </p:txEl>
                                          </p:spTgt>
                                        </p:tgtEl>
                                        <p:attrNameLst>
                                          <p:attrName>style.visibility</p:attrName>
                                        </p:attrNameLst>
                                      </p:cBhvr>
                                      <p:to>
                                        <p:strVal val="visible"/>
                                      </p:to>
                                    </p:set>
                                    <p:animEffect transition="in" filter="fade">
                                      <p:cBhvr>
                                        <p:cTn id="12" dur="500"/>
                                        <p:tgtEl>
                                          <p:spTgt spid="1280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8004"/>
                                        </p:tgtEl>
                                        <p:attrNameLst>
                                          <p:attrName>style.visibility</p:attrName>
                                        </p:attrNameLst>
                                      </p:cBhvr>
                                      <p:to>
                                        <p:strVal val="visible"/>
                                      </p:to>
                                    </p:set>
                                    <p:anim calcmode="lin" valueType="num">
                                      <p:cBhvr>
                                        <p:cTn id="17" dur="500" fill="hold"/>
                                        <p:tgtEl>
                                          <p:spTgt spid="128004"/>
                                        </p:tgtEl>
                                        <p:attrNameLst>
                                          <p:attrName>ppt_w</p:attrName>
                                        </p:attrNameLst>
                                      </p:cBhvr>
                                      <p:tavLst>
                                        <p:tav tm="0">
                                          <p:val>
                                            <p:fltVal val="0"/>
                                          </p:val>
                                        </p:tav>
                                        <p:tav tm="100000">
                                          <p:val>
                                            <p:strVal val="#ppt_w"/>
                                          </p:val>
                                        </p:tav>
                                      </p:tavLst>
                                    </p:anim>
                                    <p:anim calcmode="lin" valueType="num">
                                      <p:cBhvr>
                                        <p:cTn id="18" dur="500" fill="hold"/>
                                        <p:tgtEl>
                                          <p:spTgt spid="12800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28001">
                                            <p:txEl>
                                              <p:pRg st="2" end="2"/>
                                            </p:txEl>
                                          </p:spTgt>
                                        </p:tgtEl>
                                        <p:attrNameLst>
                                          <p:attrName>style.visibility</p:attrName>
                                        </p:attrNameLst>
                                      </p:cBhvr>
                                      <p:to>
                                        <p:strVal val="visible"/>
                                      </p:to>
                                    </p:set>
                                    <p:animEffect transition="in" filter="fade">
                                      <p:cBhvr>
                                        <p:cTn id="22" dur="1000"/>
                                        <p:tgtEl>
                                          <p:spTgt spid="12800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8005"/>
                                        </p:tgtEl>
                                        <p:attrNameLst>
                                          <p:attrName>style.visibility</p:attrName>
                                        </p:attrNameLst>
                                      </p:cBhvr>
                                      <p:to>
                                        <p:strVal val="visible"/>
                                      </p:to>
                                    </p:set>
                                    <p:anim calcmode="lin" valueType="num">
                                      <p:cBhvr>
                                        <p:cTn id="27" dur="500" fill="hold"/>
                                        <p:tgtEl>
                                          <p:spTgt spid="128005"/>
                                        </p:tgtEl>
                                        <p:attrNameLst>
                                          <p:attrName>ppt_w</p:attrName>
                                        </p:attrNameLst>
                                      </p:cBhvr>
                                      <p:tavLst>
                                        <p:tav tm="0">
                                          <p:val>
                                            <p:fltVal val="0"/>
                                          </p:val>
                                        </p:tav>
                                        <p:tav tm="100000">
                                          <p:val>
                                            <p:strVal val="#ppt_w"/>
                                          </p:val>
                                        </p:tav>
                                      </p:tavLst>
                                    </p:anim>
                                    <p:anim calcmode="lin" valueType="num">
                                      <p:cBhvr>
                                        <p:cTn id="28" dur="500" fill="hold"/>
                                        <p:tgtEl>
                                          <p:spTgt spid="12800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28001">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28006"/>
                                        </p:tgtEl>
                                        <p:attrNameLst>
                                          <p:attrName>style.visibility</p:attrName>
                                        </p:attrNameLst>
                                      </p:cBhvr>
                                      <p:to>
                                        <p:strVal val="visible"/>
                                      </p:to>
                                    </p:set>
                                    <p:anim calcmode="lin" valueType="num">
                                      <p:cBhvr>
                                        <p:cTn id="36" dur="500" fill="hold"/>
                                        <p:tgtEl>
                                          <p:spTgt spid="128006"/>
                                        </p:tgtEl>
                                        <p:attrNameLst>
                                          <p:attrName>ppt_w</p:attrName>
                                        </p:attrNameLst>
                                      </p:cBhvr>
                                      <p:tavLst>
                                        <p:tav tm="0">
                                          <p:val>
                                            <p:fltVal val="0"/>
                                          </p:val>
                                        </p:tav>
                                        <p:tav tm="100000">
                                          <p:val>
                                            <p:strVal val="#ppt_w"/>
                                          </p:val>
                                        </p:tav>
                                      </p:tavLst>
                                    </p:anim>
                                    <p:anim calcmode="lin" valueType="num">
                                      <p:cBhvr>
                                        <p:cTn id="37" dur="500" fill="hold"/>
                                        <p:tgtEl>
                                          <p:spTgt spid="128006"/>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280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2025)</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49416" y="941831"/>
            <a:ext cx="8513292" cy="41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ts val="800"/>
              </a:spcBef>
              <a:buFont typeface="Arial" panose="020B0604020202020204" pitchFamily="34" charset="0"/>
              <a:buNone/>
            </a:pPr>
            <a:endParaRPr lang="en-US" altLang="en-US" sz="2600" dirty="0"/>
          </a:p>
          <a:p>
            <a:pPr>
              <a:lnSpc>
                <a:spcPct val="100000"/>
              </a:lnSpc>
              <a:spcBef>
                <a:spcPts val="800"/>
              </a:spcBef>
              <a:buNone/>
            </a:pPr>
            <a:endParaRPr lang="en-US" altLang="en-US" sz="2600" dirty="0">
              <a:solidFill>
                <a:srgbClr val="FF0000"/>
              </a:solidFill>
            </a:endParaRPr>
          </a:p>
          <a:p>
            <a:pPr>
              <a:lnSpc>
                <a:spcPct val="100000"/>
              </a:lnSpc>
              <a:spcBef>
                <a:spcPts val="800"/>
              </a:spcBef>
              <a:buNone/>
            </a:pPr>
            <a:r>
              <a:rPr lang="en-US" dirty="0"/>
              <a:t>Budget Modification – Addition of an unauthorized budget category</a:t>
            </a:r>
          </a:p>
          <a:p>
            <a:pPr>
              <a:lnSpc>
                <a:spcPct val="100000"/>
              </a:lnSpc>
              <a:spcBef>
                <a:spcPts val="800"/>
              </a:spcBef>
              <a:buNone/>
            </a:pPr>
            <a:endParaRPr lang="en-US" altLang="en-US" sz="2600" dirty="0"/>
          </a:p>
          <a:p>
            <a:pPr>
              <a:lnSpc>
                <a:spcPct val="100000"/>
              </a:lnSpc>
              <a:spcBef>
                <a:spcPts val="800"/>
              </a:spcBef>
              <a:buNone/>
            </a:pPr>
            <a:r>
              <a:rPr lang="en-US" dirty="0"/>
              <a:t>Subrecipient monitoring not being conducted</a:t>
            </a:r>
            <a:endParaRPr lang="en-US" altLang="en-US" sz="2600" dirty="0"/>
          </a:p>
        </p:txBody>
      </p:sp>
      <p:grpSp>
        <p:nvGrpSpPr>
          <p:cNvPr id="128006" name="Group 15">
            <a:extLst>
              <a:ext uri="{FF2B5EF4-FFF2-40B4-BE49-F238E27FC236}">
                <a16:creationId xmlns:a16="http://schemas.microsoft.com/office/drawing/2014/main" id="{74180BF0-ADA5-C443-A006-4AA98694A958}"/>
              </a:ext>
              <a:ext uri="{C183D7F6-B498-43B3-948B-1728B52AA6E4}">
                <adec:decorative xmlns:adec="http://schemas.microsoft.com/office/drawing/2017/decorative" val="1"/>
              </a:ext>
            </a:extLst>
          </p:cNvPr>
          <p:cNvGrpSpPr>
            <a:grpSpLocks/>
          </p:cNvGrpSpPr>
          <p:nvPr/>
        </p:nvGrpSpPr>
        <p:grpSpPr bwMode="auto">
          <a:xfrm>
            <a:off x="587375" y="2132250"/>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9</a:t>
              </a:r>
            </a:p>
          </p:txBody>
        </p:sp>
      </p:grpSp>
      <p:grpSp>
        <p:nvGrpSpPr>
          <p:cNvPr id="128007" name="Group 18">
            <a:extLst>
              <a:ext uri="{FF2B5EF4-FFF2-40B4-BE49-F238E27FC236}">
                <a16:creationId xmlns:a16="http://schemas.microsoft.com/office/drawing/2014/main" id="{62E1D07D-9434-5345-A7B5-AEC0B687AEC7}"/>
              </a:ext>
              <a:ext uri="{C183D7F6-B498-43B3-948B-1728B52AA6E4}">
                <adec:decorative xmlns:adec="http://schemas.microsoft.com/office/drawing/2017/decorative" val="1"/>
              </a:ext>
            </a:extLst>
          </p:cNvPr>
          <p:cNvGrpSpPr>
            <a:grpSpLocks/>
          </p:cNvGrpSpPr>
          <p:nvPr/>
        </p:nvGrpSpPr>
        <p:grpSpPr bwMode="auto">
          <a:xfrm>
            <a:off x="587375" y="3568712"/>
            <a:ext cx="750887" cy="708025"/>
            <a:chOff x="2158968" y="1472960"/>
            <a:chExt cx="749999" cy="707795"/>
          </a:xfrm>
        </p:grpSpPr>
        <p:sp>
          <p:nvSpPr>
            <p:cNvPr id="20" name="Oval 19">
              <a:extLst>
                <a:ext uri="{FF2B5EF4-FFF2-40B4-BE49-F238E27FC236}">
                  <a16:creationId xmlns:a16="http://schemas.microsoft.com/office/drawing/2014/main" id="{1EC60FD0-1A4D-FD40-8251-8AFF5E00F428}"/>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10</a:t>
              </a:r>
            </a:p>
          </p:txBody>
        </p:sp>
      </p:gr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4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 calcmode="lin" valueType="num">
                                      <p:cBhvr>
                                        <p:cTn id="7" dur="500" fill="hold"/>
                                        <p:tgtEl>
                                          <p:spTgt spid="128006"/>
                                        </p:tgtEl>
                                        <p:attrNameLst>
                                          <p:attrName>ppt_w</p:attrName>
                                        </p:attrNameLst>
                                      </p:cBhvr>
                                      <p:tavLst>
                                        <p:tav tm="0">
                                          <p:val>
                                            <p:fltVal val="0"/>
                                          </p:val>
                                        </p:tav>
                                        <p:tav tm="100000">
                                          <p:val>
                                            <p:strVal val="#ppt_w"/>
                                          </p:val>
                                        </p:tav>
                                      </p:tavLst>
                                    </p:anim>
                                    <p:anim calcmode="lin" valueType="num">
                                      <p:cBhvr>
                                        <p:cTn id="8" dur="500" fill="hold"/>
                                        <p:tgtEl>
                                          <p:spTgt spid="12800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8001">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8007"/>
                                        </p:tgtEl>
                                        <p:attrNameLst>
                                          <p:attrName>style.visibility</p:attrName>
                                        </p:attrNameLst>
                                      </p:cBhvr>
                                      <p:to>
                                        <p:strVal val="visible"/>
                                      </p:to>
                                    </p:set>
                                    <p:anim calcmode="lin" valueType="num">
                                      <p:cBhvr>
                                        <p:cTn id="16" dur="500" fill="hold"/>
                                        <p:tgtEl>
                                          <p:spTgt spid="128007"/>
                                        </p:tgtEl>
                                        <p:attrNameLst>
                                          <p:attrName>ppt_w</p:attrName>
                                        </p:attrNameLst>
                                      </p:cBhvr>
                                      <p:tavLst>
                                        <p:tav tm="0">
                                          <p:val>
                                            <p:fltVal val="0"/>
                                          </p:val>
                                        </p:tav>
                                        <p:tav tm="100000">
                                          <p:val>
                                            <p:strVal val="#ppt_w"/>
                                          </p:val>
                                        </p:tav>
                                      </p:tavLst>
                                    </p:anim>
                                    <p:anim calcmode="lin" valueType="num">
                                      <p:cBhvr>
                                        <p:cTn id="17" dur="500" fill="hold"/>
                                        <p:tgtEl>
                                          <p:spTgt spid="128007"/>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280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268EE08-1083-8441-B9C4-8158DCD5F579}"/>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4" name="Straight Connector 13">
              <a:extLst>
                <a:ext uri="{FF2B5EF4-FFF2-40B4-BE49-F238E27FC236}">
                  <a16:creationId xmlns:a16="http://schemas.microsoft.com/office/drawing/2014/main" id="{B5E48479-E415-EF43-A49E-CF74F9954EF6}"/>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7653C44-6CE0-1745-9287-C3E9AC36DA50}"/>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97B886B8-48D7-2347-9F23-D174812E8C5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C91592B-300C-F646-9ECA-5F6BFC33C899}"/>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F5B8FD2E-BDCE-AA43-B0F4-357225ECE1BF}"/>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F3B1B71A-30B1-B44D-882A-5070A400D251}"/>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67077540-0D68-7D44-9784-60B96DB12853}"/>
              </a:ext>
            </a:extLst>
          </p:cNvPr>
          <p:cNvSpPr>
            <a:spLocks noGrp="1"/>
          </p:cNvSpPr>
          <p:nvPr>
            <p:ph idx="4294967295"/>
          </p:nvPr>
        </p:nvSpPr>
        <p:spPr>
          <a:xfrm>
            <a:off x="2058211" y="1277936"/>
            <a:ext cx="7542989" cy="4805363"/>
          </a:xfrm>
        </p:spPr>
        <p:txBody>
          <a:bodyPr/>
          <a:lstStyle/>
          <a:p>
            <a:pPr marL="0" indent="0">
              <a:lnSpc>
                <a:spcPct val="100000"/>
              </a:lnSpc>
              <a:buNone/>
              <a:defRPr/>
            </a:pPr>
            <a:r>
              <a:rPr lang="en-US" altLang="en-US" sz="3000" dirty="0"/>
              <a:t>Exit Conference  </a:t>
            </a:r>
          </a:p>
          <a:p>
            <a:pPr>
              <a:lnSpc>
                <a:spcPct val="150000"/>
              </a:lnSpc>
              <a:buClr>
                <a:srgbClr val="C00000"/>
              </a:buClr>
              <a:buSzPct val="80000"/>
              <a:buFont typeface="Wingdings" pitchFamily="2" charset="2"/>
              <a:buChar char="ü"/>
              <a:defRPr/>
            </a:pPr>
            <a:r>
              <a:rPr lang="en-US" dirty="0">
                <a:ea typeface="Times New Roman" panose="02020603050405020304" pitchFamily="18" charset="0"/>
              </a:rPr>
              <a:t>Discuss results of monitoring</a:t>
            </a:r>
          </a:p>
          <a:p>
            <a:pPr>
              <a:lnSpc>
                <a:spcPct val="150000"/>
              </a:lnSpc>
              <a:buClr>
                <a:srgbClr val="C00000"/>
              </a:buClr>
              <a:buSzPct val="80000"/>
              <a:buFont typeface="Wingdings" pitchFamily="2" charset="2"/>
              <a:buChar char="ü"/>
              <a:defRPr/>
            </a:pPr>
            <a:r>
              <a:rPr lang="en-US" dirty="0">
                <a:ea typeface="Times New Roman" panose="02020603050405020304" pitchFamily="18" charset="0"/>
              </a:rPr>
              <a:t>Explain what will happen next</a:t>
            </a:r>
          </a:p>
          <a:p>
            <a:pPr>
              <a:lnSpc>
                <a:spcPct val="150000"/>
              </a:lnSpc>
              <a:buClr>
                <a:srgbClr val="C00000"/>
              </a:buClr>
              <a:buSzPct val="80000"/>
              <a:buFont typeface="Wingdings" pitchFamily="2" charset="2"/>
              <a:buChar char="ü"/>
              <a:tabLst>
                <a:tab pos="573088" algn="l"/>
              </a:tabLst>
              <a:defRPr/>
            </a:pPr>
            <a:r>
              <a:rPr lang="en-US" dirty="0">
                <a:ea typeface="Times New Roman" panose="02020603050405020304" pitchFamily="18" charset="0"/>
              </a:rPr>
              <a:t>Provide resources</a:t>
            </a:r>
            <a:r>
              <a:rPr lang="en-US" sz="2600" dirty="0">
                <a:ea typeface="Times New Roman" panose="02020603050405020304" pitchFamily="18" charset="0"/>
              </a:rPr>
              <a:t> </a:t>
            </a:r>
            <a:r>
              <a:rPr lang="en-US" sz="2400" dirty="0">
                <a:ea typeface="Times New Roman" panose="02020603050405020304" pitchFamily="18" charset="0"/>
              </a:rPr>
              <a:t>(OCFO customer service number, website link of DOJ Grants Financial Guide, online financial management training, etc.)</a:t>
            </a:r>
          </a:p>
        </p:txBody>
      </p:sp>
      <p:grpSp>
        <p:nvGrpSpPr>
          <p:cNvPr id="27" name="Group 26">
            <a:extLst>
              <a:ext uri="{FF2B5EF4-FFF2-40B4-BE49-F238E27FC236}">
                <a16:creationId xmlns:a16="http://schemas.microsoft.com/office/drawing/2014/main" id="{9614494F-3BC5-6C47-A5B0-F384B876F028}"/>
              </a:ext>
              <a:ext uri="{C183D7F6-B498-43B3-948B-1728B52AA6E4}">
                <adec:decorative xmlns:adec="http://schemas.microsoft.com/office/drawing/2017/decorative" val="1"/>
              </a:ext>
            </a:extLst>
          </p:cNvPr>
          <p:cNvGrpSpPr/>
          <p:nvPr/>
        </p:nvGrpSpPr>
        <p:grpSpPr>
          <a:xfrm>
            <a:off x="424228" y="4468078"/>
            <a:ext cx="1964963" cy="1964964"/>
            <a:chOff x="432811" y="4157182"/>
            <a:chExt cx="1964963" cy="1964964"/>
          </a:xfrm>
        </p:grpSpPr>
        <p:sp>
          <p:nvSpPr>
            <p:cNvPr id="28" name="Oval 27">
              <a:extLst>
                <a:ext uri="{FF2B5EF4-FFF2-40B4-BE49-F238E27FC236}">
                  <a16:creationId xmlns:a16="http://schemas.microsoft.com/office/drawing/2014/main" id="{4EB77E0E-1970-6E42-9777-AA7F18E3268A}"/>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 name="Picture 28">
              <a:extLst>
                <a:ext uri="{FF2B5EF4-FFF2-40B4-BE49-F238E27FC236}">
                  <a16:creationId xmlns:a16="http://schemas.microsoft.com/office/drawing/2014/main" id="{35F78538-702C-0847-BEB6-E2DC3FCE9985}"/>
                </a:ext>
              </a:extLst>
            </p:cNvPr>
            <p:cNvPicPr>
              <a:picLocks noChangeAspect="1"/>
            </p:cNvPicPr>
            <p:nvPr/>
          </p:nvPicPr>
          <p:blipFill>
            <a:blip r:embed="rId2"/>
            <a:stretch>
              <a:fillRect/>
            </a:stretch>
          </p:blipFill>
          <p:spPr>
            <a:xfrm flipH="1">
              <a:off x="507130" y="4225264"/>
              <a:ext cx="1685779" cy="1828800"/>
            </a:xfrm>
            <a:prstGeom prst="rect">
              <a:avLst/>
            </a:prstGeom>
          </p:spPr>
        </p:pic>
      </p:grpSp>
    </p:spTree>
    <p:extLst>
      <p:ext uri="{BB962C8B-B14F-4D97-AF65-F5344CB8AC3E}">
        <p14:creationId xmlns:p14="http://schemas.microsoft.com/office/powerpoint/2010/main" val="27272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C3E-55F0-8445-AA70-F12849EA64AD}"/>
              </a:ext>
            </a:extLst>
          </p:cNvPr>
          <p:cNvSpPr>
            <a:spLocks noGrp="1"/>
          </p:cNvSpPr>
          <p:nvPr>
            <p:ph type="title"/>
          </p:nvPr>
        </p:nvSpPr>
        <p:spPr/>
        <p:txBody>
          <a:bodyPr/>
          <a:lstStyle/>
          <a:p>
            <a:r>
              <a:rPr lang="en-US" dirty="0"/>
              <a:t>Site Review Follow Up</a:t>
            </a:r>
          </a:p>
        </p:txBody>
      </p:sp>
      <p:sp>
        <p:nvSpPr>
          <p:cNvPr id="3" name="Content Placeholder 2">
            <a:extLst>
              <a:ext uri="{FF2B5EF4-FFF2-40B4-BE49-F238E27FC236}">
                <a16:creationId xmlns:a16="http://schemas.microsoft.com/office/drawing/2014/main" id="{1A04192A-2876-FA42-8BFE-1C8B619AF4DD}"/>
              </a:ext>
            </a:extLst>
          </p:cNvPr>
          <p:cNvSpPr>
            <a:spLocks noGrp="1"/>
          </p:cNvSpPr>
          <p:nvPr>
            <p:ph idx="4294967295"/>
          </p:nvPr>
        </p:nvSpPr>
        <p:spPr>
          <a:xfrm>
            <a:off x="797923" y="1304160"/>
            <a:ext cx="10439400" cy="5067300"/>
          </a:xfrm>
        </p:spPr>
        <p:txBody>
          <a:bodyPr>
            <a:normAutofit/>
          </a:bodyPr>
          <a:lstStyle/>
          <a:p>
            <a:pPr marL="514350" indent="-514350">
              <a:lnSpc>
                <a:spcPts val="4000"/>
              </a:lnSpc>
              <a:spcBef>
                <a:spcPct val="20000"/>
              </a:spcBef>
              <a:buClr>
                <a:srgbClr val="C00000"/>
              </a:buClr>
              <a:buSzPct val="80000"/>
              <a:buFont typeface="+mj-lt"/>
              <a:buAutoNum type="arabicPeriod"/>
              <a:defRPr/>
            </a:pPr>
            <a:r>
              <a:rPr lang="en-US" sz="2600" dirty="0"/>
              <a:t>Finalize site visit report documenting results.</a:t>
            </a:r>
          </a:p>
          <a:p>
            <a:pPr marL="514350" indent="-514350">
              <a:lnSpc>
                <a:spcPts val="4000"/>
              </a:lnSpc>
              <a:spcBef>
                <a:spcPct val="20000"/>
              </a:spcBef>
              <a:buClr>
                <a:srgbClr val="C00000"/>
              </a:buClr>
              <a:buSzPct val="80000"/>
              <a:buFont typeface="+mj-lt"/>
              <a:buAutoNum type="arabicPeriod"/>
              <a:defRPr/>
            </a:pPr>
            <a:r>
              <a:rPr lang="en-US" sz="2600" dirty="0"/>
              <a:t>Share results with program offices and bureaus.</a:t>
            </a:r>
          </a:p>
          <a:p>
            <a:pPr marL="514350" indent="-514350">
              <a:lnSpc>
                <a:spcPts val="3600"/>
              </a:lnSpc>
              <a:spcBef>
                <a:spcPct val="20000"/>
              </a:spcBef>
              <a:buClr>
                <a:srgbClr val="C00000"/>
              </a:buClr>
              <a:buSzPct val="80000"/>
              <a:buFont typeface="+mj-lt"/>
              <a:buAutoNum type="arabicPeriod"/>
              <a:defRPr/>
            </a:pPr>
            <a:r>
              <a:rPr lang="en-US" sz="2600" dirty="0"/>
              <a:t>Share results with our Office of Audit, Assessment, and Management (OAAM) </a:t>
            </a:r>
          </a:p>
          <a:p>
            <a:pPr marL="514350" indent="-514350">
              <a:lnSpc>
                <a:spcPts val="3600"/>
              </a:lnSpc>
              <a:spcBef>
                <a:spcPct val="20000"/>
              </a:spcBef>
              <a:buClr>
                <a:srgbClr val="C00000"/>
              </a:buClr>
              <a:buSzPct val="80000"/>
              <a:buFont typeface="+mj-lt"/>
              <a:buAutoNum type="arabicPeriod"/>
              <a:defRPr/>
            </a:pPr>
            <a:r>
              <a:rPr lang="en-US" sz="2600" dirty="0"/>
              <a:t>Send follow up letter to grantee identifying issues noted </a:t>
            </a:r>
            <a:br>
              <a:rPr lang="en-US" sz="2600" dirty="0"/>
            </a:br>
            <a:r>
              <a:rPr lang="en-US" sz="2600" dirty="0"/>
              <a:t>and recommendations to resolve.</a:t>
            </a:r>
          </a:p>
        </p:txBody>
      </p:sp>
      <p:pic>
        <p:nvPicPr>
          <p:cNvPr id="4" name="Picture 3">
            <a:extLst>
              <a:ext uri="{FF2B5EF4-FFF2-40B4-BE49-F238E27FC236}">
                <a16:creationId xmlns:a16="http://schemas.microsoft.com/office/drawing/2014/main" id="{955326DD-D363-E04F-B86D-7C308F608F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87201" y="3709115"/>
            <a:ext cx="3633375" cy="3225008"/>
          </a:xfrm>
          <a:prstGeom prst="rect">
            <a:avLst/>
          </a:prstGeom>
        </p:spPr>
      </p:pic>
      <p:pic>
        <p:nvPicPr>
          <p:cNvPr id="5" name="Picture 4">
            <a:extLst>
              <a:ext uri="{FF2B5EF4-FFF2-40B4-BE49-F238E27FC236}">
                <a16:creationId xmlns:a16="http://schemas.microsoft.com/office/drawing/2014/main" id="{51274832-3C0C-4A45-8FBC-C3FA15AB691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0186153" y="82498"/>
            <a:ext cx="2155558" cy="1913288"/>
          </a:xfrm>
          <a:prstGeom prst="rect">
            <a:avLst/>
          </a:prstGeom>
        </p:spPr>
      </p:pic>
      <p:pic>
        <p:nvPicPr>
          <p:cNvPr id="6" name="Picture 5">
            <a:extLst>
              <a:ext uri="{FF2B5EF4-FFF2-40B4-BE49-F238E27FC236}">
                <a16:creationId xmlns:a16="http://schemas.microsoft.com/office/drawing/2014/main" id="{60F79E18-170D-3348-B3C6-B6BCDB183BC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3174" y="5047881"/>
            <a:ext cx="1974633" cy="1752698"/>
          </a:xfrm>
          <a:prstGeom prst="rect">
            <a:avLst/>
          </a:prstGeom>
        </p:spPr>
      </p:pic>
      <p:sp>
        <p:nvSpPr>
          <p:cNvPr id="7" name="TextBox 6">
            <a:extLst>
              <a:ext uri="{FF2B5EF4-FFF2-40B4-BE49-F238E27FC236}">
                <a16:creationId xmlns:a16="http://schemas.microsoft.com/office/drawing/2014/main" id="{9380A299-0793-934C-98E7-7840425FAC32}"/>
              </a:ext>
              <a:ext uri="{C183D7F6-B498-43B3-948B-1728B52AA6E4}">
                <adec:decorative xmlns:adec="http://schemas.microsoft.com/office/drawing/2017/decorative" val="1"/>
              </a:ext>
            </a:extLst>
          </p:cNvPr>
          <p:cNvSpPr txBox="1"/>
          <p:nvPr/>
        </p:nvSpPr>
        <p:spPr>
          <a:xfrm>
            <a:off x="1485240" y="5384163"/>
            <a:ext cx="413913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a:t>
            </a:r>
          </a:p>
        </p:txBody>
      </p:sp>
      <p:sp>
        <p:nvSpPr>
          <p:cNvPr id="8" name="TextBox 7">
            <a:extLst>
              <a:ext uri="{FF2B5EF4-FFF2-40B4-BE49-F238E27FC236}">
                <a16:creationId xmlns:a16="http://schemas.microsoft.com/office/drawing/2014/main" id="{AB93BA46-0D4F-9941-BF4E-AA63A0095975}"/>
              </a:ext>
              <a:ext uri="{C183D7F6-B498-43B3-948B-1728B52AA6E4}">
                <adec:decorative xmlns:adec="http://schemas.microsoft.com/office/drawing/2017/decorative" val="1"/>
              </a:ext>
            </a:extLst>
          </p:cNvPr>
          <p:cNvSpPr txBox="1"/>
          <p:nvPr/>
        </p:nvSpPr>
        <p:spPr>
          <a:xfrm rot="16200000">
            <a:off x="10085972" y="3021081"/>
            <a:ext cx="2624160"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  </a:t>
            </a:r>
          </a:p>
        </p:txBody>
      </p:sp>
      <p:sp>
        <p:nvSpPr>
          <p:cNvPr id="9" name="TextBox 8">
            <a:extLst>
              <a:ext uri="{FF2B5EF4-FFF2-40B4-BE49-F238E27FC236}">
                <a16:creationId xmlns:a16="http://schemas.microsoft.com/office/drawing/2014/main" id="{50D289C7-E99F-0D48-82D7-0F0C5B1BF0C6}"/>
              </a:ext>
              <a:ext uri="{C183D7F6-B498-43B3-948B-1728B52AA6E4}">
                <adec:decorative xmlns:adec="http://schemas.microsoft.com/office/drawing/2017/decorative" val="1"/>
              </a:ext>
            </a:extLst>
          </p:cNvPr>
          <p:cNvSpPr txBox="1"/>
          <p:nvPr/>
        </p:nvSpPr>
        <p:spPr>
          <a:xfrm>
            <a:off x="5898525" y="5776854"/>
            <a:ext cx="3425780"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a:t>
            </a:r>
          </a:p>
        </p:txBody>
      </p:sp>
      <p:sp>
        <p:nvSpPr>
          <p:cNvPr id="10" name="TextBox 9">
            <a:extLst>
              <a:ext uri="{FF2B5EF4-FFF2-40B4-BE49-F238E27FC236}">
                <a16:creationId xmlns:a16="http://schemas.microsoft.com/office/drawing/2014/main" id="{13BE8092-BEDE-664A-9D3F-E1F3DB513C7D}"/>
              </a:ext>
              <a:ext uri="{C183D7F6-B498-43B3-948B-1728B52AA6E4}">
                <adec:decorative xmlns:adec="http://schemas.microsoft.com/office/drawing/2017/decorative" val="1"/>
              </a:ext>
            </a:extLst>
          </p:cNvPr>
          <p:cNvSpPr txBox="1"/>
          <p:nvPr/>
        </p:nvSpPr>
        <p:spPr>
          <a:xfrm rot="16200000">
            <a:off x="5258963" y="5474453"/>
            <a:ext cx="111798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grpSp>
        <p:nvGrpSpPr>
          <p:cNvPr id="17" name="Group 16">
            <a:extLst>
              <a:ext uri="{FF2B5EF4-FFF2-40B4-BE49-F238E27FC236}">
                <a16:creationId xmlns:a16="http://schemas.microsoft.com/office/drawing/2014/main" id="{3037FAAF-F9B7-1744-AD53-2BDA070849CA}"/>
              </a:ext>
              <a:ext uri="{C183D7F6-B498-43B3-948B-1728B52AA6E4}">
                <adec:decorative xmlns:adec="http://schemas.microsoft.com/office/drawing/2017/decorative" val="1"/>
              </a:ext>
            </a:extLst>
          </p:cNvPr>
          <p:cNvGrpSpPr/>
          <p:nvPr/>
        </p:nvGrpSpPr>
        <p:grpSpPr>
          <a:xfrm>
            <a:off x="7199423" y="4482904"/>
            <a:ext cx="2102954" cy="2102954"/>
            <a:chOff x="7199423" y="4482904"/>
            <a:chExt cx="2102954" cy="2102954"/>
          </a:xfrm>
        </p:grpSpPr>
        <p:sp>
          <p:nvSpPr>
            <p:cNvPr id="14" name="Oval 13">
              <a:extLst>
                <a:ext uri="{FF2B5EF4-FFF2-40B4-BE49-F238E27FC236}">
                  <a16:creationId xmlns:a16="http://schemas.microsoft.com/office/drawing/2014/main" id="{997D6EE3-7231-8141-B5AE-76A3758F6D3F}"/>
                </a:ext>
              </a:extLst>
            </p:cNvPr>
            <p:cNvSpPr/>
            <p:nvPr/>
          </p:nvSpPr>
          <p:spPr bwMode="auto">
            <a:xfrm>
              <a:off x="7402735" y="4653808"/>
              <a:ext cx="1696331" cy="1693321"/>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a:extLst>
                <a:ext uri="{FF2B5EF4-FFF2-40B4-BE49-F238E27FC236}">
                  <a16:creationId xmlns:a16="http://schemas.microsoft.com/office/drawing/2014/main" id="{98607DAF-D5D6-6C4F-96D2-838EA0EA64A8}"/>
                </a:ext>
              </a:extLst>
            </p:cNvPr>
            <p:cNvPicPr>
              <a:picLocks noChangeAspect="1"/>
            </p:cNvPicPr>
            <p:nvPr/>
          </p:nvPicPr>
          <p:blipFill>
            <a:blip r:embed="rId6"/>
            <a:stretch>
              <a:fillRect/>
            </a:stretch>
          </p:blipFill>
          <p:spPr>
            <a:xfrm>
              <a:off x="7199423" y="4482904"/>
              <a:ext cx="2102954" cy="2102954"/>
            </a:xfrm>
            <a:prstGeom prst="rect">
              <a:avLst/>
            </a:prstGeom>
          </p:spPr>
        </p:pic>
      </p:grpSp>
    </p:spTree>
    <p:extLst>
      <p:ext uri="{BB962C8B-B14F-4D97-AF65-F5344CB8AC3E}">
        <p14:creationId xmlns:p14="http://schemas.microsoft.com/office/powerpoint/2010/main" val="35713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500"/>
                            </p:stCondLst>
                            <p:childTnLst>
                              <p:par>
                                <p:cTn id="15" presetID="1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childTnLst>
                          </p:cTn>
                        </p:par>
                        <p:par>
                          <p:cTn id="19" fill="hold">
                            <p:stCondLst>
                              <p:cond delay="2000"/>
                            </p:stCondLst>
                            <p:childTnLst>
                              <p:par>
                                <p:cTn id="20" presetID="1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right)">
                                      <p:cBhvr>
                                        <p:cTn id="23" dur="500"/>
                                        <p:tgtEl>
                                          <p:spTgt spid="9"/>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ppt_x"/>
                                          </p:val>
                                        </p:tav>
                                        <p:tav tm="100000">
                                          <p:val>
                                            <p:strVal val="#ppt_x"/>
                                          </p:val>
                                        </p:tav>
                                      </p:tavLst>
                                    </p:anim>
                                    <p:anim calcmode="lin" valueType="num">
                                      <p:cBhvr additive="base">
                                        <p:cTn id="28" dur="10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1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left)">
                                      <p:cBhvr>
                                        <p:cTn id="33" dur="500"/>
                                        <p:tgtEl>
                                          <p:spTgt spid="17"/>
                                        </p:tgtEl>
                                      </p:cBhvr>
                                    </p:animEffect>
                                  </p:childTnLst>
                                </p:cTn>
                              </p:par>
                            </p:childTnLst>
                          </p:cTn>
                        </p:par>
                        <p:par>
                          <p:cTn id="34" fill="hold">
                            <p:stCondLst>
                              <p:cond delay="4000"/>
                            </p:stCondLst>
                            <p:childTnLst>
                              <p:par>
                                <p:cTn id="35" presetID="12" presetClass="entr" presetSubtype="4"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childTnLst>
                          </p:cTn>
                        </p:par>
                        <p:par>
                          <p:cTn id="39" fill="hold">
                            <p:stCondLst>
                              <p:cond delay="450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ppt_y"/>
                                          </p:val>
                                        </p:tav>
                                        <p:tav tm="100000">
                                          <p:val>
                                            <p:strVal val="#ppt_y"/>
                                          </p:val>
                                        </p:tav>
                                      </p:tavLst>
                                    </p:anim>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1000"/>
                                        <p:tgtEl>
                                          <p:spTgt spid="3">
                                            <p:txEl>
                                              <p:pRg st="0" end="0"/>
                                            </p:txEl>
                                          </p:spTgt>
                                        </p:tgtEl>
                                      </p:cBhvr>
                                    </p:animEffect>
                                    <p:anim calcmode="lin" valueType="num">
                                      <p:cBhvr>
                                        <p:cTn id="4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fade">
                                      <p:cBhvr>
                                        <p:cTn id="53" dur="1000"/>
                                        <p:tgtEl>
                                          <p:spTgt spid="3">
                                            <p:txEl>
                                              <p:pRg st="1" end="1"/>
                                            </p:txEl>
                                          </p:spTgt>
                                        </p:tgtEl>
                                      </p:cBhvr>
                                    </p:animEffect>
                                    <p:anim calcmode="lin" valueType="num">
                                      <p:cBhvr>
                                        <p:cTn id="5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42" presetClass="entr" presetSubtype="0" fill="hold" nodeType="after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42" presetClass="entr" presetSubtype="0" fill="hold" nodeType="after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1000"/>
                                        <p:tgtEl>
                                          <p:spTgt spid="3">
                                            <p:txEl>
                                              <p:pRg st="3" end="3"/>
                                            </p:txEl>
                                          </p:spTgt>
                                        </p:tgtEl>
                                      </p:cBhvr>
                                    </p:animEffect>
                                    <p:anim calcmode="lin" valueType="num">
                                      <p:cBhvr>
                                        <p:cTn id="6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C3E-55F0-8445-AA70-F12849EA64AD}"/>
              </a:ext>
            </a:extLst>
          </p:cNvPr>
          <p:cNvSpPr>
            <a:spLocks noGrp="1"/>
          </p:cNvSpPr>
          <p:nvPr>
            <p:ph type="title"/>
          </p:nvPr>
        </p:nvSpPr>
        <p:spPr/>
        <p:txBody>
          <a:bodyPr/>
          <a:lstStyle/>
          <a:p>
            <a:r>
              <a:rPr lang="en-US" dirty="0"/>
              <a:t>Site Review Follow Up</a:t>
            </a:r>
          </a:p>
        </p:txBody>
      </p:sp>
      <p:sp>
        <p:nvSpPr>
          <p:cNvPr id="11" name="Content Placeholder 2">
            <a:extLst>
              <a:ext uri="{FF2B5EF4-FFF2-40B4-BE49-F238E27FC236}">
                <a16:creationId xmlns:a16="http://schemas.microsoft.com/office/drawing/2014/main" id="{7F6060BC-E8B3-4D49-B805-578B25E5E123}"/>
              </a:ext>
            </a:extLst>
          </p:cNvPr>
          <p:cNvSpPr txBox="1">
            <a:spLocks/>
          </p:cNvSpPr>
          <p:nvPr/>
        </p:nvSpPr>
        <p:spPr>
          <a:xfrm>
            <a:off x="800240" y="1304160"/>
            <a:ext cx="4279539" cy="5067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ct val="20000"/>
              </a:spcBef>
              <a:buClr>
                <a:srgbClr val="C00000"/>
              </a:buClr>
              <a:buSzPct val="80000"/>
              <a:buFont typeface="+mj-lt"/>
              <a:buAutoNum type="arabicPeriod" startAt="5"/>
              <a:defRPr/>
            </a:pPr>
            <a:r>
              <a:rPr lang="en-US" sz="2600" dirty="0"/>
              <a:t>Request response from Grantee with Corrective Action Plan (CAP) within 30 days</a:t>
            </a:r>
          </a:p>
        </p:txBody>
      </p:sp>
      <p:pic>
        <p:nvPicPr>
          <p:cNvPr id="4" name="Picture 3">
            <a:extLst>
              <a:ext uri="{FF2B5EF4-FFF2-40B4-BE49-F238E27FC236}">
                <a16:creationId xmlns:a16="http://schemas.microsoft.com/office/drawing/2014/main" id="{955326DD-D363-E04F-B86D-7C308F608F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87201" y="3709115"/>
            <a:ext cx="3633375" cy="3225008"/>
          </a:xfrm>
          <a:prstGeom prst="rect">
            <a:avLst/>
          </a:prstGeom>
        </p:spPr>
      </p:pic>
      <p:pic>
        <p:nvPicPr>
          <p:cNvPr id="5" name="Picture 4">
            <a:extLst>
              <a:ext uri="{FF2B5EF4-FFF2-40B4-BE49-F238E27FC236}">
                <a16:creationId xmlns:a16="http://schemas.microsoft.com/office/drawing/2014/main" id="{51274832-3C0C-4A45-8FBC-C3FA15AB691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0186153" y="82498"/>
            <a:ext cx="2155558" cy="1913288"/>
          </a:xfrm>
          <a:prstGeom prst="rect">
            <a:avLst/>
          </a:prstGeom>
        </p:spPr>
      </p:pic>
      <p:pic>
        <p:nvPicPr>
          <p:cNvPr id="6" name="Picture 5">
            <a:extLst>
              <a:ext uri="{FF2B5EF4-FFF2-40B4-BE49-F238E27FC236}">
                <a16:creationId xmlns:a16="http://schemas.microsoft.com/office/drawing/2014/main" id="{60F79E18-170D-3348-B3C6-B6BCDB183BC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3174" y="5047881"/>
            <a:ext cx="1974633" cy="1752698"/>
          </a:xfrm>
          <a:prstGeom prst="rect">
            <a:avLst/>
          </a:prstGeom>
        </p:spPr>
      </p:pic>
      <p:sp>
        <p:nvSpPr>
          <p:cNvPr id="7" name="TextBox 6">
            <a:extLst>
              <a:ext uri="{FF2B5EF4-FFF2-40B4-BE49-F238E27FC236}">
                <a16:creationId xmlns:a16="http://schemas.microsoft.com/office/drawing/2014/main" id="{9380A299-0793-934C-98E7-7840425FAC32}"/>
              </a:ext>
              <a:ext uri="{C183D7F6-B498-43B3-948B-1728B52AA6E4}">
                <adec:decorative xmlns:adec="http://schemas.microsoft.com/office/drawing/2017/decorative" val="1"/>
              </a:ext>
            </a:extLst>
          </p:cNvPr>
          <p:cNvSpPr txBox="1"/>
          <p:nvPr/>
        </p:nvSpPr>
        <p:spPr>
          <a:xfrm>
            <a:off x="1485240" y="5384163"/>
            <a:ext cx="413913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a:t>
            </a:r>
          </a:p>
        </p:txBody>
      </p:sp>
      <p:sp>
        <p:nvSpPr>
          <p:cNvPr id="8" name="TextBox 7">
            <a:extLst>
              <a:ext uri="{FF2B5EF4-FFF2-40B4-BE49-F238E27FC236}">
                <a16:creationId xmlns:a16="http://schemas.microsoft.com/office/drawing/2014/main" id="{AB93BA46-0D4F-9941-BF4E-AA63A0095975}"/>
              </a:ext>
              <a:ext uri="{C183D7F6-B498-43B3-948B-1728B52AA6E4}">
                <adec:decorative xmlns:adec="http://schemas.microsoft.com/office/drawing/2017/decorative" val="1"/>
              </a:ext>
            </a:extLst>
          </p:cNvPr>
          <p:cNvSpPr txBox="1"/>
          <p:nvPr/>
        </p:nvSpPr>
        <p:spPr>
          <a:xfrm rot="16200000">
            <a:off x="10085972" y="3021081"/>
            <a:ext cx="2624160"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  </a:t>
            </a:r>
          </a:p>
        </p:txBody>
      </p:sp>
      <p:sp>
        <p:nvSpPr>
          <p:cNvPr id="9" name="TextBox 8">
            <a:extLst>
              <a:ext uri="{FF2B5EF4-FFF2-40B4-BE49-F238E27FC236}">
                <a16:creationId xmlns:a16="http://schemas.microsoft.com/office/drawing/2014/main" id="{50D289C7-E99F-0D48-82D7-0F0C5B1BF0C6}"/>
              </a:ext>
              <a:ext uri="{C183D7F6-B498-43B3-948B-1728B52AA6E4}">
                <adec:decorative xmlns:adec="http://schemas.microsoft.com/office/drawing/2017/decorative" val="1"/>
              </a:ext>
            </a:extLst>
          </p:cNvPr>
          <p:cNvSpPr txBox="1"/>
          <p:nvPr/>
        </p:nvSpPr>
        <p:spPr>
          <a:xfrm>
            <a:off x="5898525" y="5776854"/>
            <a:ext cx="3425780"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a:t>
            </a:r>
          </a:p>
        </p:txBody>
      </p:sp>
      <p:sp>
        <p:nvSpPr>
          <p:cNvPr id="10" name="TextBox 9">
            <a:extLst>
              <a:ext uri="{FF2B5EF4-FFF2-40B4-BE49-F238E27FC236}">
                <a16:creationId xmlns:a16="http://schemas.microsoft.com/office/drawing/2014/main" id="{13BE8092-BEDE-664A-9D3F-E1F3DB513C7D}"/>
              </a:ext>
              <a:ext uri="{C183D7F6-B498-43B3-948B-1728B52AA6E4}">
                <adec:decorative xmlns:adec="http://schemas.microsoft.com/office/drawing/2017/decorative" val="1"/>
              </a:ext>
            </a:extLst>
          </p:cNvPr>
          <p:cNvSpPr txBox="1"/>
          <p:nvPr/>
        </p:nvSpPr>
        <p:spPr>
          <a:xfrm rot="16200000">
            <a:off x="5258963" y="5474453"/>
            <a:ext cx="111798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grpSp>
        <p:nvGrpSpPr>
          <p:cNvPr id="15" name="Group 14" descr="provide cap within 30 days">
            <a:extLst>
              <a:ext uri="{FF2B5EF4-FFF2-40B4-BE49-F238E27FC236}">
                <a16:creationId xmlns:a16="http://schemas.microsoft.com/office/drawing/2014/main" id="{11DBE2D2-3AE0-554A-9D65-E5E800380928}"/>
              </a:ext>
            </a:extLst>
          </p:cNvPr>
          <p:cNvGrpSpPr>
            <a:grpSpLocks/>
          </p:cNvGrpSpPr>
          <p:nvPr/>
        </p:nvGrpSpPr>
        <p:grpSpPr bwMode="auto">
          <a:xfrm>
            <a:off x="5214222" y="1794103"/>
            <a:ext cx="3068766" cy="3068766"/>
            <a:chOff x="5823425" y="4214491"/>
            <a:chExt cx="2167260" cy="2167259"/>
          </a:xfrm>
        </p:grpSpPr>
        <p:sp>
          <p:nvSpPr>
            <p:cNvPr id="16" name="Oval 15">
              <a:extLst>
                <a:ext uri="{FF2B5EF4-FFF2-40B4-BE49-F238E27FC236}">
                  <a16:creationId xmlns:a16="http://schemas.microsoft.com/office/drawing/2014/main" id="{325D41A9-485F-F244-9BC5-89CFB84CE32D}"/>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25">
              <a:extLst>
                <a:ext uri="{FF2B5EF4-FFF2-40B4-BE49-F238E27FC236}">
                  <a16:creationId xmlns:a16="http://schemas.microsoft.com/office/drawing/2014/main" id="{041FC31B-B81D-1A47-9233-6E84D03C9194}"/>
                </a:ext>
              </a:extLst>
            </p:cNvPr>
            <p:cNvSpPr txBox="1">
              <a:spLocks noChangeArrowheads="1"/>
            </p:cNvSpPr>
            <p:nvPr/>
          </p:nvSpPr>
          <p:spPr bwMode="auto">
            <a:xfrm>
              <a:off x="5887733" y="4355353"/>
              <a:ext cx="2082798" cy="187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chemeClr val="bg1"/>
                  </a:solidFill>
                </a:rPr>
                <a:t>Provide </a:t>
              </a:r>
            </a:p>
            <a:p>
              <a:pPr algn="ctr" eaLnBrk="1" hangingPunct="1">
                <a:lnSpc>
                  <a:spcPct val="100000"/>
                </a:lnSpc>
                <a:spcBef>
                  <a:spcPct val="0"/>
                </a:spcBef>
                <a:buFontTx/>
                <a:buNone/>
              </a:pPr>
              <a:r>
                <a:rPr lang="en-US" altLang="en-US" sz="4000" b="1" dirty="0">
                  <a:solidFill>
                    <a:schemeClr val="bg1"/>
                  </a:solidFill>
                </a:rPr>
                <a:t>CAP </a:t>
              </a:r>
            </a:p>
            <a:p>
              <a:pPr algn="ctr" eaLnBrk="1" hangingPunct="1">
                <a:lnSpc>
                  <a:spcPct val="100000"/>
                </a:lnSpc>
                <a:spcBef>
                  <a:spcPct val="0"/>
                </a:spcBef>
                <a:buFontTx/>
                <a:buNone/>
              </a:pPr>
              <a:r>
                <a:rPr lang="en-US" altLang="en-US" sz="2400" b="1" dirty="0">
                  <a:solidFill>
                    <a:schemeClr val="bg1"/>
                  </a:solidFill>
                </a:rPr>
                <a:t>within</a:t>
              </a:r>
            </a:p>
            <a:p>
              <a:pPr algn="ctr" eaLnBrk="1" hangingPunct="1">
                <a:lnSpc>
                  <a:spcPts val="6800"/>
                </a:lnSpc>
                <a:spcBef>
                  <a:spcPct val="0"/>
                </a:spcBef>
                <a:buFontTx/>
                <a:buNone/>
              </a:pPr>
              <a:r>
                <a:rPr lang="en-US" altLang="en-US" sz="7200" b="1" dirty="0">
                  <a:solidFill>
                    <a:schemeClr val="bg1"/>
                  </a:solidFill>
                </a:rPr>
                <a:t>30</a:t>
              </a:r>
            </a:p>
            <a:p>
              <a:pPr algn="ctr" eaLnBrk="1" hangingPunct="1">
                <a:lnSpc>
                  <a:spcPts val="2463"/>
                </a:lnSpc>
                <a:spcBef>
                  <a:spcPct val="0"/>
                </a:spcBef>
                <a:buFontTx/>
                <a:buNone/>
              </a:pPr>
              <a:r>
                <a:rPr lang="en-US" altLang="en-US" sz="3600" b="1" dirty="0">
                  <a:solidFill>
                    <a:srgbClr val="C00000"/>
                  </a:solidFill>
                </a:rPr>
                <a:t>DAYS</a:t>
              </a:r>
            </a:p>
          </p:txBody>
        </p:sp>
      </p:grpSp>
      <p:pic>
        <p:nvPicPr>
          <p:cNvPr id="14" name="Picture 13">
            <a:extLst>
              <a:ext uri="{FF2B5EF4-FFF2-40B4-BE49-F238E27FC236}">
                <a16:creationId xmlns:a16="http://schemas.microsoft.com/office/drawing/2014/main" id="{F01C5291-68FC-AB43-B381-74C93C8F87F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1055">
            <a:off x="7474827" y="3915073"/>
            <a:ext cx="1869021" cy="186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2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p:txBody>
          <a:bodyPr/>
          <a:lstStyle/>
          <a:p>
            <a:r>
              <a:rPr lang="en-US" dirty="0"/>
              <a:t>Site Review Follow Up</a:t>
            </a:r>
            <a:endParaRPr lang="en-US" altLang="en-US" dirty="0"/>
          </a:p>
        </p:txBody>
      </p:sp>
      <p:sp>
        <p:nvSpPr>
          <p:cNvPr id="129026" name="Content Placeholder 2">
            <a:extLst>
              <a:ext uri="{FF2B5EF4-FFF2-40B4-BE49-F238E27FC236}">
                <a16:creationId xmlns:a16="http://schemas.microsoft.com/office/drawing/2014/main" id="{ED82E6A9-C1EB-2A4A-BB04-AF24BDAE041D}"/>
              </a:ext>
            </a:extLst>
          </p:cNvPr>
          <p:cNvSpPr>
            <a:spLocks noGrp="1" noChangeArrowheads="1"/>
          </p:cNvSpPr>
          <p:nvPr>
            <p:ph idx="4294967295"/>
          </p:nvPr>
        </p:nvSpPr>
        <p:spPr>
          <a:xfrm>
            <a:off x="542925" y="1298448"/>
            <a:ext cx="9229725" cy="642938"/>
          </a:xfrm>
        </p:spPr>
        <p:txBody>
          <a:bodyPr/>
          <a:lstStyle/>
          <a:p>
            <a:pPr marL="0" indent="0" eaLnBrk="1" hangingPunct="1">
              <a:lnSpc>
                <a:spcPct val="120000"/>
              </a:lnSpc>
              <a:spcAft>
                <a:spcPts val="600"/>
              </a:spcAft>
              <a:buClr>
                <a:schemeClr val="tx1"/>
              </a:buClr>
              <a:buFont typeface="Arial" panose="020B0604020202020204" pitchFamily="34" charset="0"/>
              <a:buNone/>
            </a:pPr>
            <a:r>
              <a:rPr lang="en-US" altLang="en-US" sz="3000" dirty="0">
                <a:solidFill>
                  <a:srgbClr val="000000"/>
                </a:solidFill>
              </a:rPr>
              <a:t>The Corrective Action Plan (CAP) should include:</a:t>
            </a:r>
            <a:endParaRPr lang="en-US" altLang="en-US" sz="3000" dirty="0"/>
          </a:p>
        </p:txBody>
      </p:sp>
      <p:pic>
        <p:nvPicPr>
          <p:cNvPr id="4" name="Picture 3" descr="corrective action plan certificate stamp">
            <a:extLst>
              <a:ext uri="{FF2B5EF4-FFF2-40B4-BE49-F238E27FC236}">
                <a16:creationId xmlns:a16="http://schemas.microsoft.com/office/drawing/2014/main" id="{8F144FAB-AA52-E448-A8F9-07AD14D8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712">
            <a:off x="515938" y="2124075"/>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242020E-6973-054A-BC91-9B36670B4AA6}"/>
              </a:ext>
            </a:extLst>
          </p:cNvPr>
          <p:cNvSpPr txBox="1">
            <a:spLocks/>
          </p:cNvSpPr>
          <p:nvPr/>
        </p:nvSpPr>
        <p:spPr bwMode="auto">
          <a:xfrm>
            <a:off x="3249613" y="2079880"/>
            <a:ext cx="8545512" cy="39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Description of each finding.</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Specific steps to implement the recommendation.</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Timetable for performance of each corrective action.</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Description of monitoring to be performed to ensure implementation of the CAP.</a:t>
            </a:r>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nodeType="with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par>
                          <p:cTn id="17" fill="hold" nodeType="withGroup">
                            <p:stCondLst>
                              <p:cond delay="2500"/>
                            </p:stCondLst>
                            <p:childTnLst>
                              <p:par>
                                <p:cTn id="18" presetID="10"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childTnLst>
                          </p:cTn>
                        </p:par>
                        <p:par>
                          <p:cTn id="21" fill="hold" nodeType="withGroup">
                            <p:stCondLst>
                              <p:cond delay="3500"/>
                            </p:stCondLst>
                            <p:childTnLst>
                              <p:par>
                                <p:cTn id="22" presetID="10" presetClass="entr" presetSubtype="0" fill="hold"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D097-D61F-07DA-D5A6-84C2D4F89F2C}"/>
              </a:ext>
            </a:extLst>
          </p:cNvPr>
          <p:cNvSpPr>
            <a:spLocks noGrp="1"/>
          </p:cNvSpPr>
          <p:nvPr>
            <p:ph type="title" idx="4294967295"/>
          </p:nvPr>
        </p:nvSpPr>
        <p:spPr>
          <a:xfrm>
            <a:off x="1295400" y="-642257"/>
            <a:ext cx="10890250" cy="642257"/>
          </a:xfrm>
        </p:spPr>
        <p:txBody>
          <a:bodyPr vert="horz" lIns="91440" tIns="45720" rIns="91440" bIns="45720" rtlCol="0" anchor="b">
            <a:normAutofit/>
          </a:bodyPr>
          <a:lstStyle/>
          <a:p>
            <a:r>
              <a:rPr lang="en-US" dirty="0"/>
              <a:t>Risk Assessment Tools</a:t>
            </a:r>
          </a:p>
        </p:txBody>
      </p:sp>
      <p:pic>
        <p:nvPicPr>
          <p:cNvPr id="10" name="Picture 9" descr="risk assesssment tools with four colored arrows and sample excel charts. ">
            <a:extLst>
              <a:ext uri="{FF2B5EF4-FFF2-40B4-BE49-F238E27FC236}">
                <a16:creationId xmlns:a16="http://schemas.microsoft.com/office/drawing/2014/main" id="{36525140-86A5-2E77-9AC6-7B3C5962EBDE}"/>
              </a:ext>
            </a:extLst>
          </p:cNvPr>
          <p:cNvPicPr>
            <a:picLocks noChangeAspect="1"/>
          </p:cNvPicPr>
          <p:nvPr/>
        </p:nvPicPr>
        <p:blipFill>
          <a:blip r:embed="rId2"/>
          <a:stretch>
            <a:fillRect/>
          </a:stretch>
        </p:blipFill>
        <p:spPr>
          <a:xfrm>
            <a:off x="-125506" y="0"/>
            <a:ext cx="12357847" cy="6857999"/>
          </a:xfrm>
          <a:prstGeom prst="rect">
            <a:avLst/>
          </a:prstGeom>
        </p:spPr>
      </p:pic>
    </p:spTree>
    <p:extLst>
      <p:ext uri="{BB962C8B-B14F-4D97-AF65-F5344CB8AC3E}">
        <p14:creationId xmlns:p14="http://schemas.microsoft.com/office/powerpoint/2010/main" val="269981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p:txBody>
          <a:bodyPr/>
          <a:lstStyle/>
          <a:p>
            <a:r>
              <a:rPr lang="en-US" dirty="0"/>
              <a:t>Site Review Follow Up</a:t>
            </a:r>
            <a:endParaRPr lang="en-US" altLang="en-US" dirty="0"/>
          </a:p>
        </p:txBody>
      </p:sp>
      <p:sp>
        <p:nvSpPr>
          <p:cNvPr id="129026" name="Content Placeholder 2">
            <a:extLst>
              <a:ext uri="{FF2B5EF4-FFF2-40B4-BE49-F238E27FC236}">
                <a16:creationId xmlns:a16="http://schemas.microsoft.com/office/drawing/2014/main" id="{ED82E6A9-C1EB-2A4A-BB04-AF24BDAE041D}"/>
              </a:ext>
            </a:extLst>
          </p:cNvPr>
          <p:cNvSpPr>
            <a:spLocks noGrp="1" noChangeArrowheads="1"/>
          </p:cNvSpPr>
          <p:nvPr>
            <p:ph idx="4294967295"/>
          </p:nvPr>
        </p:nvSpPr>
        <p:spPr>
          <a:xfrm>
            <a:off x="598488" y="1304701"/>
            <a:ext cx="9229725" cy="642938"/>
          </a:xfrm>
        </p:spPr>
        <p:txBody>
          <a:bodyPr>
            <a:normAutofit/>
          </a:bodyPr>
          <a:lstStyle/>
          <a:p>
            <a:pPr marL="0" indent="0" eaLnBrk="1" hangingPunct="1">
              <a:lnSpc>
                <a:spcPct val="120000"/>
              </a:lnSpc>
              <a:spcAft>
                <a:spcPts val="600"/>
              </a:spcAft>
              <a:buClr>
                <a:schemeClr val="tx1"/>
              </a:buClr>
              <a:buFont typeface="Arial" panose="020B0604020202020204" pitchFamily="34" charset="0"/>
              <a:buNone/>
            </a:pPr>
            <a:r>
              <a:rPr lang="en-US" altLang="en-US" sz="3000" dirty="0">
                <a:solidFill>
                  <a:srgbClr val="000000"/>
                </a:solidFill>
              </a:rPr>
              <a:t>After CAP received from grantee:</a:t>
            </a:r>
            <a:endParaRPr lang="en-US" altLang="en-US" sz="3000" dirty="0"/>
          </a:p>
        </p:txBody>
      </p:sp>
      <p:pic>
        <p:nvPicPr>
          <p:cNvPr id="4" name="Picture 3" descr="corrective action plan certificate stamp">
            <a:extLst>
              <a:ext uri="{FF2B5EF4-FFF2-40B4-BE49-F238E27FC236}">
                <a16:creationId xmlns:a16="http://schemas.microsoft.com/office/drawing/2014/main" id="{8F144FAB-AA52-E448-A8F9-07AD14D8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712">
            <a:off x="515938" y="2124075"/>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242020E-6973-054A-BC91-9B36670B4AA6}"/>
              </a:ext>
            </a:extLst>
          </p:cNvPr>
          <p:cNvSpPr txBox="1">
            <a:spLocks/>
          </p:cNvSpPr>
          <p:nvPr/>
        </p:nvSpPr>
        <p:spPr bwMode="auto">
          <a:xfrm>
            <a:off x="2792412" y="2082244"/>
            <a:ext cx="8936037"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971550" lvl="1" indent="-514350">
              <a:lnSpc>
                <a:spcPts val="4000"/>
              </a:lnSpc>
              <a:buClr>
                <a:srgbClr val="C00000"/>
              </a:buClr>
              <a:buSzPct val="80000"/>
              <a:buFont typeface="+mj-lt"/>
              <a:buAutoNum type="arabicPeriod"/>
              <a:defRPr/>
            </a:pPr>
            <a:r>
              <a:rPr lang="en-US" sz="2600" dirty="0"/>
              <a:t>Review CAP and additional documentation provided </a:t>
            </a:r>
          </a:p>
          <a:p>
            <a:pPr marL="971550" lvl="1" indent="-514350">
              <a:lnSpc>
                <a:spcPts val="4000"/>
              </a:lnSpc>
              <a:buClr>
                <a:srgbClr val="C00000"/>
              </a:buClr>
              <a:buSzPct val="80000"/>
              <a:buFont typeface="+mj-lt"/>
              <a:buAutoNum type="arabicPeriod"/>
              <a:defRPr/>
            </a:pPr>
            <a:r>
              <a:rPr lang="en-US" sz="2600" dirty="0"/>
              <a:t>Close recommendations based on adequacy </a:t>
            </a:r>
            <a:br>
              <a:rPr lang="en-US" sz="2600" dirty="0"/>
            </a:br>
            <a:r>
              <a:rPr lang="en-US" sz="2600" dirty="0"/>
              <a:t>of documents provided </a:t>
            </a:r>
          </a:p>
          <a:p>
            <a:pPr marL="971550" lvl="1" indent="-514350">
              <a:lnSpc>
                <a:spcPts val="4000"/>
              </a:lnSpc>
              <a:buClr>
                <a:srgbClr val="C00000"/>
              </a:buClr>
              <a:buSzPct val="80000"/>
              <a:buFont typeface="+mj-lt"/>
              <a:buAutoNum type="arabicPeriod"/>
              <a:defRPr/>
            </a:pPr>
            <a:r>
              <a:rPr lang="en-US" sz="2600" dirty="0"/>
              <a:t>Send partial closure or closure letter </a:t>
            </a:r>
          </a:p>
          <a:p>
            <a:pPr marL="971550" lvl="1" indent="-514350">
              <a:lnSpc>
                <a:spcPts val="4000"/>
              </a:lnSpc>
              <a:buClr>
                <a:srgbClr val="C00000"/>
              </a:buClr>
              <a:buSzPct val="80000"/>
              <a:buFont typeface="+mj-lt"/>
              <a:buAutoNum type="arabicPeriod"/>
              <a:defRPr/>
            </a:pPr>
            <a:r>
              <a:rPr lang="en-US" sz="2600" dirty="0"/>
              <a:t>Close site visit</a:t>
            </a:r>
            <a:endParaRPr lang="en-US" altLang="en-US" sz="2600" dirty="0"/>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509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BFA8F09F-E8E4-CD4D-81BE-6E20E13711F2}"/>
              </a:ext>
            </a:extLst>
          </p:cNvPr>
          <p:cNvSpPr>
            <a:spLocks noGrp="1" noChangeArrowheads="1"/>
          </p:cNvSpPr>
          <p:nvPr>
            <p:ph type="title"/>
          </p:nvPr>
        </p:nvSpPr>
        <p:spPr/>
        <p:txBody>
          <a:bodyPr/>
          <a:lstStyle/>
          <a:p>
            <a:r>
              <a:rPr lang="en-US" dirty="0"/>
              <a:t>Site Review Follow Up</a:t>
            </a:r>
            <a:endParaRPr lang="en-US" altLang="en-US" dirty="0"/>
          </a:p>
        </p:txBody>
      </p:sp>
      <p:sp>
        <p:nvSpPr>
          <p:cNvPr id="130051" name="Content Placeholder 2">
            <a:extLst>
              <a:ext uri="{FF2B5EF4-FFF2-40B4-BE49-F238E27FC236}">
                <a16:creationId xmlns:a16="http://schemas.microsoft.com/office/drawing/2014/main" id="{7FAB4AB1-7825-974F-9712-F398304925FE}"/>
              </a:ext>
            </a:extLst>
          </p:cNvPr>
          <p:cNvSpPr txBox="1">
            <a:spLocks/>
          </p:cNvSpPr>
          <p:nvPr/>
        </p:nvSpPr>
        <p:spPr bwMode="auto">
          <a:xfrm>
            <a:off x="598488" y="1371599"/>
            <a:ext cx="8687180" cy="52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3800"/>
              </a:lnSpc>
              <a:spcAft>
                <a:spcPts val="600"/>
              </a:spcAft>
              <a:buClr>
                <a:schemeClr val="tx1"/>
              </a:buClr>
              <a:buFont typeface="Arial" panose="020B0604020202020204" pitchFamily="34" charset="0"/>
              <a:buNone/>
            </a:pPr>
            <a:r>
              <a:rPr lang="en-US" altLang="en-US" sz="3000" dirty="0">
                <a:solidFill>
                  <a:srgbClr val="000000"/>
                </a:solidFill>
              </a:rPr>
              <a:t>If CAP letter not received:</a:t>
            </a:r>
          </a:p>
          <a:p>
            <a:pPr marL="971550" lvl="1" indent="-514350">
              <a:lnSpc>
                <a:spcPts val="3800"/>
              </a:lnSpc>
              <a:buClr>
                <a:srgbClr val="C00000"/>
              </a:buClr>
              <a:buSzPct val="80000"/>
              <a:buFont typeface="+mj-lt"/>
              <a:buAutoNum type="arabicPeriod"/>
              <a:defRPr/>
            </a:pPr>
            <a:r>
              <a:rPr lang="en-US" sz="2600" dirty="0"/>
              <a:t>Send a first delinquent notice requesting response within 15 days.  </a:t>
            </a:r>
          </a:p>
          <a:p>
            <a:pPr marL="971550" lvl="1" indent="-514350">
              <a:lnSpc>
                <a:spcPts val="3800"/>
              </a:lnSpc>
              <a:buClr>
                <a:srgbClr val="C00000"/>
              </a:buClr>
              <a:buSzPct val="80000"/>
              <a:buFont typeface="+mj-lt"/>
              <a:buAutoNum type="arabicPeriod"/>
              <a:defRPr/>
            </a:pPr>
            <a:r>
              <a:rPr lang="en-US" sz="2600" dirty="0"/>
              <a:t>If no response received, send a second delinquent notice requesting response within 15 days.  </a:t>
            </a:r>
          </a:p>
          <a:p>
            <a:pPr marL="971550" lvl="1" indent="-514350">
              <a:lnSpc>
                <a:spcPts val="3800"/>
              </a:lnSpc>
              <a:buClr>
                <a:srgbClr val="C00000"/>
              </a:buClr>
              <a:buSzPct val="80000"/>
              <a:buFont typeface="+mj-lt"/>
              <a:buAutoNum type="arabicPeriod"/>
              <a:defRPr/>
            </a:pPr>
            <a:r>
              <a:rPr lang="en-US" sz="2600" dirty="0"/>
              <a:t>If no response received, a third and final delinquent notice signed by the Assistant CFO or designee is sent requesting response within 15 days.</a:t>
            </a:r>
          </a:p>
        </p:txBody>
      </p:sp>
      <p:grpSp>
        <p:nvGrpSpPr>
          <p:cNvPr id="12" name="Group 11" descr="Respond within 15 days from final deliinquent notice">
            <a:extLst>
              <a:ext uri="{FF2B5EF4-FFF2-40B4-BE49-F238E27FC236}">
                <a16:creationId xmlns:a16="http://schemas.microsoft.com/office/drawing/2014/main" id="{5D4C8C28-B0B5-2E4E-81D1-D2F688A8B5AF}"/>
              </a:ext>
            </a:extLst>
          </p:cNvPr>
          <p:cNvGrpSpPr>
            <a:grpSpLocks/>
          </p:cNvGrpSpPr>
          <p:nvPr/>
        </p:nvGrpSpPr>
        <p:grpSpPr bwMode="auto">
          <a:xfrm>
            <a:off x="9344484" y="2349500"/>
            <a:ext cx="2713038" cy="2982992"/>
            <a:chOff x="5823425" y="4214491"/>
            <a:chExt cx="2167260" cy="2167259"/>
          </a:xfrm>
        </p:grpSpPr>
        <p:sp>
          <p:nvSpPr>
            <p:cNvPr id="13" name="Oval 12">
              <a:extLst>
                <a:ext uri="{FF2B5EF4-FFF2-40B4-BE49-F238E27FC236}">
                  <a16:creationId xmlns:a16="http://schemas.microsoft.com/office/drawing/2014/main" id="{6F7BB1E8-6735-D94A-A3B7-7EDD749ACC6F}"/>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0066" name="TextBox 25">
              <a:extLst>
                <a:ext uri="{FF2B5EF4-FFF2-40B4-BE49-F238E27FC236}">
                  <a16:creationId xmlns:a16="http://schemas.microsoft.com/office/drawing/2014/main" id="{838F27EC-43F8-B841-92F2-C80E08FE840D}"/>
                </a:ext>
              </a:extLst>
            </p:cNvPr>
            <p:cNvSpPr txBox="1">
              <a:spLocks noChangeArrowheads="1"/>
            </p:cNvSpPr>
            <p:nvPr/>
          </p:nvSpPr>
          <p:spPr bwMode="auto">
            <a:xfrm>
              <a:off x="5887733" y="4355353"/>
              <a:ext cx="2082798" cy="174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Respond </a:t>
              </a:r>
            </a:p>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15</a:t>
              </a:r>
            </a:p>
            <a:p>
              <a:pPr algn="ctr" eaLnBrk="1" hangingPunct="1">
                <a:lnSpc>
                  <a:spcPts val="2463"/>
                </a:lnSpc>
                <a:spcBef>
                  <a:spcPct val="0"/>
                </a:spcBef>
                <a:buFontTx/>
                <a:buNone/>
              </a:pPr>
              <a:r>
                <a:rPr lang="en-US" altLang="en-US" b="1" dirty="0">
                  <a:solidFill>
                    <a:srgbClr val="C00000"/>
                  </a:solidFill>
                </a:rPr>
                <a:t>DAYS</a:t>
              </a:r>
            </a:p>
            <a:p>
              <a:pPr algn="ctr" eaLnBrk="1" hangingPunct="1">
                <a:lnSpc>
                  <a:spcPct val="100000"/>
                </a:lnSpc>
                <a:spcBef>
                  <a:spcPct val="0"/>
                </a:spcBef>
                <a:buFontTx/>
                <a:buNone/>
              </a:pPr>
              <a:r>
                <a:rPr lang="en-US" altLang="en-US" sz="1800" b="1" dirty="0">
                  <a:solidFill>
                    <a:schemeClr val="bg1"/>
                  </a:solidFill>
                </a:rPr>
                <a:t>from final </a:t>
              </a:r>
            </a:p>
            <a:p>
              <a:pPr algn="ctr" eaLnBrk="1" hangingPunct="1">
                <a:lnSpc>
                  <a:spcPct val="100000"/>
                </a:lnSpc>
                <a:spcBef>
                  <a:spcPct val="0"/>
                </a:spcBef>
                <a:buFontTx/>
                <a:buNone/>
              </a:pPr>
              <a:r>
                <a:rPr lang="en-US" altLang="en-US" sz="1800" b="1" dirty="0">
                  <a:solidFill>
                    <a:schemeClr val="bg1"/>
                  </a:solidFill>
                </a:rPr>
                <a:t>delinquent notice</a:t>
              </a:r>
            </a:p>
          </p:txBody>
        </p:sp>
      </p:grpSp>
      <p:pic>
        <p:nvPicPr>
          <p:cNvPr id="130064" name="Picture 17">
            <a:extLst>
              <a:ext uri="{FF2B5EF4-FFF2-40B4-BE49-F238E27FC236}">
                <a16:creationId xmlns:a16="http://schemas.microsoft.com/office/drawing/2014/main" id="{1576A615-E2AE-264E-860C-943DC6AAD76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7" y="4221129"/>
            <a:ext cx="124565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6F3F1B4D-FF03-854C-80CB-C3767661CCA3}"/>
              </a:ext>
              <a:ext uri="{C183D7F6-B498-43B3-948B-1728B52AA6E4}">
                <adec:decorative xmlns:adec="http://schemas.microsoft.com/office/drawing/2017/decorative" val="1"/>
              </a:ext>
            </a:extLst>
          </p:cNvPr>
          <p:cNvCxnSpPr/>
          <p:nvPr/>
        </p:nvCxnSpPr>
        <p:spPr>
          <a:xfrm>
            <a:off x="-25758" y="6186332"/>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E080AA-BC40-EA43-B727-28B3139DE801}"/>
              </a:ext>
              <a:ext uri="{C183D7F6-B498-43B3-948B-1728B52AA6E4}">
                <adec:decorative xmlns:adec="http://schemas.microsoft.com/office/drawing/2017/decorative" val="1"/>
              </a:ext>
            </a:extLst>
          </p:cNvPr>
          <p:cNvSpPr/>
          <p:nvPr/>
        </p:nvSpPr>
        <p:spPr>
          <a:xfrm>
            <a:off x="15188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02A2A33A-E58D-8E41-A515-D20A8F44B2D8}"/>
              </a:ext>
              <a:ext uri="{C183D7F6-B498-43B3-948B-1728B52AA6E4}">
                <adec:decorative xmlns:adec="http://schemas.microsoft.com/office/drawing/2017/decorative" val="1"/>
              </a:ext>
            </a:extLst>
          </p:cNvPr>
          <p:cNvSpPr/>
          <p:nvPr/>
        </p:nvSpPr>
        <p:spPr>
          <a:xfrm>
            <a:off x="7403742"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428FB60D-42D4-3D46-9AF9-D63CB7047ECE}"/>
              </a:ext>
              <a:ext uri="{C183D7F6-B498-43B3-948B-1728B52AA6E4}">
                <adec:decorative xmlns:adec="http://schemas.microsoft.com/office/drawing/2017/decorative" val="1"/>
              </a:ext>
            </a:extLst>
          </p:cNvPr>
          <p:cNvSpPr/>
          <p:nvPr/>
        </p:nvSpPr>
        <p:spPr>
          <a:xfrm>
            <a:off x="103453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a16="http://schemas.microsoft.com/office/drawing/2014/main" id="{07C9843E-4311-0644-9199-8F35802C0233}"/>
              </a:ext>
              <a:ext uri="{C183D7F6-B498-43B3-948B-1728B52AA6E4}">
                <adec:decorative xmlns:adec="http://schemas.microsoft.com/office/drawing/2017/decorative" val="1"/>
              </a:ext>
            </a:extLst>
          </p:cNvPr>
          <p:cNvSpPr/>
          <p:nvPr/>
        </p:nvSpPr>
        <p:spPr>
          <a:xfrm>
            <a:off x="4460517"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21">
            <a:extLst>
              <a:ext uri="{FF2B5EF4-FFF2-40B4-BE49-F238E27FC236}">
                <a16:creationId xmlns:a16="http://schemas.microsoft.com/office/drawing/2014/main" id="{D1D326FE-6F2A-3343-A8FC-548DEE72E47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1055">
            <a:off x="9172912" y="1329501"/>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0051">
                                            <p:txEl>
                                              <p:pRg st="1" end="1"/>
                                            </p:txEl>
                                          </p:spTgt>
                                        </p:tgtEl>
                                        <p:attrNameLst>
                                          <p:attrName>style.visibility</p:attrName>
                                        </p:attrNameLst>
                                      </p:cBhvr>
                                      <p:to>
                                        <p:strVal val="visible"/>
                                      </p:to>
                                    </p:set>
                                    <p:animEffect transition="in" filter="fade">
                                      <p:cBhvr>
                                        <p:cTn id="11" dur="1000"/>
                                        <p:tgtEl>
                                          <p:spTgt spid="130051">
                                            <p:txEl>
                                              <p:pRg st="1" end="1"/>
                                            </p:txEl>
                                          </p:spTgt>
                                        </p:tgtEl>
                                      </p:cBhvr>
                                    </p:animEffect>
                                    <p:anim calcmode="lin" valueType="num">
                                      <p:cBhvr>
                                        <p:cTn id="12" dur="10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130051">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Effect transition="in" filter="fade">
                                      <p:cBhvr>
                                        <p:cTn id="17" dur="1000"/>
                                        <p:tgtEl>
                                          <p:spTgt spid="130051">
                                            <p:txEl>
                                              <p:pRg st="2" end="2"/>
                                            </p:txEl>
                                          </p:spTgt>
                                        </p:tgtEl>
                                      </p:cBhvr>
                                    </p:animEffect>
                                    <p:anim calcmode="lin" valueType="num">
                                      <p:cBhvr>
                                        <p:cTn id="18" dur="10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0051">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30051">
                                            <p:txEl>
                                              <p:pRg st="3" end="3"/>
                                            </p:txEl>
                                          </p:spTgt>
                                        </p:tgtEl>
                                        <p:attrNameLst>
                                          <p:attrName>style.visibility</p:attrName>
                                        </p:attrNameLst>
                                      </p:cBhvr>
                                      <p:to>
                                        <p:strVal val="visible"/>
                                      </p:to>
                                    </p:set>
                                    <p:animEffect transition="in" filter="fade">
                                      <p:cBhvr>
                                        <p:cTn id="23" dur="1000"/>
                                        <p:tgtEl>
                                          <p:spTgt spid="130051">
                                            <p:txEl>
                                              <p:pRg st="3" end="3"/>
                                            </p:txEl>
                                          </p:spTgt>
                                        </p:tgtEl>
                                      </p:cBhvr>
                                    </p:animEffect>
                                    <p:anim calcmode="lin" valueType="num">
                                      <p:cBhvr>
                                        <p:cTn id="24" dur="10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130051">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3" presetClass="entr" presetSubtype="16" fill="hold" nodeType="afterEffect">
                                  <p:stCondLst>
                                    <p:cond delay="0"/>
                                  </p:stCondLst>
                                  <p:childTnLst>
                                    <p:set>
                                      <p:cBhvr>
                                        <p:cTn id="28" dur="1" fill="hold">
                                          <p:stCondLst>
                                            <p:cond delay="0"/>
                                          </p:stCondLst>
                                        </p:cTn>
                                        <p:tgtEl>
                                          <p:spTgt spid="130064"/>
                                        </p:tgtEl>
                                        <p:attrNameLst>
                                          <p:attrName>style.visibility</p:attrName>
                                        </p:attrNameLst>
                                      </p:cBhvr>
                                      <p:to>
                                        <p:strVal val="visible"/>
                                      </p:to>
                                    </p:set>
                                    <p:anim calcmode="lin" valueType="num">
                                      <p:cBhvr>
                                        <p:cTn id="29" dur="500" fill="hold"/>
                                        <p:tgtEl>
                                          <p:spTgt spid="130064"/>
                                        </p:tgtEl>
                                        <p:attrNameLst>
                                          <p:attrName>ppt_w</p:attrName>
                                        </p:attrNameLst>
                                      </p:cBhvr>
                                      <p:tavLst>
                                        <p:tav tm="0">
                                          <p:val>
                                            <p:fltVal val="0"/>
                                          </p:val>
                                        </p:tav>
                                        <p:tav tm="100000">
                                          <p:val>
                                            <p:strVal val="#ppt_w"/>
                                          </p:val>
                                        </p:tav>
                                      </p:tavLst>
                                    </p:anim>
                                    <p:anim calcmode="lin" valueType="num">
                                      <p:cBhvr>
                                        <p:cTn id="30" dur="500" fill="hold"/>
                                        <p:tgtEl>
                                          <p:spTgt spid="130064"/>
                                        </p:tgtEl>
                                        <p:attrNameLst>
                                          <p:attrName>ppt_h</p:attrName>
                                        </p:attrNameLst>
                                      </p:cBhvr>
                                      <p:tavLst>
                                        <p:tav tm="0">
                                          <p:val>
                                            <p:fltVal val="0"/>
                                          </p:val>
                                        </p:tav>
                                        <p:tav tm="100000">
                                          <p:val>
                                            <p:strVal val="#ppt_h"/>
                                          </p:val>
                                        </p:tav>
                                      </p:tavLst>
                                    </p:anim>
                                  </p:childTnLst>
                                </p:cTn>
                              </p:par>
                            </p:childTnLst>
                          </p:cTn>
                        </p:par>
                        <p:par>
                          <p:cTn id="31" fill="hold">
                            <p:stCondLst>
                              <p:cond delay="45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BFA8F09F-E8E4-CD4D-81BE-6E20E13711F2}"/>
              </a:ext>
            </a:extLst>
          </p:cNvPr>
          <p:cNvSpPr>
            <a:spLocks noGrp="1" noChangeArrowheads="1"/>
          </p:cNvSpPr>
          <p:nvPr>
            <p:ph type="title"/>
          </p:nvPr>
        </p:nvSpPr>
        <p:spPr/>
        <p:txBody>
          <a:bodyPr/>
          <a:lstStyle/>
          <a:p>
            <a:r>
              <a:rPr lang="en-US" dirty="0"/>
              <a:t>Site Review Follow Up</a:t>
            </a:r>
            <a:endParaRPr lang="en-US" altLang="en-US" dirty="0"/>
          </a:p>
        </p:txBody>
      </p:sp>
      <p:sp>
        <p:nvSpPr>
          <p:cNvPr id="130051" name="Content Placeholder 2">
            <a:extLst>
              <a:ext uri="{FF2B5EF4-FFF2-40B4-BE49-F238E27FC236}">
                <a16:creationId xmlns:a16="http://schemas.microsoft.com/office/drawing/2014/main" id="{7FAB4AB1-7825-974F-9712-F398304925FE}"/>
              </a:ext>
            </a:extLst>
          </p:cNvPr>
          <p:cNvSpPr txBox="1">
            <a:spLocks/>
          </p:cNvSpPr>
          <p:nvPr/>
        </p:nvSpPr>
        <p:spPr bwMode="auto">
          <a:xfrm>
            <a:off x="598489" y="1371599"/>
            <a:ext cx="7083241"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indent="-228600">
              <a:lnSpc>
                <a:spcPts val="3800"/>
              </a:lnSpc>
              <a:buNone/>
              <a:defRPr/>
            </a:pPr>
            <a:r>
              <a:rPr lang="en-US" altLang="en-US" sz="3000" dirty="0">
                <a:solidFill>
                  <a:srgbClr val="000000"/>
                </a:solidFill>
              </a:rPr>
              <a:t>If CAP letter not received </a:t>
            </a:r>
            <a:r>
              <a:rPr lang="en-US" sz="3000" dirty="0"/>
              <a:t>and grantee does not respond within 15 days from the date of the final notice:</a:t>
            </a:r>
          </a:p>
          <a:p>
            <a:pPr marL="971550" lvl="1" indent="-514350">
              <a:lnSpc>
                <a:spcPts val="3800"/>
              </a:lnSpc>
              <a:buClr>
                <a:srgbClr val="C00000"/>
              </a:buClr>
              <a:buSzPct val="80000"/>
              <a:buFont typeface="+mj-lt"/>
              <a:buAutoNum type="arabicPeriod"/>
              <a:defRPr/>
            </a:pPr>
            <a:r>
              <a:rPr lang="en-US" sz="2600" dirty="0"/>
              <a:t>Unresolved questioned costs – grantee shall be referred to U.S. Department </a:t>
            </a:r>
            <a:br>
              <a:rPr lang="en-US" sz="2600" dirty="0"/>
            </a:br>
            <a:r>
              <a:rPr lang="en-US" sz="2600" dirty="0"/>
              <a:t>of Treasury, for collection </a:t>
            </a:r>
          </a:p>
          <a:p>
            <a:pPr marL="971550" lvl="1" indent="-514350">
              <a:lnSpc>
                <a:spcPts val="3800"/>
              </a:lnSpc>
              <a:buClr>
                <a:srgbClr val="C00000"/>
              </a:buClr>
              <a:buSzPct val="80000"/>
              <a:buFont typeface="+mj-lt"/>
              <a:buAutoNum type="arabicPeriod"/>
              <a:defRPr/>
            </a:pPr>
            <a:r>
              <a:rPr lang="en-US" sz="2600" dirty="0"/>
              <a:t>No questioned costs – may be referred for </a:t>
            </a:r>
            <a:r>
              <a:rPr lang="en-US" sz="2600" i="1" u="sng" dirty="0"/>
              <a:t>administrative closure</a:t>
            </a:r>
            <a:r>
              <a:rPr lang="en-US" sz="2600" dirty="0"/>
              <a:t> and be subject to additional administrative actions</a:t>
            </a:r>
          </a:p>
        </p:txBody>
      </p:sp>
      <p:cxnSp>
        <p:nvCxnSpPr>
          <p:cNvPr id="7" name="Straight Connector 6">
            <a:extLst>
              <a:ext uri="{FF2B5EF4-FFF2-40B4-BE49-F238E27FC236}">
                <a16:creationId xmlns:a16="http://schemas.microsoft.com/office/drawing/2014/main" id="{59C74FB1-86D2-AB48-868C-12EA76A94BC8}"/>
              </a:ext>
              <a:ext uri="{C183D7F6-B498-43B3-948B-1728B52AA6E4}">
                <adec:decorative xmlns:adec="http://schemas.microsoft.com/office/drawing/2017/decorative" val="1"/>
              </a:ext>
            </a:extLst>
          </p:cNvPr>
          <p:cNvCxnSpPr/>
          <p:nvPr/>
        </p:nvCxnSpPr>
        <p:spPr>
          <a:xfrm>
            <a:off x="-25758" y="6186332"/>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68AC600-316D-C046-A722-A119A63D360E}"/>
              </a:ext>
              <a:ext uri="{C183D7F6-B498-43B3-948B-1728B52AA6E4}">
                <adec:decorative xmlns:adec="http://schemas.microsoft.com/office/drawing/2017/decorative" val="1"/>
              </a:ext>
            </a:extLst>
          </p:cNvPr>
          <p:cNvSpPr/>
          <p:nvPr/>
        </p:nvSpPr>
        <p:spPr>
          <a:xfrm>
            <a:off x="15188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F4032288-0E62-C24C-B783-0B936064B64A}"/>
              </a:ext>
              <a:ext uri="{C183D7F6-B498-43B3-948B-1728B52AA6E4}">
                <adec:decorative xmlns:adec="http://schemas.microsoft.com/office/drawing/2017/decorative" val="1"/>
              </a:ext>
            </a:extLst>
          </p:cNvPr>
          <p:cNvSpPr/>
          <p:nvPr/>
        </p:nvSpPr>
        <p:spPr>
          <a:xfrm>
            <a:off x="7403742"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56412715-FCB2-544E-856B-AF181948F1F2}"/>
              </a:ext>
              <a:ext uri="{C183D7F6-B498-43B3-948B-1728B52AA6E4}">
                <adec:decorative xmlns:adec="http://schemas.microsoft.com/office/drawing/2017/decorative" val="1"/>
              </a:ext>
            </a:extLst>
          </p:cNvPr>
          <p:cNvSpPr/>
          <p:nvPr/>
        </p:nvSpPr>
        <p:spPr>
          <a:xfrm>
            <a:off x="103453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419A54F6-3190-F545-A488-D5DA8810D7C2}"/>
              </a:ext>
              <a:ext uri="{C183D7F6-B498-43B3-948B-1728B52AA6E4}">
                <adec:decorative xmlns:adec="http://schemas.microsoft.com/office/drawing/2017/decorative" val="1"/>
              </a:ext>
            </a:extLst>
          </p:cNvPr>
          <p:cNvSpPr/>
          <p:nvPr/>
        </p:nvSpPr>
        <p:spPr>
          <a:xfrm>
            <a:off x="4460517"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0064" name="Picture 17">
            <a:extLst>
              <a:ext uri="{FF2B5EF4-FFF2-40B4-BE49-F238E27FC236}">
                <a16:creationId xmlns:a16="http://schemas.microsoft.com/office/drawing/2014/main" id="{1576A615-E2AE-264E-860C-943DC6AAD76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8" y="4613274"/>
            <a:ext cx="124565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8B02A42-E833-054E-A72B-40EA12ECD9C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1055">
            <a:off x="9172912" y="1329501"/>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descr="respond within 15 days from final delinquent notice">
            <a:extLst>
              <a:ext uri="{FF2B5EF4-FFF2-40B4-BE49-F238E27FC236}">
                <a16:creationId xmlns:a16="http://schemas.microsoft.com/office/drawing/2014/main" id="{C9F8221A-089D-844A-9027-91CC2729E7E0}"/>
              </a:ext>
            </a:extLst>
          </p:cNvPr>
          <p:cNvGrpSpPr>
            <a:grpSpLocks/>
          </p:cNvGrpSpPr>
          <p:nvPr/>
        </p:nvGrpSpPr>
        <p:grpSpPr bwMode="auto">
          <a:xfrm>
            <a:off x="9344484" y="2349500"/>
            <a:ext cx="2847516" cy="2946778"/>
            <a:chOff x="5823425" y="4214491"/>
            <a:chExt cx="2167260" cy="2167259"/>
          </a:xfrm>
        </p:grpSpPr>
        <p:sp>
          <p:nvSpPr>
            <p:cNvPr id="23" name="Oval 22">
              <a:extLst>
                <a:ext uri="{FF2B5EF4-FFF2-40B4-BE49-F238E27FC236}">
                  <a16:creationId xmlns:a16="http://schemas.microsoft.com/office/drawing/2014/main" id="{7672C8D5-0094-2848-B85A-417C2D91332F}"/>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TextBox 25">
              <a:extLst>
                <a:ext uri="{FF2B5EF4-FFF2-40B4-BE49-F238E27FC236}">
                  <a16:creationId xmlns:a16="http://schemas.microsoft.com/office/drawing/2014/main" id="{0EFE81C8-5BAA-DB42-90C7-9D08C4BD1E98}"/>
                </a:ext>
              </a:extLst>
            </p:cNvPr>
            <p:cNvSpPr txBox="1">
              <a:spLocks noChangeArrowheads="1"/>
            </p:cNvSpPr>
            <p:nvPr/>
          </p:nvSpPr>
          <p:spPr bwMode="auto">
            <a:xfrm>
              <a:off x="5887733" y="4355353"/>
              <a:ext cx="2000600" cy="176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Respond </a:t>
              </a:r>
            </a:p>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15</a:t>
              </a:r>
            </a:p>
            <a:p>
              <a:pPr algn="ctr" eaLnBrk="1" hangingPunct="1">
                <a:lnSpc>
                  <a:spcPts val="2463"/>
                </a:lnSpc>
                <a:spcBef>
                  <a:spcPct val="0"/>
                </a:spcBef>
                <a:buFontTx/>
                <a:buNone/>
              </a:pPr>
              <a:r>
                <a:rPr lang="en-US" altLang="en-US" b="1" dirty="0">
                  <a:solidFill>
                    <a:srgbClr val="C00000"/>
                  </a:solidFill>
                </a:rPr>
                <a:t>DAYS</a:t>
              </a:r>
            </a:p>
            <a:p>
              <a:pPr algn="ctr" eaLnBrk="1" hangingPunct="1">
                <a:lnSpc>
                  <a:spcPct val="100000"/>
                </a:lnSpc>
                <a:spcBef>
                  <a:spcPct val="0"/>
                </a:spcBef>
                <a:buFontTx/>
                <a:buNone/>
              </a:pPr>
              <a:r>
                <a:rPr lang="en-US" altLang="en-US" sz="1800" b="1" dirty="0">
                  <a:solidFill>
                    <a:schemeClr val="bg1"/>
                  </a:solidFill>
                </a:rPr>
                <a:t>from final </a:t>
              </a:r>
              <a:br>
                <a:rPr lang="en-US" altLang="en-US" sz="1800" b="1" dirty="0">
                  <a:solidFill>
                    <a:schemeClr val="bg1"/>
                  </a:solidFill>
                </a:rPr>
              </a:br>
              <a:r>
                <a:rPr lang="en-US" altLang="en-US" sz="1800" b="1" dirty="0">
                  <a:solidFill>
                    <a:schemeClr val="bg1"/>
                  </a:solidFill>
                </a:rPr>
                <a:t>delinquent notice</a:t>
              </a:r>
            </a:p>
          </p:txBody>
        </p:sp>
      </p:grpSp>
      <p:sp>
        <p:nvSpPr>
          <p:cNvPr id="25" name="Oval 24">
            <a:extLst>
              <a:ext uri="{FF2B5EF4-FFF2-40B4-BE49-F238E27FC236}">
                <a16:creationId xmlns:a16="http://schemas.microsoft.com/office/drawing/2014/main" id="{D34BBCD5-C2F9-AF44-A155-FDEFBE48D54A}"/>
              </a:ext>
              <a:ext uri="{C183D7F6-B498-43B3-948B-1728B52AA6E4}">
                <adec:decorative xmlns:adec="http://schemas.microsoft.com/office/drawing/2017/decorative" val="1"/>
              </a:ext>
            </a:extLst>
          </p:cNvPr>
          <p:cNvSpPr/>
          <p:nvPr/>
        </p:nvSpPr>
        <p:spPr>
          <a:xfrm>
            <a:off x="7812877" y="2806133"/>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D583975-15D0-8F42-81B4-47754788D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62572" y="3109251"/>
            <a:ext cx="1198743" cy="1031962"/>
          </a:xfrm>
          <a:prstGeom prst="rect">
            <a:avLst/>
          </a:prstGeom>
        </p:spPr>
      </p:pic>
      <p:sp>
        <p:nvSpPr>
          <p:cNvPr id="4" name="Left Arrow 3">
            <a:extLst>
              <a:ext uri="{FF2B5EF4-FFF2-40B4-BE49-F238E27FC236}">
                <a16:creationId xmlns:a16="http://schemas.microsoft.com/office/drawing/2014/main" id="{06BF92A1-8180-3148-87B4-FBF776EF490B}"/>
              </a:ext>
              <a:ext uri="{C183D7F6-B498-43B3-948B-1728B52AA6E4}">
                <adec:decorative xmlns:adec="http://schemas.microsoft.com/office/drawing/2017/decorative" val="1"/>
              </a:ext>
            </a:extLst>
          </p:cNvPr>
          <p:cNvSpPr/>
          <p:nvPr/>
        </p:nvSpPr>
        <p:spPr>
          <a:xfrm>
            <a:off x="9300133" y="3408046"/>
            <a:ext cx="617439" cy="502372"/>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7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130051">
                                            <p:txEl>
                                              <p:pRg st="1" end="1"/>
                                            </p:txEl>
                                          </p:spTgt>
                                        </p:tgtEl>
                                        <p:attrNameLst>
                                          <p:attrName>style.visibility</p:attrName>
                                        </p:attrNameLst>
                                      </p:cBhvr>
                                      <p:to>
                                        <p:strVal val="visible"/>
                                      </p:to>
                                    </p:set>
                                    <p:animEffect transition="in" filter="fade">
                                      <p:cBhvr>
                                        <p:cTn id="7" dur="1000"/>
                                        <p:tgtEl>
                                          <p:spTgt spid="130051">
                                            <p:txEl>
                                              <p:pRg st="1" end="1"/>
                                            </p:txEl>
                                          </p:spTgt>
                                        </p:tgtEl>
                                      </p:cBhvr>
                                    </p:animEffect>
                                    <p:anim calcmode="lin" valueType="num">
                                      <p:cBhvr>
                                        <p:cTn id="8" dur="10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0051">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0051">
                                            <p:txEl>
                                              <p:pRg st="2" end="2"/>
                                            </p:txEl>
                                          </p:spTgt>
                                        </p:tgtEl>
                                        <p:attrNameLst>
                                          <p:attrName>style.visibility</p:attrName>
                                        </p:attrNameLst>
                                      </p:cBhvr>
                                      <p:to>
                                        <p:strVal val="visible"/>
                                      </p:to>
                                    </p:set>
                                    <p:animEffect transition="in" filter="fade">
                                      <p:cBhvr>
                                        <p:cTn id="13" dur="1000"/>
                                        <p:tgtEl>
                                          <p:spTgt spid="130051">
                                            <p:txEl>
                                              <p:pRg st="2" end="2"/>
                                            </p:txEl>
                                          </p:spTgt>
                                        </p:tgtEl>
                                      </p:cBhvr>
                                    </p:animEffect>
                                    <p:anim calcmode="lin" valueType="num">
                                      <p:cBhvr>
                                        <p:cTn id="14" dur="10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30051">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130064"/>
                                        </p:tgtEl>
                                        <p:attrNameLst>
                                          <p:attrName>style.visibility</p:attrName>
                                        </p:attrNameLst>
                                      </p:cBhvr>
                                      <p:to>
                                        <p:strVal val="visible"/>
                                      </p:to>
                                    </p:set>
                                    <p:anim calcmode="lin" valueType="num">
                                      <p:cBhvr>
                                        <p:cTn id="19" dur="500" fill="hold"/>
                                        <p:tgtEl>
                                          <p:spTgt spid="130064"/>
                                        </p:tgtEl>
                                        <p:attrNameLst>
                                          <p:attrName>ppt_w</p:attrName>
                                        </p:attrNameLst>
                                      </p:cBhvr>
                                      <p:tavLst>
                                        <p:tav tm="0">
                                          <p:val>
                                            <p:fltVal val="0"/>
                                          </p:val>
                                        </p:tav>
                                        <p:tav tm="100000">
                                          <p:val>
                                            <p:strVal val="#ppt_w"/>
                                          </p:val>
                                        </p:tav>
                                      </p:tavLst>
                                    </p:anim>
                                    <p:anim calcmode="lin" valueType="num">
                                      <p:cBhvr>
                                        <p:cTn id="20" dur="500" fill="hold"/>
                                        <p:tgtEl>
                                          <p:spTgt spid="130064"/>
                                        </p:tgtEl>
                                        <p:attrNameLst>
                                          <p:attrName>ppt_h</p:attrName>
                                        </p:attrNameLst>
                                      </p:cBhvr>
                                      <p:tavLst>
                                        <p:tav tm="0">
                                          <p:val>
                                            <p:fltVal val="0"/>
                                          </p:val>
                                        </p:tav>
                                        <p:tav tm="100000">
                                          <p:val>
                                            <p:strVal val="#ppt_h"/>
                                          </p:val>
                                        </p:tav>
                                      </p:tavLst>
                                    </p:anim>
                                  </p:childTnLst>
                                </p:cTn>
                              </p:par>
                            </p:childTnLst>
                          </p:cTn>
                        </p:par>
                        <p:par>
                          <p:cTn id="21" fill="hold">
                            <p:stCondLst>
                              <p:cond delay="3500"/>
                            </p:stCondLst>
                            <p:childTnLst>
                              <p:par>
                                <p:cTn id="22" presetID="2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childTnLst>
                                </p:cTn>
                              </p:par>
                            </p:childTnLst>
                          </p:cTn>
                        </p:par>
                        <p:par>
                          <p:cTn id="26" fill="hold">
                            <p:stCondLst>
                              <p:cond delay="4500"/>
                            </p:stCondLst>
                            <p:childTnLst>
                              <p:par>
                                <p:cTn id="27" presetID="22" presetClass="entr" presetSubtype="2"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par>
                          <p:cTn id="30" fill="hold">
                            <p:stCondLst>
                              <p:cond delay="5000"/>
                            </p:stCondLst>
                            <p:childTnLst>
                              <p:par>
                                <p:cTn id="31" presetID="2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500"/>
                                        <p:tgtEl>
                                          <p:spTgt spid="3"/>
                                        </p:tgtEl>
                                      </p:cBhvr>
                                    </p:animEffect>
                                  </p:childTnLst>
                                </p:cTn>
                              </p:par>
                            </p:childTnLst>
                          </p:cTn>
                        </p:par>
                        <p:par>
                          <p:cTn id="34" fill="hold">
                            <p:stCondLst>
                              <p:cond delay="5500"/>
                            </p:stCondLst>
                            <p:childTnLst>
                              <p:par>
                                <p:cTn id="35" presetID="22" presetClass="entr" presetSubtype="2"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omen conversing while sitting in an office">
            <a:extLst>
              <a:ext uri="{FF2B5EF4-FFF2-40B4-BE49-F238E27FC236}">
                <a16:creationId xmlns:a16="http://schemas.microsoft.com/office/drawing/2014/main" id="{9050EAAF-DEF6-F281-42F3-A81AE4BDA9E1}"/>
              </a:ext>
            </a:extLst>
          </p:cNvPr>
          <p:cNvPicPr>
            <a:picLocks noGrp="1" noChangeAspect="1"/>
          </p:cNvPicPr>
          <p:nvPr>
            <p:ph type="pic" sz="quarter" idx="14"/>
          </p:nvPr>
        </p:nvPicPr>
        <p:blipFill>
          <a:blip r:embed="rId3"/>
          <a:srcRect t="5986" b="5986"/>
          <a:stretch>
            <a:fillRect/>
          </a:stretch>
        </p:blipFill>
        <p:spPr>
          <a:xfrm>
            <a:off x="0" y="0"/>
            <a:ext cx="12192000" cy="7156135"/>
          </a:xfrm>
        </p:spPr>
      </p:pic>
      <p:sp>
        <p:nvSpPr>
          <p:cNvPr id="24" name="Title 23">
            <a:extLst>
              <a:ext uri="{FF2B5EF4-FFF2-40B4-BE49-F238E27FC236}">
                <a16:creationId xmlns:a16="http://schemas.microsoft.com/office/drawing/2014/main" id="{3413C595-4D01-4997-9A0A-E7606687AB79}"/>
              </a:ext>
            </a:extLst>
          </p:cNvPr>
          <p:cNvSpPr>
            <a:spLocks noGrp="1"/>
          </p:cNvSpPr>
          <p:nvPr>
            <p:ph type="title"/>
          </p:nvPr>
        </p:nvSpPr>
        <p:spPr>
          <a:xfrm>
            <a:off x="0" y="4955473"/>
            <a:ext cx="12192000" cy="1717861"/>
          </a:xfrm>
          <a:solidFill>
            <a:schemeClr val="accent1">
              <a:lumMod val="75000"/>
              <a:alpha val="80000"/>
            </a:schemeClr>
          </a:solidFill>
        </p:spPr>
        <p:txBody>
          <a:bodyPr anchor="b">
            <a:normAutofit fontScale="90000"/>
          </a:bodyPr>
          <a:lstStyle/>
          <a:p>
            <a:r>
              <a:rPr lang="en-US" b="1" dirty="0">
                <a:latin typeface="Arial Black" panose="020B0A04020102020204" pitchFamily="34" charset="0"/>
              </a:rPr>
              <a:t>Preventing repeat </a:t>
            </a:r>
            <a:br>
              <a:rPr lang="en-US" b="1" dirty="0">
                <a:latin typeface="Arial Black" panose="020B0A04020102020204" pitchFamily="34" charset="0"/>
              </a:rPr>
            </a:br>
            <a:r>
              <a:rPr lang="en-US" b="1" dirty="0">
                <a:latin typeface="Arial Black" panose="020B0A04020102020204" pitchFamily="34" charset="0"/>
              </a:rPr>
              <a:t>monitoring findings Exercise</a:t>
            </a:r>
            <a:br>
              <a:rPr lang="en-US" b="1" dirty="0">
                <a:latin typeface="Arial Black" panose="020B0A04020102020204" pitchFamily="34" charset="0"/>
              </a:rPr>
            </a:br>
            <a:endParaRPr lang="en-US" b="1" dirty="0">
              <a:latin typeface="Arial Black" panose="020B0A04020102020204" pitchFamily="34" charset="0"/>
            </a:endParaRPr>
          </a:p>
        </p:txBody>
      </p:sp>
    </p:spTree>
    <p:extLst>
      <p:ext uri="{BB962C8B-B14F-4D97-AF65-F5344CB8AC3E}">
        <p14:creationId xmlns:p14="http://schemas.microsoft.com/office/powerpoint/2010/main" val="37693471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46B43F-E4EB-B5E8-A4B4-A86512C3C19F}"/>
              </a:ext>
            </a:extLst>
          </p:cNvPr>
          <p:cNvSpPr txBox="1">
            <a:spLocks noGrp="1" noChangeArrowheads="1"/>
          </p:cNvSpPr>
          <p:nvPr>
            <p:ph type="title" idx="4294967295"/>
          </p:nvPr>
        </p:nvSpPr>
        <p:spPr>
          <a:xfrm>
            <a:off x="1163124" y="264161"/>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chemeClr val="bg1"/>
                </a:solidFill>
                <a:effectLst/>
                <a:uLnTx/>
                <a:uFillTx/>
                <a:latin typeface="Arial Black" panose="020B0A04020102020204" pitchFamily="34" charset="0"/>
                <a:ea typeface="+mj-ea"/>
                <a:cs typeface="Arial" panose="020B0604020202020204" pitchFamily="34" charset="0"/>
              </a:rPr>
              <a:t>Top 10 Monitoring Findings (FY 2024)</a:t>
            </a:r>
          </a:p>
        </p:txBody>
      </p:sp>
      <p:sp>
        <p:nvSpPr>
          <p:cNvPr id="2" name="Slide Number Placeholder 1">
            <a:extLst>
              <a:ext uri="{FF2B5EF4-FFF2-40B4-BE49-F238E27FC236}">
                <a16:creationId xmlns:a16="http://schemas.microsoft.com/office/drawing/2014/main" id="{BF523553-C66D-07DD-8936-859F4AC89251}"/>
              </a:ext>
            </a:extLst>
          </p:cNvPr>
          <p:cNvSpPr>
            <a:spLocks noGrp="1"/>
          </p:cNvSpPr>
          <p:nvPr>
            <p:ph type="sldNum" sz="quarter" idx="4"/>
          </p:nvPr>
        </p:nvSpPr>
        <p:spPr>
          <a:solidFill>
            <a:schemeClr val="tx1"/>
          </a:solidFill>
        </p:spPr>
        <p:txBody>
          <a:bodyPr/>
          <a:lstStyle/>
          <a:p>
            <a:fld id="{3C041627-B651-4CA3-82A4-BCBEC4C11517}" type="slidenum">
              <a:rPr lang="en-US" smtClean="0"/>
              <a:pPr/>
              <a:t>154</a:t>
            </a:fld>
            <a:endParaRPr lang="en-US"/>
          </a:p>
        </p:txBody>
      </p:sp>
      <p:graphicFrame>
        <p:nvGraphicFramePr>
          <p:cNvPr id="3" name="Table 8">
            <a:extLst>
              <a:ext uri="{FF2B5EF4-FFF2-40B4-BE49-F238E27FC236}">
                <a16:creationId xmlns:a16="http://schemas.microsoft.com/office/drawing/2014/main" id="{CD7F5ACB-E821-2446-05E8-8BEF97F7C9A3}"/>
              </a:ext>
            </a:extLst>
          </p:cNvPr>
          <p:cNvGraphicFramePr>
            <a:graphicFrameLocks noGrp="1"/>
          </p:cNvGraphicFramePr>
          <p:nvPr>
            <p:extLst>
              <p:ext uri="{D42A27DB-BD31-4B8C-83A1-F6EECF244321}">
                <p14:modId xmlns:p14="http://schemas.microsoft.com/office/powerpoint/2010/main" val="3449755453"/>
              </p:ext>
            </p:extLst>
          </p:nvPr>
        </p:nvGraphicFramePr>
        <p:xfrm>
          <a:off x="627415" y="1269246"/>
          <a:ext cx="11389093" cy="5011908"/>
        </p:xfrm>
        <a:graphic>
          <a:graphicData uri="http://schemas.openxmlformats.org/drawingml/2006/table">
            <a:tbl>
              <a:tblPr firstRow="1" bandRow="1">
                <a:tableStyleId>{0660B408-B3CF-4A94-85FC-2B1E0A45F4A2}</a:tableStyleId>
              </a:tblPr>
              <a:tblGrid>
                <a:gridCol w="588403">
                  <a:extLst>
                    <a:ext uri="{9D8B030D-6E8A-4147-A177-3AD203B41FA5}">
                      <a16:colId xmlns:a16="http://schemas.microsoft.com/office/drawing/2014/main" val="4196355005"/>
                    </a:ext>
                  </a:extLst>
                </a:gridCol>
                <a:gridCol w="10800690">
                  <a:extLst>
                    <a:ext uri="{9D8B030D-6E8A-4147-A177-3AD203B41FA5}">
                      <a16:colId xmlns:a16="http://schemas.microsoft.com/office/drawing/2014/main" val="2487968635"/>
                    </a:ext>
                  </a:extLst>
                </a:gridCol>
              </a:tblGrid>
              <a:tr h="496765">
                <a:tc>
                  <a:txBody>
                    <a:bodyPr/>
                    <a:lstStyle/>
                    <a:p>
                      <a:pPr algn="ctr"/>
                      <a:r>
                        <a:rPr lang="en-US" sz="2000" b="1">
                          <a:solidFill>
                            <a:srgbClr val="006699"/>
                          </a:solidFill>
                          <a:latin typeface="Calibri" panose="020F0502020204030204" pitchFamily="34" charset="0"/>
                          <a:cs typeface="Calibri" panose="020F0502020204030204" pitchFamily="34" charset="0"/>
                        </a:rPr>
                        <a:t>1.</a:t>
                      </a:r>
                    </a:p>
                  </a:txBody>
                  <a:tcPr>
                    <a:solidFill>
                      <a:schemeClr val="bg2"/>
                    </a:solidFill>
                  </a:tcPr>
                </a:tc>
                <a:tc>
                  <a:txBody>
                    <a:bodyPr/>
                    <a:lstStyle/>
                    <a:p>
                      <a:r>
                        <a:rPr lang="en-US" sz="2200" b="0" dirty="0">
                          <a:solidFill>
                            <a:schemeClr val="tx1"/>
                          </a:solidFill>
                          <a:latin typeface="Calibri" panose="020F0502020204030204" pitchFamily="34" charset="0"/>
                          <a:ea typeface="Calibri" panose="020F0502020204030204" pitchFamily="34" charset="0"/>
                          <a:cs typeface="Calibri" panose="020F0502020204030204" pitchFamily="34" charset="0"/>
                        </a:rPr>
                        <a:t>Procedures not documented or need improvement </a:t>
                      </a:r>
                    </a:p>
                  </a:txBody>
                  <a:tcPr>
                    <a:noFill/>
                  </a:tcPr>
                </a:tc>
                <a:extLst>
                  <a:ext uri="{0D108BD9-81ED-4DB2-BD59-A6C34878D82A}">
                    <a16:rowId xmlns:a16="http://schemas.microsoft.com/office/drawing/2014/main" val="133642136"/>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2.</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Internal Control Weakness - Procedures Not Followed</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066934595"/>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3.</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Federal Financial Report do not reconcile with Grantee's Accounting Records</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148269567"/>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4.</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FFATA Reporting Requirements Not Met</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798339876"/>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5.</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All Grant Administrators and Financial Managers should take the DOJ online training course</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622234358"/>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6.</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Inadequate Subrecipient Files/Documentation</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4271015934"/>
                  </a:ext>
                </a:extLst>
              </a:tr>
              <a:tr h="541023">
                <a:tc>
                  <a:txBody>
                    <a:bodyPr/>
                    <a:lstStyle/>
                    <a:p>
                      <a:pPr algn="ctr"/>
                      <a:r>
                        <a:rPr lang="en-US" sz="2000" b="1">
                          <a:solidFill>
                            <a:srgbClr val="006699"/>
                          </a:solidFill>
                          <a:latin typeface="Calibri" panose="020F0502020204030204" pitchFamily="34" charset="0"/>
                          <a:cs typeface="Calibri" panose="020F0502020204030204" pitchFamily="34" charset="0"/>
                        </a:rPr>
                        <a:t>7.</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Unsupported Costs - Personnel</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588251978"/>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8.</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Indirect costs not properly reported on the FFR</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605216112"/>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9.</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Single Audit Report delinquent</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982368321"/>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10.</a:t>
                      </a:r>
                    </a:p>
                  </a:txBody>
                  <a:tcPr>
                    <a:solidFill>
                      <a:schemeClr val="bg2"/>
                    </a:solidFill>
                  </a:tcPr>
                </a:tc>
                <a:tc>
                  <a:txBody>
                    <a:bodyPr/>
                    <a:lstStyle/>
                    <a:p>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Non-Compliance with Award Special Condition – Unauthorized Expenditures/Drawdowns</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945430064"/>
                  </a:ext>
                </a:extLst>
              </a:tr>
            </a:tbl>
          </a:graphicData>
        </a:graphic>
      </p:graphicFrame>
      <p:pic>
        <p:nvPicPr>
          <p:cNvPr id="142344" name="Picture 20" descr="top 10 monitoring findings certif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0980">
            <a:off x="9482174" y="-94416"/>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819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a:xfrm>
            <a:off x="1301750" y="149226"/>
            <a:ext cx="10890250" cy="642257"/>
          </a:xfrm>
        </p:spPr>
        <p:txBody>
          <a:bodyPr/>
          <a:lstStyle/>
          <a:p>
            <a:r>
              <a:rPr lang="en-US"/>
              <a:t>Why Avoiding Repeat Findings Matter</a:t>
            </a:r>
            <a:endParaRPr lang="en-US" altLang="en-US"/>
          </a:p>
        </p:txBody>
      </p:sp>
      <p:sp>
        <p:nvSpPr>
          <p:cNvPr id="5" name="Content Placeholder 2">
            <a:extLst>
              <a:ext uri="{FF2B5EF4-FFF2-40B4-BE49-F238E27FC236}">
                <a16:creationId xmlns:a16="http://schemas.microsoft.com/office/drawing/2014/main" id="{3242020E-6973-054A-BC91-9B36670B4AA6}"/>
              </a:ext>
              <a:ext uri="{C183D7F6-B498-43B3-948B-1728B52AA6E4}">
                <adec:decorative xmlns:adec="http://schemas.microsoft.com/office/drawing/2017/decorative" val="1"/>
              </a:ext>
            </a:extLst>
          </p:cNvPr>
          <p:cNvSpPr txBox="1">
            <a:spLocks/>
          </p:cNvSpPr>
          <p:nvPr/>
        </p:nvSpPr>
        <p:spPr bwMode="auto">
          <a:xfrm>
            <a:off x="1544638" y="1267160"/>
            <a:ext cx="11504612" cy="39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buClr>
                <a:schemeClr val="tx1"/>
              </a:buClr>
              <a:buNone/>
            </a:pPr>
            <a:endParaRPr lang="en-US"/>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6E65A011-3885-0E42-6B51-8E2B614CCC65}"/>
              </a:ext>
            </a:extLst>
          </p:cNvPr>
          <p:cNvSpPr txBox="1">
            <a:spLocks/>
          </p:cNvSpPr>
          <p:nvPr/>
        </p:nvSpPr>
        <p:spPr>
          <a:xfrm>
            <a:off x="1298178" y="2643758"/>
            <a:ext cx="9731772" cy="945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b="0">
                <a:solidFill>
                  <a:schemeClr val="tx1"/>
                </a:solidFill>
                <a:latin typeface="+mn-lt"/>
              </a:rPr>
              <a:t>The consequences of repeat findings for grantees can range from: </a:t>
            </a:r>
          </a:p>
          <a:p>
            <a:pPr marL="914400" lvl="1" indent="-457200">
              <a:lnSpc>
                <a:spcPct val="150000"/>
              </a:lnSpc>
              <a:buFont typeface="Arial" panose="020B0604020202020204" pitchFamily="34" charset="0"/>
              <a:buChar char="•"/>
            </a:pPr>
            <a:r>
              <a:rPr lang="en-US" sz="2800"/>
              <a:t>L</a:t>
            </a:r>
            <a:r>
              <a:rPr lang="en-US" sz="2800" b="0">
                <a:solidFill>
                  <a:schemeClr val="tx1"/>
                </a:solidFill>
              </a:rPr>
              <a:t>oss of access to funds</a:t>
            </a:r>
          </a:p>
          <a:p>
            <a:pPr marL="914400" lvl="1" indent="-457200">
              <a:lnSpc>
                <a:spcPct val="150000"/>
              </a:lnSpc>
              <a:buFont typeface="Arial" panose="020B0604020202020204" pitchFamily="34" charset="0"/>
              <a:buChar char="•"/>
            </a:pPr>
            <a:r>
              <a:rPr lang="en-US" sz="2800"/>
              <a:t>I</a:t>
            </a:r>
            <a:r>
              <a:rPr lang="en-US" sz="2800" b="0">
                <a:solidFill>
                  <a:schemeClr val="tx1"/>
                </a:solidFill>
              </a:rPr>
              <a:t>ncreased scrutiny and reporting requirements from funding agency</a:t>
            </a:r>
          </a:p>
          <a:p>
            <a:pPr marL="914400" lvl="1" indent="-457200">
              <a:lnSpc>
                <a:spcPct val="150000"/>
              </a:lnSpc>
              <a:buFont typeface="Arial" panose="020B0604020202020204" pitchFamily="34" charset="0"/>
              <a:buChar char="•"/>
            </a:pPr>
            <a:r>
              <a:rPr lang="en-US" sz="2800"/>
              <a:t>Classified at high-risk grantee</a:t>
            </a:r>
            <a:endParaRPr lang="en-US" sz="2800" b="0">
              <a:solidFill>
                <a:schemeClr val="tx1"/>
              </a:solidFill>
            </a:endParaRPr>
          </a:p>
        </p:txBody>
      </p:sp>
    </p:spTree>
    <p:extLst>
      <p:ext uri="{BB962C8B-B14F-4D97-AF65-F5344CB8AC3E}">
        <p14:creationId xmlns:p14="http://schemas.microsoft.com/office/powerpoint/2010/main" val="416278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4C0A6-CF68-1647-BB05-DAB0936530BE}"/>
              </a:ext>
            </a:extLst>
          </p:cNvPr>
          <p:cNvSpPr txBox="1">
            <a:spLocks noGrp="1"/>
          </p:cNvSpPr>
          <p:nvPr>
            <p:ph type="title" idx="4294967295"/>
          </p:nvPr>
        </p:nvSpPr>
        <p:spPr>
          <a:xfrm>
            <a:off x="0" y="1843088"/>
            <a:ext cx="12192000" cy="352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REST ASSURED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3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RESOURCES</a:t>
            </a:r>
          </a:p>
        </p:txBody>
      </p:sp>
      <p:pic>
        <p:nvPicPr>
          <p:cNvPr id="4" name="Picture 6" descr="federal building icon">
            <a:extLst>
              <a:ext uri="{FF2B5EF4-FFF2-40B4-BE49-F238E27FC236}">
                <a16:creationId xmlns:a16="http://schemas.microsoft.com/office/drawing/2014/main" id="{1CF97771-62DA-C240-A2FA-F778C30A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63" y="436563"/>
            <a:ext cx="19970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4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59844F71-6310-FD42-918E-0F69A93603F9}"/>
              </a:ext>
            </a:extLst>
          </p:cNvPr>
          <p:cNvSpPr>
            <a:spLocks noGrp="1" noChangeArrowheads="1"/>
          </p:cNvSpPr>
          <p:nvPr>
            <p:ph type="title"/>
          </p:nvPr>
        </p:nvSpPr>
        <p:spPr/>
        <p:txBody>
          <a:bodyPr/>
          <a:lstStyle/>
          <a:p>
            <a:pPr eaLnBrk="1" hangingPunct="1"/>
            <a:r>
              <a:rPr lang="en-US" altLang="en-US" dirty="0"/>
              <a:t>Resources &amp; Links</a:t>
            </a:r>
          </a:p>
        </p:txBody>
      </p:sp>
      <p:sp>
        <p:nvSpPr>
          <p:cNvPr id="9" name="TextBox 8">
            <a:extLst>
              <a:ext uri="{FF2B5EF4-FFF2-40B4-BE49-F238E27FC236}">
                <a16:creationId xmlns:a16="http://schemas.microsoft.com/office/drawing/2014/main" id="{E6B7D7B8-25B0-C842-A91A-19A9D2CCA7E6}"/>
              </a:ext>
            </a:extLst>
          </p:cNvPr>
          <p:cNvSpPr txBox="1"/>
          <p:nvPr/>
        </p:nvSpPr>
        <p:spPr>
          <a:xfrm>
            <a:off x="2566736" y="1528836"/>
            <a:ext cx="9490364" cy="3700052"/>
          </a:xfrm>
          <a:prstGeom prst="rect">
            <a:avLst/>
          </a:prstGeom>
          <a:noFill/>
        </p:spPr>
        <p:txBody>
          <a:bodyPr wrap="square">
            <a:spAutoFit/>
          </a:bodyPr>
          <a:lstStyle/>
          <a:p>
            <a:pPr>
              <a:lnSpc>
                <a:spcPct val="150000"/>
              </a:lnSpc>
              <a:defRPr/>
            </a:pPr>
            <a:r>
              <a:rPr lang="en-US" sz="3000" dirty="0">
                <a:latin typeface="Arial" panose="020B0604020202020204" pitchFamily="34" charset="0"/>
                <a:cs typeface="Arial" panose="020B0604020202020204" pitchFamily="34" charset="0"/>
                <a:hlinkClick r:id="rId2"/>
              </a:rPr>
              <a:t>2 CFR 200 </a:t>
            </a:r>
            <a:endParaRPr lang="en-US" sz="3000" dirty="0">
              <a:latin typeface="Arial" panose="020B0604020202020204" pitchFamily="34" charset="0"/>
              <a:cs typeface="Arial" panose="020B0604020202020204" pitchFamily="34" charset="0"/>
            </a:endParaRPr>
          </a:p>
          <a:p>
            <a:pPr>
              <a:lnSpc>
                <a:spcPct val="150000"/>
              </a:lnSpc>
              <a:defRPr/>
            </a:pPr>
            <a:r>
              <a:rPr lang="en-US" sz="2000" dirty="0">
                <a:latin typeface="Arial" panose="020B0604020202020204" pitchFamily="34" charset="0"/>
                <a:cs typeface="Arial" panose="020B0604020202020204" pitchFamily="34" charset="0"/>
              </a:rPr>
              <a:t> </a:t>
            </a: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r>
              <a:rPr lang="en-US" sz="3000" dirty="0">
                <a:latin typeface="Arial" panose="020B0604020202020204" pitchFamily="34" charset="0"/>
                <a:cs typeface="Arial" panose="020B0604020202020204" pitchFamily="34" charset="0"/>
                <a:hlinkClick r:id="rId3"/>
              </a:rPr>
              <a:t>DOJ Grants Financial Guide</a:t>
            </a: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2BD929-A35F-3F49-AD26-4B4729F7B33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45"/>
          <a:stretch/>
        </p:blipFill>
        <p:spPr bwMode="auto">
          <a:xfrm rot="21093248">
            <a:off x="479555" y="1171095"/>
            <a:ext cx="1960181" cy="242151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79EC38-5104-A40D-F2BA-0242153986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656452">
            <a:off x="425026" y="3766572"/>
            <a:ext cx="1920223" cy="2461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324A-7095-494B-9AD6-1FB1952060A9}"/>
              </a:ext>
            </a:extLst>
          </p:cNvPr>
          <p:cNvSpPr>
            <a:spLocks noGrp="1"/>
          </p:cNvSpPr>
          <p:nvPr>
            <p:ph type="title"/>
          </p:nvPr>
        </p:nvSpPr>
        <p:spPr/>
        <p:txBody>
          <a:bodyPr/>
          <a:lstStyle/>
          <a:p>
            <a:r>
              <a:rPr lang="en-US" altLang="en-US" dirty="0"/>
              <a:t>Resources &amp; Links</a:t>
            </a:r>
            <a:endParaRPr lang="en-US" dirty="0"/>
          </a:p>
        </p:txBody>
      </p:sp>
      <p:pic>
        <p:nvPicPr>
          <p:cNvPr id="12" name="Picture 11">
            <a:extLst>
              <a:ext uri="{FF2B5EF4-FFF2-40B4-BE49-F238E27FC236}">
                <a16:creationId xmlns:a16="http://schemas.microsoft.com/office/drawing/2014/main" id="{C297BB36-B362-7A49-AFD5-C1AC8C4AAF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96113">
            <a:off x="791109" y="3770774"/>
            <a:ext cx="1137554" cy="1478378"/>
          </a:xfrm>
          <a:prstGeom prst="rect">
            <a:avLst/>
          </a:prstGeom>
          <a:ln>
            <a:solidFill>
              <a:srgbClr val="00929E"/>
            </a:solidFill>
          </a:ln>
        </p:spPr>
      </p:pic>
      <p:sp>
        <p:nvSpPr>
          <p:cNvPr id="6" name="TextBox 5">
            <a:extLst>
              <a:ext uri="{FF2B5EF4-FFF2-40B4-BE49-F238E27FC236}">
                <a16:creationId xmlns:a16="http://schemas.microsoft.com/office/drawing/2014/main" id="{7DB304CB-4EFB-2C49-AE52-E1AE6A4166A2}"/>
              </a:ext>
            </a:extLst>
          </p:cNvPr>
          <p:cNvSpPr txBox="1"/>
          <p:nvPr/>
        </p:nvSpPr>
        <p:spPr>
          <a:xfrm>
            <a:off x="1498643" y="1456410"/>
            <a:ext cx="102511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3"/>
              </a:rPr>
              <a:t>2024 Guide to Procurements under DOJ Grants and Cooperative Agreements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4C051BB-E7CA-A647-8DCC-1DB079A704C1}"/>
              </a:ext>
            </a:extLst>
          </p:cNvPr>
          <p:cNvSpPr txBox="1"/>
          <p:nvPr/>
        </p:nvSpPr>
        <p:spPr>
          <a:xfrm>
            <a:off x="2245856" y="2675529"/>
            <a:ext cx="994614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4"/>
              </a:rPr>
              <a:t>Federal Travel Regulations</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699D397-0E8A-8B40-8E36-D1251FA6BC4A}"/>
              </a:ext>
            </a:extLst>
          </p:cNvPr>
          <p:cNvSpPr txBox="1"/>
          <p:nvPr/>
        </p:nvSpPr>
        <p:spPr>
          <a:xfrm>
            <a:off x="2024290" y="3928163"/>
            <a:ext cx="994230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5"/>
              </a:rPr>
              <a:t>GAO Green Book – Standards for Internal Controls in the Federal Government</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79C70E-58E3-704D-8580-3E29891951ED}"/>
              </a:ext>
            </a:extLst>
          </p:cNvPr>
          <p:cNvSpPr txBox="1"/>
          <p:nvPr/>
        </p:nvSpPr>
        <p:spPr>
          <a:xfrm>
            <a:off x="2833685" y="5349986"/>
            <a:ext cx="1032102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COSO Internal Control Integrated Framework</a:t>
            </a:r>
          </a:p>
        </p:txBody>
      </p:sp>
      <p:pic>
        <p:nvPicPr>
          <p:cNvPr id="15" name="Picture 14">
            <a:extLst>
              <a:ext uri="{FF2B5EF4-FFF2-40B4-BE49-F238E27FC236}">
                <a16:creationId xmlns:a16="http://schemas.microsoft.com/office/drawing/2014/main" id="{E869F971-DC58-D44E-B6C0-6C6EAED2AF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1096113">
            <a:off x="1600537" y="4894290"/>
            <a:ext cx="1131254" cy="1478378"/>
          </a:xfrm>
          <a:prstGeom prst="rect">
            <a:avLst/>
          </a:prstGeom>
          <a:ln>
            <a:solidFill>
              <a:srgbClr val="00929E"/>
            </a:solidFill>
          </a:ln>
        </p:spPr>
      </p:pic>
      <p:pic>
        <p:nvPicPr>
          <p:cNvPr id="18" name="Picture 17">
            <a:extLst>
              <a:ext uri="{FF2B5EF4-FFF2-40B4-BE49-F238E27FC236}">
                <a16:creationId xmlns:a16="http://schemas.microsoft.com/office/drawing/2014/main" id="{903EE711-C6AD-6445-B4F8-A1119DE8173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1096113">
            <a:off x="1017286" y="2674325"/>
            <a:ext cx="1172768" cy="850257"/>
          </a:xfrm>
          <a:prstGeom prst="rect">
            <a:avLst/>
          </a:prstGeom>
        </p:spPr>
      </p:pic>
      <p:pic>
        <p:nvPicPr>
          <p:cNvPr id="4" name="Picture 3">
            <a:extLst>
              <a:ext uri="{FF2B5EF4-FFF2-40B4-BE49-F238E27FC236}">
                <a16:creationId xmlns:a16="http://schemas.microsoft.com/office/drawing/2014/main" id="{F8FC6B23-69CA-E7BA-A2DB-24616BFDD4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20237944">
            <a:off x="317591" y="1181508"/>
            <a:ext cx="1060687" cy="1380993"/>
          </a:xfrm>
          <a:prstGeom prst="rect">
            <a:avLst/>
          </a:prstGeom>
        </p:spPr>
      </p:pic>
    </p:spTree>
    <p:extLst>
      <p:ext uri="{BB962C8B-B14F-4D97-AF65-F5344CB8AC3E}">
        <p14:creationId xmlns:p14="http://schemas.microsoft.com/office/powerpoint/2010/main" val="287021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500"/>
                            </p:stCondLst>
                            <p:childTnLst>
                              <p:par>
                                <p:cTn id="18" presetID="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4000"/>
                            </p:stCondLst>
                            <p:childTnLst>
                              <p:par>
                                <p:cTn id="27" presetID="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4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5D93-E398-F14D-B7DD-02E488939116}"/>
              </a:ext>
            </a:extLst>
          </p:cNvPr>
          <p:cNvSpPr>
            <a:spLocks noGrp="1"/>
          </p:cNvSpPr>
          <p:nvPr>
            <p:ph type="title"/>
          </p:nvPr>
        </p:nvSpPr>
        <p:spPr/>
        <p:txBody>
          <a:bodyPr/>
          <a:lstStyle/>
          <a:p>
            <a:r>
              <a:rPr lang="en-US" dirty="0"/>
              <a:t>Cost Principles Analysis – Exercise</a:t>
            </a:r>
          </a:p>
        </p:txBody>
      </p:sp>
      <p:sp>
        <p:nvSpPr>
          <p:cNvPr id="3" name="Title 1">
            <a:extLst>
              <a:ext uri="{FF2B5EF4-FFF2-40B4-BE49-F238E27FC236}">
                <a16:creationId xmlns:a16="http://schemas.microsoft.com/office/drawing/2014/main" id="{F753EB1B-0719-1541-A455-690E994E5DB1}"/>
              </a:ext>
            </a:extLst>
          </p:cNvPr>
          <p:cNvSpPr txBox="1">
            <a:spLocks/>
          </p:cNvSpPr>
          <p:nvPr/>
        </p:nvSpPr>
        <p:spPr>
          <a:xfrm>
            <a:off x="1295400" y="4170216"/>
            <a:ext cx="10890250" cy="2095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spcAft>
                <a:spcPts val="800"/>
              </a:spcAft>
            </a:pPr>
            <a:r>
              <a:rPr lang="en-US" altLang="en-US" sz="3000" b="0" dirty="0">
                <a:ea typeface="Calibri" panose="020F0502020204030204" pitchFamily="34" charset="0"/>
              </a:rPr>
              <a:t>Based on what you have learned from the training, please review, analyze, and evaluate each of the following scenarios.  Determine the best recommendation to remedy the issue.</a:t>
            </a:r>
          </a:p>
        </p:txBody>
      </p:sp>
    </p:spTree>
    <p:extLst>
      <p:ext uri="{BB962C8B-B14F-4D97-AF65-F5344CB8AC3E}">
        <p14:creationId xmlns:p14="http://schemas.microsoft.com/office/powerpoint/2010/main" val="41989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18253" y="1166363"/>
            <a:ext cx="10090915" cy="895350"/>
          </a:xfrm>
        </p:spPr>
        <p:txBody>
          <a:bodyPr>
            <a:normAutofit fontScale="90000"/>
          </a:bodyPr>
          <a:lstStyle/>
          <a:p>
            <a:r>
              <a:rPr lang="en-US" altLang="en-US" sz="3400" b="0" dirty="0">
                <a:solidFill>
                  <a:schemeClr val="tx1"/>
                </a:solidFill>
                <a:latin typeface="Arial"/>
                <a:cs typeface="Arial"/>
              </a:rPr>
              <a:t>Recommended Risk Assessment for Prime Recipient</a:t>
            </a:r>
          </a:p>
        </p:txBody>
      </p:sp>
      <p:sp>
        <p:nvSpPr>
          <p:cNvPr id="25603" name="Content Placeholder 2"/>
          <p:cNvSpPr>
            <a:spLocks noGrp="1"/>
          </p:cNvSpPr>
          <p:nvPr>
            <p:ph idx="1"/>
          </p:nvPr>
        </p:nvSpPr>
        <p:spPr>
          <a:xfrm>
            <a:off x="1752600" y="2061713"/>
            <a:ext cx="8686800" cy="4648200"/>
          </a:xfrm>
        </p:spPr>
        <p:txBody>
          <a:bodyPr vert="horz" lIns="91440" tIns="45720" rIns="91440" bIns="45720" rtlCol="0" anchor="t">
            <a:normAutofit/>
          </a:bodyPr>
          <a:lstStyle/>
          <a:p>
            <a:r>
              <a:rPr lang="en-US" altLang="en-US" sz="2600" dirty="0">
                <a:latin typeface="Arial"/>
                <a:cs typeface="Arial"/>
              </a:rPr>
              <a:t>Develop a subrecipient monitoring plan (annually).</a:t>
            </a:r>
          </a:p>
          <a:p>
            <a:r>
              <a:rPr lang="en-US" altLang="en-US" sz="2600" dirty="0"/>
              <a:t>The plan should identify the potential risk factors posed by the entire population of subrecipients. </a:t>
            </a:r>
          </a:p>
          <a:p>
            <a:r>
              <a:rPr lang="en-US" altLang="en-US" sz="2600" dirty="0">
                <a:latin typeface="Arial"/>
                <a:cs typeface="Arial"/>
              </a:rPr>
              <a:t>Utilized a number of attributes.  Factors may include:</a:t>
            </a:r>
          </a:p>
          <a:p>
            <a:pPr lvl="1">
              <a:buFont typeface="Arial Unicode MS" panose="020B0604020202020204" pitchFamily="34" charset="-128"/>
              <a:buChar char="✓"/>
            </a:pPr>
            <a:r>
              <a:rPr lang="en-US" altLang="en-US" dirty="0">
                <a:latin typeface="Arial"/>
                <a:cs typeface="Arial"/>
              </a:rPr>
              <a:t> New subrecipient;</a:t>
            </a:r>
          </a:p>
          <a:p>
            <a:pPr lvl="1">
              <a:buFont typeface="Arial Unicode MS" panose="020B0604020202020204" pitchFamily="34" charset="-128"/>
              <a:buChar char="✓"/>
            </a:pPr>
            <a:r>
              <a:rPr lang="en-US" altLang="en-US" dirty="0">
                <a:latin typeface="Arial"/>
                <a:cs typeface="Arial"/>
              </a:rPr>
              <a:t> Dollar amount of subaward;</a:t>
            </a:r>
          </a:p>
          <a:p>
            <a:pPr lvl="1">
              <a:buFont typeface="Arial Unicode MS" panose="020B0604020202020204" pitchFamily="34" charset="-128"/>
              <a:buChar char="✓"/>
            </a:pPr>
            <a:r>
              <a:rPr lang="en-US" altLang="en-US" dirty="0">
                <a:latin typeface="Arial"/>
                <a:cs typeface="Arial"/>
              </a:rPr>
              <a:t> Timeliness of reports;</a:t>
            </a:r>
          </a:p>
          <a:p>
            <a:pPr lvl="1">
              <a:buFont typeface="Arial Unicode MS" panose="020B0604020202020204" pitchFamily="34" charset="-128"/>
              <a:buChar char="✓"/>
            </a:pPr>
            <a:r>
              <a:rPr lang="en-US" altLang="en-US" dirty="0">
                <a:latin typeface="Arial"/>
                <a:cs typeface="Arial"/>
              </a:rPr>
              <a:t> Indirect costs</a:t>
            </a:r>
          </a:p>
          <a:p>
            <a:pPr lvl="1">
              <a:buFont typeface="Arial Unicode MS" panose="020B0604020202020204" pitchFamily="34" charset="-128"/>
              <a:buChar char="✓"/>
            </a:pPr>
            <a:r>
              <a:rPr lang="en-US" altLang="en-US" dirty="0"/>
              <a:t> Rate the quality and compliance of the</a:t>
            </a:r>
          </a:p>
          <a:p>
            <a:pPr marL="457200" lvl="1" indent="0">
              <a:buNone/>
            </a:pPr>
            <a:r>
              <a:rPr lang="en-US" altLang="en-US" dirty="0"/>
              <a:t>       subrecipient’s products/deliverables</a:t>
            </a:r>
          </a:p>
        </p:txBody>
      </p:sp>
      <p:pic>
        <p:nvPicPr>
          <p:cNvPr id="5" name="Picture 4" descr="gif of a business man walking a tightro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810000"/>
            <a:ext cx="2971800" cy="2971800"/>
          </a:xfrm>
          <a:prstGeom prst="rect">
            <a:avLst/>
          </a:prstGeom>
        </p:spPr>
      </p:pic>
    </p:spTree>
    <p:extLst>
      <p:ext uri="{BB962C8B-B14F-4D97-AF65-F5344CB8AC3E}">
        <p14:creationId xmlns:p14="http://schemas.microsoft.com/office/powerpoint/2010/main" val="20547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871284" cy="25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2800" dirty="0">
                <a:latin typeface="Arial" panose="020B0604020202020204" pitchFamily="34" charset="0"/>
                <a:ea typeface="Calibri" panose="020F0502020204030204" pitchFamily="34" charset="0"/>
                <a:cs typeface="Arial" panose="020B0604020202020204" pitchFamily="34" charset="0"/>
              </a:rPr>
              <a:t>You received three timesheets for Johnny Bravo, Mark Lee, and Elizabeth Taylor to support personnel costs charged to the grant. However, you noticed that the timesheets are not certified by upper management.</a:t>
            </a:r>
          </a:p>
        </p:txBody>
      </p:sp>
      <p:grpSp>
        <p:nvGrpSpPr>
          <p:cNvPr id="4" name="Group 6" descr="1">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a:t>
              </a:r>
            </a:p>
          </p:txBody>
        </p:sp>
      </p:grpSp>
    </p:spTree>
    <p:extLst>
      <p:ext uri="{BB962C8B-B14F-4D97-AF65-F5344CB8AC3E}">
        <p14:creationId xmlns:p14="http://schemas.microsoft.com/office/powerpoint/2010/main" val="30601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377989"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Since the inception of the grant, you noticed that the grantee charged their employees $18,000 </a:t>
            </a:r>
            <a:br>
              <a:rPr lang="en-US" altLang="en-US" sz="3000" dirty="0">
                <a:latin typeface="Arial" panose="020B0604020202020204" pitchFamily="34" charset="0"/>
                <a:ea typeface="Calibri" panose="020F0502020204030204" pitchFamily="34" charset="0"/>
                <a:cs typeface="Arial" panose="020B0604020202020204" pitchFamily="34" charset="0"/>
              </a:rPr>
            </a:br>
            <a:r>
              <a:rPr lang="en-US" altLang="en-US" sz="3000" dirty="0">
                <a:latin typeface="Arial" panose="020B0604020202020204" pitchFamily="34" charset="0"/>
                <a:ea typeface="Calibri" panose="020F0502020204030204" pitchFamily="34" charset="0"/>
                <a:cs typeface="Arial" panose="020B0604020202020204" pitchFamily="34" charset="0"/>
              </a:rPr>
              <a:t>in fringe benefits related to retirement, social security, health insurance, and overtime. </a:t>
            </a:r>
          </a:p>
        </p:txBody>
      </p:sp>
      <p:grpSp>
        <p:nvGrpSpPr>
          <p:cNvPr id="4" name="Group 6" descr="2">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2</a:t>
              </a:r>
            </a:p>
          </p:txBody>
        </p:sp>
      </p:grpSp>
    </p:spTree>
    <p:extLst>
      <p:ext uri="{BB962C8B-B14F-4D97-AF65-F5344CB8AC3E}">
        <p14:creationId xmlns:p14="http://schemas.microsoft.com/office/powerpoint/2010/main" val="368287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902208" y="1319246"/>
            <a:ext cx="10088880" cy="418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Johnny Bravo provided his travel voucher for an annual meeting at the International Association of Identification on October 23-25, 2023, in Richmond, Virginia. The hotel receipt is a total of $470 ($235 per night).</a:t>
            </a:r>
          </a:p>
          <a:p>
            <a:pPr>
              <a:lnSpc>
                <a:spcPct val="107000"/>
              </a:lnSpc>
              <a:spcBef>
                <a:spcPct val="0"/>
              </a:spcBef>
              <a:buFontTx/>
              <a:buNone/>
            </a:pPr>
            <a:endParaRPr lang="en-US" altLang="en-US" sz="30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ct val="0"/>
              </a:spcBef>
              <a:buFontTx/>
              <a:buNone/>
            </a:pPr>
            <a:r>
              <a:rPr lang="en-US" altLang="en-US" sz="2600" b="1" dirty="0">
                <a:latin typeface="Arial" panose="020B0604020202020204" pitchFamily="34" charset="0"/>
                <a:ea typeface="Calibri" panose="020F0502020204030204" pitchFamily="34" charset="0"/>
                <a:cs typeface="Arial" panose="020B0604020202020204" pitchFamily="34" charset="0"/>
              </a:rPr>
              <a:t>(Note: The grantee follows the GSA Per Diem Rate and the rate for Richmond, VA for lodging is $149 per day.)</a:t>
            </a:r>
          </a:p>
        </p:txBody>
      </p:sp>
      <p:grpSp>
        <p:nvGrpSpPr>
          <p:cNvPr id="4" name="Group 6" descr="3">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3</a:t>
              </a:r>
            </a:p>
          </p:txBody>
        </p:sp>
      </p:grpSp>
    </p:spTree>
    <p:extLst>
      <p:ext uri="{BB962C8B-B14F-4D97-AF65-F5344CB8AC3E}">
        <p14:creationId xmlns:p14="http://schemas.microsoft.com/office/powerpoint/2010/main" val="29429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887691"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reviewing the County’s expenditures, you noticed a purchase of a Lenox Scanner for $16,125. The grantee stated it is essential to the program. Per the County’s fixed asset procedures, the capitalization threshold for assets is $10,000.</a:t>
            </a:r>
          </a:p>
        </p:txBody>
      </p:sp>
      <p:grpSp>
        <p:nvGrpSpPr>
          <p:cNvPr id="4" name="Group 6" descr="4">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4</a:t>
              </a:r>
            </a:p>
          </p:txBody>
        </p:sp>
      </p:grpSp>
    </p:spTree>
    <p:extLst>
      <p:ext uri="{BB962C8B-B14F-4D97-AF65-F5344CB8AC3E}">
        <p14:creationId xmlns:p14="http://schemas.microsoft.com/office/powerpoint/2010/main" val="34054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9137904"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reviewing samples of expenditures, you noted a purchase of a brand new desk for Ms. Taylor in the amount of $456.  The County explained that they replace her old desk damaged by a water leak that occurred last year.</a:t>
            </a:r>
          </a:p>
        </p:txBody>
      </p:sp>
      <p:grpSp>
        <p:nvGrpSpPr>
          <p:cNvPr id="4" name="Group 6" descr="5">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5</a:t>
              </a:r>
            </a:p>
          </p:txBody>
        </p:sp>
      </p:grpSp>
    </p:spTree>
    <p:extLst>
      <p:ext uri="{BB962C8B-B14F-4D97-AF65-F5344CB8AC3E}">
        <p14:creationId xmlns:p14="http://schemas.microsoft.com/office/powerpoint/2010/main" val="248757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24128" y="2752477"/>
            <a:ext cx="10143744" cy="6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grantee charged $9,542 of indirect cost to the grant.</a:t>
            </a:r>
          </a:p>
        </p:txBody>
      </p:sp>
      <p:grpSp>
        <p:nvGrpSpPr>
          <p:cNvPr id="4" name="Group 6" descr="6">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6</a:t>
              </a:r>
            </a:p>
          </p:txBody>
        </p:sp>
      </p:grpSp>
    </p:spTree>
    <p:extLst>
      <p:ext uri="{BB962C8B-B14F-4D97-AF65-F5344CB8AC3E}">
        <p14:creationId xmlns:p14="http://schemas.microsoft.com/office/powerpoint/2010/main" val="270958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486274"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During your testing of the transactions samples, you received several invoices from vendors that supplied PCR primers needed for the grantee’s project. The total amount is $1,486. </a:t>
            </a:r>
          </a:p>
        </p:txBody>
      </p:sp>
      <p:grpSp>
        <p:nvGrpSpPr>
          <p:cNvPr id="4" name="Group 6" descr="7">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7</a:t>
              </a:r>
            </a:p>
          </p:txBody>
        </p:sp>
      </p:grpSp>
    </p:spTree>
    <p:extLst>
      <p:ext uri="{BB962C8B-B14F-4D97-AF65-F5344CB8AC3E}">
        <p14:creationId xmlns:p14="http://schemas.microsoft.com/office/powerpoint/2010/main" val="279352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75944" y="1549755"/>
            <a:ext cx="10344912" cy="416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You received the supporting documentation for the consultant hired as a Legal Aid Attorney for the County’s project including the invoice with the consultant’s payments. You asked the County for the signed agreement and they informed you that it is archived in another county and will provide it in the near future.</a:t>
            </a:r>
          </a:p>
        </p:txBody>
      </p:sp>
      <p:grpSp>
        <p:nvGrpSpPr>
          <p:cNvPr id="4" name="Group 6" descr="8">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8</a:t>
              </a:r>
            </a:p>
          </p:txBody>
        </p:sp>
      </p:grpSp>
    </p:spTree>
    <p:extLst>
      <p:ext uri="{BB962C8B-B14F-4D97-AF65-F5344CB8AC3E}">
        <p14:creationId xmlns:p14="http://schemas.microsoft.com/office/powerpoint/2010/main" val="13444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915515"/>
            <a:ext cx="9503663"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you were reviewing the consultant’s invoices, you noticed that the consultant was paid $650 for four hours in one day without prior approval of the DOJ program manager.</a:t>
            </a:r>
          </a:p>
        </p:txBody>
      </p:sp>
      <p:grpSp>
        <p:nvGrpSpPr>
          <p:cNvPr id="4" name="Group 6" descr="9">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9</a:t>
              </a:r>
            </a:p>
          </p:txBody>
        </p:sp>
      </p:grpSp>
    </p:spTree>
    <p:extLst>
      <p:ext uri="{BB962C8B-B14F-4D97-AF65-F5344CB8AC3E}">
        <p14:creationId xmlns:p14="http://schemas.microsoft.com/office/powerpoint/2010/main" val="5298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193292" y="2025243"/>
            <a:ext cx="9805415" cy="20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County provided receipts for repairs done to the laboratory equipment. The receipts and invoices reflect the costs of repair services in the amount of $1,200. </a:t>
            </a:r>
          </a:p>
        </p:txBody>
      </p:sp>
      <p:grpSp>
        <p:nvGrpSpPr>
          <p:cNvPr id="4" name="Group 6" descr="10">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28006"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10</a:t>
              </a:r>
            </a:p>
          </p:txBody>
        </p:sp>
      </p:grpSp>
    </p:spTree>
    <p:extLst>
      <p:ext uri="{BB962C8B-B14F-4D97-AF65-F5344CB8AC3E}">
        <p14:creationId xmlns:p14="http://schemas.microsoft.com/office/powerpoint/2010/main" val="8553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8418968" cy="1839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000" dirty="0"/>
              <a:t>Construct a weighted matrix to define the level of risk for each factor.</a:t>
            </a:r>
          </a:p>
        </p:txBody>
      </p:sp>
      <p:graphicFrame>
        <p:nvGraphicFramePr>
          <p:cNvPr id="4" name="Table 3">
            <a:extLst>
              <a:ext uri="{FF2B5EF4-FFF2-40B4-BE49-F238E27FC236}">
                <a16:creationId xmlns:a16="http://schemas.microsoft.com/office/drawing/2014/main" id="{A5AE16DB-60F4-1844-B744-1A96B0C106F2}"/>
              </a:ext>
            </a:extLst>
          </p:cNvPr>
          <p:cNvGraphicFramePr>
            <a:graphicFrameLocks noGrp="1"/>
          </p:cNvGraphicFramePr>
          <p:nvPr>
            <p:extLst>
              <p:ext uri="{D42A27DB-BD31-4B8C-83A1-F6EECF244321}">
                <p14:modId xmlns:p14="http://schemas.microsoft.com/office/powerpoint/2010/main" val="3648673229"/>
              </p:ext>
            </p:extLst>
          </p:nvPr>
        </p:nvGraphicFramePr>
        <p:xfrm>
          <a:off x="1408318" y="3532922"/>
          <a:ext cx="6096000" cy="18391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9795">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9795">
                <a:tc>
                  <a:txBody>
                    <a:bodyPr/>
                    <a:lstStyle/>
                    <a:p>
                      <a:pPr algn="ctr"/>
                      <a:r>
                        <a:rPr lang="en-US" sz="2200" b="0" dirty="0">
                          <a:solidFill>
                            <a:schemeClr val="bg1"/>
                          </a:solidFill>
                        </a:rPr>
                        <a:t>1</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2200" b="0" dirty="0">
                          <a:solidFill>
                            <a:schemeClr val="bg1"/>
                          </a:solidFill>
                        </a:rPr>
                        <a:t>Low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459795">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9795">
                <a:tc>
                  <a:txBody>
                    <a:bodyPr/>
                    <a:lstStyle/>
                    <a:p>
                      <a:pPr algn="ctr"/>
                      <a:r>
                        <a:rPr lang="en-US" sz="2200" b="0" dirty="0">
                          <a:solidFill>
                            <a:schemeClr val="bg1"/>
                          </a:solidFill>
                        </a:rPr>
                        <a:t>3</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c>
                  <a:txBody>
                    <a:bodyPr/>
                    <a:lstStyle/>
                    <a:p>
                      <a:pPr algn="l"/>
                      <a:r>
                        <a:rPr lang="en-US" sz="2200" b="0" dirty="0">
                          <a:solidFill>
                            <a:schemeClr val="bg1"/>
                          </a:solidFill>
                        </a:rPr>
                        <a:t>Higher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10003"/>
                  </a:ext>
                </a:extLst>
              </a:tr>
            </a:tbl>
          </a:graphicData>
        </a:graphic>
      </p:graphicFrame>
      <p:sp>
        <p:nvSpPr>
          <p:cNvPr id="12" name="Oval 11">
            <a:extLst>
              <a:ext uri="{FF2B5EF4-FFF2-40B4-BE49-F238E27FC236}">
                <a16:creationId xmlns:a16="http://schemas.microsoft.com/office/drawing/2014/main" id="{8B45E2F3-84EA-5B4F-B0BA-BF68D2FC61DA}"/>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 name="Picture 12" descr="icon of three business people over a green circle">
            <a:extLst>
              <a:ext uri="{FF2B5EF4-FFF2-40B4-BE49-F238E27FC236}">
                <a16:creationId xmlns:a16="http://schemas.microsoft.com/office/drawing/2014/main" id="{0F397313-D5C2-1348-B7FD-BE9D6624DF19}"/>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15" name="Picture 14" descr="icon of three business people over a green circle">
            <a:extLst>
              <a:ext uri="{FF2B5EF4-FFF2-40B4-BE49-F238E27FC236}">
                <a16:creationId xmlns:a16="http://schemas.microsoft.com/office/drawing/2014/main" id="{5A2C7ECC-E0BF-9646-9A8F-6AC0D67B27AC}"/>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6" name="Picture 15" descr="icon of three business people over a green circle">
            <a:extLst>
              <a:ext uri="{FF2B5EF4-FFF2-40B4-BE49-F238E27FC236}">
                <a16:creationId xmlns:a16="http://schemas.microsoft.com/office/drawing/2014/main" id="{A4CB432B-1FB4-B74D-8C8A-740B0E722A4E}"/>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411033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94233" y="1897227"/>
            <a:ext cx="9777983"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You reviewed several airline receipts from Southwest for approved travel to the crime lab in North Carolina. You noticed that the grantee purchased early-bird check-in totaling $70. The grantee’s reason for early bird check-in is for a better seat on the plan</a:t>
            </a:r>
          </a:p>
        </p:txBody>
      </p:sp>
      <p:grpSp>
        <p:nvGrpSpPr>
          <p:cNvPr id="4" name="Group 6" descr="11">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28006"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11</a:t>
              </a:r>
            </a:p>
          </p:txBody>
        </p:sp>
      </p:grpSp>
    </p:spTree>
    <p:extLst>
      <p:ext uri="{BB962C8B-B14F-4D97-AF65-F5344CB8AC3E}">
        <p14:creationId xmlns:p14="http://schemas.microsoft.com/office/powerpoint/2010/main" val="134181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22250" y="2040639"/>
            <a:ext cx="9101326"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grantee had a federally approved indirect cost rate agreement for FY 2020 and they submitted their budget for FY 2025 electing to use the de minimis rate of 15%.</a:t>
            </a:r>
          </a:p>
        </p:txBody>
      </p:sp>
      <p:grpSp>
        <p:nvGrpSpPr>
          <p:cNvPr id="4" name="Group 6" descr="12">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19717"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12</a:t>
              </a:r>
            </a:p>
          </p:txBody>
        </p:sp>
      </p:grpSp>
    </p:spTree>
    <p:extLst>
      <p:ext uri="{BB962C8B-B14F-4D97-AF65-F5344CB8AC3E}">
        <p14:creationId xmlns:p14="http://schemas.microsoft.com/office/powerpoint/2010/main" val="74687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1295400" y="1295401"/>
            <a:ext cx="10890250" cy="1622460"/>
          </a:xfrm>
        </p:spPr>
        <p:txBody>
          <a:bodyPr/>
          <a:lstStyle/>
          <a:p>
            <a:r>
              <a:rPr lang="en-US" dirty="0">
                <a:latin typeface="Georgia" panose="02040502050405020303" pitchFamily="18" charset="0"/>
              </a:rPr>
              <a:t>Indirect Cost Rate</a:t>
            </a:r>
          </a:p>
        </p:txBody>
      </p:sp>
      <p:sp>
        <p:nvSpPr>
          <p:cNvPr id="3" name="Content Placeholder 3">
            <a:extLst>
              <a:ext uri="{FF2B5EF4-FFF2-40B4-BE49-F238E27FC236}">
                <a16:creationId xmlns:a16="http://schemas.microsoft.com/office/drawing/2014/main" id="{963F6FC5-E021-D04C-8089-500C9AF911E3}"/>
              </a:ext>
            </a:extLst>
          </p:cNvPr>
          <p:cNvSpPr txBox="1">
            <a:spLocks/>
          </p:cNvSpPr>
          <p:nvPr/>
        </p:nvSpPr>
        <p:spPr>
          <a:xfrm>
            <a:off x="1295400" y="2692399"/>
            <a:ext cx="10890250" cy="3812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Direct Cost, Indirect Cost, and Cost Objectives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Indirect Cost Allocation</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Types of Direct Cost Bases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Types of Indirect Cost Rates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Cognizant Agency</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Indirect Cost Negotiation Process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Indirect Cost Budget</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2024 OMB’s Uniform Guidance Updates</a:t>
            </a:r>
          </a:p>
        </p:txBody>
      </p:sp>
    </p:spTree>
    <p:extLst>
      <p:ext uri="{BB962C8B-B14F-4D97-AF65-F5344CB8AC3E}">
        <p14:creationId xmlns:p14="http://schemas.microsoft.com/office/powerpoint/2010/main" val="33513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p:txBody>
          <a:bodyPr/>
          <a:lstStyle/>
          <a:p>
            <a:r>
              <a:rPr lang="en-US" dirty="0">
                <a:latin typeface="Georgia" panose="02040502050405020303" pitchFamily="18" charset="0"/>
              </a:rPr>
              <a:t>Direct Cost, Indirect Cost, &amp; Cost Objective</a:t>
            </a:r>
          </a:p>
        </p:txBody>
      </p:sp>
    </p:spTree>
    <p:extLst>
      <p:ext uri="{BB962C8B-B14F-4D97-AF65-F5344CB8AC3E}">
        <p14:creationId xmlns:p14="http://schemas.microsoft.com/office/powerpoint/2010/main" val="25601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2CA5-2E48-6023-6922-BD6A4D8C3C72}"/>
              </a:ext>
            </a:extLst>
          </p:cNvPr>
          <p:cNvSpPr>
            <a:spLocks noGrp="1"/>
          </p:cNvSpPr>
          <p:nvPr>
            <p:ph type="title"/>
          </p:nvPr>
        </p:nvSpPr>
        <p:spPr/>
        <p:txBody>
          <a:bodyPr/>
          <a:lstStyle/>
          <a:p>
            <a:r>
              <a:rPr lang="en-US"/>
              <a:t>Types of Costs</a:t>
            </a:r>
            <a:endParaRPr lang="en-US" dirty="0"/>
          </a:p>
        </p:txBody>
      </p:sp>
      <p:graphicFrame>
        <p:nvGraphicFramePr>
          <p:cNvPr id="4" name="Content Placeholder 3" descr="Chart of the types of costs">
            <a:extLst>
              <a:ext uri="{FF2B5EF4-FFF2-40B4-BE49-F238E27FC236}">
                <a16:creationId xmlns:a16="http://schemas.microsoft.com/office/drawing/2014/main" id="{DFC089BA-6D7B-A163-5557-4EE328E9A28D}"/>
              </a:ext>
            </a:extLst>
          </p:cNvPr>
          <p:cNvGraphicFramePr>
            <a:graphicFrameLocks noGrp="1"/>
          </p:cNvGraphicFramePr>
          <p:nvPr>
            <p:ph idx="1"/>
            <p:extLst>
              <p:ext uri="{D42A27DB-BD31-4B8C-83A1-F6EECF244321}">
                <p14:modId xmlns:p14="http://schemas.microsoft.com/office/powerpoint/2010/main" val="75780472"/>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213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0042-8454-753A-F8B9-C1A36C35B4DE}"/>
              </a:ext>
            </a:extLst>
          </p:cNvPr>
          <p:cNvSpPr>
            <a:spLocks noGrp="1"/>
          </p:cNvSpPr>
          <p:nvPr>
            <p:ph type="title"/>
          </p:nvPr>
        </p:nvSpPr>
        <p:spPr/>
        <p:txBody>
          <a:bodyPr/>
          <a:lstStyle/>
          <a:p>
            <a:r>
              <a:rPr lang="en-US" sz="3200" dirty="0">
                <a:latin typeface="Georgia" panose="02040502050405020303" pitchFamily="18" charset="0"/>
              </a:rPr>
              <a:t>Direct Cost &amp; Indirect Cost</a:t>
            </a:r>
            <a:r>
              <a:rPr lang="en-US" dirty="0">
                <a:latin typeface="Georgia" panose="02040502050405020303" pitchFamily="18" charset="0"/>
              </a:rPr>
              <a:t>.</a:t>
            </a:r>
          </a:p>
        </p:txBody>
      </p:sp>
      <p:graphicFrame>
        <p:nvGraphicFramePr>
          <p:cNvPr id="5" name="Content Placeholder 4" descr="image showing the direct and indirect costs">
            <a:extLst>
              <a:ext uri="{FF2B5EF4-FFF2-40B4-BE49-F238E27FC236}">
                <a16:creationId xmlns:a16="http://schemas.microsoft.com/office/drawing/2014/main" id="{25406425-4CA9-D459-9F05-C804FF1C443E}"/>
              </a:ext>
            </a:extLst>
          </p:cNvPr>
          <p:cNvGraphicFramePr>
            <a:graphicFrameLocks noGrp="1"/>
          </p:cNvGraphicFramePr>
          <p:nvPr>
            <p:ph sz="half" idx="1"/>
            <p:extLst>
              <p:ext uri="{D42A27DB-BD31-4B8C-83A1-F6EECF244321}">
                <p14:modId xmlns:p14="http://schemas.microsoft.com/office/powerpoint/2010/main" val="2963081936"/>
              </p:ext>
            </p:extLst>
          </p:nvPr>
        </p:nvGraphicFramePr>
        <p:xfrm>
          <a:off x="598487" y="1379538"/>
          <a:ext cx="10890249" cy="48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 of money">
            <a:extLst>
              <a:ext uri="{FF2B5EF4-FFF2-40B4-BE49-F238E27FC236}">
                <a16:creationId xmlns:a16="http://schemas.microsoft.com/office/drawing/2014/main" id="{CF9EC6C1-AE15-706C-7E3C-DCE469BE6D59}"/>
              </a:ext>
            </a:extLst>
          </p:cNvPr>
          <p:cNvPicPr>
            <a:picLocks noChangeAspect="1"/>
          </p:cNvPicPr>
          <p:nvPr/>
        </p:nvPicPr>
        <p:blipFill>
          <a:blip r:embed="rId8"/>
          <a:stretch>
            <a:fillRect/>
          </a:stretch>
        </p:blipFill>
        <p:spPr>
          <a:xfrm>
            <a:off x="10576794" y="1205366"/>
            <a:ext cx="1466925" cy="977950"/>
          </a:xfrm>
          <a:prstGeom prst="rect">
            <a:avLst/>
          </a:prstGeom>
        </p:spPr>
      </p:pic>
    </p:spTree>
    <p:extLst>
      <p:ext uri="{BB962C8B-B14F-4D97-AF65-F5344CB8AC3E}">
        <p14:creationId xmlns:p14="http://schemas.microsoft.com/office/powerpoint/2010/main" val="355380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583F-C801-727B-02D3-AC6BAEDB6E77}"/>
              </a:ext>
            </a:extLst>
          </p:cNvPr>
          <p:cNvSpPr>
            <a:spLocks noGrp="1"/>
          </p:cNvSpPr>
          <p:nvPr>
            <p:ph type="title"/>
          </p:nvPr>
        </p:nvSpPr>
        <p:spPr/>
        <p:txBody>
          <a:bodyPr>
            <a:normAutofit/>
          </a:bodyPr>
          <a:lstStyle/>
          <a:p>
            <a:r>
              <a:rPr lang="en-US" sz="3600" dirty="0">
                <a:latin typeface="Garamond" panose="02020404030301010803" pitchFamily="18" charset="0"/>
              </a:rPr>
              <a:t>Cost Objective</a:t>
            </a:r>
          </a:p>
        </p:txBody>
      </p:sp>
      <p:graphicFrame>
        <p:nvGraphicFramePr>
          <p:cNvPr id="4" name="Content Placeholder 3" descr="Cost Objective bar graph art">
            <a:extLst>
              <a:ext uri="{FF2B5EF4-FFF2-40B4-BE49-F238E27FC236}">
                <a16:creationId xmlns:a16="http://schemas.microsoft.com/office/drawing/2014/main" id="{06381C9E-A0A0-F9B8-5B40-E48C61B592A2}"/>
              </a:ext>
            </a:extLst>
          </p:cNvPr>
          <p:cNvGraphicFramePr>
            <a:graphicFrameLocks noGrp="1"/>
          </p:cNvGraphicFramePr>
          <p:nvPr>
            <p:ph idx="1"/>
            <p:extLst>
              <p:ext uri="{D42A27DB-BD31-4B8C-83A1-F6EECF244321}">
                <p14:modId xmlns:p14="http://schemas.microsoft.com/office/powerpoint/2010/main" val="230679650"/>
              </p:ext>
            </p:extLst>
          </p:nvPr>
        </p:nvGraphicFramePr>
        <p:xfrm>
          <a:off x="598489" y="1371600"/>
          <a:ext cx="682972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7073C49F-1DCE-230D-516E-1A41E502C82A}"/>
              </a:ext>
            </a:extLst>
          </p:cNvPr>
          <p:cNvSpPr txBox="1">
            <a:spLocks/>
          </p:cNvSpPr>
          <p:nvPr/>
        </p:nvSpPr>
        <p:spPr>
          <a:xfrm>
            <a:off x="6770670" y="1371600"/>
            <a:ext cx="5062100" cy="4805363"/>
          </a:xfrm>
          <a:prstGeom prst="rect">
            <a:avLst/>
          </a:prstGeom>
          <a:ln w="38100">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Cost Objective</a:t>
            </a:r>
          </a:p>
          <a:p>
            <a:pPr marL="228600" marR="0" lvl="0" indent="-228600" algn="l" defTabSz="914400" rtl="0" eaLnBrk="1" fontAlgn="auto" latinLnBrk="0" hangingPunct="1">
              <a:lnSpc>
                <a:spcPct val="150000"/>
              </a:lnSpc>
              <a:spcBef>
                <a:spcPts val="1000"/>
              </a:spcBef>
              <a:spcAft>
                <a:spcPts val="0"/>
              </a:spcAft>
              <a:buClr>
                <a:srgbClr val="C00000"/>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 Can be a program, an award, a division, a function, an activity, or a work unit against which costs are allocated to measure the cost processes, products, jobs, etc.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58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lstStyle/>
          <a:p>
            <a:r>
              <a:rPr lang="en-US" dirty="0"/>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All administrative costs are indirect costs.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pPr marL="0" indent="0">
              <a:buNone/>
            </a:pPr>
            <a:endParaRPr lang="en-US" dirty="0"/>
          </a:p>
        </p:txBody>
      </p:sp>
    </p:spTree>
    <p:extLst>
      <p:ext uri="{BB962C8B-B14F-4D97-AF65-F5344CB8AC3E}">
        <p14:creationId xmlns:p14="http://schemas.microsoft.com/office/powerpoint/2010/main" val="32229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0BC4-6775-906C-CFA3-21D58E5A98DF}"/>
              </a:ext>
            </a:extLst>
          </p:cNvPr>
          <p:cNvSpPr>
            <a:spLocks noGrp="1"/>
          </p:cNvSpPr>
          <p:nvPr>
            <p:ph type="title"/>
          </p:nvPr>
        </p:nvSpPr>
        <p:spPr/>
        <p:txBody>
          <a:bodyPr/>
          <a:lstStyle/>
          <a:p>
            <a:r>
              <a:rPr lang="en-US" dirty="0">
                <a:latin typeface="Garamond" panose="02020404030301010803" pitchFamily="18" charset="0"/>
              </a:rPr>
              <a:t>Test Your Knowledge: Identify Costs as Direct or Indirect</a:t>
            </a:r>
          </a:p>
        </p:txBody>
      </p:sp>
      <p:sp>
        <p:nvSpPr>
          <p:cNvPr id="3" name="Content Placeholder 2">
            <a:extLst>
              <a:ext uri="{FF2B5EF4-FFF2-40B4-BE49-F238E27FC236}">
                <a16:creationId xmlns:a16="http://schemas.microsoft.com/office/drawing/2014/main" id="{157621DC-A0D3-F40B-8FAA-279D3ABEDA5F}"/>
              </a:ext>
            </a:extLst>
          </p:cNvPr>
          <p:cNvSpPr>
            <a:spLocks noGrp="1"/>
          </p:cNvSpPr>
          <p:nvPr>
            <p:ph idx="1"/>
          </p:nvPr>
        </p:nvSpPr>
        <p:spPr/>
        <p:txBody>
          <a:bodyPr>
            <a:normAutofit/>
          </a:bodyPr>
          <a:lstStyle/>
          <a:p>
            <a:pPr>
              <a:lnSpc>
                <a:spcPct val="110000"/>
              </a:lnSpc>
              <a:buFont typeface="Wingdings" panose="05000000000000000000" pitchFamily="2" charset="2"/>
              <a:buChar char="v"/>
            </a:pPr>
            <a:r>
              <a:rPr lang="en-US" dirty="0">
                <a:latin typeface="Garamond" panose="02020404030301010803" pitchFamily="18" charset="0"/>
              </a:rPr>
              <a:t> </a:t>
            </a:r>
            <a:r>
              <a:rPr lang="en-US" dirty="0">
                <a:latin typeface="Georgia" panose="02040502050405020303" pitchFamily="18" charset="0"/>
              </a:rPr>
              <a:t>The salary paid to the CEO of an organization. </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Travel expenses of a staff to train victims of human trafficking.</a:t>
            </a:r>
          </a:p>
          <a:p>
            <a:pPr>
              <a:lnSpc>
                <a:spcPct val="110000"/>
              </a:lnSpc>
            </a:pPr>
            <a:r>
              <a:rPr lang="en-US" dirty="0">
                <a:solidFill>
                  <a:srgbClr val="C00000"/>
                </a:solidFill>
                <a:latin typeface="Georgia" panose="02040502050405020303" pitchFamily="18" charset="0"/>
              </a:rPr>
              <a:t>Direct Cost</a:t>
            </a:r>
          </a:p>
          <a:p>
            <a:pPr>
              <a:lnSpc>
                <a:spcPct val="110000"/>
              </a:lnSpc>
              <a:buFont typeface="Wingdings" panose="05000000000000000000" pitchFamily="2" charset="2"/>
              <a:buChar char="v"/>
            </a:pPr>
            <a:r>
              <a:rPr lang="en-US" dirty="0">
                <a:latin typeface="Georgia" panose="02040502050405020303" pitchFamily="18" charset="0"/>
              </a:rPr>
              <a:t> Fringe benefits paid to the Accountant who process invoices.</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Testing kits purchased for a program funded by OVC.</a:t>
            </a:r>
          </a:p>
          <a:p>
            <a:pPr>
              <a:lnSpc>
                <a:spcPct val="110000"/>
              </a:lnSpc>
            </a:pPr>
            <a:r>
              <a:rPr lang="en-US" dirty="0">
                <a:solidFill>
                  <a:srgbClr val="C00000"/>
                </a:solidFill>
                <a:latin typeface="Georgia" panose="02040502050405020303" pitchFamily="18" charset="0"/>
              </a:rPr>
              <a:t>Direct Cost</a:t>
            </a:r>
          </a:p>
        </p:txBody>
      </p:sp>
    </p:spTree>
    <p:extLst>
      <p:ext uri="{BB962C8B-B14F-4D97-AF65-F5344CB8AC3E}">
        <p14:creationId xmlns:p14="http://schemas.microsoft.com/office/powerpoint/2010/main" val="4949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a:xfrm>
            <a:off x="848412" y="1295400"/>
            <a:ext cx="11337238" cy="2797629"/>
          </a:xfrm>
        </p:spPr>
        <p:txBody>
          <a:bodyPr/>
          <a:lstStyle/>
          <a:p>
            <a:r>
              <a:rPr lang="en-US" dirty="0"/>
              <a:t>Indirect Cost Allocation</a:t>
            </a:r>
          </a:p>
        </p:txBody>
      </p:sp>
    </p:spTree>
    <p:extLst>
      <p:ext uri="{BB962C8B-B14F-4D97-AF65-F5344CB8AC3E}">
        <p14:creationId xmlns:p14="http://schemas.microsoft.com/office/powerpoint/2010/main" val="5080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graphicFrame>
        <p:nvGraphicFramePr>
          <p:cNvPr id="9" name="Table 8">
            <a:extLst>
              <a:ext uri="{FF2B5EF4-FFF2-40B4-BE49-F238E27FC236}">
                <a16:creationId xmlns:a16="http://schemas.microsoft.com/office/drawing/2014/main" id="{ECD6AA98-FEC0-8245-8C01-425BEAD6F529}"/>
              </a:ext>
            </a:extLst>
          </p:cNvPr>
          <p:cNvGraphicFramePr>
            <a:graphicFrameLocks noGrp="1"/>
          </p:cNvGraphicFramePr>
          <p:nvPr>
            <p:extLst>
              <p:ext uri="{D42A27DB-BD31-4B8C-83A1-F6EECF244321}">
                <p14:modId xmlns:p14="http://schemas.microsoft.com/office/powerpoint/2010/main" val="1953587571"/>
              </p:ext>
            </p:extLst>
          </p:nvPr>
        </p:nvGraphicFramePr>
        <p:xfrm>
          <a:off x="1408318" y="3530820"/>
          <a:ext cx="6096000" cy="18391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9795">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9795">
                <a:tc>
                  <a:txBody>
                    <a:bodyPr/>
                    <a:lstStyle/>
                    <a:p>
                      <a:pPr algn="ctr"/>
                      <a:r>
                        <a:rPr lang="en-US" sz="2200" b="0" dirty="0">
                          <a:solidFill>
                            <a:schemeClr val="bg1"/>
                          </a:solidFill>
                        </a:rPr>
                        <a:t>1</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2200" b="0" dirty="0">
                          <a:solidFill>
                            <a:schemeClr val="bg1"/>
                          </a:solidFill>
                        </a:rPr>
                        <a:t>Low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459795">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9795">
                <a:tc>
                  <a:txBody>
                    <a:bodyPr/>
                    <a:lstStyle/>
                    <a:p>
                      <a:pPr algn="ctr"/>
                      <a:r>
                        <a:rPr lang="en-US" sz="2200" b="0" dirty="0">
                          <a:solidFill>
                            <a:schemeClr val="bg1"/>
                          </a:solidFill>
                        </a:rPr>
                        <a:t>3</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c>
                  <a:txBody>
                    <a:bodyPr/>
                    <a:lstStyle/>
                    <a:p>
                      <a:pPr algn="l"/>
                      <a:r>
                        <a:rPr lang="en-US" sz="2200" b="0" dirty="0">
                          <a:solidFill>
                            <a:schemeClr val="bg1"/>
                          </a:solidFill>
                        </a:rPr>
                        <a:t>Higher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10003"/>
                  </a:ext>
                </a:extLst>
              </a:tr>
            </a:tbl>
          </a:graphicData>
        </a:graphic>
      </p:graphicFrame>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8391807" cy="1839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000" dirty="0"/>
              <a:t>Each risk factor can be further evaluated for its relative importance.</a:t>
            </a:r>
          </a:p>
        </p:txBody>
      </p:sp>
      <p:sp>
        <p:nvSpPr>
          <p:cNvPr id="13" name="Oval 12">
            <a:extLst>
              <a:ext uri="{FF2B5EF4-FFF2-40B4-BE49-F238E27FC236}">
                <a16:creationId xmlns:a16="http://schemas.microsoft.com/office/drawing/2014/main" id="{05409EFB-9B6F-2E43-B9A5-DADFBF6539B2}"/>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descr="icon of three business people over a green circle">
            <a:extLst>
              <a:ext uri="{FF2B5EF4-FFF2-40B4-BE49-F238E27FC236}">
                <a16:creationId xmlns:a16="http://schemas.microsoft.com/office/drawing/2014/main" id="{1CD7A73F-0E05-FA44-8E10-31B0EAD329B3}"/>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16" name="Picture 15" descr="icon of three business people over a green circle">
            <a:extLst>
              <a:ext uri="{FF2B5EF4-FFF2-40B4-BE49-F238E27FC236}">
                <a16:creationId xmlns:a16="http://schemas.microsoft.com/office/drawing/2014/main" id="{060A03B0-497B-5F47-AA2B-FD03E27969B0}"/>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7" name="Picture 16" descr="icon of three business people over a green circle">
            <a:extLst>
              <a:ext uri="{FF2B5EF4-FFF2-40B4-BE49-F238E27FC236}">
                <a16:creationId xmlns:a16="http://schemas.microsoft.com/office/drawing/2014/main" id="{04850696-C074-AA43-ACD0-E127434BF327}"/>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35610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7E0E-791D-A65F-6BDB-117E8F471E69}"/>
              </a:ext>
            </a:extLst>
          </p:cNvPr>
          <p:cNvSpPr>
            <a:spLocks noGrp="1"/>
          </p:cNvSpPr>
          <p:nvPr>
            <p:ph type="title"/>
          </p:nvPr>
        </p:nvSpPr>
        <p:spPr/>
        <p:txBody>
          <a:bodyPr>
            <a:normAutofit/>
          </a:bodyPr>
          <a:lstStyle/>
          <a:p>
            <a:r>
              <a:rPr lang="en-US" sz="3200" dirty="0">
                <a:latin typeface="Georgia" panose="02040502050405020303" pitchFamily="18" charset="0"/>
              </a:rPr>
              <a:t>Indirect Cost Allocation</a:t>
            </a:r>
          </a:p>
        </p:txBody>
      </p:sp>
      <p:sp>
        <p:nvSpPr>
          <p:cNvPr id="3" name="Content Placeholder 2">
            <a:extLst>
              <a:ext uri="{FF2B5EF4-FFF2-40B4-BE49-F238E27FC236}">
                <a16:creationId xmlns:a16="http://schemas.microsoft.com/office/drawing/2014/main" id="{AFA38231-E1D9-48E8-3AC8-7C65312BF616}"/>
              </a:ext>
            </a:extLst>
          </p:cNvPr>
          <p:cNvSpPr>
            <a:spLocks noGrp="1"/>
          </p:cNvSpPr>
          <p:nvPr>
            <p:ph idx="1"/>
          </p:nvPr>
        </p:nvSpPr>
        <p:spPr>
          <a:xfrm>
            <a:off x="4121559" y="1265722"/>
            <a:ext cx="7765641" cy="4805363"/>
          </a:xfrm>
        </p:spPr>
        <p:txBody>
          <a:bodyPr>
            <a:normAutofit fontScale="92500" lnSpcReduction="20000"/>
          </a:bodyPr>
          <a:lstStyle/>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 Central Service Cost Allocation Plan</a:t>
            </a:r>
            <a:r>
              <a:rPr lang="en-US" dirty="0">
                <a:latin typeface="Georgia" panose="02040502050405020303" pitchFamily="18" charset="0"/>
              </a:rPr>
              <a:t>: </a:t>
            </a:r>
            <a:r>
              <a:rPr lang="en-US" altLang="en-US" sz="2800" dirty="0">
                <a:latin typeface="Georgia" panose="02040502050405020303" pitchFamily="18" charset="0"/>
              </a:rPr>
              <a:t>the documentation identifying, accumulating, and allocating or developing billing rates based on the allowable costs of services provided by a State, local government, or Indian Tribe to its departments and agencies on a centralized basis. (2CFR 200.1)</a:t>
            </a:r>
          </a:p>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Indirect Cost Rate</a:t>
            </a:r>
            <a:r>
              <a:rPr lang="en-US" dirty="0">
                <a:latin typeface="Georgia" panose="02040502050405020303" pitchFamily="18" charset="0"/>
              </a:rPr>
              <a:t>: is a rate used to allocate indirect costs to each cost objective. </a:t>
            </a:r>
          </a:p>
        </p:txBody>
      </p:sp>
      <p:pic>
        <p:nvPicPr>
          <p:cNvPr id="4" name="Picture 3">
            <a:extLst>
              <a:ext uri="{FF2B5EF4-FFF2-40B4-BE49-F238E27FC236}">
                <a16:creationId xmlns:a16="http://schemas.microsoft.com/office/drawing/2014/main" id="{334C2178-A7DE-913B-0499-B1512609E3A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442384"/>
            <a:ext cx="3687588" cy="3537284"/>
          </a:xfrm>
          <a:prstGeom prst="rect">
            <a:avLst/>
          </a:prstGeom>
        </p:spPr>
      </p:pic>
      <p:grpSp>
        <p:nvGrpSpPr>
          <p:cNvPr id="5" name="Group 4">
            <a:extLst>
              <a:ext uri="{FF2B5EF4-FFF2-40B4-BE49-F238E27FC236}">
                <a16:creationId xmlns:a16="http://schemas.microsoft.com/office/drawing/2014/main" id="{629F99F1-573B-E45C-90FD-8FFEFB51A13D}"/>
              </a:ext>
              <a:ext uri="{C183D7F6-B498-43B3-948B-1728B52AA6E4}">
                <adec:decorative xmlns:adec="http://schemas.microsoft.com/office/drawing/2017/decorative" val="1"/>
              </a:ext>
            </a:extLst>
          </p:cNvPr>
          <p:cNvGrpSpPr/>
          <p:nvPr/>
        </p:nvGrpSpPr>
        <p:grpSpPr>
          <a:xfrm>
            <a:off x="230580" y="1216613"/>
            <a:ext cx="1891448" cy="1891448"/>
            <a:chOff x="9024730" y="2461592"/>
            <a:chExt cx="1828800" cy="1828800"/>
          </a:xfrm>
        </p:grpSpPr>
        <p:sp>
          <p:nvSpPr>
            <p:cNvPr id="6" name="Oval 5">
              <a:extLst>
                <a:ext uri="{FF2B5EF4-FFF2-40B4-BE49-F238E27FC236}">
                  <a16:creationId xmlns:a16="http://schemas.microsoft.com/office/drawing/2014/main" id="{18A588EE-9E50-AF95-48C9-B3F36A7F68B8}"/>
                </a:ext>
              </a:extLst>
            </p:cNvPr>
            <p:cNvSpPr/>
            <p:nvPr/>
          </p:nvSpPr>
          <p:spPr>
            <a:xfrm>
              <a:off x="9098653" y="2514600"/>
              <a:ext cx="1728373" cy="1728375"/>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75C7C46-722D-FE1B-0C8D-BA7A3E743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4730" y="2461592"/>
              <a:ext cx="1828800" cy="1828800"/>
            </a:xfrm>
            <a:prstGeom prst="rect">
              <a:avLst/>
            </a:prstGeom>
          </p:spPr>
        </p:pic>
      </p:grpSp>
    </p:spTree>
    <p:extLst>
      <p:ext uri="{BB962C8B-B14F-4D97-AF65-F5344CB8AC3E}">
        <p14:creationId xmlns:p14="http://schemas.microsoft.com/office/powerpoint/2010/main" val="35549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72D33C-A1C7-EB4A-AD33-F5EA3141559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Statewide Cost Allocation Plans (SWCAP)</a:t>
            </a:r>
          </a:p>
        </p:txBody>
      </p:sp>
      <p:sp>
        <p:nvSpPr>
          <p:cNvPr id="8" name="Content Placeholder 6">
            <a:extLst>
              <a:ext uri="{FF2B5EF4-FFF2-40B4-BE49-F238E27FC236}">
                <a16:creationId xmlns:a16="http://schemas.microsoft.com/office/drawing/2014/main" id="{7ED6C253-65D0-5E4B-910C-F99B1AFA65CA}"/>
              </a:ext>
            </a:extLst>
          </p:cNvPr>
          <p:cNvSpPr txBox="1">
            <a:spLocks/>
          </p:cNvSpPr>
          <p:nvPr/>
        </p:nvSpPr>
        <p:spPr>
          <a:xfrm>
            <a:off x="598713" y="1371600"/>
            <a:ext cx="7581460"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Mechanism for the state to identify, summarize, and allocate statewide indirect costs </a:t>
            </a:r>
          </a:p>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Allows state to charge cost of central services to Federal awards </a:t>
            </a:r>
          </a:p>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Should submit annual SWCAP to U.S. Department of Health and Human Services</a:t>
            </a:r>
          </a:p>
        </p:txBody>
      </p:sp>
      <p:pic>
        <p:nvPicPr>
          <p:cNvPr id="7" name="Graphic 6" descr="Department of Health and Human Services logo">
            <a:extLst>
              <a:ext uri="{FF2B5EF4-FFF2-40B4-BE49-F238E27FC236}">
                <a16:creationId xmlns:a16="http://schemas.microsoft.com/office/drawing/2014/main" id="{63824FDA-13C4-B943-A64B-C76C8534B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009" y="4017932"/>
            <a:ext cx="1739728" cy="1739728"/>
          </a:xfrm>
          <a:prstGeom prst="rect">
            <a:avLst/>
          </a:prstGeom>
        </p:spPr>
      </p:pic>
      <p:pic>
        <p:nvPicPr>
          <p:cNvPr id="10" name="Picture 9" descr="SWCAP logo">
            <a:extLst>
              <a:ext uri="{FF2B5EF4-FFF2-40B4-BE49-F238E27FC236}">
                <a16:creationId xmlns:a16="http://schemas.microsoft.com/office/drawing/2014/main" id="{4023078F-C55A-8940-9600-CF6370A04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339" y="1198605"/>
            <a:ext cx="2397211" cy="2397211"/>
          </a:xfrm>
          <a:prstGeom prst="rect">
            <a:avLst/>
          </a:prstGeom>
        </p:spPr>
      </p:pic>
      <p:sp>
        <p:nvSpPr>
          <p:cNvPr id="11" name="Down Arrow 10">
            <a:extLst>
              <a:ext uri="{FF2B5EF4-FFF2-40B4-BE49-F238E27FC236}">
                <a16:creationId xmlns:a16="http://schemas.microsoft.com/office/drawing/2014/main" id="{3F041D9B-9D2F-D24F-9C4C-19FA7BE8427D}"/>
              </a:ext>
              <a:ext uri="{C183D7F6-B498-43B3-948B-1728B52AA6E4}">
                <adec:decorative xmlns:adec="http://schemas.microsoft.com/office/drawing/2017/decorative" val="1"/>
              </a:ext>
            </a:extLst>
          </p:cNvPr>
          <p:cNvSpPr/>
          <p:nvPr/>
        </p:nvSpPr>
        <p:spPr>
          <a:xfrm>
            <a:off x="9860691" y="3466071"/>
            <a:ext cx="308919" cy="41395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7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18B7E-8130-9EB4-3743-97C74636BB17}"/>
              </a:ext>
            </a:extLst>
          </p:cNvPr>
          <p:cNvSpPr>
            <a:spLocks noGrp="1"/>
          </p:cNvSpPr>
          <p:nvPr>
            <p:ph type="title"/>
          </p:nvPr>
        </p:nvSpPr>
        <p:spPr/>
        <p:txBody>
          <a:bodyPr>
            <a:normAutofit/>
          </a:bodyPr>
          <a:lstStyle/>
          <a:p>
            <a:r>
              <a:rPr lang="en-US" sz="3200" dirty="0">
                <a:latin typeface="Georgia" panose="02040502050405020303" pitchFamily="18" charset="0"/>
              </a:rPr>
              <a:t>Indirect Cost Rate (ICR)</a:t>
            </a:r>
          </a:p>
        </p:txBody>
      </p:sp>
      <p:sp>
        <p:nvSpPr>
          <p:cNvPr id="3" name="Content Placeholder 2">
            <a:extLst>
              <a:ext uri="{FF2B5EF4-FFF2-40B4-BE49-F238E27FC236}">
                <a16:creationId xmlns:a16="http://schemas.microsoft.com/office/drawing/2014/main" id="{38152DBC-01B3-081B-E4AE-B195DB0AC783}"/>
              </a:ext>
            </a:extLst>
          </p:cNvPr>
          <p:cNvSpPr>
            <a:spLocks noGrp="1"/>
          </p:cNvSpPr>
          <p:nvPr>
            <p:ph idx="1"/>
          </p:nvPr>
        </p:nvSpPr>
        <p:spPr/>
        <p:txBody>
          <a:bodyPr>
            <a:normAutofit/>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sz="2400" dirty="0">
                <a:latin typeface="Georgia" panose="02040502050405020303" pitchFamily="18" charset="0"/>
              </a:rPr>
              <a:t>ICR is a mechanism for determining fairly and conveniently the proportions of indirect costs each program should bear.</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ICR is used to recover indirect costs from a federal grant.</a:t>
            </a:r>
          </a:p>
          <a:p>
            <a:pPr marL="0" indent="0">
              <a:lnSpc>
                <a:spcPct val="150000"/>
              </a:lnSpc>
              <a:buNone/>
            </a:pPr>
            <a:endParaRPr lang="en-US" dirty="0">
              <a:latin typeface="Garamond" panose="02020404030301010803" pitchFamily="18" charset="0"/>
            </a:endParaRPr>
          </a:p>
          <a:p>
            <a:pPr marL="0" indent="0">
              <a:buNone/>
            </a:pPr>
            <a:endParaRPr lang="en-US" dirty="0"/>
          </a:p>
        </p:txBody>
      </p:sp>
      <p:sp>
        <p:nvSpPr>
          <p:cNvPr id="4" name="Flowchart: Connector 3">
            <a:extLst>
              <a:ext uri="{FF2B5EF4-FFF2-40B4-BE49-F238E27FC236}">
                <a16:creationId xmlns:a16="http://schemas.microsoft.com/office/drawing/2014/main" id="{AD3A469A-0BA1-B667-3575-11DAC30C8985}"/>
              </a:ext>
            </a:extLst>
          </p:cNvPr>
          <p:cNvSpPr/>
          <p:nvPr/>
        </p:nvSpPr>
        <p:spPr>
          <a:xfrm>
            <a:off x="1228165" y="3962400"/>
            <a:ext cx="2447364" cy="1945341"/>
          </a:xfrm>
          <a:prstGeom prst="flowChartConnec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Pool</a:t>
            </a:r>
          </a:p>
        </p:txBody>
      </p:sp>
      <p:sp>
        <p:nvSpPr>
          <p:cNvPr id="5" name="Flowchart: Connector 4">
            <a:extLst>
              <a:ext uri="{FF2B5EF4-FFF2-40B4-BE49-F238E27FC236}">
                <a16:creationId xmlns:a16="http://schemas.microsoft.com/office/drawing/2014/main" id="{E1BA69B0-3E1D-1749-5FD9-40D3F82BD6D4}"/>
              </a:ext>
            </a:extLst>
          </p:cNvPr>
          <p:cNvSpPr/>
          <p:nvPr/>
        </p:nvSpPr>
        <p:spPr>
          <a:xfrm>
            <a:off x="5127812" y="3962400"/>
            <a:ext cx="2447364" cy="1945341"/>
          </a:xfrm>
          <a:prstGeom prst="flowChartConnec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Direct Cost Base</a:t>
            </a:r>
          </a:p>
        </p:txBody>
      </p:sp>
      <p:sp>
        <p:nvSpPr>
          <p:cNvPr id="6" name="Flowchart: Connector 5">
            <a:extLst>
              <a:ext uri="{FF2B5EF4-FFF2-40B4-BE49-F238E27FC236}">
                <a16:creationId xmlns:a16="http://schemas.microsoft.com/office/drawing/2014/main" id="{64D73479-150F-7265-A303-B48DBA4421E4}"/>
              </a:ext>
            </a:extLst>
          </p:cNvPr>
          <p:cNvSpPr/>
          <p:nvPr/>
        </p:nvSpPr>
        <p:spPr>
          <a:xfrm>
            <a:off x="8758518" y="3962399"/>
            <a:ext cx="2447364" cy="1945341"/>
          </a:xfrm>
          <a:prstGeom prst="flowChartConnec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Rate</a:t>
            </a:r>
          </a:p>
        </p:txBody>
      </p:sp>
      <p:sp>
        <p:nvSpPr>
          <p:cNvPr id="9" name="TextBox 8">
            <a:extLst>
              <a:ext uri="{FF2B5EF4-FFF2-40B4-BE49-F238E27FC236}">
                <a16:creationId xmlns:a16="http://schemas.microsoft.com/office/drawing/2014/main" id="{F1BD62FF-68A3-29AF-8A4E-3F3740F77B1B}"/>
              </a:ext>
              <a:ext uri="{C183D7F6-B498-43B3-948B-1728B52AA6E4}">
                <adec:decorative xmlns:adec="http://schemas.microsoft.com/office/drawing/2017/decorative" val="1"/>
              </a:ext>
            </a:extLst>
          </p:cNvPr>
          <p:cNvSpPr txBox="1"/>
          <p:nvPr/>
        </p:nvSpPr>
        <p:spPr>
          <a:xfrm>
            <a:off x="3996659" y="4150239"/>
            <a:ext cx="616643" cy="1569660"/>
          </a:xfrm>
          <a:prstGeom prst="rect">
            <a:avLst/>
          </a:prstGeom>
          <a:noFill/>
        </p:spPr>
        <p:txBody>
          <a:bodyPr wrap="square" rtlCol="0">
            <a:spAutoFit/>
          </a:bodyPr>
          <a:lstStyle/>
          <a:p>
            <a:r>
              <a:rPr lang="en-US" sz="9600" b="1" dirty="0">
                <a:latin typeface="Garamond" panose="02020404030301010803" pitchFamily="18" charset="0"/>
              </a:rPr>
              <a:t>÷</a:t>
            </a:r>
          </a:p>
        </p:txBody>
      </p:sp>
      <p:sp>
        <p:nvSpPr>
          <p:cNvPr id="10" name="TextBox 9">
            <a:extLst>
              <a:ext uri="{FF2B5EF4-FFF2-40B4-BE49-F238E27FC236}">
                <a16:creationId xmlns:a16="http://schemas.microsoft.com/office/drawing/2014/main" id="{F0FB1B1E-6F19-3A7D-DBAD-189A26D57616}"/>
              </a:ext>
              <a:ext uri="{C183D7F6-B498-43B3-948B-1728B52AA6E4}">
                <adec:decorative xmlns:adec="http://schemas.microsoft.com/office/drawing/2017/decorative" val="1"/>
              </a:ext>
            </a:extLst>
          </p:cNvPr>
          <p:cNvSpPr txBox="1"/>
          <p:nvPr/>
        </p:nvSpPr>
        <p:spPr>
          <a:xfrm>
            <a:off x="7615516" y="4150239"/>
            <a:ext cx="672353" cy="1569660"/>
          </a:xfrm>
          <a:prstGeom prst="rect">
            <a:avLst/>
          </a:prstGeom>
          <a:noFill/>
        </p:spPr>
        <p:txBody>
          <a:bodyPr wrap="square" rtlCol="0">
            <a:spAutoFit/>
          </a:bodyPr>
          <a:lstStyle/>
          <a:p>
            <a:r>
              <a:rPr lang="en-US" sz="9600" b="1" dirty="0">
                <a:latin typeface="Garamond" panose="02020404030301010803" pitchFamily="18" charset="0"/>
              </a:rPr>
              <a:t>=</a:t>
            </a:r>
          </a:p>
        </p:txBody>
      </p:sp>
    </p:spTree>
    <p:extLst>
      <p:ext uri="{BB962C8B-B14F-4D97-AF65-F5344CB8AC3E}">
        <p14:creationId xmlns:p14="http://schemas.microsoft.com/office/powerpoint/2010/main" val="352221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BF97-5487-AF73-560C-98A74FD79B11}"/>
              </a:ext>
            </a:extLst>
          </p:cNvPr>
          <p:cNvSpPr>
            <a:spLocks noGrp="1"/>
          </p:cNvSpPr>
          <p:nvPr>
            <p:ph type="title"/>
          </p:nvPr>
        </p:nvSpPr>
        <p:spPr/>
        <p:txBody>
          <a:bodyPr>
            <a:normAutofit/>
          </a:bodyPr>
          <a:lstStyle/>
          <a:p>
            <a:r>
              <a:rPr lang="en-US" sz="3200" dirty="0"/>
              <a:t>Indirect Cost Rate Example </a:t>
            </a:r>
          </a:p>
        </p:txBody>
      </p:sp>
      <p:sp>
        <p:nvSpPr>
          <p:cNvPr id="3" name="Content Placeholder 2">
            <a:extLst>
              <a:ext uri="{FF2B5EF4-FFF2-40B4-BE49-F238E27FC236}">
                <a16:creationId xmlns:a16="http://schemas.microsoft.com/office/drawing/2014/main" id="{F6898D9B-9679-18D3-CA9E-8908B327BD2E}"/>
              </a:ext>
            </a:extLst>
          </p:cNvPr>
          <p:cNvSpPr>
            <a:spLocks noGrp="1"/>
          </p:cNvSpPr>
          <p:nvPr>
            <p:ph idx="1"/>
          </p:nvPr>
        </p:nvSpPr>
        <p:spPr>
          <a:xfrm>
            <a:off x="5126805" y="2866490"/>
            <a:ext cx="6705966" cy="3310473"/>
          </a:xfrm>
        </p:spPr>
        <p:txBody>
          <a:bodyPr/>
          <a:lstStyle/>
          <a:p>
            <a:pPr marL="0" indent="0">
              <a:lnSpc>
                <a:spcPct val="150000"/>
              </a:lnSpc>
              <a:buNone/>
            </a:pPr>
            <a:r>
              <a:rPr lang="en-US" b="1" dirty="0">
                <a:latin typeface="Garamond" panose="02020404030301010803" pitchFamily="18" charset="0"/>
              </a:rPr>
              <a:t>Indirect Cost Pool 	=  $20,000</a:t>
            </a:r>
          </a:p>
          <a:p>
            <a:pPr marL="0" indent="0">
              <a:lnSpc>
                <a:spcPct val="150000"/>
              </a:lnSpc>
              <a:buNone/>
            </a:pPr>
            <a:r>
              <a:rPr lang="en-US" b="1" u="sng" dirty="0">
                <a:latin typeface="Garamond" panose="02020404030301010803" pitchFamily="18" charset="0"/>
              </a:rPr>
              <a:t>Direct Cost Base 		= $100,000</a:t>
            </a:r>
          </a:p>
          <a:p>
            <a:pPr marL="0" indent="0">
              <a:lnSpc>
                <a:spcPct val="150000"/>
              </a:lnSpc>
              <a:buNone/>
            </a:pPr>
            <a:r>
              <a:rPr lang="en-US" b="1" dirty="0">
                <a:latin typeface="Garamond" panose="02020404030301010803" pitchFamily="18" charset="0"/>
              </a:rPr>
              <a:t>Indirect Cost Rate 	=     20%                 </a:t>
            </a:r>
          </a:p>
        </p:txBody>
      </p:sp>
      <p:pic>
        <p:nvPicPr>
          <p:cNvPr id="5" name="Picture 4">
            <a:extLst>
              <a:ext uri="{FF2B5EF4-FFF2-40B4-BE49-F238E27FC236}">
                <a16:creationId xmlns:a16="http://schemas.microsoft.com/office/drawing/2014/main" id="{5BB10CAE-BD2E-EB68-C170-1B1B84A4C7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289407"/>
            <a:ext cx="5016758" cy="5060021"/>
          </a:xfrm>
          <a:prstGeom prst="rect">
            <a:avLst/>
          </a:prstGeom>
        </p:spPr>
      </p:pic>
    </p:spTree>
    <p:extLst>
      <p:ext uri="{BB962C8B-B14F-4D97-AF65-F5344CB8AC3E}">
        <p14:creationId xmlns:p14="http://schemas.microsoft.com/office/powerpoint/2010/main" val="23696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7015-0396-D534-0707-5503EEFD6B00}"/>
              </a:ext>
            </a:extLst>
          </p:cNvPr>
          <p:cNvSpPr>
            <a:spLocks noGrp="1"/>
          </p:cNvSpPr>
          <p:nvPr>
            <p:ph type="title"/>
          </p:nvPr>
        </p:nvSpPr>
        <p:spPr/>
        <p:txBody>
          <a:bodyPr>
            <a:normAutofit/>
          </a:bodyPr>
          <a:lstStyle/>
          <a:p>
            <a:r>
              <a:rPr lang="en-US" sz="3200" dirty="0">
                <a:latin typeface="Georgia" panose="02040502050405020303" pitchFamily="18" charset="0"/>
              </a:rPr>
              <a:t>Generally Unallowable Costs</a:t>
            </a:r>
          </a:p>
        </p:txBody>
      </p:sp>
      <p:sp>
        <p:nvSpPr>
          <p:cNvPr id="3" name="Content Placeholder 2">
            <a:extLst>
              <a:ext uri="{FF2B5EF4-FFF2-40B4-BE49-F238E27FC236}">
                <a16:creationId xmlns:a16="http://schemas.microsoft.com/office/drawing/2014/main" id="{3A5AD71C-A2AE-62D4-5634-2275744413D9}"/>
              </a:ext>
            </a:extLst>
          </p:cNvPr>
          <p:cNvSpPr>
            <a:spLocks noGrp="1"/>
          </p:cNvSpPr>
          <p:nvPr>
            <p:ph sz="half" idx="1"/>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Lobbying Costs</a:t>
            </a:r>
          </a:p>
          <a:p>
            <a:pPr lvl="1">
              <a:lnSpc>
                <a:spcPct val="150000"/>
              </a:lnSpc>
              <a:buClr>
                <a:srgbClr val="C00000"/>
              </a:buClr>
            </a:pPr>
            <a:r>
              <a:rPr lang="en-US" sz="2800" b="0" dirty="0">
                <a:solidFill>
                  <a:schemeClr val="tx1"/>
                </a:solidFill>
                <a:latin typeface="Georgia" panose="02040502050405020303" pitchFamily="18" charset="0"/>
              </a:rPr>
              <a:t>Alcoholic beverages</a:t>
            </a:r>
          </a:p>
          <a:p>
            <a:pPr lvl="1">
              <a:lnSpc>
                <a:spcPct val="150000"/>
              </a:lnSpc>
              <a:buClr>
                <a:srgbClr val="C00000"/>
              </a:buClr>
            </a:pPr>
            <a:r>
              <a:rPr lang="en-US" sz="2800" b="0" dirty="0">
                <a:solidFill>
                  <a:schemeClr val="tx1"/>
                </a:solidFill>
                <a:latin typeface="Georgia" panose="02040502050405020303" pitchFamily="18" charset="0"/>
              </a:rPr>
              <a:t>Bad debt or allowances for doubtful accounts</a:t>
            </a:r>
          </a:p>
          <a:p>
            <a:pPr lvl="1">
              <a:lnSpc>
                <a:spcPct val="150000"/>
              </a:lnSpc>
              <a:buClr>
                <a:srgbClr val="C00000"/>
              </a:buClr>
            </a:pPr>
            <a:r>
              <a:rPr lang="en-US" sz="2800" b="0" dirty="0">
                <a:solidFill>
                  <a:schemeClr val="tx1"/>
                </a:solidFill>
                <a:latin typeface="Georgia" panose="02040502050405020303" pitchFamily="18" charset="0"/>
              </a:rPr>
              <a:t>Entertainment costs</a:t>
            </a:r>
          </a:p>
          <a:p>
            <a:pPr lvl="1">
              <a:lnSpc>
                <a:spcPct val="150000"/>
              </a:lnSpc>
              <a:buClr>
                <a:srgbClr val="C00000"/>
              </a:buClr>
            </a:pPr>
            <a:r>
              <a:rPr lang="en-US" sz="2800" b="0" dirty="0">
                <a:solidFill>
                  <a:schemeClr val="tx1"/>
                </a:solidFill>
                <a:latin typeface="Georgia" panose="02040502050405020303" pitchFamily="18" charset="0"/>
              </a:rPr>
              <a:t>Fundraising costs</a:t>
            </a:r>
          </a:p>
          <a:p>
            <a:pPr marL="0" indent="0">
              <a:buNone/>
            </a:pPr>
            <a:endParaRPr lang="en-US" dirty="0"/>
          </a:p>
        </p:txBody>
      </p:sp>
      <p:sp>
        <p:nvSpPr>
          <p:cNvPr id="4" name="Content Placeholder 3">
            <a:extLst>
              <a:ext uri="{FF2B5EF4-FFF2-40B4-BE49-F238E27FC236}">
                <a16:creationId xmlns:a16="http://schemas.microsoft.com/office/drawing/2014/main" id="{1A980E84-FD68-596A-8C87-7948E469FCEA}"/>
              </a:ext>
            </a:extLst>
          </p:cNvPr>
          <p:cNvSpPr>
            <a:spLocks noGrp="1"/>
          </p:cNvSpPr>
          <p:nvPr>
            <p:ph sz="half" idx="2"/>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Fines and Penalties </a:t>
            </a:r>
          </a:p>
          <a:p>
            <a:pPr lvl="1">
              <a:lnSpc>
                <a:spcPct val="150000"/>
              </a:lnSpc>
              <a:buClr>
                <a:srgbClr val="C00000"/>
              </a:buClr>
            </a:pPr>
            <a:r>
              <a:rPr lang="en-US" sz="2800" dirty="0">
                <a:latin typeface="Georgia" panose="02040502050405020303" pitchFamily="18" charset="0"/>
              </a:rPr>
              <a:t>Loss on Federal or non-Federal projects</a:t>
            </a:r>
          </a:p>
          <a:p>
            <a:pPr lvl="1">
              <a:lnSpc>
                <a:spcPct val="150000"/>
              </a:lnSpc>
              <a:buClr>
                <a:srgbClr val="C00000"/>
              </a:buClr>
            </a:pPr>
            <a:r>
              <a:rPr lang="en-US" sz="2800" b="0" dirty="0">
                <a:solidFill>
                  <a:schemeClr val="tx1"/>
                </a:solidFill>
                <a:latin typeface="Georgia" panose="02040502050405020303" pitchFamily="18" charset="0"/>
              </a:rPr>
              <a:t>Provisions for contingencies</a:t>
            </a:r>
          </a:p>
          <a:p>
            <a:pPr lvl="1">
              <a:lnSpc>
                <a:spcPct val="150000"/>
              </a:lnSpc>
              <a:buClr>
                <a:srgbClr val="C00000"/>
              </a:buClr>
            </a:pPr>
            <a:r>
              <a:rPr lang="en-US" sz="2800" dirty="0">
                <a:latin typeface="Georgia" panose="02040502050405020303" pitchFamily="18" charset="0"/>
              </a:rPr>
              <a:t>Interest</a:t>
            </a:r>
            <a:endParaRPr lang="en-US" sz="2800" b="0" dirty="0">
              <a:solidFill>
                <a:schemeClr val="tx1"/>
              </a:solidFill>
              <a:latin typeface="Georgia" panose="02040502050405020303" pitchFamily="18" charset="0"/>
            </a:endParaRPr>
          </a:p>
          <a:p>
            <a:pPr lvl="1">
              <a:lnSpc>
                <a:spcPct val="150000"/>
              </a:lnSpc>
              <a:buClr>
                <a:srgbClr val="C00000"/>
              </a:buClr>
            </a:pPr>
            <a:r>
              <a:rPr lang="en-US" sz="2800" dirty="0">
                <a:latin typeface="Georgia" panose="02040502050405020303" pitchFamily="18" charset="0"/>
              </a:rPr>
              <a:t>Charitable contributions</a:t>
            </a:r>
            <a:r>
              <a:rPr lang="en-US" sz="2800" b="0" dirty="0">
                <a:solidFill>
                  <a:schemeClr val="tx1"/>
                </a:solidFill>
                <a:latin typeface="Georgia" panose="02040502050405020303" pitchFamily="18" charset="0"/>
              </a:rPr>
              <a:t> </a:t>
            </a:r>
          </a:p>
          <a:p>
            <a:pPr marL="0" indent="0">
              <a:buNone/>
            </a:pPr>
            <a:endParaRPr lang="en-US" dirty="0"/>
          </a:p>
        </p:txBody>
      </p:sp>
    </p:spTree>
    <p:extLst>
      <p:ext uri="{BB962C8B-B14F-4D97-AF65-F5344CB8AC3E}">
        <p14:creationId xmlns:p14="http://schemas.microsoft.com/office/powerpoint/2010/main" val="16380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7CE0-EAB7-ADAD-7148-611C2FB2A40F}"/>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F6A5EDDE-7B89-4BF1-03D1-4831D20C255E}"/>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Charging the Legislature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Indirectly charging the federal for property costs</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146469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343C-AC47-1E4C-B891-A5DF20479841}"/>
              </a:ext>
            </a:extLst>
          </p:cNvPr>
          <p:cNvSpPr>
            <a:spLocks noGrp="1"/>
          </p:cNvSpPr>
          <p:nvPr>
            <p:ph type="title"/>
          </p:nvPr>
        </p:nvSpPr>
        <p:spPr/>
        <p:txBody>
          <a:bodyPr/>
          <a:lstStyle/>
          <a:p>
            <a:r>
              <a:rPr lang="en-US" dirty="0"/>
              <a:t>Types of Direct Cost Bases</a:t>
            </a:r>
          </a:p>
        </p:txBody>
      </p:sp>
    </p:spTree>
    <p:extLst>
      <p:ext uri="{BB962C8B-B14F-4D97-AF65-F5344CB8AC3E}">
        <p14:creationId xmlns:p14="http://schemas.microsoft.com/office/powerpoint/2010/main" val="8489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B44950A-9007-5346-AFF4-3516AAB9547D}"/>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Indirect Cost Base</a:t>
            </a:r>
          </a:p>
        </p:txBody>
      </p:sp>
      <p:pic>
        <p:nvPicPr>
          <p:cNvPr id="23" name="Picture 22">
            <a:extLst>
              <a:ext uri="{FF2B5EF4-FFF2-40B4-BE49-F238E27FC236}">
                <a16:creationId xmlns:a16="http://schemas.microsoft.com/office/drawing/2014/main" id="{787B8A16-DE7A-F449-AA47-679C3FF42258}"/>
              </a:ext>
              <a:ext uri="{C183D7F6-B498-43B3-948B-1728B52AA6E4}">
                <adec:decorative xmlns:adec="http://schemas.microsoft.com/office/drawing/2017/decorative" val="1"/>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t="36115" b="2911"/>
          <a:stretch/>
        </p:blipFill>
        <p:spPr>
          <a:xfrm>
            <a:off x="-73152" y="932687"/>
            <a:ext cx="12303251" cy="5541265"/>
          </a:xfrm>
          <a:prstGeom prst="rect">
            <a:avLst/>
          </a:prstGeom>
        </p:spPr>
      </p:pic>
      <p:sp>
        <p:nvSpPr>
          <p:cNvPr id="9" name="TextBox 8">
            <a:extLst>
              <a:ext uri="{FF2B5EF4-FFF2-40B4-BE49-F238E27FC236}">
                <a16:creationId xmlns:a16="http://schemas.microsoft.com/office/drawing/2014/main" id="{7AE82763-B55C-6143-8AB4-2D975E2842E5}"/>
              </a:ext>
            </a:extLst>
          </p:cNvPr>
          <p:cNvSpPr txBox="1"/>
          <p:nvPr/>
        </p:nvSpPr>
        <p:spPr>
          <a:xfrm>
            <a:off x="1249737" y="4655876"/>
            <a:ext cx="2213616"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Modified Total Direct Costs (MTDC)</a:t>
            </a:r>
          </a:p>
        </p:txBody>
      </p:sp>
      <p:sp>
        <p:nvSpPr>
          <p:cNvPr id="8" name="TextBox 7">
            <a:extLst>
              <a:ext uri="{FF2B5EF4-FFF2-40B4-BE49-F238E27FC236}">
                <a16:creationId xmlns:a16="http://schemas.microsoft.com/office/drawing/2014/main" id="{09FC6B6F-2074-C540-B2A2-82EEEEB706E1}"/>
              </a:ext>
            </a:extLst>
          </p:cNvPr>
          <p:cNvSpPr txBox="1"/>
          <p:nvPr/>
        </p:nvSpPr>
        <p:spPr>
          <a:xfrm>
            <a:off x="5169399" y="4655876"/>
            <a:ext cx="1527817"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a:t>
            </a:r>
          </a:p>
        </p:txBody>
      </p:sp>
      <p:sp>
        <p:nvSpPr>
          <p:cNvPr id="10" name="TextBox 9">
            <a:extLst>
              <a:ext uri="{FF2B5EF4-FFF2-40B4-BE49-F238E27FC236}">
                <a16:creationId xmlns:a16="http://schemas.microsoft.com/office/drawing/2014/main" id="{5408B66C-347E-3242-B93F-E2E95AF3464E}"/>
              </a:ext>
            </a:extLst>
          </p:cNvPr>
          <p:cNvSpPr txBox="1"/>
          <p:nvPr/>
        </p:nvSpPr>
        <p:spPr>
          <a:xfrm>
            <a:off x="8865934" y="4655876"/>
            <a:ext cx="1987994" cy="1631216"/>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 plus Fringe Benefits</a:t>
            </a:r>
          </a:p>
        </p:txBody>
      </p:sp>
      <p:grpSp>
        <p:nvGrpSpPr>
          <p:cNvPr id="20" name="Group 19">
            <a:extLst>
              <a:ext uri="{FF2B5EF4-FFF2-40B4-BE49-F238E27FC236}">
                <a16:creationId xmlns:a16="http://schemas.microsoft.com/office/drawing/2014/main" id="{6477B988-C605-454C-8E71-92ABBB39D0C5}"/>
              </a:ext>
              <a:ext uri="{C183D7F6-B498-43B3-948B-1728B52AA6E4}">
                <adec:decorative xmlns:adec="http://schemas.microsoft.com/office/drawing/2017/decorative" val="1"/>
              </a:ext>
            </a:extLst>
          </p:cNvPr>
          <p:cNvGrpSpPr/>
          <p:nvPr/>
        </p:nvGrpSpPr>
        <p:grpSpPr>
          <a:xfrm>
            <a:off x="8523030" y="2239623"/>
            <a:ext cx="2213620" cy="2213616"/>
            <a:chOff x="6564488" y="2239623"/>
            <a:chExt cx="2213620" cy="2213616"/>
          </a:xfrm>
        </p:grpSpPr>
        <p:sp>
          <p:nvSpPr>
            <p:cNvPr id="14" name="Oval 13">
              <a:extLst>
                <a:ext uri="{FF2B5EF4-FFF2-40B4-BE49-F238E27FC236}">
                  <a16:creationId xmlns:a16="http://schemas.microsoft.com/office/drawing/2014/main" id="{2CF52FFE-64F6-C947-BF72-486FAB00A527}"/>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B80B5C0-8FF8-CC43-90F4-D9DD39F6E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22" name="Group 21">
            <a:extLst>
              <a:ext uri="{FF2B5EF4-FFF2-40B4-BE49-F238E27FC236}">
                <a16:creationId xmlns:a16="http://schemas.microsoft.com/office/drawing/2014/main" id="{829212C7-39BF-A745-8108-3779A7C40DC2}"/>
              </a:ext>
              <a:ext uri="{C183D7F6-B498-43B3-948B-1728B52AA6E4}">
                <adec:decorative xmlns:adec="http://schemas.microsoft.com/office/drawing/2017/decorative" val="1"/>
              </a:ext>
            </a:extLst>
          </p:cNvPr>
          <p:cNvGrpSpPr/>
          <p:nvPr/>
        </p:nvGrpSpPr>
        <p:grpSpPr>
          <a:xfrm>
            <a:off x="4821234" y="2239622"/>
            <a:ext cx="2218883" cy="2213617"/>
            <a:chOff x="3770024" y="2239622"/>
            <a:chExt cx="2218883" cy="2213617"/>
          </a:xfrm>
        </p:grpSpPr>
        <p:sp>
          <p:nvSpPr>
            <p:cNvPr id="12" name="Oval 11">
              <a:extLst>
                <a:ext uri="{FF2B5EF4-FFF2-40B4-BE49-F238E27FC236}">
                  <a16:creationId xmlns:a16="http://schemas.microsoft.com/office/drawing/2014/main" id="{63697601-E8F8-6545-8C0D-977A1FD37A4F}"/>
                </a:ext>
              </a:extLst>
            </p:cNvPr>
            <p:cNvSpPr/>
            <p:nvPr/>
          </p:nvSpPr>
          <p:spPr>
            <a:xfrm>
              <a:off x="3775291"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6E06EBE-81BB-5647-9BAD-4D80D52E5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024" y="2239622"/>
              <a:ext cx="2213615" cy="2213615"/>
            </a:xfrm>
            <a:prstGeom prst="rect">
              <a:avLst/>
            </a:prstGeom>
          </p:spPr>
        </p:pic>
      </p:grpSp>
      <p:grpSp>
        <p:nvGrpSpPr>
          <p:cNvPr id="21" name="Group 20">
            <a:extLst>
              <a:ext uri="{FF2B5EF4-FFF2-40B4-BE49-F238E27FC236}">
                <a16:creationId xmlns:a16="http://schemas.microsoft.com/office/drawing/2014/main" id="{8C3EF9D6-85FB-014B-8C23-618FCB889918}"/>
              </a:ext>
              <a:ext uri="{C183D7F6-B498-43B3-948B-1728B52AA6E4}">
                <adec:decorative xmlns:adec="http://schemas.microsoft.com/office/drawing/2017/decorative" val="1"/>
              </a:ext>
            </a:extLst>
          </p:cNvPr>
          <p:cNvGrpSpPr/>
          <p:nvPr/>
        </p:nvGrpSpPr>
        <p:grpSpPr>
          <a:xfrm>
            <a:off x="1249737" y="2239623"/>
            <a:ext cx="2213616" cy="2213616"/>
            <a:chOff x="986090" y="2239623"/>
            <a:chExt cx="2213616" cy="2213616"/>
          </a:xfrm>
        </p:grpSpPr>
        <p:sp>
          <p:nvSpPr>
            <p:cNvPr id="11" name="Oval 10">
              <a:extLst>
                <a:ext uri="{FF2B5EF4-FFF2-40B4-BE49-F238E27FC236}">
                  <a16:creationId xmlns:a16="http://schemas.microsoft.com/office/drawing/2014/main" id="{CF2F3A46-24C7-C64C-B763-9BD2751E605A}"/>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393AFF3-C1AB-B145-9D23-A4004682B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Tree>
    <p:extLst>
      <p:ext uri="{BB962C8B-B14F-4D97-AF65-F5344CB8AC3E}">
        <p14:creationId xmlns:p14="http://schemas.microsoft.com/office/powerpoint/2010/main" val="1892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fill="hold"/>
                                        <p:tgtEl>
                                          <p:spTgt spid="22"/>
                                        </p:tgtEl>
                                        <p:attrNameLst>
                                          <p:attrName>ppt_x</p:attrName>
                                        </p:attrNameLst>
                                      </p:cBhvr>
                                      <p:tavLst>
                                        <p:tav tm="0">
                                          <p:val>
                                            <p:strVal val="1+#ppt_w/2"/>
                                          </p:val>
                                        </p:tav>
                                        <p:tav tm="100000">
                                          <p:val>
                                            <p:strVal val="#ppt_x"/>
                                          </p:val>
                                        </p:tav>
                                      </p:tavLst>
                                    </p:anim>
                                    <p:anim calcmode="lin" valueType="num">
                                      <p:cBhvr additive="base">
                                        <p:cTn id="17" dur="10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1BCA992-284B-2E42-B8E6-2C451598E6A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Bases</a:t>
            </a:r>
          </a:p>
        </p:txBody>
      </p:sp>
      <p:sp>
        <p:nvSpPr>
          <p:cNvPr id="8" name="Content Placeholder 6">
            <a:extLst>
              <a:ext uri="{FF2B5EF4-FFF2-40B4-BE49-F238E27FC236}">
                <a16:creationId xmlns:a16="http://schemas.microsoft.com/office/drawing/2014/main" id="{9171BB16-EA2C-9B41-8E0D-61F2FBE7B92D}"/>
              </a:ext>
            </a:extLst>
          </p:cNvPr>
          <p:cNvSpPr txBox="1">
            <a:spLocks/>
          </p:cNvSpPr>
          <p:nvPr/>
        </p:nvSpPr>
        <p:spPr>
          <a:xfrm>
            <a:off x="598711" y="1371600"/>
            <a:ext cx="5666165"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Total Direct Salaries and Wages </a:t>
            </a:r>
            <a:r>
              <a:rPr lang="en-US" sz="2800" dirty="0">
                <a:latin typeface="Georgia" panose="02040502050405020303" pitchFamily="18" charset="0"/>
              </a:rPr>
              <a:t>includes only direct salaries. </a:t>
            </a:r>
          </a:p>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Direct Salaries and Wages plus Fringe Benefits</a:t>
            </a:r>
            <a:r>
              <a:rPr lang="en-US" sz="2800" dirty="0">
                <a:latin typeface="Georgia" panose="02040502050405020303" pitchFamily="18" charset="0"/>
              </a:rPr>
              <a:t>: Includes direct salaries and fringe benefits. </a:t>
            </a:r>
          </a:p>
          <a:p>
            <a:pPr marL="63500" algn="l">
              <a:lnSpc>
                <a:spcPct val="150000"/>
              </a:lnSpc>
            </a:pPr>
            <a:endParaRPr lang="en-US" altLang="en-US" dirty="0"/>
          </a:p>
        </p:txBody>
      </p:sp>
      <p:pic>
        <p:nvPicPr>
          <p:cNvPr id="3" name="Picture 2" descr="Indirect Cost Rate Calculation chart">
            <a:extLst>
              <a:ext uri="{FF2B5EF4-FFF2-40B4-BE49-F238E27FC236}">
                <a16:creationId xmlns:a16="http://schemas.microsoft.com/office/drawing/2014/main" id="{2E5AB794-C5CE-F5B2-A2A2-C36A8DD4F550}"/>
              </a:ext>
            </a:extLst>
          </p:cNvPr>
          <p:cNvPicPr>
            <a:picLocks noChangeAspect="1"/>
          </p:cNvPicPr>
          <p:nvPr/>
        </p:nvPicPr>
        <p:blipFill>
          <a:blip r:embed="rId2"/>
          <a:stretch>
            <a:fillRect/>
          </a:stretch>
        </p:blipFill>
        <p:spPr>
          <a:xfrm>
            <a:off x="6264876" y="914399"/>
            <a:ext cx="5896798" cy="5353797"/>
          </a:xfrm>
          <a:prstGeom prst="rect">
            <a:avLst/>
          </a:prstGeom>
        </p:spPr>
      </p:pic>
    </p:spTree>
    <p:extLst>
      <p:ext uri="{BB962C8B-B14F-4D97-AF65-F5344CB8AC3E}">
        <p14:creationId xmlns:p14="http://schemas.microsoft.com/office/powerpoint/2010/main" val="16363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up)">
                                      <p:cBhvr>
                                        <p:cTn id="11"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3D6668D-A272-AC44-BD05-ECC0DED01DAB}"/>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Bases (Cont.)</a:t>
            </a:r>
          </a:p>
        </p:txBody>
      </p:sp>
      <p:sp>
        <p:nvSpPr>
          <p:cNvPr id="7" name="Content Placeholder 6">
            <a:extLst>
              <a:ext uri="{FF2B5EF4-FFF2-40B4-BE49-F238E27FC236}">
                <a16:creationId xmlns:a16="http://schemas.microsoft.com/office/drawing/2014/main" id="{CB1E6EC6-0E68-0C4C-91D5-89A62FB4549B}"/>
              </a:ext>
            </a:extLst>
          </p:cNvPr>
          <p:cNvSpPr txBox="1">
            <a:spLocks/>
          </p:cNvSpPr>
          <p:nvPr/>
        </p:nvSpPr>
        <p:spPr>
          <a:xfrm>
            <a:off x="598711" y="1371600"/>
            <a:ext cx="7858080" cy="52142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b="1" dirty="0">
                <a:solidFill>
                  <a:srgbClr val="FF0000"/>
                </a:solidFill>
                <a:latin typeface="Georgia" panose="02040502050405020303" pitchFamily="18" charset="0"/>
              </a:rPr>
              <a:t>Modified Total Direct Cost (MTDC) </a:t>
            </a:r>
            <a:r>
              <a:rPr lang="en-US" sz="2600" dirty="0">
                <a:latin typeface="Georgia" panose="02040502050405020303" pitchFamily="18" charset="0"/>
              </a:rPr>
              <a:t>:</a:t>
            </a:r>
            <a:r>
              <a:rPr lang="en-US" sz="2600" dirty="0">
                <a:solidFill>
                  <a:srgbClr val="FF0000"/>
                </a:solidFill>
                <a:latin typeface="Georgia" panose="02040502050405020303" pitchFamily="18" charset="0"/>
              </a:rPr>
              <a:t> </a:t>
            </a:r>
            <a:r>
              <a:rPr lang="en-US" sz="2600" dirty="0">
                <a:latin typeface="Georgia" panose="02040502050405020303" pitchFamily="18" charset="0"/>
              </a:rPr>
              <a:t>includes direct salaries and wages, applicable fringe benefits, materials and supplies, services, travel, and up to the first $50,000 of each subaward regardless of the performance period.​</a:t>
            </a:r>
          </a:p>
        </p:txBody>
      </p:sp>
      <p:pic>
        <p:nvPicPr>
          <p:cNvPr id="8" name="Picture 7">
            <a:extLst>
              <a:ext uri="{FF2B5EF4-FFF2-40B4-BE49-F238E27FC236}">
                <a16:creationId xmlns:a16="http://schemas.microsoft.com/office/drawing/2014/main" id="{5205F3B5-1073-874A-80CB-C09782782BB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722" y="1878074"/>
            <a:ext cx="1732041" cy="1732041"/>
          </a:xfrm>
          <a:prstGeom prst="rect">
            <a:avLst/>
          </a:prstGeom>
        </p:spPr>
      </p:pic>
      <p:pic>
        <p:nvPicPr>
          <p:cNvPr id="10" name="Picture 9">
            <a:extLst>
              <a:ext uri="{FF2B5EF4-FFF2-40B4-BE49-F238E27FC236}">
                <a16:creationId xmlns:a16="http://schemas.microsoft.com/office/drawing/2014/main" id="{AECB76C5-4194-904F-9EA1-D3292FB895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791" y="1977593"/>
            <a:ext cx="1732041" cy="1732041"/>
          </a:xfrm>
          <a:prstGeom prst="rect">
            <a:avLst/>
          </a:prstGeom>
        </p:spPr>
      </p:pic>
      <p:grpSp>
        <p:nvGrpSpPr>
          <p:cNvPr id="12" name="Group 11">
            <a:extLst>
              <a:ext uri="{FF2B5EF4-FFF2-40B4-BE49-F238E27FC236}">
                <a16:creationId xmlns:a16="http://schemas.microsoft.com/office/drawing/2014/main" id="{C0B46DDD-E359-AA4B-BE0D-2AE16999D75A}"/>
              </a:ext>
              <a:ext uri="{C183D7F6-B498-43B3-948B-1728B52AA6E4}">
                <adec:decorative xmlns:adec="http://schemas.microsoft.com/office/drawing/2017/decorative" val="1"/>
              </a:ext>
            </a:extLst>
          </p:cNvPr>
          <p:cNvGrpSpPr/>
          <p:nvPr/>
        </p:nvGrpSpPr>
        <p:grpSpPr>
          <a:xfrm>
            <a:off x="9300349" y="4483391"/>
            <a:ext cx="1356220" cy="1356218"/>
            <a:chOff x="6564488" y="2239623"/>
            <a:chExt cx="2213620" cy="2213616"/>
          </a:xfrm>
        </p:grpSpPr>
        <p:sp>
          <p:nvSpPr>
            <p:cNvPr id="13" name="Oval 12">
              <a:extLst>
                <a:ext uri="{FF2B5EF4-FFF2-40B4-BE49-F238E27FC236}">
                  <a16:creationId xmlns:a16="http://schemas.microsoft.com/office/drawing/2014/main" id="{8C18A6ED-5DC7-5440-A6A1-696EB048E814}"/>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B73616E-9885-084F-A0F2-6AAFA2608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15" name="Group 14">
            <a:extLst>
              <a:ext uri="{FF2B5EF4-FFF2-40B4-BE49-F238E27FC236}">
                <a16:creationId xmlns:a16="http://schemas.microsoft.com/office/drawing/2014/main" id="{AB1B6486-E2FE-A548-BC60-7885A5689C98}"/>
              </a:ext>
              <a:ext uri="{C183D7F6-B498-43B3-948B-1728B52AA6E4}">
                <adec:decorative xmlns:adec="http://schemas.microsoft.com/office/drawing/2017/decorative" val="1"/>
              </a:ext>
            </a:extLst>
          </p:cNvPr>
          <p:cNvGrpSpPr/>
          <p:nvPr/>
        </p:nvGrpSpPr>
        <p:grpSpPr>
          <a:xfrm>
            <a:off x="10473885" y="5034258"/>
            <a:ext cx="1356218" cy="1356218"/>
            <a:chOff x="986090" y="2239623"/>
            <a:chExt cx="2213616" cy="2213616"/>
          </a:xfrm>
        </p:grpSpPr>
        <p:sp>
          <p:nvSpPr>
            <p:cNvPr id="16" name="Oval 15">
              <a:extLst>
                <a:ext uri="{FF2B5EF4-FFF2-40B4-BE49-F238E27FC236}">
                  <a16:creationId xmlns:a16="http://schemas.microsoft.com/office/drawing/2014/main" id="{E52D914B-9658-2D48-A08E-5BF5B488D731}"/>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0EF43A9-3F6B-BA4F-9162-17477F765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
        <p:nvSpPr>
          <p:cNvPr id="11" name="Down Arrow 10">
            <a:extLst>
              <a:ext uri="{FF2B5EF4-FFF2-40B4-BE49-F238E27FC236}">
                <a16:creationId xmlns:a16="http://schemas.microsoft.com/office/drawing/2014/main" id="{6B6B8895-FAC2-B742-988E-5F70D129F038}"/>
              </a:ext>
              <a:ext uri="{C183D7F6-B498-43B3-948B-1728B52AA6E4}">
                <adec:decorative xmlns:adec="http://schemas.microsoft.com/office/drawing/2017/decorative" val="1"/>
              </a:ext>
            </a:extLst>
          </p:cNvPr>
          <p:cNvSpPr/>
          <p:nvPr/>
        </p:nvSpPr>
        <p:spPr>
          <a:xfrm>
            <a:off x="10143899" y="3636059"/>
            <a:ext cx="417787" cy="5929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69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9677400" cy="2928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000" dirty="0"/>
              <a:t>The final score is the result of multiplying </a:t>
            </a:r>
            <a:br>
              <a:rPr lang="en-US" altLang="en-US" sz="3000" dirty="0"/>
            </a:br>
            <a:r>
              <a:rPr lang="en-US" altLang="en-US" sz="3000" dirty="0"/>
              <a:t>the </a:t>
            </a:r>
            <a:r>
              <a:rPr lang="en-US" altLang="en-US" sz="3000" i="1" dirty="0"/>
              <a:t>Risk</a:t>
            </a:r>
            <a:r>
              <a:rPr lang="en-US" altLang="en-US" sz="3000" dirty="0"/>
              <a:t> score by the </a:t>
            </a:r>
            <a:r>
              <a:rPr lang="en-US" altLang="en-US" sz="3000" i="1" dirty="0"/>
              <a:t>Importance</a:t>
            </a:r>
            <a:r>
              <a:rPr lang="en-US" altLang="en-US" sz="3000" dirty="0"/>
              <a:t> score.</a:t>
            </a:r>
            <a:r>
              <a:rPr lang="en-US" altLang="en-US" sz="3200" dirty="0"/>
              <a:t>  </a:t>
            </a:r>
          </a:p>
          <a:p>
            <a:pPr lvl="1">
              <a:buClr>
                <a:srgbClr val="C00000"/>
              </a:buClr>
              <a:buSzPct val="80000"/>
            </a:pPr>
            <a:r>
              <a:rPr lang="en-US" altLang="en-US" sz="2600" dirty="0"/>
              <a:t>For example, an attribute designated as moderate-risk </a:t>
            </a:r>
            <a:br>
              <a:rPr lang="en-US" altLang="en-US" sz="2600" dirty="0"/>
            </a:br>
            <a:r>
              <a:rPr lang="en-US" altLang="en-US" sz="2600" dirty="0"/>
              <a:t>received a </a:t>
            </a:r>
            <a:r>
              <a:rPr lang="en-US" altLang="en-US" sz="2600" i="1" dirty="0"/>
              <a:t>Risk</a:t>
            </a:r>
            <a:r>
              <a:rPr lang="en-US" altLang="en-US" sz="2600" dirty="0"/>
              <a:t> score of (2) and an </a:t>
            </a:r>
            <a:r>
              <a:rPr lang="en-US" altLang="en-US" sz="2600" i="1" dirty="0"/>
              <a:t>Importance</a:t>
            </a:r>
            <a:r>
              <a:rPr lang="en-US" altLang="en-US" sz="2600" dirty="0"/>
              <a:t> score of (2)</a:t>
            </a:r>
          </a:p>
          <a:p>
            <a:pPr marL="0" indent="0">
              <a:buNone/>
            </a:pPr>
            <a:r>
              <a:rPr lang="en-US" altLang="en-US" sz="3000" dirty="0"/>
              <a:t>The total score for that attribute would be (4).</a:t>
            </a:r>
            <a:endParaRPr lang="en-US" altLang="en-US" sz="3000" dirty="0">
              <a:solidFill>
                <a:srgbClr val="FF0000"/>
              </a:solidFill>
            </a:endParaRPr>
          </a:p>
        </p:txBody>
      </p:sp>
      <p:graphicFrame>
        <p:nvGraphicFramePr>
          <p:cNvPr id="10" name="Table 9">
            <a:extLst>
              <a:ext uri="{FF2B5EF4-FFF2-40B4-BE49-F238E27FC236}">
                <a16:creationId xmlns:a16="http://schemas.microsoft.com/office/drawing/2014/main" id="{6C8EE354-C20E-4545-93DE-9AD2C869889D}"/>
              </a:ext>
            </a:extLst>
          </p:cNvPr>
          <p:cNvGraphicFramePr>
            <a:graphicFrameLocks noGrp="1"/>
          </p:cNvGraphicFramePr>
          <p:nvPr>
            <p:extLst>
              <p:ext uri="{D42A27DB-BD31-4B8C-83A1-F6EECF244321}">
                <p14:modId xmlns:p14="http://schemas.microsoft.com/office/powerpoint/2010/main" val="784983904"/>
              </p:ext>
            </p:extLst>
          </p:nvPr>
        </p:nvGraphicFramePr>
        <p:xfrm>
          <a:off x="1408318" y="3998858"/>
          <a:ext cx="6096000" cy="1373241"/>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7747">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7747">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7747">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l"/>
                      <a:r>
                        <a:rPr lang="en-US" sz="2200" b="0" dirty="0">
                          <a:solidFill>
                            <a:schemeClr val="bg1"/>
                          </a:solidFill>
                        </a:rPr>
                        <a:t>Moderate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75000"/>
                      </a:schemeClr>
                    </a:solidFill>
                  </a:tcPr>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586FA073-1F86-9C4C-8AE1-89D5895E76EE}"/>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7" descr="icon of three business people over a green background">
            <a:extLst>
              <a:ext uri="{FF2B5EF4-FFF2-40B4-BE49-F238E27FC236}">
                <a16:creationId xmlns:a16="http://schemas.microsoft.com/office/drawing/2014/main" id="{2EA74872-6EA2-E04D-A702-816FAF6B5D79}"/>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9" name="Picture 8" descr="icon of three business people over a green circle">
            <a:extLst>
              <a:ext uri="{FF2B5EF4-FFF2-40B4-BE49-F238E27FC236}">
                <a16:creationId xmlns:a16="http://schemas.microsoft.com/office/drawing/2014/main" id="{CF7F5460-4CD7-4E4A-9355-B3D3A91122C0}"/>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1" name="Picture 10" descr="icon of three business people over a green circle">
            <a:extLst>
              <a:ext uri="{FF2B5EF4-FFF2-40B4-BE49-F238E27FC236}">
                <a16:creationId xmlns:a16="http://schemas.microsoft.com/office/drawing/2014/main" id="{17F1FABF-047A-874E-AF48-8391DA822AA7}"/>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30518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3256-D25F-23B6-CB19-CD72665E58F4}"/>
              </a:ext>
            </a:extLst>
          </p:cNvPr>
          <p:cNvSpPr>
            <a:spLocks noGrp="1"/>
          </p:cNvSpPr>
          <p:nvPr>
            <p:ph type="title"/>
          </p:nvPr>
        </p:nvSpPr>
        <p:spPr/>
        <p:txBody>
          <a:bodyPr>
            <a:normAutofit/>
          </a:bodyPr>
          <a:lstStyle/>
          <a:p>
            <a:r>
              <a:rPr lang="en-US" sz="3200" dirty="0">
                <a:latin typeface="Georgia" panose="02040502050405020303" pitchFamily="18" charset="0"/>
              </a:rPr>
              <a:t>Modified Total Direct Cost (MTDC) Base</a:t>
            </a:r>
          </a:p>
        </p:txBody>
      </p:sp>
      <p:graphicFrame>
        <p:nvGraphicFramePr>
          <p:cNvPr id="5" name="Content Placeholder 4" descr="Two list columns that shows the Excludes and Includes of the Modified Total Direct Cost Base">
            <a:extLst>
              <a:ext uri="{FF2B5EF4-FFF2-40B4-BE49-F238E27FC236}">
                <a16:creationId xmlns:a16="http://schemas.microsoft.com/office/drawing/2014/main" id="{82F882C6-D67F-6898-6587-C923D0B04C7D}"/>
              </a:ext>
            </a:extLst>
          </p:cNvPr>
          <p:cNvGraphicFramePr>
            <a:graphicFrameLocks noGrp="1"/>
          </p:cNvGraphicFramePr>
          <p:nvPr>
            <p:ph idx="1"/>
            <p:extLst>
              <p:ext uri="{D42A27DB-BD31-4B8C-83A1-F6EECF244321}">
                <p14:modId xmlns:p14="http://schemas.microsoft.com/office/powerpoint/2010/main" val="1594300370"/>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normAutofit/>
          </a:bodyPr>
          <a:lstStyle/>
          <a:p>
            <a:r>
              <a:rPr lang="en-US" dirty="0">
                <a:latin typeface="Georgia" panose="02040502050405020303" pitchFamily="18" charset="0"/>
              </a:rPr>
              <a:t>Test Your Knowledge: Calculate MTDC Base for Year 1</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1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$307,000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($25,000)</a:t>
            </a:r>
          </a:p>
          <a:p>
            <a:pPr marL="0" indent="0">
              <a:buNone/>
            </a:pPr>
            <a:r>
              <a:rPr lang="en-US" sz="8000" dirty="0">
                <a:latin typeface="Garamond" panose="02020404030301010803" pitchFamily="18" charset="0"/>
              </a:rPr>
              <a:t>     Subaward to A                 ($15,000)</a:t>
            </a:r>
          </a:p>
          <a:p>
            <a:pPr marL="0" indent="0">
              <a:buNone/>
            </a:pPr>
            <a:r>
              <a:rPr lang="en-US" sz="8000" dirty="0">
                <a:latin typeface="Garamond" panose="02020404030301010803" pitchFamily="18" charset="0"/>
              </a:rPr>
              <a:t>     Subaward to B                     $0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($10,000)</a:t>
            </a:r>
          </a:p>
          <a:p>
            <a:pPr marL="0" indent="0">
              <a:buNone/>
            </a:pPr>
            <a:r>
              <a:rPr lang="en-US" sz="8000" b="1" u="sng" dirty="0">
                <a:latin typeface="Garamond" panose="02020404030301010803" pitchFamily="18" charset="0"/>
              </a:rPr>
              <a:t>Year 1: MTDC                     $233,000</a:t>
            </a:r>
          </a:p>
          <a:p>
            <a:pPr marL="0" indent="0">
              <a:buNone/>
            </a:pPr>
            <a:r>
              <a:rPr lang="en-US" sz="8000" dirty="0">
                <a:solidFill>
                  <a:srgbClr val="002060"/>
                </a:solidFill>
                <a:latin typeface="Garamond" panose="02020404030301010803" pitchFamily="18" charset="0"/>
              </a:rPr>
              <a:t>De Minimis ICR                         15%                                            </a:t>
            </a:r>
          </a:p>
          <a:p>
            <a:pPr marL="0" indent="0">
              <a:buNone/>
            </a:pPr>
            <a:r>
              <a:rPr lang="en-US" sz="8000" b="1" dirty="0">
                <a:solidFill>
                  <a:srgbClr val="002060"/>
                </a:solidFill>
                <a:latin typeface="Garamond" panose="02020404030301010803" pitchFamily="18" charset="0"/>
              </a:rPr>
              <a:t>Indirect Cost                         $34,950</a:t>
            </a:r>
          </a:p>
          <a:p>
            <a:pPr marL="0" indent="0">
              <a:buNone/>
            </a:pPr>
            <a:endParaRPr lang="en-US" sz="2400" b="1" dirty="0">
              <a:latin typeface="Garamond" panose="02020404030301010803" pitchFamily="18" charset="0"/>
            </a:endParaRPr>
          </a:p>
          <a:p>
            <a:pPr marL="0" indent="0">
              <a:buNone/>
            </a:pPr>
            <a:r>
              <a:rPr lang="en-US" dirty="0"/>
              <a:t> </a:t>
            </a:r>
          </a:p>
        </p:txBody>
      </p:sp>
      <p:cxnSp>
        <p:nvCxnSpPr>
          <p:cNvPr id="6" name="Straight Connector 5">
            <a:extLst>
              <a:ext uri="{FF2B5EF4-FFF2-40B4-BE49-F238E27FC236}">
                <a16:creationId xmlns:a16="http://schemas.microsoft.com/office/drawing/2014/main" id="{F5A73F8F-C744-4F66-6DEC-A66DE0F8E0A4}"/>
              </a:ext>
              <a:ext uri="{C183D7F6-B498-43B3-948B-1728B52AA6E4}">
                <adec:decorative xmlns:adec="http://schemas.microsoft.com/office/drawing/2017/decorative" val="1"/>
              </a:ext>
            </a:extLst>
          </p:cNvPr>
          <p:cNvCxnSpPr/>
          <p:nvPr/>
        </p:nvCxnSpPr>
        <p:spPr>
          <a:xfrm>
            <a:off x="7351776" y="5404104"/>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EC72BDC-E740-EADC-5905-C1DC4E40AA77}"/>
              </a:ext>
              <a:ext uri="{C183D7F6-B498-43B3-948B-1728B52AA6E4}">
                <adec:decorative xmlns:adec="http://schemas.microsoft.com/office/drawing/2017/decorative" val="1"/>
              </a:ext>
            </a:extLst>
          </p:cNvPr>
          <p:cNvCxnSpPr/>
          <p:nvPr/>
        </p:nvCxnSpPr>
        <p:spPr>
          <a:xfrm>
            <a:off x="7351776" y="5522976"/>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12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 calcmode="lin" valueType="num">
                                      <p:cBhvr additive="base">
                                        <p:cTn id="7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 calcmode="lin" valueType="num">
                                      <p:cBhvr additive="base">
                                        <p:cTn id="7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lstStyle/>
          <a:p>
            <a:r>
              <a:rPr lang="en-US" dirty="0">
                <a:latin typeface="Georgia" panose="02040502050405020303" pitchFamily="18" charset="0"/>
              </a:rPr>
              <a:t>Test Your Knowledge: Calculate MTDC Base for Year 2</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2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$292,000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($15,000)</a:t>
            </a:r>
          </a:p>
          <a:p>
            <a:pPr marL="0" indent="0">
              <a:buNone/>
            </a:pPr>
            <a:r>
              <a:rPr lang="en-US" sz="8000" dirty="0">
                <a:latin typeface="Garamond" panose="02020404030301010803" pitchFamily="18" charset="0"/>
              </a:rPr>
              <a:t>     Subaward to A                  ($65,000)</a:t>
            </a:r>
          </a:p>
          <a:p>
            <a:pPr marL="0" indent="0">
              <a:buNone/>
            </a:pPr>
            <a:r>
              <a:rPr lang="en-US" sz="8000" dirty="0">
                <a:latin typeface="Garamond" panose="02020404030301010803" pitchFamily="18" charset="0"/>
              </a:rPr>
              <a:t>     Subaward to B                  ($30,000)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($5,000)</a:t>
            </a:r>
          </a:p>
          <a:p>
            <a:pPr marL="0" indent="0">
              <a:buNone/>
            </a:pPr>
            <a:r>
              <a:rPr lang="en-US" sz="8000" b="1" u="sng" dirty="0">
                <a:latin typeface="Garamond" panose="02020404030301010803" pitchFamily="18" charset="0"/>
              </a:rPr>
              <a:t>Year 1: MTDC                      $153,000</a:t>
            </a:r>
          </a:p>
          <a:p>
            <a:pPr marL="0" indent="0">
              <a:buNone/>
            </a:pPr>
            <a:r>
              <a:rPr lang="en-US" sz="8000" dirty="0">
                <a:solidFill>
                  <a:srgbClr val="002060"/>
                </a:solidFill>
                <a:latin typeface="Garamond" panose="02020404030301010803" pitchFamily="18" charset="0"/>
              </a:rPr>
              <a:t>De Minimis ICR                         15%</a:t>
            </a:r>
          </a:p>
          <a:p>
            <a:pPr marL="0" indent="0">
              <a:buNone/>
            </a:pPr>
            <a:r>
              <a:rPr lang="en-US" sz="8000" b="1" dirty="0">
                <a:solidFill>
                  <a:srgbClr val="002060"/>
                </a:solidFill>
                <a:latin typeface="Garamond" panose="02020404030301010803" pitchFamily="18" charset="0"/>
              </a:rPr>
              <a:t>Indirect Cost                         $22,950</a:t>
            </a:r>
          </a:p>
          <a:p>
            <a:pPr marL="0" indent="0">
              <a:buNone/>
            </a:pPr>
            <a:endParaRPr lang="en-US" sz="8000" b="1" dirty="0">
              <a:solidFill>
                <a:srgbClr val="002060"/>
              </a:solidFill>
              <a:latin typeface="Garamond" panose="02020404030301010803" pitchFamily="18" charset="0"/>
            </a:endParaRPr>
          </a:p>
          <a:p>
            <a:pPr marL="0" indent="0">
              <a:buNone/>
            </a:pPr>
            <a:r>
              <a:rPr lang="en-US" dirty="0"/>
              <a:t> </a:t>
            </a:r>
          </a:p>
        </p:txBody>
      </p:sp>
      <p:cxnSp>
        <p:nvCxnSpPr>
          <p:cNvPr id="6" name="Straight Connector 5">
            <a:extLst>
              <a:ext uri="{FF2B5EF4-FFF2-40B4-BE49-F238E27FC236}">
                <a16:creationId xmlns:a16="http://schemas.microsoft.com/office/drawing/2014/main" id="{ADE73781-E14D-BAAF-11A6-CB6E4FB866E7}"/>
              </a:ext>
              <a:ext uri="{C183D7F6-B498-43B3-948B-1728B52AA6E4}">
                <adec:decorative xmlns:adec="http://schemas.microsoft.com/office/drawing/2017/decorative" val="1"/>
              </a:ext>
            </a:extLst>
          </p:cNvPr>
          <p:cNvCxnSpPr/>
          <p:nvPr/>
        </p:nvCxnSpPr>
        <p:spPr>
          <a:xfrm>
            <a:off x="7371761" y="5410986"/>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6D9B10-8BEF-E022-9890-51991D77FD30}"/>
              </a:ext>
              <a:ext uri="{C183D7F6-B498-43B3-948B-1728B52AA6E4}">
                <adec:decorative xmlns:adec="http://schemas.microsoft.com/office/drawing/2017/decorative" val="1"/>
              </a:ext>
            </a:extLst>
          </p:cNvPr>
          <p:cNvCxnSpPr/>
          <p:nvPr/>
        </p:nvCxnSpPr>
        <p:spPr>
          <a:xfrm>
            <a:off x="7371761" y="5505254"/>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58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anim calcmode="lin" valueType="num">
                                      <p:cBhvr additive="base">
                                        <p:cTn id="7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t>Types of Indirect Cost Rates</a:t>
            </a:r>
          </a:p>
        </p:txBody>
      </p:sp>
    </p:spTree>
    <p:extLst>
      <p:ext uri="{BB962C8B-B14F-4D97-AF65-F5344CB8AC3E}">
        <p14:creationId xmlns:p14="http://schemas.microsoft.com/office/powerpoint/2010/main" val="8717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1CBA-D9B1-06CB-49E0-09DEF1725238}"/>
              </a:ext>
            </a:extLst>
          </p:cNvPr>
          <p:cNvSpPr>
            <a:spLocks noGrp="1"/>
          </p:cNvSpPr>
          <p:nvPr>
            <p:ph type="title"/>
          </p:nvPr>
        </p:nvSpPr>
        <p:spPr/>
        <p:txBody>
          <a:bodyPr>
            <a:normAutofit/>
          </a:bodyPr>
          <a:lstStyle/>
          <a:p>
            <a:r>
              <a:rPr lang="en-US" sz="3200" dirty="0">
                <a:latin typeface="Georgia" panose="02040502050405020303" pitchFamily="18" charset="0"/>
              </a:rPr>
              <a:t>Types of Indirect Cost Rates</a:t>
            </a:r>
          </a:p>
        </p:txBody>
      </p:sp>
      <p:graphicFrame>
        <p:nvGraphicFramePr>
          <p:cNvPr id="4" name="Content Placeholder 4" descr="image of the Negotiated and non-negotiated indirect cost rates">
            <a:extLst>
              <a:ext uri="{FF2B5EF4-FFF2-40B4-BE49-F238E27FC236}">
                <a16:creationId xmlns:a16="http://schemas.microsoft.com/office/drawing/2014/main" id="{D0EBAACF-A98C-DA17-233D-B6B43644AE3E}"/>
              </a:ext>
            </a:extLst>
          </p:cNvPr>
          <p:cNvGraphicFramePr>
            <a:graphicFrameLocks noGrp="1"/>
          </p:cNvGraphicFramePr>
          <p:nvPr>
            <p:ph idx="1"/>
            <p:extLst>
              <p:ext uri="{D42A27DB-BD31-4B8C-83A1-F6EECF244321}">
                <p14:modId xmlns:p14="http://schemas.microsoft.com/office/powerpoint/2010/main" val="3541910629"/>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con of two people shaking hands">
            <a:extLst>
              <a:ext uri="{FF2B5EF4-FFF2-40B4-BE49-F238E27FC236}">
                <a16:creationId xmlns:a16="http://schemas.microsoft.com/office/drawing/2014/main" id="{1FA9ADB1-1AC4-4ECE-0E21-72DE31574E7E}"/>
              </a:ext>
            </a:extLst>
          </p:cNvPr>
          <p:cNvPicPr>
            <a:picLocks noChangeAspect="1"/>
          </p:cNvPicPr>
          <p:nvPr/>
        </p:nvPicPr>
        <p:blipFill>
          <a:blip r:embed="rId8"/>
          <a:stretch>
            <a:fillRect/>
          </a:stretch>
        </p:blipFill>
        <p:spPr>
          <a:xfrm>
            <a:off x="9840797" y="4212404"/>
            <a:ext cx="2227913" cy="2199739"/>
          </a:xfrm>
          <a:prstGeom prst="rect">
            <a:avLst/>
          </a:prstGeom>
        </p:spPr>
      </p:pic>
    </p:spTree>
    <p:extLst>
      <p:ext uri="{BB962C8B-B14F-4D97-AF65-F5344CB8AC3E}">
        <p14:creationId xmlns:p14="http://schemas.microsoft.com/office/powerpoint/2010/main" val="351555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39B8-E77E-4B5F-BDC2-4B9DA0908ECD}"/>
              </a:ext>
            </a:extLst>
          </p:cNvPr>
          <p:cNvSpPr>
            <a:spLocks noGrp="1"/>
          </p:cNvSpPr>
          <p:nvPr>
            <p:ph type="title"/>
          </p:nvPr>
        </p:nvSpPr>
        <p:spPr/>
        <p:txBody>
          <a:bodyPr/>
          <a:lstStyle/>
          <a:p>
            <a:r>
              <a:rPr lang="en-US" dirty="0">
                <a:latin typeface="Georgia" panose="02040502050405020303" pitchFamily="18" charset="0"/>
              </a:rPr>
              <a:t>De Minimis Rate</a:t>
            </a:r>
          </a:p>
        </p:txBody>
      </p:sp>
      <p:sp>
        <p:nvSpPr>
          <p:cNvPr id="3" name="Content Placeholder 2">
            <a:extLst>
              <a:ext uri="{FF2B5EF4-FFF2-40B4-BE49-F238E27FC236}">
                <a16:creationId xmlns:a16="http://schemas.microsoft.com/office/drawing/2014/main" id="{788C3C56-B388-B45F-9AF8-0540920DA84B}"/>
              </a:ext>
            </a:extLst>
          </p:cNvPr>
          <p:cNvSpPr>
            <a:spLocks noGrp="1"/>
          </p:cNvSpPr>
          <p:nvPr>
            <p:ph idx="1"/>
          </p:nvPr>
        </p:nvSpPr>
        <p:spPr>
          <a:xfrm>
            <a:off x="598713" y="1371600"/>
            <a:ext cx="7786335" cy="4805363"/>
          </a:xfrm>
        </p:spPr>
        <p:txBody>
          <a:bodyPr>
            <a:normAutofit/>
          </a:bodyPr>
          <a:lstStyle/>
          <a:p>
            <a:pPr>
              <a:lnSpc>
                <a:spcPct val="150000"/>
              </a:lnSpc>
            </a:pPr>
            <a:r>
              <a:rPr lang="en-US" sz="2400" dirty="0">
                <a:latin typeface="Georgia" panose="02040502050405020303" pitchFamily="18" charset="0"/>
              </a:rPr>
              <a:t>Organizations that do not have a negotiated indirect cost rate with a cognizant agency may elect to use the 15% De Minimis rate.</a:t>
            </a:r>
          </a:p>
          <a:p>
            <a:pPr>
              <a:lnSpc>
                <a:spcPct val="150000"/>
              </a:lnSpc>
            </a:pPr>
            <a:r>
              <a:rPr lang="en-US" sz="2400" dirty="0">
                <a:latin typeface="Georgia" panose="02040502050405020303" pitchFamily="18" charset="0"/>
              </a:rPr>
              <a:t>The Modified Total Direct Cost Base is used for De Minimis rate. </a:t>
            </a:r>
          </a:p>
          <a:p>
            <a:pPr marL="0" indent="0">
              <a:lnSpc>
                <a:spcPct val="150000"/>
              </a:lnSpc>
              <a:buNone/>
            </a:pPr>
            <a:r>
              <a:rPr lang="en-US" dirty="0">
                <a:latin typeface="Garamond" panose="02020404030301010803" pitchFamily="18" charset="0"/>
              </a:rPr>
              <a:t> </a:t>
            </a:r>
          </a:p>
        </p:txBody>
      </p:sp>
      <p:pic>
        <p:nvPicPr>
          <p:cNvPr id="4" name="Picture 3">
            <a:extLst>
              <a:ext uri="{FF2B5EF4-FFF2-40B4-BE49-F238E27FC236}">
                <a16:creationId xmlns:a16="http://schemas.microsoft.com/office/drawing/2014/main" id="{D75C7C78-16B1-2C1E-376D-11429E799674}"/>
              </a:ext>
              <a:ext uri="{C183D7F6-B498-43B3-948B-1728B52AA6E4}">
                <adec:decorative xmlns:adec="http://schemas.microsoft.com/office/drawing/2017/decorative" val="1"/>
              </a:ext>
            </a:extLst>
          </p:cNvPr>
          <p:cNvPicPr>
            <a:picLocks noChangeAspect="1"/>
          </p:cNvPicPr>
          <p:nvPr/>
        </p:nvPicPr>
        <p:blipFill rotWithShape="1">
          <a:blip r:embed="rId2"/>
          <a:srcRect l="11394" r="23159" b="1"/>
          <a:stretch/>
        </p:blipFill>
        <p:spPr>
          <a:xfrm>
            <a:off x="8200724" y="914399"/>
            <a:ext cx="3989753" cy="567145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tangle: Rounded Corners 6">
            <a:extLst>
              <a:ext uri="{FF2B5EF4-FFF2-40B4-BE49-F238E27FC236}">
                <a16:creationId xmlns:a16="http://schemas.microsoft.com/office/drawing/2014/main" id="{B15D6A94-7ED0-A076-B279-21510D75EAE7}"/>
              </a:ext>
            </a:extLst>
          </p:cNvPr>
          <p:cNvSpPr/>
          <p:nvPr/>
        </p:nvSpPr>
        <p:spPr>
          <a:xfrm>
            <a:off x="863600" y="4495800"/>
            <a:ext cx="2794000" cy="1422400"/>
          </a:xfrm>
          <a:prstGeom prst="roundRect">
            <a:avLst/>
          </a:prstGeom>
          <a:solidFill>
            <a:schemeClr val="accent6">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latin typeface="Garamond" panose="02020404030301010803" pitchFamily="18" charset="0"/>
              </a:rPr>
              <a:t>If MTDC = $100,000</a:t>
            </a:r>
          </a:p>
        </p:txBody>
      </p:sp>
      <p:sp>
        <p:nvSpPr>
          <p:cNvPr id="8" name="Rectangle: Rounded Corners 7">
            <a:extLst>
              <a:ext uri="{FF2B5EF4-FFF2-40B4-BE49-F238E27FC236}">
                <a16:creationId xmlns:a16="http://schemas.microsoft.com/office/drawing/2014/main" id="{1C8E14A4-5BF0-C4A8-22AB-F1E9CEC3610F}"/>
              </a:ext>
            </a:extLst>
          </p:cNvPr>
          <p:cNvSpPr/>
          <p:nvPr/>
        </p:nvSpPr>
        <p:spPr>
          <a:xfrm>
            <a:off x="4975225" y="4495800"/>
            <a:ext cx="2794000" cy="14224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Garamond" panose="02020404030301010803" pitchFamily="18" charset="0"/>
              </a:rPr>
              <a:t>Indirect Cost using De Minimis rate = 15% x $100,000</a:t>
            </a:r>
          </a:p>
        </p:txBody>
      </p:sp>
      <p:cxnSp>
        <p:nvCxnSpPr>
          <p:cNvPr id="10" name="Straight Arrow Connector 9">
            <a:extLst>
              <a:ext uri="{FF2B5EF4-FFF2-40B4-BE49-F238E27FC236}">
                <a16:creationId xmlns:a16="http://schemas.microsoft.com/office/drawing/2014/main" id="{AF08E782-C6FE-FFF4-24DE-B950BC9D89F9}"/>
              </a:ext>
              <a:ext uri="{C183D7F6-B498-43B3-948B-1728B52AA6E4}">
                <adec:decorative xmlns:adec="http://schemas.microsoft.com/office/drawing/2017/decorative" val="1"/>
              </a:ext>
            </a:extLst>
          </p:cNvPr>
          <p:cNvCxnSpPr>
            <a:stCxn id="7" idx="3"/>
            <a:endCxn id="8" idx="1"/>
          </p:cNvCxnSpPr>
          <p:nvPr/>
        </p:nvCxnSpPr>
        <p:spPr>
          <a:xfrm>
            <a:off x="3657600" y="5207000"/>
            <a:ext cx="1317625" cy="0"/>
          </a:xfrm>
          <a:prstGeom prst="straightConnector1">
            <a:avLst/>
          </a:prstGeom>
          <a:ln w="114300">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2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677A-6AE8-93CF-EC9D-7C6FCC17548D}"/>
              </a:ext>
            </a:extLst>
          </p:cNvPr>
          <p:cNvSpPr>
            <a:spLocks noGrp="1"/>
          </p:cNvSpPr>
          <p:nvPr>
            <p:ph type="title"/>
          </p:nvPr>
        </p:nvSpPr>
        <p:spPr/>
        <p:txBody>
          <a:bodyPr>
            <a:noAutofit/>
          </a:bodyPr>
          <a:lstStyle/>
          <a:p>
            <a:r>
              <a:rPr lang="en-US" b="1" i="0" dirty="0">
                <a:solidFill>
                  <a:schemeClr val="bg1"/>
                </a:solidFill>
                <a:latin typeface="Georgia" panose="02040502050405020303" pitchFamily="18" charset="0"/>
              </a:rPr>
              <a:t>Fixed Carried-forward Rate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E06B9D80-7E7D-8C7C-9C87-081B8C0C1307}"/>
              </a:ext>
            </a:extLst>
          </p:cNvPr>
          <p:cNvSpPr>
            <a:spLocks noGrp="1"/>
          </p:cNvSpPr>
          <p:nvPr>
            <p:ph sz="half" idx="1"/>
          </p:nvPr>
        </p:nvSpPr>
        <p:spPr>
          <a:xfrm>
            <a:off x="368300" y="1379310"/>
            <a:ext cx="5962930" cy="5072290"/>
          </a:xfrm>
        </p:spPr>
        <p:txBody>
          <a:bodyPr/>
          <a:lstStyle/>
          <a:p>
            <a:pPr>
              <a:lnSpc>
                <a:spcPct val="150000"/>
              </a:lnSpc>
              <a:buClr>
                <a:srgbClr val="C00000"/>
              </a:buClr>
              <a:buFont typeface="Wingdings" panose="05000000000000000000" pitchFamily="2" charset="2"/>
              <a:buChar char="Ø"/>
            </a:pPr>
            <a:r>
              <a:rPr lang="en-US" dirty="0"/>
              <a:t> </a:t>
            </a:r>
            <a:r>
              <a:rPr lang="en-US" dirty="0">
                <a:latin typeface="Georgia" panose="02040502050405020303" pitchFamily="18" charset="0"/>
              </a:rPr>
              <a:t>The actual financial data from two years ago is used to calculate the Fixed carried-forward rate. </a:t>
            </a:r>
          </a:p>
          <a:p>
            <a:pPr marL="0" indent="0">
              <a:buNone/>
            </a:pPr>
            <a:endParaRPr lang="en-US" dirty="0"/>
          </a:p>
        </p:txBody>
      </p:sp>
      <p:sp>
        <p:nvSpPr>
          <p:cNvPr id="8" name="Rectangle 7">
            <a:extLst>
              <a:ext uri="{FF2B5EF4-FFF2-40B4-BE49-F238E27FC236}">
                <a16:creationId xmlns:a16="http://schemas.microsoft.com/office/drawing/2014/main" id="{C3F7711B-989D-EC04-EFDD-872912ED2B6D}"/>
              </a:ext>
            </a:extLst>
          </p:cNvPr>
          <p:cNvSpPr/>
          <p:nvPr/>
        </p:nvSpPr>
        <p:spPr>
          <a:xfrm>
            <a:off x="6740525" y="1524000"/>
            <a:ext cx="4249208" cy="550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latin typeface="Garamond" panose="02020404030301010803" pitchFamily="18" charset="0"/>
              </a:rPr>
              <a:t>Example</a:t>
            </a:r>
          </a:p>
        </p:txBody>
      </p:sp>
      <p:graphicFrame>
        <p:nvGraphicFramePr>
          <p:cNvPr id="6" name="Content Placeholder 5" descr="Example image of the fixed carried forward rates for 2022, 2023, and 2024">
            <a:extLst>
              <a:ext uri="{FF2B5EF4-FFF2-40B4-BE49-F238E27FC236}">
                <a16:creationId xmlns:a16="http://schemas.microsoft.com/office/drawing/2014/main" id="{1D529D6A-5E25-BC2B-1931-74AE9EF9D86C}"/>
              </a:ext>
            </a:extLst>
          </p:cNvPr>
          <p:cNvGraphicFramePr>
            <a:graphicFrameLocks noGrp="1"/>
          </p:cNvGraphicFramePr>
          <p:nvPr>
            <p:ph sz="half" idx="2"/>
            <p:extLst>
              <p:ext uri="{D42A27DB-BD31-4B8C-83A1-F6EECF244321}">
                <p14:modId xmlns:p14="http://schemas.microsoft.com/office/powerpoint/2010/main" val="1333666841"/>
              </p:ext>
            </p:extLst>
          </p:nvPr>
        </p:nvGraphicFramePr>
        <p:xfrm>
          <a:off x="6331230" y="1888067"/>
          <a:ext cx="5672137" cy="429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5">
            <a:extLst>
              <a:ext uri="{FF2B5EF4-FFF2-40B4-BE49-F238E27FC236}">
                <a16:creationId xmlns:a16="http://schemas.microsoft.com/office/drawing/2014/main" id="{F35C28D6-61F5-06D6-37C2-A84DF75CFA3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4200" y="3898900"/>
            <a:ext cx="5424715" cy="2557690"/>
          </a:xfrm>
          <a:prstGeom prst="rect">
            <a:avLst/>
          </a:prstGeom>
        </p:spPr>
      </p:pic>
    </p:spTree>
    <p:extLst>
      <p:ext uri="{BB962C8B-B14F-4D97-AF65-F5344CB8AC3E}">
        <p14:creationId xmlns:p14="http://schemas.microsoft.com/office/powerpoint/2010/main" val="34325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B72A-2E5F-74F2-ABDC-7CB3790524A4}"/>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a:t>
            </a:r>
            <a:endParaRPr lang="en-US" dirty="0">
              <a:latin typeface="Georgia" panose="02040502050405020303" pitchFamily="18" charset="0"/>
            </a:endParaRPr>
          </a:p>
        </p:txBody>
      </p:sp>
      <p:sp>
        <p:nvSpPr>
          <p:cNvPr id="6" name="Rectangle: Rounded Corners 5">
            <a:extLst>
              <a:ext uri="{FF2B5EF4-FFF2-40B4-BE49-F238E27FC236}">
                <a16:creationId xmlns:a16="http://schemas.microsoft.com/office/drawing/2014/main" id="{0D00367B-3EC5-276A-00C7-9A3509BD06C2}"/>
              </a:ext>
            </a:extLst>
          </p:cNvPr>
          <p:cNvSpPr/>
          <p:nvPr/>
        </p:nvSpPr>
        <p:spPr>
          <a:xfrm>
            <a:off x="507999" y="1101271"/>
            <a:ext cx="7538721" cy="69305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Georgia" panose="02040502050405020303" pitchFamily="18" charset="0"/>
              </a:rPr>
              <a:t>Information needed to calculate FY 2024 Fixed Rate</a:t>
            </a:r>
          </a:p>
        </p:txBody>
      </p:sp>
      <p:graphicFrame>
        <p:nvGraphicFramePr>
          <p:cNvPr id="5" name="Content Placeholder 4" descr="Image of the Fixed Carried-forward rate calculation">
            <a:extLst>
              <a:ext uri="{FF2B5EF4-FFF2-40B4-BE49-F238E27FC236}">
                <a16:creationId xmlns:a16="http://schemas.microsoft.com/office/drawing/2014/main" id="{6A9FC863-2A35-1398-3A6F-3F3A93AF1A20}"/>
              </a:ext>
            </a:extLst>
          </p:cNvPr>
          <p:cNvGraphicFramePr>
            <a:graphicFrameLocks noGrp="1"/>
          </p:cNvGraphicFramePr>
          <p:nvPr>
            <p:ph sz="half" idx="1"/>
            <p:extLst>
              <p:ext uri="{D42A27DB-BD31-4B8C-83A1-F6EECF244321}">
                <p14:modId xmlns:p14="http://schemas.microsoft.com/office/powerpoint/2010/main" val="2527818390"/>
              </p:ext>
            </p:extLst>
          </p:nvPr>
        </p:nvGraphicFramePr>
        <p:xfrm>
          <a:off x="598488" y="1981200"/>
          <a:ext cx="5410200" cy="420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59581085-D5AF-7DE7-6773-01F866347F0A}"/>
              </a:ext>
            </a:extLst>
          </p:cNvPr>
          <p:cNvSpPr>
            <a:spLocks noGrp="1"/>
          </p:cNvSpPr>
          <p:nvPr>
            <p:ph sz="half" idx="2"/>
          </p:nvPr>
        </p:nvSpPr>
        <p:spPr>
          <a:xfrm>
            <a:off x="6161314" y="1980972"/>
            <a:ext cx="5671456" cy="4202113"/>
          </a:xfrm>
          <a:ln w="25400">
            <a:solidFill>
              <a:schemeClr val="accent1"/>
            </a:solidFill>
          </a:ln>
        </p:spPr>
        <p:txBody>
          <a:bodyPr>
            <a:normAutofit fontScale="62500" lnSpcReduction="20000"/>
          </a:bodyPr>
          <a:lstStyle/>
          <a:p>
            <a:pPr>
              <a:lnSpc>
                <a:spcPct val="170000"/>
              </a:lnSpc>
              <a:buClr>
                <a:schemeClr val="accent6">
                  <a:lumMod val="50000"/>
                </a:schemeClr>
              </a:buClr>
              <a:buSzPct val="106000"/>
            </a:pPr>
            <a:r>
              <a:rPr lang="en-US" sz="3800" dirty="0">
                <a:latin typeface="Georgia" panose="02040502050405020303" pitchFamily="18" charset="0"/>
              </a:rPr>
              <a:t>Carry Forward  Adjustment is the difference between:</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The actual indirect cost pool for FY 22 (FY22 Indirect cost + SWCAP)</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FY 22 Indirect cost charged using negotiated rate ( FY 22 Negotiated rate X Actual Direct Cost)</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4279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72353D5-7A6D-D3A6-5DFF-0239D84DD9F5}"/>
              </a:ext>
              <a:ext uri="{C183D7F6-B498-43B3-948B-1728B52AA6E4}">
                <adec:decorative xmlns:adec="http://schemas.microsoft.com/office/drawing/2017/decorative" val="1"/>
              </a:ext>
            </a:extLst>
          </p:cNvPr>
          <p:cNvCxnSpPr>
            <a:cxnSpLocks/>
          </p:cNvCxnSpPr>
          <p:nvPr/>
        </p:nvCxnSpPr>
        <p:spPr>
          <a:xfrm flipV="1">
            <a:off x="5661062" y="3162375"/>
            <a:ext cx="4705563" cy="277184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BFA392-F714-AA04-CD3C-2E7BF3D0A963}"/>
              </a:ext>
              <a:ext uri="{C183D7F6-B498-43B3-948B-1728B52AA6E4}">
                <adec:decorative xmlns:adec="http://schemas.microsoft.com/office/drawing/2017/decorative" val="1"/>
              </a:ext>
            </a:extLst>
          </p:cNvPr>
          <p:cNvCxnSpPr/>
          <p:nvPr/>
        </p:nvCxnSpPr>
        <p:spPr>
          <a:xfrm>
            <a:off x="5661062" y="2743200"/>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AD9B0CE-7D84-89B2-DD94-692F3DD11957}"/>
              </a:ext>
              <a:ext uri="{C183D7F6-B498-43B3-948B-1728B52AA6E4}">
                <adec:decorative xmlns:adec="http://schemas.microsoft.com/office/drawing/2017/decorative" val="1"/>
              </a:ext>
            </a:extLst>
          </p:cNvPr>
          <p:cNvCxnSpPr/>
          <p:nvPr/>
        </p:nvCxnSpPr>
        <p:spPr>
          <a:xfrm>
            <a:off x="5661062" y="205000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567056-D882-86F4-F882-6CF7BC41A287}"/>
              </a:ext>
              <a:ext uri="{C183D7F6-B498-43B3-948B-1728B52AA6E4}">
                <adec:decorative xmlns:adec="http://schemas.microsoft.com/office/drawing/2017/decorative" val="1"/>
              </a:ext>
            </a:extLst>
          </p:cNvPr>
          <p:cNvCxnSpPr/>
          <p:nvPr/>
        </p:nvCxnSpPr>
        <p:spPr>
          <a:xfrm>
            <a:off x="5661062" y="240415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433FE8A-E419-C3CC-44BF-2FF96AF1F59A}"/>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(Cont.)</a:t>
            </a:r>
            <a:endParaRPr lang="en-US" dirty="0">
              <a:latin typeface="Georgia" panose="02040502050405020303" pitchFamily="18" charset="0"/>
            </a:endParaRPr>
          </a:p>
        </p:txBody>
      </p:sp>
      <p:cxnSp>
        <p:nvCxnSpPr>
          <p:cNvPr id="73" name="Connector: Curved 72">
            <a:extLst>
              <a:ext uri="{FF2B5EF4-FFF2-40B4-BE49-F238E27FC236}">
                <a16:creationId xmlns:a16="http://schemas.microsoft.com/office/drawing/2014/main" id="{B4F580A2-1389-A1CF-84C9-69507917A920}"/>
              </a:ext>
              <a:ext uri="{C183D7F6-B498-43B3-948B-1728B52AA6E4}">
                <adec:decorative xmlns:adec="http://schemas.microsoft.com/office/drawing/2017/decorative" val="1"/>
              </a:ext>
            </a:extLst>
          </p:cNvPr>
          <p:cNvCxnSpPr>
            <a:cxnSpLocks/>
            <a:stCxn id="9" idx="3"/>
          </p:cNvCxnSpPr>
          <p:nvPr/>
        </p:nvCxnSpPr>
        <p:spPr>
          <a:xfrm flipH="1" flipV="1">
            <a:off x="11683014" y="1638300"/>
            <a:ext cx="170849" cy="4464844"/>
          </a:xfrm>
          <a:prstGeom prst="curvedConnector4">
            <a:avLst>
              <a:gd name="adj1" fmla="val -133802"/>
              <a:gd name="adj2" fmla="val 9852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Rate per negotiation (FY) 2022:  16.96% chart">
            <a:extLst>
              <a:ext uri="{FF2B5EF4-FFF2-40B4-BE49-F238E27FC236}">
                <a16:creationId xmlns:a16="http://schemas.microsoft.com/office/drawing/2014/main" id="{4C7932F5-5A56-19B8-5EA9-EBA9811294FF}"/>
              </a:ext>
            </a:extLst>
          </p:cNvPr>
          <p:cNvPicPr>
            <a:picLocks noChangeAspect="1"/>
          </p:cNvPicPr>
          <p:nvPr/>
        </p:nvPicPr>
        <p:blipFill>
          <a:blip r:embed="rId3"/>
          <a:stretch>
            <a:fillRect/>
          </a:stretch>
        </p:blipFill>
        <p:spPr>
          <a:xfrm>
            <a:off x="174547" y="1458245"/>
            <a:ext cx="5372850" cy="4829849"/>
          </a:xfrm>
          <a:prstGeom prst="rect">
            <a:avLst/>
          </a:prstGeom>
        </p:spPr>
      </p:pic>
      <p:pic>
        <p:nvPicPr>
          <p:cNvPr id="21" name="Picture 20" descr="Rate per negotiation (FY) 2024:  29.12% chart">
            <a:extLst>
              <a:ext uri="{FF2B5EF4-FFF2-40B4-BE49-F238E27FC236}">
                <a16:creationId xmlns:a16="http://schemas.microsoft.com/office/drawing/2014/main" id="{80F31CA0-4539-408E-0B8C-9793ABD5FBB1}"/>
              </a:ext>
            </a:extLst>
          </p:cNvPr>
          <p:cNvPicPr>
            <a:picLocks noChangeAspect="1"/>
          </p:cNvPicPr>
          <p:nvPr/>
        </p:nvPicPr>
        <p:blipFill>
          <a:blip r:embed="rId4"/>
          <a:stretch>
            <a:fillRect/>
          </a:stretch>
        </p:blipFill>
        <p:spPr>
          <a:xfrm>
            <a:off x="6214588" y="1435221"/>
            <a:ext cx="5553850" cy="2248214"/>
          </a:xfrm>
          <a:prstGeom prst="rect">
            <a:avLst/>
          </a:prstGeom>
        </p:spPr>
      </p:pic>
      <p:graphicFrame>
        <p:nvGraphicFramePr>
          <p:cNvPr id="9" name="Object 8" descr="image of the equation for the fixed carried-forward rate calculation">
            <a:extLst>
              <a:ext uri="{FF2B5EF4-FFF2-40B4-BE49-F238E27FC236}">
                <a16:creationId xmlns:a16="http://schemas.microsoft.com/office/drawing/2014/main" id="{5B319BE4-55D1-C242-8224-81A1778A9B20}"/>
              </a:ext>
            </a:extLst>
          </p:cNvPr>
          <p:cNvGraphicFramePr>
            <a:graphicFrameLocks noChangeAspect="1"/>
          </p:cNvGraphicFramePr>
          <p:nvPr>
            <p:extLst>
              <p:ext uri="{D42A27DB-BD31-4B8C-83A1-F6EECF244321}">
                <p14:modId xmlns:p14="http://schemas.microsoft.com/office/powerpoint/2010/main" val="1179019130"/>
              </p:ext>
            </p:extLst>
          </p:nvPr>
        </p:nvGraphicFramePr>
        <p:xfrm>
          <a:off x="6721475" y="5707063"/>
          <a:ext cx="5132388" cy="792162"/>
        </p:xfrm>
        <a:graphic>
          <a:graphicData uri="http://schemas.openxmlformats.org/presentationml/2006/ole">
            <mc:AlternateContent xmlns:mc="http://schemas.openxmlformats.org/markup-compatibility/2006">
              <mc:Choice xmlns:v="urn:schemas-microsoft-com:vml" Requires="v">
                <p:oleObj name="Worksheet" r:id="rId5" imgW="3067075" imgH="399983" progId="Excel.Sheet.12">
                  <p:embed/>
                </p:oleObj>
              </mc:Choice>
              <mc:Fallback>
                <p:oleObj name="Worksheet" r:id="rId5" imgW="3067075" imgH="399983" progId="Excel.Sheet.12">
                  <p:embed/>
                  <p:pic>
                    <p:nvPicPr>
                      <p:cNvPr id="9" name="Object 8" descr="image of the equation for the fixed carried-forward rate calculation">
                        <a:extLst>
                          <a:ext uri="{FF2B5EF4-FFF2-40B4-BE49-F238E27FC236}">
                            <a16:creationId xmlns:a16="http://schemas.microsoft.com/office/drawing/2014/main" id="{5B319BE4-55D1-C242-8224-81A1778A9B20}"/>
                          </a:ext>
                        </a:extLst>
                      </p:cNvPr>
                      <p:cNvPicPr/>
                      <p:nvPr/>
                    </p:nvPicPr>
                    <p:blipFill>
                      <a:blip r:embed="rId6"/>
                      <a:stretch>
                        <a:fillRect/>
                      </a:stretch>
                    </p:blipFill>
                    <p:spPr>
                      <a:xfrm>
                        <a:off x="6721475" y="5707063"/>
                        <a:ext cx="5132388" cy="792162"/>
                      </a:xfrm>
                      <a:prstGeom prst="rect">
                        <a:avLst/>
                      </a:prstGeom>
                    </p:spPr>
                  </p:pic>
                </p:oleObj>
              </mc:Fallback>
            </mc:AlternateContent>
          </a:graphicData>
        </a:graphic>
      </p:graphicFrame>
    </p:spTree>
    <p:extLst>
      <p:ext uri="{BB962C8B-B14F-4D97-AF65-F5344CB8AC3E}">
        <p14:creationId xmlns:p14="http://schemas.microsoft.com/office/powerpoint/2010/main" val="71771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2596-2C9C-48B2-7283-4F6BF195F287}"/>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30C22B8D-0802-B518-1FDB-A4253CACFD1F}"/>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Which one of the following is </a:t>
            </a:r>
            <a:r>
              <a:rPr lang="en-US" u="sng" dirty="0">
                <a:latin typeface="Georgia" panose="02040502050405020303" pitchFamily="18" charset="0"/>
              </a:rPr>
              <a:t>NOT</a:t>
            </a:r>
            <a:r>
              <a:rPr lang="en-US" dirty="0">
                <a:latin typeface="Georgia" panose="02040502050405020303" pitchFamily="18"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Variable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Provisional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Fixed/Carry-Forward</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224916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0CCFCA-E005-B549-88BF-D6BF2E087665}"/>
              </a:ext>
            </a:extLst>
          </p:cNvPr>
          <p:cNvSpPr txBox="1">
            <a:spLocks noGrp="1"/>
          </p:cNvSpPr>
          <p:nvPr>
            <p:ph type="title" idx="4294967295"/>
          </p:nvPr>
        </p:nvSpPr>
        <p:spPr>
          <a:xfrm>
            <a:off x="205274" y="1168006"/>
            <a:ext cx="4408930" cy="3208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t>No </a:t>
            </a:r>
            <a:b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br>
            <a: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t>Question</a:t>
            </a:r>
            <a:endParaRPr kumimoji="0" lang="en-US" sz="28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E5C97EDF-14C1-4D48-89BA-74CDA9346DC9}"/>
              </a:ext>
            </a:extLst>
          </p:cNvPr>
          <p:cNvSpPr txBox="1"/>
          <p:nvPr/>
        </p:nvSpPr>
        <p:spPr>
          <a:xfrm>
            <a:off x="1014998" y="3812513"/>
            <a:ext cx="2461847" cy="1200329"/>
          </a:xfrm>
          <a:prstGeom prst="rect">
            <a:avLst/>
          </a:prstGeom>
          <a:noFill/>
        </p:spPr>
        <p:txBody>
          <a:bodyPr wrap="square" rtlCol="0">
            <a:spAutoFit/>
          </a:bodyPr>
          <a:lstStyle/>
          <a:p>
            <a:r>
              <a:rPr lang="en-US" sz="3600" b="1" dirty="0">
                <a:solidFill>
                  <a:srgbClr val="00929E"/>
                </a:solidFill>
                <a:latin typeface="Arial" panose="020B0604020202020204" pitchFamily="34" charset="0"/>
                <a:cs typeface="Arial" panose="020B0604020202020204" pitchFamily="34" charset="0"/>
              </a:rPr>
              <a:t>is a Dumb </a:t>
            </a:r>
            <a:br>
              <a:rPr lang="en-US" sz="3600" b="1" dirty="0">
                <a:solidFill>
                  <a:srgbClr val="00929E"/>
                </a:solidFill>
                <a:latin typeface="Arial" panose="020B0604020202020204" pitchFamily="34" charset="0"/>
                <a:cs typeface="Arial" panose="020B0604020202020204" pitchFamily="34" charset="0"/>
              </a:rPr>
            </a:br>
            <a:r>
              <a:rPr lang="en-US" sz="3600" b="1" dirty="0">
                <a:solidFill>
                  <a:srgbClr val="00929E"/>
                </a:solidFill>
                <a:latin typeface="Arial" panose="020B0604020202020204" pitchFamily="34" charset="0"/>
                <a:cs typeface="Arial" panose="020B0604020202020204" pitchFamily="34" charset="0"/>
              </a:rPr>
              <a:t>Question</a:t>
            </a:r>
            <a:endParaRPr lang="en-US" sz="3600" b="1" dirty="0">
              <a:latin typeface="Arial" panose="020B0604020202020204" pitchFamily="34" charset="0"/>
              <a:cs typeface="Arial" panose="020B0604020202020204" pitchFamily="34" charset="0"/>
            </a:endParaRPr>
          </a:p>
        </p:txBody>
      </p:sp>
      <p:pic>
        <p:nvPicPr>
          <p:cNvPr id="4" name="Picture 3" descr="Group of people sitting in a circle with large question marks over their heads">
            <a:extLst>
              <a:ext uri="{FF2B5EF4-FFF2-40B4-BE49-F238E27FC236}">
                <a16:creationId xmlns:a16="http://schemas.microsoft.com/office/drawing/2014/main" id="{06852D67-EA9E-9741-A898-026E4B5F1C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5734" y="1111348"/>
            <a:ext cx="7695029" cy="5210176"/>
          </a:xfrm>
          <a:prstGeom prst="rect">
            <a:avLst/>
          </a:prstGeom>
        </p:spPr>
      </p:pic>
      <p:sp>
        <p:nvSpPr>
          <p:cNvPr id="7" name="TextBox 6">
            <a:extLst>
              <a:ext uri="{FF2B5EF4-FFF2-40B4-BE49-F238E27FC236}">
                <a16:creationId xmlns:a16="http://schemas.microsoft.com/office/drawing/2014/main" id="{36A6A2B9-9867-2247-8E80-DAAEDEA2EF35}"/>
              </a:ext>
              <a:ext uri="{C183D7F6-B498-43B3-948B-1728B52AA6E4}">
                <adec:decorative xmlns:adec="http://schemas.microsoft.com/office/drawing/2017/decorative" val="1"/>
              </a:ext>
            </a:extLst>
          </p:cNvPr>
          <p:cNvSpPr txBox="1"/>
          <p:nvPr/>
        </p:nvSpPr>
        <p:spPr>
          <a:xfrm>
            <a:off x="6602435" y="1477108"/>
            <a:ext cx="787791" cy="1323439"/>
          </a:xfrm>
          <a:prstGeom prst="rect">
            <a:avLst/>
          </a:prstGeom>
          <a:noFill/>
        </p:spPr>
        <p:txBody>
          <a:bodyPr wrap="square" rtlCol="0">
            <a:spAutoFit/>
          </a:bodyPr>
          <a:lstStyle/>
          <a:p>
            <a:r>
              <a:rPr lang="en-US" sz="8000" b="1" dirty="0">
                <a:solidFill>
                  <a:schemeClr val="bg1"/>
                </a:solidFill>
                <a:latin typeface="Arial Black" panose="020B0604020202020204" pitchFamily="34" charset="0"/>
                <a:cs typeface="Arial Black" panose="020B0604020202020204" pitchFamily="34" charset="0"/>
              </a:rPr>
              <a:t>?</a:t>
            </a:r>
          </a:p>
        </p:txBody>
      </p:sp>
      <p:sp>
        <p:nvSpPr>
          <p:cNvPr id="8" name="TextBox 7">
            <a:extLst>
              <a:ext uri="{FF2B5EF4-FFF2-40B4-BE49-F238E27FC236}">
                <a16:creationId xmlns:a16="http://schemas.microsoft.com/office/drawing/2014/main" id="{A0F75ECB-BAAC-9A44-A51D-B16CC3D86527}"/>
              </a:ext>
              <a:ext uri="{C183D7F6-B498-43B3-948B-1728B52AA6E4}">
                <adec:decorative xmlns:adec="http://schemas.microsoft.com/office/drawing/2017/decorative" val="1"/>
              </a:ext>
            </a:extLst>
          </p:cNvPr>
          <p:cNvSpPr txBox="1"/>
          <p:nvPr/>
        </p:nvSpPr>
        <p:spPr>
          <a:xfrm>
            <a:off x="7952935" y="2110154"/>
            <a:ext cx="684628" cy="1107996"/>
          </a:xfrm>
          <a:prstGeom prst="rect">
            <a:avLst/>
          </a:prstGeom>
          <a:noFill/>
        </p:spPr>
        <p:txBody>
          <a:bodyPr wrap="square" rtlCol="0">
            <a:spAutoFit/>
          </a:bodyPr>
          <a:lstStyle/>
          <a:p>
            <a:r>
              <a:rPr lang="en-US" sz="6600" b="1" dirty="0">
                <a:solidFill>
                  <a:schemeClr val="bg1"/>
                </a:solidFill>
                <a:latin typeface="Arial Black" panose="020B0604020202020204" pitchFamily="34" charset="0"/>
                <a:cs typeface="Arial Black" panose="020B0604020202020204" pitchFamily="34" charset="0"/>
              </a:rPr>
              <a:t>?</a:t>
            </a:r>
          </a:p>
        </p:txBody>
      </p:sp>
      <p:sp>
        <p:nvSpPr>
          <p:cNvPr id="9" name="TextBox 8">
            <a:extLst>
              <a:ext uri="{FF2B5EF4-FFF2-40B4-BE49-F238E27FC236}">
                <a16:creationId xmlns:a16="http://schemas.microsoft.com/office/drawing/2014/main" id="{BB947285-883C-D34D-AD45-1AE02183B323}"/>
              </a:ext>
              <a:ext uri="{C183D7F6-B498-43B3-948B-1728B52AA6E4}">
                <adec:decorative xmlns:adec="http://schemas.microsoft.com/office/drawing/2017/decorative" val="1"/>
              </a:ext>
            </a:extLst>
          </p:cNvPr>
          <p:cNvSpPr txBox="1"/>
          <p:nvPr/>
        </p:nvSpPr>
        <p:spPr>
          <a:xfrm>
            <a:off x="8506265" y="1242240"/>
            <a:ext cx="586153" cy="769441"/>
          </a:xfrm>
          <a:prstGeom prst="rect">
            <a:avLst/>
          </a:prstGeom>
          <a:noFill/>
        </p:spPr>
        <p:txBody>
          <a:bodyPr wrap="square" rtlCol="0">
            <a:spAutoFit/>
          </a:bodyPr>
          <a:lstStyle/>
          <a:p>
            <a:r>
              <a:rPr lang="en-US" sz="4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D8BBDF5A-D03C-B141-B1EC-3249D59C2A89}"/>
              </a:ext>
              <a:ext uri="{C183D7F6-B498-43B3-948B-1728B52AA6E4}">
                <adec:decorative xmlns:adec="http://schemas.microsoft.com/office/drawing/2017/decorative" val="1"/>
              </a:ext>
            </a:extLst>
          </p:cNvPr>
          <p:cNvSpPr txBox="1"/>
          <p:nvPr/>
        </p:nvSpPr>
        <p:spPr>
          <a:xfrm>
            <a:off x="9298744" y="1927275"/>
            <a:ext cx="586153" cy="923330"/>
          </a:xfrm>
          <a:prstGeom prst="rect">
            <a:avLst/>
          </a:prstGeom>
          <a:noFill/>
        </p:spPr>
        <p:txBody>
          <a:bodyPr wrap="square" rtlCol="0">
            <a:spAutoFit/>
          </a:bodyPr>
          <a:lstStyle/>
          <a:p>
            <a:r>
              <a:rPr lang="en-US" sz="5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62314461-7D4A-D54F-AEE8-835EC1B8DAA1}"/>
              </a:ext>
              <a:ext uri="{C183D7F6-B498-43B3-948B-1728B52AA6E4}">
                <adec:decorative xmlns:adec="http://schemas.microsoft.com/office/drawing/2017/decorative" val="1"/>
              </a:ext>
            </a:extLst>
          </p:cNvPr>
          <p:cNvSpPr txBox="1"/>
          <p:nvPr/>
        </p:nvSpPr>
        <p:spPr>
          <a:xfrm>
            <a:off x="5209735" y="2527439"/>
            <a:ext cx="468921" cy="646331"/>
          </a:xfrm>
          <a:prstGeom prst="rect">
            <a:avLst/>
          </a:prstGeom>
          <a:noFill/>
        </p:spPr>
        <p:txBody>
          <a:bodyPr wrap="square" rtlCol="0">
            <a:spAutoFit/>
          </a:bodyPr>
          <a:lstStyle/>
          <a:p>
            <a:r>
              <a:rPr lang="en-US" sz="36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2" name="TextBox 11">
            <a:extLst>
              <a:ext uri="{FF2B5EF4-FFF2-40B4-BE49-F238E27FC236}">
                <a16:creationId xmlns:a16="http://schemas.microsoft.com/office/drawing/2014/main" id="{EA363508-177A-9E4E-8A0A-1CD0B8377CB6}"/>
              </a:ext>
              <a:ext uri="{C183D7F6-B498-43B3-948B-1728B52AA6E4}">
                <adec:decorative xmlns:adec="http://schemas.microsoft.com/office/drawing/2017/decorative" val="1"/>
              </a:ext>
            </a:extLst>
          </p:cNvPr>
          <p:cNvSpPr txBox="1"/>
          <p:nvPr/>
        </p:nvSpPr>
        <p:spPr>
          <a:xfrm>
            <a:off x="5631766" y="1848544"/>
            <a:ext cx="407960" cy="523220"/>
          </a:xfrm>
          <a:prstGeom prst="rect">
            <a:avLst/>
          </a:prstGeom>
          <a:noFill/>
        </p:spPr>
        <p:txBody>
          <a:bodyPr wrap="square" rtlCol="0">
            <a:spAutoFit/>
          </a:bodyPr>
          <a:lstStyle/>
          <a:p>
            <a:r>
              <a:rPr lang="en-US" sz="2800" b="1" dirty="0">
                <a:solidFill>
                  <a:schemeClr val="bg1"/>
                </a:solidFill>
                <a:latin typeface="Arial Black" panose="020B0604020202020204" pitchFamily="34" charset="0"/>
                <a:cs typeface="Arial Black" panose="020B0604020202020204" pitchFamily="34" charset="0"/>
              </a:rPr>
              <a:t>?</a:t>
            </a:r>
            <a:endParaRPr lang="en-US" sz="54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41773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p:tgtEl>
                                          <p:spTgt spid="7"/>
                                        </p:tgtEl>
                                        <p:attrNameLst>
                                          <p:attrName>ppt_y</p:attrName>
                                        </p:attrNameLst>
                                      </p:cBhvr>
                                      <p:tavLst>
                                        <p:tav tm="0">
                                          <p:val>
                                            <p:strVal val="#ppt_y+#ppt_h*1.125000"/>
                                          </p:val>
                                        </p:tav>
                                        <p:tav tm="100000">
                                          <p:val>
                                            <p:strVal val="#ppt_y"/>
                                          </p:val>
                                        </p:tav>
                                      </p:tavLst>
                                    </p:anim>
                                    <p:animEffect transition="in" filter="wipe(up)">
                                      <p:cBhvr>
                                        <p:cTn id="8" dur="300"/>
                                        <p:tgtEl>
                                          <p:spTgt spid="7"/>
                                        </p:tgtEl>
                                      </p:cBhvr>
                                    </p:animEffect>
                                  </p:childTnLst>
                                </p:cTn>
                              </p:par>
                            </p:childTnLst>
                          </p:cTn>
                        </p:par>
                        <p:par>
                          <p:cTn id="9" fill="hold">
                            <p:stCondLst>
                              <p:cond delay="3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
                                        <p:tgtEl>
                                          <p:spTgt spid="8"/>
                                        </p:tgtEl>
                                        <p:attrNameLst>
                                          <p:attrName>ppt_y</p:attrName>
                                        </p:attrNameLst>
                                      </p:cBhvr>
                                      <p:tavLst>
                                        <p:tav tm="0">
                                          <p:val>
                                            <p:strVal val="#ppt_y+#ppt_h*1.125000"/>
                                          </p:val>
                                        </p:tav>
                                        <p:tav tm="100000">
                                          <p:val>
                                            <p:strVal val="#ppt_y"/>
                                          </p:val>
                                        </p:tav>
                                      </p:tavLst>
                                    </p:anim>
                                    <p:animEffect transition="in" filter="wipe(up)">
                                      <p:cBhvr>
                                        <p:cTn id="13" dur="300"/>
                                        <p:tgtEl>
                                          <p:spTgt spid="8"/>
                                        </p:tgtEl>
                                      </p:cBhvr>
                                    </p:animEffect>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p:tgtEl>
                                          <p:spTgt spid="11"/>
                                        </p:tgtEl>
                                        <p:attrNameLst>
                                          <p:attrName>ppt_y</p:attrName>
                                        </p:attrNameLst>
                                      </p:cBhvr>
                                      <p:tavLst>
                                        <p:tav tm="0">
                                          <p:val>
                                            <p:strVal val="#ppt_y+#ppt_h*1.125000"/>
                                          </p:val>
                                        </p:tav>
                                        <p:tav tm="100000">
                                          <p:val>
                                            <p:strVal val="#ppt_y"/>
                                          </p:val>
                                        </p:tav>
                                      </p:tavLst>
                                    </p:anim>
                                    <p:animEffect transition="in" filter="wipe(up)">
                                      <p:cBhvr>
                                        <p:cTn id="18" dur="300"/>
                                        <p:tgtEl>
                                          <p:spTgt spid="11"/>
                                        </p:tgtEl>
                                      </p:cBhvr>
                                    </p:animEffect>
                                  </p:childTnLst>
                                </p:cTn>
                              </p:par>
                            </p:childTnLst>
                          </p:cTn>
                        </p:par>
                        <p:par>
                          <p:cTn id="19" fill="hold">
                            <p:stCondLst>
                              <p:cond delay="900"/>
                            </p:stCondLst>
                            <p:childTnLst>
                              <p:par>
                                <p:cTn id="20" presetID="1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300"/>
                                        <p:tgtEl>
                                          <p:spTgt spid="10"/>
                                        </p:tgtEl>
                                        <p:attrNameLst>
                                          <p:attrName>ppt_y</p:attrName>
                                        </p:attrNameLst>
                                      </p:cBhvr>
                                      <p:tavLst>
                                        <p:tav tm="0">
                                          <p:val>
                                            <p:strVal val="#ppt_y+#ppt_h*1.125000"/>
                                          </p:val>
                                        </p:tav>
                                        <p:tav tm="100000">
                                          <p:val>
                                            <p:strVal val="#ppt_y"/>
                                          </p:val>
                                        </p:tav>
                                      </p:tavLst>
                                    </p:anim>
                                    <p:animEffect transition="in" filter="wipe(up)">
                                      <p:cBhvr>
                                        <p:cTn id="23" dur="300"/>
                                        <p:tgtEl>
                                          <p:spTgt spid="10"/>
                                        </p:tgtEl>
                                      </p:cBhvr>
                                    </p:animEffect>
                                  </p:childTnLst>
                                </p:cTn>
                              </p:par>
                            </p:childTnLst>
                          </p:cTn>
                        </p:par>
                        <p:par>
                          <p:cTn id="24" fill="hold">
                            <p:stCondLst>
                              <p:cond delay="1200"/>
                            </p:stCondLst>
                            <p:childTnLst>
                              <p:par>
                                <p:cTn id="25" presetID="1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300"/>
                                        <p:tgtEl>
                                          <p:spTgt spid="12"/>
                                        </p:tgtEl>
                                        <p:attrNameLst>
                                          <p:attrName>ppt_y</p:attrName>
                                        </p:attrNameLst>
                                      </p:cBhvr>
                                      <p:tavLst>
                                        <p:tav tm="0">
                                          <p:val>
                                            <p:strVal val="#ppt_y+#ppt_h*1.125000"/>
                                          </p:val>
                                        </p:tav>
                                        <p:tav tm="100000">
                                          <p:val>
                                            <p:strVal val="#ppt_y"/>
                                          </p:val>
                                        </p:tav>
                                      </p:tavLst>
                                    </p:anim>
                                    <p:animEffect transition="in" filter="wipe(up)">
                                      <p:cBhvr>
                                        <p:cTn id="28" dur="300"/>
                                        <p:tgtEl>
                                          <p:spTgt spid="12"/>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300"/>
                                        <p:tgtEl>
                                          <p:spTgt spid="9"/>
                                        </p:tgtEl>
                                        <p:attrNameLst>
                                          <p:attrName>ppt_y</p:attrName>
                                        </p:attrNameLst>
                                      </p:cBhvr>
                                      <p:tavLst>
                                        <p:tav tm="0">
                                          <p:val>
                                            <p:strVal val="#ppt_y+#ppt_h*1.125000"/>
                                          </p:val>
                                        </p:tav>
                                        <p:tav tm="100000">
                                          <p:val>
                                            <p:strVal val="#ppt_y"/>
                                          </p:val>
                                        </p:tav>
                                      </p:tavLst>
                                    </p:anim>
                                    <p:animEffect transition="in" filter="wipe(up)">
                                      <p:cBhvr>
                                        <p:cTn id="33" dur="300"/>
                                        <p:tgtEl>
                                          <p:spTgt spid="9"/>
                                        </p:tgtEl>
                                      </p:cBhvr>
                                    </p:animEffect>
                                  </p:childTnLst>
                                </p:cTn>
                              </p:par>
                            </p:childTnLst>
                          </p:cTn>
                        </p:par>
                        <p:par>
                          <p:cTn id="34" fill="hold">
                            <p:stCondLst>
                              <p:cond delay="18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Sample</a:t>
            </a:r>
          </a:p>
        </p:txBody>
      </p:sp>
      <p:pic>
        <p:nvPicPr>
          <p:cNvPr id="7" name="Picture 6" descr="Risk Assessment Sample Chart">
            <a:extLst>
              <a:ext uri="{FF2B5EF4-FFF2-40B4-BE49-F238E27FC236}">
                <a16:creationId xmlns:a16="http://schemas.microsoft.com/office/drawing/2014/main" id="{E9EAD693-917F-DEC6-EACF-12CDE9DAD294}"/>
              </a:ext>
            </a:extLst>
          </p:cNvPr>
          <p:cNvPicPr>
            <a:picLocks noChangeAspect="1"/>
          </p:cNvPicPr>
          <p:nvPr/>
        </p:nvPicPr>
        <p:blipFill>
          <a:blip r:embed="rId2"/>
          <a:stretch>
            <a:fillRect/>
          </a:stretch>
        </p:blipFill>
        <p:spPr>
          <a:xfrm>
            <a:off x="562624" y="1166327"/>
            <a:ext cx="11004359" cy="5420210"/>
          </a:xfrm>
          <a:prstGeom prst="rect">
            <a:avLst/>
          </a:prstGeom>
        </p:spPr>
      </p:pic>
    </p:spTree>
    <p:extLst>
      <p:ext uri="{BB962C8B-B14F-4D97-AF65-F5344CB8AC3E}">
        <p14:creationId xmlns:p14="http://schemas.microsoft.com/office/powerpoint/2010/main" val="252619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8F08-835F-B948-AE09-F28CA165CED8}"/>
              </a:ext>
            </a:extLst>
          </p:cNvPr>
          <p:cNvSpPr>
            <a:spLocks noGrp="1"/>
          </p:cNvSpPr>
          <p:nvPr>
            <p:ph type="title"/>
          </p:nvPr>
        </p:nvSpPr>
        <p:spPr/>
        <p:txBody>
          <a:bodyPr/>
          <a:lstStyle/>
          <a:p>
            <a:r>
              <a:rPr lang="en-US" dirty="0"/>
              <a:t>Cognizant Agency</a:t>
            </a:r>
          </a:p>
        </p:txBody>
      </p:sp>
    </p:spTree>
    <p:extLst>
      <p:ext uri="{BB962C8B-B14F-4D97-AF65-F5344CB8AC3E}">
        <p14:creationId xmlns:p14="http://schemas.microsoft.com/office/powerpoint/2010/main" val="4512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B4D8-A88D-5546-0E6A-25428E23AE37}"/>
              </a:ext>
            </a:extLst>
          </p:cNvPr>
          <p:cNvSpPr>
            <a:spLocks noGrp="1"/>
          </p:cNvSpPr>
          <p:nvPr>
            <p:ph type="title"/>
          </p:nvPr>
        </p:nvSpPr>
        <p:spPr/>
        <p:txBody>
          <a:bodyPr>
            <a:normAutofit/>
          </a:bodyPr>
          <a:lstStyle/>
          <a:p>
            <a:r>
              <a:rPr lang="en-US" sz="3200" dirty="0">
                <a:latin typeface="Georgia" panose="02040502050405020303" pitchFamily="18" charset="0"/>
              </a:rPr>
              <a:t>What is a Cognizant Agency?</a:t>
            </a:r>
          </a:p>
        </p:txBody>
      </p:sp>
      <p:sp>
        <p:nvSpPr>
          <p:cNvPr id="3" name="Content Placeholder 2">
            <a:extLst>
              <a:ext uri="{FF2B5EF4-FFF2-40B4-BE49-F238E27FC236}">
                <a16:creationId xmlns:a16="http://schemas.microsoft.com/office/drawing/2014/main" id="{3B91B086-520A-4F84-1704-0217637F023D}"/>
              </a:ext>
            </a:extLst>
          </p:cNvPr>
          <p:cNvSpPr>
            <a:spLocks noGrp="1"/>
          </p:cNvSpPr>
          <p:nvPr>
            <p:ph idx="1"/>
          </p:nvPr>
        </p:nvSpPr>
        <p:spPr>
          <a:xfrm>
            <a:off x="598714" y="1371600"/>
            <a:ext cx="7648816" cy="4805363"/>
          </a:xfrm>
        </p:spPr>
        <p:txBody>
          <a:bodyPr>
            <a:normAutofit fontScale="85000"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is t</a:t>
            </a:r>
            <a:r>
              <a:rPr lang="en-US" altLang="en-US" dirty="0">
                <a:latin typeface="Georgia" panose="02040502050405020303" pitchFamily="18" charset="0"/>
              </a:rPr>
              <a:t>he Federal Agency responsible for reviewing, negotiating, and approving cost allocation plans or indirect cost rate proposals developed under 2 CFR Part 200.414. </a:t>
            </a:r>
          </a:p>
          <a:p>
            <a:pPr>
              <a:lnSpc>
                <a:spcPct val="150000"/>
              </a:lnSpc>
              <a:buClr>
                <a:srgbClr val="C00000"/>
              </a:buClr>
              <a:buFont typeface="Wingdings" panose="05000000000000000000" pitchFamily="2" charset="2"/>
              <a:buChar char="Ø"/>
            </a:pPr>
            <a:r>
              <a:rPr lang="en-US" altLang="en-US" dirty="0">
                <a:latin typeface="Georgia" panose="02040502050405020303" pitchFamily="18" charset="0"/>
              </a:rPr>
              <a:t> </a:t>
            </a:r>
            <a:r>
              <a:rPr lang="en-US" dirty="0">
                <a:latin typeface="Georgia" panose="02040502050405020303" pitchFamily="18" charset="0"/>
              </a:rPr>
              <a:t>The Agency that provides the most federal direct funding (excluding pass-throughs &amp; other local funding) to a grantee is the cognizant federal agency</a:t>
            </a:r>
            <a:r>
              <a:rPr lang="en-US" altLang="en-US" dirty="0">
                <a:latin typeface="Georgia" panose="02040502050405020303" pitchFamily="18" charset="0"/>
              </a:rPr>
              <a:t>.</a:t>
            </a:r>
          </a:p>
          <a:p>
            <a:pPr marL="0" indent="0">
              <a:buNone/>
            </a:pPr>
            <a:endParaRPr lang="en-US" dirty="0"/>
          </a:p>
        </p:txBody>
      </p:sp>
      <p:pic>
        <p:nvPicPr>
          <p:cNvPr id="6" name="Picture 5" descr="DoJ logo">
            <a:extLst>
              <a:ext uri="{FF2B5EF4-FFF2-40B4-BE49-F238E27FC236}">
                <a16:creationId xmlns:a16="http://schemas.microsoft.com/office/drawing/2014/main" id="{3DA59C57-C779-2441-82FF-3F97A0757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076" y="831760"/>
            <a:ext cx="2035175" cy="2035175"/>
          </a:xfrm>
          <a:prstGeom prst="rect">
            <a:avLst/>
          </a:prstGeom>
        </p:spPr>
      </p:pic>
      <p:pic>
        <p:nvPicPr>
          <p:cNvPr id="7" name="Picture 6" descr="Department of Health and Human Services logo">
            <a:extLst>
              <a:ext uri="{FF2B5EF4-FFF2-40B4-BE49-F238E27FC236}">
                <a16:creationId xmlns:a16="http://schemas.microsoft.com/office/drawing/2014/main" id="{341FD376-FDE1-2A40-BDDF-67F2BD3AB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796" y="2411412"/>
            <a:ext cx="2035175" cy="2035175"/>
          </a:xfrm>
          <a:prstGeom prst="rect">
            <a:avLst/>
          </a:prstGeom>
        </p:spPr>
      </p:pic>
      <p:pic>
        <p:nvPicPr>
          <p:cNvPr id="8" name="Graphic 10" descr="U.S. Department of the Interior logo">
            <a:extLst>
              <a:ext uri="{FF2B5EF4-FFF2-40B4-BE49-F238E27FC236}">
                <a16:creationId xmlns:a16="http://schemas.microsoft.com/office/drawing/2014/main" id="{689A2731-9149-E24A-8AE5-C8AEB4C1CE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4714" y="4281308"/>
            <a:ext cx="2045970" cy="2035175"/>
          </a:xfrm>
          <a:prstGeom prst="rect">
            <a:avLst/>
          </a:prstGeom>
        </p:spPr>
      </p:pic>
    </p:spTree>
    <p:extLst>
      <p:ext uri="{BB962C8B-B14F-4D97-AF65-F5344CB8AC3E}">
        <p14:creationId xmlns:p14="http://schemas.microsoft.com/office/powerpoint/2010/main" val="99959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F324-03D7-8447-72A5-778B34B4A181}"/>
              </a:ext>
            </a:extLst>
          </p:cNvPr>
          <p:cNvSpPr>
            <a:spLocks noGrp="1"/>
          </p:cNvSpPr>
          <p:nvPr>
            <p:ph type="title"/>
          </p:nvPr>
        </p:nvSpPr>
        <p:spPr/>
        <p:txBody>
          <a:bodyPr>
            <a:normAutofit/>
          </a:bodyPr>
          <a:lstStyle/>
          <a:p>
            <a:r>
              <a:rPr lang="en-US" sz="3200" dirty="0">
                <a:latin typeface="Georgia" panose="02040502050405020303" pitchFamily="18" charset="0"/>
              </a:rPr>
              <a:t>Cognizant Federal Agency (Cont.)</a:t>
            </a:r>
          </a:p>
        </p:txBody>
      </p:sp>
      <p:sp>
        <p:nvSpPr>
          <p:cNvPr id="3" name="Content Placeholder 2">
            <a:extLst>
              <a:ext uri="{FF2B5EF4-FFF2-40B4-BE49-F238E27FC236}">
                <a16:creationId xmlns:a16="http://schemas.microsoft.com/office/drawing/2014/main" id="{4B58CAEA-254E-52E8-4015-ABF6539B5D87}"/>
              </a:ext>
            </a:extLst>
          </p:cNvPr>
          <p:cNvSpPr>
            <a:spLocks noGrp="1"/>
          </p:cNvSpPr>
          <p:nvPr>
            <p:ph idx="1"/>
          </p:nvPr>
        </p:nvSpPr>
        <p:spPr>
          <a:xfrm>
            <a:off x="598713" y="1371600"/>
            <a:ext cx="7184573" cy="4805363"/>
          </a:xfrm>
        </p:spPr>
        <p:txBody>
          <a:bodyPr>
            <a:normAutofit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typically will not be changed for 5 years for States and 3 years non-profits.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Cognizant agency negotiates indirect cost on behalf of other federal agencies.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rate should be accepted by all Federal awarding agencies. </a:t>
            </a:r>
          </a:p>
          <a:p>
            <a:pPr marL="0" indent="0">
              <a:lnSpc>
                <a:spcPct val="150000"/>
              </a:lnSpc>
              <a:buNone/>
            </a:pPr>
            <a:endParaRPr lang="en-US" dirty="0">
              <a:latin typeface="Garamond" panose="02020404030301010803" pitchFamily="18" charset="0"/>
            </a:endParaRPr>
          </a:p>
        </p:txBody>
      </p:sp>
      <p:pic>
        <p:nvPicPr>
          <p:cNvPr id="4" name="Picture 3" descr="two business men reviewing a document">
            <a:extLst>
              <a:ext uri="{FF2B5EF4-FFF2-40B4-BE49-F238E27FC236}">
                <a16:creationId xmlns:a16="http://schemas.microsoft.com/office/drawing/2014/main" id="{728EC5FF-803F-5BB8-EF59-7411084923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972" r="2921"/>
          <a:stretch/>
        </p:blipFill>
        <p:spPr>
          <a:xfrm>
            <a:off x="7815943" y="885691"/>
            <a:ext cx="4399876" cy="5640202"/>
          </a:xfrm>
          <a:prstGeom prst="rect">
            <a:avLst/>
          </a:prstGeom>
        </p:spPr>
      </p:pic>
    </p:spTree>
    <p:extLst>
      <p:ext uri="{BB962C8B-B14F-4D97-AF65-F5344CB8AC3E}">
        <p14:creationId xmlns:p14="http://schemas.microsoft.com/office/powerpoint/2010/main" val="31487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03FA-C71F-3E14-2F53-94C23EE4FF36}"/>
              </a:ext>
            </a:extLst>
          </p:cNvPr>
          <p:cNvSpPr>
            <a:spLocks noGrp="1"/>
          </p:cNvSpPr>
          <p:nvPr>
            <p:ph type="title"/>
          </p:nvPr>
        </p:nvSpPr>
        <p:spPr/>
        <p:txBody>
          <a:bodyPr>
            <a:normAutofit fontScale="90000"/>
          </a:bodyPr>
          <a:lstStyle/>
          <a:p>
            <a:r>
              <a:rPr lang="en-US" sz="3200" dirty="0">
                <a:latin typeface="Georgia" panose="02040502050405020303" pitchFamily="18" charset="0"/>
              </a:rPr>
              <a:t>Test Your Knowledge: Cognizant Agency Determination</a:t>
            </a:r>
          </a:p>
        </p:txBody>
      </p:sp>
      <p:graphicFrame>
        <p:nvGraphicFramePr>
          <p:cNvPr id="5" name="Table 5">
            <a:extLst>
              <a:ext uri="{FF2B5EF4-FFF2-40B4-BE49-F238E27FC236}">
                <a16:creationId xmlns:a16="http://schemas.microsoft.com/office/drawing/2014/main" id="{78264BFB-06BF-5F65-4CE8-19E8609125D3}"/>
              </a:ext>
            </a:extLst>
          </p:cNvPr>
          <p:cNvGraphicFramePr>
            <a:graphicFrameLocks noGrp="1"/>
          </p:cNvGraphicFramePr>
          <p:nvPr>
            <p:ph sz="half" idx="1"/>
          </p:nvPr>
        </p:nvGraphicFramePr>
        <p:xfrm>
          <a:off x="627530" y="2067590"/>
          <a:ext cx="5558118" cy="4023360"/>
        </p:xfrm>
        <a:graphic>
          <a:graphicData uri="http://schemas.openxmlformats.org/drawingml/2006/table">
            <a:tbl>
              <a:tblPr firstRow="1" bandRow="1">
                <a:tableStyleId>{5C22544A-7EE6-4342-B048-85BDC9FD1C3A}</a:tableStyleId>
              </a:tblPr>
              <a:tblGrid>
                <a:gridCol w="2308963">
                  <a:extLst>
                    <a:ext uri="{9D8B030D-6E8A-4147-A177-3AD203B41FA5}">
                      <a16:colId xmlns:a16="http://schemas.microsoft.com/office/drawing/2014/main" val="4009280352"/>
                    </a:ext>
                  </a:extLst>
                </a:gridCol>
                <a:gridCol w="1470894">
                  <a:extLst>
                    <a:ext uri="{9D8B030D-6E8A-4147-A177-3AD203B41FA5}">
                      <a16:colId xmlns:a16="http://schemas.microsoft.com/office/drawing/2014/main" val="4080457504"/>
                    </a:ext>
                  </a:extLst>
                </a:gridCol>
                <a:gridCol w="1778261">
                  <a:extLst>
                    <a:ext uri="{9D8B030D-6E8A-4147-A177-3AD203B41FA5}">
                      <a16:colId xmlns:a16="http://schemas.microsoft.com/office/drawing/2014/main" val="3392624469"/>
                    </a:ext>
                  </a:extLst>
                </a:gridCol>
              </a:tblGrid>
              <a:tr h="370840">
                <a:tc>
                  <a:txBody>
                    <a:bodyPr/>
                    <a:lstStyle/>
                    <a:p>
                      <a:r>
                        <a:rPr lang="en-US" sz="2400" dirty="0">
                          <a:latin typeface="Garamond" panose="02020404030301010803" pitchFamily="18" charset="0"/>
                        </a:rPr>
                        <a:t>Federal Agency</a:t>
                      </a:r>
                    </a:p>
                  </a:txBody>
                  <a:tcPr/>
                </a:tc>
                <a:tc>
                  <a:txBody>
                    <a:bodyPr/>
                    <a:lstStyle/>
                    <a:p>
                      <a:r>
                        <a:rPr lang="en-US" sz="2400" dirty="0">
                          <a:latin typeface="Garamond" panose="02020404030301010803" pitchFamily="18" charset="0"/>
                        </a:rPr>
                        <a:t>Pass-through awards</a:t>
                      </a:r>
                    </a:p>
                  </a:txBody>
                  <a:tcPr/>
                </a:tc>
                <a:tc>
                  <a:txBody>
                    <a:bodyPr/>
                    <a:lstStyle/>
                    <a:p>
                      <a:r>
                        <a:rPr lang="en-US" sz="2400" dirty="0">
                          <a:latin typeface="Garamond" panose="02020404030301010803" pitchFamily="18" charset="0"/>
                        </a:rPr>
                        <a:t>Direct Awards</a:t>
                      </a:r>
                    </a:p>
                  </a:txBody>
                  <a:tcPr/>
                </a:tc>
                <a:extLst>
                  <a:ext uri="{0D108BD9-81ED-4DB2-BD59-A6C34878D82A}">
                    <a16:rowId xmlns:a16="http://schemas.microsoft.com/office/drawing/2014/main" val="3866222547"/>
                  </a:ext>
                </a:extLst>
              </a:tr>
              <a:tr h="370840">
                <a:tc>
                  <a:txBody>
                    <a:bodyPr/>
                    <a:lstStyle/>
                    <a:p>
                      <a:r>
                        <a:rPr lang="en-US" sz="2400" dirty="0">
                          <a:latin typeface="Garamond" panose="02020404030301010803" pitchFamily="18" charset="0"/>
                        </a:rPr>
                        <a:t>Department of Health &amp; Human Services </a:t>
                      </a:r>
                    </a:p>
                  </a:txBody>
                  <a:tcPr/>
                </a:tc>
                <a:tc>
                  <a:txBody>
                    <a:bodyPr/>
                    <a:lstStyle/>
                    <a:p>
                      <a:r>
                        <a:rPr lang="en-US" sz="2400" dirty="0">
                          <a:latin typeface="Garamond" panose="02020404030301010803" pitchFamily="18" charset="0"/>
                        </a:rPr>
                        <a:t>5,000,000</a:t>
                      </a:r>
                    </a:p>
                  </a:txBody>
                  <a:tcPr/>
                </a:tc>
                <a:tc>
                  <a:txBody>
                    <a:bodyPr/>
                    <a:lstStyle/>
                    <a:p>
                      <a:r>
                        <a:rPr lang="en-US" sz="2400" dirty="0">
                          <a:latin typeface="Garamond" panose="02020404030301010803" pitchFamily="18" charset="0"/>
                        </a:rPr>
                        <a:t>3,000,000</a:t>
                      </a:r>
                    </a:p>
                  </a:txBody>
                  <a:tcPr/>
                </a:tc>
                <a:extLst>
                  <a:ext uri="{0D108BD9-81ED-4DB2-BD59-A6C34878D82A}">
                    <a16:rowId xmlns:a16="http://schemas.microsoft.com/office/drawing/2014/main" val="163059192"/>
                  </a:ext>
                </a:extLst>
              </a:tr>
              <a:tr h="370840">
                <a:tc>
                  <a:txBody>
                    <a:bodyPr/>
                    <a:lstStyle/>
                    <a:p>
                      <a:r>
                        <a:rPr lang="en-US" sz="2400" dirty="0">
                          <a:latin typeface="Garamond" panose="02020404030301010803" pitchFamily="18" charset="0"/>
                        </a:rPr>
                        <a:t>Department of Education</a:t>
                      </a:r>
                    </a:p>
                  </a:txBody>
                  <a:tcPr/>
                </a:tc>
                <a:tc>
                  <a:txBody>
                    <a:bodyPr/>
                    <a:lstStyle/>
                    <a:p>
                      <a:r>
                        <a:rPr lang="en-US" sz="2400" dirty="0">
                          <a:latin typeface="Garamond" panose="02020404030301010803" pitchFamily="18" charset="0"/>
                        </a:rPr>
                        <a:t>2,000,000</a:t>
                      </a:r>
                    </a:p>
                  </a:txBody>
                  <a:tcPr/>
                </a:tc>
                <a:tc>
                  <a:txBody>
                    <a:bodyPr/>
                    <a:lstStyle/>
                    <a:p>
                      <a:r>
                        <a:rPr lang="en-US" sz="2400" dirty="0">
                          <a:latin typeface="Garamond" panose="02020404030301010803" pitchFamily="18" charset="0"/>
                        </a:rPr>
                        <a:t>4,000,000</a:t>
                      </a:r>
                    </a:p>
                  </a:txBody>
                  <a:tcPr/>
                </a:tc>
                <a:extLst>
                  <a:ext uri="{0D108BD9-81ED-4DB2-BD59-A6C34878D82A}">
                    <a16:rowId xmlns:a16="http://schemas.microsoft.com/office/drawing/2014/main" val="2799640253"/>
                  </a:ext>
                </a:extLst>
              </a:tr>
              <a:tr h="370840">
                <a:tc>
                  <a:txBody>
                    <a:bodyPr/>
                    <a:lstStyle/>
                    <a:p>
                      <a:r>
                        <a:rPr lang="en-US" sz="2400" dirty="0">
                          <a:latin typeface="Garamond" panose="02020404030301010803" pitchFamily="18" charset="0"/>
                        </a:rPr>
                        <a:t>Department of Justice</a:t>
                      </a:r>
                    </a:p>
                  </a:txBody>
                  <a:tcPr/>
                </a:tc>
                <a:tc>
                  <a:txBody>
                    <a:bodyPr/>
                    <a:lstStyle/>
                    <a:p>
                      <a:r>
                        <a:rPr lang="en-US" sz="2400" dirty="0">
                          <a:latin typeface="Garamond" panose="02020404030301010803" pitchFamily="18" charset="0"/>
                        </a:rPr>
                        <a:t>1,000,000</a:t>
                      </a:r>
                    </a:p>
                  </a:txBody>
                  <a:tcPr/>
                </a:tc>
                <a:tc>
                  <a:txBody>
                    <a:bodyPr/>
                    <a:lstStyle/>
                    <a:p>
                      <a:r>
                        <a:rPr lang="en-US" sz="2400" dirty="0">
                          <a:latin typeface="Garamond" panose="02020404030301010803" pitchFamily="18" charset="0"/>
                        </a:rPr>
                        <a:t>5,000,000</a:t>
                      </a:r>
                    </a:p>
                  </a:txBody>
                  <a:tcPr/>
                </a:tc>
                <a:extLst>
                  <a:ext uri="{0D108BD9-81ED-4DB2-BD59-A6C34878D82A}">
                    <a16:rowId xmlns:a16="http://schemas.microsoft.com/office/drawing/2014/main" val="483332650"/>
                  </a:ext>
                </a:extLst>
              </a:tr>
            </a:tbl>
          </a:graphicData>
        </a:graphic>
      </p:graphicFrame>
      <p:sp>
        <p:nvSpPr>
          <p:cNvPr id="8" name="Rectangle 7">
            <a:extLst>
              <a:ext uri="{FF2B5EF4-FFF2-40B4-BE49-F238E27FC236}">
                <a16:creationId xmlns:a16="http://schemas.microsoft.com/office/drawing/2014/main" id="{856F59AC-C28A-2B14-4A55-2338976B330C}"/>
              </a:ext>
            </a:extLst>
          </p:cNvPr>
          <p:cNvSpPr/>
          <p:nvPr/>
        </p:nvSpPr>
        <p:spPr>
          <a:xfrm>
            <a:off x="627529" y="1425333"/>
            <a:ext cx="5558119" cy="64225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Garamond" panose="02020404030301010803" pitchFamily="18" charset="0"/>
              </a:rPr>
              <a:t>ABC ‘s Grant Funding for FY 2024</a:t>
            </a:r>
          </a:p>
        </p:txBody>
      </p:sp>
      <p:sp>
        <p:nvSpPr>
          <p:cNvPr id="13" name="Content Placeholder 12">
            <a:extLst>
              <a:ext uri="{FF2B5EF4-FFF2-40B4-BE49-F238E27FC236}">
                <a16:creationId xmlns:a16="http://schemas.microsoft.com/office/drawing/2014/main" id="{302D5644-FA60-0368-A50D-57ECF8BEB667}"/>
              </a:ext>
            </a:extLst>
          </p:cNvPr>
          <p:cNvSpPr>
            <a:spLocks noGrp="1"/>
          </p:cNvSpPr>
          <p:nvPr>
            <p:ph sz="half" idx="2"/>
          </p:nvPr>
        </p:nvSpPr>
        <p:spPr>
          <a:xfrm>
            <a:off x="6382871" y="1425333"/>
            <a:ext cx="5262281" cy="4751630"/>
          </a:xfrm>
          <a:ln w="31750">
            <a:solidFill>
              <a:schemeClr val="accent1">
                <a:lumMod val="75000"/>
              </a:schemeClr>
            </a:solidFill>
          </a:ln>
        </p:spPr>
        <p:txBody>
          <a:bodyPr>
            <a:normAutofit lnSpcReduction="10000"/>
          </a:bodyPr>
          <a:lstStyle/>
          <a:p>
            <a:pPr marL="0" indent="0">
              <a:lnSpc>
                <a:spcPct val="150000"/>
              </a:lnSpc>
              <a:buNone/>
            </a:pPr>
            <a:r>
              <a:rPr lang="en-US" sz="2400" dirty="0">
                <a:latin typeface="Georgia" panose="02040502050405020303" pitchFamily="18" charset="0"/>
              </a:rPr>
              <a:t>ABC company doesn’t have a negotiated indirect cost rate and wants to apply for a negotiated indirect cost rate. ABC needs to determine its cognizant federal agency to submit its proposal. Based on its FY24 Grant Funding, who is the cognizant Federal agency for ABC Company?</a:t>
            </a:r>
          </a:p>
        </p:txBody>
      </p:sp>
    </p:spTree>
    <p:extLst>
      <p:ext uri="{BB962C8B-B14F-4D97-AF65-F5344CB8AC3E}">
        <p14:creationId xmlns:p14="http://schemas.microsoft.com/office/powerpoint/2010/main" val="288119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lnSpc>
                <a:spcPct val="150000"/>
              </a:lnSpc>
              <a:spcAft>
                <a:spcPts val="600"/>
              </a:spcAft>
              <a:buNone/>
            </a:pPr>
            <a:r>
              <a:rPr lang="en-US" dirty="0">
                <a:latin typeface="Georgia" panose="02040502050405020303" pitchFamily="18" charset="0"/>
              </a:rPr>
              <a:t>Once the cognizant agency approves an indirect cost rate proposal, the indirect cost rate will NOT be subject to audit.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endParaRPr lang="en-US" dirty="0"/>
          </a:p>
        </p:txBody>
      </p:sp>
    </p:spTree>
    <p:extLst>
      <p:ext uri="{BB962C8B-B14F-4D97-AF65-F5344CB8AC3E}">
        <p14:creationId xmlns:p14="http://schemas.microsoft.com/office/powerpoint/2010/main" val="29803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E3B6-8032-2C26-BB37-240F2A9A1661}"/>
              </a:ext>
            </a:extLst>
          </p:cNvPr>
          <p:cNvSpPr>
            <a:spLocks noGrp="1"/>
          </p:cNvSpPr>
          <p:nvPr>
            <p:ph type="title"/>
          </p:nvPr>
        </p:nvSpPr>
        <p:spPr/>
        <p:txBody>
          <a:bodyPr/>
          <a:lstStyle/>
          <a:p>
            <a:r>
              <a:rPr lang="en-US" dirty="0"/>
              <a:t>OJP/DOJ’s Indirect Cost Negotiation Process</a:t>
            </a:r>
          </a:p>
        </p:txBody>
      </p:sp>
    </p:spTree>
    <p:extLst>
      <p:ext uri="{BB962C8B-B14F-4D97-AF65-F5344CB8AC3E}">
        <p14:creationId xmlns:p14="http://schemas.microsoft.com/office/powerpoint/2010/main" val="134805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672A-A25D-8CEE-D7FC-5EB71D19C66D}"/>
              </a:ext>
            </a:extLst>
          </p:cNvPr>
          <p:cNvSpPr>
            <a:spLocks noGrp="1"/>
          </p:cNvSpPr>
          <p:nvPr>
            <p:ph type="title"/>
          </p:nvPr>
        </p:nvSpPr>
        <p:spPr/>
        <p:txBody>
          <a:bodyPr/>
          <a:lstStyle/>
          <a:p>
            <a:r>
              <a:rPr lang="en-US" dirty="0"/>
              <a:t>OJP’s Indirect Cost Negotiation Process</a:t>
            </a:r>
          </a:p>
        </p:txBody>
      </p:sp>
      <p:graphicFrame>
        <p:nvGraphicFramePr>
          <p:cNvPr id="4" name="Content Placeholder 3" descr="Visual graphic showing the OJP's Indirect Cost Negotiation Process">
            <a:extLst>
              <a:ext uri="{FF2B5EF4-FFF2-40B4-BE49-F238E27FC236}">
                <a16:creationId xmlns:a16="http://schemas.microsoft.com/office/drawing/2014/main" id="{85B66362-EB20-A2B8-3F82-9F177959C7C9}"/>
              </a:ext>
            </a:extLst>
          </p:cNvPr>
          <p:cNvGraphicFramePr>
            <a:graphicFrameLocks noGrp="1"/>
          </p:cNvGraphicFramePr>
          <p:nvPr>
            <p:ph idx="1"/>
            <p:extLst>
              <p:ext uri="{D42A27DB-BD31-4B8C-83A1-F6EECF244321}">
                <p14:modId xmlns:p14="http://schemas.microsoft.com/office/powerpoint/2010/main" val="967447312"/>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8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C520-CC26-7042-360A-EBFE73749A33}"/>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Submission</a:t>
            </a:r>
          </a:p>
        </p:txBody>
      </p:sp>
      <p:sp>
        <p:nvSpPr>
          <p:cNvPr id="3" name="Content Placeholder 2">
            <a:extLst>
              <a:ext uri="{FF2B5EF4-FFF2-40B4-BE49-F238E27FC236}">
                <a16:creationId xmlns:a16="http://schemas.microsoft.com/office/drawing/2014/main" id="{0729377D-9894-D662-BD52-AF5F60D97497}"/>
              </a:ext>
            </a:extLst>
          </p:cNvPr>
          <p:cNvSpPr>
            <a:spLocks noGrp="1"/>
          </p:cNvSpPr>
          <p:nvPr>
            <p:ph idx="1"/>
          </p:nvPr>
        </p:nvSpPr>
        <p:spPr>
          <a:xfrm>
            <a:off x="4177364" y="1122572"/>
            <a:ext cx="7655406" cy="5054392"/>
          </a:xfrm>
        </p:spPr>
        <p:txBody>
          <a:bodyPr>
            <a:normAutofit fontScale="85000" lnSpcReduction="10000"/>
          </a:bodyPr>
          <a:lstStyle/>
          <a:p>
            <a:pPr>
              <a:lnSpc>
                <a:spcPct val="150000"/>
              </a:lnSpc>
              <a:buFont typeface="Wingdings" panose="05000000000000000000" pitchFamily="2" charset="2"/>
              <a:buChar char="Ø"/>
            </a:pPr>
            <a:r>
              <a:rPr lang="en-US" dirty="0">
                <a:latin typeface="Georgia" panose="02040502050405020303" pitchFamily="18" charset="0"/>
              </a:rPr>
              <a:t> Indirect Cost Proposals and all required documents can be submitted to OJP’s OCFO Indirect Cost Email address </a:t>
            </a:r>
            <a:r>
              <a:rPr lang="fr-FR" b="1" dirty="0">
                <a:solidFill>
                  <a:schemeClr val="accent1">
                    <a:lumMod val="75000"/>
                  </a:schemeClr>
                </a:solidFill>
                <a:latin typeface="Georgia" panose="02040502050405020303" pitchFamily="18" charset="0"/>
                <a:hlinkClick r:id="rId3"/>
              </a:rPr>
              <a:t>OCFOindirectcost@usdoj.gov</a:t>
            </a:r>
            <a:r>
              <a:rPr lang="fr-FR" b="1" dirty="0">
                <a:solidFill>
                  <a:schemeClr val="accent1">
                    <a:lumMod val="75000"/>
                  </a:schemeClr>
                </a:solidFill>
                <a:latin typeface="Georgia" panose="02040502050405020303" pitchFamily="18" charset="0"/>
              </a:rPr>
              <a:t>    </a:t>
            </a:r>
          </a:p>
          <a:p>
            <a:pPr marL="0" indent="0">
              <a:lnSpc>
                <a:spcPct val="150000"/>
              </a:lnSpc>
              <a:buNone/>
            </a:pPr>
            <a:r>
              <a:rPr lang="en-US" dirty="0">
                <a:latin typeface="Georgia" panose="02040502050405020303" pitchFamily="18" charset="0"/>
              </a:rPr>
              <a:t>After submitting the proposal, grantees need to make sure:</a:t>
            </a:r>
          </a:p>
          <a:p>
            <a:pPr>
              <a:lnSpc>
                <a:spcPct val="150000"/>
              </a:lnSpc>
              <a:buFont typeface="Wingdings" panose="05000000000000000000" pitchFamily="2" charset="2"/>
              <a:buChar char="Ø"/>
            </a:pPr>
            <a:r>
              <a:rPr lang="en-US" dirty="0">
                <a:latin typeface="Georgia" panose="02040502050405020303" pitchFamily="18" charset="0"/>
              </a:rPr>
              <a:t> To receive a receipt notification email from OJP.</a:t>
            </a:r>
          </a:p>
          <a:p>
            <a:pPr>
              <a:lnSpc>
                <a:spcPct val="150000"/>
              </a:lnSpc>
              <a:buFont typeface="Wingdings" panose="05000000000000000000" pitchFamily="2" charset="2"/>
              <a:buChar char="Ø"/>
            </a:pPr>
            <a:r>
              <a:rPr lang="en-US" dirty="0">
                <a:latin typeface="Georgia" panose="02040502050405020303" pitchFamily="18" charset="0"/>
              </a:rPr>
              <a:t> To respond timely to OJP’s requests for any missing documents, questions, or concerns. </a:t>
            </a:r>
          </a:p>
        </p:txBody>
      </p:sp>
      <p:pic>
        <p:nvPicPr>
          <p:cNvPr id="7" name="Content Placeholder 16">
            <a:extLst>
              <a:ext uri="{FF2B5EF4-FFF2-40B4-BE49-F238E27FC236}">
                <a16:creationId xmlns:a16="http://schemas.microsoft.com/office/drawing/2014/main" id="{F8211A21-F06F-CF01-B44C-D27E993FDB6D}"/>
              </a:ext>
              <a:ext uri="{C183D7F6-B498-43B3-948B-1728B52AA6E4}">
                <adec:decorative xmlns:adec="http://schemas.microsoft.com/office/drawing/2017/decorative" val="1"/>
              </a:ext>
            </a:extLst>
          </p:cNvPr>
          <p:cNvPicPr>
            <a:picLocks noChangeAspect="1"/>
          </p:cNvPicPr>
          <p:nvPr/>
        </p:nvPicPr>
        <p:blipFill rotWithShape="1">
          <a:blip r:embed="rId4"/>
          <a:srcRect l="5108" r="28141" b="-2"/>
          <a:stretch/>
        </p:blipFill>
        <p:spPr>
          <a:xfrm>
            <a:off x="120408" y="1449301"/>
            <a:ext cx="3874077" cy="409485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50727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93D2EE6-8D68-6B44-8B54-62D7E1C4FE5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What are the Submission Requirement</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a:t>
            </a:r>
          </a:p>
        </p:txBody>
      </p:sp>
      <p:pic>
        <p:nvPicPr>
          <p:cNvPr id="30" name="Picture 29">
            <a:extLst>
              <a:ext uri="{FF2B5EF4-FFF2-40B4-BE49-F238E27FC236}">
                <a16:creationId xmlns:a16="http://schemas.microsoft.com/office/drawing/2014/main" id="{1882039B-6E43-9D4E-AD09-6F11A56A8E73}"/>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309465" y="4757058"/>
            <a:ext cx="1828800" cy="1828800"/>
          </a:xfrm>
          <a:prstGeom prst="rect">
            <a:avLst/>
          </a:prstGeom>
        </p:spPr>
      </p:pic>
      <p:sp>
        <p:nvSpPr>
          <p:cNvPr id="8" name="Content Placeholder 6">
            <a:extLst>
              <a:ext uri="{FF2B5EF4-FFF2-40B4-BE49-F238E27FC236}">
                <a16:creationId xmlns:a16="http://schemas.microsoft.com/office/drawing/2014/main" id="{746742E8-723F-B340-A9A5-B4847F899539}"/>
              </a:ext>
            </a:extLst>
          </p:cNvPr>
          <p:cNvSpPr txBox="1">
            <a:spLocks/>
          </p:cNvSpPr>
          <p:nvPr/>
        </p:nvSpPr>
        <p:spPr>
          <a:xfrm>
            <a:off x="598712" y="1371600"/>
            <a:ext cx="8236530"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Indirect Cost Rate Proposal must be:</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Developed and submitted within six months after the close of the entity’s fiscal year.</a:t>
            </a:r>
          </a:p>
          <a:p>
            <a:pPr algn="l" fontAlgn="base">
              <a:lnSpc>
                <a:spcPct val="150000"/>
              </a:lnSpc>
              <a:spcBef>
                <a:spcPts val="700"/>
              </a:spcBef>
              <a:spcAft>
                <a:spcPct val="0"/>
              </a:spcAft>
              <a:buClr>
                <a:srgbClr val="C00000"/>
              </a:buClr>
              <a:buSzPct val="80000"/>
            </a:pPr>
            <a:endParaRPr lang="en-US" altLang="en-US"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28DF94B-1B26-394E-A6B2-95F07F64A045}"/>
              </a:ext>
              <a:ext uri="{C183D7F6-B498-43B3-948B-1728B52AA6E4}">
                <adec:decorative xmlns:adec="http://schemas.microsoft.com/office/drawing/2017/decorative" val="1"/>
              </a:ext>
            </a:extLst>
          </p:cNvPr>
          <p:cNvSpPr txBox="1"/>
          <p:nvPr/>
        </p:nvSpPr>
        <p:spPr>
          <a:xfrm>
            <a:off x="3100213"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9FDA5FE0-1AEB-E24F-8C13-45DCBF698295}"/>
              </a:ext>
              <a:ext uri="{C183D7F6-B498-43B3-948B-1728B52AA6E4}">
                <adec:decorative xmlns:adec="http://schemas.microsoft.com/office/drawing/2017/decorative" val="1"/>
              </a:ext>
            </a:extLst>
          </p:cNvPr>
          <p:cNvSpPr txBox="1"/>
          <p:nvPr/>
        </p:nvSpPr>
        <p:spPr>
          <a:xfrm>
            <a:off x="4904846"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F211AB-0442-4D46-A264-2AE905AB8C00}"/>
              </a:ext>
              <a:ext uri="{C183D7F6-B498-43B3-948B-1728B52AA6E4}">
                <adec:decorative xmlns:adec="http://schemas.microsoft.com/office/drawing/2017/decorative" val="1"/>
              </a:ext>
            </a:extLst>
          </p:cNvPr>
          <p:cNvSpPr txBox="1"/>
          <p:nvPr/>
        </p:nvSpPr>
        <p:spPr>
          <a:xfrm>
            <a:off x="6709687" y="5484551"/>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sp>
        <p:nvSpPr>
          <p:cNvPr id="20" name="TextBox 19">
            <a:extLst>
              <a:ext uri="{FF2B5EF4-FFF2-40B4-BE49-F238E27FC236}">
                <a16:creationId xmlns:a16="http://schemas.microsoft.com/office/drawing/2014/main" id="{D79F7F38-3ACC-DB4D-88A4-AA8C0E625A6C}"/>
              </a:ext>
              <a:ext uri="{C183D7F6-B498-43B3-948B-1728B52AA6E4}">
                <adec:decorative xmlns:adec="http://schemas.microsoft.com/office/drawing/2017/decorative" val="1"/>
              </a:ext>
            </a:extLst>
          </p:cNvPr>
          <p:cNvSpPr txBox="1"/>
          <p:nvPr/>
        </p:nvSpPr>
        <p:spPr>
          <a:xfrm>
            <a:off x="-90969" y="5484551"/>
            <a:ext cx="1951779"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pic>
        <p:nvPicPr>
          <p:cNvPr id="21" name="Picture 3">
            <a:extLst>
              <a:ext uri="{FF2B5EF4-FFF2-40B4-BE49-F238E27FC236}">
                <a16:creationId xmlns:a16="http://schemas.microsoft.com/office/drawing/2014/main" id="{C6A871B6-1910-CF40-A703-6E7415EFCC6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7" b="13808"/>
          <a:stretch>
            <a:fillRect/>
          </a:stretch>
        </p:blipFill>
        <p:spPr bwMode="auto">
          <a:xfrm>
            <a:off x="7993744" y="3170712"/>
            <a:ext cx="4239531" cy="37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5">
            <a:extLst>
              <a:ext uri="{FF2B5EF4-FFF2-40B4-BE49-F238E27FC236}">
                <a16:creationId xmlns:a16="http://schemas.microsoft.com/office/drawing/2014/main" id="{CD9E6184-1FE9-E047-97A0-FB79FEF94A86}"/>
              </a:ext>
              <a:ext uri="{C183D7F6-B498-43B3-948B-1728B52AA6E4}">
                <adec:decorative xmlns:adec="http://schemas.microsoft.com/office/drawing/2017/decorative" val="1"/>
              </a:ext>
            </a:extLst>
          </p:cNvPr>
          <p:cNvGrpSpPr>
            <a:grpSpLocks/>
          </p:cNvGrpSpPr>
          <p:nvPr/>
        </p:nvGrpSpPr>
        <p:grpSpPr bwMode="auto">
          <a:xfrm>
            <a:off x="7471860" y="4738255"/>
            <a:ext cx="1788305" cy="1739862"/>
            <a:chOff x="3758401" y="1788670"/>
            <a:chExt cx="3220055" cy="3132378"/>
          </a:xfrm>
        </p:grpSpPr>
        <p:pic>
          <p:nvPicPr>
            <p:cNvPr id="23" name="Picture 26">
              <a:extLst>
                <a:ext uri="{FF2B5EF4-FFF2-40B4-BE49-F238E27FC236}">
                  <a16:creationId xmlns:a16="http://schemas.microsoft.com/office/drawing/2014/main" id="{D19055AC-5227-7F4A-84FA-698E8B001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401" y="1790439"/>
              <a:ext cx="3220055" cy="313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00EECF36-4384-BE47-AC1E-B14EB48E4CB5}"/>
                </a:ext>
              </a:extLst>
            </p:cNvPr>
            <p:cNvSpPr/>
            <p:nvPr/>
          </p:nvSpPr>
          <p:spPr>
            <a:xfrm>
              <a:off x="3785054" y="1788670"/>
              <a:ext cx="3094062" cy="3098462"/>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grpSp>
        <p:nvGrpSpPr>
          <p:cNvPr id="25" name="Group 24" descr="within 6 months after FY">
            <a:extLst>
              <a:ext uri="{FF2B5EF4-FFF2-40B4-BE49-F238E27FC236}">
                <a16:creationId xmlns:a16="http://schemas.microsoft.com/office/drawing/2014/main" id="{67DCE467-2B21-7446-BED1-0E7433F1F5E5}"/>
              </a:ext>
            </a:extLst>
          </p:cNvPr>
          <p:cNvGrpSpPr>
            <a:grpSpLocks/>
          </p:cNvGrpSpPr>
          <p:nvPr/>
        </p:nvGrpSpPr>
        <p:grpSpPr bwMode="auto">
          <a:xfrm>
            <a:off x="9171354" y="1686287"/>
            <a:ext cx="2217717" cy="2217714"/>
            <a:chOff x="5856831" y="4176547"/>
            <a:chExt cx="2114881" cy="2114880"/>
          </a:xfrm>
        </p:grpSpPr>
        <p:sp>
          <p:nvSpPr>
            <p:cNvPr id="26" name="Oval 25">
              <a:extLst>
                <a:ext uri="{FF2B5EF4-FFF2-40B4-BE49-F238E27FC236}">
                  <a16:creationId xmlns:a16="http://schemas.microsoft.com/office/drawing/2014/main" id="{FE08F8EF-496F-8146-8E34-472EADB17A14}"/>
                </a:ext>
              </a:extLst>
            </p:cNvPr>
            <p:cNvSpPr/>
            <p:nvPr/>
          </p:nvSpPr>
          <p:spPr>
            <a:xfrm>
              <a:off x="5856831" y="4176547"/>
              <a:ext cx="2114881" cy="2114880"/>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TextBox 25">
              <a:extLst>
                <a:ext uri="{FF2B5EF4-FFF2-40B4-BE49-F238E27FC236}">
                  <a16:creationId xmlns:a16="http://schemas.microsoft.com/office/drawing/2014/main" id="{D3B06D95-1360-8642-849D-38DFDE59DAEE}"/>
                </a:ext>
              </a:extLst>
            </p:cNvPr>
            <p:cNvSpPr txBox="1">
              <a:spLocks noChangeArrowheads="1"/>
            </p:cNvSpPr>
            <p:nvPr/>
          </p:nvSpPr>
          <p:spPr bwMode="auto">
            <a:xfrm>
              <a:off x="5887733" y="4330103"/>
              <a:ext cx="2082798" cy="176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6</a:t>
              </a:r>
            </a:p>
            <a:p>
              <a:pPr algn="ctr" eaLnBrk="1" hangingPunct="1">
                <a:lnSpc>
                  <a:spcPts val="2463"/>
                </a:lnSpc>
                <a:spcBef>
                  <a:spcPct val="0"/>
                </a:spcBef>
                <a:buFontTx/>
                <a:buNone/>
              </a:pPr>
              <a:r>
                <a:rPr lang="en-US" altLang="en-US" sz="2600" b="1" dirty="0">
                  <a:solidFill>
                    <a:srgbClr val="C00000"/>
                  </a:solidFill>
                </a:rPr>
                <a:t>MONTHS</a:t>
              </a:r>
            </a:p>
            <a:p>
              <a:pPr algn="ctr" eaLnBrk="1" hangingPunct="1">
                <a:lnSpc>
                  <a:spcPct val="100000"/>
                </a:lnSpc>
                <a:spcBef>
                  <a:spcPct val="0"/>
                </a:spcBef>
                <a:buFontTx/>
                <a:buNone/>
              </a:pPr>
              <a:r>
                <a:rPr lang="en-US" altLang="en-US" sz="2000" b="1" dirty="0">
                  <a:solidFill>
                    <a:schemeClr val="bg1"/>
                  </a:solidFill>
                </a:rPr>
                <a:t>after FY</a:t>
              </a:r>
            </a:p>
          </p:txBody>
        </p:sp>
      </p:grpSp>
      <p:pic>
        <p:nvPicPr>
          <p:cNvPr id="28" name="Picture 27">
            <a:extLst>
              <a:ext uri="{FF2B5EF4-FFF2-40B4-BE49-F238E27FC236}">
                <a16:creationId xmlns:a16="http://schemas.microsoft.com/office/drawing/2014/main" id="{8391D65A-B5C9-8A47-9765-5B8048014740}"/>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5173891" y="4757058"/>
            <a:ext cx="1828800" cy="1828800"/>
          </a:xfrm>
          <a:prstGeom prst="rect">
            <a:avLst/>
          </a:prstGeom>
        </p:spPr>
      </p:pic>
      <p:pic>
        <p:nvPicPr>
          <p:cNvPr id="31" name="Picture 30">
            <a:extLst>
              <a:ext uri="{FF2B5EF4-FFF2-40B4-BE49-F238E27FC236}">
                <a16:creationId xmlns:a16="http://schemas.microsoft.com/office/drawing/2014/main" id="{A0CDEC5D-9E28-CD46-8501-13C88A8BEE5E}"/>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492539" y="4757058"/>
            <a:ext cx="1828800" cy="1828800"/>
          </a:xfrm>
          <a:prstGeom prst="rect">
            <a:avLst/>
          </a:prstGeom>
        </p:spPr>
      </p:pic>
    </p:spTree>
    <p:extLst>
      <p:ext uri="{BB962C8B-B14F-4D97-AF65-F5344CB8AC3E}">
        <p14:creationId xmlns:p14="http://schemas.microsoft.com/office/powerpoint/2010/main" val="277829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3500"/>
                            </p:stCondLst>
                            <p:childTnLst>
                              <p:par>
                                <p:cTn id="30" presetID="22" presetClass="entr" presetSubtype="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4500"/>
                            </p:stCondLst>
                            <p:childTnLst>
                              <p:par>
                                <p:cTn id="38" presetID="22" presetClass="entr" presetSubtype="2"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childTnLst>
                          </p:cTn>
                        </p:par>
                        <p:par>
                          <p:cTn id="41" fill="hold">
                            <p:stCondLst>
                              <p:cond delay="5000"/>
                            </p:stCondLst>
                            <p:childTnLst>
                              <p:par>
                                <p:cTn id="42" presetID="22" presetClass="entr" presetSubtype="2"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par>
                          <p:cTn id="45" fill="hold">
                            <p:stCondLst>
                              <p:cond delay="5500"/>
                            </p:stCondLst>
                            <p:childTnLst>
                              <p:par>
                                <p:cTn id="46" presetID="22" presetClass="entr" presetSubtype="2"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right)">
                                      <p:cBhvr>
                                        <p:cTn id="48" dur="500"/>
                                        <p:tgtEl>
                                          <p:spTgt spid="31"/>
                                        </p:tgtEl>
                                      </p:cBhvr>
                                    </p:animEffect>
                                  </p:childTnLst>
                                </p:cTn>
                              </p:par>
                            </p:childTnLst>
                          </p:cTn>
                        </p:par>
                        <p:par>
                          <p:cTn id="49" fill="hold">
                            <p:stCondLst>
                              <p:cond delay="6000"/>
                            </p:stCondLst>
                            <p:childTnLst>
                              <p:par>
                                <p:cTn id="50" presetID="2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E6DA-151F-89DA-F1F1-CD7B012CD73E}"/>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Required Documents</a:t>
            </a:r>
          </a:p>
        </p:txBody>
      </p:sp>
      <p:sp>
        <p:nvSpPr>
          <p:cNvPr id="3" name="Content Placeholder 2">
            <a:extLst>
              <a:ext uri="{FF2B5EF4-FFF2-40B4-BE49-F238E27FC236}">
                <a16:creationId xmlns:a16="http://schemas.microsoft.com/office/drawing/2014/main" id="{C6BC2B6F-B685-6CAE-29F7-E23967B2999E}"/>
              </a:ext>
            </a:extLst>
          </p:cNvPr>
          <p:cNvSpPr>
            <a:spLocks noGrp="1"/>
          </p:cNvSpPr>
          <p:nvPr>
            <p:ph idx="1"/>
          </p:nvPr>
        </p:nvSpPr>
        <p:spPr/>
        <p:txBody>
          <a:bodyPr>
            <a:normAutofit fontScale="92500" lnSpcReduction="20000"/>
          </a:bodyPr>
          <a:lstStyle/>
          <a:p>
            <a:pPr>
              <a:lnSpc>
                <a:spcPct val="150000"/>
              </a:lnSpc>
              <a:buClr>
                <a:srgbClr val="C00000"/>
              </a:buClr>
              <a:buFont typeface="Wingdings" panose="05000000000000000000" pitchFamily="2" charset="2"/>
              <a:buChar char="Ø"/>
            </a:pPr>
            <a:r>
              <a:rPr lang="en-US" sz="3000" dirty="0">
                <a:latin typeface="Garamond" panose="02020404030301010803" pitchFamily="18" charset="0"/>
              </a:rPr>
              <a:t> </a:t>
            </a:r>
            <a:r>
              <a:rPr lang="en-US" sz="3000" dirty="0">
                <a:latin typeface="Georgia" panose="02040502050405020303" pitchFamily="18" charset="0"/>
              </a:rPr>
              <a:t>Indirect Cost Rate Proposal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Indirect Cost Rate Certification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Audited Financial Statements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List of Grant Funding or SEFA</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Organizational Chart (First time)</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Statewide Cost Allocation Plan (State Governments)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Cost Policy Statement </a:t>
            </a:r>
          </a:p>
          <a:p>
            <a:pPr marL="0" indent="0">
              <a:buNone/>
            </a:pPr>
            <a:endParaRPr lang="en-US" dirty="0"/>
          </a:p>
        </p:txBody>
      </p:sp>
      <p:pic>
        <p:nvPicPr>
          <p:cNvPr id="5" name="Content Placeholder 4" descr="Paper files on the table">
            <a:extLst>
              <a:ext uri="{FF2B5EF4-FFF2-40B4-BE49-F238E27FC236}">
                <a16:creationId xmlns:a16="http://schemas.microsoft.com/office/drawing/2014/main" id="{79573965-BEC8-4EB8-1817-F29CA01D3F90}"/>
              </a:ext>
            </a:extLst>
          </p:cNvPr>
          <p:cNvPicPr>
            <a:picLocks noChangeAspect="1"/>
          </p:cNvPicPr>
          <p:nvPr/>
        </p:nvPicPr>
        <p:blipFill>
          <a:blip r:embed="rId2"/>
          <a:stretch>
            <a:fillRect/>
          </a:stretch>
        </p:blipFill>
        <p:spPr>
          <a:xfrm>
            <a:off x="7708900" y="914399"/>
            <a:ext cx="4476749" cy="4040982"/>
          </a:xfrm>
          <a:prstGeom prst="rect">
            <a:avLst/>
          </a:prstGeom>
        </p:spPr>
      </p:pic>
    </p:spTree>
    <p:extLst>
      <p:ext uri="{BB962C8B-B14F-4D97-AF65-F5344CB8AC3E}">
        <p14:creationId xmlns:p14="http://schemas.microsoft.com/office/powerpoint/2010/main" val="240678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Types of Desk Reviews</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4015667"/>
            <a:ext cx="10890250" cy="26046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457200" indent="-457200">
              <a:lnSpc>
                <a:spcPct val="150000"/>
              </a:lnSpc>
              <a:buClr>
                <a:schemeClr val="bg1"/>
              </a:buClr>
              <a:buSzPct val="80000"/>
              <a:buFont typeface="Wingdings" pitchFamily="2" charset="2"/>
              <a:buChar char="Ø"/>
            </a:pPr>
            <a:r>
              <a:rPr lang="en-US" sz="3200" b="0" dirty="0"/>
              <a:t>Standard</a:t>
            </a:r>
          </a:p>
          <a:p>
            <a:pPr marL="457200" indent="-457200">
              <a:lnSpc>
                <a:spcPct val="150000"/>
              </a:lnSpc>
              <a:buClr>
                <a:schemeClr val="bg1"/>
              </a:buClr>
              <a:buSzPct val="80000"/>
              <a:buFont typeface="Wingdings" pitchFamily="2" charset="2"/>
              <a:buChar char="Ø"/>
            </a:pPr>
            <a:r>
              <a:rPr lang="en-US" sz="3200" b="0" dirty="0"/>
              <a:t>Enhanced</a:t>
            </a:r>
          </a:p>
          <a:p>
            <a:pPr marL="457200" indent="-457200">
              <a:lnSpc>
                <a:spcPct val="150000"/>
              </a:lnSpc>
              <a:buClr>
                <a:schemeClr val="bg1"/>
              </a:buClr>
              <a:buSzPct val="80000"/>
              <a:buFont typeface="Wingdings" pitchFamily="2" charset="2"/>
              <a:buChar char="Ø"/>
            </a:pPr>
            <a:r>
              <a:rPr lang="en-US" sz="3200" b="0" dirty="0"/>
              <a:t>Restricted Drawdowns</a:t>
            </a:r>
          </a:p>
          <a:p>
            <a:pPr marL="457200" indent="-457200">
              <a:lnSpc>
                <a:spcPct val="150000"/>
              </a:lnSpc>
              <a:buClr>
                <a:schemeClr val="bg1"/>
              </a:buClr>
              <a:buSzPct val="80000"/>
              <a:buFont typeface="Wingdings" pitchFamily="2" charset="2"/>
              <a:buChar char="Ø"/>
            </a:pPr>
            <a:r>
              <a:rPr lang="en-US" sz="3200" b="0" dirty="0"/>
              <a:t>Conference Costs</a:t>
            </a:r>
          </a:p>
        </p:txBody>
      </p:sp>
    </p:spTree>
    <p:extLst>
      <p:ext uri="{BB962C8B-B14F-4D97-AF65-F5344CB8AC3E}">
        <p14:creationId xmlns:p14="http://schemas.microsoft.com/office/powerpoint/2010/main" val="42202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2DB1-70BD-5B12-BDE5-279C27595E83}"/>
              </a:ext>
            </a:extLst>
          </p:cNvPr>
          <p:cNvSpPr>
            <a:spLocks noGrp="1"/>
          </p:cNvSpPr>
          <p:nvPr>
            <p:ph type="title"/>
          </p:nvPr>
        </p:nvSpPr>
        <p:spPr/>
        <p:txBody>
          <a:bodyPr/>
          <a:lstStyle/>
          <a:p>
            <a:r>
              <a:rPr lang="en-US" dirty="0">
                <a:latin typeface="Georgia" panose="02040502050405020303" pitchFamily="18" charset="0"/>
              </a:rPr>
              <a:t>Indirect Cost Rate Proposal Required Documents (Cont.)</a:t>
            </a:r>
          </a:p>
        </p:txBody>
      </p:sp>
      <p:pic>
        <p:nvPicPr>
          <p:cNvPr id="4" name="Content Placeholder 8" descr="Close up of checklist">
            <a:extLst>
              <a:ext uri="{FF2B5EF4-FFF2-40B4-BE49-F238E27FC236}">
                <a16:creationId xmlns:a16="http://schemas.microsoft.com/office/drawing/2014/main" id="{C1FBBF58-4CFF-9A29-E4DB-FB6FCC497CB7}"/>
              </a:ext>
            </a:extLst>
          </p:cNvPr>
          <p:cNvPicPr>
            <a:picLocks noChangeAspect="1"/>
          </p:cNvPicPr>
          <p:nvPr/>
        </p:nvPicPr>
        <p:blipFill>
          <a:blip r:embed="rId2"/>
          <a:stretch>
            <a:fillRect/>
          </a:stretch>
        </p:blipFill>
        <p:spPr>
          <a:xfrm>
            <a:off x="-124222" y="914400"/>
            <a:ext cx="4378722" cy="5624570"/>
          </a:xfrm>
          <a:prstGeom prst="rect">
            <a:avLst/>
          </a:prstGeom>
        </p:spPr>
      </p:pic>
      <p:sp>
        <p:nvSpPr>
          <p:cNvPr id="3" name="Content Placeholder 2">
            <a:extLst>
              <a:ext uri="{FF2B5EF4-FFF2-40B4-BE49-F238E27FC236}">
                <a16:creationId xmlns:a16="http://schemas.microsoft.com/office/drawing/2014/main" id="{89DD7601-3ECD-8B70-6D32-0A42697AEC5F}"/>
              </a:ext>
            </a:extLst>
          </p:cNvPr>
          <p:cNvSpPr>
            <a:spLocks noGrp="1"/>
          </p:cNvSpPr>
          <p:nvPr>
            <p:ph idx="1"/>
          </p:nvPr>
        </p:nvSpPr>
        <p:spPr>
          <a:xfrm>
            <a:off x="4254500" y="1371600"/>
            <a:ext cx="7578270" cy="4805363"/>
          </a:xfrm>
        </p:spPr>
        <p:txBody>
          <a:bodyPr>
            <a:normAutofit lnSpcReduction="10000"/>
          </a:bodyPr>
          <a:lstStyle/>
          <a:p>
            <a:pPr>
              <a:lnSpc>
                <a:spcPct val="150000"/>
              </a:lnSpc>
              <a:buClr>
                <a:srgbClr val="C00000"/>
              </a:buClr>
              <a:buFont typeface="Wingdings" panose="05000000000000000000" pitchFamily="2" charset="2"/>
              <a:buChar char="Ø"/>
            </a:pPr>
            <a:r>
              <a:rPr lang="en-US" sz="2800" dirty="0">
                <a:latin typeface="Garamond" panose="02020404030301010803" pitchFamily="18" charset="0"/>
              </a:rPr>
              <a:t> </a:t>
            </a:r>
            <a:r>
              <a:rPr lang="en-US" sz="2800" dirty="0">
                <a:latin typeface="Georgia" panose="02040502050405020303" pitchFamily="18" charset="0"/>
              </a:rPr>
              <a:t>Itemized Direct and Indirect Cost Pool</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List of subawards &gt; $50k</a:t>
            </a:r>
            <a:endParaRPr lang="en-US" sz="2800" dirty="0">
              <a:latin typeface="Georgia" panose="02040502050405020303" pitchFamily="18" charset="0"/>
            </a:endParaRP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Personnel Cost Worksheet (For Non &amp; For- Profit)</a:t>
            </a: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Fixed Plus Carry Forward Calculation (State Governments</a:t>
            </a:r>
            <a:r>
              <a:rPr lang="en-US" dirty="0">
                <a:latin typeface="Georgia" panose="02040502050405020303" pitchFamily="18" charset="0"/>
              </a:rPr>
              <a:t>)</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a:t>
            </a:r>
            <a:r>
              <a:rPr lang="en-US" sz="2800" dirty="0">
                <a:latin typeface="Georgia" panose="02040502050405020303" pitchFamily="18" charset="0"/>
              </a:rPr>
              <a:t>Copy of last negotiated rate, if applicable</a:t>
            </a:r>
          </a:p>
          <a:p>
            <a:pPr marL="0" indent="0">
              <a:lnSpc>
                <a:spcPct val="150000"/>
              </a:lnSpc>
              <a:buClr>
                <a:srgbClr val="C00000"/>
              </a:buClr>
              <a:buNone/>
            </a:pPr>
            <a:endParaRPr lang="en-US" sz="2800" dirty="0">
              <a:latin typeface="Garamond" panose="02020404030301010803" pitchFamily="18" charset="0"/>
            </a:endParaRPr>
          </a:p>
          <a:p>
            <a:pPr marL="0" indent="0">
              <a:buNone/>
            </a:pPr>
            <a:endParaRPr lang="en-US" dirty="0"/>
          </a:p>
        </p:txBody>
      </p:sp>
    </p:spTree>
    <p:extLst>
      <p:ext uri="{BB962C8B-B14F-4D97-AF65-F5344CB8AC3E}">
        <p14:creationId xmlns:p14="http://schemas.microsoft.com/office/powerpoint/2010/main" val="28097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7CCCE10-D323-5B47-8395-8C91DBD2865E}"/>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Grantee’s Responsibilities</a:t>
            </a:r>
          </a:p>
        </p:txBody>
      </p:sp>
      <p:sp>
        <p:nvSpPr>
          <p:cNvPr id="8" name="Content Placeholder 6">
            <a:extLst>
              <a:ext uri="{FF2B5EF4-FFF2-40B4-BE49-F238E27FC236}">
                <a16:creationId xmlns:a16="http://schemas.microsoft.com/office/drawing/2014/main" id="{311D9269-6EEA-CD41-B46C-91BC469D6495}"/>
              </a:ext>
            </a:extLst>
          </p:cNvPr>
          <p:cNvSpPr txBox="1">
            <a:spLocks/>
          </p:cNvSpPr>
          <p:nvPr/>
        </p:nvSpPr>
        <p:spPr>
          <a:xfrm>
            <a:off x="598711" y="1055802"/>
            <a:ext cx="7357512" cy="5438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Grantees are responsible for ensuring that indirect costs are:   </a:t>
            </a:r>
          </a:p>
          <a:p>
            <a:pPr marL="342900" indent="-342900" algn="l" fontAlgn="base">
              <a:lnSpc>
                <a:spcPct val="150000"/>
              </a:lnSpc>
              <a:spcBef>
                <a:spcPct val="0"/>
              </a:spcBef>
              <a:spcAft>
                <a:spcPct val="0"/>
              </a:spcAft>
              <a:buClr>
                <a:srgbClr val="C00000"/>
              </a:buClr>
              <a:buSzPct val="80000"/>
              <a:buFont typeface="Wingdings" panose="05000000000000000000" pitchFamily="2" charset="2"/>
              <a:buChar char="ü"/>
            </a:pPr>
            <a:r>
              <a:rPr lang="en-US" altLang="en-US" dirty="0">
                <a:solidFill>
                  <a:srgbClr val="000000"/>
                </a:solidFill>
                <a:latin typeface="Georgia" panose="02040502050405020303" pitchFamily="18" charset="0"/>
              </a:rPr>
              <a:t>Allowable, reasonable, and necessary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Treated consistently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In compliance with generally accepted</a:t>
            </a:r>
            <a:br>
              <a:rPr lang="en-US" altLang="en-US" dirty="0">
                <a:solidFill>
                  <a:srgbClr val="000000"/>
                </a:solidFill>
                <a:latin typeface="Georgia" panose="02040502050405020303" pitchFamily="18" charset="0"/>
              </a:rPr>
            </a:br>
            <a:r>
              <a:rPr lang="en-US" altLang="en-US" dirty="0">
                <a:solidFill>
                  <a:srgbClr val="000000"/>
                </a:solidFill>
                <a:latin typeface="Georgia" panose="02040502050405020303" pitchFamily="18" charset="0"/>
              </a:rPr>
              <a:t> accounting principles</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Allocable to the Federal program</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Proportional to benefit received</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Adequately documented</a:t>
            </a:r>
          </a:p>
        </p:txBody>
      </p:sp>
      <p:pic>
        <p:nvPicPr>
          <p:cNvPr id="9" name="Picture 8" descr="Check list icon with a red dollar sign">
            <a:extLst>
              <a:ext uri="{FF2B5EF4-FFF2-40B4-BE49-F238E27FC236}">
                <a16:creationId xmlns:a16="http://schemas.microsoft.com/office/drawing/2014/main" id="{1C237EF9-1D08-4E4D-85BA-1CAFF4B19C7E}"/>
              </a:ext>
            </a:extLst>
          </p:cNvPr>
          <p:cNvPicPr>
            <a:picLocks noChangeAspect="1"/>
          </p:cNvPicPr>
          <p:nvPr/>
        </p:nvPicPr>
        <p:blipFill>
          <a:blip r:embed="rId2"/>
          <a:stretch>
            <a:fillRect/>
          </a:stretch>
        </p:blipFill>
        <p:spPr>
          <a:xfrm>
            <a:off x="7956223" y="1800519"/>
            <a:ext cx="3821732" cy="4423817"/>
          </a:xfrm>
          <a:prstGeom prst="rect">
            <a:avLst/>
          </a:prstGeom>
        </p:spPr>
      </p:pic>
      <p:sp>
        <p:nvSpPr>
          <p:cNvPr id="10" name="L-Shape 9">
            <a:extLst>
              <a:ext uri="{FF2B5EF4-FFF2-40B4-BE49-F238E27FC236}">
                <a16:creationId xmlns:a16="http://schemas.microsoft.com/office/drawing/2014/main" id="{803758E7-42CB-C248-AEBE-1B51763C8248}"/>
              </a:ext>
              <a:ext uri="{C183D7F6-B498-43B3-948B-1728B52AA6E4}">
                <adec:decorative xmlns:adec="http://schemas.microsoft.com/office/drawing/2017/decorative" val="1"/>
              </a:ext>
            </a:extLst>
          </p:cNvPr>
          <p:cNvSpPr/>
          <p:nvPr/>
        </p:nvSpPr>
        <p:spPr>
          <a:xfrm rot="1991804" flipH="1">
            <a:off x="8523097" y="232926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4A9BD142-671F-154E-B599-6395DC39B9DC}"/>
              </a:ext>
              <a:ext uri="{C183D7F6-B498-43B3-948B-1728B52AA6E4}">
                <adec:decorative xmlns:adec="http://schemas.microsoft.com/office/drawing/2017/decorative" val="1"/>
              </a:ext>
            </a:extLst>
          </p:cNvPr>
          <p:cNvSpPr/>
          <p:nvPr/>
        </p:nvSpPr>
        <p:spPr>
          <a:xfrm rot="1991804" flipH="1">
            <a:off x="8513268" y="2953620"/>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a:extLst>
              <a:ext uri="{FF2B5EF4-FFF2-40B4-BE49-F238E27FC236}">
                <a16:creationId xmlns:a16="http://schemas.microsoft.com/office/drawing/2014/main" id="{70408A4C-6C43-1647-9B22-E8FA30E681C2}"/>
              </a:ext>
              <a:ext uri="{C183D7F6-B498-43B3-948B-1728B52AA6E4}">
                <adec:decorative xmlns:adec="http://schemas.microsoft.com/office/drawing/2017/decorative" val="1"/>
              </a:ext>
            </a:extLst>
          </p:cNvPr>
          <p:cNvSpPr/>
          <p:nvPr/>
        </p:nvSpPr>
        <p:spPr>
          <a:xfrm rot="1991804" flipH="1">
            <a:off x="8513269" y="3573039"/>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Shape 12">
            <a:extLst>
              <a:ext uri="{FF2B5EF4-FFF2-40B4-BE49-F238E27FC236}">
                <a16:creationId xmlns:a16="http://schemas.microsoft.com/office/drawing/2014/main" id="{00145E4E-9B0D-854D-8FFC-A518FD75D325}"/>
              </a:ext>
              <a:ext uri="{C183D7F6-B498-43B3-948B-1728B52AA6E4}">
                <adec:decorative xmlns:adec="http://schemas.microsoft.com/office/drawing/2017/decorative" val="1"/>
              </a:ext>
            </a:extLst>
          </p:cNvPr>
          <p:cNvSpPr/>
          <p:nvPr/>
        </p:nvSpPr>
        <p:spPr>
          <a:xfrm rot="1991804" flipH="1">
            <a:off x="8503440" y="4197391"/>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Shape 13">
            <a:extLst>
              <a:ext uri="{FF2B5EF4-FFF2-40B4-BE49-F238E27FC236}">
                <a16:creationId xmlns:a16="http://schemas.microsoft.com/office/drawing/2014/main" id="{C0B29EBF-A98D-1541-9D03-AF7C172BC0AD}"/>
              </a:ext>
              <a:ext uri="{C183D7F6-B498-43B3-948B-1728B52AA6E4}">
                <adec:decorative xmlns:adec="http://schemas.microsoft.com/office/drawing/2017/decorative" val="1"/>
              </a:ext>
            </a:extLst>
          </p:cNvPr>
          <p:cNvSpPr/>
          <p:nvPr/>
        </p:nvSpPr>
        <p:spPr>
          <a:xfrm rot="1991804" flipH="1">
            <a:off x="8508360" y="480698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384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1000"/>
                                        <p:tgtEl>
                                          <p:spTgt spid="8">
                                            <p:txEl>
                                              <p:pRg st="2" end="2"/>
                                            </p:txEl>
                                          </p:spTgt>
                                        </p:tgtEl>
                                      </p:cBhvr>
                                    </p:animEffect>
                                    <p:anim calcmode="lin" valueType="num">
                                      <p:cBhvr>
                                        <p:cTn id="1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1000"/>
                                        <p:tgtEl>
                                          <p:spTgt spid="8">
                                            <p:txEl>
                                              <p:pRg st="5" end="5"/>
                                            </p:txEl>
                                          </p:spTgt>
                                        </p:tgtEl>
                                      </p:cBhvr>
                                    </p:animEffect>
                                    <p:anim calcmode="lin" valueType="num">
                                      <p:cBhvr>
                                        <p:cTn id="4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6500"/>
                            </p:stCondLst>
                            <p:childTnLst>
                              <p:par>
                                <p:cTn id="49" presetID="42" presetClass="entr" presetSubtype="0" fill="hold" nodeType="after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fade">
                                      <p:cBhvr>
                                        <p:cTn id="51" dur="1000"/>
                                        <p:tgtEl>
                                          <p:spTgt spid="8">
                                            <p:txEl>
                                              <p:pRg st="6" end="6"/>
                                            </p:txEl>
                                          </p:spTgt>
                                        </p:tgtEl>
                                      </p:cBhvr>
                                    </p:animEffect>
                                    <p:anim calcmode="lin" valueType="num">
                                      <p:cBhvr>
                                        <p:cTn id="5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1B98CF-CC92-B04A-8DA6-41FA5D1DD391}"/>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Negotiated Rate Extension</a:t>
            </a:r>
          </a:p>
        </p:txBody>
      </p:sp>
      <p:sp>
        <p:nvSpPr>
          <p:cNvPr id="9" name="Content Placeholder 6">
            <a:extLst>
              <a:ext uri="{FF2B5EF4-FFF2-40B4-BE49-F238E27FC236}">
                <a16:creationId xmlns:a16="http://schemas.microsoft.com/office/drawing/2014/main" id="{4C232061-CE0B-0F44-A2FC-D6F1499BE9BD}"/>
              </a:ext>
            </a:extLst>
          </p:cNvPr>
          <p:cNvSpPr txBox="1">
            <a:spLocks/>
          </p:cNvSpPr>
          <p:nvPr/>
        </p:nvSpPr>
        <p:spPr>
          <a:xfrm>
            <a:off x="598712" y="1371600"/>
            <a:ext cx="8232021"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buClr>
                <a:srgbClr val="C00000"/>
              </a:buClr>
              <a:buSzPct val="80000"/>
              <a:buFont typeface="Wingdings" pitchFamily="2" charset="2"/>
              <a:buChar char="Ø"/>
            </a:pPr>
            <a:r>
              <a:rPr lang="en-US" altLang="en-US" sz="2800" dirty="0">
                <a:latin typeface="Georgia" panose="02040502050405020303" pitchFamily="18" charset="0"/>
              </a:rPr>
              <a:t>One-time extension of a current negotiated rate for a period up to 4 years.</a:t>
            </a:r>
          </a:p>
          <a:p>
            <a:pPr lvl="1" algn="l">
              <a:lnSpc>
                <a:spcPct val="150000"/>
              </a:lnSpc>
              <a:buClr>
                <a:srgbClr val="C00000"/>
              </a:buClr>
              <a:buSzPct val="80000"/>
              <a:buFont typeface="Wingdings" panose="05000000000000000000" pitchFamily="2" charset="2"/>
              <a:buChar char="ü"/>
            </a:pPr>
            <a:r>
              <a:rPr lang="en-US" altLang="en-US" sz="2800" dirty="0">
                <a:latin typeface="Georgia" panose="02040502050405020303" pitchFamily="18" charset="0"/>
                <a:cs typeface="Arial" panose="020B0604020202020204" pitchFamily="34" charset="0"/>
              </a:rPr>
              <a:t> Subject to approval from cognizant agency</a:t>
            </a:r>
          </a:p>
          <a:p>
            <a:pPr marL="342900" lvl="1" indent="-342900" algn="l">
              <a:lnSpc>
                <a:spcPct val="160000"/>
              </a:lnSpc>
              <a:spcBef>
                <a:spcPts val="1000"/>
              </a:spcBef>
              <a:buClr>
                <a:srgbClr val="C00000"/>
              </a:buClr>
              <a:buSzPct val="80000"/>
              <a:buFont typeface="Wingdings" pitchFamily="2" charset="2"/>
              <a:buChar char="Ø"/>
            </a:pPr>
            <a:r>
              <a:rPr lang="en-US" sz="2800" dirty="0">
                <a:latin typeface="Georgia" panose="02040502050405020303" pitchFamily="18" charset="0"/>
                <a:cs typeface="Arial" panose="020B0604020202020204" pitchFamily="34" charset="0"/>
              </a:rPr>
              <a:t>OJP Specific: A request for a one-time extension of a current negotiated rate may be approved for a period of one year.</a:t>
            </a:r>
          </a:p>
          <a:p>
            <a:pPr lvl="1" algn="l">
              <a:lnSpc>
                <a:spcPct val="150000"/>
              </a:lnSpc>
              <a:buClr>
                <a:srgbClr val="C00000"/>
              </a:buClr>
              <a:buSzPct val="80000"/>
            </a:pPr>
            <a:endParaRPr lang="en-US" altLang="en-US" sz="2800" dirty="0">
              <a:latin typeface="Garamond" panose="02020404030301010803" pitchFamily="18" charset="0"/>
              <a:cs typeface="Arial" panose="020B0604020202020204" pitchFamily="34" charset="0"/>
            </a:endParaRPr>
          </a:p>
        </p:txBody>
      </p:sp>
      <p:pic>
        <p:nvPicPr>
          <p:cNvPr id="3" name="Picture 2" descr="Ponte dos Ingleses Fortaleza Brazil">
            <a:extLst>
              <a:ext uri="{FF2B5EF4-FFF2-40B4-BE49-F238E27FC236}">
                <a16:creationId xmlns:a16="http://schemas.microsoft.com/office/drawing/2014/main" id="{EED39A9F-A7F1-821C-BF41-1966FD2795E9}"/>
              </a:ext>
            </a:extLst>
          </p:cNvPr>
          <p:cNvPicPr>
            <a:picLocks noChangeAspect="1"/>
          </p:cNvPicPr>
          <p:nvPr/>
        </p:nvPicPr>
        <p:blipFill rotWithShape="1">
          <a:blip r:embed="rId2"/>
          <a:srcRect l="33251" r="-2" b="-2"/>
          <a:stretch/>
        </p:blipFill>
        <p:spPr>
          <a:xfrm>
            <a:off x="8474696" y="1221131"/>
            <a:ext cx="3571121" cy="387877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41037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11ED-37C0-5D5B-73E1-0FDD1D73F3D0}"/>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48374C55-6DF2-3731-ADA3-F4F4A35D5EB6}"/>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How much time, from the end of the award recipient’s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Twelve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Two months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Six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None of the above</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8271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t>Indirect Cost Budget </a:t>
            </a:r>
          </a:p>
        </p:txBody>
      </p:sp>
    </p:spTree>
    <p:extLst>
      <p:ext uri="{BB962C8B-B14F-4D97-AF65-F5344CB8AC3E}">
        <p14:creationId xmlns:p14="http://schemas.microsoft.com/office/powerpoint/2010/main" val="14910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a:bodyPr>
          <a:lstStyle/>
          <a:p>
            <a:pPr marL="0" indent="0">
              <a:lnSpc>
                <a:spcPts val="3350"/>
              </a:lnSpc>
              <a:buNone/>
            </a:pPr>
            <a:r>
              <a:rPr lang="en-US" sz="2400" dirty="0">
                <a:latin typeface="Georgia" panose="02040502050405020303" pitchFamily="18" charset="0"/>
              </a:rPr>
              <a:t>For indirect cost budget you need:</a:t>
            </a:r>
          </a:p>
          <a:p>
            <a:pPr>
              <a:lnSpc>
                <a:spcPts val="3350"/>
              </a:lnSpc>
              <a:buClr>
                <a:schemeClr val="accent6">
                  <a:lumMod val="50000"/>
                </a:schemeClr>
              </a:buClr>
              <a:buFont typeface="Wingdings" panose="05000000000000000000" pitchFamily="2" charset="2"/>
              <a:buChar char="Ø"/>
            </a:pPr>
            <a:r>
              <a:rPr lang="en-US" sz="2400" dirty="0">
                <a:latin typeface="Georgia" panose="02040502050405020303" pitchFamily="18" charset="0"/>
              </a:rPr>
              <a:t> Indirect cost rate </a:t>
            </a:r>
          </a:p>
          <a:p>
            <a:pPr marL="0" indent="0">
              <a:lnSpc>
                <a:spcPts val="3350"/>
              </a:lnSpc>
              <a:buClr>
                <a:schemeClr val="accent6">
                  <a:lumMod val="50000"/>
                </a:schemeClr>
              </a:buClr>
              <a:buNone/>
            </a:pPr>
            <a:endParaRPr lang="en-US" sz="12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Ø"/>
            </a:pPr>
            <a:r>
              <a:rPr lang="en-US" sz="2400" b="1" dirty="0">
                <a:latin typeface="Georgia" panose="02040502050405020303" pitchFamily="18" charset="0"/>
              </a:rPr>
              <a:t> </a:t>
            </a:r>
            <a:r>
              <a:rPr lang="en-US" sz="2400" dirty="0">
                <a:latin typeface="Georgia" panose="02040502050405020303" pitchFamily="18" charset="0"/>
              </a:rPr>
              <a:t>Direct Cost Base         </a:t>
            </a:r>
          </a:p>
          <a:p>
            <a:pPr marL="0" indent="0">
              <a:buClr>
                <a:schemeClr val="accent1">
                  <a:lumMod val="50000"/>
                </a:schemeClr>
              </a:buClr>
              <a:buNone/>
            </a:pPr>
            <a:endParaRPr lang="en-US" dirty="0"/>
          </a:p>
          <a:p>
            <a:pPr marL="0" indent="0">
              <a:buNone/>
            </a:pPr>
            <a:endParaRPr lang="en-US" dirty="0"/>
          </a:p>
        </p:txBody>
      </p:sp>
      <p:sp>
        <p:nvSpPr>
          <p:cNvPr id="4" name="Oval 3">
            <a:extLst>
              <a:ext uri="{FF2B5EF4-FFF2-40B4-BE49-F238E27FC236}">
                <a16:creationId xmlns:a16="http://schemas.microsoft.com/office/drawing/2014/main" id="{D21FA277-C593-7423-7C92-E0D9D2B7D6DD}"/>
              </a:ext>
            </a:extLst>
          </p:cNvPr>
          <p:cNvSpPr/>
          <p:nvPr/>
        </p:nvSpPr>
        <p:spPr>
          <a:xfrm>
            <a:off x="1182279" y="4079891"/>
            <a:ext cx="2781300" cy="1965487"/>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If MTDC =$100,000</a:t>
            </a:r>
          </a:p>
        </p:txBody>
      </p:sp>
      <p:sp>
        <p:nvSpPr>
          <p:cNvPr id="7" name="Content Placeholder 2">
            <a:extLst>
              <a:ext uri="{FF2B5EF4-FFF2-40B4-BE49-F238E27FC236}">
                <a16:creationId xmlns:a16="http://schemas.microsoft.com/office/drawing/2014/main" id="{DF1A628E-BCC0-501F-A7F8-BC445D7E4890}"/>
              </a:ext>
            </a:extLst>
          </p:cNvPr>
          <p:cNvSpPr txBox="1">
            <a:spLocks/>
          </p:cNvSpPr>
          <p:nvPr/>
        </p:nvSpPr>
        <p:spPr>
          <a:xfrm>
            <a:off x="1357460" y="2206861"/>
            <a:ext cx="5806911" cy="1032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50000"/>
                </a:schemeClr>
              </a:buClr>
              <a:buFont typeface="Wingdings" panose="05000000000000000000" pitchFamily="2" charset="2"/>
              <a:buChar char="v"/>
            </a:pPr>
            <a:r>
              <a:rPr lang="en-US" sz="2400" dirty="0"/>
              <a:t> </a:t>
            </a:r>
            <a:r>
              <a:rPr lang="en-US" sz="2400" dirty="0">
                <a:latin typeface="Georgia" panose="02040502050405020303" pitchFamily="18" charset="0"/>
              </a:rPr>
              <a:t>Negotiated Indirect Cost Rate or </a:t>
            </a:r>
          </a:p>
          <a:p>
            <a:pPr>
              <a:buClr>
                <a:schemeClr val="accent6">
                  <a:lumMod val="50000"/>
                </a:schemeClr>
              </a:buClr>
              <a:buFont typeface="Wingdings" panose="05000000000000000000" pitchFamily="2" charset="2"/>
              <a:buChar char="v"/>
            </a:pPr>
            <a:r>
              <a:rPr lang="en-US" sz="2400" dirty="0">
                <a:latin typeface="Georgia" panose="02040502050405020303" pitchFamily="18" charset="0"/>
              </a:rPr>
              <a:t> De Minimis rate</a:t>
            </a:r>
          </a:p>
        </p:txBody>
      </p:sp>
      <p:sp>
        <p:nvSpPr>
          <p:cNvPr id="8" name="Oval 7">
            <a:extLst>
              <a:ext uri="{FF2B5EF4-FFF2-40B4-BE49-F238E27FC236}">
                <a16:creationId xmlns:a16="http://schemas.microsoft.com/office/drawing/2014/main" id="{33372FD1-1278-0C08-3E58-3FAE3B13B141}"/>
              </a:ext>
            </a:extLst>
          </p:cNvPr>
          <p:cNvSpPr/>
          <p:nvPr/>
        </p:nvSpPr>
        <p:spPr>
          <a:xfrm>
            <a:off x="6800759" y="3777415"/>
            <a:ext cx="3594755" cy="24019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Indirect Cost using De Minimis = 15% x $100,000</a:t>
            </a:r>
          </a:p>
        </p:txBody>
      </p:sp>
      <p:sp>
        <p:nvSpPr>
          <p:cNvPr id="10" name="Arrow: Curved Up 9">
            <a:extLst>
              <a:ext uri="{FF2B5EF4-FFF2-40B4-BE49-F238E27FC236}">
                <a16:creationId xmlns:a16="http://schemas.microsoft.com/office/drawing/2014/main" id="{8F9C821F-2862-6F9D-B0FB-6FF7FB528882}"/>
              </a:ext>
              <a:ext uri="{C183D7F6-B498-43B3-948B-1728B52AA6E4}">
                <adec:decorative xmlns:adec="http://schemas.microsoft.com/office/drawing/2017/decorative" val="1"/>
              </a:ext>
            </a:extLst>
          </p:cNvPr>
          <p:cNvSpPr/>
          <p:nvPr/>
        </p:nvSpPr>
        <p:spPr>
          <a:xfrm flipV="1">
            <a:off x="3782000" y="3655856"/>
            <a:ext cx="3382371" cy="910754"/>
          </a:xfrm>
          <a:prstGeom prst="curvedUpArrow">
            <a:avLst>
              <a:gd name="adj1" fmla="val 26359"/>
              <a:gd name="adj2" fmla="val 60889"/>
              <a:gd name="adj3" fmla="val 5800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4401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 </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fontScale="92500"/>
          </a:bodyPr>
          <a:lstStyle/>
          <a:p>
            <a:pPr>
              <a:lnSpc>
                <a:spcPts val="3350"/>
              </a:lnSpc>
              <a:buClr>
                <a:srgbClr val="C00000"/>
              </a:buClr>
              <a:buFont typeface="Wingdings" panose="05000000000000000000" pitchFamily="2" charset="2"/>
              <a:buChar char="Ø"/>
            </a:pPr>
            <a:r>
              <a:rPr lang="en-US" dirty="0">
                <a:latin typeface="Georgia" panose="02040502050405020303" pitchFamily="18" charset="0"/>
              </a:rPr>
              <a:t> Direct Cost Base excludes non-federal amount.</a:t>
            </a:r>
          </a:p>
          <a:p>
            <a:pPr marL="0" indent="0">
              <a:lnSpc>
                <a:spcPct val="150000"/>
              </a:lnSpc>
              <a:buNone/>
            </a:pPr>
            <a:r>
              <a:rPr lang="en-US" sz="2400" dirty="0">
                <a:latin typeface="Georgia" panose="02040502050405020303" pitchFamily="18" charset="0"/>
              </a:rPr>
              <a:t> Example:</a:t>
            </a:r>
          </a:p>
          <a:p>
            <a:pPr marL="0" indent="0">
              <a:lnSpc>
                <a:spcPct val="150000"/>
              </a:lnSpc>
              <a:buNone/>
            </a:pPr>
            <a:endParaRPr lang="en-US" sz="2400" dirty="0">
              <a:latin typeface="Georgia" panose="02040502050405020303" pitchFamily="18" charset="0"/>
            </a:endParaRPr>
          </a:p>
          <a:p>
            <a:pPr marL="0" indent="0">
              <a:lnSpc>
                <a:spcPct val="150000"/>
              </a:lnSpc>
              <a:buNone/>
            </a:pPr>
            <a:endParaRPr lang="en-US" sz="24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a negotiated rate of 20%, the grantee can include an indirect cost budget up to $16,000 ($80,000 X 20%)</a:t>
            </a: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no negotiated indirect cost rate and elected to use De Minimis rate, the grantee can charge indirect cost budget up to $12,000 ($80,000 X 15%)</a:t>
            </a:r>
          </a:p>
          <a:p>
            <a:pPr marL="0" indent="0">
              <a:buClr>
                <a:schemeClr val="accent1">
                  <a:lumMod val="50000"/>
                </a:schemeClr>
              </a:buClr>
              <a:buNone/>
            </a:pPr>
            <a:endParaRPr lang="en-US" dirty="0"/>
          </a:p>
          <a:p>
            <a:pPr marL="0" indent="0">
              <a:buNone/>
            </a:pPr>
            <a:endParaRPr lang="en-US" dirty="0"/>
          </a:p>
        </p:txBody>
      </p:sp>
      <p:sp>
        <p:nvSpPr>
          <p:cNvPr id="7" name="Content Placeholder 2">
            <a:extLst>
              <a:ext uri="{FF2B5EF4-FFF2-40B4-BE49-F238E27FC236}">
                <a16:creationId xmlns:a16="http://schemas.microsoft.com/office/drawing/2014/main" id="{DF1A628E-BCC0-501F-A7F8-BC445D7E4890}"/>
              </a:ext>
            </a:extLst>
          </p:cNvPr>
          <p:cNvSpPr txBox="1">
            <a:spLocks/>
          </p:cNvSpPr>
          <p:nvPr/>
        </p:nvSpPr>
        <p:spPr>
          <a:xfrm>
            <a:off x="1357460" y="2206861"/>
            <a:ext cx="7605565" cy="204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Total direct cost = $100,000           </a:t>
            </a:r>
          </a:p>
          <a:p>
            <a:pPr marL="0" indent="0">
              <a:lnSpc>
                <a:spcPct val="130000"/>
              </a:lnSpc>
              <a:buClr>
                <a:schemeClr val="accent6">
                  <a:lumMod val="50000"/>
                </a:schemeClr>
              </a:buClr>
              <a:buNone/>
            </a:pPr>
            <a:r>
              <a:rPr lang="en-US" sz="2200" dirty="0">
                <a:latin typeface="Georgia" panose="02040502050405020303" pitchFamily="18" charset="0"/>
              </a:rPr>
              <a:t>Total Federal share = $80,000 </a:t>
            </a:r>
          </a:p>
          <a:p>
            <a:pPr marL="0" indent="0">
              <a:lnSpc>
                <a:spcPct val="130000"/>
              </a:lnSpc>
              <a:buClr>
                <a:schemeClr val="accent6">
                  <a:lumMod val="50000"/>
                </a:schemeClr>
              </a:buClr>
              <a:buNone/>
            </a:pPr>
            <a:r>
              <a:rPr lang="en-US" sz="2200" dirty="0">
                <a:latin typeface="Georgia" panose="02040502050405020303" pitchFamily="18" charset="0"/>
              </a:rPr>
              <a:t>Total Match = $20,000</a:t>
            </a:r>
          </a:p>
        </p:txBody>
      </p:sp>
      <p:pic>
        <p:nvPicPr>
          <p:cNvPr id="5" name="Content Placeholder 4" descr="Money outline">
            <a:extLst>
              <a:ext uri="{FF2B5EF4-FFF2-40B4-BE49-F238E27FC236}">
                <a16:creationId xmlns:a16="http://schemas.microsoft.com/office/drawing/2014/main" id="{B2C2BA98-7036-108F-269B-9A09B292DFAF}"/>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8158955" y="1589403"/>
            <a:ext cx="2861470" cy="2325574"/>
          </a:xfrm>
          <a:prstGeom prst="rect">
            <a:avLst/>
          </a:prstGeom>
        </p:spPr>
      </p:pic>
    </p:spTree>
    <p:extLst>
      <p:ext uri="{BB962C8B-B14F-4D97-AF65-F5344CB8AC3E}">
        <p14:creationId xmlns:p14="http://schemas.microsoft.com/office/powerpoint/2010/main" val="359630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ADFC-AFB4-D057-69AC-7CE590F1F0D1}"/>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38FC2CCE-752A-3F6F-7D3F-1D0063AF3E1B}"/>
              </a:ext>
            </a:extLst>
          </p:cNvPr>
          <p:cNvSpPr>
            <a:spLocks noGrp="1"/>
          </p:cNvSpPr>
          <p:nvPr>
            <p:ph idx="1"/>
          </p:nvPr>
        </p:nvSpPr>
        <p:spPr>
          <a:xfrm>
            <a:off x="598713" y="1371600"/>
            <a:ext cx="7259411" cy="4805363"/>
          </a:xfrm>
        </p:spPr>
        <p:txBody>
          <a:bodyPr/>
          <a:lstStyle/>
          <a:p>
            <a:pPr marL="0" indent="0">
              <a:lnSpc>
                <a:spcPct val="150000"/>
              </a:lnSpc>
              <a:buNone/>
            </a:pPr>
            <a:r>
              <a:rPr lang="en-US" sz="2400" dirty="0">
                <a:latin typeface="Georgia" panose="02040502050405020303" pitchFamily="18" charset="0"/>
              </a:rPr>
              <a:t>Indirect Cost as a Cost Share</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Grantee can charge unrecovered indirect cost as a cost share, if the grantee has a federally approved indirect cost rate. </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Since De Minimis rate is not a federally negotiated rate, grantee cannot charge De Minimis as a cost share. </a:t>
            </a:r>
            <a:endParaRPr lang="en-US" dirty="0">
              <a:latin typeface="Georgia" panose="02040502050405020303" pitchFamily="18" charset="0"/>
            </a:endParaRPr>
          </a:p>
        </p:txBody>
      </p:sp>
      <p:sp>
        <p:nvSpPr>
          <p:cNvPr id="4" name="Content Placeholder 2">
            <a:extLst>
              <a:ext uri="{FF2B5EF4-FFF2-40B4-BE49-F238E27FC236}">
                <a16:creationId xmlns:a16="http://schemas.microsoft.com/office/drawing/2014/main" id="{55E4C1FB-44F1-5FE0-0CAC-57CADDEC052C}"/>
              </a:ext>
              <a:ext uri="{C183D7F6-B498-43B3-948B-1728B52AA6E4}">
                <adec:decorative xmlns:adec="http://schemas.microsoft.com/office/drawing/2017/decorative" val="1"/>
              </a:ext>
            </a:extLst>
          </p:cNvPr>
          <p:cNvSpPr txBox="1">
            <a:spLocks/>
          </p:cNvSpPr>
          <p:nvPr/>
        </p:nvSpPr>
        <p:spPr>
          <a:xfrm>
            <a:off x="1538435" y="3917156"/>
            <a:ext cx="7605565" cy="204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endParaRPr lang="en-US" sz="2200" dirty="0">
              <a:latin typeface="Georgia" panose="02040502050405020303" pitchFamily="18" charset="0"/>
            </a:endParaRPr>
          </a:p>
        </p:txBody>
      </p:sp>
      <p:pic>
        <p:nvPicPr>
          <p:cNvPr id="7" name="Content Placeholder 4" descr="Business man pulling a block from Jenga tower">
            <a:extLst>
              <a:ext uri="{FF2B5EF4-FFF2-40B4-BE49-F238E27FC236}">
                <a16:creationId xmlns:a16="http://schemas.microsoft.com/office/drawing/2014/main" id="{4F969B7A-80AE-CC0D-7E1D-2F3D7AD95141}"/>
              </a:ext>
            </a:extLst>
          </p:cNvPr>
          <p:cNvPicPr>
            <a:picLocks noChangeAspect="1"/>
          </p:cNvPicPr>
          <p:nvPr/>
        </p:nvPicPr>
        <p:blipFill rotWithShape="1">
          <a:blip r:embed="rId2"/>
          <a:srcRect l="16022" r="12837" b="-1"/>
          <a:stretch/>
        </p:blipFill>
        <p:spPr>
          <a:xfrm>
            <a:off x="7658100" y="899555"/>
            <a:ext cx="4533900" cy="5615545"/>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Tree>
    <p:extLst>
      <p:ext uri="{BB962C8B-B14F-4D97-AF65-F5344CB8AC3E}">
        <p14:creationId xmlns:p14="http://schemas.microsoft.com/office/powerpoint/2010/main" val="15515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D33D-6B70-527E-EA47-A1137D5AB06B}"/>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124CFB3E-CACB-B8ED-1793-AB1A3632542A}"/>
              </a:ext>
            </a:extLst>
          </p:cNvPr>
          <p:cNvSpPr>
            <a:spLocks noGrp="1"/>
          </p:cNvSpPr>
          <p:nvPr>
            <p:ph idx="1"/>
          </p:nvPr>
        </p:nvSpPr>
        <p:spPr/>
        <p:txBody>
          <a:bodyPr/>
          <a:lstStyle/>
          <a:p>
            <a:r>
              <a:rPr lang="en-US" sz="2800" dirty="0">
                <a:latin typeface="Georgia" panose="02040502050405020303" pitchFamily="18" charset="0"/>
              </a:rPr>
              <a:t>Example: </a:t>
            </a:r>
            <a:r>
              <a:rPr lang="en-US" sz="2400" dirty="0">
                <a:latin typeface="Georgia" panose="02040502050405020303" pitchFamily="18" charset="0"/>
              </a:rPr>
              <a:t>XYZ’s MTDC = $100,000</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57958086-C7A8-E174-937E-D3D093568CB5}"/>
              </a:ext>
            </a:extLst>
          </p:cNvPr>
          <p:cNvSpPr txBox="1">
            <a:spLocks/>
          </p:cNvSpPr>
          <p:nvPr/>
        </p:nvSpPr>
        <p:spPr>
          <a:xfrm>
            <a:off x="1357460" y="4087527"/>
            <a:ext cx="9181705" cy="1782921"/>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If XYZ elects to use de minimis</a:t>
            </a:r>
          </a:p>
          <a:p>
            <a:pPr>
              <a:lnSpc>
                <a:spcPct val="130000"/>
              </a:lnSpc>
              <a:buClr>
                <a:srgbClr val="C00000"/>
              </a:buClr>
              <a:buFont typeface="Wingdings" panose="05000000000000000000" pitchFamily="2" charset="2"/>
              <a:buChar char="Ø"/>
            </a:pPr>
            <a:r>
              <a:rPr lang="en-US" sz="2200" dirty="0">
                <a:latin typeface="Georgia" panose="02040502050405020303" pitchFamily="18" charset="0"/>
              </a:rPr>
              <a:t> XYZ can only include up to $15,000 in the indirect cost budget as a federal share only. </a:t>
            </a:r>
          </a:p>
        </p:txBody>
      </p:sp>
      <p:sp>
        <p:nvSpPr>
          <p:cNvPr id="5" name="Content Placeholder 2">
            <a:extLst>
              <a:ext uri="{FF2B5EF4-FFF2-40B4-BE49-F238E27FC236}">
                <a16:creationId xmlns:a16="http://schemas.microsoft.com/office/drawing/2014/main" id="{3B54D356-2690-75C4-FDAD-D1AFEF50E438}"/>
              </a:ext>
            </a:extLst>
          </p:cNvPr>
          <p:cNvSpPr txBox="1">
            <a:spLocks/>
          </p:cNvSpPr>
          <p:nvPr/>
        </p:nvSpPr>
        <p:spPr>
          <a:xfrm>
            <a:off x="1357461" y="2072642"/>
            <a:ext cx="9181705" cy="1782922"/>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defPPr>
              <a:defRPr lang="en-US"/>
            </a:defPPr>
            <a:lvl1pPr indent="0">
              <a:lnSpc>
                <a:spcPct val="130000"/>
              </a:lnSpc>
              <a:spcBef>
                <a:spcPts val="1000"/>
              </a:spcBef>
              <a:buClr>
                <a:schemeClr val="accent6">
                  <a:lumMod val="50000"/>
                </a:schemeClr>
              </a:buClr>
              <a:buFont typeface="Arial" panose="020B0604020202020204" pitchFamily="34" charset="0"/>
              <a:buNone/>
              <a:defRPr sz="2200" b="0" i="0">
                <a:latin typeface="Georgia" panose="02040502050405020303" pitchFamily="18"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XYZ has a Federally approved indirect cost rate of 20% </a:t>
            </a:r>
          </a:p>
          <a:p>
            <a:pPr marL="342900" indent="-342900">
              <a:buClr>
                <a:srgbClr val="C00000"/>
              </a:buClr>
              <a:buFont typeface="Wingdings" panose="05000000000000000000" pitchFamily="2" charset="2"/>
              <a:buChar char="Ø"/>
            </a:pPr>
            <a:r>
              <a:rPr lang="en-US" dirty="0"/>
              <a:t>XYZ can include up to $20,000 in the indirect cost budget as a match, or as a federal share, or split it between a match and federal share.</a:t>
            </a:r>
          </a:p>
          <a:p>
            <a:endParaRPr lang="en-US" dirty="0"/>
          </a:p>
        </p:txBody>
      </p:sp>
      <p:pic>
        <p:nvPicPr>
          <p:cNvPr id="7" name="Content Placeholder 4" descr="Architecture with solid fill">
            <a:extLst>
              <a:ext uri="{FF2B5EF4-FFF2-40B4-BE49-F238E27FC236}">
                <a16:creationId xmlns:a16="http://schemas.microsoft.com/office/drawing/2014/main" id="{4691B84B-4CB7-B0B2-0D0A-C1070D7125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39165" y="1042260"/>
            <a:ext cx="1150072" cy="1135331"/>
          </a:xfrm>
          <a:prstGeom prst="rect">
            <a:avLst/>
          </a:prstGeom>
        </p:spPr>
      </p:pic>
    </p:spTree>
    <p:extLst>
      <p:ext uri="{BB962C8B-B14F-4D97-AF65-F5344CB8AC3E}">
        <p14:creationId xmlns:p14="http://schemas.microsoft.com/office/powerpoint/2010/main" val="4896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7C70-48D4-9662-6CAD-855A9B70781A}"/>
              </a:ext>
            </a:extLst>
          </p:cNvPr>
          <p:cNvSpPr>
            <a:spLocks noGrp="1"/>
          </p:cNvSpPr>
          <p:nvPr>
            <p:ph type="title"/>
          </p:nvPr>
        </p:nvSpPr>
        <p:spPr>
          <a:xfrm>
            <a:off x="1117993" y="254000"/>
            <a:ext cx="7724349" cy="623084"/>
          </a:xfrm>
        </p:spPr>
        <p:txBody>
          <a:bodyPr anchor="b">
            <a:no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EB9CD670-CDC6-A9B7-3D1B-E53E892A0E8C}"/>
              </a:ext>
            </a:extLst>
          </p:cNvPr>
          <p:cNvSpPr>
            <a:spLocks noGrp="1"/>
          </p:cNvSpPr>
          <p:nvPr>
            <p:ph idx="1"/>
          </p:nvPr>
        </p:nvSpPr>
        <p:spPr>
          <a:xfrm>
            <a:off x="4410074" y="1206631"/>
            <a:ext cx="7429501" cy="4774677"/>
          </a:xfrm>
        </p:spPr>
        <p:txBody>
          <a:bodyPr anchor="t">
            <a:normAutofit/>
          </a:bodyPr>
          <a:lstStyle/>
          <a:p>
            <a:pPr marL="0" indent="0">
              <a:lnSpc>
                <a:spcPct val="150000"/>
              </a:lnSpc>
              <a:buNone/>
            </a:pPr>
            <a:r>
              <a:rPr lang="en-US" sz="2200" dirty="0">
                <a:latin typeface="Georgia" panose="02040502050405020303" pitchFamily="18" charset="0"/>
              </a:rPr>
              <a:t>The budget narrative should: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Specify the type of indirect cost rate used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Show how the direct cost base is calculated</a:t>
            </a:r>
          </a:p>
          <a:p>
            <a:pPr marL="0" indent="0">
              <a:lnSpc>
                <a:spcPct val="150000"/>
              </a:lnSpc>
              <a:buNone/>
            </a:pPr>
            <a:r>
              <a:rPr lang="en-US" sz="2200" dirty="0">
                <a:latin typeface="Georgia" panose="02040502050405020303" pitchFamily="18" charset="0"/>
              </a:rPr>
              <a:t> </a:t>
            </a:r>
            <a:r>
              <a:rPr lang="en-US" sz="2200" b="1" dirty="0">
                <a:latin typeface="Georgia" panose="02040502050405020303" pitchFamily="18" charset="0"/>
              </a:rPr>
              <a:t>Example</a:t>
            </a:r>
            <a:r>
              <a:rPr lang="en-US" sz="2200" dirty="0">
                <a:latin typeface="Georgia" panose="02040502050405020303" pitchFamily="18" charset="0"/>
              </a:rPr>
              <a:t> : ABC company currently does not have a federally negotiated indirect cost rate and elects to use De Minimis rate of 15%. The MTDC base for Year 1 excludes subaward in excess of $50k and equipment budgets from the total direct cost. </a:t>
            </a:r>
          </a:p>
          <a:p>
            <a:pPr marL="0" indent="0">
              <a:buNone/>
            </a:pPr>
            <a:endParaRPr lang="en-US" sz="2000" dirty="0"/>
          </a:p>
        </p:txBody>
      </p:sp>
      <p:pic>
        <p:nvPicPr>
          <p:cNvPr id="4" name="Content Placeholder 4">
            <a:extLst>
              <a:ext uri="{FF2B5EF4-FFF2-40B4-BE49-F238E27FC236}">
                <a16:creationId xmlns:a16="http://schemas.microsoft.com/office/drawing/2014/main" id="{99B13187-8001-F1E8-588C-FF53D6494EBD}"/>
              </a:ext>
              <a:ext uri="{C183D7F6-B498-43B3-948B-1728B52AA6E4}">
                <adec:decorative xmlns:adec="http://schemas.microsoft.com/office/drawing/2017/decorative" val="1"/>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0" y="1270261"/>
            <a:ext cx="4286250" cy="4381108"/>
          </a:xfrm>
          <a:prstGeom prst="rect">
            <a:avLst/>
          </a:prstGeom>
        </p:spPr>
      </p:pic>
    </p:spTree>
    <p:extLst>
      <p:ext uri="{BB962C8B-B14F-4D97-AF65-F5344CB8AC3E}">
        <p14:creationId xmlns:p14="http://schemas.microsoft.com/office/powerpoint/2010/main" val="393544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Standard Desk Review</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 name="Picture 22" descr="form icon with a red question mark on it in a larg green circle">
            <a:extLst>
              <a:ext uri="{FF2B5EF4-FFF2-40B4-BE49-F238E27FC236}">
                <a16:creationId xmlns:a16="http://schemas.microsoft.com/office/drawing/2014/main" id="{2EE509A1-59C5-7D40-9343-D3BED9FE719E}"/>
              </a:ext>
            </a:extLst>
          </p:cNvPr>
          <p:cNvPicPr>
            <a:picLocks noChangeAspect="1"/>
          </p:cNvPicPr>
          <p:nvPr/>
        </p:nvPicPr>
        <p:blipFill>
          <a:blip r:embed="rId3"/>
          <a:stretch>
            <a:fillRect/>
          </a:stretch>
        </p:blipFill>
        <p:spPr>
          <a:xfrm>
            <a:off x="674687" y="1604326"/>
            <a:ext cx="2218133" cy="2218133"/>
          </a:xfrm>
          <a:prstGeom prst="rect">
            <a:avLst/>
          </a:prstGeom>
        </p:spPr>
      </p:pic>
      <p:pic>
        <p:nvPicPr>
          <p:cNvPr id="15" name="Picture 14" descr="icon of three gears in white over a green circle with a red magnifying glass.">
            <a:extLst>
              <a:ext uri="{FF2B5EF4-FFF2-40B4-BE49-F238E27FC236}">
                <a16:creationId xmlns:a16="http://schemas.microsoft.com/office/drawing/2014/main" id="{A6FEE12E-B059-4B45-B431-C85CF0A82235}"/>
              </a:ext>
            </a:extLst>
          </p:cNvPr>
          <p:cNvPicPr>
            <a:picLocks noChangeAspect="1"/>
          </p:cNvPicPr>
          <p:nvPr/>
        </p:nvPicPr>
        <p:blipFill>
          <a:blip r:embed="rId4"/>
          <a:stretch>
            <a:fillRect/>
          </a:stretch>
        </p:blipFill>
        <p:spPr>
          <a:xfrm>
            <a:off x="473327" y="3941172"/>
            <a:ext cx="1828800" cy="1828800"/>
          </a:xfrm>
          <a:prstGeom prst="rect">
            <a:avLst/>
          </a:prstGeom>
        </p:spPr>
      </p:pic>
      <p:pic>
        <p:nvPicPr>
          <p:cNvPr id="21" name="Picture 20" descr="check list icon over a green circle">
            <a:extLst>
              <a:ext uri="{FF2B5EF4-FFF2-40B4-BE49-F238E27FC236}">
                <a16:creationId xmlns:a16="http://schemas.microsoft.com/office/drawing/2014/main" id="{BFCA7DE6-C5E4-554D-BAFE-B1DBCD3F2107}"/>
              </a:ext>
            </a:extLst>
          </p:cNvPr>
          <p:cNvPicPr>
            <a:picLocks noChangeAspect="1"/>
          </p:cNvPicPr>
          <p:nvPr/>
        </p:nvPicPr>
        <p:blipFill>
          <a:blip r:embed="rId5"/>
          <a:stretch>
            <a:fillRect/>
          </a:stretch>
        </p:blipFill>
        <p:spPr>
          <a:xfrm>
            <a:off x="2189799" y="2872795"/>
            <a:ext cx="2136753" cy="2136753"/>
          </a:xfrm>
          <a:prstGeom prst="rect">
            <a:avLst/>
          </a:prstGeom>
        </p:spPr>
      </p:pic>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86061" y="914399"/>
            <a:ext cx="6932612" cy="5305425"/>
          </a:xfrm>
        </p:spPr>
        <p:txBody>
          <a:bodyPr>
            <a:normAutofit fontScale="77500" lnSpcReduction="20000"/>
          </a:bodyPr>
          <a:lstStyle/>
          <a:p>
            <a:pPr>
              <a:lnSpc>
                <a:spcPts val="3660"/>
              </a:lnSpc>
              <a:buClr>
                <a:srgbClr val="C00000"/>
              </a:buClr>
              <a:buSzPct val="80000"/>
              <a:buFont typeface="Wingdings" pitchFamily="2" charset="2"/>
              <a:buChar char="ü"/>
            </a:pPr>
            <a:r>
              <a:rPr lang="en-US" altLang="en-US" sz="2600" dirty="0"/>
              <a:t>Send a questionnaire form to Financial Manager to complete and return to OCFO for review.</a:t>
            </a:r>
          </a:p>
          <a:p>
            <a:pPr>
              <a:lnSpc>
                <a:spcPts val="3660"/>
              </a:lnSpc>
              <a:buClr>
                <a:srgbClr val="C00000"/>
              </a:buClr>
              <a:buSzPct val="80000"/>
              <a:buFont typeface="Wingdings" pitchFamily="2" charset="2"/>
              <a:buChar char="ü"/>
            </a:pPr>
            <a:r>
              <a:rPr lang="en-US" altLang="en-US" sz="2600" dirty="0"/>
              <a:t>Financial Monitor will complete a Desk Review Checklist to ensure compliance with Federal regulations and program guidelines.</a:t>
            </a:r>
          </a:p>
          <a:p>
            <a:pPr>
              <a:lnSpc>
                <a:spcPts val="3660"/>
              </a:lnSpc>
              <a:buClr>
                <a:srgbClr val="C00000"/>
              </a:buClr>
              <a:buSzPct val="80000"/>
              <a:buFont typeface="Wingdings" pitchFamily="2" charset="2"/>
              <a:buChar char="ü"/>
            </a:pPr>
            <a:r>
              <a:rPr lang="en-US" altLang="en-US" sz="2600" dirty="0"/>
              <a:t>Financial Monitor may contact the grantee for additional information or to remedy an issue, if needed.</a:t>
            </a:r>
          </a:p>
          <a:p>
            <a:pPr>
              <a:lnSpc>
                <a:spcPts val="3660"/>
              </a:lnSpc>
              <a:buClr>
                <a:srgbClr val="C00000"/>
              </a:buClr>
              <a:buSzPct val="80000"/>
              <a:buFont typeface="Wingdings" pitchFamily="2" charset="2"/>
              <a:buChar char="ü"/>
            </a:pPr>
            <a:r>
              <a:rPr lang="en-US" altLang="en-US" sz="2600" dirty="0"/>
              <a:t>OCFO will work with grantee until issues are closed.</a:t>
            </a:r>
          </a:p>
          <a:p>
            <a:pPr>
              <a:lnSpc>
                <a:spcPts val="3660"/>
              </a:lnSpc>
              <a:buClr>
                <a:srgbClr val="C00000"/>
              </a:buClr>
              <a:buSzPct val="80000"/>
              <a:buFont typeface="Wingdings" pitchFamily="2" charset="2"/>
              <a:buChar char="ü"/>
            </a:pPr>
            <a:r>
              <a:rPr lang="en-US" altLang="en-US" sz="2600" dirty="0"/>
              <a:t>Grantee will receive an email indicating </a:t>
            </a:r>
            <a:br>
              <a:rPr lang="en-US" altLang="en-US" sz="2600" dirty="0"/>
            </a:br>
            <a:r>
              <a:rPr lang="en-US" altLang="en-US" sz="2600" dirty="0"/>
              <a:t>that the desk review is closed.</a:t>
            </a:r>
          </a:p>
          <a:p>
            <a:pPr>
              <a:lnSpc>
                <a:spcPts val="3660"/>
              </a:lnSpc>
              <a:buClr>
                <a:srgbClr val="C00000"/>
              </a:buClr>
              <a:buSzPct val="80000"/>
              <a:buFont typeface="Wingdings" pitchFamily="2" charset="2"/>
              <a:buChar char="ü"/>
            </a:pPr>
            <a:endParaRPr lang="en-US" altLang="en-US" sz="2600" dirty="0"/>
          </a:p>
        </p:txBody>
      </p:sp>
    </p:spTree>
    <p:extLst>
      <p:ext uri="{BB962C8B-B14F-4D97-AF65-F5344CB8AC3E}">
        <p14:creationId xmlns:p14="http://schemas.microsoft.com/office/powerpoint/2010/main" val="54904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A88E8E-2C5E-1EDB-12DC-D3DE4E8B32E1}"/>
              </a:ext>
            </a:extLst>
          </p:cNvPr>
          <p:cNvSpPr txBox="1">
            <a:spLocks noGrp="1"/>
          </p:cNvSpPr>
          <p:nvPr>
            <p:ph type="title" idx="4294967295"/>
          </p:nvPr>
        </p:nvSpPr>
        <p:spPr>
          <a:xfrm>
            <a:off x="1229931" y="119718"/>
            <a:ext cx="615570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Georgia" panose="02040502050405020303" pitchFamily="18" charset="0"/>
                <a:ea typeface="+mn-ea"/>
                <a:cs typeface="+mn-cs"/>
              </a:rPr>
              <a:t>Indirect Cost Budget Reminders</a:t>
            </a:r>
          </a:p>
        </p:txBody>
      </p:sp>
      <p:sp>
        <p:nvSpPr>
          <p:cNvPr id="3" name="Content Placeholder 2">
            <a:extLst>
              <a:ext uri="{FF2B5EF4-FFF2-40B4-BE49-F238E27FC236}">
                <a16:creationId xmlns:a16="http://schemas.microsoft.com/office/drawing/2014/main" id="{7E241746-3BA8-237E-CA96-D69D89828DB7}"/>
              </a:ext>
            </a:extLst>
          </p:cNvPr>
          <p:cNvSpPr>
            <a:spLocks noGrp="1"/>
          </p:cNvSpPr>
          <p:nvPr>
            <p:ph idx="1"/>
          </p:nvPr>
        </p:nvSpPr>
        <p:spPr>
          <a:xfrm>
            <a:off x="761839" y="1366474"/>
            <a:ext cx="6155702" cy="4787637"/>
          </a:xfrm>
        </p:spPr>
        <p:txBody>
          <a:bodyPr>
            <a:normAutofit/>
          </a:bodyPr>
          <a:lstStyle/>
          <a:p>
            <a:pPr>
              <a:lnSpc>
                <a:spcPct val="150000"/>
              </a:lnSpc>
              <a:buClr>
                <a:schemeClr val="accent1">
                  <a:lumMod val="50000"/>
                </a:schemeClr>
              </a:buClr>
              <a:buFont typeface="Wingdings" panose="05000000000000000000" pitchFamily="2" charset="2"/>
              <a:buChar char="q"/>
            </a:pPr>
            <a:r>
              <a:rPr lang="en-US" sz="2000" dirty="0">
                <a:latin typeface="Georgia" panose="02040502050405020303" pitchFamily="18" charset="0"/>
              </a:rPr>
              <a:t> </a:t>
            </a:r>
            <a:r>
              <a:rPr lang="en-US" sz="2400" dirty="0">
                <a:latin typeface="Georgia" panose="02040502050405020303" pitchFamily="18" charset="0"/>
              </a:rPr>
              <a:t>Attach current negotiated indirect cost rate agreement in JustGrants, if a negotiated rate used.</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Claim indirect cost on federal share only.</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Initiate Budget Modification GAM  for any dollar increase or decrease from the budget. </a:t>
            </a:r>
          </a:p>
          <a:p>
            <a:pPr marL="0" indent="0">
              <a:buNone/>
            </a:pPr>
            <a:endParaRPr lang="en-US" sz="2000" dirty="0"/>
          </a:p>
        </p:txBody>
      </p:sp>
      <p:pic>
        <p:nvPicPr>
          <p:cNvPr id="4" name="Content Placeholder 12" descr="Research with solid fill">
            <a:extLst>
              <a:ext uri="{FF2B5EF4-FFF2-40B4-BE49-F238E27FC236}">
                <a16:creationId xmlns:a16="http://schemas.microsoft.com/office/drawing/2014/main" id="{9471D4BA-E643-A6F4-CAD8-632C6BCD62B8}"/>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6777872" y="771753"/>
            <a:ext cx="5414128" cy="5657326"/>
          </a:xfrm>
          <a:prstGeom prst="rect">
            <a:avLst/>
          </a:prstGeom>
        </p:spPr>
      </p:pic>
    </p:spTree>
    <p:extLst>
      <p:ext uri="{BB962C8B-B14F-4D97-AF65-F5344CB8AC3E}">
        <p14:creationId xmlns:p14="http://schemas.microsoft.com/office/powerpoint/2010/main" val="6481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r>
              <a:rPr lang="en-US" dirty="0"/>
              <a:t>2024 OMB’s Uniform Guidance Updates</a:t>
            </a:r>
          </a:p>
        </p:txBody>
      </p:sp>
    </p:spTree>
    <p:extLst>
      <p:ext uri="{BB962C8B-B14F-4D97-AF65-F5344CB8AC3E}">
        <p14:creationId xmlns:p14="http://schemas.microsoft.com/office/powerpoint/2010/main" val="31504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2486-9DED-239F-C411-3A3201F5C95C}"/>
              </a:ext>
            </a:extLst>
          </p:cNvPr>
          <p:cNvSpPr>
            <a:spLocks noGrp="1"/>
          </p:cNvSpPr>
          <p:nvPr>
            <p:ph type="title"/>
          </p:nvPr>
        </p:nvSpPr>
        <p:spPr>
          <a:xfrm>
            <a:off x="5226617" y="1"/>
            <a:ext cx="6965383" cy="2045616"/>
          </a:xfrm>
          <a:solidFill>
            <a:schemeClr val="accent1">
              <a:lumMod val="75000"/>
            </a:schemeClr>
          </a:solidFill>
        </p:spPr>
        <p:txBody>
          <a:bodyPr>
            <a:normAutofit/>
          </a:bodyPr>
          <a:lstStyle/>
          <a:p>
            <a:r>
              <a:rPr lang="en-US" sz="3100" dirty="0">
                <a:latin typeface="Georgia" panose="02040502050405020303" pitchFamily="18" charset="0"/>
              </a:rPr>
              <a:t>2024 Uniform Guidance Updates</a:t>
            </a:r>
          </a:p>
        </p:txBody>
      </p:sp>
      <p:pic>
        <p:nvPicPr>
          <p:cNvPr id="4" name="Content Placeholder 4" descr="Two colleagues planning on board with sticky notes">
            <a:extLst>
              <a:ext uri="{FF2B5EF4-FFF2-40B4-BE49-F238E27FC236}">
                <a16:creationId xmlns:a16="http://schemas.microsoft.com/office/drawing/2014/main" id="{6734053F-58A7-01C6-604A-8E6D15E2B3C4}"/>
              </a:ext>
            </a:extLst>
          </p:cNvPr>
          <p:cNvPicPr>
            <a:picLocks noChangeAspect="1"/>
          </p:cNvPicPr>
          <p:nvPr/>
        </p:nvPicPr>
        <p:blipFill rotWithShape="1">
          <a:blip r:embed="rId3"/>
          <a:srcRect r="5882" b="-1"/>
          <a:stretch/>
        </p:blipFill>
        <p:spPr>
          <a:xfrm>
            <a:off x="-101598" y="0"/>
            <a:ext cx="5226618" cy="6858000"/>
          </a:xfrm>
          <a:prstGeom prst="rect">
            <a:avLst/>
          </a:prstGeom>
        </p:spPr>
      </p:pic>
      <p:sp>
        <p:nvSpPr>
          <p:cNvPr id="3" name="Content Placeholder 2">
            <a:extLst>
              <a:ext uri="{FF2B5EF4-FFF2-40B4-BE49-F238E27FC236}">
                <a16:creationId xmlns:a16="http://schemas.microsoft.com/office/drawing/2014/main" id="{5EEA0279-2187-A422-396F-9D12E7F10712}"/>
              </a:ext>
            </a:extLst>
          </p:cNvPr>
          <p:cNvSpPr>
            <a:spLocks noGrp="1"/>
          </p:cNvSpPr>
          <p:nvPr>
            <p:ph idx="1"/>
          </p:nvPr>
        </p:nvSpPr>
        <p:spPr>
          <a:xfrm>
            <a:off x="5125019" y="2253006"/>
            <a:ext cx="6752753" cy="4506013"/>
          </a:xfrm>
        </p:spPr>
        <p:txBody>
          <a:bodyPr>
            <a:normAutofit/>
          </a:bodyPr>
          <a:lstStyle/>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Subaward MTDC threshold for calculating indirect from $25,000 to $50,000.</a:t>
            </a:r>
            <a:endParaRPr lang="en-US" sz="2200" dirty="0">
              <a:solidFill>
                <a:srgbClr val="002060"/>
              </a:solidFill>
              <a:latin typeface="Georgia" panose="02040502050405020303" pitchFamily="18" charset="0"/>
              <a:ea typeface="Times New Roman" panose="02020603050405020304" pitchFamily="18" charset="0"/>
              <a:cs typeface="Times New Roman" panose="02020603050405020304" pitchFamily="18" charset="0"/>
              <a:sym typeface="Georgia"/>
            </a:endParaRP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Single Audit and Major Program threshold from $750,000 to $1,000,000 </a:t>
            </a: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De Minimis indirect rate from 10% to</a:t>
            </a:r>
            <a:r>
              <a:rPr lang="en-US" sz="2200" kern="0" dirty="0">
                <a:latin typeface="Georgia" panose="02040502050405020303" pitchFamily="18" charset="0"/>
                <a:ea typeface="Times New Roman" panose="02020603050405020304" pitchFamily="18" charset="0"/>
                <a:cs typeface="Calibri" panose="020F0502020204030204" pitchFamily="34" charset="0"/>
                <a:sym typeface="Georgia"/>
              </a:rPr>
              <a:t> up to</a:t>
            </a: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 15% </a:t>
            </a:r>
          </a:p>
          <a:p>
            <a:pPr>
              <a:lnSpc>
                <a:spcPct val="150000"/>
              </a:lnSpc>
              <a:buClr>
                <a:srgbClr val="C00000"/>
              </a:buClr>
              <a:buFont typeface="Georgia" panose="02040502050405020303" pitchFamily="18" charset="0"/>
              <a:buChar char="●"/>
              <a:defRPr/>
            </a:pPr>
            <a:r>
              <a:rPr lang="en-US" sz="2200" kern="0" dirty="0">
                <a:latin typeface="Georgia" panose="02040502050405020303" pitchFamily="18" charset="0"/>
                <a:ea typeface="Times New Roman" panose="02020603050405020304" pitchFamily="18" charset="0"/>
                <a:cs typeface="Calibri" panose="020F0502020204030204" pitchFamily="34" charset="0"/>
              </a:rPr>
              <a:t>Equipment: Increased threshold from $5k to $10k.</a:t>
            </a:r>
          </a:p>
          <a:p>
            <a:pPr marL="0" indent="0">
              <a:buNone/>
            </a:pPr>
            <a:endParaRPr lang="en-US" sz="1700" dirty="0"/>
          </a:p>
        </p:txBody>
      </p:sp>
    </p:spTree>
    <p:extLst>
      <p:ext uri="{BB962C8B-B14F-4D97-AF65-F5344CB8AC3E}">
        <p14:creationId xmlns:p14="http://schemas.microsoft.com/office/powerpoint/2010/main" val="39267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r>
              <a:rPr lang="en-US" dirty="0"/>
              <a:t>Frequently Asked Questions</a:t>
            </a:r>
          </a:p>
        </p:txBody>
      </p:sp>
    </p:spTree>
    <p:extLst>
      <p:ext uri="{BB962C8B-B14F-4D97-AF65-F5344CB8AC3E}">
        <p14:creationId xmlns:p14="http://schemas.microsoft.com/office/powerpoint/2010/main" val="3860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8FC6-6F90-CF13-0DD1-603B9AAFD7B0}"/>
              </a:ext>
            </a:extLst>
          </p:cNvPr>
          <p:cNvSpPr>
            <a:spLocks noGrp="1"/>
          </p:cNvSpPr>
          <p:nvPr>
            <p:ph type="title"/>
          </p:nvPr>
        </p:nvSpPr>
        <p:spPr/>
        <p:txBody>
          <a:bodyPr>
            <a:normAutofit/>
          </a:bodyPr>
          <a:lstStyle/>
          <a:p>
            <a:r>
              <a:rPr lang="en-US" sz="3200" dirty="0">
                <a:latin typeface="Georgia" panose="02040502050405020303" pitchFamily="18" charset="0"/>
              </a:rPr>
              <a:t>Frequently Asked Questions. </a:t>
            </a:r>
          </a:p>
        </p:txBody>
      </p:sp>
      <p:sp>
        <p:nvSpPr>
          <p:cNvPr id="3" name="Content Placeholder 2">
            <a:extLst>
              <a:ext uri="{FF2B5EF4-FFF2-40B4-BE49-F238E27FC236}">
                <a16:creationId xmlns:a16="http://schemas.microsoft.com/office/drawing/2014/main" id="{8CC9575A-440B-8ECC-3921-DE2167001C6E}"/>
              </a:ext>
            </a:extLst>
          </p:cNvPr>
          <p:cNvSpPr>
            <a:spLocks noGrp="1"/>
          </p:cNvSpPr>
          <p:nvPr>
            <p:ph idx="1"/>
          </p:nvPr>
        </p:nvSpPr>
        <p:spPr>
          <a:xfrm>
            <a:off x="598713" y="1371600"/>
            <a:ext cx="11378134" cy="4805363"/>
          </a:xfrm>
        </p:spPr>
        <p:txBody>
          <a:bodyPr>
            <a:noAutofit/>
          </a:bodyPr>
          <a:lstStyle/>
          <a:p>
            <a:pPr marL="0" indent="0">
              <a:lnSpc>
                <a:spcPct val="150000"/>
              </a:lnSpc>
              <a:buNone/>
            </a:pPr>
            <a:r>
              <a:rPr lang="en-US" sz="2200" b="1" dirty="0">
                <a:solidFill>
                  <a:srgbClr val="000000"/>
                </a:solidFill>
                <a:effectLst/>
                <a:latin typeface="Georgia" panose="02040502050405020303" pitchFamily="18" charset="0"/>
              </a:rPr>
              <a:t>Q- If a non-Federal entity’s last negotiated indirect cost rate was 9 percent MTDC, and the rate has since expired, can the organization elect to use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going forward? </a:t>
            </a:r>
            <a:r>
              <a:rPr lang="en-US" sz="2200" b="0" dirty="0">
                <a:solidFill>
                  <a:srgbClr val="000000"/>
                </a:solidFill>
                <a:effectLst/>
                <a:latin typeface="Georgia" panose="02040502050405020303" pitchFamily="18" charset="0"/>
              </a:rPr>
              <a:t> </a:t>
            </a:r>
          </a:p>
          <a:p>
            <a:pPr marL="0" indent="0">
              <a:lnSpc>
                <a:spcPct val="150000"/>
              </a:lnSpc>
              <a:buNone/>
            </a:pPr>
            <a:r>
              <a:rPr lang="en-US" sz="2200" b="0" i="1" dirty="0">
                <a:solidFill>
                  <a:srgbClr val="000000"/>
                </a:solidFill>
                <a:effectLst/>
                <a:latin typeface="Georgia" panose="02040502050405020303" pitchFamily="18" charset="0"/>
              </a:rPr>
              <a:t>A - Yes. Grantee must apply across the board for all federal grants. </a:t>
            </a:r>
          </a:p>
          <a:p>
            <a:pPr marL="0" indent="0">
              <a:lnSpc>
                <a:spcPct val="150000"/>
              </a:lnSpc>
              <a:buNone/>
            </a:pPr>
            <a:r>
              <a:rPr lang="en-US" sz="2200" b="1" dirty="0">
                <a:solidFill>
                  <a:srgbClr val="000000"/>
                </a:solidFill>
                <a:effectLst/>
                <a:latin typeface="Georgia" panose="02040502050405020303" pitchFamily="18" charset="0"/>
              </a:rPr>
              <a:t>Q- Does a non-Federal entity using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need to provide documentation to substantiate its costs? </a:t>
            </a:r>
            <a:r>
              <a:rPr lang="en-US" sz="2200" b="0" dirty="0">
                <a:solidFill>
                  <a:srgbClr val="000000"/>
                </a:solidFill>
                <a:effectLst/>
                <a:latin typeface="Georgia" panose="02040502050405020303" pitchFamily="18" charset="0"/>
              </a:rPr>
              <a:t> </a:t>
            </a:r>
            <a:endParaRPr lang="en-US" sz="2200" dirty="0">
              <a:solidFill>
                <a:srgbClr val="000000"/>
              </a:solidFill>
              <a:latin typeface="Georgia" panose="02040502050405020303" pitchFamily="18" charset="0"/>
            </a:endParaRPr>
          </a:p>
          <a:p>
            <a:pPr marL="0" indent="0">
              <a:lnSpc>
                <a:spcPct val="150000"/>
              </a:lnSpc>
              <a:buNone/>
            </a:pPr>
            <a:r>
              <a:rPr lang="en-US" sz="2200" b="0" i="1" dirty="0">
                <a:solidFill>
                  <a:srgbClr val="000000"/>
                </a:solidFill>
                <a:effectLst/>
                <a:latin typeface="Georgia" panose="02040502050405020303" pitchFamily="18" charset="0"/>
              </a:rPr>
              <a:t>A - No. The </a:t>
            </a:r>
            <a:r>
              <a:rPr lang="en-US" sz="2200" i="1" dirty="0">
                <a:solidFill>
                  <a:srgbClr val="000000"/>
                </a:solidFill>
                <a:latin typeface="Georgia" panose="02040502050405020303" pitchFamily="18" charset="0"/>
              </a:rPr>
              <a:t>D</a:t>
            </a:r>
            <a:r>
              <a:rPr lang="en-US" sz="2200" b="0" i="1" dirty="0">
                <a:solidFill>
                  <a:srgbClr val="000000"/>
                </a:solidFill>
                <a:effectLst/>
                <a:latin typeface="Georgia" panose="02040502050405020303" pitchFamily="18" charset="0"/>
              </a:rPr>
              <a:t>e </a:t>
            </a:r>
            <a:r>
              <a:rPr lang="en-US" sz="2200" i="1" dirty="0">
                <a:solidFill>
                  <a:srgbClr val="000000"/>
                </a:solidFill>
                <a:latin typeface="Georgia" panose="02040502050405020303" pitchFamily="18" charset="0"/>
              </a:rPr>
              <a:t>M</a:t>
            </a:r>
            <a:r>
              <a:rPr lang="en-US" sz="2200" b="0" i="1" dirty="0">
                <a:solidFill>
                  <a:srgbClr val="000000"/>
                </a:solidFill>
                <a:effectLst/>
                <a:latin typeface="Georgia" panose="02040502050405020303" pitchFamily="18" charset="0"/>
              </a:rPr>
              <a:t>inimis rate was designed to reduce burden for small non-Federal entities.</a:t>
            </a:r>
            <a:endParaRPr lang="en-US" sz="2200" i="1" dirty="0">
              <a:latin typeface="Georgia" panose="02040502050405020303" pitchFamily="18" charset="0"/>
            </a:endParaRPr>
          </a:p>
        </p:txBody>
      </p:sp>
    </p:spTree>
    <p:extLst>
      <p:ext uri="{BB962C8B-B14F-4D97-AF65-F5344CB8AC3E}">
        <p14:creationId xmlns:p14="http://schemas.microsoft.com/office/powerpoint/2010/main" val="199893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6B8D-3677-7A0B-7A73-B73D9BD71DB6}"/>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
        <p:nvSpPr>
          <p:cNvPr id="3" name="Content Placeholder 2">
            <a:extLst>
              <a:ext uri="{FF2B5EF4-FFF2-40B4-BE49-F238E27FC236}">
                <a16:creationId xmlns:a16="http://schemas.microsoft.com/office/drawing/2014/main" id="{15F5694A-3154-513A-2697-EF03828740E4}"/>
              </a:ext>
            </a:extLst>
          </p:cNvPr>
          <p:cNvSpPr>
            <a:spLocks noGrp="1"/>
          </p:cNvSpPr>
          <p:nvPr>
            <p:ph idx="1"/>
          </p:nvPr>
        </p:nvSpPr>
        <p:spPr/>
        <p:txBody>
          <a:bodyPr>
            <a:normAutofit lnSpcReduction="10000"/>
          </a:bodyPr>
          <a:lstStyle/>
          <a:p>
            <a:pPr marL="0" indent="0" algn="l" rtl="0" fontAlgn="base">
              <a:lnSpc>
                <a:spcPct val="150000"/>
              </a:lnSpc>
              <a:buNone/>
            </a:pPr>
            <a:r>
              <a:rPr lang="en-US" sz="2200" b="1" i="0" dirty="0">
                <a:solidFill>
                  <a:srgbClr val="000000"/>
                </a:solidFill>
                <a:effectLst/>
                <a:latin typeface="Georgia" panose="02040502050405020303" pitchFamily="18" charset="0"/>
              </a:rPr>
              <a:t>Q- If the subaward is made up of several individual funding agreements, does each individual subaward require including up to $</a:t>
            </a:r>
            <a:r>
              <a:rPr lang="en-US" sz="2200" b="1" dirty="0">
                <a:solidFill>
                  <a:srgbClr val="000000"/>
                </a:solidFill>
                <a:latin typeface="Georgia" panose="02040502050405020303" pitchFamily="18" charset="0"/>
              </a:rPr>
              <a:t>50</a:t>
            </a:r>
            <a:r>
              <a:rPr lang="en-US" sz="2200" b="1" i="0" dirty="0">
                <a:solidFill>
                  <a:srgbClr val="000000"/>
                </a:solidFill>
                <a:effectLst/>
                <a:latin typeface="Georgia" panose="02040502050405020303" pitchFamily="18" charset="0"/>
              </a:rPr>
              <a:t>,000 in the MTDC base? </a:t>
            </a:r>
            <a:r>
              <a:rPr lang="en-US" sz="2200" b="0" i="0" dirty="0">
                <a:solidFill>
                  <a:srgbClr val="000000"/>
                </a:solidFill>
                <a:effectLst/>
                <a:latin typeface="Georgia" panose="02040502050405020303" pitchFamily="18" charset="0"/>
              </a:rPr>
              <a:t> </a:t>
            </a:r>
          </a:p>
          <a:p>
            <a:pPr marL="0" indent="0" algn="l" rtl="0" fontAlgn="base">
              <a:lnSpc>
                <a:spcPct val="150000"/>
              </a:lnSpc>
              <a:buNone/>
            </a:pPr>
            <a:r>
              <a:rPr lang="en-US" sz="2200" b="0" i="1" dirty="0">
                <a:solidFill>
                  <a:srgbClr val="000000"/>
                </a:solidFill>
                <a:effectLst/>
                <a:latin typeface="Georgia" panose="02040502050405020303" pitchFamily="18" charset="0"/>
              </a:rPr>
              <a:t>A - The allowance of $</a:t>
            </a:r>
            <a:r>
              <a:rPr lang="en-US" sz="2200" i="1" dirty="0">
                <a:solidFill>
                  <a:srgbClr val="000000"/>
                </a:solidFill>
                <a:latin typeface="Georgia" panose="02040502050405020303" pitchFamily="18" charset="0"/>
              </a:rPr>
              <a:t>50</a:t>
            </a:r>
            <a:r>
              <a:rPr lang="en-US" sz="2200" b="0" i="1" dirty="0">
                <a:solidFill>
                  <a:srgbClr val="000000"/>
                </a:solidFill>
                <a:effectLst/>
                <a:latin typeface="Georgia" panose="02040502050405020303" pitchFamily="18" charset="0"/>
              </a:rPr>
              <a:t>,000 is for one time during the period of performance of each individual subaward. </a:t>
            </a:r>
            <a:r>
              <a:rPr lang="en-US" sz="2200" b="0" i="0" dirty="0">
                <a:solidFill>
                  <a:srgbClr val="000000"/>
                </a:solidFill>
                <a:effectLst/>
                <a:latin typeface="Georgia" panose="02040502050405020303" pitchFamily="18" charset="0"/>
              </a:rPr>
              <a:t> </a:t>
            </a:r>
          </a:p>
          <a:p>
            <a:pPr marL="0" indent="0" algn="l" rtl="0" fontAlgn="base">
              <a:lnSpc>
                <a:spcPct val="150000"/>
              </a:lnSpc>
              <a:buNone/>
            </a:pPr>
            <a:endParaRPr lang="en-US" sz="2200" b="0" i="0" dirty="0">
              <a:solidFill>
                <a:srgbClr val="000000"/>
              </a:solidFill>
              <a:effectLst/>
              <a:latin typeface="Georgia" panose="02040502050405020303" pitchFamily="18" charset="0"/>
            </a:endParaRPr>
          </a:p>
          <a:p>
            <a:pPr marL="0" indent="0" fontAlgn="base">
              <a:lnSpc>
                <a:spcPct val="150000"/>
              </a:lnSpc>
              <a:buNone/>
            </a:pPr>
            <a:r>
              <a:rPr lang="en-US" sz="2200" b="1" dirty="0">
                <a:solidFill>
                  <a:srgbClr val="000000"/>
                </a:solidFill>
                <a:latin typeface="Georgia" panose="02040502050405020303" pitchFamily="18" charset="0"/>
              </a:rPr>
              <a:t>Q- Can an award recipient, that does not have a final indirect cost rate, closeout the award using provisional rates?  </a:t>
            </a:r>
          </a:p>
          <a:p>
            <a:pPr marL="0" indent="0">
              <a:lnSpc>
                <a:spcPct val="150000"/>
              </a:lnSpc>
              <a:buNone/>
            </a:pPr>
            <a:r>
              <a:rPr lang="en-US" sz="2200" i="1" dirty="0">
                <a:solidFill>
                  <a:srgbClr val="000000"/>
                </a:solidFill>
                <a:latin typeface="Georgia" panose="02040502050405020303" pitchFamily="18" charset="0"/>
              </a:rPr>
              <a:t>A – Yes. </a:t>
            </a:r>
          </a:p>
        </p:txBody>
      </p:sp>
    </p:spTree>
    <p:extLst>
      <p:ext uri="{BB962C8B-B14F-4D97-AF65-F5344CB8AC3E}">
        <p14:creationId xmlns:p14="http://schemas.microsoft.com/office/powerpoint/2010/main" val="14598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D262-31FD-43EF-F53D-BCD2023ED40B}"/>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
        <p:nvSpPr>
          <p:cNvPr id="3" name="Content Placeholder 2">
            <a:extLst>
              <a:ext uri="{FF2B5EF4-FFF2-40B4-BE49-F238E27FC236}">
                <a16:creationId xmlns:a16="http://schemas.microsoft.com/office/drawing/2014/main" id="{5ADA6611-BF41-49D7-A77A-FE5F18018B22}"/>
              </a:ext>
            </a:extLst>
          </p:cNvPr>
          <p:cNvSpPr>
            <a:spLocks noGrp="1"/>
          </p:cNvSpPr>
          <p:nvPr>
            <p:ph idx="1"/>
          </p:nvPr>
        </p:nvSpPr>
        <p:spPr/>
        <p:txBody>
          <a:bodyPr>
            <a:normAutofit fontScale="92500"/>
          </a:bodyPr>
          <a:lstStyle/>
          <a:p>
            <a:pPr marL="0" indent="0" algn="l" rtl="0" fontAlgn="base">
              <a:lnSpc>
                <a:spcPct val="120000"/>
              </a:lnSpc>
              <a:buNone/>
            </a:pPr>
            <a:r>
              <a:rPr lang="en-US" sz="2800" b="1" i="0" dirty="0">
                <a:solidFill>
                  <a:srgbClr val="000000"/>
                </a:solidFill>
                <a:effectLst/>
                <a:latin typeface="Georgia" panose="02040502050405020303" pitchFamily="18" charset="0"/>
              </a:rPr>
              <a:t>Q- When is a Budget modification GAM (Grant Award Modification) required for a change in indirect cost budget? </a:t>
            </a:r>
            <a:r>
              <a:rPr lang="en-US" sz="2800" b="0" i="0" dirty="0">
                <a:solidFill>
                  <a:srgbClr val="000000"/>
                </a:solidFill>
                <a:effectLst/>
                <a:latin typeface="Georgia" panose="02040502050405020303" pitchFamily="18" charset="0"/>
              </a:rPr>
              <a:t> </a:t>
            </a:r>
          </a:p>
          <a:p>
            <a:pPr marL="0" indent="0" algn="l" rtl="0" fontAlgn="base">
              <a:lnSpc>
                <a:spcPct val="120000"/>
              </a:lnSpc>
              <a:buNone/>
            </a:pPr>
            <a:r>
              <a:rPr lang="en-US" sz="2800" b="0" i="1" dirty="0">
                <a:solidFill>
                  <a:srgbClr val="000000"/>
                </a:solidFill>
                <a:effectLst/>
                <a:latin typeface="Georgia" panose="02040502050405020303" pitchFamily="18" charset="0"/>
              </a:rPr>
              <a:t>A – A GAM for a budget modification must b</a:t>
            </a:r>
            <a:r>
              <a:rPr lang="en-US" i="1" dirty="0">
                <a:solidFill>
                  <a:srgbClr val="000000"/>
                </a:solidFill>
                <a:latin typeface="Georgia" panose="02040502050405020303" pitchFamily="18" charset="0"/>
              </a:rPr>
              <a:t>e initiated if there is any dollar increase or decrease to the indirect cost category of an approved budget</a:t>
            </a:r>
            <a:r>
              <a:rPr lang="en-US" sz="2800" b="0" i="1" dirty="0">
                <a:solidFill>
                  <a:srgbClr val="000000"/>
                </a:solidFill>
                <a:effectLst/>
                <a:latin typeface="Georgia" panose="02040502050405020303" pitchFamily="18" charset="0"/>
              </a:rPr>
              <a:t>. </a:t>
            </a:r>
            <a:r>
              <a:rPr lang="en-US" sz="2800" b="0" i="0" dirty="0">
                <a:solidFill>
                  <a:srgbClr val="000000"/>
                </a:solidFill>
                <a:effectLst/>
                <a:latin typeface="Georgia" panose="02040502050405020303" pitchFamily="18" charset="0"/>
              </a:rPr>
              <a:t> </a:t>
            </a:r>
          </a:p>
          <a:p>
            <a:pPr marL="0" indent="0" algn="l">
              <a:lnSpc>
                <a:spcPct val="120000"/>
              </a:lnSpc>
              <a:buNone/>
            </a:pPr>
            <a:r>
              <a:rPr lang="en-US" altLang="en-US" b="1" dirty="0">
                <a:solidFill>
                  <a:srgbClr val="000000"/>
                </a:solidFill>
                <a:latin typeface="Georgia" panose="02040502050405020303" pitchFamily="18" charset="0"/>
              </a:rPr>
              <a:t>Q. Can an award recipient claim indirect costs at a rate lower than on the approved negotiated agreement?</a:t>
            </a:r>
          </a:p>
          <a:p>
            <a:pPr marL="0" indent="0" algn="l">
              <a:lnSpc>
                <a:spcPct val="120000"/>
              </a:lnSpc>
              <a:buNone/>
            </a:pPr>
            <a:r>
              <a:rPr lang="en-US" i="1" dirty="0">
                <a:latin typeface="Georgia" panose="02040502050405020303" pitchFamily="18" charset="0"/>
              </a:rPr>
              <a:t>A. Yes, the award recipient can charge indirect cost up to the approved negotiated rate. </a:t>
            </a:r>
          </a:p>
          <a:p>
            <a:pPr marL="0" indent="0" algn="l" rtl="0" fontAlgn="base">
              <a:lnSpc>
                <a:spcPct val="120000"/>
              </a:lnSpc>
              <a:buNone/>
            </a:pPr>
            <a:endParaRPr lang="en-US" sz="2800" b="0" i="0" dirty="0">
              <a:solidFill>
                <a:srgbClr val="000000"/>
              </a:solidFill>
              <a:effectLst/>
              <a:latin typeface="Georgia" panose="02040502050405020303" pitchFamily="18" charset="0"/>
            </a:endParaRPr>
          </a:p>
          <a:p>
            <a:pPr marL="0" indent="0">
              <a:buNone/>
            </a:pPr>
            <a:endParaRPr lang="en-US" dirty="0"/>
          </a:p>
        </p:txBody>
      </p:sp>
    </p:spTree>
    <p:extLst>
      <p:ext uri="{BB962C8B-B14F-4D97-AF65-F5344CB8AC3E}">
        <p14:creationId xmlns:p14="http://schemas.microsoft.com/office/powerpoint/2010/main" val="410657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42621B-EB3A-81DE-3E72-2DFCE497D3A4}"/>
              </a:ext>
            </a:extLst>
          </p:cNvPr>
          <p:cNvSpPr>
            <a:spLocks noGrp="1"/>
          </p:cNvSpPr>
          <p:nvPr>
            <p:ph type="title"/>
          </p:nvPr>
        </p:nvSpPr>
        <p:spPr>
          <a:xfrm>
            <a:off x="1028700" y="1967266"/>
            <a:ext cx="2628900" cy="2547257"/>
          </a:xfrm>
          <a:solidFill>
            <a:schemeClr val="bg1"/>
          </a:solidFill>
        </p:spPr>
        <p:txBody>
          <a:bodyPr vert="horz" lIns="91440" tIns="45720" rIns="91440" bIns="45720" rtlCol="0" anchor="ctr">
            <a:normAutofit/>
          </a:bodyPr>
          <a:lstStyle/>
          <a:p>
            <a:pPr algn="ctr"/>
            <a:r>
              <a:rPr lang="en-US" sz="3600" kern="1200" dirty="0">
                <a:solidFill>
                  <a:schemeClr val="accent1">
                    <a:lumMod val="50000"/>
                  </a:schemeClr>
                </a:solidFill>
                <a:latin typeface="Garamond" panose="02020404030301010803" pitchFamily="18" charset="0"/>
                <a:cs typeface="+mj-cs"/>
              </a:rPr>
              <a:t>Questions</a:t>
            </a:r>
          </a:p>
        </p:txBody>
      </p:sp>
      <p:pic>
        <p:nvPicPr>
          <p:cNvPr id="4" name="Content Placeholder 5" descr="Icon of a figure pushing a question mark">
            <a:extLst>
              <a:ext uri="{FF2B5EF4-FFF2-40B4-BE49-F238E27FC236}">
                <a16:creationId xmlns:a16="http://schemas.microsoft.com/office/drawing/2014/main" id="{9C6DC580-BAB4-7911-8239-55ED2CEB79EE}"/>
              </a:ext>
            </a:extLst>
          </p:cNvPr>
          <p:cNvPicPr>
            <a:picLocks noGrp="1" noChangeAspect="1"/>
          </p:cNvPicPr>
          <p:nvPr>
            <p:ph idx="1"/>
          </p:nvPr>
        </p:nvPicPr>
        <p:blipFill rotWithShape="1">
          <a:blip r:embed="rId2"/>
          <a:srcRect r="1" b="7312"/>
          <a:stretch/>
        </p:blipFill>
        <p:spPr>
          <a:xfrm>
            <a:off x="6096000" y="891116"/>
            <a:ext cx="6070355" cy="5568739"/>
          </a:xfrm>
          <a:prstGeom prst="rect">
            <a:avLst/>
          </a:prstGeom>
        </p:spPr>
      </p:pic>
    </p:spTree>
    <p:extLst>
      <p:ext uri="{BB962C8B-B14F-4D97-AF65-F5344CB8AC3E}">
        <p14:creationId xmlns:p14="http://schemas.microsoft.com/office/powerpoint/2010/main" val="20870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70A1-B34C-C843-B34E-1DC7949F1197}"/>
              </a:ext>
            </a:extLst>
          </p:cNvPr>
          <p:cNvSpPr>
            <a:spLocks noGrp="1"/>
          </p:cNvSpPr>
          <p:nvPr>
            <p:ph type="title"/>
          </p:nvPr>
        </p:nvSpPr>
        <p:spPr/>
        <p:txBody>
          <a:bodyPr/>
          <a:lstStyle/>
          <a:p>
            <a:r>
              <a:rPr lang="en-US" dirty="0"/>
              <a:t>Test Your Knowledge</a:t>
            </a:r>
          </a:p>
        </p:txBody>
      </p:sp>
    </p:spTree>
    <p:extLst>
      <p:ext uri="{BB962C8B-B14F-4D97-AF65-F5344CB8AC3E}">
        <p14:creationId xmlns:p14="http://schemas.microsoft.com/office/powerpoint/2010/main" val="36361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3" name="Rectangle 2">
            <a:extLst>
              <a:ext uri="{FF2B5EF4-FFF2-40B4-BE49-F238E27FC236}">
                <a16:creationId xmlns:a16="http://schemas.microsoft.com/office/drawing/2014/main" id="{AF6DC09E-E6F5-CE44-8788-FFC79483F24D}"/>
              </a:ext>
            </a:extLst>
          </p:cNvPr>
          <p:cNvSpPr/>
          <p:nvPr/>
        </p:nvSpPr>
        <p:spPr>
          <a:xfrm>
            <a:off x="598714" y="1371600"/>
            <a:ext cx="9695214" cy="4765022"/>
          </a:xfrm>
          <a:prstGeom prst="rect">
            <a:avLst/>
          </a:prstGeom>
        </p:spPr>
        <p:txBody>
          <a:bodyPr wrap="square">
            <a:spAutoFit/>
          </a:bodyPr>
          <a:lstStyle/>
          <a:p>
            <a:pPr marL="514350" indent="-514350">
              <a:spcAft>
                <a:spcPts val="600"/>
              </a:spcAft>
              <a:buFont typeface="+mj-lt"/>
              <a:buAutoNum type="arabicPeriod"/>
            </a:pPr>
            <a:r>
              <a:rPr lang="en-US" sz="2800" dirty="0">
                <a:latin typeface="Arial" charset="0"/>
              </a:rPr>
              <a:t>Which one of the following is </a:t>
            </a:r>
            <a:r>
              <a:rPr lang="en-US" sz="2800" u="sng" dirty="0">
                <a:latin typeface="Arial" charset="0"/>
              </a:rPr>
              <a:t>NOT</a:t>
            </a:r>
            <a:r>
              <a:rPr lang="en-US" sz="2800" dirty="0">
                <a:latin typeface="Arial" charset="0"/>
              </a:rPr>
              <a:t> the purpose </a:t>
            </a:r>
            <a:br>
              <a:rPr lang="en-US" sz="2800" dirty="0">
                <a:latin typeface="Arial" charset="0"/>
              </a:rPr>
            </a:br>
            <a:r>
              <a:rPr lang="en-US" sz="2800" dirty="0">
                <a:latin typeface="Arial" charset="0"/>
              </a:rPr>
              <a:t>of financial monitoring review? </a:t>
            </a:r>
          </a:p>
          <a:p>
            <a:pPr marL="971550" lvl="1" indent="-514350">
              <a:lnSpc>
                <a:spcPts val="4000"/>
              </a:lnSpc>
              <a:spcBef>
                <a:spcPts val="600"/>
              </a:spcBef>
              <a:spcAft>
                <a:spcPts val="600"/>
              </a:spcAft>
              <a:buFont typeface="+mj-lt"/>
              <a:buAutoNum type="alphaUcPeriod"/>
            </a:pPr>
            <a:r>
              <a:rPr lang="en-US" sz="2600" dirty="0">
                <a:latin typeface="Arial" charset="0"/>
              </a:rPr>
              <a:t>Ensure grantee’s accounting systems and record keeping are in compliance with Federal regulations </a:t>
            </a:r>
          </a:p>
          <a:p>
            <a:pPr marL="971550" lvl="1" indent="-514350">
              <a:lnSpc>
                <a:spcPts val="4000"/>
              </a:lnSpc>
              <a:spcBef>
                <a:spcPts val="600"/>
              </a:spcBef>
              <a:spcAft>
                <a:spcPts val="600"/>
              </a:spcAft>
              <a:buFont typeface="+mj-lt"/>
              <a:buAutoNum type="alphaUcPeriod"/>
            </a:pPr>
            <a:r>
              <a:rPr lang="en-US" sz="2600" dirty="0">
                <a:latin typeface="Arial" charset="0"/>
              </a:rPr>
              <a:t>Safeguard against fraud, waste, and abuse </a:t>
            </a:r>
          </a:p>
          <a:p>
            <a:pPr marL="971550" lvl="1" indent="-514350">
              <a:lnSpc>
                <a:spcPts val="4000"/>
              </a:lnSpc>
              <a:spcBef>
                <a:spcPts val="600"/>
              </a:spcBef>
              <a:spcAft>
                <a:spcPts val="600"/>
              </a:spcAft>
              <a:buFont typeface="+mj-lt"/>
              <a:buAutoNum type="alphaUcPeriod"/>
            </a:pPr>
            <a:r>
              <a:rPr lang="en-US" sz="2600" dirty="0">
                <a:latin typeface="Arial" charset="0"/>
              </a:rPr>
              <a:t>Penalize grantees for failing to follow federal guidelines  </a:t>
            </a:r>
          </a:p>
          <a:p>
            <a:pPr marL="971550" lvl="1" indent="-514350">
              <a:lnSpc>
                <a:spcPts val="4000"/>
              </a:lnSpc>
              <a:spcBef>
                <a:spcPts val="600"/>
              </a:spcBef>
              <a:spcAft>
                <a:spcPts val="600"/>
              </a:spcAft>
              <a:buFont typeface="+mj-lt"/>
              <a:buAutoNum type="alphaUcPeriod"/>
            </a:pPr>
            <a:r>
              <a:rPr lang="en-US" sz="2600" dirty="0">
                <a:latin typeface="Arial" charset="0"/>
              </a:rPr>
              <a:t>Provide technical assistance  </a:t>
            </a:r>
          </a:p>
          <a:p>
            <a:pPr marL="971550" lvl="1" indent="-514350">
              <a:lnSpc>
                <a:spcPts val="4000"/>
              </a:lnSpc>
              <a:spcBef>
                <a:spcPts val="600"/>
              </a:spcBef>
              <a:spcAft>
                <a:spcPts val="600"/>
              </a:spcAft>
              <a:buFont typeface="+mj-lt"/>
              <a:buAutoNum type="alphaUcPeriod"/>
            </a:pPr>
            <a:r>
              <a:rPr lang="en-US" sz="2600" dirty="0">
                <a:latin typeface="Arial" charset="0"/>
              </a:rPr>
              <a:t>Make recommendations for improvement </a:t>
            </a:r>
            <a:r>
              <a:rPr lang="en-US" sz="2800" dirty="0">
                <a:latin typeface="Arial" charset="0"/>
              </a:rPr>
              <a:t>  </a:t>
            </a:r>
            <a:endParaRPr lang="en-US" sz="2800" dirty="0"/>
          </a:p>
        </p:txBody>
      </p:sp>
    </p:spTree>
    <p:extLst>
      <p:ext uri="{BB962C8B-B14F-4D97-AF65-F5344CB8AC3E}">
        <p14:creationId xmlns:p14="http://schemas.microsoft.com/office/powerpoint/2010/main" val="19887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Enhanced Desk Review</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4" descr="icon of a bar chart with dollar signs in each of the three columns with a red magnifying glass">
            <a:extLst>
              <a:ext uri="{FF2B5EF4-FFF2-40B4-BE49-F238E27FC236}">
                <a16:creationId xmlns:a16="http://schemas.microsoft.com/office/drawing/2014/main" id="{C761FBD5-0E66-1E49-A23E-04B891AA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636" y="2046923"/>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descr="letter icons in a large green circle with a red magnifying glass">
            <a:extLst>
              <a:ext uri="{FF2B5EF4-FFF2-40B4-BE49-F238E27FC236}">
                <a16:creationId xmlns:a16="http://schemas.microsoft.com/office/drawing/2014/main" id="{0C21F3FB-7F67-CF4E-808A-60EE88EB105F}"/>
              </a:ext>
            </a:extLst>
          </p:cNvPr>
          <p:cNvGrpSpPr/>
          <p:nvPr/>
        </p:nvGrpSpPr>
        <p:grpSpPr>
          <a:xfrm>
            <a:off x="113584" y="3611427"/>
            <a:ext cx="2507140" cy="2347998"/>
            <a:chOff x="63480" y="3561323"/>
            <a:chExt cx="2507140" cy="2347998"/>
          </a:xfrm>
        </p:grpSpPr>
        <p:pic>
          <p:nvPicPr>
            <p:cNvPr id="23" name="Picture 22">
              <a:extLst>
                <a:ext uri="{FF2B5EF4-FFF2-40B4-BE49-F238E27FC236}">
                  <a16:creationId xmlns:a16="http://schemas.microsoft.com/office/drawing/2014/main" id="{46AC5E37-F4AD-5F46-B8AE-3E8D9FAA7080}"/>
                </a:ext>
              </a:extLst>
            </p:cNvPr>
            <p:cNvPicPr>
              <a:picLocks noChangeAspect="1"/>
            </p:cNvPicPr>
            <p:nvPr/>
          </p:nvPicPr>
          <p:blipFill>
            <a:blip r:embed="rId4"/>
            <a:stretch>
              <a:fillRect/>
            </a:stretch>
          </p:blipFill>
          <p:spPr>
            <a:xfrm>
              <a:off x="474960" y="3759443"/>
              <a:ext cx="2095660" cy="2095660"/>
            </a:xfrm>
            <a:prstGeom prst="rect">
              <a:avLst/>
            </a:prstGeom>
          </p:spPr>
        </p:pic>
        <p:pic>
          <p:nvPicPr>
            <p:cNvPr id="24" name="Picture 23">
              <a:extLst>
                <a:ext uri="{FF2B5EF4-FFF2-40B4-BE49-F238E27FC236}">
                  <a16:creationId xmlns:a16="http://schemas.microsoft.com/office/drawing/2014/main" id="{4984CFCD-C6B0-504D-9055-89AFA8A3A280}"/>
                </a:ext>
              </a:extLst>
            </p:cNvPr>
            <p:cNvPicPr>
              <a:picLocks noChangeAspect="1"/>
            </p:cNvPicPr>
            <p:nvPr/>
          </p:nvPicPr>
          <p:blipFill>
            <a:blip r:embed="rId4"/>
            <a:stretch>
              <a:fillRect/>
            </a:stretch>
          </p:blipFill>
          <p:spPr>
            <a:xfrm>
              <a:off x="63480" y="3561323"/>
              <a:ext cx="2095660" cy="2095660"/>
            </a:xfrm>
            <a:prstGeom prst="rect">
              <a:avLst/>
            </a:prstGeom>
          </p:spPr>
        </p:pic>
        <p:pic>
          <p:nvPicPr>
            <p:cNvPr id="25" name="Picture 17">
              <a:extLst>
                <a:ext uri="{FF2B5EF4-FFF2-40B4-BE49-F238E27FC236}">
                  <a16:creationId xmlns:a16="http://schemas.microsoft.com/office/drawing/2014/main" id="{5CA39E07-7789-F440-8797-0A9E8F32E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descr="arrow chart icon with a red dollar sign in the center within a large green circle">
            <a:extLst>
              <a:ext uri="{FF2B5EF4-FFF2-40B4-BE49-F238E27FC236}">
                <a16:creationId xmlns:a16="http://schemas.microsoft.com/office/drawing/2014/main" id="{9A4EA77A-5411-1945-BBC3-37B2B56D26F4}"/>
              </a:ext>
            </a:extLst>
          </p:cNvPr>
          <p:cNvGrpSpPr/>
          <p:nvPr/>
        </p:nvGrpSpPr>
        <p:grpSpPr>
          <a:xfrm>
            <a:off x="2046274" y="2742886"/>
            <a:ext cx="2241290" cy="2241290"/>
            <a:chOff x="2046274" y="2742886"/>
            <a:chExt cx="2241290" cy="2241290"/>
          </a:xfrm>
        </p:grpSpPr>
        <p:pic>
          <p:nvPicPr>
            <p:cNvPr id="9" name="Picture 8">
              <a:extLst>
                <a:ext uri="{FF2B5EF4-FFF2-40B4-BE49-F238E27FC236}">
                  <a16:creationId xmlns:a16="http://schemas.microsoft.com/office/drawing/2014/main" id="{3EF9E170-D6D3-5840-BE32-3D8DC5381AEB}"/>
                </a:ext>
              </a:extLst>
            </p:cNvPr>
            <p:cNvPicPr>
              <a:picLocks noChangeAspect="1"/>
            </p:cNvPicPr>
            <p:nvPr/>
          </p:nvPicPr>
          <p:blipFill>
            <a:blip r:embed="rId6"/>
            <a:stretch>
              <a:fillRect/>
            </a:stretch>
          </p:blipFill>
          <p:spPr>
            <a:xfrm>
              <a:off x="2046274" y="2742886"/>
              <a:ext cx="2241290" cy="2241290"/>
            </a:xfrm>
            <a:prstGeom prst="rect">
              <a:avLst/>
            </a:prstGeom>
          </p:spPr>
        </p:pic>
        <p:sp>
          <p:nvSpPr>
            <p:cNvPr id="10" name="TextBox 9">
              <a:extLst>
                <a:ext uri="{FF2B5EF4-FFF2-40B4-BE49-F238E27FC236}">
                  <a16:creationId xmlns:a16="http://schemas.microsoft.com/office/drawing/2014/main" id="{407323EE-B1D7-D240-BAAC-3B97FFF4CF40}"/>
                </a:ext>
              </a:extLst>
            </p:cNvPr>
            <p:cNvSpPr txBox="1"/>
            <p:nvPr/>
          </p:nvSpPr>
          <p:spPr>
            <a:xfrm>
              <a:off x="2822453" y="3571143"/>
              <a:ext cx="350729" cy="584775"/>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a:t>
              </a:r>
            </a:p>
          </p:txBody>
        </p:sp>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468813" y="1150938"/>
            <a:ext cx="7716837" cy="5305425"/>
          </a:xfrm>
        </p:spPr>
        <p:txBody>
          <a:bodyPr>
            <a:noAutofit/>
          </a:bodyPr>
          <a:lstStyle/>
          <a:p>
            <a:pPr>
              <a:lnSpc>
                <a:spcPts val="3600"/>
              </a:lnSpc>
              <a:buClr>
                <a:srgbClr val="C00000"/>
              </a:buClr>
              <a:buSzPct val="80000"/>
              <a:buFont typeface="Wingdings" pitchFamily="2" charset="2"/>
              <a:buChar char="ü"/>
            </a:pPr>
            <a:r>
              <a:rPr lang="en-US" altLang="en-US" sz="2000" dirty="0"/>
              <a:t>Request and review accounting records </a:t>
            </a:r>
            <a:br>
              <a:rPr lang="en-US" altLang="en-US" sz="2000" dirty="0"/>
            </a:br>
            <a:r>
              <a:rPr lang="en-US" altLang="en-US" sz="2000" dirty="0"/>
              <a:t>(i.e., general ledger, budget vs. actuals, selected policies &amp; procedures, audit report, etc.).</a:t>
            </a:r>
          </a:p>
          <a:p>
            <a:pPr>
              <a:lnSpc>
                <a:spcPts val="3600"/>
              </a:lnSpc>
              <a:buClr>
                <a:srgbClr val="C00000"/>
              </a:buClr>
              <a:buSzPct val="80000"/>
              <a:buFont typeface="Wingdings" pitchFamily="2" charset="2"/>
              <a:buChar char="ü"/>
            </a:pPr>
            <a:r>
              <a:rPr lang="en-US" altLang="en-US" sz="2000" dirty="0"/>
              <a:t>Sample testing/source documentation from grantee</a:t>
            </a:r>
          </a:p>
          <a:p>
            <a:pPr lvl="1">
              <a:lnSpc>
                <a:spcPts val="3600"/>
              </a:lnSpc>
              <a:buClr>
                <a:srgbClr val="C00000"/>
              </a:buClr>
              <a:buSzPct val="80000"/>
            </a:pPr>
            <a:r>
              <a:rPr lang="en-US" altLang="en-US" sz="2000" dirty="0"/>
              <a:t> Select expenditure transactions for testing</a:t>
            </a:r>
          </a:p>
          <a:p>
            <a:pPr lvl="1">
              <a:lnSpc>
                <a:spcPts val="3600"/>
              </a:lnSpc>
              <a:buClr>
                <a:srgbClr val="C00000"/>
              </a:buClr>
              <a:buSzPct val="80000"/>
            </a:pPr>
            <a:r>
              <a:rPr lang="en-US" altLang="en-US" sz="2000" dirty="0"/>
              <a:t> Request supporting documentation</a:t>
            </a:r>
          </a:p>
          <a:p>
            <a:pPr lvl="1">
              <a:lnSpc>
                <a:spcPts val="3600"/>
              </a:lnSpc>
              <a:buClr>
                <a:srgbClr val="C00000"/>
              </a:buClr>
              <a:buSzPct val="80000"/>
            </a:pPr>
            <a:r>
              <a:rPr lang="en-US" altLang="en-US" sz="2000" dirty="0"/>
              <a:t> Review documentation</a:t>
            </a:r>
          </a:p>
          <a:p>
            <a:pPr>
              <a:lnSpc>
                <a:spcPts val="3600"/>
              </a:lnSpc>
              <a:buClr>
                <a:srgbClr val="C00000"/>
              </a:buClr>
              <a:buSzPct val="80000"/>
              <a:buFont typeface="Arial Unicode MS" panose="020B0604020202020204" pitchFamily="34" charset="-128"/>
              <a:buChar char="✓"/>
            </a:pPr>
            <a:r>
              <a:rPr lang="en-US" altLang="en-US" sz="2000" dirty="0"/>
              <a:t>OCFO will work with grantee until issues are closed.  </a:t>
            </a:r>
          </a:p>
          <a:p>
            <a:pPr>
              <a:lnSpc>
                <a:spcPts val="3600"/>
              </a:lnSpc>
              <a:buClr>
                <a:srgbClr val="C00000"/>
              </a:buClr>
              <a:buSzPct val="80000"/>
              <a:buFont typeface="Arial Unicode MS" panose="020B0604020202020204" pitchFamily="34" charset="-128"/>
              <a:buChar char="✓"/>
            </a:pPr>
            <a:r>
              <a:rPr lang="en-US" altLang="en-US" sz="2000" dirty="0"/>
              <a:t>Grantee will receive an email indicating that the desk review is closed.</a:t>
            </a:r>
          </a:p>
        </p:txBody>
      </p:sp>
    </p:spTree>
    <p:extLst>
      <p:ext uri="{BB962C8B-B14F-4D97-AF65-F5344CB8AC3E}">
        <p14:creationId xmlns:p14="http://schemas.microsoft.com/office/powerpoint/2010/main" val="28976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anim calcmode="lin" valueType="num">
                                      <p:cBhvr>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anim calcmode="lin" valueType="num">
                                      <p:cBhvr>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DC76C5F3-955F-744F-8CB0-3EFF9699C6BA}"/>
              </a:ext>
            </a:extLst>
          </p:cNvPr>
          <p:cNvSpPr txBox="1">
            <a:spLocks/>
          </p:cNvSpPr>
          <p:nvPr/>
        </p:nvSpPr>
        <p:spPr>
          <a:xfrm>
            <a:off x="598712" y="1402596"/>
            <a:ext cx="10327593" cy="5214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2"/>
            </a:pPr>
            <a:r>
              <a:rPr lang="en-US" dirty="0">
                <a:latin typeface="Arial" charset="0"/>
              </a:rPr>
              <a:t>What are the two types of financial monitoring reviews? </a:t>
            </a:r>
          </a:p>
          <a:p>
            <a:pPr marL="976122" lvl="1" indent="-514350">
              <a:lnSpc>
                <a:spcPct val="150000"/>
              </a:lnSpc>
              <a:spcBef>
                <a:spcPts val="600"/>
              </a:spcBef>
              <a:spcAft>
                <a:spcPts val="600"/>
              </a:spcAft>
              <a:buFont typeface="+mj-lt"/>
              <a:buAutoNum type="alphaUcPeriod"/>
            </a:pPr>
            <a:r>
              <a:rPr lang="en-US" sz="2600" dirty="0">
                <a:latin typeface="Arial" charset="0"/>
              </a:rPr>
              <a:t>Desk reviews and On-site reviews  </a:t>
            </a:r>
          </a:p>
          <a:p>
            <a:pPr marL="976122" lvl="1" indent="-514350">
              <a:lnSpc>
                <a:spcPct val="150000"/>
              </a:lnSpc>
              <a:spcBef>
                <a:spcPts val="600"/>
              </a:spcBef>
              <a:spcAft>
                <a:spcPts val="600"/>
              </a:spcAft>
              <a:buFont typeface="+mj-lt"/>
              <a:buAutoNum type="alphaUcPeriod"/>
            </a:pPr>
            <a:r>
              <a:rPr lang="en-US" sz="2600" dirty="0"/>
              <a:t>On-site reviews and Off-site reviews </a:t>
            </a:r>
          </a:p>
          <a:p>
            <a:pPr marL="976122" lvl="1" indent="-514350">
              <a:lnSpc>
                <a:spcPct val="150000"/>
              </a:lnSpc>
              <a:spcBef>
                <a:spcPts val="600"/>
              </a:spcBef>
              <a:spcAft>
                <a:spcPts val="600"/>
              </a:spcAft>
              <a:buFont typeface="+mj-lt"/>
              <a:buAutoNum type="alphaUcPeriod"/>
            </a:pPr>
            <a:r>
              <a:rPr lang="en-US" sz="2600" dirty="0"/>
              <a:t>Audit plan and Desk review</a:t>
            </a:r>
          </a:p>
          <a:p>
            <a:pPr marL="976122" lvl="1" indent="-514350">
              <a:lnSpc>
                <a:spcPct val="150000"/>
              </a:lnSpc>
              <a:spcBef>
                <a:spcPts val="600"/>
              </a:spcBef>
              <a:spcAft>
                <a:spcPts val="600"/>
              </a:spcAft>
              <a:buFont typeface="+mj-lt"/>
              <a:buAutoNum type="alphaUcPeriod"/>
            </a:pPr>
            <a:r>
              <a:rPr lang="en-US" sz="2600" dirty="0"/>
              <a:t>Audit plan and monitoring reviews </a:t>
            </a:r>
          </a:p>
        </p:txBody>
      </p:sp>
    </p:spTree>
    <p:extLst>
      <p:ext uri="{BB962C8B-B14F-4D97-AF65-F5344CB8AC3E}">
        <p14:creationId xmlns:p14="http://schemas.microsoft.com/office/powerpoint/2010/main" val="71255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35531896-90C1-C942-BB11-56A325D391C6}"/>
              </a:ext>
            </a:extLst>
          </p:cNvPr>
          <p:cNvSpPr txBox="1">
            <a:spLocks/>
          </p:cNvSpPr>
          <p:nvPr/>
        </p:nvSpPr>
        <p:spPr>
          <a:xfrm>
            <a:off x="598712" y="1402597"/>
            <a:ext cx="10498073" cy="310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3"/>
            </a:pPr>
            <a:r>
              <a:rPr lang="en-US" dirty="0">
                <a:latin typeface="Arial" charset="0"/>
              </a:rPr>
              <a:t>If weakness were noted in your organization’s internal controls during a desk or on-site financial monitoring review, your organization will be required to develop a corrective action plan.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14994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A23BE507-BA6E-DF49-84B8-2CE16EC79853}"/>
              </a:ext>
            </a:extLst>
          </p:cNvPr>
          <p:cNvSpPr txBox="1">
            <a:spLocks/>
          </p:cNvSpPr>
          <p:nvPr/>
        </p:nvSpPr>
        <p:spPr>
          <a:xfrm>
            <a:off x="598713" y="1370984"/>
            <a:ext cx="8240488"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4"/>
            </a:pPr>
            <a:r>
              <a:rPr lang="en-US" dirty="0">
                <a:latin typeface="Arial" charset="0"/>
              </a:rPr>
              <a:t>All of the following, except one, are considered a questioned cost.  </a:t>
            </a:r>
          </a:p>
          <a:p>
            <a:pPr marL="976122" lvl="1" indent="-514350">
              <a:lnSpc>
                <a:spcPct val="150000"/>
              </a:lnSpc>
              <a:spcBef>
                <a:spcPts val="600"/>
              </a:spcBef>
              <a:spcAft>
                <a:spcPts val="600"/>
              </a:spcAft>
              <a:buFont typeface="+mj-lt"/>
              <a:buAutoNum type="alphaUcPeriod"/>
            </a:pPr>
            <a:r>
              <a:rPr lang="en-US" sz="2600" dirty="0">
                <a:latin typeface="Arial" charset="0"/>
              </a:rPr>
              <a:t>Unauthorized costs   </a:t>
            </a:r>
          </a:p>
          <a:p>
            <a:pPr marL="976122" lvl="1" indent="-514350">
              <a:lnSpc>
                <a:spcPct val="150000"/>
              </a:lnSpc>
              <a:spcBef>
                <a:spcPts val="600"/>
              </a:spcBef>
              <a:spcAft>
                <a:spcPts val="600"/>
              </a:spcAft>
              <a:buFont typeface="+mj-lt"/>
              <a:buAutoNum type="alphaUcPeriod"/>
            </a:pPr>
            <a:r>
              <a:rPr lang="en-US" sz="2600" dirty="0"/>
              <a:t>Unsupported costs  </a:t>
            </a:r>
          </a:p>
          <a:p>
            <a:pPr marL="976122" lvl="1" indent="-514350">
              <a:lnSpc>
                <a:spcPct val="150000"/>
              </a:lnSpc>
              <a:spcBef>
                <a:spcPts val="600"/>
              </a:spcBef>
              <a:spcAft>
                <a:spcPts val="600"/>
              </a:spcAft>
              <a:buFont typeface="+mj-lt"/>
              <a:buAutoNum type="alphaUcPeriod"/>
            </a:pPr>
            <a:r>
              <a:rPr lang="en-US" sz="2600" dirty="0"/>
              <a:t>Unreasonable costs </a:t>
            </a:r>
          </a:p>
          <a:p>
            <a:pPr marL="976122" lvl="1" indent="-514350">
              <a:lnSpc>
                <a:spcPct val="150000"/>
              </a:lnSpc>
              <a:spcBef>
                <a:spcPts val="600"/>
              </a:spcBef>
              <a:spcAft>
                <a:spcPts val="600"/>
              </a:spcAft>
              <a:buFont typeface="+mj-lt"/>
              <a:buAutoNum type="alphaUcPeriod"/>
            </a:pPr>
            <a:r>
              <a:rPr lang="en-US" sz="2600" dirty="0"/>
              <a:t>Allowable costs  </a:t>
            </a:r>
          </a:p>
        </p:txBody>
      </p:sp>
    </p:spTree>
    <p:extLst>
      <p:ext uri="{BB962C8B-B14F-4D97-AF65-F5344CB8AC3E}">
        <p14:creationId xmlns:p14="http://schemas.microsoft.com/office/powerpoint/2010/main" val="62369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2B982323-D014-DF47-9115-E36D85E6BF83}"/>
              </a:ext>
            </a:extLst>
          </p:cNvPr>
          <p:cNvSpPr txBox="1">
            <a:spLocks/>
          </p:cNvSpPr>
          <p:nvPr/>
        </p:nvSpPr>
        <p:spPr>
          <a:xfrm>
            <a:off x="598712" y="1394460"/>
            <a:ext cx="8725397" cy="3745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5"/>
            </a:pPr>
            <a:r>
              <a:rPr lang="en-US" dirty="0">
                <a:latin typeface="Arial" charset="0"/>
              </a:rPr>
              <a:t>How many days, from the end of its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Arial" charset="0"/>
              </a:rPr>
              <a:t>360 days    </a:t>
            </a:r>
          </a:p>
          <a:p>
            <a:pPr marL="976122" lvl="1" indent="-514350">
              <a:lnSpc>
                <a:spcPct val="150000"/>
              </a:lnSpc>
              <a:spcBef>
                <a:spcPts val="600"/>
              </a:spcBef>
              <a:spcAft>
                <a:spcPts val="600"/>
              </a:spcAft>
              <a:buFont typeface="+mj-lt"/>
              <a:buAutoNum type="alphaUcPeriod"/>
            </a:pPr>
            <a:r>
              <a:rPr lang="en-US" sz="2600" dirty="0"/>
              <a:t>Two months   </a:t>
            </a:r>
          </a:p>
          <a:p>
            <a:pPr marL="976122" lvl="1" indent="-514350">
              <a:lnSpc>
                <a:spcPct val="150000"/>
              </a:lnSpc>
              <a:spcBef>
                <a:spcPts val="600"/>
              </a:spcBef>
              <a:spcAft>
                <a:spcPts val="600"/>
              </a:spcAft>
              <a:buFont typeface="+mj-lt"/>
              <a:buAutoNum type="alphaUcPeriod"/>
            </a:pPr>
            <a:r>
              <a:rPr lang="en-US" sz="2600" dirty="0"/>
              <a:t>180 days  </a:t>
            </a:r>
          </a:p>
          <a:p>
            <a:pPr marL="976122" lvl="1" indent="-514350">
              <a:lnSpc>
                <a:spcPct val="150000"/>
              </a:lnSpc>
              <a:spcBef>
                <a:spcPts val="600"/>
              </a:spcBef>
              <a:spcAft>
                <a:spcPts val="600"/>
              </a:spcAft>
              <a:buFont typeface="+mj-lt"/>
              <a:buAutoNum type="alphaUcPeriod"/>
            </a:pPr>
            <a:r>
              <a:rPr lang="en-US" sz="2600" dirty="0"/>
              <a:t>None of the above</a:t>
            </a:r>
            <a:r>
              <a:rPr lang="en-US" dirty="0"/>
              <a:t>   </a:t>
            </a:r>
          </a:p>
        </p:txBody>
      </p:sp>
    </p:spTree>
    <p:extLst>
      <p:ext uri="{BB962C8B-B14F-4D97-AF65-F5344CB8AC3E}">
        <p14:creationId xmlns:p14="http://schemas.microsoft.com/office/powerpoint/2010/main" val="404846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CA446484-B6E3-E140-A584-E8F59A5A926D}"/>
              </a:ext>
            </a:extLst>
          </p:cNvPr>
          <p:cNvSpPr txBox="1">
            <a:spLocks/>
          </p:cNvSpPr>
          <p:nvPr/>
        </p:nvSpPr>
        <p:spPr>
          <a:xfrm>
            <a:off x="598713" y="1402596"/>
            <a:ext cx="9893640" cy="3581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6"/>
            </a:pPr>
            <a:r>
              <a:rPr lang="en-US" dirty="0">
                <a:latin typeface="Arial" charset="0"/>
              </a:rPr>
              <a:t>Time and attendance/activity reports are to be based on actual hours worked on the federal award.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95768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7B2EFB65-9B0C-CF45-B39D-5105F06E15D4}"/>
              </a:ext>
            </a:extLst>
          </p:cNvPr>
          <p:cNvSpPr txBox="1">
            <a:spLocks/>
          </p:cNvSpPr>
          <p:nvPr/>
        </p:nvSpPr>
        <p:spPr>
          <a:xfrm>
            <a:off x="598713" y="1401980"/>
            <a:ext cx="8780814"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7"/>
            </a:pPr>
            <a:r>
              <a:rPr lang="en-US" dirty="0">
                <a:latin typeface="Arial" charset="0"/>
              </a:rPr>
              <a:t>Fringe Benefits include all of the following, except?  </a:t>
            </a:r>
          </a:p>
          <a:p>
            <a:pPr marL="971550" lvl="1" indent="-514350">
              <a:lnSpc>
                <a:spcPct val="150000"/>
              </a:lnSpc>
              <a:spcBef>
                <a:spcPts val="600"/>
              </a:spcBef>
              <a:spcAft>
                <a:spcPts val="600"/>
              </a:spcAft>
              <a:buFont typeface="+mj-lt"/>
              <a:buAutoNum type="alphaUcPeriod"/>
            </a:pPr>
            <a:r>
              <a:rPr lang="en-US" sz="2600" dirty="0">
                <a:latin typeface="Arial" charset="0"/>
              </a:rPr>
              <a:t>Federal Insurance Contributions (FICA)  </a:t>
            </a:r>
          </a:p>
          <a:p>
            <a:pPr marL="971550" lvl="1" indent="-514350">
              <a:lnSpc>
                <a:spcPct val="150000"/>
              </a:lnSpc>
              <a:spcBef>
                <a:spcPts val="600"/>
              </a:spcBef>
              <a:spcAft>
                <a:spcPts val="600"/>
              </a:spcAft>
              <a:buFont typeface="+mj-lt"/>
              <a:buAutoNum type="alphaUcPeriod"/>
            </a:pPr>
            <a:r>
              <a:rPr lang="en-US" sz="2600" dirty="0">
                <a:latin typeface="Arial" charset="0"/>
              </a:rPr>
              <a:t>Health Insurance  </a:t>
            </a:r>
          </a:p>
          <a:p>
            <a:pPr marL="971550" lvl="1" indent="-514350">
              <a:lnSpc>
                <a:spcPct val="150000"/>
              </a:lnSpc>
              <a:spcBef>
                <a:spcPts val="600"/>
              </a:spcBef>
              <a:spcAft>
                <a:spcPts val="600"/>
              </a:spcAft>
              <a:buFont typeface="+mj-lt"/>
              <a:buAutoNum type="alphaUcPeriod"/>
            </a:pPr>
            <a:r>
              <a:rPr lang="en-US" sz="2600" dirty="0">
                <a:latin typeface="Arial" charset="0"/>
              </a:rPr>
              <a:t>Retirement   </a:t>
            </a:r>
          </a:p>
          <a:p>
            <a:pPr marL="971550" lvl="1" indent="-514350">
              <a:lnSpc>
                <a:spcPct val="150000"/>
              </a:lnSpc>
              <a:spcBef>
                <a:spcPts val="600"/>
              </a:spcBef>
              <a:spcAft>
                <a:spcPts val="600"/>
              </a:spcAft>
              <a:buFont typeface="+mj-lt"/>
              <a:buAutoNum type="alphaUcPeriod"/>
            </a:pPr>
            <a:r>
              <a:rPr lang="en-US" sz="2600" dirty="0">
                <a:latin typeface="Arial" charset="0"/>
              </a:rPr>
              <a:t>Membership at fitness club   </a:t>
            </a:r>
          </a:p>
          <a:p>
            <a:pPr marL="971550" lvl="1" indent="-514350">
              <a:lnSpc>
                <a:spcPct val="150000"/>
              </a:lnSpc>
              <a:spcBef>
                <a:spcPts val="600"/>
              </a:spcBef>
              <a:spcAft>
                <a:spcPts val="600"/>
              </a:spcAft>
              <a:buFont typeface="+mj-lt"/>
              <a:buAutoNum type="alphaUcPeriod"/>
            </a:pPr>
            <a:r>
              <a:rPr lang="en-US" sz="2600" dirty="0">
                <a:latin typeface="Arial" charset="0"/>
              </a:rPr>
              <a:t>Workers’ compensation</a:t>
            </a:r>
            <a:r>
              <a:rPr lang="en-US" dirty="0">
                <a:latin typeface="Arial" charset="0"/>
              </a:rPr>
              <a:t>    </a:t>
            </a:r>
            <a:endParaRPr lang="en-US" dirty="0"/>
          </a:p>
        </p:txBody>
      </p:sp>
    </p:spTree>
    <p:extLst>
      <p:ext uri="{BB962C8B-B14F-4D97-AF65-F5344CB8AC3E}">
        <p14:creationId xmlns:p14="http://schemas.microsoft.com/office/powerpoint/2010/main" val="26501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A3C4FF65-69BE-2D4B-B077-172995724A83}"/>
              </a:ext>
            </a:extLst>
          </p:cNvPr>
          <p:cNvSpPr txBox="1">
            <a:spLocks/>
          </p:cNvSpPr>
          <p:nvPr/>
        </p:nvSpPr>
        <p:spPr>
          <a:xfrm>
            <a:off x="598712" y="1402596"/>
            <a:ext cx="9210306" cy="24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8"/>
            </a:pPr>
            <a:r>
              <a:rPr lang="en-US" dirty="0">
                <a:latin typeface="Arial" charset="0"/>
              </a:rPr>
              <a:t>All contribution costs used to satisfy a matching or cost-sharing requirement must be documented by the recipient at the same level of detail as Federal funds.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12407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8"/>
            <a:ext cx="10209495"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9"/>
            </a:pPr>
            <a:r>
              <a:rPr lang="en-US" dirty="0">
                <a:latin typeface="Arial" charset="0"/>
              </a:rPr>
              <a:t>Grant recipients should time their advanced drawdown                 requests to ensure that Federal cash on hand is the minimum needed for disbursement to be made immediately or within 10 days.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27036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8"/>
            <a:ext cx="10483766"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0"/>
            </a:pPr>
            <a:r>
              <a:rPr lang="en-US" dirty="0">
                <a:latin typeface="Arial" charset="0"/>
              </a:rPr>
              <a:t>Which one of the following is </a:t>
            </a:r>
            <a:r>
              <a:rPr lang="en-US" u="sng" dirty="0">
                <a:latin typeface="Arial" charset="0"/>
              </a:rPr>
              <a:t>NOT</a:t>
            </a:r>
            <a:r>
              <a:rPr lang="en-US" dirty="0">
                <a:latin typeface="Arial"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Arial" charset="0"/>
              </a:rPr>
              <a:t>Final      </a:t>
            </a:r>
          </a:p>
          <a:p>
            <a:pPr marL="976122" lvl="1" indent="-514350">
              <a:lnSpc>
                <a:spcPct val="150000"/>
              </a:lnSpc>
              <a:spcBef>
                <a:spcPts val="600"/>
              </a:spcBef>
              <a:spcAft>
                <a:spcPts val="600"/>
              </a:spcAft>
              <a:buFont typeface="+mj-lt"/>
              <a:buAutoNum type="alphaUcPeriod"/>
            </a:pPr>
            <a:r>
              <a:rPr lang="en-US" sz="2600" dirty="0"/>
              <a:t>Variable    </a:t>
            </a:r>
          </a:p>
          <a:p>
            <a:pPr marL="976122" lvl="1" indent="-514350">
              <a:lnSpc>
                <a:spcPct val="150000"/>
              </a:lnSpc>
              <a:spcBef>
                <a:spcPts val="600"/>
              </a:spcBef>
              <a:spcAft>
                <a:spcPts val="600"/>
              </a:spcAft>
              <a:buFont typeface="+mj-lt"/>
              <a:buAutoNum type="alphaUcPeriod"/>
            </a:pPr>
            <a:r>
              <a:rPr lang="en-US" sz="2600" dirty="0"/>
              <a:t>Provisional   </a:t>
            </a:r>
          </a:p>
          <a:p>
            <a:pPr marL="976122" lvl="1" indent="-514350">
              <a:lnSpc>
                <a:spcPct val="150000"/>
              </a:lnSpc>
              <a:spcBef>
                <a:spcPts val="600"/>
              </a:spcBef>
              <a:spcAft>
                <a:spcPts val="600"/>
              </a:spcAft>
              <a:buFont typeface="+mj-lt"/>
              <a:buAutoNum type="alphaUcPeriod"/>
            </a:pPr>
            <a:r>
              <a:rPr lang="en-US" sz="2600" dirty="0"/>
              <a:t>Fixed/Carry-Forward</a:t>
            </a:r>
            <a:r>
              <a:rPr lang="en-US" dirty="0"/>
              <a:t>     </a:t>
            </a:r>
          </a:p>
        </p:txBody>
      </p:sp>
    </p:spTree>
    <p:extLst>
      <p:ext uri="{BB962C8B-B14F-4D97-AF65-F5344CB8AC3E}">
        <p14:creationId xmlns:p14="http://schemas.microsoft.com/office/powerpoint/2010/main" val="284796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8"/>
            <a:ext cx="8901903"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1"/>
            </a:pPr>
            <a:r>
              <a:rPr lang="en-US" dirty="0">
                <a:latin typeface="Arial" charset="0"/>
              </a:rPr>
              <a:t>All grant recipients are required to establish and maintain accounting systems and financial records that accurately account for grant funds.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99002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Restricted Drawdown</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8" name="Group 17" descr="white triangle icon with a red exclamation point and a red magnifying glass in a large green circle">
            <a:extLst>
              <a:ext uri="{FF2B5EF4-FFF2-40B4-BE49-F238E27FC236}">
                <a16:creationId xmlns:a16="http://schemas.microsoft.com/office/drawing/2014/main" id="{7AA76DAA-AB09-2943-A213-4A2A02846497}"/>
              </a:ext>
            </a:extLst>
          </p:cNvPr>
          <p:cNvGrpSpPr/>
          <p:nvPr/>
        </p:nvGrpSpPr>
        <p:grpSpPr>
          <a:xfrm>
            <a:off x="900968" y="1724013"/>
            <a:ext cx="2229079" cy="1880576"/>
            <a:chOff x="863600" y="1659890"/>
            <a:chExt cx="2229079" cy="1880576"/>
          </a:xfrm>
        </p:grpSpPr>
        <p:pic>
          <p:nvPicPr>
            <p:cNvPr id="19" name="Picture 26">
              <a:extLst>
                <a:ext uri="{FF2B5EF4-FFF2-40B4-BE49-F238E27FC236}">
                  <a16:creationId xmlns:a16="http://schemas.microsoft.com/office/drawing/2014/main" id="{729BF8E3-6845-7B4B-A386-9F1BAA65D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65989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D9521DA9-8FAB-3B42-A699-1CBEE9A1EC9C}"/>
                </a:ext>
              </a:extLst>
            </p:cNvPr>
            <p:cNvPicPr>
              <a:picLocks noChangeAspect="1"/>
            </p:cNvPicPr>
            <p:nvPr/>
          </p:nvPicPr>
          <p:blipFill>
            <a:blip r:embed="rId4"/>
            <a:stretch>
              <a:fillRect/>
            </a:stretch>
          </p:blipFill>
          <p:spPr>
            <a:xfrm>
              <a:off x="1586763" y="2034550"/>
              <a:ext cx="1505916" cy="1505916"/>
            </a:xfrm>
            <a:prstGeom prst="rect">
              <a:avLst/>
            </a:prstGeom>
          </p:spPr>
        </p:pic>
      </p:grpSp>
      <p:grpSp>
        <p:nvGrpSpPr>
          <p:cNvPr id="26" name="Group 25" descr="white mailing letters icon with a red magnifying glass in a large green circle.">
            <a:extLst>
              <a:ext uri="{FF2B5EF4-FFF2-40B4-BE49-F238E27FC236}">
                <a16:creationId xmlns:a16="http://schemas.microsoft.com/office/drawing/2014/main" id="{9E821A84-4C38-9541-AA8B-774EF7AF5E1B}"/>
              </a:ext>
            </a:extLst>
          </p:cNvPr>
          <p:cNvGrpSpPr/>
          <p:nvPr/>
        </p:nvGrpSpPr>
        <p:grpSpPr>
          <a:xfrm>
            <a:off x="113584" y="3611427"/>
            <a:ext cx="2507140" cy="2347998"/>
            <a:chOff x="63480" y="3561323"/>
            <a:chExt cx="2507140" cy="2347998"/>
          </a:xfrm>
        </p:grpSpPr>
        <p:pic>
          <p:nvPicPr>
            <p:cNvPr id="24" name="Picture 23">
              <a:extLst>
                <a:ext uri="{FF2B5EF4-FFF2-40B4-BE49-F238E27FC236}">
                  <a16:creationId xmlns:a16="http://schemas.microsoft.com/office/drawing/2014/main" id="{87134647-EE62-D94B-A092-058B558F8A31}"/>
                </a:ext>
              </a:extLst>
            </p:cNvPr>
            <p:cNvPicPr>
              <a:picLocks noChangeAspect="1"/>
            </p:cNvPicPr>
            <p:nvPr/>
          </p:nvPicPr>
          <p:blipFill>
            <a:blip r:embed="rId5"/>
            <a:stretch>
              <a:fillRect/>
            </a:stretch>
          </p:blipFill>
          <p:spPr>
            <a:xfrm>
              <a:off x="474960" y="3759443"/>
              <a:ext cx="2095660" cy="2095660"/>
            </a:xfrm>
            <a:prstGeom prst="rect">
              <a:avLst/>
            </a:prstGeom>
          </p:spPr>
        </p:pic>
        <p:pic>
          <p:nvPicPr>
            <p:cNvPr id="23" name="Picture 22">
              <a:extLst>
                <a:ext uri="{FF2B5EF4-FFF2-40B4-BE49-F238E27FC236}">
                  <a16:creationId xmlns:a16="http://schemas.microsoft.com/office/drawing/2014/main" id="{243A9C1A-17FE-F542-9CE5-ACD767934AC2}"/>
                </a:ext>
              </a:extLst>
            </p:cNvPr>
            <p:cNvPicPr>
              <a:picLocks noChangeAspect="1"/>
            </p:cNvPicPr>
            <p:nvPr/>
          </p:nvPicPr>
          <p:blipFill>
            <a:blip r:embed="rId5"/>
            <a:stretch>
              <a:fillRect/>
            </a:stretch>
          </p:blipFill>
          <p:spPr>
            <a:xfrm>
              <a:off x="63480" y="3561323"/>
              <a:ext cx="2095660" cy="2095660"/>
            </a:xfrm>
            <a:prstGeom prst="rect">
              <a:avLst/>
            </a:prstGeom>
          </p:spPr>
        </p:pic>
        <p:pic>
          <p:nvPicPr>
            <p:cNvPr id="25" name="Picture 17">
              <a:extLst>
                <a:ext uri="{FF2B5EF4-FFF2-40B4-BE49-F238E27FC236}">
                  <a16:creationId xmlns:a16="http://schemas.microsoft.com/office/drawing/2014/main" id="{213C4A37-FCE9-B341-A8C4-572AB427B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descr="money icon of dollars with a red magnifying glass in a large green circle">
            <a:extLst>
              <a:ext uri="{FF2B5EF4-FFF2-40B4-BE49-F238E27FC236}">
                <a16:creationId xmlns:a16="http://schemas.microsoft.com/office/drawing/2014/main" id="{713DE31F-79DD-8F4B-8776-53C04F0E9A5A}"/>
              </a:ext>
            </a:extLst>
          </p:cNvPr>
          <p:cNvGrpSpPr/>
          <p:nvPr/>
        </p:nvGrpSpPr>
        <p:grpSpPr>
          <a:xfrm>
            <a:off x="2304957" y="3123565"/>
            <a:ext cx="2119313" cy="1752600"/>
            <a:chOff x="2143125" y="3123565"/>
            <a:chExt cx="2119313" cy="1752600"/>
          </a:xfrm>
        </p:grpSpPr>
        <p:pic>
          <p:nvPicPr>
            <p:cNvPr id="10" name="Picture 9">
              <a:extLst>
                <a:ext uri="{FF2B5EF4-FFF2-40B4-BE49-F238E27FC236}">
                  <a16:creationId xmlns:a16="http://schemas.microsoft.com/office/drawing/2014/main" id="{F87399DA-5378-B94E-BE04-89ADD5038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25" y="3123565"/>
              <a:ext cx="14747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CC078B1A-254F-134A-A9AD-989E64C92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417253"/>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542237" y="914399"/>
            <a:ext cx="7643413" cy="5671458"/>
          </a:xfrm>
        </p:spPr>
        <p:txBody>
          <a:bodyPr>
            <a:noAutofit/>
          </a:bodyPr>
          <a:lstStyle/>
          <a:p>
            <a:pPr>
              <a:lnSpc>
                <a:spcPts val="3600"/>
              </a:lnSpc>
              <a:buClr>
                <a:srgbClr val="C00000"/>
              </a:buClr>
              <a:buSzPct val="80000"/>
              <a:buFont typeface="Wingdings" pitchFamily="2" charset="2"/>
              <a:buChar char="ü"/>
            </a:pPr>
            <a:r>
              <a:rPr lang="en-US" altLang="en-US" sz="2000" dirty="0"/>
              <a:t>Designated for high-risk grantees</a:t>
            </a:r>
          </a:p>
          <a:p>
            <a:pPr>
              <a:lnSpc>
                <a:spcPts val="3600"/>
              </a:lnSpc>
              <a:buClr>
                <a:srgbClr val="C00000"/>
              </a:buClr>
              <a:buSzPct val="80000"/>
              <a:buFont typeface="Wingdings" pitchFamily="2" charset="2"/>
              <a:buChar char="ü"/>
            </a:pPr>
            <a:r>
              <a:rPr lang="en-US" altLang="en-US" sz="2000" dirty="0"/>
              <a:t>Evaluating the grantee’s monthly or quarterly request for funds</a:t>
            </a:r>
          </a:p>
          <a:p>
            <a:pPr>
              <a:lnSpc>
                <a:spcPts val="3600"/>
              </a:lnSpc>
              <a:buClr>
                <a:srgbClr val="C00000"/>
              </a:buClr>
              <a:buSzPct val="80000"/>
              <a:buFont typeface="Wingdings" pitchFamily="2" charset="2"/>
              <a:buChar char="ü"/>
            </a:pPr>
            <a:r>
              <a:rPr lang="en-US" altLang="en-US" sz="2000" dirty="0"/>
              <a:t>Sample testing/source documentation from grantee</a:t>
            </a:r>
          </a:p>
          <a:p>
            <a:pPr lvl="1">
              <a:lnSpc>
                <a:spcPts val="3600"/>
              </a:lnSpc>
              <a:buClr>
                <a:srgbClr val="C00000"/>
              </a:buClr>
              <a:buSzPct val="80000"/>
            </a:pPr>
            <a:r>
              <a:rPr lang="en-US" altLang="en-US" sz="1800" dirty="0"/>
              <a:t> Select expenditure transactions for testing</a:t>
            </a:r>
          </a:p>
          <a:p>
            <a:pPr lvl="1">
              <a:lnSpc>
                <a:spcPts val="3600"/>
              </a:lnSpc>
              <a:buClr>
                <a:srgbClr val="C00000"/>
              </a:buClr>
              <a:buSzPct val="80000"/>
            </a:pPr>
            <a:r>
              <a:rPr lang="en-US" altLang="en-US" sz="1800" dirty="0"/>
              <a:t> Request supporting documentation</a:t>
            </a:r>
          </a:p>
          <a:p>
            <a:pPr lvl="1">
              <a:lnSpc>
                <a:spcPts val="3600"/>
              </a:lnSpc>
              <a:buClr>
                <a:srgbClr val="C00000"/>
              </a:buClr>
              <a:buSzPct val="80000"/>
            </a:pPr>
            <a:r>
              <a:rPr lang="en-US" altLang="en-US" sz="1800" dirty="0"/>
              <a:t> Review documentation</a:t>
            </a:r>
          </a:p>
          <a:p>
            <a:pPr lvl="1">
              <a:lnSpc>
                <a:spcPts val="3600"/>
              </a:lnSpc>
              <a:buClr>
                <a:srgbClr val="C00000"/>
              </a:buClr>
              <a:buSzPct val="80000"/>
            </a:pPr>
            <a:r>
              <a:rPr lang="en-US" altLang="en-US" sz="1800" dirty="0"/>
              <a:t> Recommend amount of funds to be released </a:t>
            </a:r>
          </a:p>
          <a:p>
            <a:pPr lvl="1">
              <a:lnSpc>
                <a:spcPts val="3600"/>
              </a:lnSpc>
              <a:buClr>
                <a:srgbClr val="C00000"/>
              </a:buClr>
              <a:buSzPct val="80000"/>
            </a:pPr>
            <a:r>
              <a:rPr lang="en-US" altLang="en-US" sz="1800" dirty="0"/>
              <a:t>Obtain Program office concurrence on amount of funds to be released</a:t>
            </a:r>
          </a:p>
          <a:p>
            <a:pPr lvl="1">
              <a:lnSpc>
                <a:spcPts val="3600"/>
              </a:lnSpc>
              <a:buClr>
                <a:srgbClr val="C00000"/>
              </a:buClr>
              <a:buSzPct val="80000"/>
            </a:pPr>
            <a:r>
              <a:rPr lang="en-US" altLang="en-US" sz="1800" dirty="0"/>
              <a:t> Final approval is with Office of Audit, Assessment, and Management</a:t>
            </a:r>
          </a:p>
        </p:txBody>
      </p:sp>
    </p:spTree>
    <p:extLst>
      <p:ext uri="{BB962C8B-B14F-4D97-AF65-F5344CB8AC3E}">
        <p14:creationId xmlns:p14="http://schemas.microsoft.com/office/powerpoint/2010/main" val="355274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anim calcmode="lin" valueType="num">
                                      <p:cBhvr>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anim calcmode="lin" valueType="num">
                                      <p:cBhvr>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500"/>
                                        <p:tgtEl>
                                          <p:spTgt spid="3">
                                            <p:txEl>
                                              <p:pRg st="7" end="7"/>
                                            </p:txEl>
                                          </p:spTgt>
                                        </p:tgtEl>
                                      </p:cBhvr>
                                    </p:animEffect>
                                    <p:anim calcmode="lin" valueType="num">
                                      <p:cBhvr>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500"/>
                                        <p:tgtEl>
                                          <p:spTgt spid="3">
                                            <p:txEl>
                                              <p:pRg st="8" end="8"/>
                                            </p:txEl>
                                          </p:spTgt>
                                        </p:tgtEl>
                                      </p:cBhvr>
                                    </p:animEffect>
                                    <p:anim calcmode="lin" valueType="num">
                                      <p:cBhvr>
                                        <p:cTn id="6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10108911"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2"/>
            </a:pPr>
            <a:r>
              <a:rPr lang="en-US" dirty="0">
                <a:latin typeface="Arial" charset="0"/>
              </a:rPr>
              <a:t>Property records for a non-expendable equipment should contain:   </a:t>
            </a:r>
          </a:p>
          <a:p>
            <a:pPr marL="971550" lvl="1" indent="-514350">
              <a:lnSpc>
                <a:spcPts val="4000"/>
              </a:lnSpc>
              <a:spcBef>
                <a:spcPts val="600"/>
              </a:spcBef>
              <a:spcAft>
                <a:spcPts val="600"/>
              </a:spcAft>
              <a:buFont typeface="+mj-lt"/>
              <a:buAutoNum type="alphaUcPeriod"/>
            </a:pPr>
            <a:r>
              <a:rPr lang="en-US" sz="2600" dirty="0">
                <a:latin typeface="Arial" charset="0"/>
              </a:rPr>
              <a:t>Description of the item   </a:t>
            </a:r>
          </a:p>
          <a:p>
            <a:pPr marL="971550" lvl="1" indent="-514350">
              <a:lnSpc>
                <a:spcPts val="4000"/>
              </a:lnSpc>
              <a:spcBef>
                <a:spcPts val="600"/>
              </a:spcBef>
              <a:spcAft>
                <a:spcPts val="600"/>
              </a:spcAft>
              <a:buFont typeface="+mj-lt"/>
              <a:buAutoNum type="alphaUcPeriod"/>
            </a:pPr>
            <a:r>
              <a:rPr lang="en-US" sz="2600" dirty="0">
                <a:latin typeface="Arial" charset="0"/>
              </a:rPr>
              <a:t>Serial number   </a:t>
            </a:r>
          </a:p>
          <a:p>
            <a:pPr marL="971550" lvl="1" indent="-514350">
              <a:lnSpc>
                <a:spcPts val="4000"/>
              </a:lnSpc>
              <a:spcBef>
                <a:spcPts val="600"/>
              </a:spcBef>
              <a:spcAft>
                <a:spcPts val="600"/>
              </a:spcAft>
              <a:buFont typeface="+mj-lt"/>
              <a:buAutoNum type="alphaUcPeriod"/>
            </a:pPr>
            <a:r>
              <a:rPr lang="en-US" sz="2600" dirty="0">
                <a:latin typeface="Arial" charset="0"/>
              </a:rPr>
              <a:t>Cost (source of funding)    </a:t>
            </a:r>
          </a:p>
          <a:p>
            <a:pPr marL="971550" lvl="1" indent="-514350">
              <a:lnSpc>
                <a:spcPts val="4000"/>
              </a:lnSpc>
              <a:spcBef>
                <a:spcPts val="600"/>
              </a:spcBef>
              <a:spcAft>
                <a:spcPts val="600"/>
              </a:spcAft>
              <a:buFont typeface="+mj-lt"/>
              <a:buAutoNum type="alphaUcPeriod"/>
            </a:pPr>
            <a:r>
              <a:rPr lang="en-US" sz="2600" dirty="0">
                <a:latin typeface="Arial" charset="0"/>
              </a:rPr>
              <a:t>Acquisition date    </a:t>
            </a:r>
          </a:p>
          <a:p>
            <a:pPr marL="971550" lvl="1" indent="-514350">
              <a:lnSpc>
                <a:spcPts val="4000"/>
              </a:lnSpc>
              <a:spcBef>
                <a:spcPts val="600"/>
              </a:spcBef>
              <a:spcAft>
                <a:spcPts val="600"/>
              </a:spcAft>
              <a:buFont typeface="+mj-lt"/>
              <a:buAutoNum type="alphaUcPeriod"/>
            </a:pPr>
            <a:r>
              <a:rPr lang="en-US" sz="2600" dirty="0">
                <a:latin typeface="Arial" charset="0"/>
              </a:rPr>
              <a:t>Location of item </a:t>
            </a:r>
          </a:p>
          <a:p>
            <a:pPr marL="971550" lvl="1" indent="-514350">
              <a:lnSpc>
                <a:spcPts val="4000"/>
              </a:lnSpc>
              <a:spcBef>
                <a:spcPts val="600"/>
              </a:spcBef>
              <a:spcAft>
                <a:spcPts val="600"/>
              </a:spcAft>
              <a:buFont typeface="+mj-lt"/>
              <a:buAutoNum type="alphaUcPeriod"/>
            </a:pPr>
            <a:r>
              <a:rPr lang="en-US" sz="2600" dirty="0">
                <a:latin typeface="Arial" charset="0"/>
              </a:rPr>
              <a:t>All of the above</a:t>
            </a:r>
            <a:r>
              <a:rPr lang="en-US" dirty="0">
                <a:latin typeface="Arial" charset="0"/>
              </a:rPr>
              <a:t>     </a:t>
            </a:r>
            <a:endParaRPr lang="en-US" dirty="0"/>
          </a:p>
        </p:txBody>
      </p:sp>
    </p:spTree>
    <p:extLst>
      <p:ext uri="{BB962C8B-B14F-4D97-AF65-F5344CB8AC3E}">
        <p14:creationId xmlns:p14="http://schemas.microsoft.com/office/powerpoint/2010/main" val="7878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3"/>
            </a:pPr>
            <a:r>
              <a:rPr lang="en-US" dirty="0">
                <a:latin typeface="Arial" charset="0"/>
              </a:rPr>
              <a:t>Segregation of duties is an internal control mechanism intended to safeguard assets and prevent fraud, waste, and abuse.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28052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9605991"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4"/>
            </a:pPr>
            <a:r>
              <a:rPr lang="en-US" dirty="0">
                <a:latin typeface="Arial" charset="0"/>
              </a:rPr>
              <a:t>Subrecipients are to be monitored by the pass-through entity for compliance with federal requirements.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139111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5"/>
            </a:pPr>
            <a:r>
              <a:rPr lang="en-US" dirty="0">
                <a:latin typeface="Arial" charset="0"/>
              </a:rPr>
              <a:t>Once the cognizant agency approves an indirect cost rate proposal, it cannot be audited.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406326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10364943"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6"/>
            </a:pPr>
            <a:r>
              <a:rPr lang="en-US" dirty="0">
                <a:latin typeface="Arial" charset="0"/>
              </a:rPr>
              <a:t>What is the term used to describe a deliberate reduction of state and local funds because of the existence of Federal funds?    </a:t>
            </a:r>
          </a:p>
          <a:p>
            <a:pPr marL="976122" lvl="1" indent="-514350">
              <a:lnSpc>
                <a:spcPct val="150000"/>
              </a:lnSpc>
              <a:spcBef>
                <a:spcPts val="600"/>
              </a:spcBef>
              <a:spcAft>
                <a:spcPts val="600"/>
              </a:spcAft>
              <a:buFont typeface="+mj-lt"/>
              <a:buAutoNum type="alphaUcPeriod"/>
            </a:pPr>
            <a:r>
              <a:rPr lang="en-US" sz="2600" dirty="0">
                <a:latin typeface="Arial" charset="0"/>
              </a:rPr>
              <a:t>Reallocation       </a:t>
            </a:r>
          </a:p>
          <a:p>
            <a:pPr marL="976122" lvl="1" indent="-514350">
              <a:lnSpc>
                <a:spcPct val="150000"/>
              </a:lnSpc>
              <a:spcBef>
                <a:spcPts val="600"/>
              </a:spcBef>
              <a:spcAft>
                <a:spcPts val="600"/>
              </a:spcAft>
              <a:buFont typeface="+mj-lt"/>
              <a:buAutoNum type="alphaUcPeriod"/>
            </a:pPr>
            <a:r>
              <a:rPr lang="en-US" sz="2600" dirty="0"/>
              <a:t>Supplanting     </a:t>
            </a:r>
          </a:p>
          <a:p>
            <a:pPr marL="976122" lvl="1" indent="-514350">
              <a:lnSpc>
                <a:spcPct val="150000"/>
              </a:lnSpc>
              <a:spcBef>
                <a:spcPts val="600"/>
              </a:spcBef>
              <a:spcAft>
                <a:spcPts val="600"/>
              </a:spcAft>
              <a:buFont typeface="+mj-lt"/>
              <a:buAutoNum type="alphaUcPeriod"/>
            </a:pPr>
            <a:r>
              <a:rPr lang="en-US" sz="2600" dirty="0"/>
              <a:t>Supplemental    </a:t>
            </a:r>
          </a:p>
          <a:p>
            <a:pPr marL="976122" lvl="1" indent="-514350">
              <a:lnSpc>
                <a:spcPct val="150000"/>
              </a:lnSpc>
              <a:spcBef>
                <a:spcPts val="600"/>
              </a:spcBef>
              <a:spcAft>
                <a:spcPts val="600"/>
              </a:spcAft>
              <a:buFont typeface="+mj-lt"/>
              <a:buAutoNum type="alphaUcPeriod"/>
            </a:pPr>
            <a:r>
              <a:rPr lang="en-US" sz="2600" dirty="0"/>
              <a:t>Recoupment</a:t>
            </a:r>
            <a:r>
              <a:rPr lang="en-US" dirty="0"/>
              <a:t>      </a:t>
            </a:r>
          </a:p>
        </p:txBody>
      </p:sp>
    </p:spTree>
    <p:extLst>
      <p:ext uri="{BB962C8B-B14F-4D97-AF65-F5344CB8AC3E}">
        <p14:creationId xmlns:p14="http://schemas.microsoft.com/office/powerpoint/2010/main" val="58981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7"/>
            </a:pPr>
            <a:r>
              <a:rPr lang="en-US" dirty="0">
                <a:latin typeface="Arial" charset="0"/>
              </a:rPr>
              <a:t>Adequacy of written policies and procedures is one of the areas of focus during an on-site review.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spTree>
    <p:extLst>
      <p:ext uri="{BB962C8B-B14F-4D97-AF65-F5344CB8AC3E}">
        <p14:creationId xmlns:p14="http://schemas.microsoft.com/office/powerpoint/2010/main" val="387397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8"/>
            </a:pPr>
            <a:r>
              <a:rPr lang="en-US" dirty="0">
                <a:latin typeface="Arial" charset="0"/>
              </a:rPr>
              <a:t>An adequate accounting system:     </a:t>
            </a:r>
          </a:p>
          <a:p>
            <a:pPr marL="976122" lvl="1" indent="-514350">
              <a:lnSpc>
                <a:spcPts val="4000"/>
              </a:lnSpc>
              <a:spcBef>
                <a:spcPts val="600"/>
              </a:spcBef>
              <a:spcAft>
                <a:spcPts val="600"/>
              </a:spcAft>
              <a:buFont typeface="+mj-lt"/>
              <a:buAutoNum type="alphaUcPeriod"/>
            </a:pPr>
            <a:r>
              <a:rPr lang="en-US" sz="2600" dirty="0">
                <a:latin typeface="Arial" charset="0"/>
              </a:rPr>
              <a:t>Meets requirements for periodic reporting        </a:t>
            </a:r>
          </a:p>
          <a:p>
            <a:pPr marL="976122" lvl="1" indent="-514350">
              <a:lnSpc>
                <a:spcPts val="4000"/>
              </a:lnSpc>
              <a:spcBef>
                <a:spcPts val="600"/>
              </a:spcBef>
              <a:spcAft>
                <a:spcPts val="600"/>
              </a:spcAft>
              <a:buFont typeface="+mj-lt"/>
              <a:buAutoNum type="alphaUcPeriod"/>
            </a:pPr>
            <a:r>
              <a:rPr lang="en-US" sz="2600" dirty="0"/>
              <a:t>Provides financial data for planning, control, measurement, and evaluation of direct and indirect costs purposes     </a:t>
            </a:r>
          </a:p>
          <a:p>
            <a:pPr marL="976122" lvl="1" indent="-514350">
              <a:lnSpc>
                <a:spcPts val="4000"/>
              </a:lnSpc>
              <a:spcBef>
                <a:spcPts val="600"/>
              </a:spcBef>
              <a:spcAft>
                <a:spcPts val="600"/>
              </a:spcAft>
              <a:buFont typeface="+mj-lt"/>
              <a:buAutoNum type="alphaUcPeriod"/>
            </a:pPr>
            <a:r>
              <a:rPr lang="en-US" sz="2600" dirty="0"/>
              <a:t>Presents and classifies costs, as required for budgetary and evaluation purposes     </a:t>
            </a:r>
          </a:p>
          <a:p>
            <a:pPr marL="976122" lvl="1" indent="-514350">
              <a:lnSpc>
                <a:spcPts val="4000"/>
              </a:lnSpc>
              <a:spcBef>
                <a:spcPts val="600"/>
              </a:spcBef>
              <a:spcAft>
                <a:spcPts val="600"/>
              </a:spcAft>
              <a:buFont typeface="+mj-lt"/>
              <a:buAutoNum type="alphaUcPeriod"/>
            </a:pPr>
            <a:r>
              <a:rPr lang="en-US" sz="2600" dirty="0"/>
              <a:t>All of the above </a:t>
            </a:r>
            <a:r>
              <a:rPr lang="en-US" dirty="0"/>
              <a:t>      </a:t>
            </a:r>
          </a:p>
        </p:txBody>
      </p:sp>
    </p:spTree>
    <p:extLst>
      <p:ext uri="{BB962C8B-B14F-4D97-AF65-F5344CB8AC3E}">
        <p14:creationId xmlns:p14="http://schemas.microsoft.com/office/powerpoint/2010/main" val="330167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9"/>
            </a:pPr>
            <a:r>
              <a:rPr lang="en-US" dirty="0">
                <a:latin typeface="Arial"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Arial" charset="0"/>
              </a:rPr>
              <a:t>Charging the Legislature         </a:t>
            </a:r>
          </a:p>
          <a:p>
            <a:pPr marL="976122" lvl="1" indent="-514350">
              <a:lnSpc>
                <a:spcPct val="150000"/>
              </a:lnSpc>
              <a:spcBef>
                <a:spcPts val="600"/>
              </a:spcBef>
              <a:spcAft>
                <a:spcPts val="600"/>
              </a:spcAft>
              <a:buFont typeface="+mj-lt"/>
              <a:buAutoNum type="alphaUcPeriod"/>
            </a:pPr>
            <a:r>
              <a:rPr lang="en-US" sz="2600" dirty="0"/>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t>Indirectly charging the federal for property costs</a:t>
            </a:r>
            <a:r>
              <a:rPr lang="en-US" dirty="0"/>
              <a:t>     </a:t>
            </a:r>
          </a:p>
        </p:txBody>
      </p:sp>
    </p:spTree>
    <p:extLst>
      <p:ext uri="{BB962C8B-B14F-4D97-AF65-F5344CB8AC3E}">
        <p14:creationId xmlns:p14="http://schemas.microsoft.com/office/powerpoint/2010/main" val="16748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D4531-3B0A-148B-3A58-0A70351A3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D738F-F48F-405E-0443-58E9547CB627}"/>
              </a:ext>
            </a:extLst>
          </p:cNvPr>
          <p:cNvSpPr>
            <a:spLocks noGrp="1"/>
          </p:cNvSpPr>
          <p:nvPr>
            <p:ph type="title"/>
          </p:nvPr>
        </p:nvSpPr>
        <p:spPr/>
        <p:txBody>
          <a:bodyPr/>
          <a:lstStyle/>
          <a:p>
            <a:r>
              <a:rPr lang="en-US" dirty="0">
                <a:latin typeface="Arial"/>
                <a:cs typeface="Arial"/>
              </a:rPr>
              <a:t>Webinar Recordings </a:t>
            </a:r>
            <a:endParaRPr lang="en-US" dirty="0"/>
          </a:p>
        </p:txBody>
      </p:sp>
      <p:sp>
        <p:nvSpPr>
          <p:cNvPr id="5" name="Content Placeholder 2">
            <a:extLst>
              <a:ext uri="{FF2B5EF4-FFF2-40B4-BE49-F238E27FC236}">
                <a16:creationId xmlns:a16="http://schemas.microsoft.com/office/drawing/2014/main" id="{17E7FD0E-854D-53A2-6971-81EC56F97B44}"/>
              </a:ext>
            </a:extLst>
          </p:cNvPr>
          <p:cNvSpPr txBox="1">
            <a:spLocks/>
          </p:cNvSpPr>
          <p:nvPr/>
        </p:nvSpPr>
        <p:spPr>
          <a:xfrm>
            <a:off x="501731" y="1240277"/>
            <a:ext cx="11187748" cy="43708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285750">
              <a:buFont typeface="Arial"/>
              <a:buChar char="•"/>
            </a:pPr>
            <a:r>
              <a:rPr lang="en-US" b="1" dirty="0">
                <a:latin typeface="Arial"/>
                <a:cs typeface="Arial"/>
              </a:rPr>
              <a:t>Open your web browser</a:t>
            </a:r>
            <a:r>
              <a:rPr lang="en-US" dirty="0">
                <a:latin typeface="Arial"/>
                <a:cs typeface="Arial"/>
              </a:rPr>
              <a:t> and go to:</a:t>
            </a:r>
            <a:br>
              <a:rPr lang="en-US" dirty="0">
                <a:latin typeface="Arial"/>
                <a:cs typeface="Arial"/>
              </a:rPr>
            </a:br>
            <a:r>
              <a:rPr lang="en-US" dirty="0">
                <a:latin typeface="Arial"/>
                <a:cs typeface="Arial"/>
              </a:rPr>
              <a:t> </a:t>
            </a:r>
            <a:r>
              <a:rPr lang="en-US" b="1" dirty="0">
                <a:latin typeface="Arial"/>
                <a:cs typeface="Arial"/>
                <a:hlinkClick r:id="rId2"/>
              </a:rPr>
              <a:t>https://www.ojp.gov/</a:t>
            </a:r>
            <a:r>
              <a:rPr lang="en-US" dirty="0">
                <a:latin typeface="Arial"/>
                <a:cs typeface="Arial"/>
              </a:rPr>
              <a:t> </a:t>
            </a:r>
            <a:endParaRPr lang="en-US" dirty="0"/>
          </a:p>
          <a:p>
            <a:pPr marL="971550" lvl="1" indent="-285750">
              <a:buFont typeface="Arial"/>
              <a:buChar char="•"/>
            </a:pPr>
            <a:r>
              <a:rPr lang="en-US" b="1" dirty="0">
                <a:latin typeface="Arial"/>
                <a:cs typeface="Arial"/>
              </a:rPr>
              <a:t>Click on “Training”</a:t>
            </a:r>
            <a:r>
              <a:rPr lang="en-US" dirty="0">
                <a:latin typeface="Arial"/>
                <a:cs typeface="Arial"/>
              </a:rPr>
              <a:t> </a:t>
            </a:r>
            <a:endParaRPr lang="en-US" dirty="0"/>
          </a:p>
          <a:p>
            <a:pPr marL="971550" lvl="1" indent="-285750">
              <a:buFont typeface="Arial"/>
              <a:buChar char="•"/>
            </a:pPr>
            <a:r>
              <a:rPr lang="en-US" b="1" dirty="0">
                <a:latin typeface="Arial"/>
                <a:cs typeface="Arial"/>
              </a:rPr>
              <a:t>Click on "Training"</a:t>
            </a:r>
            <a:r>
              <a:rPr lang="en-US" dirty="0">
                <a:latin typeface="Arial"/>
                <a:cs typeface="Arial"/>
              </a:rPr>
              <a:t> again (This will open the OJP Training section.)</a:t>
            </a:r>
            <a:endParaRPr lang="en-US" dirty="0"/>
          </a:p>
          <a:p>
            <a:pPr marL="971550" lvl="1" indent="-285750">
              <a:buFont typeface="Arial"/>
              <a:buChar char="•"/>
            </a:pPr>
            <a:r>
              <a:rPr lang="en-US" b="1" dirty="0">
                <a:latin typeface="Arial"/>
                <a:cs typeface="Arial"/>
              </a:rPr>
              <a:t>Click on + sign next to “Grants and Financial Training”</a:t>
            </a:r>
            <a:r>
              <a:rPr lang="en-US" dirty="0">
                <a:latin typeface="Arial"/>
                <a:cs typeface="Arial"/>
              </a:rPr>
              <a:t> (the window will expand).</a:t>
            </a:r>
            <a:endParaRPr lang="en-US" dirty="0"/>
          </a:p>
          <a:p>
            <a:pPr marL="971550" lvl="1" indent="-285750">
              <a:buFont typeface="Arial"/>
              <a:buChar char="•"/>
            </a:pPr>
            <a:r>
              <a:rPr lang="en-US" dirty="0">
                <a:latin typeface="Arial"/>
                <a:cs typeface="Arial"/>
              </a:rPr>
              <a:t>From the expanded list, </a:t>
            </a:r>
            <a:r>
              <a:rPr lang="en-US" b="1" dirty="0">
                <a:latin typeface="Arial"/>
                <a:cs typeface="Arial"/>
              </a:rPr>
              <a:t>click on “OJP Financial Management Training Webinars.”</a:t>
            </a:r>
            <a:endParaRPr lang="en-US" dirty="0"/>
          </a:p>
          <a:p>
            <a:pPr>
              <a:buFont typeface="Arial"/>
              <a:buChar char="•"/>
            </a:pPr>
            <a:r>
              <a:rPr lang="en-US" dirty="0">
                <a:latin typeface="Arial"/>
                <a:cs typeface="Arial"/>
              </a:rPr>
              <a:t>This should open the page dedicated to those webinars, where you can view, or access recordings of financial management webinars offered by OJP.</a:t>
            </a:r>
            <a:endParaRPr lang="en-US" dirty="0"/>
          </a:p>
          <a:p>
            <a:pPr marL="461645" lvl="1" indent="0">
              <a:lnSpc>
                <a:spcPct val="150000"/>
              </a:lnSpc>
              <a:spcBef>
                <a:spcPts val="600"/>
              </a:spcBef>
              <a:spcAft>
                <a:spcPts val="600"/>
              </a:spcAft>
              <a:buNone/>
            </a:pPr>
            <a:endParaRPr lang="en-US" dirty="0">
              <a:latin typeface="Arial"/>
              <a:cs typeface="Arial"/>
            </a:endParaRPr>
          </a:p>
        </p:txBody>
      </p:sp>
    </p:spTree>
    <p:extLst>
      <p:ext uri="{BB962C8B-B14F-4D97-AF65-F5344CB8AC3E}">
        <p14:creationId xmlns:p14="http://schemas.microsoft.com/office/powerpoint/2010/main" val="921281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BC80-2893-3F4A-B950-6D21F61F84A5}"/>
              </a:ext>
            </a:extLst>
          </p:cNvPr>
          <p:cNvSpPr>
            <a:spLocks noGrp="1"/>
          </p:cNvSpPr>
          <p:nvPr>
            <p:ph type="title"/>
          </p:nvPr>
        </p:nvSpPr>
        <p:spPr>
          <a:xfrm rot="21343863">
            <a:off x="1392382" y="1087582"/>
            <a:ext cx="10890250" cy="2797629"/>
          </a:xfrm>
        </p:spPr>
        <p:txBody>
          <a:bodyPr>
            <a:normAutofit/>
          </a:bodyPr>
          <a:lstStyle/>
          <a:p>
            <a:r>
              <a:rPr lang="en-US" sz="6000" i="1" dirty="0"/>
              <a:t>The End!</a:t>
            </a:r>
          </a:p>
        </p:txBody>
      </p:sp>
    </p:spTree>
    <p:extLst>
      <p:ext uri="{BB962C8B-B14F-4D97-AF65-F5344CB8AC3E}">
        <p14:creationId xmlns:p14="http://schemas.microsoft.com/office/powerpoint/2010/main" val="48031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Conference Costs</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4" name="Group 13" descr="white cash icon with a red magnifying glass in a large green circle.">
            <a:extLst>
              <a:ext uri="{FF2B5EF4-FFF2-40B4-BE49-F238E27FC236}">
                <a16:creationId xmlns:a16="http://schemas.microsoft.com/office/drawing/2014/main" id="{6F25A477-E31C-1D40-AEF1-4750CAF39078}"/>
              </a:ext>
            </a:extLst>
          </p:cNvPr>
          <p:cNvGrpSpPr/>
          <p:nvPr/>
        </p:nvGrpSpPr>
        <p:grpSpPr>
          <a:xfrm>
            <a:off x="994493" y="1917846"/>
            <a:ext cx="2119313" cy="1752600"/>
            <a:chOff x="2143125" y="3123565"/>
            <a:chExt cx="2119313" cy="1752600"/>
          </a:xfrm>
        </p:grpSpPr>
        <p:pic>
          <p:nvPicPr>
            <p:cNvPr id="15" name="Picture 14">
              <a:extLst>
                <a:ext uri="{FF2B5EF4-FFF2-40B4-BE49-F238E27FC236}">
                  <a16:creationId xmlns:a16="http://schemas.microsoft.com/office/drawing/2014/main" id="{12AC496F-9F57-8747-92DE-B9B2C297A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3123565"/>
              <a:ext cx="14747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F15F4B9E-DEBF-3A46-B050-5BF31589C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417253"/>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icon of three gears in white over a green circle with a red magnifying glass.">
            <a:extLst>
              <a:ext uri="{FF2B5EF4-FFF2-40B4-BE49-F238E27FC236}">
                <a16:creationId xmlns:a16="http://schemas.microsoft.com/office/drawing/2014/main" id="{4AB04615-2FCD-5247-9804-5F1A3EFC7EB6}"/>
              </a:ext>
            </a:extLst>
          </p:cNvPr>
          <p:cNvPicPr>
            <a:picLocks noChangeAspect="1"/>
          </p:cNvPicPr>
          <p:nvPr/>
        </p:nvPicPr>
        <p:blipFill>
          <a:blip r:embed="rId5"/>
          <a:stretch>
            <a:fillRect/>
          </a:stretch>
        </p:blipFill>
        <p:spPr>
          <a:xfrm>
            <a:off x="473327" y="3941172"/>
            <a:ext cx="1828800" cy="1828800"/>
          </a:xfrm>
          <a:prstGeom prst="rect">
            <a:avLst/>
          </a:prstGeom>
        </p:spPr>
      </p:pic>
      <p:grpSp>
        <p:nvGrpSpPr>
          <p:cNvPr id="18" name="Group 17" descr="white mailing letter icon with a red magnifying glass in a large green circle">
            <a:extLst>
              <a:ext uri="{FF2B5EF4-FFF2-40B4-BE49-F238E27FC236}">
                <a16:creationId xmlns:a16="http://schemas.microsoft.com/office/drawing/2014/main" id="{E0C93D75-6FC0-9640-A010-8E67948C03C0}"/>
              </a:ext>
            </a:extLst>
          </p:cNvPr>
          <p:cNvGrpSpPr/>
          <p:nvPr/>
        </p:nvGrpSpPr>
        <p:grpSpPr>
          <a:xfrm>
            <a:off x="1938338" y="2828290"/>
            <a:ext cx="2507140" cy="2347998"/>
            <a:chOff x="63480" y="3561323"/>
            <a:chExt cx="2507140" cy="2347998"/>
          </a:xfrm>
        </p:grpSpPr>
        <p:pic>
          <p:nvPicPr>
            <p:cNvPr id="19" name="Picture 18">
              <a:extLst>
                <a:ext uri="{FF2B5EF4-FFF2-40B4-BE49-F238E27FC236}">
                  <a16:creationId xmlns:a16="http://schemas.microsoft.com/office/drawing/2014/main" id="{1ABA6C2F-BDB4-3048-899E-086F42BEBF0A}"/>
                </a:ext>
              </a:extLst>
            </p:cNvPr>
            <p:cNvPicPr>
              <a:picLocks noChangeAspect="1"/>
            </p:cNvPicPr>
            <p:nvPr/>
          </p:nvPicPr>
          <p:blipFill>
            <a:blip r:embed="rId6"/>
            <a:stretch>
              <a:fillRect/>
            </a:stretch>
          </p:blipFill>
          <p:spPr>
            <a:xfrm>
              <a:off x="474960" y="3759443"/>
              <a:ext cx="2095660" cy="2095660"/>
            </a:xfrm>
            <a:prstGeom prst="rect">
              <a:avLst/>
            </a:prstGeom>
          </p:spPr>
        </p:pic>
        <p:pic>
          <p:nvPicPr>
            <p:cNvPr id="20" name="Picture 19">
              <a:extLst>
                <a:ext uri="{FF2B5EF4-FFF2-40B4-BE49-F238E27FC236}">
                  <a16:creationId xmlns:a16="http://schemas.microsoft.com/office/drawing/2014/main" id="{E1EDA0E8-6114-3049-8C68-CC2FEDA23E2F}"/>
                </a:ext>
              </a:extLst>
            </p:cNvPr>
            <p:cNvPicPr>
              <a:picLocks noChangeAspect="1"/>
            </p:cNvPicPr>
            <p:nvPr/>
          </p:nvPicPr>
          <p:blipFill>
            <a:blip r:embed="rId6"/>
            <a:stretch>
              <a:fillRect/>
            </a:stretch>
          </p:blipFill>
          <p:spPr>
            <a:xfrm>
              <a:off x="63480" y="3561323"/>
              <a:ext cx="2095660" cy="2095660"/>
            </a:xfrm>
            <a:prstGeom prst="rect">
              <a:avLst/>
            </a:prstGeom>
          </p:spPr>
        </p:pic>
        <p:pic>
          <p:nvPicPr>
            <p:cNvPr id="21" name="Picture 17">
              <a:extLst>
                <a:ext uri="{FF2B5EF4-FFF2-40B4-BE49-F238E27FC236}">
                  <a16:creationId xmlns:a16="http://schemas.microsoft.com/office/drawing/2014/main" id="{ADF432C3-B9D3-0343-BEA5-DF445E041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52258" y="914399"/>
            <a:ext cx="7175500" cy="5397500"/>
          </a:xfrm>
        </p:spPr>
        <p:txBody>
          <a:bodyPr>
            <a:normAutofit fontScale="77500" lnSpcReduction="20000"/>
          </a:bodyPr>
          <a:lstStyle/>
          <a:p>
            <a:pPr>
              <a:lnSpc>
                <a:spcPts val="3660"/>
              </a:lnSpc>
              <a:buClr>
                <a:srgbClr val="C00000"/>
              </a:buClr>
              <a:buSzPct val="80000"/>
              <a:buFont typeface="Wingdings" pitchFamily="2" charset="2"/>
              <a:buChar char="ü"/>
            </a:pPr>
            <a:r>
              <a:rPr lang="en-US" altLang="en-US" sz="2600" dirty="0"/>
              <a:t>Excess cash review</a:t>
            </a:r>
          </a:p>
          <a:p>
            <a:pPr>
              <a:lnSpc>
                <a:spcPts val="3400"/>
              </a:lnSpc>
              <a:buClr>
                <a:srgbClr val="C00000"/>
              </a:buClr>
              <a:buSzPct val="80000"/>
              <a:buFont typeface="Wingdings" pitchFamily="2" charset="2"/>
              <a:buChar char="ü"/>
            </a:pPr>
            <a:r>
              <a:rPr lang="en-US" altLang="en-US" sz="2600" dirty="0"/>
              <a:t>Pre-approval and post-event reporting</a:t>
            </a:r>
            <a:endParaRPr lang="en-US" altLang="en-US" sz="2200" dirty="0"/>
          </a:p>
          <a:p>
            <a:pPr>
              <a:lnSpc>
                <a:spcPts val="3400"/>
              </a:lnSpc>
              <a:buClr>
                <a:srgbClr val="C00000"/>
              </a:buClr>
              <a:buSzPct val="80000"/>
              <a:buFont typeface="Wingdings" pitchFamily="2" charset="2"/>
              <a:buChar char="ü"/>
            </a:pPr>
            <a:r>
              <a:rPr lang="en-US" altLang="en-US" sz="2600" dirty="0"/>
              <a:t>Sample testing/source documentation from grantee</a:t>
            </a:r>
          </a:p>
          <a:p>
            <a:pPr lvl="1">
              <a:lnSpc>
                <a:spcPts val="3400"/>
              </a:lnSpc>
              <a:buClr>
                <a:srgbClr val="C00000"/>
              </a:buClr>
              <a:buSzPct val="80000"/>
            </a:pPr>
            <a:r>
              <a:rPr lang="en-US" altLang="en-US" dirty="0"/>
              <a:t> Select expenditure transactions for testing</a:t>
            </a:r>
          </a:p>
          <a:p>
            <a:pPr lvl="1">
              <a:lnSpc>
                <a:spcPts val="3400"/>
              </a:lnSpc>
              <a:buClr>
                <a:srgbClr val="C00000"/>
              </a:buClr>
              <a:buSzPct val="80000"/>
            </a:pPr>
            <a:r>
              <a:rPr lang="en-US" altLang="en-US" dirty="0"/>
              <a:t> Request supporting documentation</a:t>
            </a:r>
          </a:p>
          <a:p>
            <a:pPr>
              <a:lnSpc>
                <a:spcPts val="3400"/>
              </a:lnSpc>
              <a:buClr>
                <a:srgbClr val="C00000"/>
              </a:buClr>
              <a:buSzPct val="80000"/>
              <a:buFont typeface="Wingdings" pitchFamily="2" charset="2"/>
              <a:buChar char="ü"/>
            </a:pPr>
            <a:r>
              <a:rPr lang="en-US" altLang="en-US" sz="2600" dirty="0"/>
              <a:t>Financial Monitor may contact the grantee for additional information or to remedy an issue.</a:t>
            </a:r>
          </a:p>
          <a:p>
            <a:pPr>
              <a:lnSpc>
                <a:spcPts val="3400"/>
              </a:lnSpc>
              <a:buClr>
                <a:srgbClr val="C00000"/>
              </a:buClr>
              <a:buSzPct val="80000"/>
              <a:buFont typeface="Wingdings" pitchFamily="2" charset="2"/>
              <a:buChar char="ü"/>
            </a:pPr>
            <a:r>
              <a:rPr lang="en-US" altLang="en-US" dirty="0"/>
              <a:t>OCFO will work with grantee until issues are closed.  </a:t>
            </a:r>
          </a:p>
          <a:p>
            <a:pPr>
              <a:lnSpc>
                <a:spcPts val="3400"/>
              </a:lnSpc>
              <a:buClr>
                <a:srgbClr val="C00000"/>
              </a:buClr>
              <a:buSzPct val="80000"/>
              <a:buFont typeface="Arial Unicode MS" panose="020B0604020202020204" pitchFamily="34" charset="-128"/>
              <a:buChar char="✓"/>
            </a:pPr>
            <a:r>
              <a:rPr lang="en-US" altLang="en-US" sz="2600" dirty="0"/>
              <a:t>Grantee will receive an email indicating that the desk review is closed.</a:t>
            </a:r>
          </a:p>
          <a:p>
            <a:pPr lvl="1">
              <a:buFont typeface="Arial Unicode MS" panose="020B0604020202020204" pitchFamily="34" charset="-128"/>
              <a:buChar char="✓"/>
            </a:pPr>
            <a:endParaRPr lang="en-US" altLang="en-US" sz="2600" dirty="0"/>
          </a:p>
        </p:txBody>
      </p:sp>
    </p:spTree>
    <p:extLst>
      <p:ext uri="{BB962C8B-B14F-4D97-AF65-F5344CB8AC3E}">
        <p14:creationId xmlns:p14="http://schemas.microsoft.com/office/powerpoint/2010/main" val="29531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277E-1796-604C-B30A-17398B192EC3}"/>
              </a:ext>
            </a:extLst>
          </p:cNvPr>
          <p:cNvSpPr>
            <a:spLocks noGrp="1"/>
          </p:cNvSpPr>
          <p:nvPr>
            <p:ph type="title"/>
          </p:nvPr>
        </p:nvSpPr>
        <p:spPr/>
        <p:txBody>
          <a:bodyPr/>
          <a:lstStyle/>
          <a:p>
            <a:r>
              <a:rPr lang="en-US" dirty="0"/>
              <a:t>Preparing for an On-site Review</a:t>
            </a:r>
          </a:p>
        </p:txBody>
      </p:sp>
    </p:spTree>
    <p:extLst>
      <p:ext uri="{BB962C8B-B14F-4D97-AF65-F5344CB8AC3E}">
        <p14:creationId xmlns:p14="http://schemas.microsoft.com/office/powerpoint/2010/main" val="14686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B12D5C6D-5246-1548-A2AD-5E9D81158E4B}"/>
              </a:ext>
              <a:ext uri="{C183D7F6-B498-43B3-948B-1728B52AA6E4}">
                <adec:decorative xmlns:adec="http://schemas.microsoft.com/office/drawing/2017/decorative" val="1"/>
              </a:ext>
            </a:extLst>
          </p:cNvPr>
          <p:cNvSpPr/>
          <p:nvPr/>
        </p:nvSpPr>
        <p:spPr>
          <a:xfrm>
            <a:off x="313201" y="13645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16" name="Rounded Rectangle 15">
            <a:extLst>
              <a:ext uri="{FF2B5EF4-FFF2-40B4-BE49-F238E27FC236}">
                <a16:creationId xmlns:a16="http://schemas.microsoft.com/office/drawing/2014/main" id="{5347A38D-4E99-4642-A48E-8D18FA5E9191}"/>
              </a:ext>
              <a:ext uri="{C183D7F6-B498-43B3-948B-1728B52AA6E4}">
                <adec:decorative xmlns:adec="http://schemas.microsoft.com/office/drawing/2017/decorative" val="1"/>
              </a:ext>
            </a:extLst>
          </p:cNvPr>
          <p:cNvSpPr/>
          <p:nvPr/>
        </p:nvSpPr>
        <p:spPr>
          <a:xfrm>
            <a:off x="4133183" y="1352821"/>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2F503CE3-140B-5B41-8BF7-6C24E87B60B4}"/>
              </a:ext>
              <a:ext uri="{C183D7F6-B498-43B3-948B-1728B52AA6E4}">
                <adec:decorative xmlns:adec="http://schemas.microsoft.com/office/drawing/2017/decorative" val="1"/>
              </a:ext>
            </a:extLst>
          </p:cNvPr>
          <p:cNvSpPr/>
          <p:nvPr/>
        </p:nvSpPr>
        <p:spPr>
          <a:xfrm>
            <a:off x="7953165" y="13645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535017" y="1556620"/>
            <a:ext cx="3125405" cy="1671513"/>
          </a:xfrm>
        </p:spPr>
        <p:txBody>
          <a:bodyPr>
            <a:noAutofit/>
          </a:bodyPr>
          <a:lstStyle/>
          <a:p>
            <a:pPr marL="0" indent="0">
              <a:lnSpc>
                <a:spcPct val="100000"/>
              </a:lnSpc>
              <a:buClr>
                <a:srgbClr val="C00000"/>
              </a:buClr>
              <a:buSzPct val="80000"/>
              <a:buNone/>
            </a:pPr>
            <a:r>
              <a:rPr lang="en-US" altLang="en-US" dirty="0"/>
              <a:t>Coordinate dates with program offices. </a:t>
            </a:r>
          </a:p>
        </p:txBody>
      </p:sp>
      <p:sp>
        <p:nvSpPr>
          <p:cNvPr id="23" name="Content Placeholder 2">
            <a:extLst>
              <a:ext uri="{FF2B5EF4-FFF2-40B4-BE49-F238E27FC236}">
                <a16:creationId xmlns:a16="http://schemas.microsoft.com/office/drawing/2014/main" id="{A43796FB-0BAF-164E-B99A-C2E6239AA7F4}"/>
              </a:ext>
            </a:extLst>
          </p:cNvPr>
          <p:cNvSpPr txBox="1">
            <a:spLocks/>
          </p:cNvSpPr>
          <p:nvPr/>
        </p:nvSpPr>
        <p:spPr>
          <a:xfrm>
            <a:off x="4252593" y="1556620"/>
            <a:ext cx="3314359" cy="1071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Font typeface="Arial" panose="020B0604020202020204" pitchFamily="34" charset="0"/>
              <a:buNone/>
            </a:pPr>
            <a:r>
              <a:rPr lang="en-US" altLang="en-US" dirty="0"/>
              <a:t>Confirm dates with grantee.</a:t>
            </a:r>
          </a:p>
        </p:txBody>
      </p:sp>
      <p:sp>
        <p:nvSpPr>
          <p:cNvPr id="24" name="Content Placeholder 2">
            <a:extLst>
              <a:ext uri="{FF2B5EF4-FFF2-40B4-BE49-F238E27FC236}">
                <a16:creationId xmlns:a16="http://schemas.microsoft.com/office/drawing/2014/main" id="{086BEDA0-DCA5-7D4D-8CC7-80F969A21774}"/>
              </a:ext>
            </a:extLst>
          </p:cNvPr>
          <p:cNvSpPr txBox="1">
            <a:spLocks/>
          </p:cNvSpPr>
          <p:nvPr/>
        </p:nvSpPr>
        <p:spPr>
          <a:xfrm>
            <a:off x="8154444" y="1556620"/>
            <a:ext cx="3194137" cy="1071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Font typeface="Arial" panose="020B0604020202020204" pitchFamily="34" charset="0"/>
              <a:buNone/>
            </a:pPr>
            <a:r>
              <a:rPr lang="en-US" altLang="en-US" dirty="0"/>
              <a:t>Notify U.S. Attorney’s Office.</a:t>
            </a:r>
          </a:p>
        </p:txBody>
      </p:sp>
      <p:grpSp>
        <p:nvGrpSpPr>
          <p:cNvPr id="32" name="Group 31">
            <a:extLst>
              <a:ext uri="{FF2B5EF4-FFF2-40B4-BE49-F238E27FC236}">
                <a16:creationId xmlns:a16="http://schemas.microsoft.com/office/drawing/2014/main" id="{92AC73F9-4FC3-6A41-8D0F-2E9157BA7C68}"/>
              </a:ext>
              <a:ext uri="{C183D7F6-B498-43B3-948B-1728B52AA6E4}">
                <adec:decorative xmlns:adec="http://schemas.microsoft.com/office/drawing/2017/decorative" val="1"/>
              </a:ext>
            </a:extLst>
          </p:cNvPr>
          <p:cNvGrpSpPr/>
          <p:nvPr/>
        </p:nvGrpSpPr>
        <p:grpSpPr>
          <a:xfrm>
            <a:off x="1279954" y="2728126"/>
            <a:ext cx="1675431" cy="1831844"/>
            <a:chOff x="1279954" y="2728126"/>
            <a:chExt cx="1675431" cy="1831844"/>
          </a:xfrm>
        </p:grpSpPr>
        <p:sp>
          <p:nvSpPr>
            <p:cNvPr id="26" name="Oval 25">
              <a:extLst>
                <a:ext uri="{FF2B5EF4-FFF2-40B4-BE49-F238E27FC236}">
                  <a16:creationId xmlns:a16="http://schemas.microsoft.com/office/drawing/2014/main" id="{A3157C38-1999-2543-8A57-8069A15591C9}"/>
                </a:ext>
              </a:extLst>
            </p:cNvPr>
            <p:cNvSpPr/>
            <p:nvPr/>
          </p:nvSpPr>
          <p:spPr>
            <a:xfrm>
              <a:off x="1279954" y="2877138"/>
              <a:ext cx="1635530" cy="160227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a:extLst>
                <a:ext uri="{FF2B5EF4-FFF2-40B4-BE49-F238E27FC236}">
                  <a16:creationId xmlns:a16="http://schemas.microsoft.com/office/drawing/2014/main" id="{D65F53EB-FDA4-934E-BE5C-7419DE129CB9}"/>
                </a:ext>
              </a:extLst>
            </p:cNvPr>
            <p:cNvPicPr>
              <a:picLocks noChangeAspect="1"/>
            </p:cNvPicPr>
            <p:nvPr/>
          </p:nvPicPr>
          <p:blipFill>
            <a:blip r:embed="rId2"/>
            <a:stretch>
              <a:fillRect/>
            </a:stretch>
          </p:blipFill>
          <p:spPr>
            <a:xfrm>
              <a:off x="1279954" y="2728126"/>
              <a:ext cx="1085885" cy="1085885"/>
            </a:xfrm>
            <a:prstGeom prst="rect">
              <a:avLst/>
            </a:prstGeom>
          </p:spPr>
        </p:pic>
        <p:pic>
          <p:nvPicPr>
            <p:cNvPr id="31" name="Picture 30">
              <a:extLst>
                <a:ext uri="{FF2B5EF4-FFF2-40B4-BE49-F238E27FC236}">
                  <a16:creationId xmlns:a16="http://schemas.microsoft.com/office/drawing/2014/main" id="{896CC034-7787-E64D-A0F1-BE2922F5D69A}"/>
                </a:ext>
              </a:extLst>
            </p:cNvPr>
            <p:cNvPicPr>
              <a:picLocks noChangeAspect="1"/>
            </p:cNvPicPr>
            <p:nvPr/>
          </p:nvPicPr>
          <p:blipFill>
            <a:blip r:embed="rId2"/>
            <a:stretch>
              <a:fillRect/>
            </a:stretch>
          </p:blipFill>
          <p:spPr>
            <a:xfrm>
              <a:off x="1869500" y="3474085"/>
              <a:ext cx="1085885" cy="1085885"/>
            </a:xfrm>
            <a:prstGeom prst="rect">
              <a:avLst/>
            </a:prstGeom>
          </p:spPr>
        </p:pic>
      </p:grpSp>
      <p:grpSp>
        <p:nvGrpSpPr>
          <p:cNvPr id="34" name="Group 33">
            <a:extLst>
              <a:ext uri="{FF2B5EF4-FFF2-40B4-BE49-F238E27FC236}">
                <a16:creationId xmlns:a16="http://schemas.microsoft.com/office/drawing/2014/main" id="{101B3C92-235E-F94F-A881-584649F1FBF8}"/>
              </a:ext>
              <a:ext uri="{C183D7F6-B498-43B3-948B-1728B52AA6E4}">
                <adec:decorative xmlns:adec="http://schemas.microsoft.com/office/drawing/2017/decorative" val="1"/>
              </a:ext>
            </a:extLst>
          </p:cNvPr>
          <p:cNvGrpSpPr/>
          <p:nvPr/>
        </p:nvGrpSpPr>
        <p:grpSpPr>
          <a:xfrm>
            <a:off x="5092007" y="2873450"/>
            <a:ext cx="1635530" cy="1605964"/>
            <a:chOff x="5092007" y="2873450"/>
            <a:chExt cx="1635530" cy="1605964"/>
          </a:xfrm>
        </p:grpSpPr>
        <p:sp>
          <p:nvSpPr>
            <p:cNvPr id="27" name="Oval 26">
              <a:extLst>
                <a:ext uri="{FF2B5EF4-FFF2-40B4-BE49-F238E27FC236}">
                  <a16:creationId xmlns:a16="http://schemas.microsoft.com/office/drawing/2014/main" id="{A7BA86A7-6A31-7440-A5EE-2D3BA1A752E2}"/>
                </a:ext>
              </a:extLst>
            </p:cNvPr>
            <p:cNvSpPr/>
            <p:nvPr/>
          </p:nvSpPr>
          <p:spPr>
            <a:xfrm>
              <a:off x="5092007" y="2877138"/>
              <a:ext cx="1635530" cy="160227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3" name="Group 32">
              <a:extLst>
                <a:ext uri="{FF2B5EF4-FFF2-40B4-BE49-F238E27FC236}">
                  <a16:creationId xmlns:a16="http://schemas.microsoft.com/office/drawing/2014/main" id="{C8E1F7E6-ABF6-2D49-9D8B-CF7ED01D9CD8}"/>
                </a:ext>
              </a:extLst>
            </p:cNvPr>
            <p:cNvGrpSpPr/>
            <p:nvPr/>
          </p:nvGrpSpPr>
          <p:grpSpPr>
            <a:xfrm>
              <a:off x="5127066" y="2873450"/>
              <a:ext cx="1551115" cy="1551115"/>
              <a:chOff x="6097986" y="2963678"/>
              <a:chExt cx="1551115" cy="1551115"/>
            </a:xfrm>
          </p:grpSpPr>
          <p:pic>
            <p:nvPicPr>
              <p:cNvPr id="28" name="Picture 27">
                <a:extLst>
                  <a:ext uri="{FF2B5EF4-FFF2-40B4-BE49-F238E27FC236}">
                    <a16:creationId xmlns:a16="http://schemas.microsoft.com/office/drawing/2014/main" id="{479356B2-2493-A548-8723-DAF1BD5D8FDD}"/>
                  </a:ext>
                </a:extLst>
              </p:cNvPr>
              <p:cNvPicPr>
                <a:picLocks noChangeAspect="1"/>
              </p:cNvPicPr>
              <p:nvPr/>
            </p:nvPicPr>
            <p:blipFill>
              <a:blip r:embed="rId2"/>
              <a:stretch>
                <a:fillRect/>
              </a:stretch>
            </p:blipFill>
            <p:spPr>
              <a:xfrm>
                <a:off x="6097986" y="2963678"/>
                <a:ext cx="1551115" cy="1551115"/>
              </a:xfrm>
              <a:prstGeom prst="rect">
                <a:avLst/>
              </a:prstGeom>
            </p:spPr>
          </p:pic>
          <p:pic>
            <p:nvPicPr>
              <p:cNvPr id="9" name="Picture 8">
                <a:extLst>
                  <a:ext uri="{FF2B5EF4-FFF2-40B4-BE49-F238E27FC236}">
                    <a16:creationId xmlns:a16="http://schemas.microsoft.com/office/drawing/2014/main" id="{3F3E291F-7C51-9F42-B167-0598397EBBD4}"/>
                  </a:ext>
                </a:extLst>
              </p:cNvPr>
              <p:cNvPicPr>
                <a:picLocks noChangeAspect="1"/>
              </p:cNvPicPr>
              <p:nvPr/>
            </p:nvPicPr>
            <p:blipFill>
              <a:blip r:embed="rId3"/>
              <a:stretch>
                <a:fillRect/>
              </a:stretch>
            </p:blipFill>
            <p:spPr>
              <a:xfrm>
                <a:off x="6108008" y="3744491"/>
                <a:ext cx="655529" cy="655529"/>
              </a:xfrm>
              <a:prstGeom prst="rect">
                <a:avLst/>
              </a:prstGeom>
            </p:spPr>
          </p:pic>
        </p:grpSp>
      </p:grpSp>
      <p:pic>
        <p:nvPicPr>
          <p:cNvPr id="13" name="Picture 12">
            <a:extLst>
              <a:ext uri="{FF2B5EF4-FFF2-40B4-BE49-F238E27FC236}">
                <a16:creationId xmlns:a16="http://schemas.microsoft.com/office/drawing/2014/main" id="{26898E2C-B9DC-EE43-AD16-13C2D28876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45426" y="2877137"/>
            <a:ext cx="1602275" cy="1602275"/>
          </a:xfrm>
          <a:prstGeom prst="rect">
            <a:avLst/>
          </a:prstGeom>
        </p:spPr>
      </p:pic>
      <p:pic>
        <p:nvPicPr>
          <p:cNvPr id="29" name="Picture 28">
            <a:extLst>
              <a:ext uri="{FF2B5EF4-FFF2-40B4-BE49-F238E27FC236}">
                <a16:creationId xmlns:a16="http://schemas.microsoft.com/office/drawing/2014/main" id="{26173630-4DB8-FF4B-9D09-49BBFB85493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14795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p:tgtEl>
                                          <p:spTgt spid="29"/>
                                        </p:tgtEl>
                                        <p:attrNameLst>
                                          <p:attrName>ppt_x</p:attrName>
                                        </p:attrNameLst>
                                      </p:cBhvr>
                                      <p:tavLst>
                                        <p:tav tm="0">
                                          <p:val>
                                            <p:strVal val="#ppt_x-#ppt_w*1.125000"/>
                                          </p:val>
                                        </p:tav>
                                        <p:tav tm="100000">
                                          <p:val>
                                            <p:strVal val="#ppt_x"/>
                                          </p:val>
                                        </p:tav>
                                      </p:tavLst>
                                    </p:anim>
                                    <p:animEffect transition="in" filter="wipe(right)">
                                      <p:cBhvr>
                                        <p:cTn id="8" dur="1000"/>
                                        <p:tgtEl>
                                          <p:spTgt spid="29"/>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p:tgtEl>
                                          <p:spTgt spid="14"/>
                                        </p:tgtEl>
                                        <p:attrNameLst>
                                          <p:attrName>ppt_y</p:attrName>
                                        </p:attrNameLst>
                                      </p:cBhvr>
                                      <p:tavLst>
                                        <p:tav tm="0">
                                          <p:val>
                                            <p:strVal val="#ppt_y+#ppt_h*1.125000"/>
                                          </p:val>
                                        </p:tav>
                                        <p:tav tm="100000">
                                          <p:val>
                                            <p:strVal val="#ppt_y"/>
                                          </p:val>
                                        </p:tav>
                                      </p:tavLst>
                                    </p:anim>
                                    <p:animEffect transition="in" filter="wipe(up)">
                                      <p:cBhvr>
                                        <p:cTn id="13" dur="1000"/>
                                        <p:tgtEl>
                                          <p:spTgt spid="14"/>
                                        </p:tgtEl>
                                      </p:cBhvr>
                                    </p:animEffect>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1000"/>
                                        <p:tgtEl>
                                          <p:spTgt spid="3">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3500"/>
                            </p:stCondLst>
                            <p:childTnLst>
                              <p:par>
                                <p:cTn id="24" presetID="12" presetClass="entr" presetSubtype="4"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p:tgtEl>
                                          <p:spTgt spid="16"/>
                                        </p:tgtEl>
                                        <p:attrNameLst>
                                          <p:attrName>ppt_y</p:attrName>
                                        </p:attrNameLst>
                                      </p:cBhvr>
                                      <p:tavLst>
                                        <p:tav tm="0">
                                          <p:val>
                                            <p:strVal val="#ppt_y+#ppt_h*1.125000"/>
                                          </p:val>
                                        </p:tav>
                                        <p:tav tm="100000">
                                          <p:val>
                                            <p:strVal val="#ppt_y"/>
                                          </p:val>
                                        </p:tav>
                                      </p:tavLst>
                                    </p:anim>
                                    <p:animEffect transition="in" filter="wipe(up)">
                                      <p:cBhvr>
                                        <p:cTn id="27" dur="1000"/>
                                        <p:tgtEl>
                                          <p:spTgt spid="16"/>
                                        </p:tgtEl>
                                      </p:cBhvr>
                                    </p:animEffect>
                                  </p:childTnLst>
                                </p:cTn>
                              </p:par>
                            </p:childTnLst>
                          </p:cTn>
                        </p:par>
                        <p:par>
                          <p:cTn id="28" fill="hold">
                            <p:stCondLst>
                              <p:cond delay="4500"/>
                            </p:stCondLst>
                            <p:childTnLst>
                              <p:par>
                                <p:cTn id="29" presetID="1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p:tgtEl>
                                          <p:spTgt spid="23"/>
                                        </p:tgtEl>
                                        <p:attrNameLst>
                                          <p:attrName>ppt_y</p:attrName>
                                        </p:attrNameLst>
                                      </p:cBhvr>
                                      <p:tavLst>
                                        <p:tav tm="0">
                                          <p:val>
                                            <p:strVal val="#ppt_y+#ppt_h*1.125000"/>
                                          </p:val>
                                        </p:tav>
                                        <p:tav tm="100000">
                                          <p:val>
                                            <p:strVal val="#ppt_y"/>
                                          </p:val>
                                        </p:tav>
                                      </p:tavLst>
                                    </p:anim>
                                    <p:animEffect transition="in" filter="wipe(up)">
                                      <p:cBhvr>
                                        <p:cTn id="32" dur="1000"/>
                                        <p:tgtEl>
                                          <p:spTgt spid="23"/>
                                        </p:tgtEl>
                                      </p:cBhvr>
                                    </p:animEffect>
                                  </p:child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6000"/>
                            </p:stCondLst>
                            <p:childTnLst>
                              <p:par>
                                <p:cTn id="38" presetID="12" presetClass="entr" presetSubtype="4"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p:tgtEl>
                                          <p:spTgt spid="17"/>
                                        </p:tgtEl>
                                        <p:attrNameLst>
                                          <p:attrName>ppt_y</p:attrName>
                                        </p:attrNameLst>
                                      </p:cBhvr>
                                      <p:tavLst>
                                        <p:tav tm="0">
                                          <p:val>
                                            <p:strVal val="#ppt_y+#ppt_h*1.125000"/>
                                          </p:val>
                                        </p:tav>
                                        <p:tav tm="100000">
                                          <p:val>
                                            <p:strVal val="#ppt_y"/>
                                          </p:val>
                                        </p:tav>
                                      </p:tavLst>
                                    </p:anim>
                                    <p:animEffect transition="in" filter="wipe(up)">
                                      <p:cBhvr>
                                        <p:cTn id="41" dur="1000"/>
                                        <p:tgtEl>
                                          <p:spTgt spid="17"/>
                                        </p:tgtEl>
                                      </p:cBhvr>
                                    </p:animEffect>
                                  </p:childTnLst>
                                </p:cTn>
                              </p:par>
                            </p:childTnLst>
                          </p:cTn>
                        </p:par>
                        <p:par>
                          <p:cTn id="42" fill="hold">
                            <p:stCondLst>
                              <p:cond delay="7000"/>
                            </p:stCondLst>
                            <p:childTnLst>
                              <p:par>
                                <p:cTn id="43" presetID="1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000"/>
                                        <p:tgtEl>
                                          <p:spTgt spid="24"/>
                                        </p:tgtEl>
                                        <p:attrNameLst>
                                          <p:attrName>ppt_y</p:attrName>
                                        </p:attrNameLst>
                                      </p:cBhvr>
                                      <p:tavLst>
                                        <p:tav tm="0">
                                          <p:val>
                                            <p:strVal val="#ppt_y+#ppt_h*1.125000"/>
                                          </p:val>
                                        </p:tav>
                                        <p:tav tm="100000">
                                          <p:val>
                                            <p:strVal val="#ppt_y"/>
                                          </p:val>
                                        </p:tav>
                                      </p:tavLst>
                                    </p:anim>
                                    <p:animEffect transition="in" filter="wipe(up)">
                                      <p:cBhvr>
                                        <p:cTn id="46" dur="1000"/>
                                        <p:tgtEl>
                                          <p:spTgt spid="24"/>
                                        </p:tgtEl>
                                      </p:cBhvr>
                                    </p:animEffect>
                                  </p:childTnLst>
                                </p:cTn>
                              </p:par>
                            </p:childTnLst>
                          </p:cTn>
                        </p:par>
                        <p:par>
                          <p:cTn id="47" fill="hold">
                            <p:stCondLst>
                              <p:cond delay="8000"/>
                            </p:stCondLst>
                            <p:childTnLst>
                              <p:par>
                                <p:cTn id="48" presetID="10"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3" grpId="0" build="p"/>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5"/>
            <a:ext cx="7373908" cy="1020854"/>
          </a:xfrm>
        </p:spPr>
        <p:txBody>
          <a:bodyPr>
            <a:noAutofit/>
          </a:bodyPr>
          <a:lstStyle/>
          <a:p>
            <a:pPr marL="0" indent="0">
              <a:lnSpc>
                <a:spcPct val="100000"/>
              </a:lnSpc>
              <a:buClr>
                <a:srgbClr val="C00000"/>
              </a:buClr>
              <a:buSzPct val="80000"/>
              <a:buNone/>
            </a:pPr>
            <a:r>
              <a:rPr lang="en-US" altLang="en-US" dirty="0"/>
              <a:t>Send out confirmation letter to grantee </a:t>
            </a:r>
            <a:r>
              <a:rPr lang="en-US" altLang="en-US" sz="2400" dirty="0"/>
              <a:t>(email) </a:t>
            </a:r>
            <a:r>
              <a:rPr lang="en-US" altLang="en-US" dirty="0"/>
              <a:t>requesting specific documents</a:t>
            </a:r>
          </a:p>
        </p:txBody>
      </p:sp>
      <p:sp>
        <p:nvSpPr>
          <p:cNvPr id="5" name="Rectangle 4">
            <a:extLst>
              <a:ext uri="{FF2B5EF4-FFF2-40B4-BE49-F238E27FC236}">
                <a16:creationId xmlns:a16="http://schemas.microsoft.com/office/drawing/2014/main" id="{037B6B1D-2AC5-C940-9269-0F4EF1BA8AC7}"/>
              </a:ext>
            </a:extLst>
          </p:cNvPr>
          <p:cNvSpPr/>
          <p:nvPr/>
        </p:nvSpPr>
        <p:spPr>
          <a:xfrm>
            <a:off x="4846680" y="2277128"/>
            <a:ext cx="6847880" cy="3741409"/>
          </a:xfrm>
          <a:prstGeom prst="rect">
            <a:avLst/>
          </a:prstGeom>
        </p:spPr>
        <p:txBody>
          <a:bodyPr wrap="square">
            <a:spAutoFit/>
          </a:bodyPr>
          <a:lstStyle/>
          <a:p>
            <a:pPr marL="342900" indent="-342900">
              <a:lnSpc>
                <a:spcPts val="3200"/>
              </a:lnSpc>
              <a:buClr>
                <a:srgbClr val="C00000"/>
              </a:buClr>
              <a:buSzPct val="80000"/>
              <a:buFont typeface="Wingdings" pitchFamily="2" charset="2"/>
              <a:buChar char="ü"/>
            </a:pPr>
            <a:r>
              <a:rPr lang="en-US" sz="2400" dirty="0">
                <a:latin typeface="Arial" panose="020B0604020202020204" pitchFamily="34" charset="0"/>
                <a:ea typeface="Times New Roman" panose="02020603050405020304" pitchFamily="18" charset="0"/>
                <a:cs typeface="Arial" panose="020B0604020202020204" pitchFamily="34" charset="0"/>
              </a:rPr>
              <a:t>Detailed General Ledger (G/L) accounts </a:t>
            </a:r>
            <a:br>
              <a:rPr lang="en-US" sz="24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of all expenditures incurred as of a specified </a:t>
            </a:r>
            <a:br>
              <a:rPr lang="en-US" sz="24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date </a:t>
            </a:r>
            <a:r>
              <a:rPr lang="en-US" sz="2000" dirty="0">
                <a:latin typeface="Arial" panose="020B0604020202020204" pitchFamily="34" charset="0"/>
                <a:ea typeface="Times New Roman" panose="02020603050405020304" pitchFamily="18" charset="0"/>
                <a:cs typeface="Arial" panose="020B0604020202020204" pitchFamily="34" charset="0"/>
              </a:rPr>
              <a:t>(i.e., March 31, 20XX)</a:t>
            </a:r>
            <a:r>
              <a:rPr lang="en-US" sz="2400" dirty="0">
                <a:latin typeface="Arial" panose="020B0604020202020204" pitchFamily="34" charset="0"/>
                <a:ea typeface="Times New Roman" panose="02020603050405020304" pitchFamily="18" charset="0"/>
                <a:cs typeface="Arial" panose="020B0604020202020204" pitchFamily="34" charset="0"/>
              </a:rPr>
              <a:t> for all grants </a:t>
            </a:r>
            <a:r>
              <a:rPr lang="en-US" sz="2000" dirty="0">
                <a:latin typeface="Arial" panose="020B0604020202020204" pitchFamily="34" charset="0"/>
                <a:ea typeface="Times New Roman" panose="02020603050405020304" pitchFamily="18" charset="0"/>
                <a:cs typeface="Arial" panose="020B0604020202020204" pitchFamily="34" charset="0"/>
              </a:rPr>
              <a:t>(preferably in Excel format) </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cs typeface="Arial" panose="020B0604020202020204" pitchFamily="34" charset="0"/>
              </a:rPr>
              <a:t>A summary of all expenditures incurred, as of a specified date, by approved budget category or spending plan </a:t>
            </a:r>
            <a:r>
              <a:rPr lang="en-US" sz="2000" dirty="0">
                <a:latin typeface="Arial" panose="020B0604020202020204" pitchFamily="34" charset="0"/>
                <a:ea typeface="Times New Roman" panose="02020603050405020304" pitchFamily="18" charset="0"/>
                <a:cs typeface="Arial" panose="020B0604020202020204" pitchFamily="34" charset="0"/>
              </a:rPr>
              <a:t>(preferably in Excel format)</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Copy of most recent Single Audit Report</a:t>
            </a:r>
          </a:p>
          <a:p>
            <a:pPr marL="342900" indent="-342900">
              <a:lnSpc>
                <a:spcPts val="3200"/>
              </a:lnSpc>
              <a:buClr>
                <a:srgbClr val="C00000"/>
              </a:buClr>
              <a:buSzPct val="80000"/>
              <a:buFont typeface="Wingdings" pitchFamily="2" charset="2"/>
              <a:buChar char="Ø"/>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A3157C38-1999-2543-8A57-8069A15591C9}"/>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ACE0F110-A691-744F-8CE2-E54F39C947C7}"/>
              </a:ext>
              <a:ext uri="{C183D7F6-B498-43B3-948B-1728B52AA6E4}">
                <adec:decorative xmlns:adec="http://schemas.microsoft.com/office/drawing/2017/decorative" val="1"/>
              </a:ext>
            </a:extLst>
          </p:cNvPr>
          <p:cNvSpPr/>
          <p:nvPr/>
        </p:nvSpPr>
        <p:spPr>
          <a:xfrm>
            <a:off x="2773810" y="228376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F1FBCECE-FFC8-5947-99DE-915EBD3B073B}"/>
              </a:ext>
              <a:ext uri="{C183D7F6-B498-43B3-948B-1728B52AA6E4}">
                <adec:decorative xmlns:adec="http://schemas.microsoft.com/office/drawing/2017/decorative" val="1"/>
              </a:ext>
            </a:extLst>
          </p:cNvPr>
          <p:cNvSpPr/>
          <p:nvPr/>
        </p:nvSpPr>
        <p:spPr>
          <a:xfrm>
            <a:off x="2481916" y="369947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8" name="Picture 37">
            <a:extLst>
              <a:ext uri="{FF2B5EF4-FFF2-40B4-BE49-F238E27FC236}">
                <a16:creationId xmlns:a16="http://schemas.microsoft.com/office/drawing/2014/main" id="{8BC9EC62-031E-9F40-BFC2-BF322281F3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166792">
            <a:off x="679927" y="2237507"/>
            <a:ext cx="2299040" cy="2299040"/>
          </a:xfrm>
          <a:prstGeom prst="rect">
            <a:avLst/>
          </a:prstGeom>
        </p:spPr>
      </p:pic>
      <p:pic>
        <p:nvPicPr>
          <p:cNvPr id="35" name="Picture 34">
            <a:extLst>
              <a:ext uri="{FF2B5EF4-FFF2-40B4-BE49-F238E27FC236}">
                <a16:creationId xmlns:a16="http://schemas.microsoft.com/office/drawing/2014/main" id="{456C31FE-423D-5E4B-B205-ED0DA3DDA4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85523" y="3977892"/>
            <a:ext cx="1083166" cy="1083166"/>
          </a:xfrm>
          <a:prstGeom prst="rect">
            <a:avLst/>
          </a:prstGeom>
        </p:spPr>
      </p:pic>
      <p:pic>
        <p:nvPicPr>
          <p:cNvPr id="7" name="Picture 6">
            <a:extLst>
              <a:ext uri="{FF2B5EF4-FFF2-40B4-BE49-F238E27FC236}">
                <a16:creationId xmlns:a16="http://schemas.microsoft.com/office/drawing/2014/main" id="{39883769-2FC2-944B-9EB7-B6D2E173A3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4706" y="2228700"/>
            <a:ext cx="1639067" cy="1639067"/>
          </a:xfrm>
          <a:prstGeom prst="rect">
            <a:avLst/>
          </a:prstGeom>
        </p:spPr>
      </p:pic>
      <p:pic>
        <p:nvPicPr>
          <p:cNvPr id="37" name="Picture 36">
            <a:extLst>
              <a:ext uri="{FF2B5EF4-FFF2-40B4-BE49-F238E27FC236}">
                <a16:creationId xmlns:a16="http://schemas.microsoft.com/office/drawing/2014/main" id="{7ED52EE2-1BF6-724D-896A-63588F29360E}"/>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38501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1000"/>
                                        <p:tgtEl>
                                          <p:spTgt spid="5">
                                            <p:txEl>
                                              <p:pRg st="1" end="1"/>
                                            </p:txEl>
                                          </p:spTgt>
                                        </p:tgtEl>
                                      </p:cBhvr>
                                    </p:animEffect>
                                    <p:anim calcmode="lin" valueType="num">
                                      <p:cBhvr>
                                        <p:cTn id="3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9" name="Oval 28">
            <a:extLst>
              <a:ext uri="{FF2B5EF4-FFF2-40B4-BE49-F238E27FC236}">
                <a16:creationId xmlns:a16="http://schemas.microsoft.com/office/drawing/2014/main" id="{DB9A8016-5BE5-AD42-A903-B33B5303A00C}"/>
              </a:ext>
              <a:ext uri="{C183D7F6-B498-43B3-948B-1728B52AA6E4}">
                <adec:decorative xmlns:adec="http://schemas.microsoft.com/office/drawing/2017/decorative" val="1"/>
              </a:ext>
            </a:extLst>
          </p:cNvPr>
          <p:cNvSpPr/>
          <p:nvPr/>
        </p:nvSpPr>
        <p:spPr>
          <a:xfrm>
            <a:off x="2165171" y="408360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0" y="1230945"/>
            <a:ext cx="8283307" cy="1020854"/>
          </a:xfrm>
        </p:spPr>
        <p:txBody>
          <a:bodyPr>
            <a:noAutofit/>
          </a:bodyPr>
          <a:lstStyle/>
          <a:p>
            <a:pPr marL="0" indent="0">
              <a:lnSpc>
                <a:spcPct val="100000"/>
              </a:lnSpc>
              <a:buClr>
                <a:srgbClr val="C00000"/>
              </a:buClr>
              <a:buSzPct val="80000"/>
              <a:buNone/>
            </a:pPr>
            <a:r>
              <a:rPr lang="en-US" altLang="en-US" dirty="0"/>
              <a:t>Confirmation letter requesting specific documents</a:t>
            </a:r>
          </a:p>
        </p:txBody>
      </p:sp>
      <p:sp>
        <p:nvSpPr>
          <p:cNvPr id="5" name="Rectangle 4">
            <a:extLst>
              <a:ext uri="{FF2B5EF4-FFF2-40B4-BE49-F238E27FC236}">
                <a16:creationId xmlns:a16="http://schemas.microsoft.com/office/drawing/2014/main" id="{037B6B1D-2AC5-C940-9269-0F4EF1BA8AC7}"/>
              </a:ext>
            </a:extLst>
          </p:cNvPr>
          <p:cNvSpPr/>
          <p:nvPr/>
        </p:nvSpPr>
        <p:spPr>
          <a:xfrm>
            <a:off x="4846680" y="2277128"/>
            <a:ext cx="7115676" cy="3331040"/>
          </a:xfrm>
          <a:prstGeom prst="rect">
            <a:avLst/>
          </a:prstGeom>
        </p:spPr>
        <p:txBody>
          <a:bodyPr wrap="square">
            <a:spAutoFit/>
          </a:bodyPr>
          <a:lstStyle/>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Policies and procedures</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Chart of accounts </a:t>
            </a:r>
            <a:r>
              <a:rPr lang="en-US" sz="2000" dirty="0">
                <a:latin typeface="Arial" panose="020B0604020202020204" pitchFamily="34" charset="0"/>
                <a:ea typeface="Times New Roman" panose="02020603050405020304" pitchFamily="18" charset="0"/>
                <a:cs typeface="Arial" panose="020B0604020202020204" pitchFamily="34" charset="0"/>
              </a:rPr>
              <a:t>(compare budget to actual)</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Current Assets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(10000 – 16999)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Property, Plant, and Equipment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(17000 – 18999)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Current Liabilities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(20020 – 24999)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Operating Revenues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(30000 – 39999)</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employees compensated with grant funds</a:t>
            </a:r>
            <a:r>
              <a:rPr lang="en-US" sz="24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3200"/>
              </a:lnSpc>
              <a:buClr>
                <a:srgbClr val="C00000"/>
              </a:buClr>
              <a:buSzPct val="80000"/>
              <a:buFont typeface="Arial" panose="020B0604020202020204" pitchFamily="34" charset="0"/>
              <a:buChar char="•"/>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Oval 15">
            <a:extLst>
              <a:ext uri="{FF2B5EF4-FFF2-40B4-BE49-F238E27FC236}">
                <a16:creationId xmlns:a16="http://schemas.microsoft.com/office/drawing/2014/main" id="{18B9DC1E-1F1E-5A4F-AECA-EA6C1A40152A}"/>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Oval 23">
            <a:extLst>
              <a:ext uri="{FF2B5EF4-FFF2-40B4-BE49-F238E27FC236}">
                <a16:creationId xmlns:a16="http://schemas.microsoft.com/office/drawing/2014/main" id="{FBC211F2-3290-434E-BA13-B84CC346B061}"/>
              </a:ext>
              <a:ext uri="{C183D7F6-B498-43B3-948B-1728B52AA6E4}">
                <adec:decorative xmlns:adec="http://schemas.microsoft.com/office/drawing/2017/decorative" val="1"/>
              </a:ext>
            </a:extLst>
          </p:cNvPr>
          <p:cNvSpPr/>
          <p:nvPr/>
        </p:nvSpPr>
        <p:spPr>
          <a:xfrm>
            <a:off x="2713895" y="217949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Oval 26">
            <a:extLst>
              <a:ext uri="{FF2B5EF4-FFF2-40B4-BE49-F238E27FC236}">
                <a16:creationId xmlns:a16="http://schemas.microsoft.com/office/drawing/2014/main" id="{65DC4604-3C3D-2D4D-832B-B321C2A76F9D}"/>
              </a:ext>
              <a:ext uri="{C183D7F6-B498-43B3-948B-1728B52AA6E4}">
                <adec:decorative xmlns:adec="http://schemas.microsoft.com/office/drawing/2017/decorative" val="1"/>
              </a:ext>
            </a:extLst>
          </p:cNvPr>
          <p:cNvSpPr/>
          <p:nvPr/>
        </p:nvSpPr>
        <p:spPr>
          <a:xfrm>
            <a:off x="3265039" y="325673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9">
            <a:extLst>
              <a:ext uri="{FF2B5EF4-FFF2-40B4-BE49-F238E27FC236}">
                <a16:creationId xmlns:a16="http://schemas.microsoft.com/office/drawing/2014/main" id="{095D3E11-C87B-6E43-898A-7C4D989F27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54004">
            <a:off x="2871356" y="2265149"/>
            <a:ext cx="1406047" cy="1406047"/>
          </a:xfrm>
          <a:prstGeom prst="rect">
            <a:avLst/>
          </a:prstGeom>
        </p:spPr>
      </p:pic>
      <p:pic>
        <p:nvPicPr>
          <p:cNvPr id="13" name="Picture 12">
            <a:extLst>
              <a:ext uri="{FF2B5EF4-FFF2-40B4-BE49-F238E27FC236}">
                <a16:creationId xmlns:a16="http://schemas.microsoft.com/office/drawing/2014/main" id="{52750E71-44A8-8D4A-BD4C-92CA00103A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3577" y="3638939"/>
            <a:ext cx="809615" cy="809615"/>
          </a:xfrm>
          <a:prstGeom prst="rect">
            <a:avLst/>
          </a:prstGeom>
        </p:spPr>
      </p:pic>
      <p:pic>
        <p:nvPicPr>
          <p:cNvPr id="30" name="Picture 29">
            <a:extLst>
              <a:ext uri="{FF2B5EF4-FFF2-40B4-BE49-F238E27FC236}">
                <a16:creationId xmlns:a16="http://schemas.microsoft.com/office/drawing/2014/main" id="{03580179-8B74-7E40-AD95-DDFA5D88CB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87418" y="4258327"/>
            <a:ext cx="1221236" cy="1221236"/>
          </a:xfrm>
          <a:prstGeom prst="rect">
            <a:avLst/>
          </a:prstGeom>
        </p:spPr>
      </p:pic>
      <p:pic>
        <p:nvPicPr>
          <p:cNvPr id="32" name="Picture 31">
            <a:extLst>
              <a:ext uri="{FF2B5EF4-FFF2-40B4-BE49-F238E27FC236}">
                <a16:creationId xmlns:a16="http://schemas.microsoft.com/office/drawing/2014/main" id="{39744E5B-F0C8-1F42-95E9-A5B15A7CB79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166792">
            <a:off x="679927" y="2237507"/>
            <a:ext cx="2299040" cy="2299040"/>
          </a:xfrm>
          <a:prstGeom prst="rect">
            <a:avLst/>
          </a:prstGeom>
        </p:spPr>
      </p:pic>
      <p:pic>
        <p:nvPicPr>
          <p:cNvPr id="31" name="Picture 30">
            <a:extLst>
              <a:ext uri="{FF2B5EF4-FFF2-40B4-BE49-F238E27FC236}">
                <a16:creationId xmlns:a16="http://schemas.microsoft.com/office/drawing/2014/main" id="{2CFC55E6-51ED-FD4E-ADF1-9066785B9EA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30595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C4EE-F7C0-4E40-9DC3-2209E2E6DAB5}"/>
              </a:ext>
            </a:extLst>
          </p:cNvPr>
          <p:cNvSpPr>
            <a:spLocks noGrp="1"/>
          </p:cNvSpPr>
          <p:nvPr>
            <p:ph type="title"/>
          </p:nvPr>
        </p:nvSpPr>
        <p:spPr/>
        <p:txBody>
          <a:bodyPr/>
          <a:lstStyle/>
          <a:p>
            <a:r>
              <a:rPr lang="en-US" dirty="0"/>
              <a:t>Welcome and Introductions</a:t>
            </a:r>
          </a:p>
        </p:txBody>
      </p:sp>
      <p:sp>
        <p:nvSpPr>
          <p:cNvPr id="3" name="TextBox 2">
            <a:extLst>
              <a:ext uri="{FF2B5EF4-FFF2-40B4-BE49-F238E27FC236}">
                <a16:creationId xmlns:a16="http://schemas.microsoft.com/office/drawing/2014/main" id="{4AAD4D70-FE56-D84D-AA7E-D164ED699FE4}"/>
              </a:ext>
            </a:extLst>
          </p:cNvPr>
          <p:cNvSpPr txBox="1"/>
          <p:nvPr/>
        </p:nvSpPr>
        <p:spPr>
          <a:xfrm>
            <a:off x="1488558" y="3429000"/>
            <a:ext cx="10697092" cy="259776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Name/Title</a:t>
            </a:r>
          </a:p>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Agency represented </a:t>
            </a:r>
          </a:p>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Years in grants</a:t>
            </a:r>
          </a:p>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Expectations</a:t>
            </a:r>
          </a:p>
        </p:txBody>
      </p:sp>
    </p:spTree>
    <p:extLst>
      <p:ext uri="{BB962C8B-B14F-4D97-AF65-F5344CB8AC3E}">
        <p14:creationId xmlns:p14="http://schemas.microsoft.com/office/powerpoint/2010/main" val="41449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8" name="Picture 27">
            <a:extLst>
              <a:ext uri="{FF2B5EF4-FFF2-40B4-BE49-F238E27FC236}">
                <a16:creationId xmlns:a16="http://schemas.microsoft.com/office/drawing/2014/main" id="{AD294C1C-70C6-0B40-AF52-5D7AFD0438D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
        <p:nvSpPr>
          <p:cNvPr id="29" name="Oval 28">
            <a:extLst>
              <a:ext uri="{FF2B5EF4-FFF2-40B4-BE49-F238E27FC236}">
                <a16:creationId xmlns:a16="http://schemas.microsoft.com/office/drawing/2014/main" id="{DB9A8016-5BE5-AD42-A903-B33B5303A00C}"/>
              </a:ext>
              <a:ext uri="{C183D7F6-B498-43B3-948B-1728B52AA6E4}">
                <adec:decorative xmlns:adec="http://schemas.microsoft.com/office/drawing/2017/decorative" val="1"/>
              </a:ext>
            </a:extLst>
          </p:cNvPr>
          <p:cNvSpPr/>
          <p:nvPr/>
        </p:nvSpPr>
        <p:spPr>
          <a:xfrm>
            <a:off x="2165171" y="408360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57647" y="914270"/>
            <a:ext cx="8158046" cy="1020854"/>
          </a:xfrm>
        </p:spPr>
        <p:txBody>
          <a:bodyPr>
            <a:noAutofit/>
          </a:bodyPr>
          <a:lstStyle/>
          <a:p>
            <a:pPr marL="0" indent="0">
              <a:lnSpc>
                <a:spcPct val="100000"/>
              </a:lnSpc>
              <a:buClr>
                <a:srgbClr val="C00000"/>
              </a:buClr>
              <a:buSzPct val="80000"/>
              <a:buNone/>
            </a:pPr>
            <a:r>
              <a:rPr lang="en-US" altLang="en-US" dirty="0"/>
              <a:t>Confirmation letter requesting specific documents</a:t>
            </a:r>
          </a:p>
        </p:txBody>
      </p:sp>
      <p:sp>
        <p:nvSpPr>
          <p:cNvPr id="5" name="Rectangle 4">
            <a:extLst>
              <a:ext uri="{FF2B5EF4-FFF2-40B4-BE49-F238E27FC236}">
                <a16:creationId xmlns:a16="http://schemas.microsoft.com/office/drawing/2014/main" id="{037B6B1D-2AC5-C940-9269-0F4EF1BA8AC7}"/>
              </a:ext>
              <a:ext uri="{C183D7F6-B498-43B3-948B-1728B52AA6E4}">
                <adec:decorative xmlns:adec="http://schemas.microsoft.com/office/drawing/2017/decorative" val="0"/>
              </a:ext>
            </a:extLst>
          </p:cNvPr>
          <p:cNvSpPr/>
          <p:nvPr/>
        </p:nvSpPr>
        <p:spPr>
          <a:xfrm>
            <a:off x="4331591" y="1427059"/>
            <a:ext cx="7656289" cy="4573816"/>
          </a:xfrm>
          <a:prstGeom prst="rect">
            <a:avLst/>
          </a:prstGeom>
        </p:spPr>
        <p:txBody>
          <a:bodyPr wrap="square" lIns="91440" tIns="45720" rIns="91440" bIns="45720" anchor="t">
            <a:spAutoFit/>
          </a:bodyPr>
          <a:lstStyle/>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Inventory list of equipment purchased with grant</a:t>
            </a:r>
          </a:p>
          <a:p>
            <a:pPr marL="800100" lvl="1" indent="-342900">
              <a:lnSpc>
                <a:spcPts val="3200"/>
              </a:lnSpc>
              <a:buClr>
                <a:srgbClr val="C00000"/>
              </a:buClr>
              <a:buSzPct val="80000"/>
              <a:buFont typeface="Wingdings" pitchFamily="2" charset="2"/>
              <a:buChar char="ü"/>
              <a:defRPr/>
            </a:pPr>
            <a:r>
              <a:rPr lang="en-US" sz="2400" dirty="0">
                <a:latin typeface="Arial"/>
                <a:ea typeface="Times New Roman" panose="02020603050405020304" pitchFamily="18" charset="0"/>
                <a:cs typeface="Arial"/>
              </a:rPr>
              <a:t>List of conferences held and funded with DOJ funds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sole source procurements with justifications and approvals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all subrecipients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Source of matching funds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Amount and source of program income</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Agency’s organizational chart</a:t>
            </a:r>
          </a:p>
          <a:p>
            <a:pPr marL="800100" lvl="1" indent="-342900">
              <a:lnSpc>
                <a:spcPts val="3200"/>
              </a:lnSpc>
              <a:buClr>
                <a:srgbClr val="C00000"/>
              </a:buClr>
              <a:buSzPct val="80000"/>
              <a:buFont typeface="Wingdings" pitchFamily="2" charset="2"/>
              <a:buChar char="ü"/>
              <a:defRPr/>
            </a:pPr>
            <a:r>
              <a:rPr lang="en-US" sz="2400" dirty="0">
                <a:solidFill>
                  <a:srgbClr val="000000"/>
                </a:solidFill>
                <a:latin typeface="Arial"/>
                <a:ea typeface="Times New Roman" panose="02020603050405020304" pitchFamily="18" charset="0"/>
                <a:cs typeface="Arial"/>
              </a:rPr>
              <a:t>Current approved Indirect costs rate agreement or cost allocation plan</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Oval 15">
            <a:extLst>
              <a:ext uri="{FF2B5EF4-FFF2-40B4-BE49-F238E27FC236}">
                <a16:creationId xmlns:a16="http://schemas.microsoft.com/office/drawing/2014/main" id="{18B9DC1E-1F1E-5A4F-AECA-EA6C1A40152A}"/>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16">
            <a:extLst>
              <a:ext uri="{FF2B5EF4-FFF2-40B4-BE49-F238E27FC236}">
                <a16:creationId xmlns:a16="http://schemas.microsoft.com/office/drawing/2014/main" id="{677DD1E3-DF55-524A-8697-D749BC8A49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166792">
            <a:off x="679927" y="2237507"/>
            <a:ext cx="2299040" cy="2299040"/>
          </a:xfrm>
          <a:prstGeom prst="rect">
            <a:avLst/>
          </a:prstGeom>
        </p:spPr>
      </p:pic>
      <p:sp>
        <p:nvSpPr>
          <p:cNvPr id="24" name="Oval 23">
            <a:extLst>
              <a:ext uri="{FF2B5EF4-FFF2-40B4-BE49-F238E27FC236}">
                <a16:creationId xmlns:a16="http://schemas.microsoft.com/office/drawing/2014/main" id="{FBC211F2-3290-434E-BA13-B84CC346B061}"/>
              </a:ext>
              <a:ext uri="{C183D7F6-B498-43B3-948B-1728B52AA6E4}">
                <adec:decorative xmlns:adec="http://schemas.microsoft.com/office/drawing/2017/decorative" val="1"/>
              </a:ext>
            </a:extLst>
          </p:cNvPr>
          <p:cNvSpPr/>
          <p:nvPr/>
        </p:nvSpPr>
        <p:spPr>
          <a:xfrm>
            <a:off x="2713895" y="217949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Oval 26">
            <a:extLst>
              <a:ext uri="{FF2B5EF4-FFF2-40B4-BE49-F238E27FC236}">
                <a16:creationId xmlns:a16="http://schemas.microsoft.com/office/drawing/2014/main" id="{65DC4604-3C3D-2D4D-832B-B321C2A76F9D}"/>
              </a:ext>
              <a:ext uri="{C183D7F6-B498-43B3-948B-1728B52AA6E4}">
                <adec:decorative xmlns:adec="http://schemas.microsoft.com/office/drawing/2017/decorative" val="1"/>
              </a:ext>
            </a:extLst>
          </p:cNvPr>
          <p:cNvSpPr/>
          <p:nvPr/>
        </p:nvSpPr>
        <p:spPr>
          <a:xfrm>
            <a:off x="3265039" y="325673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 name="Picture 22">
            <a:extLst>
              <a:ext uri="{FF2B5EF4-FFF2-40B4-BE49-F238E27FC236}">
                <a16:creationId xmlns:a16="http://schemas.microsoft.com/office/drawing/2014/main" id="{4AFBFF91-02E7-5547-AB02-BB32BA53BF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66426" y="2337097"/>
            <a:ext cx="1303363" cy="1303363"/>
          </a:xfrm>
          <a:prstGeom prst="rect">
            <a:avLst/>
          </a:prstGeom>
        </p:spPr>
      </p:pic>
      <p:pic>
        <p:nvPicPr>
          <p:cNvPr id="11" name="Picture 10">
            <a:extLst>
              <a:ext uri="{FF2B5EF4-FFF2-40B4-BE49-F238E27FC236}">
                <a16:creationId xmlns:a16="http://schemas.microsoft.com/office/drawing/2014/main" id="{779A2F21-EAAE-B94B-BF31-5132885208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7595" y="4225936"/>
            <a:ext cx="1205132" cy="1205132"/>
          </a:xfrm>
          <a:prstGeom prst="rect">
            <a:avLst/>
          </a:prstGeom>
        </p:spPr>
      </p:pic>
      <p:pic>
        <p:nvPicPr>
          <p:cNvPr id="15" name="Picture 14">
            <a:extLst>
              <a:ext uri="{FF2B5EF4-FFF2-40B4-BE49-F238E27FC236}">
                <a16:creationId xmlns:a16="http://schemas.microsoft.com/office/drawing/2014/main" id="{3C39776D-CBFE-9A42-AEE6-6C22F9675BB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92125" y="3379342"/>
            <a:ext cx="1352519" cy="1352519"/>
          </a:xfrm>
          <a:prstGeom prst="rect">
            <a:avLst/>
          </a:prstGeom>
        </p:spPr>
      </p:pic>
    </p:spTree>
    <p:extLst>
      <p:ext uri="{BB962C8B-B14F-4D97-AF65-F5344CB8AC3E}">
        <p14:creationId xmlns:p14="http://schemas.microsoft.com/office/powerpoint/2010/main" val="14291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1000"/>
                                        <p:tgtEl>
                                          <p:spTgt spid="5">
                                            <p:txEl>
                                              <p:pRg st="7" end="7"/>
                                            </p:txEl>
                                          </p:spTgt>
                                        </p:tgtEl>
                                      </p:cBhvr>
                                    </p:animEffect>
                                    <p:anim calcmode="lin" valueType="num">
                                      <p:cBhvr>
                                        <p:cTn id="6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10890250"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currently </a:t>
            </a:r>
            <a:br>
              <a:rPr lang="en-US" dirty="0">
                <a:ea typeface="Times New Roman" panose="02020603050405020304" pitchFamily="18" charset="0"/>
              </a:rPr>
            </a:br>
            <a:r>
              <a:rPr lang="en-US" dirty="0">
                <a:ea typeface="Times New Roman" panose="02020603050405020304" pitchFamily="18" charset="0"/>
              </a:rPr>
              <a:t>in our systems </a:t>
            </a:r>
            <a:r>
              <a:rPr lang="en-US" sz="2400" dirty="0">
                <a:ea typeface="Times New Roman" panose="02020603050405020304" pitchFamily="18" charset="0"/>
              </a:rPr>
              <a:t>(i.e., Just Grants, UFMS, etc.)</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Federal Financial Reports (FFRs)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Performance Reports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Indirect Cost Agreements </a:t>
            </a:r>
            <a:r>
              <a:rPr lang="en-US" sz="2000" dirty="0">
                <a:ea typeface="Times New Roman" panose="02020603050405020304" pitchFamily="18" charset="0"/>
              </a:rPr>
              <a:t>(if applicable)</a:t>
            </a:r>
            <a:r>
              <a:rPr lang="en-US" dirty="0">
                <a:ea typeface="Times New Roman" panose="02020603050405020304" pitchFamily="18" charset="0"/>
              </a:rPr>
              <a:t>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Application narrative</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Budget and Budget narrative</a:t>
            </a:r>
          </a:p>
        </p:txBody>
      </p:sp>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grpSp>
        <p:nvGrpSpPr>
          <p:cNvPr id="6" name="Group 5">
            <a:extLst>
              <a:ext uri="{FF2B5EF4-FFF2-40B4-BE49-F238E27FC236}">
                <a16:creationId xmlns:a16="http://schemas.microsoft.com/office/drawing/2014/main" id="{0D228E56-7894-4848-8E70-9057595616BD}"/>
              </a:ext>
              <a:ext uri="{C183D7F6-B498-43B3-948B-1728B52AA6E4}">
                <adec:decorative xmlns:adec="http://schemas.microsoft.com/office/drawing/2017/decorative" val="1"/>
              </a:ext>
            </a:extLst>
          </p:cNvPr>
          <p:cNvGrpSpPr/>
          <p:nvPr/>
        </p:nvGrpSpPr>
        <p:grpSpPr>
          <a:xfrm>
            <a:off x="7653403" y="1903398"/>
            <a:ext cx="2082580" cy="2082580"/>
            <a:chOff x="7653403" y="1903398"/>
            <a:chExt cx="2082580" cy="2082580"/>
          </a:xfrm>
        </p:grpSpPr>
        <p:sp>
          <p:nvSpPr>
            <p:cNvPr id="31" name="Oval 30">
              <a:extLst>
                <a:ext uri="{FF2B5EF4-FFF2-40B4-BE49-F238E27FC236}">
                  <a16:creationId xmlns:a16="http://schemas.microsoft.com/office/drawing/2014/main" id="{24ABDEEF-17CA-9044-A234-0F02D243A965}"/>
                </a:ext>
              </a:extLst>
            </p:cNvPr>
            <p:cNvSpPr/>
            <p:nvPr/>
          </p:nvSpPr>
          <p:spPr>
            <a:xfrm>
              <a:off x="7653403" y="1903398"/>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5" name="Picture 24">
              <a:extLst>
                <a:ext uri="{FF2B5EF4-FFF2-40B4-BE49-F238E27FC236}">
                  <a16:creationId xmlns:a16="http://schemas.microsoft.com/office/drawing/2014/main" id="{1DADCC48-F8F4-FE46-B787-CCEBEB18D483}"/>
                </a:ext>
              </a:extLst>
            </p:cNvPr>
            <p:cNvPicPr>
              <a:picLocks noChangeAspect="1"/>
            </p:cNvPicPr>
            <p:nvPr/>
          </p:nvPicPr>
          <p:blipFill rotWithShape="1">
            <a:blip r:embed="rId3"/>
            <a:srcRect l="2852" r="5917"/>
            <a:stretch/>
          </p:blipFill>
          <p:spPr>
            <a:xfrm>
              <a:off x="8018629" y="2436003"/>
              <a:ext cx="1352127" cy="1031291"/>
            </a:xfrm>
            <a:prstGeom prst="rect">
              <a:avLst/>
            </a:prstGeom>
          </p:spPr>
        </p:pic>
      </p:grpSp>
      <p:grpSp>
        <p:nvGrpSpPr>
          <p:cNvPr id="7" name="Group 6" descr="performance reports charts image">
            <a:extLst>
              <a:ext uri="{FF2B5EF4-FFF2-40B4-BE49-F238E27FC236}">
                <a16:creationId xmlns:a16="http://schemas.microsoft.com/office/drawing/2014/main" id="{1CD59CD0-D426-5B41-80E2-70B3ECCD7FF2}"/>
              </a:ext>
            </a:extLst>
          </p:cNvPr>
          <p:cNvGrpSpPr/>
          <p:nvPr/>
        </p:nvGrpSpPr>
        <p:grpSpPr>
          <a:xfrm>
            <a:off x="8993253" y="2968610"/>
            <a:ext cx="2082580" cy="2082580"/>
            <a:chOff x="8993253" y="2968610"/>
            <a:chExt cx="2082580" cy="2082580"/>
          </a:xfrm>
        </p:grpSpPr>
        <p:sp>
          <p:nvSpPr>
            <p:cNvPr id="32" name="Oval 31">
              <a:extLst>
                <a:ext uri="{FF2B5EF4-FFF2-40B4-BE49-F238E27FC236}">
                  <a16:creationId xmlns:a16="http://schemas.microsoft.com/office/drawing/2014/main" id="{394C5D01-AB35-984A-9500-261FBFF52BC0}"/>
                </a:ext>
              </a:extLst>
            </p:cNvPr>
            <p:cNvSpPr/>
            <p:nvPr/>
          </p:nvSpPr>
          <p:spPr>
            <a:xfrm>
              <a:off x="8993253" y="2968610"/>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 name="Picture 25">
              <a:extLst>
                <a:ext uri="{FF2B5EF4-FFF2-40B4-BE49-F238E27FC236}">
                  <a16:creationId xmlns:a16="http://schemas.microsoft.com/office/drawing/2014/main" id="{639F17C6-0C15-D748-BA1F-2E133B31D682}"/>
                </a:ext>
              </a:extLst>
            </p:cNvPr>
            <p:cNvPicPr>
              <a:picLocks noChangeAspect="1"/>
            </p:cNvPicPr>
            <p:nvPr/>
          </p:nvPicPr>
          <p:blipFill>
            <a:blip r:embed="rId4"/>
            <a:stretch>
              <a:fillRect/>
            </a:stretch>
          </p:blipFill>
          <p:spPr>
            <a:xfrm>
              <a:off x="9299388" y="3320093"/>
              <a:ext cx="1495641" cy="1454096"/>
            </a:xfrm>
            <a:prstGeom prst="rect">
              <a:avLst/>
            </a:prstGeom>
          </p:spPr>
        </p:pic>
      </p:grpSp>
      <p:grpSp>
        <p:nvGrpSpPr>
          <p:cNvPr id="8" name="Group 7">
            <a:extLst>
              <a:ext uri="{FF2B5EF4-FFF2-40B4-BE49-F238E27FC236}">
                <a16:creationId xmlns:a16="http://schemas.microsoft.com/office/drawing/2014/main" id="{4CF1EEA1-ACDE-0F42-980A-4131CEA34726}"/>
              </a:ext>
              <a:ext uri="{C183D7F6-B498-43B3-948B-1728B52AA6E4}">
                <adec:decorative xmlns:adec="http://schemas.microsoft.com/office/drawing/2017/decorative" val="1"/>
              </a:ext>
            </a:extLst>
          </p:cNvPr>
          <p:cNvGrpSpPr/>
          <p:nvPr/>
        </p:nvGrpSpPr>
        <p:grpSpPr>
          <a:xfrm>
            <a:off x="7058802" y="3501243"/>
            <a:ext cx="2470334" cy="2470334"/>
            <a:chOff x="7058802" y="3501243"/>
            <a:chExt cx="2470334" cy="2470334"/>
          </a:xfrm>
        </p:grpSpPr>
        <p:sp>
          <p:nvSpPr>
            <p:cNvPr id="34" name="Oval 33">
              <a:extLst>
                <a:ext uri="{FF2B5EF4-FFF2-40B4-BE49-F238E27FC236}">
                  <a16:creationId xmlns:a16="http://schemas.microsoft.com/office/drawing/2014/main" id="{AE3FBADC-E29A-204C-915F-B6A42AE014D0}"/>
                </a:ext>
              </a:extLst>
            </p:cNvPr>
            <p:cNvSpPr/>
            <p:nvPr/>
          </p:nvSpPr>
          <p:spPr>
            <a:xfrm>
              <a:off x="7236838" y="3627962"/>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3" name="Picture 32">
              <a:extLst>
                <a:ext uri="{FF2B5EF4-FFF2-40B4-BE49-F238E27FC236}">
                  <a16:creationId xmlns:a16="http://schemas.microsoft.com/office/drawing/2014/main" id="{50118392-AF33-C14D-92A0-C9CB4F91AAC7}"/>
                </a:ext>
              </a:extLst>
            </p:cNvPr>
            <p:cNvPicPr>
              <a:picLocks noChangeAspect="1"/>
            </p:cNvPicPr>
            <p:nvPr/>
          </p:nvPicPr>
          <p:blipFill>
            <a:blip r:embed="rId5"/>
            <a:stretch>
              <a:fillRect/>
            </a:stretch>
          </p:blipFill>
          <p:spPr>
            <a:xfrm rot="21049483">
              <a:off x="7058802" y="3501243"/>
              <a:ext cx="2470334" cy="2470334"/>
            </a:xfrm>
            <a:prstGeom prst="rect">
              <a:avLst/>
            </a:prstGeom>
          </p:spPr>
        </p:pic>
      </p:grpSp>
    </p:spTree>
    <p:extLst>
      <p:ext uri="{BB962C8B-B14F-4D97-AF65-F5344CB8AC3E}">
        <p14:creationId xmlns:p14="http://schemas.microsoft.com/office/powerpoint/2010/main" val="364109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2" presetClass="entr" presetSubtype="0" fill="hold" nodeType="after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31" name="Oval 30">
            <a:extLst>
              <a:ext uri="{FF2B5EF4-FFF2-40B4-BE49-F238E27FC236}">
                <a16:creationId xmlns:a16="http://schemas.microsoft.com/office/drawing/2014/main" id="{24ABDEEF-17CA-9044-A234-0F02D243A965}"/>
              </a:ext>
              <a:ext uri="{C183D7F6-B498-43B3-948B-1728B52AA6E4}">
                <adec:decorative xmlns:adec="http://schemas.microsoft.com/office/drawing/2017/decorative" val="1"/>
              </a:ext>
            </a:extLst>
          </p:cNvPr>
          <p:cNvSpPr/>
          <p:nvPr/>
        </p:nvSpPr>
        <p:spPr>
          <a:xfrm>
            <a:off x="7653403" y="1903398"/>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Oval 31">
            <a:extLst>
              <a:ext uri="{FF2B5EF4-FFF2-40B4-BE49-F238E27FC236}">
                <a16:creationId xmlns:a16="http://schemas.microsoft.com/office/drawing/2014/main" id="{394C5D01-AB35-984A-9500-261FBFF52BC0}"/>
              </a:ext>
              <a:ext uri="{C183D7F6-B498-43B3-948B-1728B52AA6E4}">
                <adec:decorative xmlns:adec="http://schemas.microsoft.com/office/drawing/2017/decorative" val="1"/>
              </a:ext>
            </a:extLst>
          </p:cNvPr>
          <p:cNvSpPr/>
          <p:nvPr/>
        </p:nvSpPr>
        <p:spPr>
          <a:xfrm>
            <a:off x="8993253" y="2968610"/>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AE3FBADC-E29A-204C-915F-B6A42AE014D0}"/>
              </a:ext>
              <a:ext uri="{C183D7F6-B498-43B3-948B-1728B52AA6E4}">
                <adec:decorative xmlns:adec="http://schemas.microsoft.com/office/drawing/2017/decorative" val="1"/>
              </a:ext>
            </a:extLst>
          </p:cNvPr>
          <p:cNvSpPr/>
          <p:nvPr/>
        </p:nvSpPr>
        <p:spPr>
          <a:xfrm>
            <a:off x="7574538" y="3133566"/>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0" y="1230944"/>
            <a:ext cx="10890249"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currently in other Federal systems </a:t>
            </a:r>
            <a:r>
              <a:rPr lang="en-US" sz="2400" dirty="0">
                <a:ea typeface="Times New Roman" panose="02020603050405020304" pitchFamily="18" charset="0"/>
              </a:rPr>
              <a:t>(i.e., SAM, FAC, FSRS, etc.)</a:t>
            </a: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Single Audit compliance</a:t>
            </a:r>
          </a:p>
          <a:p>
            <a:pPr lvl="2">
              <a:lnSpc>
                <a:spcPct val="100000"/>
              </a:lnSpc>
              <a:buClr>
                <a:srgbClr val="C00000"/>
              </a:buClr>
              <a:buSzPct val="80000"/>
              <a:defRPr/>
            </a:pPr>
            <a:r>
              <a:rPr lang="en-US" sz="2200" dirty="0">
                <a:ea typeface="Times New Roman" panose="02020603050405020304" pitchFamily="18" charset="0"/>
              </a:rPr>
              <a:t>Timeliness of audit submission</a:t>
            </a:r>
          </a:p>
          <a:p>
            <a:pPr lvl="2">
              <a:lnSpc>
                <a:spcPct val="100000"/>
              </a:lnSpc>
              <a:buClr>
                <a:srgbClr val="C00000"/>
              </a:buClr>
              <a:buSzPct val="80000"/>
              <a:defRPr/>
            </a:pPr>
            <a:r>
              <a:rPr lang="en-US" altLang="en-US" sz="2200" dirty="0">
                <a:cs typeface="Times New Roman" panose="02020603050405020304" pitchFamily="18" charset="0"/>
              </a:rPr>
              <a:t>If not applicable, request certification from </a:t>
            </a:r>
            <a:br>
              <a:rPr lang="en-US" altLang="en-US" sz="2200" dirty="0">
                <a:cs typeface="Times New Roman" panose="02020603050405020304" pitchFamily="18" charset="0"/>
              </a:rPr>
            </a:br>
            <a:r>
              <a:rPr lang="en-US" altLang="en-US" sz="2200" dirty="0">
                <a:cs typeface="Times New Roman" panose="02020603050405020304" pitchFamily="18" charset="0"/>
              </a:rPr>
              <a:t>grantee justifying that they are exempt</a:t>
            </a:r>
            <a:endParaRPr lang="en-US" sz="2200" dirty="0">
              <a:ea typeface="Times New Roman" panose="02020603050405020304" pitchFamily="18" charset="0"/>
            </a:endParaRP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SAM Registration</a:t>
            </a:r>
          </a:p>
          <a:p>
            <a:pPr lvl="2">
              <a:lnSpc>
                <a:spcPct val="100000"/>
              </a:lnSpc>
              <a:buClr>
                <a:srgbClr val="C00000"/>
              </a:buClr>
              <a:buSzPct val="80000"/>
              <a:defRPr/>
            </a:pPr>
            <a:r>
              <a:rPr lang="en-US" sz="2200" dirty="0">
                <a:ea typeface="Times New Roman" panose="02020603050405020304" pitchFamily="18" charset="0"/>
              </a:rPr>
              <a:t>Not expired</a:t>
            </a: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FFATA Reporting</a:t>
            </a:r>
          </a:p>
          <a:p>
            <a:pPr lvl="2">
              <a:lnSpc>
                <a:spcPct val="100000"/>
              </a:lnSpc>
              <a:buClr>
                <a:srgbClr val="C00000"/>
              </a:buClr>
              <a:buSzPct val="80000"/>
              <a:defRPr/>
            </a:pPr>
            <a:r>
              <a:rPr lang="en-US" sz="2200" dirty="0">
                <a:ea typeface="Times New Roman" panose="02020603050405020304" pitchFamily="18" charset="0"/>
              </a:rPr>
              <a:t>Check sam.gov/FSRS to ensure subaward reports                                                   have been submitted. </a:t>
            </a:r>
          </a:p>
        </p:txBody>
      </p:sp>
      <p:pic>
        <p:nvPicPr>
          <p:cNvPr id="17" name="Picture 16">
            <a:extLst>
              <a:ext uri="{FF2B5EF4-FFF2-40B4-BE49-F238E27FC236}">
                <a16:creationId xmlns:a16="http://schemas.microsoft.com/office/drawing/2014/main" id="{014BC243-EC60-A441-9FFB-312C015088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4373" y="3626941"/>
            <a:ext cx="1690419" cy="968667"/>
          </a:xfrm>
          <a:prstGeom prst="rect">
            <a:avLst/>
          </a:prstGeom>
        </p:spPr>
      </p:pic>
      <p:pic>
        <p:nvPicPr>
          <p:cNvPr id="23" name="Picture 22">
            <a:extLst>
              <a:ext uri="{FF2B5EF4-FFF2-40B4-BE49-F238E27FC236}">
                <a16:creationId xmlns:a16="http://schemas.microsoft.com/office/drawing/2014/main" id="{EAAB8EC2-C26A-0C4E-9B8A-CC10B3A27E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7992" y="3675890"/>
            <a:ext cx="1759879" cy="748972"/>
          </a:xfrm>
          <a:prstGeom prst="rect">
            <a:avLst/>
          </a:prstGeom>
        </p:spPr>
      </p:pic>
      <p:pic>
        <p:nvPicPr>
          <p:cNvPr id="24" name="Picture 23">
            <a:extLst>
              <a:ext uri="{FF2B5EF4-FFF2-40B4-BE49-F238E27FC236}">
                <a16:creationId xmlns:a16="http://schemas.microsoft.com/office/drawing/2014/main" id="{0C852A24-9E4C-2F40-82FD-8ED9161A1C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74422" y="2201112"/>
            <a:ext cx="1551550" cy="1551550"/>
          </a:xfrm>
          <a:prstGeom prst="rect">
            <a:avLst/>
          </a:prstGeom>
        </p:spPr>
      </p:pic>
    </p:spTree>
    <p:extLst>
      <p:ext uri="{BB962C8B-B14F-4D97-AF65-F5344CB8AC3E}">
        <p14:creationId xmlns:p14="http://schemas.microsoft.com/office/powerpoint/2010/main" val="308666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17" name="Content Placeholder 2">
            <a:extLst>
              <a:ext uri="{FF2B5EF4-FFF2-40B4-BE49-F238E27FC236}">
                <a16:creationId xmlns:a16="http://schemas.microsoft.com/office/drawing/2014/main" id="{53E3D254-761F-FD4B-88C6-352643300E3D}"/>
              </a:ext>
            </a:extLst>
          </p:cNvPr>
          <p:cNvSpPr txBox="1">
            <a:spLocks/>
          </p:cNvSpPr>
          <p:nvPr/>
        </p:nvSpPr>
        <p:spPr>
          <a:xfrm>
            <a:off x="-37277" y="5035638"/>
            <a:ext cx="5266100"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Subrecipients</a:t>
            </a:r>
          </a:p>
        </p:txBody>
      </p:sp>
      <p:grpSp>
        <p:nvGrpSpPr>
          <p:cNvPr id="11" name="Group 10" descr="VS. in white inside a green circle">
            <a:extLst>
              <a:ext uri="{FF2B5EF4-FFF2-40B4-BE49-F238E27FC236}">
                <a16:creationId xmlns:a16="http://schemas.microsoft.com/office/drawing/2014/main" id="{464C3E47-1A91-2145-BD88-5506F947EF13}"/>
              </a:ext>
            </a:extLst>
          </p:cNvPr>
          <p:cNvGrpSpPr/>
          <p:nvPr/>
        </p:nvGrpSpPr>
        <p:grpSpPr>
          <a:xfrm>
            <a:off x="5434884" y="4633402"/>
            <a:ext cx="1232236" cy="1193599"/>
            <a:chOff x="5489332" y="3462811"/>
            <a:chExt cx="1232236" cy="1193599"/>
          </a:xfrm>
        </p:grpSpPr>
        <p:sp>
          <p:nvSpPr>
            <p:cNvPr id="13" name="Oval 12">
              <a:extLst>
                <a:ext uri="{FF2B5EF4-FFF2-40B4-BE49-F238E27FC236}">
                  <a16:creationId xmlns:a16="http://schemas.microsoft.com/office/drawing/2014/main" id="{946CE3CA-F537-DD44-84DA-965FB2063FC4}"/>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374F089-7D1F-5846-A4B6-F6CA95F7F9F5}"/>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8" name="Content Placeholder 2">
            <a:extLst>
              <a:ext uri="{FF2B5EF4-FFF2-40B4-BE49-F238E27FC236}">
                <a16:creationId xmlns:a16="http://schemas.microsoft.com/office/drawing/2014/main" id="{973B8940-7434-4F44-9D82-581F688D549D}"/>
              </a:ext>
            </a:extLst>
          </p:cNvPr>
          <p:cNvSpPr txBox="1">
            <a:spLocks/>
          </p:cNvSpPr>
          <p:nvPr/>
        </p:nvSpPr>
        <p:spPr>
          <a:xfrm>
            <a:off x="6903661" y="5035638"/>
            <a:ext cx="5286450"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SAM.gov/</a:t>
            </a:r>
            <a:r>
              <a:rPr lang="en-US" altLang="en-US" sz="3200" b="1" dirty="0" err="1">
                <a:solidFill>
                  <a:srgbClr val="C00000"/>
                </a:solidFill>
                <a:latin typeface="Arial Narrow" panose="020B0604020202020204" pitchFamily="34" charset="0"/>
                <a:cs typeface="Arial Narrow" panose="020B0604020202020204" pitchFamily="34" charset="0"/>
              </a:rPr>
              <a:t>fsrs</a:t>
            </a:r>
            <a:endParaRPr lang="en-US" altLang="en-US" sz="3200" b="1" dirty="0">
              <a:solidFill>
                <a:srgbClr val="C00000"/>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37277" y="5795492"/>
            <a:ext cx="12222928" cy="610059"/>
          </a:xfrm>
        </p:spPr>
        <p:txBody>
          <a:bodyPr>
            <a:noAutofit/>
          </a:bodyPr>
          <a:lstStyle/>
          <a:p>
            <a:pPr marL="0" indent="0" algn="ctr">
              <a:lnSpc>
                <a:spcPct val="100000"/>
              </a:lnSpc>
              <a:spcBef>
                <a:spcPct val="0"/>
              </a:spcBef>
              <a:buClr>
                <a:srgbClr val="C00000"/>
              </a:buClr>
              <a:buSzPct val="80000"/>
              <a:buNone/>
            </a:pPr>
            <a:r>
              <a:rPr lang="en-US" altLang="en-US" sz="2000" dirty="0">
                <a:cs typeface="Times New Roman" panose="02020603050405020304" pitchFamily="18" charset="0"/>
              </a:rPr>
              <a:t>Check list of subrecipients against what was reported in SAM.gov/</a:t>
            </a:r>
            <a:r>
              <a:rPr lang="en-US" altLang="en-US" sz="2000" dirty="0" err="1">
                <a:cs typeface="Times New Roman" panose="02020603050405020304" pitchFamily="18" charset="0"/>
              </a:rPr>
              <a:t>fsrs</a:t>
            </a:r>
            <a:r>
              <a:rPr lang="en-US" altLang="en-US" sz="2000" dirty="0">
                <a:cs typeface="Times New Roman" panose="02020603050405020304" pitchFamily="18" charset="0"/>
              </a:rPr>
              <a:t> subaward reporting system</a:t>
            </a:r>
            <a:endParaRPr lang="en-US" altLang="en-US" sz="2000" strike="sngStrike" dirty="0">
              <a:cs typeface="Times New Roman" panose="02020603050405020304" pitchFamily="18" charset="0"/>
            </a:endParaRPr>
          </a:p>
        </p:txBody>
      </p:sp>
      <p:pic>
        <p:nvPicPr>
          <p:cNvPr id="8" name="Picture 7">
            <a:extLst>
              <a:ext uri="{FF2B5EF4-FFF2-40B4-BE49-F238E27FC236}">
                <a16:creationId xmlns:a16="http://schemas.microsoft.com/office/drawing/2014/main" id="{40D5538E-7143-D646-9A30-2A0702D3710C}"/>
              </a:ext>
              <a:ext uri="{C183D7F6-B498-43B3-948B-1728B52AA6E4}">
                <adec:decorative xmlns:adec="http://schemas.microsoft.com/office/drawing/2017/decorative" val="1"/>
              </a:ext>
            </a:extLst>
          </p:cNvPr>
          <p:cNvPicPr>
            <a:picLocks noChangeAspect="1"/>
          </p:cNvPicPr>
          <p:nvPr/>
        </p:nvPicPr>
        <p:blipFill rotWithShape="1">
          <a:blip r:embed="rId2"/>
          <a:srcRect l="13110" t="45506" r="10980" b="19694"/>
          <a:stretch/>
        </p:blipFill>
        <p:spPr>
          <a:xfrm>
            <a:off x="-58543" y="914399"/>
            <a:ext cx="12222928" cy="4169434"/>
          </a:xfrm>
          <a:prstGeom prst="rect">
            <a:avLst/>
          </a:prstGeom>
        </p:spPr>
      </p:pic>
      <p:pic>
        <p:nvPicPr>
          <p:cNvPr id="23" name="Picture 22">
            <a:extLst>
              <a:ext uri="{FF2B5EF4-FFF2-40B4-BE49-F238E27FC236}">
                <a16:creationId xmlns:a16="http://schemas.microsoft.com/office/drawing/2014/main" id="{E54621A1-16B2-ED4F-8D7B-824A5782D1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2256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right)">
                                      <p:cBhvr>
                                        <p:cTn id="8" dur="1000"/>
                                        <p:tgtEl>
                                          <p:spTgt spid="8"/>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96B98F7C-FB01-8A43-8CB4-27998314F071}"/>
              </a:ext>
              <a:ext uri="{C183D7F6-B498-43B3-948B-1728B52AA6E4}">
                <adec:decorative xmlns:adec="http://schemas.microsoft.com/office/drawing/2017/decorative" val="1"/>
              </a:ext>
            </a:extLst>
          </p:cNvPr>
          <p:cNvSpPr/>
          <p:nvPr/>
        </p:nvSpPr>
        <p:spPr>
          <a:xfrm>
            <a:off x="8036800" y="3231027"/>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108463" y="1063377"/>
            <a:ext cx="10297617"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received from the grantee:</a:t>
            </a:r>
          </a:p>
          <a:p>
            <a:pPr marL="0" indent="0">
              <a:lnSpc>
                <a:spcPct val="150000"/>
              </a:lnSpc>
              <a:buClr>
                <a:srgbClr val="C00000"/>
              </a:buClr>
              <a:buSzPct val="80000"/>
              <a:buNone/>
              <a:defRPr/>
            </a:pPr>
            <a:r>
              <a:rPr lang="en-US" dirty="0">
                <a:ea typeface="Times New Roman" panose="02020603050405020304" pitchFamily="18" charset="0"/>
              </a:rPr>
              <a:t>Adequacy of written policies and procedures</a:t>
            </a:r>
          </a:p>
          <a:p>
            <a:pPr lvl="1">
              <a:lnSpc>
                <a:spcPts val="3000"/>
              </a:lnSpc>
              <a:buClr>
                <a:srgbClr val="C00000"/>
              </a:buClr>
              <a:buSzPct val="80000"/>
              <a:buFont typeface="Wingdings" pitchFamily="2" charset="2"/>
              <a:buChar char="ü"/>
              <a:defRPr/>
            </a:pPr>
            <a:r>
              <a:rPr lang="en-US" sz="2600" dirty="0">
                <a:ea typeface="Times New Roman" panose="02020603050405020304" pitchFamily="18" charset="0"/>
              </a:rPr>
              <a:t>Accounting Procedures (Managing Federal Grants)</a:t>
            </a:r>
          </a:p>
          <a:p>
            <a:pPr lvl="2">
              <a:lnSpc>
                <a:spcPts val="3000"/>
              </a:lnSpc>
              <a:buClr>
                <a:srgbClr val="C00000"/>
              </a:buClr>
              <a:buSzPct val="80000"/>
              <a:defRPr/>
            </a:pPr>
            <a:r>
              <a:rPr lang="en-US" sz="2400" dirty="0">
                <a:ea typeface="Times New Roman" panose="02020603050405020304" pitchFamily="18" charset="0"/>
              </a:rPr>
              <a:t>Receipts and expenditures of grant funds</a:t>
            </a:r>
          </a:p>
          <a:p>
            <a:pPr lvl="2">
              <a:lnSpc>
                <a:spcPts val="3000"/>
              </a:lnSpc>
              <a:buClr>
                <a:srgbClr val="C00000"/>
              </a:buClr>
              <a:buSzPct val="80000"/>
              <a:defRPr/>
            </a:pPr>
            <a:r>
              <a:rPr lang="en-US" sz="2400" dirty="0">
                <a:ea typeface="Times New Roman" panose="02020603050405020304" pitchFamily="18" charset="0"/>
              </a:rPr>
              <a:t>Process for submitting required reports</a:t>
            </a:r>
          </a:p>
          <a:p>
            <a:pPr lvl="2">
              <a:lnSpc>
                <a:spcPts val="3000"/>
              </a:lnSpc>
              <a:buClr>
                <a:srgbClr val="C00000"/>
              </a:buClr>
              <a:buSzPct val="80000"/>
              <a:defRPr/>
            </a:pPr>
            <a:r>
              <a:rPr lang="en-US" sz="2400" dirty="0">
                <a:ea typeface="Times New Roman" panose="02020603050405020304" pitchFamily="18" charset="0"/>
              </a:rPr>
              <a:t>Request grant funds</a:t>
            </a:r>
          </a:p>
          <a:p>
            <a:pPr lvl="2">
              <a:lnSpc>
                <a:spcPts val="3000"/>
              </a:lnSpc>
              <a:buClr>
                <a:srgbClr val="C00000"/>
              </a:buClr>
              <a:buSzPct val="80000"/>
              <a:defRPr/>
            </a:pPr>
            <a:r>
              <a:rPr lang="en-US" sz="2400" dirty="0">
                <a:ea typeface="Times New Roman" panose="02020603050405020304" pitchFamily="18" charset="0"/>
              </a:rPr>
              <a:t>Reconciliation</a:t>
            </a:r>
          </a:p>
          <a:p>
            <a:pPr lvl="2">
              <a:lnSpc>
                <a:spcPts val="3000"/>
              </a:lnSpc>
              <a:buClr>
                <a:srgbClr val="C00000"/>
              </a:buClr>
              <a:buSzPct val="80000"/>
              <a:defRPr/>
            </a:pPr>
            <a:r>
              <a:rPr lang="en-US" sz="2400" dirty="0">
                <a:ea typeface="Times New Roman" panose="02020603050405020304" pitchFamily="18" charset="0"/>
              </a:rPr>
              <a:t>Staff responsibilities</a:t>
            </a:r>
          </a:p>
          <a:p>
            <a:pPr lvl="2">
              <a:lnSpc>
                <a:spcPts val="3000"/>
              </a:lnSpc>
              <a:buClr>
                <a:srgbClr val="C00000"/>
              </a:buClr>
              <a:buSzPct val="80000"/>
              <a:defRPr/>
            </a:pPr>
            <a:r>
              <a:rPr lang="en-US" sz="2400" dirty="0">
                <a:ea typeface="Times New Roman" panose="02020603050405020304" pitchFamily="18" charset="0"/>
              </a:rPr>
              <a:t>Cash management policy</a:t>
            </a:r>
          </a:p>
        </p:txBody>
      </p:sp>
      <p:pic>
        <p:nvPicPr>
          <p:cNvPr id="14" name="Picture 13">
            <a:extLst>
              <a:ext uri="{FF2B5EF4-FFF2-40B4-BE49-F238E27FC236}">
                <a16:creationId xmlns:a16="http://schemas.microsoft.com/office/drawing/2014/main" id="{74063128-7C17-024F-8C3B-150E492D22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5760" y="3227665"/>
            <a:ext cx="1597733" cy="1597733"/>
          </a:xfrm>
          <a:prstGeom prst="rect">
            <a:avLst/>
          </a:prstGeom>
        </p:spPr>
      </p:pic>
      <p:pic>
        <p:nvPicPr>
          <p:cNvPr id="35" name="Picture 34">
            <a:extLst>
              <a:ext uri="{FF2B5EF4-FFF2-40B4-BE49-F238E27FC236}">
                <a16:creationId xmlns:a16="http://schemas.microsoft.com/office/drawing/2014/main" id="{480805F3-90B8-7846-BC45-B93DC63587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344327" y="184259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620D5C0C-89C9-864A-9069-3E1662737E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63138" y="1822249"/>
            <a:ext cx="1569070" cy="1569070"/>
          </a:xfrm>
          <a:prstGeom prst="rect">
            <a:avLst/>
          </a:prstGeom>
        </p:spPr>
      </p:pic>
    </p:spTree>
    <p:extLst>
      <p:ext uri="{BB962C8B-B14F-4D97-AF65-F5344CB8AC3E}">
        <p14:creationId xmlns:p14="http://schemas.microsoft.com/office/powerpoint/2010/main" val="239516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anim calcmode="lin" valueType="num">
                                      <p:cBhvr>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anim calcmode="lin" valueType="num">
                                      <p:cBhvr>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anim calcmode="lin" valueType="num">
                                      <p:cBhvr>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42" presetClass="entr" presetSubtype="0" fill="hold"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anim calcmode="lin" valueType="num">
                                      <p:cBhvr>
                                        <p:cTn id="5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2" presetClass="entr" presetSubtype="0" fill="hold"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anim calcmode="lin" valueType="num">
                                      <p:cBhvr>
                                        <p:cTn id="6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7217863"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Payroll/Time and Attendance</a:t>
            </a:r>
          </a:p>
          <a:p>
            <a:pPr lvl="2">
              <a:lnSpc>
                <a:spcPct val="150000"/>
              </a:lnSpc>
              <a:spcBef>
                <a:spcPct val="0"/>
              </a:spcBef>
              <a:buClr>
                <a:srgbClr val="C00000"/>
              </a:buClr>
              <a:buSzPct val="80000"/>
            </a:pPr>
            <a:r>
              <a:rPr lang="en-US" altLang="en-US" sz="2400" dirty="0">
                <a:cs typeface="Times New Roman" panose="02020603050405020304" pitchFamily="18" charset="0"/>
              </a:rPr>
              <a:t>Activity/time attendance reports</a:t>
            </a:r>
          </a:p>
          <a:p>
            <a:pPr lvl="2">
              <a:lnSpc>
                <a:spcPct val="150000"/>
              </a:lnSpc>
              <a:spcBef>
                <a:spcPct val="0"/>
              </a:spcBef>
              <a:buClr>
                <a:srgbClr val="C00000"/>
              </a:buClr>
              <a:buSzPct val="80000"/>
            </a:pPr>
            <a:r>
              <a:rPr lang="en-US" altLang="en-US" sz="2400" dirty="0">
                <a:cs typeface="Times New Roman" panose="02020603050405020304" pitchFamily="18" charset="0"/>
              </a:rPr>
              <a:t>Actual hours vs. Budget</a:t>
            </a:r>
          </a:p>
          <a:p>
            <a:pPr lvl="2">
              <a:lnSpc>
                <a:spcPct val="150000"/>
              </a:lnSpc>
              <a:spcBef>
                <a:spcPct val="0"/>
              </a:spcBef>
              <a:buClr>
                <a:srgbClr val="C00000"/>
              </a:buClr>
              <a:buSzPct val="80000"/>
            </a:pPr>
            <a:r>
              <a:rPr lang="en-US" altLang="en-US" sz="2400" dirty="0">
                <a:cs typeface="Times New Roman" panose="02020603050405020304" pitchFamily="18" charset="0"/>
              </a:rPr>
              <a:t>Signed by the employee and approved </a:t>
            </a:r>
            <a:br>
              <a:rPr lang="en-US" altLang="en-US" sz="2400" dirty="0">
                <a:cs typeface="Times New Roman" panose="02020603050405020304" pitchFamily="18" charset="0"/>
              </a:rPr>
            </a:br>
            <a:r>
              <a:rPr lang="en-US" altLang="en-US" sz="2400" dirty="0">
                <a:cs typeface="Times New Roman" panose="02020603050405020304" pitchFamily="18" charset="0"/>
              </a:rPr>
              <a:t>by an authorized official</a:t>
            </a:r>
          </a:p>
        </p:txBody>
      </p:sp>
      <p:grpSp>
        <p:nvGrpSpPr>
          <p:cNvPr id="8" name="Group 7">
            <a:extLst>
              <a:ext uri="{FF2B5EF4-FFF2-40B4-BE49-F238E27FC236}">
                <a16:creationId xmlns:a16="http://schemas.microsoft.com/office/drawing/2014/main" id="{756CB460-B3EC-9E49-8EC0-6F43F3E38C31}"/>
              </a:ext>
              <a:ext uri="{C183D7F6-B498-43B3-948B-1728B52AA6E4}">
                <adec:decorative xmlns:adec="http://schemas.microsoft.com/office/drawing/2017/decorative" val="1"/>
              </a:ext>
            </a:extLst>
          </p:cNvPr>
          <p:cNvGrpSpPr/>
          <p:nvPr/>
        </p:nvGrpSpPr>
        <p:grpSpPr>
          <a:xfrm>
            <a:off x="7960652" y="2178737"/>
            <a:ext cx="1606693" cy="1574026"/>
            <a:chOff x="8035808" y="2141159"/>
            <a:chExt cx="1606693" cy="1574026"/>
          </a:xfrm>
        </p:grpSpPr>
        <p:sp>
          <p:nvSpPr>
            <p:cNvPr id="29" name="Oval 28">
              <a:extLst>
                <a:ext uri="{FF2B5EF4-FFF2-40B4-BE49-F238E27FC236}">
                  <a16:creationId xmlns:a16="http://schemas.microsoft.com/office/drawing/2014/main" id="{400815EB-46F5-E94C-9BFE-109BC59C79ED}"/>
                </a:ext>
              </a:extLst>
            </p:cNvPr>
            <p:cNvSpPr/>
            <p:nvPr/>
          </p:nvSpPr>
          <p:spPr>
            <a:xfrm>
              <a:off x="8035808" y="214115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a:extLst>
                <a:ext uri="{FF2B5EF4-FFF2-40B4-BE49-F238E27FC236}">
                  <a16:creationId xmlns:a16="http://schemas.microsoft.com/office/drawing/2014/main" id="{80AB6D4B-43DE-F54F-9B28-730A8E95D51E}"/>
                </a:ext>
              </a:extLst>
            </p:cNvPr>
            <p:cNvPicPr>
              <a:picLocks noChangeAspect="1"/>
            </p:cNvPicPr>
            <p:nvPr/>
          </p:nvPicPr>
          <p:blipFill>
            <a:blip r:embed="rId3"/>
            <a:stretch>
              <a:fillRect/>
            </a:stretch>
          </p:blipFill>
          <p:spPr>
            <a:xfrm>
              <a:off x="8090013" y="2204378"/>
              <a:ext cx="1498281" cy="1498281"/>
            </a:xfrm>
            <a:prstGeom prst="rect">
              <a:avLst/>
            </a:prstGeom>
          </p:spPr>
        </p:pic>
      </p:grpSp>
      <p:pic>
        <p:nvPicPr>
          <p:cNvPr id="23" name="Picture 22">
            <a:extLst>
              <a:ext uri="{FF2B5EF4-FFF2-40B4-BE49-F238E27FC236}">
                <a16:creationId xmlns:a16="http://schemas.microsoft.com/office/drawing/2014/main" id="{92B2492E-8717-284B-B0F5-D28E477E23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62555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anim calcmode="lin" valueType="num">
                                      <p:cBhvr>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8669276"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Procurement Procedures</a:t>
            </a:r>
          </a:p>
          <a:p>
            <a:pPr lvl="2">
              <a:lnSpc>
                <a:spcPts val="3020"/>
              </a:lnSpc>
              <a:buClr>
                <a:srgbClr val="C00000"/>
              </a:buClr>
              <a:buSzPct val="80000"/>
              <a:defRPr/>
            </a:pPr>
            <a:r>
              <a:rPr lang="en-US" sz="2200" dirty="0">
                <a:ea typeface="Times New Roman" panose="02020603050405020304" pitchFamily="18" charset="0"/>
              </a:rPr>
              <a:t>Specific steps to purchase goods and services</a:t>
            </a:r>
          </a:p>
          <a:p>
            <a:pPr lvl="3">
              <a:lnSpc>
                <a:spcPts val="3020"/>
              </a:lnSpc>
              <a:buClr>
                <a:srgbClr val="C00000"/>
              </a:buClr>
              <a:buSzPct val="80000"/>
              <a:defRPr/>
            </a:pPr>
            <a:r>
              <a:rPr lang="en-US" sz="2200" dirty="0">
                <a:ea typeface="Times New Roman" panose="02020603050405020304" pitchFamily="18" charset="0"/>
              </a:rPr>
              <a:t>Approvals </a:t>
            </a:r>
            <a:r>
              <a:rPr lang="en-US" sz="2000" dirty="0">
                <a:ea typeface="Times New Roman" panose="02020603050405020304" pitchFamily="18" charset="0"/>
              </a:rPr>
              <a:t>(i.e., consultant rate)</a:t>
            </a:r>
          </a:p>
          <a:p>
            <a:pPr lvl="3">
              <a:lnSpc>
                <a:spcPts val="3020"/>
              </a:lnSpc>
              <a:buClr>
                <a:srgbClr val="C00000"/>
              </a:buClr>
              <a:buSzPct val="80000"/>
              <a:defRPr/>
            </a:pPr>
            <a:r>
              <a:rPr lang="en-US" sz="2200" dirty="0">
                <a:ea typeface="Times New Roman" panose="02020603050405020304" pitchFamily="18" charset="0"/>
              </a:rPr>
              <a:t>Purchase orders</a:t>
            </a:r>
          </a:p>
          <a:p>
            <a:pPr lvl="3">
              <a:lnSpc>
                <a:spcPts val="3020"/>
              </a:lnSpc>
              <a:buClr>
                <a:srgbClr val="C00000"/>
              </a:buClr>
              <a:buSzPct val="80000"/>
              <a:defRPr/>
            </a:pPr>
            <a:r>
              <a:rPr lang="en-US" sz="2200" dirty="0">
                <a:ea typeface="Times New Roman" panose="02020603050405020304" pitchFamily="18" charset="0"/>
              </a:rPr>
              <a:t>Competition</a:t>
            </a:r>
          </a:p>
          <a:p>
            <a:pPr lvl="3">
              <a:lnSpc>
                <a:spcPts val="3020"/>
              </a:lnSpc>
              <a:buClr>
                <a:srgbClr val="C00000"/>
              </a:buClr>
              <a:buSzPct val="80000"/>
              <a:defRPr/>
            </a:pPr>
            <a:r>
              <a:rPr lang="en-US" sz="2200" dirty="0">
                <a:ea typeface="Times New Roman" panose="02020603050405020304" pitchFamily="18" charset="0"/>
              </a:rPr>
              <a:t>Non-competitive proposals </a:t>
            </a:r>
            <a:r>
              <a:rPr lang="en-US" sz="2000" dirty="0">
                <a:ea typeface="Times New Roman" panose="02020603050405020304" pitchFamily="18" charset="0"/>
              </a:rPr>
              <a:t>(sole source)</a:t>
            </a:r>
          </a:p>
          <a:p>
            <a:pPr lvl="2">
              <a:lnSpc>
                <a:spcPts val="3020"/>
              </a:lnSpc>
              <a:buClr>
                <a:srgbClr val="C00000"/>
              </a:buClr>
              <a:buSzPct val="80000"/>
              <a:defRPr/>
            </a:pPr>
            <a:r>
              <a:rPr lang="en-US" sz="2200" dirty="0">
                <a:ea typeface="Times New Roman" panose="02020603050405020304" pitchFamily="18" charset="0"/>
              </a:rPr>
              <a:t>Contract Administration</a:t>
            </a:r>
          </a:p>
          <a:p>
            <a:pPr lvl="3">
              <a:lnSpc>
                <a:spcPts val="3020"/>
              </a:lnSpc>
              <a:buClr>
                <a:srgbClr val="C00000"/>
              </a:buClr>
              <a:buSzPct val="80000"/>
              <a:defRPr/>
            </a:pPr>
            <a:r>
              <a:rPr lang="en-US" sz="2200" dirty="0"/>
              <a:t>Monitor the actual contract and progress</a:t>
            </a:r>
          </a:p>
          <a:p>
            <a:pPr lvl="3">
              <a:lnSpc>
                <a:spcPts val="3020"/>
              </a:lnSpc>
              <a:buClr>
                <a:srgbClr val="C00000"/>
              </a:buClr>
              <a:buSzPct val="80000"/>
              <a:defRPr/>
            </a:pPr>
            <a:r>
              <a:rPr lang="en-US" sz="2200" dirty="0"/>
              <a:t>Ensure products and/or services meet all requirements </a:t>
            </a:r>
            <a:endParaRPr lang="en-US" sz="2200" dirty="0">
              <a:ea typeface="Times New Roman" panose="02020603050405020304" pitchFamily="18" charset="0"/>
            </a:endParaRPr>
          </a:p>
        </p:txBody>
      </p:sp>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7858821" y="253423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business card icon with an arrow and a dollar sign">
            <a:extLst>
              <a:ext uri="{FF2B5EF4-FFF2-40B4-BE49-F238E27FC236}">
                <a16:creationId xmlns:a16="http://schemas.microsoft.com/office/drawing/2014/main" id="{D61A499F-56D1-BB4D-A381-613695A7E068}"/>
              </a:ext>
            </a:extLst>
          </p:cNvPr>
          <p:cNvPicPr>
            <a:picLocks noChangeAspect="1"/>
          </p:cNvPicPr>
          <p:nvPr/>
        </p:nvPicPr>
        <p:blipFill>
          <a:blip r:embed="rId3"/>
          <a:stretch>
            <a:fillRect/>
          </a:stretch>
        </p:blipFill>
        <p:spPr>
          <a:xfrm>
            <a:off x="7747767" y="2352581"/>
            <a:ext cx="1828800" cy="1828800"/>
          </a:xfrm>
          <a:prstGeom prst="rect">
            <a:avLst/>
          </a:prstGeom>
        </p:spPr>
      </p:pic>
      <p:pic>
        <p:nvPicPr>
          <p:cNvPr id="23" name="Picture 22" descr="checklist icon">
            <a:extLst>
              <a:ext uri="{FF2B5EF4-FFF2-40B4-BE49-F238E27FC236}">
                <a16:creationId xmlns:a16="http://schemas.microsoft.com/office/drawing/2014/main" id="{ECEDF948-AC5E-4C48-ACD6-6B70B4B3BAB2}"/>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7415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anim calcmode="lin" valueType="num">
                                      <p:cBhvr>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8669276"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Travel Procedures</a:t>
            </a:r>
          </a:p>
          <a:p>
            <a:pPr lvl="2">
              <a:lnSpc>
                <a:spcPct val="150000"/>
              </a:lnSpc>
              <a:buClr>
                <a:srgbClr val="C00000"/>
              </a:buClr>
              <a:buSzPct val="80000"/>
              <a:defRPr/>
            </a:pPr>
            <a:r>
              <a:rPr lang="en-US" sz="2400" dirty="0">
                <a:ea typeface="Times New Roman" panose="02020603050405020304" pitchFamily="18" charset="0"/>
              </a:rPr>
              <a:t>Authorizations and approvals</a:t>
            </a:r>
          </a:p>
          <a:p>
            <a:pPr lvl="2">
              <a:lnSpc>
                <a:spcPct val="150000"/>
              </a:lnSpc>
              <a:buClr>
                <a:srgbClr val="C00000"/>
              </a:buClr>
              <a:buSzPct val="80000"/>
              <a:defRPr/>
            </a:pPr>
            <a:r>
              <a:rPr lang="en-US" sz="2400" dirty="0">
                <a:ea typeface="Times New Roman" panose="02020603050405020304" pitchFamily="18" charset="0"/>
              </a:rPr>
              <a:t>Lodging and per diem rates</a:t>
            </a:r>
          </a:p>
          <a:p>
            <a:pPr lvl="2">
              <a:lnSpc>
                <a:spcPct val="150000"/>
              </a:lnSpc>
              <a:buClr>
                <a:srgbClr val="C00000"/>
              </a:buClr>
              <a:buSzPct val="80000"/>
              <a:defRPr/>
            </a:pPr>
            <a:r>
              <a:rPr lang="en-US" sz="2400" dirty="0">
                <a:ea typeface="Times New Roman" panose="02020603050405020304" pitchFamily="18" charset="0"/>
              </a:rPr>
              <a:t>Provisions for in-state and out-of-state travel</a:t>
            </a:r>
          </a:p>
          <a:p>
            <a:pPr lvl="2">
              <a:lnSpc>
                <a:spcPct val="150000"/>
              </a:lnSpc>
              <a:buClr>
                <a:srgbClr val="C00000"/>
              </a:buClr>
              <a:buSzPct val="80000"/>
              <a:defRPr/>
            </a:pPr>
            <a:r>
              <a:rPr lang="en-US" sz="2400" dirty="0">
                <a:ea typeface="Times New Roman" panose="02020603050405020304" pitchFamily="18" charset="0"/>
              </a:rPr>
              <a:t>Travel vouchers</a:t>
            </a:r>
            <a:endParaRPr lang="en-US" sz="2800" dirty="0">
              <a:ea typeface="Times New Roman" panose="02020603050405020304" pitchFamily="18" charset="0"/>
            </a:endParaRPr>
          </a:p>
          <a:p>
            <a:pPr marL="457200" lvl="1" indent="0">
              <a:lnSpc>
                <a:spcPct val="150000"/>
              </a:lnSpc>
              <a:buClr>
                <a:srgbClr val="C00000"/>
              </a:buClr>
              <a:buSzPct val="80000"/>
              <a:buNone/>
              <a:defRPr/>
            </a:pPr>
            <a:r>
              <a:rPr lang="en-US" i="1" dirty="0">
                <a:ea typeface="Times New Roman" panose="02020603050405020304" pitchFamily="18" charset="0"/>
              </a:rPr>
              <a:t>Note: If no policy, must follow Federal Travel Regulation</a:t>
            </a:r>
          </a:p>
        </p:txBody>
      </p:sp>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011347" y="209506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a:extLst>
              <a:ext uri="{FF2B5EF4-FFF2-40B4-BE49-F238E27FC236}">
                <a16:creationId xmlns:a16="http://schemas.microsoft.com/office/drawing/2014/main" id="{F67AC256-B42B-164E-B2DD-A8657BC055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83715" y="2079751"/>
            <a:ext cx="1461955" cy="1461955"/>
          </a:xfrm>
          <a:prstGeom prst="rect">
            <a:avLst/>
          </a:prstGeom>
        </p:spPr>
      </p:pic>
      <p:pic>
        <p:nvPicPr>
          <p:cNvPr id="17" name="Picture 16">
            <a:extLst>
              <a:ext uri="{FF2B5EF4-FFF2-40B4-BE49-F238E27FC236}">
                <a16:creationId xmlns:a16="http://schemas.microsoft.com/office/drawing/2014/main" id="{BA621545-0109-7041-A010-D75F893B43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349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10763460"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ct val="100000"/>
              </a:lnSpc>
              <a:buClr>
                <a:srgbClr val="C00000"/>
              </a:buClr>
              <a:buSzPct val="80000"/>
              <a:buFont typeface="Wingdings" pitchFamily="2" charset="2"/>
              <a:buChar char="ü"/>
              <a:defRPr/>
            </a:pPr>
            <a:r>
              <a:rPr lang="en-US" sz="2600" dirty="0">
                <a:ea typeface="Times New Roman" panose="02020603050405020304" pitchFamily="18" charset="0"/>
              </a:rPr>
              <a:t>Non-expendable Property and Equipment</a:t>
            </a:r>
          </a:p>
          <a:p>
            <a:pPr lvl="2">
              <a:lnSpc>
                <a:spcPts val="2200"/>
              </a:lnSpc>
              <a:buClr>
                <a:srgbClr val="C00000"/>
              </a:buClr>
              <a:buSzPct val="80000"/>
              <a:defRPr/>
            </a:pPr>
            <a:r>
              <a:rPr lang="en-US" sz="2400" dirty="0">
                <a:ea typeface="Times New Roman" panose="02020603050405020304" pitchFamily="18" charset="0"/>
              </a:rPr>
              <a:t>Property records</a:t>
            </a:r>
          </a:p>
          <a:p>
            <a:pPr lvl="3">
              <a:lnSpc>
                <a:spcPts val="2200"/>
              </a:lnSpc>
              <a:buClr>
                <a:srgbClr val="C00000"/>
              </a:buClr>
              <a:buSzPct val="80000"/>
              <a:defRPr/>
            </a:pPr>
            <a:r>
              <a:rPr lang="en-US" sz="2200" dirty="0">
                <a:ea typeface="Times New Roman" panose="02020603050405020304" pitchFamily="18" charset="0"/>
              </a:rPr>
              <a:t>A description of the item </a:t>
            </a:r>
          </a:p>
          <a:p>
            <a:pPr lvl="3">
              <a:lnSpc>
                <a:spcPts val="2200"/>
              </a:lnSpc>
              <a:buClr>
                <a:srgbClr val="C00000"/>
              </a:buClr>
              <a:buSzPct val="80000"/>
              <a:defRPr/>
            </a:pPr>
            <a:r>
              <a:rPr lang="en-US" sz="2200" dirty="0">
                <a:ea typeface="Times New Roman" panose="02020603050405020304" pitchFamily="18" charset="0"/>
              </a:rPr>
              <a:t>Serial number </a:t>
            </a:r>
          </a:p>
          <a:p>
            <a:pPr lvl="3">
              <a:lnSpc>
                <a:spcPts val="2200"/>
              </a:lnSpc>
              <a:buClr>
                <a:srgbClr val="C00000"/>
              </a:buClr>
              <a:buSzPct val="80000"/>
              <a:defRPr/>
            </a:pPr>
            <a:r>
              <a:rPr lang="en-US" sz="2200" dirty="0">
                <a:ea typeface="Times New Roman" panose="02020603050405020304" pitchFamily="18" charset="0"/>
              </a:rPr>
              <a:t>Cost (source of funding)</a:t>
            </a:r>
          </a:p>
          <a:p>
            <a:pPr lvl="3">
              <a:lnSpc>
                <a:spcPts val="2200"/>
              </a:lnSpc>
              <a:buClr>
                <a:srgbClr val="C00000"/>
              </a:buClr>
              <a:buSzPct val="80000"/>
              <a:defRPr/>
            </a:pPr>
            <a:r>
              <a:rPr lang="en-US" sz="2200" dirty="0">
                <a:ea typeface="Times New Roman" panose="02020603050405020304" pitchFamily="18" charset="0"/>
              </a:rPr>
              <a:t>Acquisition date</a:t>
            </a:r>
          </a:p>
          <a:p>
            <a:pPr lvl="3">
              <a:lnSpc>
                <a:spcPts val="2200"/>
              </a:lnSpc>
              <a:buClr>
                <a:srgbClr val="C00000"/>
              </a:buClr>
              <a:buSzPct val="80000"/>
              <a:defRPr/>
            </a:pPr>
            <a:r>
              <a:rPr lang="en-US" sz="2200" dirty="0">
                <a:ea typeface="Times New Roman" panose="02020603050405020304" pitchFamily="18" charset="0"/>
              </a:rPr>
              <a:t>Location of item</a:t>
            </a:r>
          </a:p>
          <a:p>
            <a:pPr lvl="2">
              <a:lnSpc>
                <a:spcPts val="2200"/>
              </a:lnSpc>
              <a:buClr>
                <a:srgbClr val="C00000"/>
              </a:buClr>
              <a:buSzPct val="80000"/>
              <a:defRPr/>
            </a:pPr>
            <a:r>
              <a:rPr lang="en-US" sz="2400" dirty="0">
                <a:ea typeface="Times New Roman" panose="02020603050405020304" pitchFamily="18" charset="0"/>
              </a:rPr>
              <a:t>Physical inventory</a:t>
            </a:r>
          </a:p>
          <a:p>
            <a:pPr lvl="3">
              <a:lnSpc>
                <a:spcPts val="2200"/>
              </a:lnSpc>
              <a:buClr>
                <a:srgbClr val="C00000"/>
              </a:buClr>
              <a:buSzPct val="80000"/>
              <a:defRPr/>
            </a:pPr>
            <a:r>
              <a:rPr lang="en-US" sz="2200" dirty="0">
                <a:ea typeface="Times New Roman" panose="02020603050405020304" pitchFamily="18" charset="0"/>
              </a:rPr>
              <a:t>Conduct at least once every two years</a:t>
            </a:r>
          </a:p>
          <a:p>
            <a:pPr lvl="2">
              <a:lnSpc>
                <a:spcPts val="2200"/>
              </a:lnSpc>
              <a:buClr>
                <a:srgbClr val="C00000"/>
              </a:buClr>
              <a:buSzPct val="80000"/>
              <a:defRPr/>
            </a:pPr>
            <a:r>
              <a:rPr lang="en-US" sz="2400" dirty="0">
                <a:ea typeface="Times New Roman" panose="02020603050405020304" pitchFamily="18" charset="0"/>
              </a:rPr>
              <a:t>Disposition</a:t>
            </a:r>
          </a:p>
          <a:p>
            <a:pPr lvl="3">
              <a:lnSpc>
                <a:spcPts val="2200"/>
              </a:lnSpc>
              <a:buClr>
                <a:srgbClr val="C00000"/>
              </a:buClr>
              <a:buSzPct val="80000"/>
              <a:defRPr/>
            </a:pPr>
            <a:r>
              <a:rPr lang="en-US" sz="2200" dirty="0">
                <a:ea typeface="Times New Roman" panose="02020603050405020304" pitchFamily="18" charset="0"/>
              </a:rPr>
              <a:t>Current market value of $10,000 or more, contact </a:t>
            </a:r>
            <a:br>
              <a:rPr lang="en-US" sz="2200" dirty="0">
                <a:ea typeface="Times New Roman" panose="02020603050405020304" pitchFamily="18" charset="0"/>
              </a:rPr>
            </a:br>
            <a:r>
              <a:rPr lang="en-US" sz="2200" dirty="0">
                <a:ea typeface="Times New Roman" panose="02020603050405020304" pitchFamily="18" charset="0"/>
              </a:rPr>
              <a:t>awarding agency</a:t>
            </a:r>
          </a:p>
        </p:txBody>
      </p:sp>
      <p:pic>
        <p:nvPicPr>
          <p:cNvPr id="25" name="Picture 24">
            <a:extLst>
              <a:ext uri="{FF2B5EF4-FFF2-40B4-BE49-F238E27FC236}">
                <a16:creationId xmlns:a16="http://schemas.microsoft.com/office/drawing/2014/main" id="{C86E925A-9023-1243-BB3B-7367CEC9E3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054004">
            <a:off x="9083678" y="1974367"/>
            <a:ext cx="2796327" cy="2796327"/>
          </a:xfrm>
          <a:prstGeom prst="rect">
            <a:avLst/>
          </a:prstGeom>
        </p:spPr>
      </p:pic>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011347" y="209506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computers icon">
            <a:extLst>
              <a:ext uri="{FF2B5EF4-FFF2-40B4-BE49-F238E27FC236}">
                <a16:creationId xmlns:a16="http://schemas.microsoft.com/office/drawing/2014/main" id="{FE9DF7CB-1772-944D-9618-CF37F6057837}"/>
              </a:ext>
            </a:extLst>
          </p:cNvPr>
          <p:cNvPicPr>
            <a:picLocks noChangeAspect="1"/>
          </p:cNvPicPr>
          <p:nvPr/>
        </p:nvPicPr>
        <p:blipFill>
          <a:blip r:embed="rId4"/>
          <a:stretch>
            <a:fillRect/>
          </a:stretch>
        </p:blipFill>
        <p:spPr>
          <a:xfrm>
            <a:off x="8055860" y="2139457"/>
            <a:ext cx="1517665" cy="1517665"/>
          </a:xfrm>
          <a:prstGeom prst="rect">
            <a:avLst/>
          </a:prstGeom>
        </p:spPr>
      </p:pic>
    </p:spTree>
    <p:extLst>
      <p:ext uri="{BB962C8B-B14F-4D97-AF65-F5344CB8AC3E}">
        <p14:creationId xmlns:p14="http://schemas.microsoft.com/office/powerpoint/2010/main" val="7550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anim calcmode="lin" valueType="num">
                                      <p:cBhvr>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nodeType="after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anim calcmode="lin" valueType="num">
                                      <p:cBhvr>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2" presetClass="entr" presetSubtype="0" fill="hold" nodeType="after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500"/>
                                        <p:tgtEl>
                                          <p:spTgt spid="3">
                                            <p:txEl>
                                              <p:pRg st="11" end="11"/>
                                            </p:txEl>
                                          </p:spTgt>
                                        </p:tgtEl>
                                      </p:cBhvr>
                                    </p:animEffect>
                                    <p:anim calcmode="lin" valueType="num">
                                      <p:cBhvr>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6D9B1C43-7B7C-4B40-8121-6BD804ADDE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274" b="19988"/>
          <a:stretch/>
        </p:blipFill>
        <p:spPr bwMode="auto">
          <a:xfrm>
            <a:off x="-94380" y="914400"/>
            <a:ext cx="6032123" cy="39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3CF071-9802-0D47-93B3-A2A9BD6602CE}"/>
              </a:ext>
              <a:ext uri="{C183D7F6-B498-43B3-948B-1728B52AA6E4}">
                <adec:decorative xmlns:adec="http://schemas.microsoft.com/office/drawing/2017/decorative" val="1"/>
              </a:ext>
            </a:extLst>
          </p:cNvPr>
          <p:cNvPicPr>
            <a:picLocks noChangeAspect="1"/>
          </p:cNvPicPr>
          <p:nvPr/>
        </p:nvPicPr>
        <p:blipFill rotWithShape="1">
          <a:blip r:embed="rId4"/>
          <a:srcRect l="4278" t="-886" r="6399" b="19092"/>
          <a:stretch/>
        </p:blipFill>
        <p:spPr>
          <a:xfrm>
            <a:off x="5963502" y="914399"/>
            <a:ext cx="6196390" cy="3948293"/>
          </a:xfrm>
          <a:prstGeom prst="rect">
            <a:avLst/>
          </a:prstGeom>
        </p:spPr>
      </p:pic>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
        <p:nvSpPr>
          <p:cNvPr id="24" name="Content Placeholder 2">
            <a:extLst>
              <a:ext uri="{FF2B5EF4-FFF2-40B4-BE49-F238E27FC236}">
                <a16:creationId xmlns:a16="http://schemas.microsoft.com/office/drawing/2014/main" id="{649B4298-5BE0-2245-A7C2-23318A3DCAAE}"/>
              </a:ext>
            </a:extLst>
          </p:cNvPr>
          <p:cNvSpPr txBox="1">
            <a:spLocks/>
          </p:cNvSpPr>
          <p:nvPr/>
        </p:nvSpPr>
        <p:spPr>
          <a:xfrm>
            <a:off x="-37277" y="5009880"/>
            <a:ext cx="5975022"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Accounting Records</a:t>
            </a:r>
          </a:p>
        </p:txBody>
      </p:sp>
      <p:sp>
        <p:nvSpPr>
          <p:cNvPr id="25" name="Content Placeholder 2">
            <a:extLst>
              <a:ext uri="{FF2B5EF4-FFF2-40B4-BE49-F238E27FC236}">
                <a16:creationId xmlns:a16="http://schemas.microsoft.com/office/drawing/2014/main" id="{44DB04FA-9DF7-DB4C-BDAC-E877065F408D}"/>
              </a:ext>
            </a:extLst>
          </p:cNvPr>
          <p:cNvSpPr txBox="1">
            <a:spLocks/>
          </p:cNvSpPr>
          <p:nvPr/>
        </p:nvSpPr>
        <p:spPr>
          <a:xfrm>
            <a:off x="6096000" y="5009880"/>
            <a:ext cx="6094111"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FFRs</a:t>
            </a:r>
          </a:p>
        </p:txBody>
      </p:sp>
      <p:sp>
        <p:nvSpPr>
          <p:cNvPr id="15" name="Content Placeholder 2">
            <a:extLst>
              <a:ext uri="{FF2B5EF4-FFF2-40B4-BE49-F238E27FC236}">
                <a16:creationId xmlns:a16="http://schemas.microsoft.com/office/drawing/2014/main" id="{862A9885-66B4-4E4E-908E-1F9FAB934F9A}"/>
              </a:ext>
            </a:extLst>
          </p:cNvPr>
          <p:cNvSpPr txBox="1">
            <a:spLocks/>
          </p:cNvSpPr>
          <p:nvPr/>
        </p:nvSpPr>
        <p:spPr>
          <a:xfrm>
            <a:off x="0" y="5685332"/>
            <a:ext cx="12126849" cy="710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C00000"/>
              </a:buClr>
              <a:buSzPct val="80000"/>
              <a:buNone/>
            </a:pPr>
            <a:r>
              <a:rPr lang="en-US" altLang="en-US" sz="2200" dirty="0"/>
              <a:t>Reconcile cumulative expenditures for a specified period with those reported on the FFR. </a:t>
            </a:r>
            <a:br>
              <a:rPr lang="en-US" altLang="en-US" sz="2200" dirty="0"/>
            </a:br>
            <a:r>
              <a:rPr lang="en-US" altLang="en-US" sz="2200" dirty="0">
                <a:solidFill>
                  <a:srgbClr val="C00000"/>
                </a:solidFill>
              </a:rPr>
              <a:t>If the FFR does not reconcile to accounting records, the difference will be questioned.</a:t>
            </a:r>
          </a:p>
        </p:txBody>
      </p:sp>
      <p:grpSp>
        <p:nvGrpSpPr>
          <p:cNvPr id="29" name="Group 28">
            <a:extLst>
              <a:ext uri="{FF2B5EF4-FFF2-40B4-BE49-F238E27FC236}">
                <a16:creationId xmlns:a16="http://schemas.microsoft.com/office/drawing/2014/main" id="{A0E2444D-699D-D949-B94D-316F0EA5B3F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30" name="Oval 29">
              <a:extLst>
                <a:ext uri="{FF2B5EF4-FFF2-40B4-BE49-F238E27FC236}">
                  <a16:creationId xmlns:a16="http://schemas.microsoft.com/office/drawing/2014/main" id="{72A8DB88-64A4-1D45-95CB-399ECFE3FD97}"/>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052D57C-F09D-D24D-BC94-2C438F5DFFA5}"/>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Tree>
    <p:extLst>
      <p:ext uri="{BB962C8B-B14F-4D97-AF65-F5344CB8AC3E}">
        <p14:creationId xmlns:p14="http://schemas.microsoft.com/office/powerpoint/2010/main" val="276902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p:tgtEl>
                                          <p:spTgt spid="7"/>
                                        </p:tgtEl>
                                        <p:attrNameLst>
                                          <p:attrName>ppt_x</p:attrName>
                                        </p:attrNameLst>
                                      </p:cBhvr>
                                      <p:tavLst>
                                        <p:tav tm="0">
                                          <p:val>
                                            <p:strVal val="#ppt_x+#ppt_w*1.125000"/>
                                          </p:val>
                                        </p:tav>
                                        <p:tav tm="100000">
                                          <p:val>
                                            <p:strVal val="#ppt_x"/>
                                          </p:val>
                                        </p:tav>
                                      </p:tavLst>
                                    </p:anim>
                                    <p:animEffect transition="in" filter="wipe(left)">
                                      <p:cBhvr>
                                        <p:cTn id="17" dur="10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2BC4D28C-E4AF-074A-BD40-341F560C5B31}"/>
              </a:ext>
              <a:ext uri="{C183D7F6-B498-43B3-948B-1728B52AA6E4}">
                <adec:decorative xmlns:adec="http://schemas.microsoft.com/office/drawing/2017/decorative" val="1"/>
              </a:ext>
            </a:extLst>
          </p:cNvPr>
          <p:cNvSpPr/>
          <p:nvPr/>
        </p:nvSpPr>
        <p:spPr>
          <a:xfrm>
            <a:off x="300942" y="3709972"/>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ACDAEA1-9311-9D4E-8CD5-40F5A8D47099}"/>
              </a:ext>
              <a:ext uri="{C183D7F6-B498-43B3-948B-1728B52AA6E4}">
                <adec:decorative xmlns:adec="http://schemas.microsoft.com/office/drawing/2017/decorative" val="1"/>
              </a:ext>
            </a:extLst>
          </p:cNvPr>
          <p:cNvSpPr/>
          <p:nvPr/>
        </p:nvSpPr>
        <p:spPr>
          <a:xfrm>
            <a:off x="300942" y="1595381"/>
            <a:ext cx="10317897" cy="1313562"/>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E5C11DE-4B7C-3740-BAE9-FD10BEE70BCC}"/>
              </a:ext>
              <a:ext uri="{C183D7F6-B498-43B3-948B-1728B52AA6E4}">
                <adec:decorative xmlns:adec="http://schemas.microsoft.com/office/drawing/2017/decorative" val="1"/>
              </a:ext>
            </a:extLst>
          </p:cNvPr>
          <p:cNvSpPr/>
          <p:nvPr/>
        </p:nvSpPr>
        <p:spPr>
          <a:xfrm>
            <a:off x="300942" y="4738037"/>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C9D4D8E-3183-C24D-89BB-0A26E64474A3}"/>
              </a:ext>
              <a:ext uri="{C183D7F6-B498-43B3-948B-1728B52AA6E4}">
                <adec:decorative xmlns:adec="http://schemas.microsoft.com/office/drawing/2017/decorative" val="1"/>
              </a:ext>
            </a:extLst>
          </p:cNvPr>
          <p:cNvSpPr/>
          <p:nvPr/>
        </p:nvSpPr>
        <p:spPr>
          <a:xfrm>
            <a:off x="300942" y="5735564"/>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6705F94A-7125-684E-85C0-1F60438580D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Learning Objectives</a:t>
            </a:r>
          </a:p>
        </p:txBody>
      </p:sp>
      <p:grpSp>
        <p:nvGrpSpPr>
          <p:cNvPr id="20" name="Group 19" descr="Three gears in white on a green circle with a red magnifying lens">
            <a:extLst>
              <a:ext uri="{FF2B5EF4-FFF2-40B4-BE49-F238E27FC236}">
                <a16:creationId xmlns:a16="http://schemas.microsoft.com/office/drawing/2014/main" id="{5913B5DF-C44D-E044-8CEC-8CB8BDDFA5E4}"/>
              </a:ext>
            </a:extLst>
          </p:cNvPr>
          <p:cNvGrpSpPr/>
          <p:nvPr/>
        </p:nvGrpSpPr>
        <p:grpSpPr>
          <a:xfrm>
            <a:off x="9338180" y="741302"/>
            <a:ext cx="2704593" cy="2754402"/>
            <a:chOff x="3813682" y="1977105"/>
            <a:chExt cx="864743" cy="880668"/>
          </a:xfrm>
        </p:grpSpPr>
        <p:sp>
          <p:nvSpPr>
            <p:cNvPr id="21" name="Oval 20">
              <a:extLst>
                <a:ext uri="{FF2B5EF4-FFF2-40B4-BE49-F238E27FC236}">
                  <a16:creationId xmlns:a16="http://schemas.microsoft.com/office/drawing/2014/main" id="{A93D18B4-B403-514A-9BC9-5FBB367F969C}"/>
                </a:ext>
              </a:extLst>
            </p:cNvPr>
            <p:cNvSpPr/>
            <p:nvPr/>
          </p:nvSpPr>
          <p:spPr>
            <a:xfrm>
              <a:off x="3820721" y="1977105"/>
              <a:ext cx="857704" cy="857704"/>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781C173-338D-914A-BBD4-F5A841C713B4}"/>
                </a:ext>
              </a:extLst>
            </p:cNvPr>
            <p:cNvPicPr>
              <a:picLocks noChangeAspect="1"/>
            </p:cNvPicPr>
            <p:nvPr/>
          </p:nvPicPr>
          <p:blipFill>
            <a:blip r:embed="rId3"/>
            <a:stretch>
              <a:fillRect/>
            </a:stretch>
          </p:blipFill>
          <p:spPr>
            <a:xfrm>
              <a:off x="3813682" y="2000069"/>
              <a:ext cx="857704" cy="857704"/>
            </a:xfrm>
            <a:prstGeom prst="rect">
              <a:avLst/>
            </a:prstGeom>
          </p:spPr>
        </p:pic>
      </p:grpSp>
      <p:grpSp>
        <p:nvGrpSpPr>
          <p:cNvPr id="17" name="Group 16" descr="Clipboard checklist with a dollar sign over it">
            <a:extLst>
              <a:ext uri="{FF2B5EF4-FFF2-40B4-BE49-F238E27FC236}">
                <a16:creationId xmlns:a16="http://schemas.microsoft.com/office/drawing/2014/main" id="{744A986B-A7F8-254F-899F-BBDF50EF1C5E}"/>
              </a:ext>
            </a:extLst>
          </p:cNvPr>
          <p:cNvGrpSpPr/>
          <p:nvPr/>
        </p:nvGrpSpPr>
        <p:grpSpPr>
          <a:xfrm>
            <a:off x="8235412" y="2269620"/>
            <a:ext cx="2408327" cy="2408327"/>
            <a:chOff x="3416690" y="2493060"/>
            <a:chExt cx="1106129" cy="1106129"/>
          </a:xfrm>
        </p:grpSpPr>
        <p:sp>
          <p:nvSpPr>
            <p:cNvPr id="18" name="Oval 17">
              <a:extLst>
                <a:ext uri="{FF2B5EF4-FFF2-40B4-BE49-F238E27FC236}">
                  <a16:creationId xmlns:a16="http://schemas.microsoft.com/office/drawing/2014/main" id="{F254C4CF-1A3D-D44B-BA08-63B4A09F8336}"/>
                </a:ext>
              </a:extLst>
            </p:cNvPr>
            <p:cNvSpPr/>
            <p:nvPr/>
          </p:nvSpPr>
          <p:spPr>
            <a:xfrm>
              <a:off x="3555616" y="2638692"/>
              <a:ext cx="857704" cy="857704"/>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6C0FA97-A79E-BD44-BD5F-933B102C1A6A}"/>
                </a:ext>
              </a:extLst>
            </p:cNvPr>
            <p:cNvPicPr>
              <a:picLocks noChangeAspect="1"/>
            </p:cNvPicPr>
            <p:nvPr/>
          </p:nvPicPr>
          <p:blipFill>
            <a:blip r:embed="rId4"/>
            <a:stretch>
              <a:fillRect/>
            </a:stretch>
          </p:blipFill>
          <p:spPr>
            <a:xfrm>
              <a:off x="3416690" y="2493060"/>
              <a:ext cx="1106129" cy="1106129"/>
            </a:xfrm>
            <a:prstGeom prst="rect">
              <a:avLst/>
            </a:prstGeom>
          </p:spPr>
        </p:pic>
      </p:grpSp>
      <p:sp>
        <p:nvSpPr>
          <p:cNvPr id="13" name="Content Placeholder 2">
            <a:extLst>
              <a:ext uri="{FF2B5EF4-FFF2-40B4-BE49-F238E27FC236}">
                <a16:creationId xmlns:a16="http://schemas.microsoft.com/office/drawing/2014/main" id="{CBA94D9D-2B35-1E41-9948-3803575C7877}"/>
              </a:ext>
            </a:extLst>
          </p:cNvPr>
          <p:cNvSpPr txBox="1">
            <a:spLocks/>
          </p:cNvSpPr>
          <p:nvPr/>
        </p:nvSpPr>
        <p:spPr>
          <a:xfrm>
            <a:off x="598713" y="1108364"/>
            <a:ext cx="11593287" cy="5749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Clr>
                <a:srgbClr val="C00000"/>
              </a:buClr>
              <a:buSzPct val="80000"/>
              <a:buFont typeface="Wingdings" pitchFamily="2" charset="2"/>
              <a:buChar char="Ø"/>
            </a:pPr>
            <a:r>
              <a:rPr lang="en-US" altLang="en-US" dirty="0"/>
              <a:t>Purpose of Financial Monitoring Review</a:t>
            </a:r>
          </a:p>
          <a:p>
            <a:pPr marL="457200" indent="-457200" algn="l">
              <a:lnSpc>
                <a:spcPct val="100000"/>
              </a:lnSpc>
              <a:buClr>
                <a:srgbClr val="C00000"/>
              </a:buClr>
              <a:buSzPct val="80000"/>
              <a:buFont typeface="Wingdings" pitchFamily="2" charset="2"/>
              <a:buChar char="Ø"/>
            </a:pPr>
            <a:r>
              <a:rPr lang="en-US" altLang="en-US" dirty="0"/>
              <a:t>Types of Financial Monitoring Reviews </a:t>
            </a:r>
          </a:p>
          <a:p>
            <a:pPr marL="914400" lvl="1" indent="-457200" algn="l">
              <a:lnSpc>
                <a:spcPct val="100000"/>
              </a:lnSpc>
              <a:buClr>
                <a:srgbClr val="C00000"/>
              </a:buClr>
              <a:buSzPct val="80000"/>
              <a:buFont typeface="Arial" panose="020B0604020202020204" pitchFamily="34" charset="0"/>
              <a:buChar char="•"/>
            </a:pPr>
            <a:r>
              <a:rPr lang="en-US" altLang="en-US" sz="2200" dirty="0"/>
              <a:t>Desk Review</a:t>
            </a:r>
          </a:p>
          <a:p>
            <a:pPr marL="914400" lvl="1" indent="-457200" algn="l">
              <a:lnSpc>
                <a:spcPct val="100000"/>
              </a:lnSpc>
              <a:buClr>
                <a:srgbClr val="C00000"/>
              </a:buClr>
              <a:buSzPct val="80000"/>
              <a:buFont typeface="Arial" panose="020B0604020202020204" pitchFamily="34" charset="0"/>
              <a:buChar char="•"/>
            </a:pPr>
            <a:r>
              <a:rPr lang="en-US" altLang="en-US" sz="2200" dirty="0"/>
              <a:t>On-site Review</a:t>
            </a:r>
          </a:p>
          <a:p>
            <a:pPr marL="457200" indent="-457200" algn="l">
              <a:lnSpc>
                <a:spcPct val="100000"/>
              </a:lnSpc>
              <a:buClr>
                <a:srgbClr val="C00000"/>
              </a:buClr>
              <a:buSzPct val="80000"/>
              <a:buFont typeface="Wingdings" pitchFamily="2" charset="2"/>
              <a:buChar char="Ø"/>
            </a:pPr>
            <a:r>
              <a:rPr lang="en-US" altLang="en-US" dirty="0"/>
              <a:t>How Desk and On-site Reviews Are Selected</a:t>
            </a:r>
          </a:p>
          <a:p>
            <a:pPr marL="914400" lvl="1" indent="-457200" algn="l">
              <a:lnSpc>
                <a:spcPct val="100000"/>
              </a:lnSpc>
              <a:buClr>
                <a:srgbClr val="C00000"/>
              </a:buClr>
              <a:buSzPct val="80000"/>
              <a:buFont typeface="Arial" panose="020B0604020202020204" pitchFamily="34" charset="0"/>
              <a:buChar char="•"/>
            </a:pPr>
            <a:r>
              <a:rPr lang="en-US" altLang="en-US" sz="2200" dirty="0"/>
              <a:t>Risk Assessment</a:t>
            </a:r>
          </a:p>
          <a:p>
            <a:pPr marL="457200" indent="-457200" algn="l">
              <a:lnSpc>
                <a:spcPct val="100000"/>
              </a:lnSpc>
              <a:buClr>
                <a:srgbClr val="C00000"/>
              </a:buClr>
              <a:buSzPct val="80000"/>
              <a:buFont typeface="Wingdings" pitchFamily="2" charset="2"/>
              <a:buChar char="Ø"/>
            </a:pPr>
            <a:r>
              <a:rPr lang="en-US" altLang="en-US" dirty="0"/>
              <a:t>Performing a Desk Review</a:t>
            </a:r>
          </a:p>
          <a:p>
            <a:pPr marL="457200" indent="-457200" algn="l">
              <a:lnSpc>
                <a:spcPct val="100000"/>
              </a:lnSpc>
              <a:buClr>
                <a:srgbClr val="C00000"/>
              </a:buClr>
              <a:buSzPct val="80000"/>
              <a:buFont typeface="Wingdings" pitchFamily="2" charset="2"/>
              <a:buChar char="Ø"/>
            </a:pPr>
            <a:r>
              <a:rPr lang="en-US" altLang="en-US" dirty="0"/>
              <a:t>Preparing for and Performing an On-site Review</a:t>
            </a:r>
          </a:p>
          <a:p>
            <a:pPr marL="457200" indent="-457200" algn="l">
              <a:lnSpc>
                <a:spcPct val="100000"/>
              </a:lnSpc>
              <a:buClr>
                <a:srgbClr val="C00000"/>
              </a:buClr>
              <a:buSzPct val="80000"/>
              <a:buFont typeface="Wingdings" pitchFamily="2" charset="2"/>
              <a:buChar char="Ø"/>
            </a:pPr>
            <a:r>
              <a:rPr lang="en-US" altLang="en-US" dirty="0"/>
              <a:t>Follow Up on Recommendations</a:t>
            </a:r>
          </a:p>
          <a:p>
            <a:pPr marL="457200" indent="-457200" algn="l">
              <a:lnSpc>
                <a:spcPct val="100000"/>
              </a:lnSpc>
              <a:buClr>
                <a:srgbClr val="C00000"/>
              </a:buClr>
              <a:buSzPct val="80000"/>
              <a:buFont typeface="Wingdings" pitchFamily="2" charset="2"/>
              <a:buChar char="Ø"/>
            </a:pPr>
            <a:r>
              <a:rPr lang="en-US" altLang="en-US" dirty="0"/>
              <a:t>Common Findings</a:t>
            </a:r>
          </a:p>
          <a:p>
            <a:pPr marL="457200" indent="-457200" algn="l">
              <a:lnSpc>
                <a:spcPct val="100000"/>
              </a:lnSpc>
              <a:buClr>
                <a:srgbClr val="C00000"/>
              </a:buClr>
              <a:buSzPct val="80000"/>
              <a:buFont typeface="Wingdings" pitchFamily="2" charset="2"/>
              <a:buChar char="Ø"/>
            </a:pPr>
            <a:r>
              <a:rPr lang="en-US" altLang="en-US" dirty="0"/>
              <a:t>Suggestions for Mitigating Findings</a:t>
            </a:r>
          </a:p>
        </p:txBody>
      </p:sp>
    </p:spTree>
    <p:extLst>
      <p:ext uri="{BB962C8B-B14F-4D97-AF65-F5344CB8AC3E}">
        <p14:creationId xmlns:p14="http://schemas.microsoft.com/office/powerpoint/2010/main" val="31538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500"/>
                                        <p:tgtEl>
                                          <p:spTgt spid="1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fade">
                                      <p:cBhvr>
                                        <p:cTn id="35" dur="500"/>
                                        <p:tgtEl>
                                          <p:spTgt spid="13">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Effect transition="in" filter="fade">
                                      <p:cBhvr>
                                        <p:cTn id="39" dur="500"/>
                                        <p:tgtEl>
                                          <p:spTgt spid="13">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Effect transition="in" filter="fade">
                                      <p:cBhvr>
                                        <p:cTn id="43" dur="500"/>
                                        <p:tgtEl>
                                          <p:spTgt spid="13">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fade">
                                      <p:cBhvr>
                                        <p:cTn id="47" dur="500"/>
                                        <p:tgtEl>
                                          <p:spTgt spid="13">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
                                            <p:txEl>
                                              <p:pRg st="9" end="9"/>
                                            </p:txEl>
                                          </p:spTgt>
                                        </p:tgtEl>
                                        <p:attrNameLst>
                                          <p:attrName>style.visibility</p:attrName>
                                        </p:attrNameLst>
                                      </p:cBhvr>
                                      <p:to>
                                        <p:strVal val="visible"/>
                                      </p:to>
                                    </p:set>
                                    <p:animEffect transition="in" filter="fade">
                                      <p:cBhvr>
                                        <p:cTn id="51" dur="500"/>
                                        <p:tgtEl>
                                          <p:spTgt spid="13">
                                            <p:txEl>
                                              <p:pRg st="9" end="9"/>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
                                            <p:txEl>
                                              <p:pRg st="10" end="10"/>
                                            </p:txEl>
                                          </p:spTgt>
                                        </p:tgtEl>
                                        <p:attrNameLst>
                                          <p:attrName>style.visibility</p:attrName>
                                        </p:attrNameLst>
                                      </p:cBhvr>
                                      <p:to>
                                        <p:strVal val="visible"/>
                                      </p:to>
                                    </p:set>
                                    <p:animEffect transition="in" filter="fade">
                                      <p:cBhvr>
                                        <p:cTn id="55"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4" name="Picture 2" descr="Financial Budget image with a calculator and a pen">
            <a:extLst>
              <a:ext uri="{FF2B5EF4-FFF2-40B4-BE49-F238E27FC236}">
                <a16:creationId xmlns:a16="http://schemas.microsoft.com/office/drawing/2014/main" id="{2AEE0C09-6109-4D40-9BCA-6449E5AACB74}"/>
              </a:ext>
            </a:extLst>
          </p:cNvPr>
          <p:cNvPicPr>
            <a:picLocks noChangeAspect="1"/>
          </p:cNvPicPr>
          <p:nvPr/>
        </p:nvPicPr>
        <p:blipFill rotWithShape="1">
          <a:blip r:embed="rId2">
            <a:extLst>
              <a:ext uri="{28A0092B-C50C-407E-A947-70E740481C1C}">
                <a14:useLocalDpi xmlns:a14="http://schemas.microsoft.com/office/drawing/2010/main" val="0"/>
              </a:ext>
            </a:extLst>
          </a:blip>
          <a:srcRect t="5274" b="19988"/>
          <a:stretch/>
        </p:blipFill>
        <p:spPr bwMode="auto">
          <a:xfrm>
            <a:off x="-94380" y="914400"/>
            <a:ext cx="6032123" cy="39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a:extLst>
              <a:ext uri="{FF2B5EF4-FFF2-40B4-BE49-F238E27FC236}">
                <a16:creationId xmlns:a16="http://schemas.microsoft.com/office/drawing/2014/main" id="{DEE8B539-E3F2-3148-9E16-52663BF04BC1}"/>
              </a:ext>
            </a:extLst>
          </p:cNvPr>
          <p:cNvGraphicFramePr>
            <a:graphicFrameLocks noGrp="1"/>
          </p:cNvGraphicFramePr>
          <p:nvPr>
            <p:extLst>
              <p:ext uri="{D42A27DB-BD31-4B8C-83A1-F6EECF244321}">
                <p14:modId xmlns:p14="http://schemas.microsoft.com/office/powerpoint/2010/main" val="3744126371"/>
              </p:ext>
            </p:extLst>
          </p:nvPr>
        </p:nvGraphicFramePr>
        <p:xfrm>
          <a:off x="5978566" y="914399"/>
          <a:ext cx="6207084" cy="4021708"/>
        </p:xfrm>
        <a:graphic>
          <a:graphicData uri="http://schemas.openxmlformats.org/drawingml/2006/table">
            <a:tbl>
              <a:tblPr firstRow="1">
                <a:effectLst/>
                <a:tableStyleId>{5C22544A-7EE6-4342-B048-85BDC9FD1C3A}</a:tableStyleId>
              </a:tblPr>
              <a:tblGrid>
                <a:gridCol w="1515683">
                  <a:extLst>
                    <a:ext uri="{9D8B030D-6E8A-4147-A177-3AD203B41FA5}">
                      <a16:colId xmlns:a16="http://schemas.microsoft.com/office/drawing/2014/main" val="20000"/>
                    </a:ext>
                  </a:extLst>
                </a:gridCol>
                <a:gridCol w="1459083">
                  <a:extLst>
                    <a:ext uri="{9D8B030D-6E8A-4147-A177-3AD203B41FA5}">
                      <a16:colId xmlns:a16="http://schemas.microsoft.com/office/drawing/2014/main" val="20001"/>
                    </a:ext>
                  </a:extLst>
                </a:gridCol>
                <a:gridCol w="1416922">
                  <a:extLst>
                    <a:ext uri="{9D8B030D-6E8A-4147-A177-3AD203B41FA5}">
                      <a16:colId xmlns:a16="http://schemas.microsoft.com/office/drawing/2014/main" val="20002"/>
                    </a:ext>
                  </a:extLst>
                </a:gridCol>
                <a:gridCol w="1815396">
                  <a:extLst>
                    <a:ext uri="{9D8B030D-6E8A-4147-A177-3AD203B41FA5}">
                      <a16:colId xmlns:a16="http://schemas.microsoft.com/office/drawing/2014/main" val="20003"/>
                    </a:ext>
                  </a:extLst>
                </a:gridCol>
              </a:tblGrid>
              <a:tr h="792808">
                <a:tc>
                  <a:txBody>
                    <a:bodyPr/>
                    <a:lstStyle/>
                    <a:p>
                      <a:pPr algn="l" fontAlgn="t"/>
                      <a:r>
                        <a:rPr lang="en-US" sz="2000" u="none" strike="noStrike" dirty="0">
                          <a:solidFill>
                            <a:schemeClr val="tx1">
                              <a:lumMod val="65000"/>
                              <a:lumOff val="35000"/>
                            </a:schemeClr>
                          </a:solidFill>
                          <a:effectLst/>
                        </a:rPr>
                        <a:t>Transaction Date</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dirty="0">
                          <a:solidFill>
                            <a:schemeClr val="tx1">
                              <a:lumMod val="65000"/>
                              <a:lumOff val="35000"/>
                            </a:schemeClr>
                          </a:solidFill>
                          <a:effectLst/>
                        </a:rPr>
                        <a:t>Obligation Amount</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a:solidFill>
                            <a:schemeClr val="tx1">
                              <a:lumMod val="65000"/>
                              <a:lumOff val="35000"/>
                            </a:schemeClr>
                          </a:solidFill>
                          <a:effectLst/>
                        </a:rPr>
                        <a:t>Payment Amount</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a:solidFill>
                            <a:schemeClr val="tx1">
                              <a:lumMod val="65000"/>
                              <a:lumOff val="35000"/>
                            </a:schemeClr>
                          </a:solidFill>
                          <a:effectLst/>
                        </a:rPr>
                        <a:t>Balance</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0"/>
                  </a:ext>
                </a:extLst>
              </a:tr>
              <a:tr h="807225">
                <a:tc>
                  <a:txBody>
                    <a:bodyPr/>
                    <a:lstStyle/>
                    <a:p>
                      <a:pPr algn="r" fontAlgn="ctr"/>
                      <a:r>
                        <a:rPr lang="en-US" sz="2000" u="none" strike="noStrike" dirty="0">
                          <a:solidFill>
                            <a:schemeClr val="tx1">
                              <a:lumMod val="65000"/>
                              <a:lumOff val="35000"/>
                            </a:schemeClr>
                          </a:solidFill>
                          <a:effectLst/>
                        </a:rPr>
                        <a:t>09/16/2015</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$350,000.00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$350,000.00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1"/>
                  </a:ext>
                </a:extLst>
              </a:tr>
              <a:tr h="807225">
                <a:tc>
                  <a:txBody>
                    <a:bodyPr/>
                    <a:lstStyle/>
                    <a:p>
                      <a:pPr algn="r" fontAlgn="ctr"/>
                      <a:r>
                        <a:rPr lang="en-US" sz="2000" u="none" strike="noStrike" dirty="0">
                          <a:solidFill>
                            <a:schemeClr val="tx1">
                              <a:lumMod val="65000"/>
                              <a:lumOff val="35000"/>
                            </a:schemeClr>
                          </a:solidFill>
                          <a:effectLst/>
                        </a:rPr>
                        <a:t>04/11/2016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$7,475.64</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$342,524.36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2"/>
                  </a:ext>
                </a:extLst>
              </a:tr>
              <a:tr h="807225">
                <a:tc>
                  <a:txBody>
                    <a:bodyPr/>
                    <a:lstStyle/>
                    <a:p>
                      <a:pPr algn="r" fontAlgn="ctr"/>
                      <a:r>
                        <a:rPr lang="en-US" sz="2000" u="none" strike="noStrike" dirty="0">
                          <a:solidFill>
                            <a:schemeClr val="tx1">
                              <a:lumMod val="65000"/>
                              <a:lumOff val="35000"/>
                            </a:schemeClr>
                          </a:solidFill>
                          <a:effectLst/>
                        </a:rPr>
                        <a:t>08/01/2016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$18,379.89</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$324,144.47</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3"/>
                  </a:ext>
                </a:extLst>
              </a:tr>
              <a:tr h="807225">
                <a:tc>
                  <a:txBody>
                    <a:bodyPr/>
                    <a:lstStyle/>
                    <a:p>
                      <a:pPr algn="r" fontAlgn="ctr"/>
                      <a:r>
                        <a:rPr lang="en-US" sz="2000" u="none" strike="noStrike" dirty="0">
                          <a:solidFill>
                            <a:schemeClr val="tx1">
                              <a:lumMod val="65000"/>
                              <a:lumOff val="35000"/>
                            </a:schemeClr>
                          </a:solidFill>
                          <a:effectLst/>
                        </a:rPr>
                        <a:t>08/22/201</a:t>
                      </a:r>
                      <a:r>
                        <a:rPr lang="en-US" sz="2000" b="0" i="0" u="none" strike="noStrike" dirty="0">
                          <a:solidFill>
                            <a:schemeClr val="tx1">
                              <a:lumMod val="65000"/>
                              <a:lumOff val="35000"/>
                            </a:schemeClr>
                          </a:solidFill>
                          <a:effectLst/>
                          <a:latin typeface="Calibri" panose="020F0502020204030204" pitchFamily="34" charset="0"/>
                        </a:rPr>
                        <a:t>6</a:t>
                      </a: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$2,550.55</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$321,593.92</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4"/>
                  </a:ext>
                </a:extLst>
              </a:tr>
            </a:tbl>
          </a:graphicData>
        </a:graphic>
      </p:graphicFrame>
      <p:sp>
        <p:nvSpPr>
          <p:cNvPr id="3" name="Content Placeholder 2">
            <a:extLst>
              <a:ext uri="{FF2B5EF4-FFF2-40B4-BE49-F238E27FC236}">
                <a16:creationId xmlns:a16="http://schemas.microsoft.com/office/drawing/2014/main" id="{E26F59E1-49DB-2C43-8A99-B2258C9727F1}"/>
              </a:ext>
            </a:extLst>
          </p:cNvPr>
          <p:cNvSpPr>
            <a:spLocks noGrp="1"/>
          </p:cNvSpPr>
          <p:nvPr>
            <p:ph idx="1"/>
          </p:nvPr>
        </p:nvSpPr>
        <p:spPr>
          <a:xfrm>
            <a:off x="-68622" y="5129213"/>
            <a:ext cx="12260622" cy="485776"/>
          </a:xfrm>
        </p:spPr>
        <p:txBody>
          <a:bodyPr>
            <a:noAutofit/>
          </a:bodyPr>
          <a:lstStyle/>
          <a:p>
            <a:pPr marL="0" indent="0" algn="ctr">
              <a:buFontTx/>
              <a:buNone/>
            </a:pPr>
            <a:r>
              <a:rPr lang="en-US" altLang="en-US" sz="2400" b="1" spc="300" dirty="0"/>
              <a:t>CASH MANAGEMENT ANALYSIS</a:t>
            </a:r>
          </a:p>
        </p:txBody>
      </p:sp>
      <p:sp>
        <p:nvSpPr>
          <p:cNvPr id="18" name="Content Placeholder 1">
            <a:extLst>
              <a:ext uri="{FF2B5EF4-FFF2-40B4-BE49-F238E27FC236}">
                <a16:creationId xmlns:a16="http://schemas.microsoft.com/office/drawing/2014/main" id="{7268F553-659A-1E4E-85B5-E85EEDD81294}"/>
              </a:ext>
            </a:extLst>
          </p:cNvPr>
          <p:cNvSpPr txBox="1">
            <a:spLocks/>
          </p:cNvSpPr>
          <p:nvPr/>
        </p:nvSpPr>
        <p:spPr>
          <a:xfrm>
            <a:off x="0" y="5620992"/>
            <a:ext cx="5937743" cy="48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Accounting Records</a:t>
            </a:r>
          </a:p>
        </p:txBody>
      </p:sp>
      <p:grpSp>
        <p:nvGrpSpPr>
          <p:cNvPr id="19" name="Group 18">
            <a:extLst>
              <a:ext uri="{FF2B5EF4-FFF2-40B4-BE49-F238E27FC236}">
                <a16:creationId xmlns:a16="http://schemas.microsoft.com/office/drawing/2014/main" id="{E7BB65BA-D089-924E-A2F9-9BE347F3599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20" name="Oval 19">
              <a:extLst>
                <a:ext uri="{FF2B5EF4-FFF2-40B4-BE49-F238E27FC236}">
                  <a16:creationId xmlns:a16="http://schemas.microsoft.com/office/drawing/2014/main" id="{55ED7959-3FDD-A040-B57C-C10842509138}"/>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D41AC17-A303-F14E-AA45-097CBC588FA0}"/>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
        <p:nvSpPr>
          <p:cNvPr id="22" name="Content Placeholder 1">
            <a:extLst>
              <a:ext uri="{FF2B5EF4-FFF2-40B4-BE49-F238E27FC236}">
                <a16:creationId xmlns:a16="http://schemas.microsoft.com/office/drawing/2014/main" id="{6405CD22-FCFB-2841-B116-BF9EFC99874F}"/>
              </a:ext>
            </a:extLst>
          </p:cNvPr>
          <p:cNvSpPr txBox="1">
            <a:spLocks/>
          </p:cNvSpPr>
          <p:nvPr/>
        </p:nvSpPr>
        <p:spPr>
          <a:xfrm>
            <a:off x="5963502" y="5659828"/>
            <a:ext cx="6222148"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Drawdowns</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6725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7" name="Picture 16" descr="woman reviewing budget documents">
            <a:extLst>
              <a:ext uri="{FF2B5EF4-FFF2-40B4-BE49-F238E27FC236}">
                <a16:creationId xmlns:a16="http://schemas.microsoft.com/office/drawing/2014/main" id="{0F4E3BDC-E256-2E41-89EB-DE2E3B17A067}"/>
              </a:ext>
            </a:extLst>
          </p:cNvPr>
          <p:cNvPicPr>
            <a:picLocks noChangeAspect="1"/>
          </p:cNvPicPr>
          <p:nvPr/>
        </p:nvPicPr>
        <p:blipFill rotWithShape="1">
          <a:blip r:embed="rId2"/>
          <a:srcRect l="1251" t="24965" r="4800" b="31018"/>
          <a:stretch/>
        </p:blipFill>
        <p:spPr>
          <a:xfrm>
            <a:off x="-59242" y="919042"/>
            <a:ext cx="6368570" cy="4475658"/>
          </a:xfrm>
          <a:prstGeom prst="rect">
            <a:avLst/>
          </a:prstGeom>
        </p:spPr>
      </p:pic>
      <p:pic>
        <p:nvPicPr>
          <p:cNvPr id="14" name="Picture 13" descr="Financial budget chart">
            <a:extLst>
              <a:ext uri="{FF2B5EF4-FFF2-40B4-BE49-F238E27FC236}">
                <a16:creationId xmlns:a16="http://schemas.microsoft.com/office/drawing/2014/main" id="{31E81950-1D31-FB49-8634-032AB97A48A7}"/>
              </a:ext>
            </a:extLst>
          </p:cNvPr>
          <p:cNvPicPr>
            <a:picLocks noChangeAspect="1"/>
          </p:cNvPicPr>
          <p:nvPr/>
        </p:nvPicPr>
        <p:blipFill rotWithShape="1">
          <a:blip r:embed="rId3"/>
          <a:srcRect l="-234" t="6978" r="234" b="2322"/>
          <a:stretch/>
        </p:blipFill>
        <p:spPr>
          <a:xfrm>
            <a:off x="6351531" y="933110"/>
            <a:ext cx="5817599" cy="4475658"/>
          </a:xfrm>
          <a:prstGeom prst="rect">
            <a:avLst/>
          </a:prstGeom>
          <a:ln>
            <a:solidFill>
              <a:schemeClr val="tx1"/>
            </a:solidFill>
          </a:ln>
        </p:spPr>
      </p:pic>
      <p:sp>
        <p:nvSpPr>
          <p:cNvPr id="18" name="Content Placeholder 1">
            <a:extLst>
              <a:ext uri="{FF2B5EF4-FFF2-40B4-BE49-F238E27FC236}">
                <a16:creationId xmlns:a16="http://schemas.microsoft.com/office/drawing/2014/main" id="{7268F553-659A-1E4E-85B5-E85EEDD81294}"/>
              </a:ext>
            </a:extLst>
          </p:cNvPr>
          <p:cNvSpPr txBox="1">
            <a:spLocks/>
          </p:cNvSpPr>
          <p:nvPr/>
        </p:nvSpPr>
        <p:spPr>
          <a:xfrm>
            <a:off x="0" y="5681952"/>
            <a:ext cx="5937743" cy="48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9" name="Group 18">
            <a:extLst>
              <a:ext uri="{FF2B5EF4-FFF2-40B4-BE49-F238E27FC236}">
                <a16:creationId xmlns:a16="http://schemas.microsoft.com/office/drawing/2014/main" id="{E7BB65BA-D089-924E-A2F9-9BE347F3599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20" name="Oval 19">
              <a:extLst>
                <a:ext uri="{FF2B5EF4-FFF2-40B4-BE49-F238E27FC236}">
                  <a16:creationId xmlns:a16="http://schemas.microsoft.com/office/drawing/2014/main" id="{55ED7959-3FDD-A040-B57C-C10842509138}"/>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D41AC17-A303-F14E-AA45-097CBC588FA0}"/>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
        <p:nvSpPr>
          <p:cNvPr id="22" name="Content Placeholder 1">
            <a:extLst>
              <a:ext uri="{FF2B5EF4-FFF2-40B4-BE49-F238E27FC236}">
                <a16:creationId xmlns:a16="http://schemas.microsoft.com/office/drawing/2014/main" id="{6405CD22-FCFB-2841-B116-BF9EFC99874F}"/>
              </a:ext>
            </a:extLst>
          </p:cNvPr>
          <p:cNvSpPr txBox="1">
            <a:spLocks/>
          </p:cNvSpPr>
          <p:nvPr/>
        </p:nvSpPr>
        <p:spPr>
          <a:xfrm>
            <a:off x="6096000" y="5720788"/>
            <a:ext cx="6089650"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8751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par>
                          <p:cTn id="13" fill="hold">
                            <p:stCondLst>
                              <p:cond delay="2000"/>
                            </p:stCondLst>
                            <p:childTnLst>
                              <p:par>
                                <p:cTn id="14" presetID="23" presetClass="entr" presetSubtype="16"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12" presetClass="entr" presetSubtype="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p:tgtEl>
                                          <p:spTgt spid="14"/>
                                        </p:tgtEl>
                                        <p:attrNameLst>
                                          <p:attrName>ppt_x</p:attrName>
                                        </p:attrNameLst>
                                      </p:cBhvr>
                                      <p:tavLst>
                                        <p:tav tm="0">
                                          <p:val>
                                            <p:strVal val="#ppt_x+#ppt_w*1.125000"/>
                                          </p:val>
                                        </p:tav>
                                        <p:tav tm="100000">
                                          <p:val>
                                            <p:strVal val="#ppt_x"/>
                                          </p:val>
                                        </p:tav>
                                      </p:tavLst>
                                    </p:anim>
                                    <p:animEffect transition="in" filter="wipe(left)">
                                      <p:cBhvr>
                                        <p:cTn id="22" dur="1000"/>
                                        <p:tgtEl>
                                          <p:spTgt spid="14"/>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grpSp>
        <p:nvGrpSpPr>
          <p:cNvPr id="25" name="Group 24" descr="image of a general ledger account chart">
            <a:extLst>
              <a:ext uri="{FF2B5EF4-FFF2-40B4-BE49-F238E27FC236}">
                <a16:creationId xmlns:a16="http://schemas.microsoft.com/office/drawing/2014/main" id="{6ECC3DD0-CB4C-CC47-A5AF-A74D7BFDEB7F}"/>
              </a:ext>
            </a:extLst>
          </p:cNvPr>
          <p:cNvGrpSpPr/>
          <p:nvPr/>
        </p:nvGrpSpPr>
        <p:grpSpPr>
          <a:xfrm>
            <a:off x="1870444" y="903333"/>
            <a:ext cx="8462992" cy="2333255"/>
            <a:chOff x="66502" y="954849"/>
            <a:chExt cx="8462992" cy="2333255"/>
          </a:xfrm>
        </p:grpSpPr>
        <p:pic>
          <p:nvPicPr>
            <p:cNvPr id="17" name="Picture 8">
              <a:extLst>
                <a:ext uri="{FF2B5EF4-FFF2-40B4-BE49-F238E27FC236}">
                  <a16:creationId xmlns:a16="http://schemas.microsoft.com/office/drawing/2014/main" id="{D39C3BEB-B3D3-9E42-9B51-FC09CC41E58A}"/>
                </a:ext>
              </a:extLst>
            </p:cNvPr>
            <p:cNvPicPr>
              <a:picLocks noChangeAspect="1"/>
            </p:cNvPicPr>
            <p:nvPr/>
          </p:nvPicPr>
          <p:blipFill>
            <a:blip r:embed="rId2">
              <a:extLst>
                <a:ext uri="{28A0092B-C50C-407E-A947-70E740481C1C}">
                  <a14:useLocalDpi xmlns:a14="http://schemas.microsoft.com/office/drawing/2010/main" val="0"/>
                </a:ext>
              </a:extLst>
            </a:blip>
            <a:srcRect l="-18" t="-2364" r="18" b="32639"/>
            <a:stretch>
              <a:fillRect/>
            </a:stretch>
          </p:blipFill>
          <p:spPr bwMode="auto">
            <a:xfrm>
              <a:off x="66502" y="954849"/>
              <a:ext cx="8462992" cy="233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082770EA-BEE0-5D41-B1F5-8A6B17E3A6B3}"/>
                </a:ext>
              </a:extLst>
            </p:cNvPr>
            <p:cNvSpPr/>
            <p:nvPr/>
          </p:nvSpPr>
          <p:spPr>
            <a:xfrm>
              <a:off x="2173699" y="1626836"/>
              <a:ext cx="1920240" cy="72896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6" name="Group 25" descr="image for a budget chart with code descriptions">
            <a:extLst>
              <a:ext uri="{FF2B5EF4-FFF2-40B4-BE49-F238E27FC236}">
                <a16:creationId xmlns:a16="http://schemas.microsoft.com/office/drawing/2014/main" id="{3E92900B-00F8-D84F-9942-308E3FDE59D1}"/>
              </a:ext>
            </a:extLst>
          </p:cNvPr>
          <p:cNvGrpSpPr/>
          <p:nvPr/>
        </p:nvGrpSpPr>
        <p:grpSpPr>
          <a:xfrm>
            <a:off x="968120" y="3346780"/>
            <a:ext cx="10172105" cy="2362806"/>
            <a:chOff x="1084031" y="3346780"/>
            <a:chExt cx="10172105" cy="2362806"/>
          </a:xfrm>
        </p:grpSpPr>
        <p:grpSp>
          <p:nvGrpSpPr>
            <p:cNvPr id="24" name="Group 23">
              <a:extLst>
                <a:ext uri="{FF2B5EF4-FFF2-40B4-BE49-F238E27FC236}">
                  <a16:creationId xmlns:a16="http://schemas.microsoft.com/office/drawing/2014/main" id="{C0BC640E-0300-A444-88F4-D7FD40858380}"/>
                </a:ext>
              </a:extLst>
            </p:cNvPr>
            <p:cNvGrpSpPr/>
            <p:nvPr/>
          </p:nvGrpSpPr>
          <p:grpSpPr>
            <a:xfrm>
              <a:off x="1084031" y="3346780"/>
              <a:ext cx="3754694" cy="2362806"/>
              <a:chOff x="1084031" y="3346780"/>
              <a:chExt cx="3754694" cy="2362806"/>
            </a:xfrm>
          </p:grpSpPr>
          <p:pic>
            <p:nvPicPr>
              <p:cNvPr id="14" name="Picture 13">
                <a:extLst>
                  <a:ext uri="{FF2B5EF4-FFF2-40B4-BE49-F238E27FC236}">
                    <a16:creationId xmlns:a16="http://schemas.microsoft.com/office/drawing/2014/main" id="{61DCBBD6-6092-044A-901D-F829056540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4031" y="3346780"/>
                <a:ext cx="3754694" cy="236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614417D4-EC14-EB4B-AE8A-AA1B3B9DC2A5}"/>
                  </a:ext>
                </a:extLst>
              </p:cNvPr>
              <p:cNvSpPr/>
              <p:nvPr/>
            </p:nvSpPr>
            <p:spPr>
              <a:xfrm>
                <a:off x="1157440" y="3468365"/>
                <a:ext cx="1657831" cy="39941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1" name="Rectangle 20">
              <a:extLst>
                <a:ext uri="{FF2B5EF4-FFF2-40B4-BE49-F238E27FC236}">
                  <a16:creationId xmlns:a16="http://schemas.microsoft.com/office/drawing/2014/main" id="{DCE574D5-8A02-BA4C-8042-A76AE36721A1}"/>
                </a:ext>
              </a:extLst>
            </p:cNvPr>
            <p:cNvSpPr/>
            <p:nvPr/>
          </p:nvSpPr>
          <p:spPr>
            <a:xfrm>
              <a:off x="5041084" y="3359658"/>
              <a:ext cx="6215052" cy="2277547"/>
            </a:xfrm>
            <a:prstGeom prst="rect">
              <a:avLst/>
            </a:prstGeom>
            <a:solidFill>
              <a:srgbClr val="00929E">
                <a:alpha val="20000"/>
              </a:srgbClr>
            </a:solidFill>
          </p:spPr>
          <p:txBody>
            <a:bodyPr wrap="square">
              <a:spAutoFit/>
            </a:bodyPr>
            <a:lstStyle/>
            <a:p>
              <a:pPr>
                <a:spcBef>
                  <a:spcPts val="0"/>
                </a:spcBef>
                <a:spcAft>
                  <a:spcPts val="0"/>
                </a:spcAft>
                <a:defRPr/>
              </a:pPr>
              <a:r>
                <a:rPr lang="en-US" sz="1600" b="1" dirty="0">
                  <a:latin typeface="Arial Narrow" panose="020B0604020202020204" pitchFamily="34" charset="0"/>
                  <a:ea typeface="Calibri" panose="020F0502020204030204" pitchFamily="34" charset="0"/>
                  <a:cs typeface="Arial Narrow" panose="020B0604020202020204" pitchFamily="34" charset="0"/>
                </a:rPr>
                <a:t>To Determine the Budget to Actuals for Personnel and Fringe:</a:t>
              </a: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Check to see which Account Codes belong to Personnel (Salary and Wages)</a:t>
              </a: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Personnel Account code is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1000</a:t>
              </a:r>
              <a:r>
                <a:rPr lang="en-US" sz="1600" dirty="0">
                  <a:solidFill>
                    <a:srgbClr val="000099"/>
                  </a:solidFill>
                  <a:latin typeface="Arial Narrow" panose="020B0604020202020204" pitchFamily="34" charset="0"/>
                  <a:ea typeface="Calibri" panose="020F0502020204030204" pitchFamily="34" charset="0"/>
                  <a:cs typeface="Arial Narrow" panose="020B0604020202020204" pitchFamily="34" charset="0"/>
                </a:rPr>
                <a:t> </a:t>
              </a:r>
              <a:r>
                <a:rPr lang="en-US" sz="1600" dirty="0">
                  <a:latin typeface="Arial Narrow" panose="020B0604020202020204" pitchFamily="34" charset="0"/>
                  <a:ea typeface="Calibri" panose="020F0502020204030204" pitchFamily="34" charset="0"/>
                  <a:cs typeface="Arial Narrow" panose="020B0604020202020204" pitchFamily="34" charset="0"/>
                </a:rPr>
                <a:t>Fringe Benefits Code is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1050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Total all costs associated with the Personnel Account Codes</a:t>
              </a:r>
            </a:p>
            <a:p>
              <a:pPr marL="742950" lvl="1" indent="-285750">
                <a:spcBef>
                  <a:spcPts val="600"/>
                </a:spcBef>
                <a:spcAft>
                  <a:spcPts val="0"/>
                </a:spcAft>
                <a:buFont typeface="Symbol" panose="05050102010706020507" pitchFamily="18" charset="2"/>
                <a:buChar char=""/>
                <a:defRPr/>
              </a:pPr>
              <a:r>
                <a:rPr lang="en-US" sz="1600" dirty="0">
                  <a:latin typeface="Arial Narrow" panose="020B0604020202020204" pitchFamily="34" charset="0"/>
                  <a:ea typeface="Calibri" panose="020F0502020204030204" pitchFamily="34" charset="0"/>
                  <a:cs typeface="Arial Narrow" panose="020B0604020202020204" pitchFamily="34" charset="0"/>
                </a:rPr>
                <a:t>Personnel Total</a:t>
              </a:r>
              <a:r>
                <a:rPr lang="en-US" sz="1600" dirty="0">
                  <a:solidFill>
                    <a:srgbClr val="000099"/>
                  </a:solidFill>
                  <a:latin typeface="Arial Narrow" panose="020B0604020202020204" pitchFamily="34" charset="0"/>
                  <a:ea typeface="Calibri" panose="020F0502020204030204" pitchFamily="34" charset="0"/>
                  <a:cs typeface="Arial Narrow" panose="020B0604020202020204" pitchFamily="34" charset="0"/>
                </a:rPr>
                <a:t>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$180,000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Total all costs associated with the Fringe Account Codes</a:t>
              </a:r>
            </a:p>
            <a:p>
              <a:pPr marL="742950" lvl="1" indent="-285750">
                <a:spcBef>
                  <a:spcPts val="600"/>
                </a:spcBef>
                <a:spcAft>
                  <a:spcPts val="0"/>
                </a:spcAft>
                <a:buFont typeface="Symbol" panose="05050102010706020507" pitchFamily="18" charset="2"/>
                <a:buChar char=""/>
                <a:defRPr/>
              </a:pPr>
              <a:r>
                <a:rPr lang="en-US" sz="1600" dirty="0">
                  <a:latin typeface="Arial Narrow" panose="020B0604020202020204" pitchFamily="34" charset="0"/>
                  <a:ea typeface="Calibri" panose="020F0502020204030204" pitchFamily="34" charset="0"/>
                  <a:cs typeface="Arial Narrow" panose="020B0604020202020204" pitchFamily="34" charset="0"/>
                </a:rPr>
                <a:t>Fringe Benefits Total</a:t>
              </a:r>
              <a:r>
                <a:rPr lang="en-US" sz="1600" b="1" dirty="0">
                  <a:latin typeface="Arial Narrow" panose="020B0604020202020204" pitchFamily="34" charset="0"/>
                  <a:ea typeface="Calibri" panose="020F0502020204030204" pitchFamily="34" charset="0"/>
                  <a:cs typeface="Arial Narrow" panose="020B0604020202020204" pitchFamily="34" charset="0"/>
                </a:rPr>
                <a:t>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$31,770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p:txBody>
        </p:sp>
      </p:grpSp>
      <p:cxnSp>
        <p:nvCxnSpPr>
          <p:cNvPr id="19" name="Straight Arrow Connector 18">
            <a:extLst>
              <a:ext uri="{FF2B5EF4-FFF2-40B4-BE49-F238E27FC236}">
                <a16:creationId xmlns:a16="http://schemas.microsoft.com/office/drawing/2014/main" id="{5F3AC264-07DC-9646-ABC5-9536DDD25352}"/>
              </a:ext>
              <a:ext uri="{C183D7F6-B498-43B3-948B-1728B52AA6E4}">
                <adec:decorative xmlns:adec="http://schemas.microsoft.com/office/drawing/2017/decorative" val="1"/>
              </a:ext>
            </a:extLst>
          </p:cNvPr>
          <p:cNvCxnSpPr>
            <a:cxnSpLocks/>
            <a:stCxn id="18" idx="7"/>
          </p:cNvCxnSpPr>
          <p:nvPr/>
        </p:nvCxnSpPr>
        <p:spPr>
          <a:xfrm flipV="1">
            <a:off x="2456576" y="2215167"/>
            <a:ext cx="1657831" cy="131169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882CBC1C-0E1F-C047-AC60-F31C796357F5}"/>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23" name="Group 22" descr="vs. icon in a green circle">
            <a:extLst>
              <a:ext uri="{FF2B5EF4-FFF2-40B4-BE49-F238E27FC236}">
                <a16:creationId xmlns:a16="http://schemas.microsoft.com/office/drawing/2014/main" id="{F8DA2A39-D4CA-564A-BE5D-0F7CC225230A}"/>
              </a:ext>
            </a:extLst>
          </p:cNvPr>
          <p:cNvGrpSpPr/>
          <p:nvPr/>
        </p:nvGrpSpPr>
        <p:grpSpPr>
          <a:xfrm>
            <a:off x="4444284" y="5316977"/>
            <a:ext cx="1232236" cy="1193599"/>
            <a:chOff x="5489332" y="3462811"/>
            <a:chExt cx="1232236" cy="1193599"/>
          </a:xfrm>
        </p:grpSpPr>
        <p:sp>
          <p:nvSpPr>
            <p:cNvPr id="27" name="Oval 26">
              <a:extLst>
                <a:ext uri="{FF2B5EF4-FFF2-40B4-BE49-F238E27FC236}">
                  <a16:creationId xmlns:a16="http://schemas.microsoft.com/office/drawing/2014/main" id="{A4118447-D1A4-9B43-9A24-9EACB61356A5}"/>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1966F885-6B62-F74A-960F-566C731B8A0A}"/>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29" name="Content Placeholder 1">
            <a:extLst>
              <a:ext uri="{FF2B5EF4-FFF2-40B4-BE49-F238E27FC236}">
                <a16:creationId xmlns:a16="http://schemas.microsoft.com/office/drawing/2014/main" id="{A9916C91-B444-C646-A0FC-56ED22A68765}"/>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190430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fade">
                                      <p:cBhvr>
                                        <p:cTn id="16" dur="10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grpSp>
        <p:nvGrpSpPr>
          <p:cNvPr id="39" name="Group 38" descr="image of a budget chart">
            <a:extLst>
              <a:ext uri="{FF2B5EF4-FFF2-40B4-BE49-F238E27FC236}">
                <a16:creationId xmlns:a16="http://schemas.microsoft.com/office/drawing/2014/main" id="{885C35F9-EE09-0240-A855-525DF049675F}"/>
              </a:ext>
            </a:extLst>
          </p:cNvPr>
          <p:cNvGrpSpPr/>
          <p:nvPr/>
        </p:nvGrpSpPr>
        <p:grpSpPr>
          <a:xfrm>
            <a:off x="1225459" y="1138475"/>
            <a:ext cx="9689564" cy="4008068"/>
            <a:chOff x="1289855" y="1138475"/>
            <a:chExt cx="9689564" cy="4008068"/>
          </a:xfrm>
        </p:grpSpPr>
        <p:grpSp>
          <p:nvGrpSpPr>
            <p:cNvPr id="36" name="Group 35">
              <a:extLst>
                <a:ext uri="{FF2B5EF4-FFF2-40B4-BE49-F238E27FC236}">
                  <a16:creationId xmlns:a16="http://schemas.microsoft.com/office/drawing/2014/main" id="{C7B7C681-5BA3-734F-BA06-81104CE095BE}"/>
                </a:ext>
              </a:extLst>
            </p:cNvPr>
            <p:cNvGrpSpPr/>
            <p:nvPr/>
          </p:nvGrpSpPr>
          <p:grpSpPr>
            <a:xfrm>
              <a:off x="9522911" y="1506521"/>
              <a:ext cx="1455307" cy="1964182"/>
              <a:chOff x="9522911" y="1506521"/>
              <a:chExt cx="1455307" cy="1964182"/>
            </a:xfrm>
          </p:grpSpPr>
          <p:sp>
            <p:nvSpPr>
              <p:cNvPr id="34" name="Rectangle 33">
                <a:extLst>
                  <a:ext uri="{FF2B5EF4-FFF2-40B4-BE49-F238E27FC236}">
                    <a16:creationId xmlns:a16="http://schemas.microsoft.com/office/drawing/2014/main" id="{5C013416-F011-5948-B963-773D03ED56C5}"/>
                  </a:ext>
                </a:extLst>
              </p:cNvPr>
              <p:cNvSpPr/>
              <p:nvPr/>
            </p:nvSpPr>
            <p:spPr>
              <a:xfrm>
                <a:off x="9607638" y="1930400"/>
                <a:ext cx="1236372" cy="1540303"/>
              </a:xfrm>
              <a:prstGeom prst="rect">
                <a:avLst/>
              </a:prstGeom>
              <a:solidFill>
                <a:srgbClr val="00929E">
                  <a:alpha val="2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929E"/>
                  </a:solidFill>
                </a:endParaRPr>
              </a:p>
            </p:txBody>
          </p:sp>
          <p:sp>
            <p:nvSpPr>
              <p:cNvPr id="27" name="TextBox 9">
                <a:extLst>
                  <a:ext uri="{FF2B5EF4-FFF2-40B4-BE49-F238E27FC236}">
                    <a16:creationId xmlns:a16="http://schemas.microsoft.com/office/drawing/2014/main" id="{9B6CCC69-304A-4341-B23A-A91D08649383}"/>
                  </a:ext>
                </a:extLst>
              </p:cNvPr>
              <p:cNvSpPr txBox="1">
                <a:spLocks noChangeArrowheads="1"/>
              </p:cNvSpPr>
              <p:nvPr/>
            </p:nvSpPr>
            <p:spPr bwMode="auto">
              <a:xfrm>
                <a:off x="9522911" y="1930400"/>
                <a:ext cx="1246056" cy="1524007"/>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50000"/>
                  </a:lnSpc>
                  <a:spcBef>
                    <a:spcPct val="0"/>
                  </a:spcBef>
                  <a:buFontTx/>
                  <a:buNone/>
                </a:pPr>
                <a:r>
                  <a:rPr lang="en-US" altLang="en-US" sz="1600" b="1" dirty="0"/>
                  <a:t>$58,000 </a:t>
                </a:r>
              </a:p>
              <a:p>
                <a:pPr algn="r">
                  <a:lnSpc>
                    <a:spcPct val="150000"/>
                  </a:lnSpc>
                  <a:spcBef>
                    <a:spcPct val="0"/>
                  </a:spcBef>
                  <a:buFontTx/>
                  <a:buNone/>
                </a:pPr>
                <a:r>
                  <a:rPr lang="en-US" altLang="en-US" sz="1600" b="1" dirty="0"/>
                  <a:t>+ $62,000 </a:t>
                </a:r>
              </a:p>
              <a:p>
                <a:pPr algn="r">
                  <a:lnSpc>
                    <a:spcPct val="150000"/>
                  </a:lnSpc>
                  <a:spcBef>
                    <a:spcPct val="0"/>
                  </a:spcBef>
                  <a:buFontTx/>
                  <a:buNone/>
                </a:pPr>
                <a:r>
                  <a:rPr lang="en-US" altLang="en-US" sz="1600" b="1" u="sng" dirty="0"/>
                  <a:t>+ $60,000 </a:t>
                </a:r>
              </a:p>
              <a:p>
                <a:pPr algn="r">
                  <a:lnSpc>
                    <a:spcPct val="150000"/>
                  </a:lnSpc>
                  <a:spcBef>
                    <a:spcPct val="0"/>
                  </a:spcBef>
                  <a:buFontTx/>
                  <a:buNone/>
                </a:pPr>
                <a:r>
                  <a:rPr lang="en-US" altLang="en-US" sz="1600" b="1" dirty="0"/>
                  <a:t>= 180,000</a:t>
                </a:r>
              </a:p>
            </p:txBody>
          </p:sp>
          <p:sp>
            <p:nvSpPr>
              <p:cNvPr id="33" name="TextBox 16">
                <a:extLst>
                  <a:ext uri="{FF2B5EF4-FFF2-40B4-BE49-F238E27FC236}">
                    <a16:creationId xmlns:a16="http://schemas.microsoft.com/office/drawing/2014/main" id="{3C924227-20BD-9741-B428-4B7ACECEA966}"/>
                  </a:ext>
                </a:extLst>
              </p:cNvPr>
              <p:cNvSpPr txBox="1">
                <a:spLocks noChangeArrowheads="1"/>
              </p:cNvSpPr>
              <p:nvPr/>
            </p:nvSpPr>
            <p:spPr bwMode="auto">
              <a:xfrm>
                <a:off x="9522911" y="1506521"/>
                <a:ext cx="1455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929E"/>
                    </a:solidFill>
                    <a:latin typeface="Arial Narrow" panose="020B0604020202020204" pitchFamily="34" charset="0"/>
                    <a:cs typeface="Arial Narrow" panose="020B0604020202020204" pitchFamily="34" charset="0"/>
                  </a:rPr>
                  <a:t>The Results</a:t>
                </a:r>
              </a:p>
            </p:txBody>
          </p:sp>
        </p:grpSp>
        <p:grpSp>
          <p:nvGrpSpPr>
            <p:cNvPr id="37" name="Group 36">
              <a:extLst>
                <a:ext uri="{FF2B5EF4-FFF2-40B4-BE49-F238E27FC236}">
                  <a16:creationId xmlns:a16="http://schemas.microsoft.com/office/drawing/2014/main" id="{B08A9058-879E-E044-A244-80EAC28AF4C4}"/>
                </a:ext>
              </a:extLst>
            </p:cNvPr>
            <p:cNvGrpSpPr/>
            <p:nvPr/>
          </p:nvGrpSpPr>
          <p:grpSpPr>
            <a:xfrm>
              <a:off x="1323256" y="1138475"/>
              <a:ext cx="8284380" cy="2609657"/>
              <a:chOff x="1323256" y="1138475"/>
              <a:chExt cx="8284380" cy="2609657"/>
            </a:xfrm>
          </p:grpSpPr>
          <p:pic>
            <p:nvPicPr>
              <p:cNvPr id="23" name="Picture 2">
                <a:extLst>
                  <a:ext uri="{FF2B5EF4-FFF2-40B4-BE49-F238E27FC236}">
                    <a16:creationId xmlns:a16="http://schemas.microsoft.com/office/drawing/2014/main" id="{C5FE5C1D-BBB7-4740-93B3-524C5A4DF9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3256" y="1138475"/>
                <a:ext cx="8009418" cy="260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839C9E36-1B43-E949-B8EC-274AA13A8FF7}"/>
                  </a:ext>
                </a:extLst>
              </p:cNvPr>
              <p:cNvSpPr/>
              <p:nvPr/>
            </p:nvSpPr>
            <p:spPr>
              <a:xfrm>
                <a:off x="5124977" y="1603058"/>
                <a:ext cx="1600200" cy="49688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Arrow Connector 15">
                <a:extLst>
                  <a:ext uri="{FF2B5EF4-FFF2-40B4-BE49-F238E27FC236}">
                    <a16:creationId xmlns:a16="http://schemas.microsoft.com/office/drawing/2014/main" id="{BEF97F59-DBDE-2245-8994-98EDB70F16EF}"/>
                  </a:ext>
                </a:extLst>
              </p:cNvPr>
              <p:cNvCxnSpPr>
                <a:cxnSpLocks/>
              </p:cNvCxnSpPr>
              <p:nvPr/>
            </p:nvCxnSpPr>
            <p:spPr>
              <a:xfrm flipH="1" flipV="1">
                <a:off x="6684135" y="1957591"/>
                <a:ext cx="2923501" cy="122349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A48F876-70D3-C741-9177-7E4F767C8EB6}"/>
                </a:ext>
              </a:extLst>
            </p:cNvPr>
            <p:cNvGrpSpPr/>
            <p:nvPr/>
          </p:nvGrpSpPr>
          <p:grpSpPr>
            <a:xfrm>
              <a:off x="1289855" y="3567448"/>
              <a:ext cx="9689564" cy="1579095"/>
              <a:chOff x="1289855" y="3567448"/>
              <a:chExt cx="9689564" cy="1579095"/>
            </a:xfrm>
          </p:grpSpPr>
          <p:pic>
            <p:nvPicPr>
              <p:cNvPr id="22" name="Picture 12">
                <a:extLst>
                  <a:ext uri="{FF2B5EF4-FFF2-40B4-BE49-F238E27FC236}">
                    <a16:creationId xmlns:a16="http://schemas.microsoft.com/office/drawing/2014/main" id="{B719D3E6-92A9-4241-A4DA-C904C6E3DDDE}"/>
                  </a:ext>
                </a:extLst>
              </p:cNvPr>
              <p:cNvPicPr>
                <a:picLocks noChangeAspect="1"/>
              </p:cNvPicPr>
              <p:nvPr/>
            </p:nvPicPr>
            <p:blipFill rotWithShape="1">
              <a:blip r:embed="rId3">
                <a:extLst>
                  <a:ext uri="{28A0092B-C50C-407E-A947-70E740481C1C}">
                    <a14:useLocalDpi xmlns:a14="http://schemas.microsoft.com/office/drawing/2010/main" val="0"/>
                  </a:ext>
                </a:extLst>
              </a:blip>
              <a:srcRect l="5964" t="15736" r="-916" b="48810"/>
              <a:stretch/>
            </p:blipFill>
            <p:spPr bwMode="auto">
              <a:xfrm>
                <a:off x="1289855" y="4013715"/>
                <a:ext cx="9689564" cy="113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270216CB-3F7C-CD4A-9770-258CE5601F05}"/>
                  </a:ext>
                </a:extLst>
              </p:cNvPr>
              <p:cNvSpPr/>
              <p:nvPr/>
            </p:nvSpPr>
            <p:spPr>
              <a:xfrm>
                <a:off x="1289855" y="4048877"/>
                <a:ext cx="9606393" cy="63819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Arrow Connector 34">
                <a:extLst>
                  <a:ext uri="{FF2B5EF4-FFF2-40B4-BE49-F238E27FC236}">
                    <a16:creationId xmlns:a16="http://schemas.microsoft.com/office/drawing/2014/main" id="{05BDD3B2-F125-6F4D-9EBF-D5D245B74C4C}"/>
                  </a:ext>
                </a:extLst>
              </p:cNvPr>
              <p:cNvCxnSpPr>
                <a:cxnSpLocks/>
              </p:cNvCxnSpPr>
              <p:nvPr/>
            </p:nvCxnSpPr>
            <p:spPr>
              <a:xfrm flipV="1">
                <a:off x="9040973" y="3567448"/>
                <a:ext cx="1236372" cy="6825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Content Placeholder 1">
            <a:extLst>
              <a:ext uri="{FF2B5EF4-FFF2-40B4-BE49-F238E27FC236}">
                <a16:creationId xmlns:a16="http://schemas.microsoft.com/office/drawing/2014/main" id="{0818FC20-5CC4-4C49-A5A3-DAC163FA87AE}"/>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21" name="Group 20" descr="vs. icon">
            <a:extLst>
              <a:ext uri="{FF2B5EF4-FFF2-40B4-BE49-F238E27FC236}">
                <a16:creationId xmlns:a16="http://schemas.microsoft.com/office/drawing/2014/main" id="{B77FB835-CB6E-264C-934D-6ACBD4154DAA}"/>
              </a:ext>
            </a:extLst>
          </p:cNvPr>
          <p:cNvGrpSpPr/>
          <p:nvPr/>
        </p:nvGrpSpPr>
        <p:grpSpPr>
          <a:xfrm>
            <a:off x="4444284" y="5316977"/>
            <a:ext cx="1232236" cy="1193599"/>
            <a:chOff x="5489332" y="3462811"/>
            <a:chExt cx="1232236" cy="1193599"/>
          </a:xfrm>
        </p:grpSpPr>
        <p:sp>
          <p:nvSpPr>
            <p:cNvPr id="25" name="Oval 24">
              <a:extLst>
                <a:ext uri="{FF2B5EF4-FFF2-40B4-BE49-F238E27FC236}">
                  <a16:creationId xmlns:a16="http://schemas.microsoft.com/office/drawing/2014/main" id="{B8698A69-5E60-5443-B53F-3C16151A267A}"/>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7C4FF9-2381-1140-92E9-86D3A899D407}"/>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40" name="Content Placeholder 1">
            <a:extLst>
              <a:ext uri="{FF2B5EF4-FFF2-40B4-BE49-F238E27FC236}">
                <a16:creationId xmlns:a16="http://schemas.microsoft.com/office/drawing/2014/main" id="{7163732D-2E56-3042-89A3-B394AEDBBBF6}"/>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330252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40">
                                            <p:txEl>
                                              <p:pRg st="0" end="0"/>
                                            </p:txEl>
                                          </p:spTgt>
                                        </p:tgtEl>
                                        <p:attrNameLst>
                                          <p:attrName>style.visibility</p:attrName>
                                        </p:attrNameLst>
                                      </p:cBhvr>
                                      <p:to>
                                        <p:strVal val="visible"/>
                                      </p:to>
                                    </p:set>
                                    <p:animEffect transition="in" filter="fade">
                                      <p:cBhvr>
                                        <p:cTn id="16" dur="1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21" name="Content Placeholder 3">
            <a:extLst>
              <a:ext uri="{FF2B5EF4-FFF2-40B4-BE49-F238E27FC236}">
                <a16:creationId xmlns:a16="http://schemas.microsoft.com/office/drawing/2014/main" id="{B18155D6-C0CB-3149-B522-EC6834BCAB1E}"/>
              </a:ext>
            </a:extLst>
          </p:cNvPr>
          <p:cNvSpPr txBox="1">
            <a:spLocks/>
          </p:cNvSpPr>
          <p:nvPr/>
        </p:nvSpPr>
        <p:spPr>
          <a:xfrm>
            <a:off x="0" y="1062045"/>
            <a:ext cx="12109775" cy="428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400" b="1" spc="300" dirty="0">
                <a:cs typeface="Times New Roman" panose="02020603050405020304" pitchFamily="18" charset="0"/>
              </a:rPr>
              <a:t>DISCRETIONARY GRANT</a:t>
            </a:r>
          </a:p>
        </p:txBody>
      </p:sp>
      <p:graphicFrame>
        <p:nvGraphicFramePr>
          <p:cNvPr id="17" name="Table 16">
            <a:extLst>
              <a:ext uri="{FF2B5EF4-FFF2-40B4-BE49-F238E27FC236}">
                <a16:creationId xmlns:a16="http://schemas.microsoft.com/office/drawing/2014/main" id="{EB092D1E-D3F9-CD42-8C32-FD4C21415894}"/>
              </a:ext>
            </a:extLst>
          </p:cNvPr>
          <p:cNvGraphicFramePr>
            <a:graphicFrameLocks noGrp="1"/>
          </p:cNvGraphicFramePr>
          <p:nvPr>
            <p:extLst>
              <p:ext uri="{D42A27DB-BD31-4B8C-83A1-F6EECF244321}">
                <p14:modId xmlns:p14="http://schemas.microsoft.com/office/powerpoint/2010/main" val="3748653378"/>
              </p:ext>
            </p:extLst>
          </p:nvPr>
        </p:nvGraphicFramePr>
        <p:xfrm>
          <a:off x="38720" y="1490714"/>
          <a:ext cx="12071056" cy="3846326"/>
        </p:xfrm>
        <a:graphic>
          <a:graphicData uri="http://schemas.openxmlformats.org/drawingml/2006/table">
            <a:tbl>
              <a:tblPr firstRow="1" firstCol="1" bandRow="1">
                <a:tableStyleId>{F5AB1C69-6EDB-4FF4-983F-18BD219EF322}</a:tableStyleId>
              </a:tblPr>
              <a:tblGrid>
                <a:gridCol w="3266665">
                  <a:extLst>
                    <a:ext uri="{9D8B030D-6E8A-4147-A177-3AD203B41FA5}">
                      <a16:colId xmlns:a16="http://schemas.microsoft.com/office/drawing/2014/main" val="20000"/>
                    </a:ext>
                  </a:extLst>
                </a:gridCol>
                <a:gridCol w="2121475">
                  <a:extLst>
                    <a:ext uri="{9D8B030D-6E8A-4147-A177-3AD203B41FA5}">
                      <a16:colId xmlns:a16="http://schemas.microsoft.com/office/drawing/2014/main" val="20001"/>
                    </a:ext>
                  </a:extLst>
                </a:gridCol>
                <a:gridCol w="2121475">
                  <a:extLst>
                    <a:ext uri="{9D8B030D-6E8A-4147-A177-3AD203B41FA5}">
                      <a16:colId xmlns:a16="http://schemas.microsoft.com/office/drawing/2014/main" val="20002"/>
                    </a:ext>
                  </a:extLst>
                </a:gridCol>
                <a:gridCol w="2504744">
                  <a:extLst>
                    <a:ext uri="{9D8B030D-6E8A-4147-A177-3AD203B41FA5}">
                      <a16:colId xmlns:a16="http://schemas.microsoft.com/office/drawing/2014/main" val="20003"/>
                    </a:ext>
                  </a:extLst>
                </a:gridCol>
                <a:gridCol w="2056697">
                  <a:extLst>
                    <a:ext uri="{9D8B030D-6E8A-4147-A177-3AD203B41FA5}">
                      <a16:colId xmlns:a16="http://schemas.microsoft.com/office/drawing/2014/main" val="20004"/>
                    </a:ext>
                  </a:extLst>
                </a:gridCol>
              </a:tblGrid>
              <a:tr h="557027">
                <a:tc>
                  <a:txBody>
                    <a:bodyPr/>
                    <a:lstStyle/>
                    <a:p>
                      <a:pPr algn="ctr" rtl="0" fontAlgn="b"/>
                      <a:r>
                        <a:rPr lang="en-US" sz="1400" b="1" u="none" strike="noStrike" dirty="0">
                          <a:solidFill>
                            <a:schemeClr val="tx1"/>
                          </a:solidFill>
                          <a:effectLst/>
                        </a:rPr>
                        <a:t>Grant and Budget Categories/</a:t>
                      </a:r>
                    </a:p>
                    <a:p>
                      <a:pPr algn="ctr" rtl="0" fontAlgn="b"/>
                      <a:r>
                        <a:rPr lang="en-US" sz="1400" b="1" u="none" strike="noStrike" dirty="0">
                          <a:solidFill>
                            <a:schemeClr val="tx1"/>
                          </a:solidFill>
                          <a:effectLst/>
                        </a:rPr>
                        <a:t>Purpose Area</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Approved Budget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Actual Expenditures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Available Balance  </a:t>
                      </a:r>
                    </a:p>
                    <a:p>
                      <a:pPr algn="ctr" rtl="0" fontAlgn="b"/>
                      <a:r>
                        <a:rPr lang="en-US" sz="1400" b="1" u="none" strike="noStrike" dirty="0">
                          <a:solidFill>
                            <a:schemeClr val="tx1"/>
                          </a:solidFill>
                          <a:effectLst/>
                        </a:rPr>
                        <a:t>(Deficit) of  Budget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Percentage of </a:t>
                      </a:r>
                      <a:br>
                        <a:rPr lang="en-US" sz="1400" b="1" u="none" strike="noStrike" dirty="0">
                          <a:solidFill>
                            <a:schemeClr val="tx1"/>
                          </a:solidFill>
                          <a:effectLst/>
                        </a:rPr>
                      </a:br>
                      <a:r>
                        <a:rPr lang="en-US" sz="1400" b="1" u="none" strike="noStrike" dirty="0">
                          <a:solidFill>
                            <a:schemeClr val="tx1"/>
                          </a:solidFill>
                          <a:effectLst/>
                        </a:rPr>
                        <a:t>Budget Expended</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0"/>
                  </a:ext>
                </a:extLst>
              </a:tr>
              <a:tr h="327050">
                <a:tc>
                  <a:txBody>
                    <a:bodyPr/>
                    <a:lstStyle/>
                    <a:p>
                      <a:pPr algn="l" rtl="0" fontAlgn="b"/>
                      <a:r>
                        <a:rPr lang="en-US" sz="1400" b="1" u="none" strike="noStrike" dirty="0">
                          <a:solidFill>
                            <a:schemeClr val="tx1"/>
                          </a:solidFill>
                          <a:effectLst/>
                        </a:rPr>
                        <a:t>2016-XX-XX-XXXX</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chemeClr val="tx1"/>
                          </a:solidFill>
                          <a:effectLst/>
                        </a:rPr>
                        <a:t>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1"/>
                  </a:ext>
                </a:extLst>
              </a:tr>
              <a:tr h="327050">
                <a:tc>
                  <a:txBody>
                    <a:bodyPr/>
                    <a:lstStyle/>
                    <a:p>
                      <a:pPr algn="l" rtl="0" fontAlgn="t"/>
                      <a:r>
                        <a:rPr lang="en-US" sz="1400" b="1" u="none" strike="noStrike" dirty="0">
                          <a:solidFill>
                            <a:schemeClr val="tx1"/>
                          </a:solidFill>
                          <a:effectLst/>
                        </a:rPr>
                        <a:t>Personnel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$400,000.00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$180,000.00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$220,000.00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2"/>
                  </a:ext>
                </a:extLst>
              </a:tr>
              <a:tr h="327050">
                <a:tc>
                  <a:txBody>
                    <a:bodyPr/>
                    <a:lstStyle/>
                    <a:p>
                      <a:pPr algn="l" rtl="0" fontAlgn="t"/>
                      <a:r>
                        <a:rPr lang="en-US" sz="1400" b="1" u="none" strike="noStrike" dirty="0">
                          <a:solidFill>
                            <a:schemeClr val="tx1"/>
                          </a:solidFill>
                          <a:effectLst/>
                        </a:rPr>
                        <a:t>Fringe Benefits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$70,600.00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$2,689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$67,911.00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3"/>
                  </a:ext>
                </a:extLst>
              </a:tr>
              <a:tr h="327050">
                <a:tc>
                  <a:txBody>
                    <a:bodyPr/>
                    <a:lstStyle/>
                    <a:p>
                      <a:pPr algn="l" rtl="0" fontAlgn="t"/>
                      <a:r>
                        <a:rPr lang="en-US" sz="1400" b="1" u="none" strike="noStrike" dirty="0">
                          <a:solidFill>
                            <a:schemeClr val="tx1"/>
                          </a:solidFill>
                          <a:effectLst/>
                        </a:rPr>
                        <a:t>Travel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$66,090.00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$40,097.24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$25,992.76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61%</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4"/>
                  </a:ext>
                </a:extLst>
              </a:tr>
              <a:tr h="345849">
                <a:tc>
                  <a:txBody>
                    <a:bodyPr/>
                    <a:lstStyle/>
                    <a:p>
                      <a:pPr algn="l" rtl="0" fontAlgn="t"/>
                      <a:r>
                        <a:rPr lang="en-US" sz="1400" b="1" u="none" strike="noStrike" dirty="0">
                          <a:solidFill>
                            <a:schemeClr val="tx1"/>
                          </a:solidFill>
                          <a:effectLst/>
                        </a:rPr>
                        <a:t>Equipment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$15,087.00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$16,230.00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($1,143.00)</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rgbClr val="FF0000"/>
                          </a:solidFill>
                          <a:effectLst/>
                        </a:rPr>
                        <a:t>108%</a:t>
                      </a:r>
                      <a:endParaRPr lang="en-US" sz="1400" b="0" i="0" u="none" strike="noStrike" dirty="0">
                        <a:solidFill>
                          <a:srgbClr val="FF0000"/>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5"/>
                  </a:ext>
                </a:extLst>
              </a:tr>
              <a:tr h="327050">
                <a:tc>
                  <a:txBody>
                    <a:bodyPr/>
                    <a:lstStyle/>
                    <a:p>
                      <a:pPr algn="l" rtl="0" fontAlgn="t"/>
                      <a:r>
                        <a:rPr lang="en-US" sz="1400" b="1" u="none" strike="noStrike" dirty="0">
                          <a:solidFill>
                            <a:schemeClr val="tx1"/>
                          </a:solidFill>
                          <a:effectLst/>
                        </a:rPr>
                        <a:t>Supplies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$153.62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($153.62)</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rgbClr val="FF0000"/>
                          </a:solidFill>
                          <a:effectLst/>
                        </a:rPr>
                        <a:t>-100%</a:t>
                      </a:r>
                      <a:endParaRPr lang="en-US" sz="1400" b="0" i="0" u="none" strike="noStrike" dirty="0">
                        <a:solidFill>
                          <a:srgbClr val="FF0000"/>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6"/>
                  </a:ext>
                </a:extLst>
              </a:tr>
              <a:tr h="327050">
                <a:tc>
                  <a:txBody>
                    <a:bodyPr/>
                    <a:lstStyle/>
                    <a:p>
                      <a:pPr algn="l" rtl="0" fontAlgn="t"/>
                      <a:r>
                        <a:rPr lang="en-US" sz="1400" b="1" u="none" strike="noStrike" dirty="0">
                          <a:solidFill>
                            <a:schemeClr val="tx1"/>
                          </a:solidFill>
                          <a:effectLst/>
                        </a:rPr>
                        <a:t>Contractual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$202,946.00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$62,798.62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$140,147.38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31%</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7"/>
                  </a:ext>
                </a:extLst>
              </a:tr>
              <a:tr h="327050">
                <a:tc>
                  <a:txBody>
                    <a:bodyPr/>
                    <a:lstStyle/>
                    <a:p>
                      <a:pPr algn="l" rtl="0" fontAlgn="t"/>
                      <a:r>
                        <a:rPr lang="en-US" sz="1400" b="1" u="none" strike="noStrike" dirty="0">
                          <a:solidFill>
                            <a:schemeClr val="tx1"/>
                          </a:solidFill>
                          <a:effectLst/>
                        </a:rPr>
                        <a:t>Other</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$3,837.00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$2,124.45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$1,712.55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55%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8"/>
                  </a:ext>
                </a:extLst>
              </a:tr>
              <a:tr h="327050">
                <a:tc>
                  <a:txBody>
                    <a:bodyPr/>
                    <a:lstStyle/>
                    <a:p>
                      <a:pPr algn="l" rtl="0" fontAlgn="t"/>
                      <a:r>
                        <a:rPr lang="en-US" sz="1400" b="1" u="none" strike="noStrike" dirty="0">
                          <a:solidFill>
                            <a:schemeClr val="tx1"/>
                          </a:solidFill>
                          <a:effectLst/>
                        </a:rPr>
                        <a:t>Indirect Costs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$80,000.00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$36,000.00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$44,000.00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9"/>
                  </a:ext>
                </a:extLst>
              </a:tr>
              <a:tr h="327050">
                <a:tc>
                  <a:txBody>
                    <a:bodyPr/>
                    <a:lstStyle/>
                    <a:p>
                      <a:pPr algn="l" rtl="0" fontAlgn="t"/>
                      <a:r>
                        <a:rPr lang="en-US" sz="1400" b="1" u="none" strike="noStrike">
                          <a:solidFill>
                            <a:schemeClr val="tx1"/>
                          </a:solidFill>
                          <a:effectLst/>
                        </a:rPr>
                        <a:t>Total Project Costs</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a:solidFill>
                            <a:schemeClr val="tx1"/>
                          </a:solidFill>
                          <a:effectLst/>
                        </a:rPr>
                        <a:t>$838,560.00 </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dirty="0">
                          <a:solidFill>
                            <a:schemeClr val="tx1"/>
                          </a:solidFill>
                          <a:effectLst/>
                        </a:rPr>
                        <a:t>$340,092.93 </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a:solidFill>
                            <a:schemeClr val="tx1"/>
                          </a:solidFill>
                          <a:effectLst/>
                        </a:rPr>
                        <a:t>$498,467.07 </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b="1" u="none" strike="noStrike" dirty="0">
                          <a:solidFill>
                            <a:schemeClr val="tx1"/>
                          </a:solidFill>
                          <a:effectLst/>
                        </a:rPr>
                        <a:t>41%</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9" name="Content Placeholder 1">
            <a:extLst>
              <a:ext uri="{FF2B5EF4-FFF2-40B4-BE49-F238E27FC236}">
                <a16:creationId xmlns:a16="http://schemas.microsoft.com/office/drawing/2014/main" id="{320C58D0-C81C-184A-8A42-069C4BD1B3D9}"/>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0" name="Group 9" descr="vs. icon in a green circle">
            <a:extLst>
              <a:ext uri="{FF2B5EF4-FFF2-40B4-BE49-F238E27FC236}">
                <a16:creationId xmlns:a16="http://schemas.microsoft.com/office/drawing/2014/main" id="{E1BF951F-1E2D-7C4C-A579-103F3C174317}"/>
              </a:ext>
            </a:extLst>
          </p:cNvPr>
          <p:cNvGrpSpPr/>
          <p:nvPr/>
        </p:nvGrpSpPr>
        <p:grpSpPr>
          <a:xfrm>
            <a:off x="4444284" y="5316977"/>
            <a:ext cx="1232236" cy="1193599"/>
            <a:chOff x="5489332" y="3462811"/>
            <a:chExt cx="1232236" cy="1193599"/>
          </a:xfrm>
        </p:grpSpPr>
        <p:sp>
          <p:nvSpPr>
            <p:cNvPr id="11" name="Oval 10">
              <a:extLst>
                <a:ext uri="{FF2B5EF4-FFF2-40B4-BE49-F238E27FC236}">
                  <a16:creationId xmlns:a16="http://schemas.microsoft.com/office/drawing/2014/main" id="{EAB86C59-F6F0-B046-9F1F-7104ED70B96D}"/>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EC1A497-2814-2149-8C9F-BCC0A656DFFB}"/>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6" name="Rectangle 15">
            <a:extLst>
              <a:ext uri="{FF2B5EF4-FFF2-40B4-BE49-F238E27FC236}">
                <a16:creationId xmlns:a16="http://schemas.microsoft.com/office/drawing/2014/main" id="{B07FE2DE-28D0-C74F-9DD7-B276C65E1651}"/>
              </a:ext>
              <a:ext uri="{C183D7F6-B498-43B3-948B-1728B52AA6E4}">
                <adec:decorative xmlns:adec="http://schemas.microsoft.com/office/drawing/2017/decorative" val="1"/>
              </a:ext>
            </a:extLst>
          </p:cNvPr>
          <p:cNvSpPr/>
          <p:nvPr/>
        </p:nvSpPr>
        <p:spPr>
          <a:xfrm>
            <a:off x="-15240" y="3696179"/>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F3B41072-531E-6748-8269-80D69768D2E7}"/>
              </a:ext>
              <a:ext uri="{C183D7F6-B498-43B3-948B-1728B52AA6E4}">
                <adec:decorative xmlns:adec="http://schemas.microsoft.com/office/drawing/2017/decorative" val="1"/>
              </a:ext>
            </a:extLst>
          </p:cNvPr>
          <p:cNvSpPr/>
          <p:nvPr/>
        </p:nvSpPr>
        <p:spPr>
          <a:xfrm>
            <a:off x="-15240" y="3361329"/>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9D236A4D-321B-2B4C-8D2E-93CFAA2C13B4}"/>
              </a:ext>
              <a:ext uri="{C183D7F6-B498-43B3-948B-1728B52AA6E4}">
                <adec:decorative xmlns:adec="http://schemas.microsoft.com/office/drawing/2017/decorative" val="1"/>
              </a:ext>
            </a:extLst>
          </p:cNvPr>
          <p:cNvSpPr/>
          <p:nvPr/>
        </p:nvSpPr>
        <p:spPr>
          <a:xfrm>
            <a:off x="-15240" y="2717385"/>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ontent Placeholder 1">
            <a:extLst>
              <a:ext uri="{FF2B5EF4-FFF2-40B4-BE49-F238E27FC236}">
                <a16:creationId xmlns:a16="http://schemas.microsoft.com/office/drawing/2014/main" id="{3B55CA46-64B8-2E48-BB9E-7CB468A426AB}"/>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
        <p:nvSpPr>
          <p:cNvPr id="3" name="Rectangle 2">
            <a:extLst>
              <a:ext uri="{FF2B5EF4-FFF2-40B4-BE49-F238E27FC236}">
                <a16:creationId xmlns:a16="http://schemas.microsoft.com/office/drawing/2014/main" id="{0E02A85F-2112-D916-4235-9C487F6DC75F}"/>
              </a:ext>
              <a:ext uri="{C183D7F6-B498-43B3-948B-1728B52AA6E4}">
                <adec:decorative xmlns:adec="http://schemas.microsoft.com/office/drawing/2017/decorative" val="1"/>
              </a:ext>
            </a:extLst>
          </p:cNvPr>
          <p:cNvSpPr/>
          <p:nvPr/>
        </p:nvSpPr>
        <p:spPr>
          <a:xfrm>
            <a:off x="-15239" y="4658756"/>
            <a:ext cx="12125014"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897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21" name="Content Placeholder 3">
            <a:extLst>
              <a:ext uri="{FF2B5EF4-FFF2-40B4-BE49-F238E27FC236}">
                <a16:creationId xmlns:a16="http://schemas.microsoft.com/office/drawing/2014/main" id="{B18155D6-C0CB-3149-B522-EC6834BCAB1E}"/>
              </a:ext>
            </a:extLst>
          </p:cNvPr>
          <p:cNvSpPr txBox="1">
            <a:spLocks/>
          </p:cNvSpPr>
          <p:nvPr/>
        </p:nvSpPr>
        <p:spPr>
          <a:xfrm>
            <a:off x="0" y="1062045"/>
            <a:ext cx="12109775" cy="428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400" b="1" spc="300" dirty="0">
                <a:cs typeface="Times New Roman" panose="02020603050405020304" pitchFamily="18" charset="0"/>
              </a:rPr>
              <a:t>FORMULA GRANT</a:t>
            </a:r>
          </a:p>
        </p:txBody>
      </p:sp>
      <p:graphicFrame>
        <p:nvGraphicFramePr>
          <p:cNvPr id="13" name="Table 12">
            <a:extLst>
              <a:ext uri="{FF2B5EF4-FFF2-40B4-BE49-F238E27FC236}">
                <a16:creationId xmlns:a16="http://schemas.microsoft.com/office/drawing/2014/main" id="{37E5B0A1-4483-B746-A6F5-9704E6C5614F}"/>
              </a:ext>
            </a:extLst>
          </p:cNvPr>
          <p:cNvGraphicFramePr>
            <a:graphicFrameLocks noGrp="1"/>
          </p:cNvGraphicFramePr>
          <p:nvPr>
            <p:extLst>
              <p:ext uri="{D42A27DB-BD31-4B8C-83A1-F6EECF244321}">
                <p14:modId xmlns:p14="http://schemas.microsoft.com/office/powerpoint/2010/main" val="2916800828"/>
              </p:ext>
            </p:extLst>
          </p:nvPr>
        </p:nvGraphicFramePr>
        <p:xfrm>
          <a:off x="82225" y="1607725"/>
          <a:ext cx="12027550" cy="3644613"/>
        </p:xfrm>
        <a:graphic>
          <a:graphicData uri="http://schemas.openxmlformats.org/drawingml/2006/table">
            <a:tbl>
              <a:tblPr firstRow="1" firstCol="1" bandRow="1">
                <a:tableStyleId>{F5AB1C69-6EDB-4FF4-983F-18BD219EF322}</a:tableStyleId>
              </a:tblPr>
              <a:tblGrid>
                <a:gridCol w="3318846">
                  <a:extLst>
                    <a:ext uri="{9D8B030D-6E8A-4147-A177-3AD203B41FA5}">
                      <a16:colId xmlns:a16="http://schemas.microsoft.com/office/drawing/2014/main" val="20000"/>
                    </a:ext>
                  </a:extLst>
                </a:gridCol>
                <a:gridCol w="1959950">
                  <a:extLst>
                    <a:ext uri="{9D8B030D-6E8A-4147-A177-3AD203B41FA5}">
                      <a16:colId xmlns:a16="http://schemas.microsoft.com/office/drawing/2014/main" val="20001"/>
                    </a:ext>
                  </a:extLst>
                </a:gridCol>
                <a:gridCol w="2325805">
                  <a:extLst>
                    <a:ext uri="{9D8B030D-6E8A-4147-A177-3AD203B41FA5}">
                      <a16:colId xmlns:a16="http://schemas.microsoft.com/office/drawing/2014/main" val="20002"/>
                    </a:ext>
                  </a:extLst>
                </a:gridCol>
                <a:gridCol w="2175542">
                  <a:extLst>
                    <a:ext uri="{9D8B030D-6E8A-4147-A177-3AD203B41FA5}">
                      <a16:colId xmlns:a16="http://schemas.microsoft.com/office/drawing/2014/main" val="20003"/>
                    </a:ext>
                  </a:extLst>
                </a:gridCol>
                <a:gridCol w="2247407">
                  <a:extLst>
                    <a:ext uri="{9D8B030D-6E8A-4147-A177-3AD203B41FA5}">
                      <a16:colId xmlns:a16="http://schemas.microsoft.com/office/drawing/2014/main" val="20004"/>
                    </a:ext>
                  </a:extLst>
                </a:gridCol>
              </a:tblGrid>
              <a:tr h="581683">
                <a:tc>
                  <a:txBody>
                    <a:bodyPr/>
                    <a:lstStyle/>
                    <a:p>
                      <a:pPr algn="ctr" fontAlgn="ctr"/>
                      <a:r>
                        <a:rPr lang="en-US" sz="1400" u="none" strike="noStrike" dirty="0">
                          <a:solidFill>
                            <a:sysClr val="windowText" lastClr="000000"/>
                          </a:solidFill>
                          <a:effectLst/>
                        </a:rPr>
                        <a:t>Grant and Budget Categories/Purpose Area</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Approved Budget</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Actual Expenditures</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Available Balance </a:t>
                      </a:r>
                      <a:br>
                        <a:rPr lang="en-US" sz="1400" u="none" strike="noStrike" dirty="0">
                          <a:solidFill>
                            <a:sysClr val="windowText" lastClr="000000"/>
                          </a:solidFill>
                          <a:effectLst/>
                        </a:rPr>
                      </a:br>
                      <a:r>
                        <a:rPr lang="en-US" sz="1400" u="none" strike="noStrike" dirty="0">
                          <a:solidFill>
                            <a:sysClr val="windowText" lastClr="000000"/>
                          </a:solidFill>
                          <a:effectLst/>
                        </a:rPr>
                        <a:t> (Deficit) of  Budget</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Percentage of </a:t>
                      </a:r>
                      <a:br>
                        <a:rPr lang="en-US" sz="1400" u="none" strike="noStrike" dirty="0">
                          <a:solidFill>
                            <a:sysClr val="windowText" lastClr="000000"/>
                          </a:solidFill>
                          <a:effectLst/>
                        </a:rPr>
                      </a:br>
                      <a:r>
                        <a:rPr lang="en-US" sz="1400" u="none" strike="noStrike" dirty="0">
                          <a:solidFill>
                            <a:sysClr val="windowText" lastClr="000000"/>
                          </a:solidFill>
                          <a:effectLst/>
                        </a:rPr>
                        <a:t>Budget Expended</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0"/>
                  </a:ext>
                </a:extLst>
              </a:tr>
              <a:tr h="345682">
                <a:tc>
                  <a:txBody>
                    <a:bodyPr/>
                    <a:lstStyle/>
                    <a:p>
                      <a:pPr algn="l" fontAlgn="ctr"/>
                      <a:r>
                        <a:rPr lang="en-US" sz="1400" u="none" strike="noStrike" dirty="0">
                          <a:solidFill>
                            <a:sysClr val="windowText" lastClr="000000"/>
                          </a:solidFill>
                          <a:effectLst/>
                        </a:rPr>
                        <a:t>20XX-XX-XX-XXXX</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1"/>
                  </a:ext>
                </a:extLst>
              </a:tr>
              <a:tr h="345682">
                <a:tc>
                  <a:txBody>
                    <a:bodyPr/>
                    <a:lstStyle/>
                    <a:p>
                      <a:pPr algn="l" fontAlgn="ctr"/>
                      <a:r>
                        <a:rPr lang="en-US" sz="1400" u="none" strike="noStrike" dirty="0">
                          <a:solidFill>
                            <a:sysClr val="windowText" lastClr="000000"/>
                          </a:solidFill>
                          <a:effectLst/>
                        </a:rPr>
                        <a:t>Administration</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$145,853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$86,234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$59,619.00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59%</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2"/>
                  </a:ext>
                </a:extLst>
              </a:tr>
              <a:tr h="436240">
                <a:tc>
                  <a:txBody>
                    <a:bodyPr/>
                    <a:lstStyle/>
                    <a:p>
                      <a:pPr algn="l" fontAlgn="ctr"/>
                      <a:r>
                        <a:rPr lang="en-US" sz="1400" u="none" strike="noStrike" dirty="0">
                          <a:solidFill>
                            <a:sysClr val="windowText" lastClr="000000"/>
                          </a:solidFill>
                          <a:effectLst/>
                        </a:rPr>
                        <a:t>Law Enforcement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$402,387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$232,452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$169,935.00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58%</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3"/>
                  </a:ext>
                </a:extLst>
              </a:tr>
              <a:tr h="446777">
                <a:tc>
                  <a:txBody>
                    <a:bodyPr/>
                    <a:lstStyle/>
                    <a:p>
                      <a:pPr algn="l" fontAlgn="ctr"/>
                      <a:r>
                        <a:rPr lang="en-US" sz="1400" u="none" strike="noStrike" dirty="0">
                          <a:solidFill>
                            <a:sysClr val="windowText" lastClr="000000"/>
                          </a:solidFill>
                          <a:effectLst/>
                        </a:rPr>
                        <a:t>Prosecution and Court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$205,600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$148,623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$56,977.00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72%</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4"/>
                  </a:ext>
                </a:extLst>
              </a:tr>
              <a:tr h="587660">
                <a:tc>
                  <a:txBody>
                    <a:bodyPr/>
                    <a:lstStyle/>
                    <a:p>
                      <a:pPr algn="l" fontAlgn="ctr"/>
                      <a:r>
                        <a:rPr lang="en-US" sz="1400" u="none" strike="noStrike" dirty="0">
                          <a:solidFill>
                            <a:sysClr val="windowText" lastClr="000000"/>
                          </a:solidFill>
                          <a:effectLst/>
                        </a:rPr>
                        <a:t>Drug treatment and enforcement program</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$356,458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$301,200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$55,258.00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84%</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5"/>
                  </a:ext>
                </a:extLst>
              </a:tr>
              <a:tr h="555207">
                <a:tc>
                  <a:txBody>
                    <a:bodyPr/>
                    <a:lstStyle/>
                    <a:p>
                      <a:pPr algn="l" fontAlgn="ctr"/>
                      <a:r>
                        <a:rPr lang="en-US" sz="1400" u="none" strike="noStrike" dirty="0">
                          <a:solidFill>
                            <a:sysClr val="windowText" lastClr="000000"/>
                          </a:solidFill>
                          <a:effectLst/>
                        </a:rPr>
                        <a:t>Crime victim and witness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$348,234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$289,464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$58,770.00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83%</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6"/>
                  </a:ext>
                </a:extLst>
              </a:tr>
              <a:tr h="345682">
                <a:tc>
                  <a:txBody>
                    <a:bodyPr/>
                    <a:lstStyle/>
                    <a:p>
                      <a:pPr algn="l" fontAlgn="ctr"/>
                      <a:r>
                        <a:rPr lang="en-US" sz="1400" u="none" strike="noStrike">
                          <a:solidFill>
                            <a:sysClr val="windowText" lastClr="000000"/>
                          </a:solidFill>
                          <a:effectLst/>
                        </a:rPr>
                        <a:t>Total Direct Costs</a:t>
                      </a:r>
                      <a:endParaRPr lang="en-US" sz="1400" b="1"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$1,458,532 </a:t>
                      </a:r>
                      <a:endParaRPr lang="en-US" sz="1400" b="1"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$1,057,973 </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$400,559.00 </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73%</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7"/>
                  </a:ext>
                </a:extLst>
              </a:tr>
            </a:tbl>
          </a:graphicData>
        </a:graphic>
      </p:graphicFrame>
      <p:sp>
        <p:nvSpPr>
          <p:cNvPr id="15" name="Rectangle 14">
            <a:extLst>
              <a:ext uri="{FF2B5EF4-FFF2-40B4-BE49-F238E27FC236}">
                <a16:creationId xmlns:a16="http://schemas.microsoft.com/office/drawing/2014/main" id="{9B04907E-D8B4-BF4F-8622-C614B66A470E}"/>
              </a:ext>
              <a:ext uri="{C183D7F6-B498-43B3-948B-1728B52AA6E4}">
                <adec:decorative xmlns:adec="http://schemas.microsoft.com/office/drawing/2017/decorative" val="1"/>
              </a:ext>
            </a:extLst>
          </p:cNvPr>
          <p:cNvSpPr/>
          <p:nvPr/>
        </p:nvSpPr>
        <p:spPr>
          <a:xfrm>
            <a:off x="0" y="2526516"/>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ontent Placeholder 1">
            <a:extLst>
              <a:ext uri="{FF2B5EF4-FFF2-40B4-BE49-F238E27FC236}">
                <a16:creationId xmlns:a16="http://schemas.microsoft.com/office/drawing/2014/main" id="{C15E3D5C-DA71-AF47-84A4-A5A11BC470A8}"/>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6" name="Group 15" descr="vs. icon in a green circle">
            <a:extLst>
              <a:ext uri="{FF2B5EF4-FFF2-40B4-BE49-F238E27FC236}">
                <a16:creationId xmlns:a16="http://schemas.microsoft.com/office/drawing/2014/main" id="{FB30F617-74E2-8942-8956-75D0A9115E33}"/>
              </a:ext>
            </a:extLst>
          </p:cNvPr>
          <p:cNvGrpSpPr/>
          <p:nvPr/>
        </p:nvGrpSpPr>
        <p:grpSpPr>
          <a:xfrm>
            <a:off x="4444284" y="5316977"/>
            <a:ext cx="1232236" cy="1193599"/>
            <a:chOff x="5489332" y="3462811"/>
            <a:chExt cx="1232236" cy="1193599"/>
          </a:xfrm>
        </p:grpSpPr>
        <p:sp>
          <p:nvSpPr>
            <p:cNvPr id="17" name="Oval 16">
              <a:extLst>
                <a:ext uri="{FF2B5EF4-FFF2-40B4-BE49-F238E27FC236}">
                  <a16:creationId xmlns:a16="http://schemas.microsoft.com/office/drawing/2014/main" id="{8CC4F358-BDCF-E942-9E7E-FD763530A5C7}"/>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9DF1FD9-43A8-3242-B9EA-2B0BDA27A4DE}"/>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9" name="Content Placeholder 1">
            <a:extLst>
              <a:ext uri="{FF2B5EF4-FFF2-40B4-BE49-F238E27FC236}">
                <a16:creationId xmlns:a16="http://schemas.microsoft.com/office/drawing/2014/main" id="{715BB870-6DB8-D64C-94C4-9F21FBF17F1D}"/>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13292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1000"/>
                                        <p:tgtEl>
                                          <p:spTgt spid="19">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F774847-DFC5-9F41-8BB9-27167EFE9D5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9" name="Straight Connector 18">
              <a:extLst>
                <a:ext uri="{FF2B5EF4-FFF2-40B4-BE49-F238E27FC236}">
                  <a16:creationId xmlns:a16="http://schemas.microsoft.com/office/drawing/2014/main" id="{3BC21AB4-611A-C84F-B642-DF0A9DB02B1B}"/>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FB268DA-051B-C046-9EC1-33746D63E8ED}"/>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161ED3E2-C1D9-4F49-B988-06C97713EF13}"/>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A5D2B3E7-691D-AF44-BFB1-71E896427536}"/>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7DEFE743-BCD9-804D-B64C-B3C69E5A0299}"/>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3" name="Picture 32">
            <a:extLst>
              <a:ext uri="{FF2B5EF4-FFF2-40B4-BE49-F238E27FC236}">
                <a16:creationId xmlns:a16="http://schemas.microsoft.com/office/drawing/2014/main" id="{2DE03406-7432-C249-A6D1-836820DEE39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4846680" y="1384685"/>
            <a:ext cx="6539850" cy="4622003"/>
          </a:xfrm>
        </p:spPr>
        <p:txBody>
          <a:bodyPr>
            <a:noAutofit/>
          </a:bodyPr>
          <a:lstStyle/>
          <a:p>
            <a:pPr marL="0" indent="0">
              <a:lnSpc>
                <a:spcPts val="3400"/>
              </a:lnSpc>
              <a:buClr>
                <a:srgbClr val="C00000"/>
              </a:buClr>
              <a:buSzPct val="80000"/>
              <a:buNone/>
              <a:defRPr/>
            </a:pPr>
            <a:r>
              <a:rPr lang="en-US" dirty="0">
                <a:ea typeface="Times New Roman" panose="02020603050405020304" pitchFamily="18" charset="0"/>
              </a:rPr>
              <a:t>Single Audit Report </a:t>
            </a: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Results of previous audits performed</a:t>
            </a:r>
          </a:p>
          <a:p>
            <a:pPr lvl="2">
              <a:lnSpc>
                <a:spcPts val="3400"/>
              </a:lnSpc>
              <a:buClr>
                <a:srgbClr val="C00000"/>
              </a:buClr>
              <a:buSzPct val="80000"/>
              <a:defRPr/>
            </a:pPr>
            <a:r>
              <a:rPr lang="en-US" sz="2400" dirty="0">
                <a:ea typeface="Times New Roman" panose="02020603050405020304" pitchFamily="18" charset="0"/>
              </a:rPr>
              <a:t>Whether a DOJ program was identified as a major program </a:t>
            </a:r>
          </a:p>
          <a:p>
            <a:pPr lvl="2">
              <a:lnSpc>
                <a:spcPts val="3400"/>
              </a:lnSpc>
              <a:buClr>
                <a:srgbClr val="C00000"/>
              </a:buClr>
              <a:buSzPct val="80000"/>
              <a:defRPr/>
            </a:pPr>
            <a:r>
              <a:rPr lang="en-US" sz="2400" dirty="0">
                <a:ea typeface="Times New Roman" panose="02020603050405020304" pitchFamily="18" charset="0"/>
              </a:rPr>
              <a:t>Whether there were any findings for the specific grantee under review</a:t>
            </a:r>
            <a:endParaRPr lang="en-US" sz="2400" strike="sngStrike" dirty="0">
              <a:ea typeface="Times New Roman" panose="02020603050405020304" pitchFamily="18" charset="0"/>
            </a:endParaRP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Cross-cutting issues</a:t>
            </a: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Timely submission</a:t>
            </a:r>
          </a:p>
        </p:txBody>
      </p:sp>
      <p:sp>
        <p:nvSpPr>
          <p:cNvPr id="25" name="Oval 24">
            <a:extLst>
              <a:ext uri="{FF2B5EF4-FFF2-40B4-BE49-F238E27FC236}">
                <a16:creationId xmlns:a16="http://schemas.microsoft.com/office/drawing/2014/main" id="{2C030F8C-0C75-3644-B1E7-B53ECF2697CC}"/>
              </a:ext>
              <a:ext uri="{C183D7F6-B498-43B3-948B-1728B52AA6E4}">
                <adec:decorative xmlns:adec="http://schemas.microsoft.com/office/drawing/2017/decorative" val="1"/>
              </a:ext>
            </a:extLst>
          </p:cNvPr>
          <p:cNvSpPr/>
          <p:nvPr/>
        </p:nvSpPr>
        <p:spPr>
          <a:xfrm>
            <a:off x="805470" y="2309422"/>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4" name="Group 33">
            <a:extLst>
              <a:ext uri="{FF2B5EF4-FFF2-40B4-BE49-F238E27FC236}">
                <a16:creationId xmlns:a16="http://schemas.microsoft.com/office/drawing/2014/main" id="{CE943CEC-9A25-8946-9AA4-074F0534E892}"/>
              </a:ext>
              <a:ext uri="{C183D7F6-B498-43B3-948B-1728B52AA6E4}">
                <adec:decorative xmlns:adec="http://schemas.microsoft.com/office/drawing/2017/decorative" val="1"/>
              </a:ext>
            </a:extLst>
          </p:cNvPr>
          <p:cNvGrpSpPr/>
          <p:nvPr/>
        </p:nvGrpSpPr>
        <p:grpSpPr>
          <a:xfrm>
            <a:off x="1957958" y="1154873"/>
            <a:ext cx="1606693" cy="1574026"/>
            <a:chOff x="1933894" y="1106745"/>
            <a:chExt cx="1606693" cy="1574026"/>
          </a:xfrm>
        </p:grpSpPr>
        <p:sp>
          <p:nvSpPr>
            <p:cNvPr id="29" name="Oval 28">
              <a:extLst>
                <a:ext uri="{FF2B5EF4-FFF2-40B4-BE49-F238E27FC236}">
                  <a16:creationId xmlns:a16="http://schemas.microsoft.com/office/drawing/2014/main" id="{51010C86-2E16-5042-AA08-7E5F1B86D52D}"/>
                </a:ext>
              </a:extLst>
            </p:cNvPr>
            <p:cNvSpPr/>
            <p:nvPr/>
          </p:nvSpPr>
          <p:spPr>
            <a:xfrm rot="20235134">
              <a:off x="1933894" y="110674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DDB0A7BA-C452-474D-9048-BE8E859D1CD5}"/>
                </a:ext>
              </a:extLst>
            </p:cNvPr>
            <p:cNvPicPr>
              <a:picLocks noChangeAspect="1"/>
            </p:cNvPicPr>
            <p:nvPr/>
          </p:nvPicPr>
          <p:blipFill>
            <a:blip r:embed="rId3"/>
            <a:stretch>
              <a:fillRect/>
            </a:stretch>
          </p:blipFill>
          <p:spPr>
            <a:xfrm>
              <a:off x="2298248" y="1384685"/>
              <a:ext cx="1036779" cy="1036779"/>
            </a:xfrm>
            <a:prstGeom prst="rect">
              <a:avLst/>
            </a:prstGeom>
          </p:spPr>
        </p:pic>
      </p:grpSp>
      <p:grpSp>
        <p:nvGrpSpPr>
          <p:cNvPr id="37" name="Group 36">
            <a:extLst>
              <a:ext uri="{FF2B5EF4-FFF2-40B4-BE49-F238E27FC236}">
                <a16:creationId xmlns:a16="http://schemas.microsoft.com/office/drawing/2014/main" id="{317E6D2B-04C5-BE4D-88CB-4F87ED4F2A33}"/>
              </a:ext>
              <a:ext uri="{C183D7F6-B498-43B3-948B-1728B52AA6E4}">
                <adec:decorative xmlns:adec="http://schemas.microsoft.com/office/drawing/2017/decorative" val="1"/>
              </a:ext>
            </a:extLst>
          </p:cNvPr>
          <p:cNvGrpSpPr/>
          <p:nvPr/>
        </p:nvGrpSpPr>
        <p:grpSpPr>
          <a:xfrm>
            <a:off x="2625556" y="3417241"/>
            <a:ext cx="1606693" cy="1574026"/>
            <a:chOff x="2601492" y="3465369"/>
            <a:chExt cx="1606693" cy="1574026"/>
          </a:xfrm>
        </p:grpSpPr>
        <p:sp>
          <p:nvSpPr>
            <p:cNvPr id="28" name="Oval 27">
              <a:extLst>
                <a:ext uri="{FF2B5EF4-FFF2-40B4-BE49-F238E27FC236}">
                  <a16:creationId xmlns:a16="http://schemas.microsoft.com/office/drawing/2014/main" id="{C60EF9C8-504D-7D47-9E0D-4EF8B0D4C298}"/>
                </a:ext>
              </a:extLst>
            </p:cNvPr>
            <p:cNvSpPr/>
            <p:nvPr/>
          </p:nvSpPr>
          <p:spPr>
            <a:xfrm rot="20235134">
              <a:off x="2601492" y="346536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a:extLst>
                <a:ext uri="{FF2B5EF4-FFF2-40B4-BE49-F238E27FC236}">
                  <a16:creationId xmlns:a16="http://schemas.microsoft.com/office/drawing/2014/main" id="{D65F53EB-FDA4-934E-BE5C-7419DE129CB9}"/>
                </a:ext>
              </a:extLst>
            </p:cNvPr>
            <p:cNvPicPr>
              <a:picLocks noChangeAspect="1"/>
            </p:cNvPicPr>
            <p:nvPr/>
          </p:nvPicPr>
          <p:blipFill>
            <a:blip r:embed="rId4"/>
            <a:stretch>
              <a:fillRect/>
            </a:stretch>
          </p:blipFill>
          <p:spPr>
            <a:xfrm>
              <a:off x="2816638" y="3661184"/>
              <a:ext cx="1176400" cy="1176400"/>
            </a:xfrm>
            <a:prstGeom prst="rect">
              <a:avLst/>
            </a:prstGeom>
          </p:spPr>
        </p:pic>
        <p:pic>
          <p:nvPicPr>
            <p:cNvPr id="9" name="Picture 8">
              <a:extLst>
                <a:ext uri="{FF2B5EF4-FFF2-40B4-BE49-F238E27FC236}">
                  <a16:creationId xmlns:a16="http://schemas.microsoft.com/office/drawing/2014/main" id="{76331177-A2AC-9846-9DA7-C04AFE2A2672}"/>
                </a:ext>
              </a:extLst>
            </p:cNvPr>
            <p:cNvPicPr>
              <a:picLocks noChangeAspect="1"/>
            </p:cNvPicPr>
            <p:nvPr/>
          </p:nvPicPr>
          <p:blipFill>
            <a:blip r:embed="rId5"/>
            <a:srcRect/>
            <a:stretch/>
          </p:blipFill>
          <p:spPr>
            <a:xfrm>
              <a:off x="2952963" y="4294466"/>
              <a:ext cx="375952" cy="375952"/>
            </a:xfrm>
            <a:prstGeom prst="rect">
              <a:avLst/>
            </a:prstGeom>
          </p:spPr>
        </p:pic>
      </p:grpSp>
      <p:grpSp>
        <p:nvGrpSpPr>
          <p:cNvPr id="35" name="Group 34">
            <a:extLst>
              <a:ext uri="{FF2B5EF4-FFF2-40B4-BE49-F238E27FC236}">
                <a16:creationId xmlns:a16="http://schemas.microsoft.com/office/drawing/2014/main" id="{8FE3D480-66BB-6942-8045-9BC149A90138}"/>
              </a:ext>
              <a:ext uri="{C183D7F6-B498-43B3-948B-1728B52AA6E4}">
                <adec:decorative xmlns:adec="http://schemas.microsoft.com/office/drawing/2017/decorative" val="1"/>
              </a:ext>
            </a:extLst>
          </p:cNvPr>
          <p:cNvGrpSpPr/>
          <p:nvPr/>
        </p:nvGrpSpPr>
        <p:grpSpPr>
          <a:xfrm>
            <a:off x="2789803" y="2125222"/>
            <a:ext cx="1606693" cy="1574026"/>
            <a:chOff x="2741675" y="2125222"/>
            <a:chExt cx="1606693" cy="1574026"/>
          </a:xfrm>
        </p:grpSpPr>
        <p:sp>
          <p:nvSpPr>
            <p:cNvPr id="30" name="Oval 29">
              <a:extLst>
                <a:ext uri="{FF2B5EF4-FFF2-40B4-BE49-F238E27FC236}">
                  <a16:creationId xmlns:a16="http://schemas.microsoft.com/office/drawing/2014/main" id="{8CB9621D-5B4B-B042-885C-895F09153184}"/>
                </a:ext>
              </a:extLst>
            </p:cNvPr>
            <p:cNvSpPr/>
            <p:nvPr/>
          </p:nvSpPr>
          <p:spPr>
            <a:xfrm rot="20235134">
              <a:off x="2741675" y="2125222"/>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15">
              <a:extLst>
                <a:ext uri="{FF2B5EF4-FFF2-40B4-BE49-F238E27FC236}">
                  <a16:creationId xmlns:a16="http://schemas.microsoft.com/office/drawing/2014/main" id="{85E21DF3-3534-D34F-9821-23E919CE042F}"/>
                </a:ext>
              </a:extLst>
            </p:cNvPr>
            <p:cNvPicPr>
              <a:picLocks noChangeAspect="1"/>
            </p:cNvPicPr>
            <p:nvPr/>
          </p:nvPicPr>
          <p:blipFill>
            <a:blip r:embed="rId6"/>
            <a:stretch>
              <a:fillRect/>
            </a:stretch>
          </p:blipFill>
          <p:spPr>
            <a:xfrm>
              <a:off x="3040644" y="2421087"/>
              <a:ext cx="1006834" cy="1006834"/>
            </a:xfrm>
            <a:prstGeom prst="rect">
              <a:avLst/>
            </a:prstGeom>
          </p:spPr>
        </p:pic>
      </p:grpSp>
      <p:pic>
        <p:nvPicPr>
          <p:cNvPr id="32" name="Picture 31">
            <a:extLst>
              <a:ext uri="{FF2B5EF4-FFF2-40B4-BE49-F238E27FC236}">
                <a16:creationId xmlns:a16="http://schemas.microsoft.com/office/drawing/2014/main" id="{BCEB49A6-0DC6-1547-91CC-034251C37A2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5967" y="2625380"/>
            <a:ext cx="1696406" cy="1649284"/>
          </a:xfrm>
          <a:prstGeom prst="rect">
            <a:avLst/>
          </a:prstGeom>
        </p:spPr>
      </p:pic>
    </p:spTree>
    <p:extLst>
      <p:ext uri="{BB962C8B-B14F-4D97-AF65-F5344CB8AC3E}">
        <p14:creationId xmlns:p14="http://schemas.microsoft.com/office/powerpoint/2010/main" val="249619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anim calcmode="lin" valueType="num">
                                      <p:cBhvr>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anim calcmode="lin" valueType="num">
                                      <p:cBhvr>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585216" y="1178289"/>
            <a:ext cx="3062288" cy="3014421"/>
          </a:xfrm>
        </p:spPr>
        <p:txBody>
          <a:bodyPr>
            <a:noAutofit/>
          </a:bodyPr>
          <a:lstStyle/>
          <a:p>
            <a:pPr marL="0" indent="0">
              <a:lnSpc>
                <a:spcPct val="150000"/>
              </a:lnSpc>
              <a:buNone/>
              <a:defRPr/>
            </a:pPr>
            <a:r>
              <a:rPr lang="en-US" dirty="0">
                <a:ea typeface="Times New Roman" panose="02020603050405020304" pitchFamily="18" charset="0"/>
              </a:rPr>
              <a:t>Select samples from detailed general ledger transactions.</a:t>
            </a:r>
          </a:p>
        </p:txBody>
      </p:sp>
      <p:pic>
        <p:nvPicPr>
          <p:cNvPr id="10" name="Picture 4" descr="image of an expenditure report ">
            <a:extLst>
              <a:ext uri="{FF2B5EF4-FFF2-40B4-BE49-F238E27FC236}">
                <a16:creationId xmlns:a16="http://schemas.microsoft.com/office/drawing/2014/main" id="{A2CC20B7-D153-7C41-BF79-4F5D2CFAE93D}"/>
              </a:ext>
            </a:extLst>
          </p:cNvPr>
          <p:cNvPicPr>
            <a:picLocks noChangeAspect="1"/>
          </p:cNvPicPr>
          <p:nvPr/>
        </p:nvPicPr>
        <p:blipFill rotWithShape="1">
          <a:blip r:embed="rId2">
            <a:extLst>
              <a:ext uri="{28A0092B-C50C-407E-A947-70E740481C1C}">
                <a14:useLocalDpi xmlns:a14="http://schemas.microsoft.com/office/drawing/2010/main" val="0"/>
              </a:ext>
            </a:extLst>
          </a:blip>
          <a:srcRect t="1304" b="47286"/>
          <a:stretch/>
        </p:blipFill>
        <p:spPr bwMode="auto">
          <a:xfrm rot="600478">
            <a:off x="3783862" y="1421527"/>
            <a:ext cx="8001000" cy="4496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2CEE1A-B180-CA4E-870D-D5EF1FD4BA9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28453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p:tgtEl>
                                          <p:spTgt spid="10"/>
                                        </p:tgtEl>
                                        <p:attrNameLst>
                                          <p:attrName>ppt_x</p:attrName>
                                        </p:attrNameLst>
                                      </p:cBhvr>
                                      <p:tavLst>
                                        <p:tav tm="0">
                                          <p:val>
                                            <p:strVal val="#ppt_x-#ppt_w*1.125000"/>
                                          </p:val>
                                        </p:tav>
                                        <p:tav tm="100000">
                                          <p:val>
                                            <p:strVal val="#ppt_x"/>
                                          </p:val>
                                        </p:tav>
                                      </p:tavLst>
                                    </p:anim>
                                    <p:animEffect transition="in" filter="wipe(right)">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EA4D-2E6C-0245-9BAD-F6F2F09D5EBE}"/>
              </a:ext>
            </a:extLst>
          </p:cNvPr>
          <p:cNvSpPr>
            <a:spLocks noGrp="1"/>
          </p:cNvSpPr>
          <p:nvPr>
            <p:ph type="title"/>
          </p:nvPr>
        </p:nvSpPr>
        <p:spPr/>
        <p:txBody>
          <a:bodyPr/>
          <a:lstStyle/>
          <a:p>
            <a:r>
              <a:rPr lang="en-US" dirty="0"/>
              <a:t>Budget vs. Actual Exercise</a:t>
            </a:r>
          </a:p>
        </p:txBody>
      </p:sp>
    </p:spTree>
    <p:extLst>
      <p:ext uri="{BB962C8B-B14F-4D97-AF65-F5344CB8AC3E}">
        <p14:creationId xmlns:p14="http://schemas.microsoft.com/office/powerpoint/2010/main" val="176829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967F-5FFB-9CCD-DDFB-16D257821C54}"/>
              </a:ext>
            </a:extLst>
          </p:cNvPr>
          <p:cNvSpPr>
            <a:spLocks noGrp="1"/>
          </p:cNvSpPr>
          <p:nvPr>
            <p:ph type="title"/>
          </p:nvPr>
        </p:nvSpPr>
        <p:spPr/>
        <p:txBody>
          <a:bodyPr/>
          <a:lstStyle/>
          <a:p>
            <a:r>
              <a:rPr lang="en-US" dirty="0"/>
              <a:t>Budget vs. Actual Exercise</a:t>
            </a:r>
          </a:p>
        </p:txBody>
      </p:sp>
      <p:sp>
        <p:nvSpPr>
          <p:cNvPr id="3" name="Content Placeholder 2">
            <a:extLst>
              <a:ext uri="{FF2B5EF4-FFF2-40B4-BE49-F238E27FC236}">
                <a16:creationId xmlns:a16="http://schemas.microsoft.com/office/drawing/2014/main" id="{002F6768-9D08-1FC5-C26B-DAABF09CF1B5}"/>
              </a:ext>
            </a:extLst>
          </p:cNvPr>
          <p:cNvSpPr>
            <a:spLocks noGrp="1"/>
          </p:cNvSpPr>
          <p:nvPr>
            <p:ph idx="1"/>
          </p:nvPr>
        </p:nvSpPr>
        <p:spPr>
          <a:xfrm>
            <a:off x="598714" y="1181148"/>
            <a:ext cx="5016024" cy="4805363"/>
          </a:xfrm>
        </p:spPr>
        <p:txBody>
          <a:bodyPr/>
          <a:lstStyle/>
          <a:p>
            <a:r>
              <a:rPr lang="en-US" dirty="0"/>
              <a:t>In folder </a:t>
            </a:r>
          </a:p>
          <a:p>
            <a:pPr marL="0" indent="0">
              <a:buNone/>
            </a:pPr>
            <a:endParaRPr lang="en-US" dirty="0"/>
          </a:p>
        </p:txBody>
      </p:sp>
      <p:pic>
        <p:nvPicPr>
          <p:cNvPr id="7" name="Picture 6" descr="budget to actual exercise image">
            <a:extLst>
              <a:ext uri="{FF2B5EF4-FFF2-40B4-BE49-F238E27FC236}">
                <a16:creationId xmlns:a16="http://schemas.microsoft.com/office/drawing/2014/main" id="{F6B06112-CB83-2A00-F49E-5351D34DE43F}"/>
              </a:ext>
            </a:extLst>
          </p:cNvPr>
          <p:cNvPicPr>
            <a:picLocks noChangeAspect="1"/>
          </p:cNvPicPr>
          <p:nvPr/>
        </p:nvPicPr>
        <p:blipFill>
          <a:blip r:embed="rId2"/>
          <a:stretch>
            <a:fillRect/>
          </a:stretch>
        </p:blipFill>
        <p:spPr>
          <a:xfrm>
            <a:off x="598713" y="1861215"/>
            <a:ext cx="10417630" cy="4069149"/>
          </a:xfrm>
          <a:prstGeom prst="rect">
            <a:avLst/>
          </a:prstGeom>
        </p:spPr>
      </p:pic>
    </p:spTree>
    <p:extLst>
      <p:ext uri="{BB962C8B-B14F-4D97-AF65-F5344CB8AC3E}">
        <p14:creationId xmlns:p14="http://schemas.microsoft.com/office/powerpoint/2010/main" val="25600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ployee chart for the Office of the Chief Financial Officer">
            <a:extLst>
              <a:ext uri="{FF2B5EF4-FFF2-40B4-BE49-F238E27FC236}">
                <a16:creationId xmlns:a16="http://schemas.microsoft.com/office/drawing/2014/main" id="{AC54F89A-5A9F-834B-9C4C-2D19011B1A86}"/>
              </a:ext>
            </a:extLst>
          </p:cNvPr>
          <p:cNvPicPr>
            <a:picLocks noChangeAspect="1"/>
          </p:cNvPicPr>
          <p:nvPr/>
        </p:nvPicPr>
        <p:blipFill>
          <a:blip r:embed="rId2"/>
          <a:stretch>
            <a:fillRect/>
          </a:stretch>
        </p:blipFill>
        <p:spPr>
          <a:xfrm>
            <a:off x="-29746" y="0"/>
            <a:ext cx="12179300" cy="6858000"/>
          </a:xfrm>
          <a:prstGeom prst="rect">
            <a:avLst/>
          </a:prstGeom>
          <a:ln>
            <a:solidFill>
              <a:srgbClr val="00929E"/>
            </a:solidFill>
          </a:ln>
        </p:spPr>
      </p:pic>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Office of the Chief Financial Officer</a:t>
            </a:r>
          </a:p>
        </p:txBody>
      </p:sp>
      <p:sp>
        <p:nvSpPr>
          <p:cNvPr id="28" name="TextBox 27">
            <a:extLst>
              <a:ext uri="{FF2B5EF4-FFF2-40B4-BE49-F238E27FC236}">
                <a16:creationId xmlns:a16="http://schemas.microsoft.com/office/drawing/2014/main" id="{7F6CEEBE-6A19-6940-AC9C-CC037FD44253}"/>
              </a:ext>
            </a:extLst>
          </p:cNvPr>
          <p:cNvSpPr txBox="1"/>
          <p:nvPr/>
        </p:nvSpPr>
        <p:spPr>
          <a:xfrm>
            <a:off x="4528002" y="1423119"/>
            <a:ext cx="3160059"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Rachel Johnson</a:t>
            </a:r>
          </a:p>
          <a:p>
            <a:pPr algn="ctr"/>
            <a:r>
              <a:rPr lang="en-US" sz="2000" dirty="0">
                <a:latin typeface="Arial Narrow" panose="020B0604020202020204" pitchFamily="34" charset="0"/>
                <a:cs typeface="Arial Narrow" panose="020B0604020202020204" pitchFamily="34" charset="0"/>
              </a:rPr>
              <a:t>Chief Financial Officer</a:t>
            </a:r>
          </a:p>
        </p:txBody>
      </p:sp>
      <p:sp>
        <p:nvSpPr>
          <p:cNvPr id="7" name="TextBox 6">
            <a:extLst>
              <a:ext uri="{FF2B5EF4-FFF2-40B4-BE49-F238E27FC236}">
                <a16:creationId xmlns:a16="http://schemas.microsoft.com/office/drawing/2014/main" id="{D2DF09E5-B5E7-4E49-9EF4-2CBF0E1CDAD5}"/>
              </a:ext>
            </a:extLst>
          </p:cNvPr>
          <p:cNvSpPr txBox="1"/>
          <p:nvPr/>
        </p:nvSpPr>
        <p:spPr>
          <a:xfrm>
            <a:off x="7676029" y="2836402"/>
            <a:ext cx="3039035"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Brian Horn</a:t>
            </a:r>
          </a:p>
          <a:p>
            <a:pPr algn="ctr"/>
            <a:r>
              <a:rPr lang="en-US" sz="2000" dirty="0">
                <a:latin typeface="Arial Narrow" panose="020B0604020202020204" pitchFamily="34" charset="0"/>
                <a:cs typeface="Arial Narrow" panose="020B0604020202020204" pitchFamily="34" charset="0"/>
              </a:rPr>
              <a:t>Deputy Chief Financial Officer</a:t>
            </a:r>
          </a:p>
        </p:txBody>
      </p:sp>
    </p:spTree>
    <p:extLst>
      <p:ext uri="{BB962C8B-B14F-4D97-AF65-F5344CB8AC3E}">
        <p14:creationId xmlns:p14="http://schemas.microsoft.com/office/powerpoint/2010/main" val="35667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FAE-6877-1649-9F06-7A0C63CFFACE}"/>
              </a:ext>
            </a:extLst>
          </p:cNvPr>
          <p:cNvSpPr>
            <a:spLocks noGrp="1"/>
          </p:cNvSpPr>
          <p:nvPr>
            <p:ph type="title"/>
          </p:nvPr>
        </p:nvSpPr>
        <p:spPr/>
        <p:txBody>
          <a:bodyPr/>
          <a:lstStyle/>
          <a:p>
            <a:r>
              <a:rPr lang="en-US" dirty="0"/>
              <a:t>Budget vs. Actual Exercise Answer Key</a:t>
            </a:r>
          </a:p>
        </p:txBody>
      </p:sp>
      <p:sp>
        <p:nvSpPr>
          <p:cNvPr id="10" name="AutoShape 95">
            <a:extLst>
              <a:ext uri="{FF2B5EF4-FFF2-40B4-BE49-F238E27FC236}">
                <a16:creationId xmlns:a16="http://schemas.microsoft.com/office/drawing/2014/main" id="{FA58614A-E8EF-C244-BB15-65C43EEC77AE}"/>
              </a:ext>
              <a:ext uri="{C183D7F6-B498-43B3-948B-1728B52AA6E4}">
                <adec:decorative xmlns:adec="http://schemas.microsoft.com/office/drawing/2017/decorative" val="1"/>
              </a:ext>
            </a:extLst>
          </p:cNvPr>
          <p:cNvSpPr>
            <a:spLocks noChangeAspect="1" noChangeArrowheads="1" noTextEdit="1"/>
          </p:cNvSpPr>
          <p:nvPr/>
        </p:nvSpPr>
        <p:spPr bwMode="auto">
          <a:xfrm>
            <a:off x="1295400" y="1175547"/>
            <a:ext cx="7874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7">
            <a:extLst>
              <a:ext uri="{FF2B5EF4-FFF2-40B4-BE49-F238E27FC236}">
                <a16:creationId xmlns:a16="http://schemas.microsoft.com/office/drawing/2014/main" id="{1F01276D-9248-B34C-B1E3-3C5133B6A9F0}"/>
              </a:ext>
              <a:ext uri="{C183D7F6-B498-43B3-948B-1728B52AA6E4}">
                <adec:decorative xmlns:adec="http://schemas.microsoft.com/office/drawing/2017/decorative" val="1"/>
              </a:ext>
            </a:extLst>
          </p:cNvPr>
          <p:cNvSpPr>
            <a:spLocks noChangeArrowheads="1"/>
          </p:cNvSpPr>
          <p:nvPr/>
        </p:nvSpPr>
        <p:spPr bwMode="auto">
          <a:xfrm>
            <a:off x="1301750" y="1181897"/>
            <a:ext cx="1746250"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8">
            <a:extLst>
              <a:ext uri="{FF2B5EF4-FFF2-40B4-BE49-F238E27FC236}">
                <a16:creationId xmlns:a16="http://schemas.microsoft.com/office/drawing/2014/main" id="{C7D80473-B6A6-DE4F-8069-CFE347F0FEF9}"/>
              </a:ext>
              <a:ext uri="{C183D7F6-B498-43B3-948B-1728B52AA6E4}">
                <adec:decorative xmlns:adec="http://schemas.microsoft.com/office/drawing/2017/decorative" val="1"/>
              </a:ext>
            </a:extLst>
          </p:cNvPr>
          <p:cNvSpPr>
            <a:spLocks noChangeArrowheads="1"/>
          </p:cNvSpPr>
          <p:nvPr/>
        </p:nvSpPr>
        <p:spPr bwMode="auto">
          <a:xfrm>
            <a:off x="3048000" y="1181897"/>
            <a:ext cx="1395413"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99">
            <a:extLst>
              <a:ext uri="{FF2B5EF4-FFF2-40B4-BE49-F238E27FC236}">
                <a16:creationId xmlns:a16="http://schemas.microsoft.com/office/drawing/2014/main" id="{6E5BB32D-7D81-4E43-B155-0FAA1AB6A0A0}"/>
              </a:ext>
              <a:ext uri="{C183D7F6-B498-43B3-948B-1728B52AA6E4}">
                <adec:decorative xmlns:adec="http://schemas.microsoft.com/office/drawing/2017/decorative" val="1"/>
              </a:ext>
            </a:extLst>
          </p:cNvPr>
          <p:cNvSpPr>
            <a:spLocks noChangeArrowheads="1"/>
          </p:cNvSpPr>
          <p:nvPr/>
        </p:nvSpPr>
        <p:spPr bwMode="auto">
          <a:xfrm>
            <a:off x="4443413" y="1181897"/>
            <a:ext cx="1654175"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0">
            <a:extLst>
              <a:ext uri="{FF2B5EF4-FFF2-40B4-BE49-F238E27FC236}">
                <a16:creationId xmlns:a16="http://schemas.microsoft.com/office/drawing/2014/main" id="{B334A73F-54F5-8144-B52B-A73290A82294}"/>
              </a:ext>
              <a:ext uri="{C183D7F6-B498-43B3-948B-1728B52AA6E4}">
                <adec:decorative xmlns:adec="http://schemas.microsoft.com/office/drawing/2017/decorative" val="1"/>
              </a:ext>
            </a:extLst>
          </p:cNvPr>
          <p:cNvSpPr>
            <a:spLocks noChangeArrowheads="1"/>
          </p:cNvSpPr>
          <p:nvPr/>
        </p:nvSpPr>
        <p:spPr bwMode="auto">
          <a:xfrm>
            <a:off x="6097588" y="1181897"/>
            <a:ext cx="1598613"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1">
            <a:extLst>
              <a:ext uri="{FF2B5EF4-FFF2-40B4-BE49-F238E27FC236}">
                <a16:creationId xmlns:a16="http://schemas.microsoft.com/office/drawing/2014/main" id="{0EE6B880-38DD-1C4E-93DF-AAECA32C368A}"/>
              </a:ext>
              <a:ext uri="{C183D7F6-B498-43B3-948B-1728B52AA6E4}">
                <adec:decorative xmlns:adec="http://schemas.microsoft.com/office/drawing/2017/decorative" val="1"/>
              </a:ext>
            </a:extLst>
          </p:cNvPr>
          <p:cNvSpPr>
            <a:spLocks noChangeArrowheads="1"/>
          </p:cNvSpPr>
          <p:nvPr/>
        </p:nvSpPr>
        <p:spPr bwMode="auto">
          <a:xfrm>
            <a:off x="7696200" y="1181897"/>
            <a:ext cx="1460500"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2">
            <a:extLst>
              <a:ext uri="{FF2B5EF4-FFF2-40B4-BE49-F238E27FC236}">
                <a16:creationId xmlns:a16="http://schemas.microsoft.com/office/drawing/2014/main" id="{1F807DA7-83D2-E945-BDD3-127E25342948}"/>
              </a:ext>
              <a:ext uri="{C183D7F6-B498-43B3-948B-1728B52AA6E4}">
                <adec:decorative xmlns:adec="http://schemas.microsoft.com/office/drawing/2017/decorative" val="1"/>
              </a:ext>
            </a:extLst>
          </p:cNvPr>
          <p:cNvSpPr>
            <a:spLocks noChangeArrowheads="1"/>
          </p:cNvSpPr>
          <p:nvPr/>
        </p:nvSpPr>
        <p:spPr bwMode="auto">
          <a:xfrm>
            <a:off x="1301750" y="1821659"/>
            <a:ext cx="1746250"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03">
            <a:extLst>
              <a:ext uri="{FF2B5EF4-FFF2-40B4-BE49-F238E27FC236}">
                <a16:creationId xmlns:a16="http://schemas.microsoft.com/office/drawing/2014/main" id="{4265671E-C93F-D947-8565-F1F865E859A7}"/>
              </a:ext>
              <a:ext uri="{C183D7F6-B498-43B3-948B-1728B52AA6E4}">
                <adec:decorative xmlns:adec="http://schemas.microsoft.com/office/drawing/2017/decorative" val="1"/>
              </a:ext>
            </a:extLst>
          </p:cNvPr>
          <p:cNvSpPr>
            <a:spLocks noChangeArrowheads="1"/>
          </p:cNvSpPr>
          <p:nvPr/>
        </p:nvSpPr>
        <p:spPr bwMode="auto">
          <a:xfrm>
            <a:off x="3048000" y="1821659"/>
            <a:ext cx="1395413"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04">
            <a:extLst>
              <a:ext uri="{FF2B5EF4-FFF2-40B4-BE49-F238E27FC236}">
                <a16:creationId xmlns:a16="http://schemas.microsoft.com/office/drawing/2014/main" id="{6225E5F8-CE3E-D344-A44E-1F20A726CFE1}"/>
              </a:ext>
              <a:ext uri="{C183D7F6-B498-43B3-948B-1728B52AA6E4}">
                <adec:decorative xmlns:adec="http://schemas.microsoft.com/office/drawing/2017/decorative" val="1"/>
              </a:ext>
            </a:extLst>
          </p:cNvPr>
          <p:cNvSpPr>
            <a:spLocks noChangeArrowheads="1"/>
          </p:cNvSpPr>
          <p:nvPr/>
        </p:nvSpPr>
        <p:spPr bwMode="auto">
          <a:xfrm>
            <a:off x="4443413" y="1821659"/>
            <a:ext cx="1654175"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05">
            <a:extLst>
              <a:ext uri="{FF2B5EF4-FFF2-40B4-BE49-F238E27FC236}">
                <a16:creationId xmlns:a16="http://schemas.microsoft.com/office/drawing/2014/main" id="{DC10DB87-73E7-2048-A19F-FBFA68CEC8B4}"/>
              </a:ext>
              <a:ext uri="{C183D7F6-B498-43B3-948B-1728B52AA6E4}">
                <adec:decorative xmlns:adec="http://schemas.microsoft.com/office/drawing/2017/decorative" val="1"/>
              </a:ext>
            </a:extLst>
          </p:cNvPr>
          <p:cNvSpPr>
            <a:spLocks noChangeArrowheads="1"/>
          </p:cNvSpPr>
          <p:nvPr/>
        </p:nvSpPr>
        <p:spPr bwMode="auto">
          <a:xfrm>
            <a:off x="6097588" y="1821659"/>
            <a:ext cx="1598613"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06">
            <a:extLst>
              <a:ext uri="{FF2B5EF4-FFF2-40B4-BE49-F238E27FC236}">
                <a16:creationId xmlns:a16="http://schemas.microsoft.com/office/drawing/2014/main" id="{343178AC-0476-B046-A904-E1967551D4A1}"/>
              </a:ext>
              <a:ext uri="{C183D7F6-B498-43B3-948B-1728B52AA6E4}">
                <adec:decorative xmlns:adec="http://schemas.microsoft.com/office/drawing/2017/decorative" val="1"/>
              </a:ext>
            </a:extLst>
          </p:cNvPr>
          <p:cNvSpPr>
            <a:spLocks noChangeArrowheads="1"/>
          </p:cNvSpPr>
          <p:nvPr/>
        </p:nvSpPr>
        <p:spPr bwMode="auto">
          <a:xfrm>
            <a:off x="7696200" y="1821659"/>
            <a:ext cx="1460500"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Line 107">
            <a:extLst>
              <a:ext uri="{FF2B5EF4-FFF2-40B4-BE49-F238E27FC236}">
                <a16:creationId xmlns:a16="http://schemas.microsoft.com/office/drawing/2014/main" id="{AA5B6702-1C80-9B40-8344-E20CD44ED81C}"/>
              </a:ext>
              <a:ext uri="{C183D7F6-B498-43B3-948B-1728B52AA6E4}">
                <adec:decorative xmlns:adec="http://schemas.microsoft.com/office/drawing/2017/decorative" val="1"/>
              </a:ext>
            </a:extLst>
          </p:cNvPr>
          <p:cNvSpPr>
            <a:spLocks noChangeShapeType="1"/>
          </p:cNvSpPr>
          <p:nvPr/>
        </p:nvSpPr>
        <p:spPr bwMode="auto">
          <a:xfrm>
            <a:off x="30480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08">
            <a:extLst>
              <a:ext uri="{FF2B5EF4-FFF2-40B4-BE49-F238E27FC236}">
                <a16:creationId xmlns:a16="http://schemas.microsoft.com/office/drawing/2014/main" id="{A5AB7925-5DC7-6347-A1C9-5730C39B200D}"/>
              </a:ext>
              <a:ext uri="{C183D7F6-B498-43B3-948B-1728B52AA6E4}">
                <adec:decorative xmlns:adec="http://schemas.microsoft.com/office/drawing/2017/decorative" val="1"/>
              </a:ext>
            </a:extLst>
          </p:cNvPr>
          <p:cNvSpPr>
            <a:spLocks noChangeShapeType="1"/>
          </p:cNvSpPr>
          <p:nvPr/>
        </p:nvSpPr>
        <p:spPr bwMode="auto">
          <a:xfrm>
            <a:off x="4443413"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09">
            <a:extLst>
              <a:ext uri="{FF2B5EF4-FFF2-40B4-BE49-F238E27FC236}">
                <a16:creationId xmlns:a16="http://schemas.microsoft.com/office/drawing/2014/main" id="{B1761EAE-3DBB-CC43-AF9E-B7ACA9C746C5}"/>
              </a:ext>
              <a:ext uri="{C183D7F6-B498-43B3-948B-1728B52AA6E4}">
                <adec:decorative xmlns:adec="http://schemas.microsoft.com/office/drawing/2017/decorative" val="1"/>
              </a:ext>
            </a:extLst>
          </p:cNvPr>
          <p:cNvSpPr>
            <a:spLocks noChangeShapeType="1"/>
          </p:cNvSpPr>
          <p:nvPr/>
        </p:nvSpPr>
        <p:spPr bwMode="auto">
          <a:xfrm>
            <a:off x="6097588"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10">
            <a:extLst>
              <a:ext uri="{FF2B5EF4-FFF2-40B4-BE49-F238E27FC236}">
                <a16:creationId xmlns:a16="http://schemas.microsoft.com/office/drawing/2014/main" id="{E02FBAB0-60A6-F040-8717-6E681130B722}"/>
              </a:ext>
              <a:ext uri="{C183D7F6-B498-43B3-948B-1728B52AA6E4}">
                <adec:decorative xmlns:adec="http://schemas.microsoft.com/office/drawing/2017/decorative" val="1"/>
              </a:ext>
            </a:extLst>
          </p:cNvPr>
          <p:cNvSpPr>
            <a:spLocks noChangeShapeType="1"/>
          </p:cNvSpPr>
          <p:nvPr/>
        </p:nvSpPr>
        <p:spPr bwMode="auto">
          <a:xfrm>
            <a:off x="76962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11">
            <a:extLst>
              <a:ext uri="{FF2B5EF4-FFF2-40B4-BE49-F238E27FC236}">
                <a16:creationId xmlns:a16="http://schemas.microsoft.com/office/drawing/2014/main" id="{F945E6EC-3D8F-DA47-96EF-A83F7520CB9F}"/>
              </a:ext>
              <a:ext uri="{C183D7F6-B498-43B3-948B-1728B52AA6E4}">
                <adec:decorative xmlns:adec="http://schemas.microsoft.com/office/drawing/2017/decorative" val="1"/>
              </a:ext>
            </a:extLst>
          </p:cNvPr>
          <p:cNvSpPr>
            <a:spLocks noChangeShapeType="1"/>
          </p:cNvSpPr>
          <p:nvPr/>
        </p:nvSpPr>
        <p:spPr bwMode="auto">
          <a:xfrm>
            <a:off x="1295400" y="18216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12">
            <a:extLst>
              <a:ext uri="{FF2B5EF4-FFF2-40B4-BE49-F238E27FC236}">
                <a16:creationId xmlns:a16="http://schemas.microsoft.com/office/drawing/2014/main" id="{EC40E6D8-BF46-6A47-A92E-1E05BE2C7776}"/>
              </a:ext>
              <a:ext uri="{C183D7F6-B498-43B3-948B-1728B52AA6E4}">
                <adec:decorative xmlns:adec="http://schemas.microsoft.com/office/drawing/2017/decorative" val="1"/>
              </a:ext>
            </a:extLst>
          </p:cNvPr>
          <p:cNvSpPr>
            <a:spLocks noChangeShapeType="1"/>
          </p:cNvSpPr>
          <p:nvPr/>
        </p:nvSpPr>
        <p:spPr bwMode="auto">
          <a:xfrm>
            <a:off x="1295400" y="20962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13">
            <a:extLst>
              <a:ext uri="{FF2B5EF4-FFF2-40B4-BE49-F238E27FC236}">
                <a16:creationId xmlns:a16="http://schemas.microsoft.com/office/drawing/2014/main" id="{D6502FF0-41EB-C34A-A575-7EB53596CE03}"/>
              </a:ext>
              <a:ext uri="{C183D7F6-B498-43B3-948B-1728B52AA6E4}">
                <adec:decorative xmlns:adec="http://schemas.microsoft.com/office/drawing/2017/decorative" val="1"/>
              </a:ext>
            </a:extLst>
          </p:cNvPr>
          <p:cNvSpPr>
            <a:spLocks noChangeShapeType="1"/>
          </p:cNvSpPr>
          <p:nvPr/>
        </p:nvSpPr>
        <p:spPr bwMode="auto">
          <a:xfrm>
            <a:off x="1295400" y="236934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114">
            <a:extLst>
              <a:ext uri="{FF2B5EF4-FFF2-40B4-BE49-F238E27FC236}">
                <a16:creationId xmlns:a16="http://schemas.microsoft.com/office/drawing/2014/main" id="{2A2A7BE9-D072-6940-A6E7-30B967B73942}"/>
              </a:ext>
              <a:ext uri="{C183D7F6-B498-43B3-948B-1728B52AA6E4}">
                <adec:decorative xmlns:adec="http://schemas.microsoft.com/office/drawing/2017/decorative" val="1"/>
              </a:ext>
            </a:extLst>
          </p:cNvPr>
          <p:cNvSpPr>
            <a:spLocks noChangeShapeType="1"/>
          </p:cNvSpPr>
          <p:nvPr/>
        </p:nvSpPr>
        <p:spPr bwMode="auto">
          <a:xfrm>
            <a:off x="1295400" y="26598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15">
            <a:extLst>
              <a:ext uri="{FF2B5EF4-FFF2-40B4-BE49-F238E27FC236}">
                <a16:creationId xmlns:a16="http://schemas.microsoft.com/office/drawing/2014/main" id="{1642BAC9-EABB-1F4F-9A05-B3DBF0D82747}"/>
              </a:ext>
              <a:ext uri="{C183D7F6-B498-43B3-948B-1728B52AA6E4}">
                <adec:decorative xmlns:adec="http://schemas.microsoft.com/office/drawing/2017/decorative" val="1"/>
              </a:ext>
            </a:extLst>
          </p:cNvPr>
          <p:cNvSpPr>
            <a:spLocks noChangeShapeType="1"/>
          </p:cNvSpPr>
          <p:nvPr/>
        </p:nvSpPr>
        <p:spPr bwMode="auto">
          <a:xfrm>
            <a:off x="1295400" y="29344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16">
            <a:extLst>
              <a:ext uri="{FF2B5EF4-FFF2-40B4-BE49-F238E27FC236}">
                <a16:creationId xmlns:a16="http://schemas.microsoft.com/office/drawing/2014/main" id="{4C2311AD-DC62-F94D-B88C-745566671293}"/>
              </a:ext>
              <a:ext uri="{C183D7F6-B498-43B3-948B-1728B52AA6E4}">
                <adec:decorative xmlns:adec="http://schemas.microsoft.com/office/drawing/2017/decorative" val="1"/>
              </a:ext>
            </a:extLst>
          </p:cNvPr>
          <p:cNvSpPr>
            <a:spLocks noChangeShapeType="1"/>
          </p:cNvSpPr>
          <p:nvPr/>
        </p:nvSpPr>
        <p:spPr bwMode="auto">
          <a:xfrm>
            <a:off x="1295400" y="3209134"/>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17">
            <a:extLst>
              <a:ext uri="{FF2B5EF4-FFF2-40B4-BE49-F238E27FC236}">
                <a16:creationId xmlns:a16="http://schemas.microsoft.com/office/drawing/2014/main" id="{4B22A036-475B-4247-B6ED-03C66074425C}"/>
              </a:ext>
              <a:ext uri="{C183D7F6-B498-43B3-948B-1728B52AA6E4}">
                <adec:decorative xmlns:adec="http://schemas.microsoft.com/office/drawing/2017/decorative" val="1"/>
              </a:ext>
            </a:extLst>
          </p:cNvPr>
          <p:cNvSpPr>
            <a:spLocks noChangeShapeType="1"/>
          </p:cNvSpPr>
          <p:nvPr/>
        </p:nvSpPr>
        <p:spPr bwMode="auto">
          <a:xfrm>
            <a:off x="1295400" y="3482184"/>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118">
            <a:extLst>
              <a:ext uri="{FF2B5EF4-FFF2-40B4-BE49-F238E27FC236}">
                <a16:creationId xmlns:a16="http://schemas.microsoft.com/office/drawing/2014/main" id="{E2C9A216-53F0-5F48-8522-16C27714F776}"/>
              </a:ext>
              <a:ext uri="{C183D7F6-B498-43B3-948B-1728B52AA6E4}">
                <adec:decorative xmlns:adec="http://schemas.microsoft.com/office/drawing/2017/decorative" val="1"/>
              </a:ext>
            </a:extLst>
          </p:cNvPr>
          <p:cNvSpPr>
            <a:spLocks noChangeShapeType="1"/>
          </p:cNvSpPr>
          <p:nvPr/>
        </p:nvSpPr>
        <p:spPr bwMode="auto">
          <a:xfrm>
            <a:off x="1295400" y="3756822"/>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119">
            <a:extLst>
              <a:ext uri="{FF2B5EF4-FFF2-40B4-BE49-F238E27FC236}">
                <a16:creationId xmlns:a16="http://schemas.microsoft.com/office/drawing/2014/main" id="{747FA077-6E44-F14E-A56C-F4E162A94219}"/>
              </a:ext>
              <a:ext uri="{C183D7F6-B498-43B3-948B-1728B52AA6E4}">
                <adec:decorative xmlns:adec="http://schemas.microsoft.com/office/drawing/2017/decorative" val="1"/>
              </a:ext>
            </a:extLst>
          </p:cNvPr>
          <p:cNvSpPr>
            <a:spLocks noChangeShapeType="1"/>
          </p:cNvSpPr>
          <p:nvPr/>
        </p:nvSpPr>
        <p:spPr bwMode="auto">
          <a:xfrm>
            <a:off x="1295400" y="40314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120">
            <a:extLst>
              <a:ext uri="{FF2B5EF4-FFF2-40B4-BE49-F238E27FC236}">
                <a16:creationId xmlns:a16="http://schemas.microsoft.com/office/drawing/2014/main" id="{28F56332-2C41-1446-B82F-060D24FE1AFA}"/>
              </a:ext>
              <a:ext uri="{C183D7F6-B498-43B3-948B-1728B52AA6E4}">
                <adec:decorative xmlns:adec="http://schemas.microsoft.com/office/drawing/2017/decorative" val="1"/>
              </a:ext>
            </a:extLst>
          </p:cNvPr>
          <p:cNvSpPr>
            <a:spLocks noChangeShapeType="1"/>
          </p:cNvSpPr>
          <p:nvPr/>
        </p:nvSpPr>
        <p:spPr bwMode="auto">
          <a:xfrm>
            <a:off x="1295400" y="430450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21">
            <a:extLst>
              <a:ext uri="{FF2B5EF4-FFF2-40B4-BE49-F238E27FC236}">
                <a16:creationId xmlns:a16="http://schemas.microsoft.com/office/drawing/2014/main" id="{FDAECC5E-A271-984E-ABCB-FAF71F375234}"/>
              </a:ext>
              <a:ext uri="{C183D7F6-B498-43B3-948B-1728B52AA6E4}">
                <adec:decorative xmlns:adec="http://schemas.microsoft.com/office/drawing/2017/decorative" val="1"/>
              </a:ext>
            </a:extLst>
          </p:cNvPr>
          <p:cNvSpPr>
            <a:spLocks noChangeShapeType="1"/>
          </p:cNvSpPr>
          <p:nvPr/>
        </p:nvSpPr>
        <p:spPr bwMode="auto">
          <a:xfrm>
            <a:off x="130175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22">
            <a:extLst>
              <a:ext uri="{FF2B5EF4-FFF2-40B4-BE49-F238E27FC236}">
                <a16:creationId xmlns:a16="http://schemas.microsoft.com/office/drawing/2014/main" id="{6FF77D40-D0F1-144C-B2C5-17A326A33F2C}"/>
              </a:ext>
              <a:ext uri="{C183D7F6-B498-43B3-948B-1728B52AA6E4}">
                <adec:decorative xmlns:adec="http://schemas.microsoft.com/office/drawing/2017/decorative" val="1"/>
              </a:ext>
            </a:extLst>
          </p:cNvPr>
          <p:cNvSpPr>
            <a:spLocks noChangeShapeType="1"/>
          </p:cNvSpPr>
          <p:nvPr/>
        </p:nvSpPr>
        <p:spPr bwMode="auto">
          <a:xfrm>
            <a:off x="91567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23">
            <a:extLst>
              <a:ext uri="{FF2B5EF4-FFF2-40B4-BE49-F238E27FC236}">
                <a16:creationId xmlns:a16="http://schemas.microsoft.com/office/drawing/2014/main" id="{E73678D8-B1E6-6A46-9FBB-B49C2C90E255}"/>
              </a:ext>
              <a:ext uri="{C183D7F6-B498-43B3-948B-1728B52AA6E4}">
                <adec:decorative xmlns:adec="http://schemas.microsoft.com/office/drawing/2017/decorative" val="1"/>
              </a:ext>
            </a:extLst>
          </p:cNvPr>
          <p:cNvSpPr>
            <a:spLocks noChangeShapeType="1"/>
          </p:cNvSpPr>
          <p:nvPr/>
        </p:nvSpPr>
        <p:spPr bwMode="auto">
          <a:xfrm>
            <a:off x="1295400" y="118030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24">
            <a:extLst>
              <a:ext uri="{FF2B5EF4-FFF2-40B4-BE49-F238E27FC236}">
                <a16:creationId xmlns:a16="http://schemas.microsoft.com/office/drawing/2014/main" id="{80F545A3-4921-054A-A634-76EEE5615A32}"/>
              </a:ext>
              <a:ext uri="{C183D7F6-B498-43B3-948B-1728B52AA6E4}">
                <adec:decorative xmlns:adec="http://schemas.microsoft.com/office/drawing/2017/decorative" val="1"/>
              </a:ext>
            </a:extLst>
          </p:cNvPr>
          <p:cNvSpPr>
            <a:spLocks noChangeShapeType="1"/>
          </p:cNvSpPr>
          <p:nvPr/>
        </p:nvSpPr>
        <p:spPr bwMode="auto">
          <a:xfrm>
            <a:off x="1295400" y="457914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125">
            <a:extLst>
              <a:ext uri="{FF2B5EF4-FFF2-40B4-BE49-F238E27FC236}">
                <a16:creationId xmlns:a16="http://schemas.microsoft.com/office/drawing/2014/main" id="{7E566BAD-19D4-524B-A356-E5CDA1B92488}"/>
              </a:ext>
            </a:extLst>
          </p:cNvPr>
          <p:cNvSpPr>
            <a:spLocks noChangeArrowheads="1"/>
          </p:cNvSpPr>
          <p:nvPr/>
        </p:nvSpPr>
        <p:spPr bwMode="auto">
          <a:xfrm>
            <a:off x="1582738" y="1234284"/>
            <a:ext cx="128905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Grant and Budget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126">
            <a:extLst>
              <a:ext uri="{FF2B5EF4-FFF2-40B4-BE49-F238E27FC236}">
                <a16:creationId xmlns:a16="http://schemas.microsoft.com/office/drawing/2014/main" id="{4C803ECC-93E6-7B45-9371-98BBE256A5F2}"/>
              </a:ext>
            </a:extLst>
          </p:cNvPr>
          <p:cNvSpPr>
            <a:spLocks noChangeArrowheads="1"/>
          </p:cNvSpPr>
          <p:nvPr/>
        </p:nvSpPr>
        <p:spPr bwMode="auto">
          <a:xfrm>
            <a:off x="1541463" y="1420022"/>
            <a:ext cx="13747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Categories/Purpose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27">
            <a:extLst>
              <a:ext uri="{FF2B5EF4-FFF2-40B4-BE49-F238E27FC236}">
                <a16:creationId xmlns:a16="http://schemas.microsoft.com/office/drawing/2014/main" id="{6CF4A3D7-C71B-B34B-BDBD-1DE35756B243}"/>
              </a:ext>
            </a:extLst>
          </p:cNvPr>
          <p:cNvSpPr>
            <a:spLocks noChangeArrowheads="1"/>
          </p:cNvSpPr>
          <p:nvPr/>
        </p:nvSpPr>
        <p:spPr bwMode="auto">
          <a:xfrm>
            <a:off x="2017713" y="1602584"/>
            <a:ext cx="3873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Area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128">
            <a:extLst>
              <a:ext uri="{FF2B5EF4-FFF2-40B4-BE49-F238E27FC236}">
                <a16:creationId xmlns:a16="http://schemas.microsoft.com/office/drawing/2014/main" id="{550F91BD-FEAB-B543-B449-9E3318263329}"/>
              </a:ext>
            </a:extLst>
          </p:cNvPr>
          <p:cNvSpPr>
            <a:spLocks noChangeArrowheads="1"/>
          </p:cNvSpPr>
          <p:nvPr/>
        </p:nvSpPr>
        <p:spPr bwMode="auto">
          <a:xfrm>
            <a:off x="3170238" y="1420022"/>
            <a:ext cx="1219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Approved Budget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129">
            <a:extLst>
              <a:ext uri="{FF2B5EF4-FFF2-40B4-BE49-F238E27FC236}">
                <a16:creationId xmlns:a16="http://schemas.microsoft.com/office/drawing/2014/main" id="{3FD5B62A-2F59-204F-81C2-E6A106F42A86}"/>
              </a:ext>
            </a:extLst>
          </p:cNvPr>
          <p:cNvSpPr>
            <a:spLocks noChangeArrowheads="1"/>
          </p:cNvSpPr>
          <p:nvPr/>
        </p:nvSpPr>
        <p:spPr bwMode="auto">
          <a:xfrm>
            <a:off x="4602163" y="1420022"/>
            <a:ext cx="14081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Actual Expenditures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30">
            <a:extLst>
              <a:ext uri="{FF2B5EF4-FFF2-40B4-BE49-F238E27FC236}">
                <a16:creationId xmlns:a16="http://schemas.microsoft.com/office/drawing/2014/main" id="{051A5785-4EA8-DB4F-8FBE-589823573872}"/>
              </a:ext>
            </a:extLst>
          </p:cNvPr>
          <p:cNvSpPr>
            <a:spLocks noChangeArrowheads="1"/>
          </p:cNvSpPr>
          <p:nvPr/>
        </p:nvSpPr>
        <p:spPr bwMode="auto">
          <a:xfrm>
            <a:off x="6315075" y="1234284"/>
            <a:ext cx="12779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Available Balance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131">
            <a:extLst>
              <a:ext uri="{FF2B5EF4-FFF2-40B4-BE49-F238E27FC236}">
                <a16:creationId xmlns:a16="http://schemas.microsoft.com/office/drawing/2014/main" id="{5A4D2CB5-AC49-D246-9749-FFC38A35BC93}"/>
              </a:ext>
            </a:extLst>
          </p:cNvPr>
          <p:cNvSpPr>
            <a:spLocks noChangeArrowheads="1"/>
          </p:cNvSpPr>
          <p:nvPr/>
        </p:nvSpPr>
        <p:spPr bwMode="auto">
          <a:xfrm>
            <a:off x="6296025" y="1420022"/>
            <a:ext cx="12715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(Deficit) of Budget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132">
            <a:extLst>
              <a:ext uri="{FF2B5EF4-FFF2-40B4-BE49-F238E27FC236}">
                <a16:creationId xmlns:a16="http://schemas.microsoft.com/office/drawing/2014/main" id="{9F7C4550-F05A-7A4E-8A3A-950616F3B1E3}"/>
              </a:ext>
            </a:extLst>
          </p:cNvPr>
          <p:cNvSpPr>
            <a:spLocks noChangeArrowheads="1"/>
          </p:cNvSpPr>
          <p:nvPr/>
        </p:nvSpPr>
        <p:spPr bwMode="auto">
          <a:xfrm>
            <a:off x="7983538" y="1234284"/>
            <a:ext cx="9921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Percentage 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33">
            <a:extLst>
              <a:ext uri="{FF2B5EF4-FFF2-40B4-BE49-F238E27FC236}">
                <a16:creationId xmlns:a16="http://schemas.microsoft.com/office/drawing/2014/main" id="{873B26D7-873E-F84D-8EAB-E5AA786F2EE2}"/>
              </a:ext>
            </a:extLst>
          </p:cNvPr>
          <p:cNvSpPr>
            <a:spLocks noChangeArrowheads="1"/>
          </p:cNvSpPr>
          <p:nvPr/>
        </p:nvSpPr>
        <p:spPr bwMode="auto">
          <a:xfrm>
            <a:off x="7847013" y="1420022"/>
            <a:ext cx="1222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Budget Expended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134">
            <a:extLst>
              <a:ext uri="{FF2B5EF4-FFF2-40B4-BE49-F238E27FC236}">
                <a16:creationId xmlns:a16="http://schemas.microsoft.com/office/drawing/2014/main" id="{2AF60CEC-F26A-824C-A7C3-5C3E6A85AE27}"/>
              </a:ext>
            </a:extLst>
          </p:cNvPr>
          <p:cNvSpPr>
            <a:spLocks noChangeArrowheads="1"/>
          </p:cNvSpPr>
          <p:nvPr/>
        </p:nvSpPr>
        <p:spPr bwMode="auto">
          <a:xfrm>
            <a:off x="1393825" y="1878809"/>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2020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135">
            <a:extLst>
              <a:ext uri="{FF2B5EF4-FFF2-40B4-BE49-F238E27FC236}">
                <a16:creationId xmlns:a16="http://schemas.microsoft.com/office/drawing/2014/main" id="{D2D87199-6F6E-1C4D-8703-4282A3F25058}"/>
              </a:ext>
            </a:extLst>
          </p:cNvPr>
          <p:cNvSpPr>
            <a:spLocks noChangeArrowheads="1"/>
          </p:cNvSpPr>
          <p:nvPr/>
        </p:nvSpPr>
        <p:spPr bwMode="auto">
          <a:xfrm>
            <a:off x="1700213"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136">
            <a:extLst>
              <a:ext uri="{FF2B5EF4-FFF2-40B4-BE49-F238E27FC236}">
                <a16:creationId xmlns:a16="http://schemas.microsoft.com/office/drawing/2014/main" id="{DCAF0DD9-41CC-5443-8A91-C70FC1B8269F}"/>
              </a:ext>
            </a:extLst>
          </p:cNvPr>
          <p:cNvSpPr>
            <a:spLocks noChangeArrowheads="1"/>
          </p:cNvSpPr>
          <p:nvPr/>
        </p:nvSpPr>
        <p:spPr bwMode="auto">
          <a:xfrm>
            <a:off x="1749425" y="1878809"/>
            <a:ext cx="280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XX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137">
            <a:extLst>
              <a:ext uri="{FF2B5EF4-FFF2-40B4-BE49-F238E27FC236}">
                <a16:creationId xmlns:a16="http://schemas.microsoft.com/office/drawing/2014/main" id="{0A9B805D-0108-5F42-888F-D75ADD11C8F7}"/>
              </a:ext>
            </a:extLst>
          </p:cNvPr>
          <p:cNvSpPr>
            <a:spLocks noChangeArrowheads="1"/>
          </p:cNvSpPr>
          <p:nvPr/>
        </p:nvSpPr>
        <p:spPr bwMode="auto">
          <a:xfrm>
            <a:off x="1970088"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138">
            <a:extLst>
              <a:ext uri="{FF2B5EF4-FFF2-40B4-BE49-F238E27FC236}">
                <a16:creationId xmlns:a16="http://schemas.microsoft.com/office/drawing/2014/main" id="{D4733FD0-6B36-304B-9513-2A426EE8558D}"/>
              </a:ext>
            </a:extLst>
          </p:cNvPr>
          <p:cNvSpPr>
            <a:spLocks noChangeArrowheads="1"/>
          </p:cNvSpPr>
          <p:nvPr/>
        </p:nvSpPr>
        <p:spPr bwMode="auto">
          <a:xfrm>
            <a:off x="2019300" y="1878809"/>
            <a:ext cx="280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XX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139">
            <a:extLst>
              <a:ext uri="{FF2B5EF4-FFF2-40B4-BE49-F238E27FC236}">
                <a16:creationId xmlns:a16="http://schemas.microsoft.com/office/drawing/2014/main" id="{A7A72ACE-84CB-A246-9ED5-62A89338D951}"/>
              </a:ext>
            </a:extLst>
          </p:cNvPr>
          <p:cNvSpPr>
            <a:spLocks noChangeArrowheads="1"/>
          </p:cNvSpPr>
          <p:nvPr/>
        </p:nvSpPr>
        <p:spPr bwMode="auto">
          <a:xfrm>
            <a:off x="2239963"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140">
            <a:extLst>
              <a:ext uri="{FF2B5EF4-FFF2-40B4-BE49-F238E27FC236}">
                <a16:creationId xmlns:a16="http://schemas.microsoft.com/office/drawing/2014/main" id="{B53C179D-3CC4-DC48-AC67-DD2F8905787B}"/>
              </a:ext>
            </a:extLst>
          </p:cNvPr>
          <p:cNvSpPr>
            <a:spLocks noChangeArrowheads="1"/>
          </p:cNvSpPr>
          <p:nvPr/>
        </p:nvSpPr>
        <p:spPr bwMode="auto">
          <a:xfrm>
            <a:off x="2289175" y="1878809"/>
            <a:ext cx="50006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XXXX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141">
            <a:extLst>
              <a:ext uri="{FF2B5EF4-FFF2-40B4-BE49-F238E27FC236}">
                <a16:creationId xmlns:a16="http://schemas.microsoft.com/office/drawing/2014/main" id="{C8D50AA8-640C-0A41-92F7-EA16E8EB1C48}"/>
              </a:ext>
            </a:extLst>
          </p:cNvPr>
          <p:cNvSpPr>
            <a:spLocks noChangeArrowheads="1"/>
          </p:cNvSpPr>
          <p:nvPr/>
        </p:nvSpPr>
        <p:spPr bwMode="auto">
          <a:xfrm>
            <a:off x="1393825" y="2153447"/>
            <a:ext cx="663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Personnel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142">
            <a:extLst>
              <a:ext uri="{FF2B5EF4-FFF2-40B4-BE49-F238E27FC236}">
                <a16:creationId xmlns:a16="http://schemas.microsoft.com/office/drawing/2014/main" id="{A641C807-7BFD-FD45-B7F5-8DAF895D6EC9}"/>
              </a:ext>
            </a:extLst>
          </p:cNvPr>
          <p:cNvSpPr>
            <a:spLocks noChangeArrowheads="1"/>
          </p:cNvSpPr>
          <p:nvPr/>
        </p:nvSpPr>
        <p:spPr bwMode="auto">
          <a:xfrm>
            <a:off x="3521075" y="2153447"/>
            <a:ext cx="8239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$121,000.00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143">
            <a:extLst>
              <a:ext uri="{FF2B5EF4-FFF2-40B4-BE49-F238E27FC236}">
                <a16:creationId xmlns:a16="http://schemas.microsoft.com/office/drawing/2014/main" id="{371B8BBB-5AF0-F542-A068-DDD7618AE6A4}"/>
              </a:ext>
            </a:extLst>
          </p:cNvPr>
          <p:cNvSpPr>
            <a:spLocks noChangeArrowheads="1"/>
          </p:cNvSpPr>
          <p:nvPr/>
        </p:nvSpPr>
        <p:spPr bwMode="auto">
          <a:xfrm>
            <a:off x="5260975" y="2153447"/>
            <a:ext cx="66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$1,840.02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144">
            <a:extLst>
              <a:ext uri="{FF2B5EF4-FFF2-40B4-BE49-F238E27FC236}">
                <a16:creationId xmlns:a16="http://schemas.microsoft.com/office/drawing/2014/main" id="{423BCDEE-1B99-154C-BE25-2849B06E1E79}"/>
              </a:ext>
            </a:extLst>
          </p:cNvPr>
          <p:cNvSpPr>
            <a:spLocks noChangeArrowheads="1"/>
          </p:cNvSpPr>
          <p:nvPr/>
        </p:nvSpPr>
        <p:spPr bwMode="auto">
          <a:xfrm>
            <a:off x="6724650" y="2153447"/>
            <a:ext cx="8223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$119,159.98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145">
            <a:extLst>
              <a:ext uri="{FF2B5EF4-FFF2-40B4-BE49-F238E27FC236}">
                <a16:creationId xmlns:a16="http://schemas.microsoft.com/office/drawing/2014/main" id="{E27BF1A9-91B0-244D-BD20-36493E3B6620}"/>
              </a:ext>
            </a:extLst>
          </p:cNvPr>
          <p:cNvSpPr>
            <a:spLocks noChangeArrowheads="1"/>
          </p:cNvSpPr>
          <p:nvPr/>
        </p:nvSpPr>
        <p:spPr bwMode="auto">
          <a:xfrm>
            <a:off x="8324850" y="2153447"/>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146">
            <a:extLst>
              <a:ext uri="{FF2B5EF4-FFF2-40B4-BE49-F238E27FC236}">
                <a16:creationId xmlns:a16="http://schemas.microsoft.com/office/drawing/2014/main" id="{451B9F42-F58C-4E43-A8D2-09871E92AF82}"/>
              </a:ext>
            </a:extLst>
          </p:cNvPr>
          <p:cNvSpPr>
            <a:spLocks noChangeArrowheads="1"/>
          </p:cNvSpPr>
          <p:nvPr/>
        </p:nvSpPr>
        <p:spPr bwMode="auto">
          <a:xfrm>
            <a:off x="1393825" y="2424909"/>
            <a:ext cx="10033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Fringe Benefits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147">
            <a:extLst>
              <a:ext uri="{FF2B5EF4-FFF2-40B4-BE49-F238E27FC236}">
                <a16:creationId xmlns:a16="http://schemas.microsoft.com/office/drawing/2014/main" id="{D95ADCE5-2540-BD49-A93D-95A42B82B465}"/>
              </a:ext>
            </a:extLst>
          </p:cNvPr>
          <p:cNvSpPr>
            <a:spLocks noChangeArrowheads="1"/>
          </p:cNvSpPr>
          <p:nvPr/>
        </p:nvSpPr>
        <p:spPr bwMode="auto">
          <a:xfrm>
            <a:off x="3673475" y="2424909"/>
            <a:ext cx="6715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$9,257.00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148">
            <a:extLst>
              <a:ext uri="{FF2B5EF4-FFF2-40B4-BE49-F238E27FC236}">
                <a16:creationId xmlns:a16="http://schemas.microsoft.com/office/drawing/2014/main" id="{A197E4CE-5DF3-334D-971D-B09FC7561F72}"/>
              </a:ext>
            </a:extLst>
          </p:cNvPr>
          <p:cNvSpPr>
            <a:spLocks noChangeArrowheads="1"/>
          </p:cNvSpPr>
          <p:nvPr/>
        </p:nvSpPr>
        <p:spPr bwMode="auto">
          <a:xfrm>
            <a:off x="5375275" y="2424909"/>
            <a:ext cx="555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$294.70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149">
            <a:extLst>
              <a:ext uri="{FF2B5EF4-FFF2-40B4-BE49-F238E27FC236}">
                <a16:creationId xmlns:a16="http://schemas.microsoft.com/office/drawing/2014/main" id="{0DB76749-6F45-7247-9ABA-A5577FD956BD}"/>
              </a:ext>
            </a:extLst>
          </p:cNvPr>
          <p:cNvSpPr>
            <a:spLocks noChangeArrowheads="1"/>
          </p:cNvSpPr>
          <p:nvPr/>
        </p:nvSpPr>
        <p:spPr bwMode="auto">
          <a:xfrm>
            <a:off x="6877050" y="2424909"/>
            <a:ext cx="6699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$8,962.30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150">
            <a:extLst>
              <a:ext uri="{FF2B5EF4-FFF2-40B4-BE49-F238E27FC236}">
                <a16:creationId xmlns:a16="http://schemas.microsoft.com/office/drawing/2014/main" id="{B08EA3A2-D665-3A4E-961D-F52FE18131DA}"/>
              </a:ext>
            </a:extLst>
          </p:cNvPr>
          <p:cNvSpPr>
            <a:spLocks noChangeArrowheads="1"/>
          </p:cNvSpPr>
          <p:nvPr/>
        </p:nvSpPr>
        <p:spPr bwMode="auto">
          <a:xfrm>
            <a:off x="8324850" y="2424909"/>
            <a:ext cx="2635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151">
            <a:extLst>
              <a:ext uri="{FF2B5EF4-FFF2-40B4-BE49-F238E27FC236}">
                <a16:creationId xmlns:a16="http://schemas.microsoft.com/office/drawing/2014/main" id="{CAFF4E4A-C813-7846-918C-76B2EBBED7F8}"/>
              </a:ext>
            </a:extLst>
          </p:cNvPr>
          <p:cNvSpPr>
            <a:spLocks noChangeArrowheads="1"/>
          </p:cNvSpPr>
          <p:nvPr/>
        </p:nvSpPr>
        <p:spPr bwMode="auto">
          <a:xfrm>
            <a:off x="1393825" y="2718597"/>
            <a:ext cx="460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Travel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152">
            <a:extLst>
              <a:ext uri="{FF2B5EF4-FFF2-40B4-BE49-F238E27FC236}">
                <a16:creationId xmlns:a16="http://schemas.microsoft.com/office/drawing/2014/main" id="{76C2BC54-3AEC-EE4C-A234-6B1F6E53C728}"/>
              </a:ext>
            </a:extLst>
          </p:cNvPr>
          <p:cNvSpPr>
            <a:spLocks noChangeArrowheads="1"/>
          </p:cNvSpPr>
          <p:nvPr/>
        </p:nvSpPr>
        <p:spPr bwMode="auto">
          <a:xfrm>
            <a:off x="3673475" y="2718597"/>
            <a:ext cx="6715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$9,600.00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153">
            <a:extLst>
              <a:ext uri="{FF2B5EF4-FFF2-40B4-BE49-F238E27FC236}">
                <a16:creationId xmlns:a16="http://schemas.microsoft.com/office/drawing/2014/main" id="{C2696657-745C-994E-92D3-8FB51B5E8814}"/>
              </a:ext>
            </a:extLst>
          </p:cNvPr>
          <p:cNvSpPr>
            <a:spLocks noChangeArrowheads="1"/>
          </p:cNvSpPr>
          <p:nvPr/>
        </p:nvSpPr>
        <p:spPr bwMode="auto">
          <a:xfrm>
            <a:off x="5337175" y="2718597"/>
            <a:ext cx="5937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1,244.10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8" name="Rectangle 154">
            <a:extLst>
              <a:ext uri="{FF2B5EF4-FFF2-40B4-BE49-F238E27FC236}">
                <a16:creationId xmlns:a16="http://schemas.microsoft.com/office/drawing/2014/main" id="{0CC09D62-D25E-5040-B12D-9B225D3D7FF7}"/>
              </a:ext>
            </a:extLst>
          </p:cNvPr>
          <p:cNvSpPr>
            <a:spLocks noChangeArrowheads="1"/>
          </p:cNvSpPr>
          <p:nvPr/>
        </p:nvSpPr>
        <p:spPr bwMode="auto">
          <a:xfrm>
            <a:off x="6877050" y="2718597"/>
            <a:ext cx="66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$8,355.90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155">
            <a:extLst>
              <a:ext uri="{FF2B5EF4-FFF2-40B4-BE49-F238E27FC236}">
                <a16:creationId xmlns:a16="http://schemas.microsoft.com/office/drawing/2014/main" id="{81BD865B-E5AD-0E47-A2B0-40E94021CC5B}"/>
              </a:ext>
            </a:extLst>
          </p:cNvPr>
          <p:cNvSpPr>
            <a:spLocks noChangeArrowheads="1"/>
          </p:cNvSpPr>
          <p:nvPr/>
        </p:nvSpPr>
        <p:spPr bwMode="auto">
          <a:xfrm>
            <a:off x="8286750" y="2718597"/>
            <a:ext cx="3397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156">
            <a:extLst>
              <a:ext uri="{FF2B5EF4-FFF2-40B4-BE49-F238E27FC236}">
                <a16:creationId xmlns:a16="http://schemas.microsoft.com/office/drawing/2014/main" id="{084EBCC4-553E-C248-87F3-6B9F6BCD3DED}"/>
              </a:ext>
            </a:extLst>
          </p:cNvPr>
          <p:cNvSpPr>
            <a:spLocks noChangeArrowheads="1"/>
          </p:cNvSpPr>
          <p:nvPr/>
        </p:nvSpPr>
        <p:spPr bwMode="auto">
          <a:xfrm>
            <a:off x="1393825" y="2991647"/>
            <a:ext cx="587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Supplies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157">
            <a:extLst>
              <a:ext uri="{FF2B5EF4-FFF2-40B4-BE49-F238E27FC236}">
                <a16:creationId xmlns:a16="http://schemas.microsoft.com/office/drawing/2014/main" id="{26402D0F-A738-6F49-A8D5-53382963FEF3}"/>
              </a:ext>
            </a:extLst>
          </p:cNvPr>
          <p:cNvSpPr>
            <a:spLocks noChangeArrowheads="1"/>
          </p:cNvSpPr>
          <p:nvPr/>
        </p:nvSpPr>
        <p:spPr bwMode="auto">
          <a:xfrm>
            <a:off x="3597275" y="2991647"/>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$19,400.00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158">
            <a:extLst>
              <a:ext uri="{FF2B5EF4-FFF2-40B4-BE49-F238E27FC236}">
                <a16:creationId xmlns:a16="http://schemas.microsoft.com/office/drawing/2014/main" id="{411AA578-9F98-8844-A19A-CBC8D849C163}"/>
              </a:ext>
            </a:extLst>
          </p:cNvPr>
          <p:cNvSpPr>
            <a:spLocks noChangeArrowheads="1"/>
          </p:cNvSpPr>
          <p:nvPr/>
        </p:nvSpPr>
        <p:spPr bwMode="auto">
          <a:xfrm>
            <a:off x="5260975" y="2991647"/>
            <a:ext cx="66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$5,734.33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159">
            <a:extLst>
              <a:ext uri="{FF2B5EF4-FFF2-40B4-BE49-F238E27FC236}">
                <a16:creationId xmlns:a16="http://schemas.microsoft.com/office/drawing/2014/main" id="{7F050BCC-B741-DC43-A8AE-6B9059EEC35D}"/>
              </a:ext>
            </a:extLst>
          </p:cNvPr>
          <p:cNvSpPr>
            <a:spLocks noChangeArrowheads="1"/>
          </p:cNvSpPr>
          <p:nvPr/>
        </p:nvSpPr>
        <p:spPr bwMode="auto">
          <a:xfrm>
            <a:off x="6800850" y="2991647"/>
            <a:ext cx="7461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$13,665.67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Rectangle 160">
            <a:extLst>
              <a:ext uri="{FF2B5EF4-FFF2-40B4-BE49-F238E27FC236}">
                <a16:creationId xmlns:a16="http://schemas.microsoft.com/office/drawing/2014/main" id="{6FEA90AE-61B0-0A40-9E0D-8C1AEA4BA111}"/>
              </a:ext>
            </a:extLst>
          </p:cNvPr>
          <p:cNvSpPr>
            <a:spLocks noChangeArrowheads="1"/>
          </p:cNvSpPr>
          <p:nvPr/>
        </p:nvSpPr>
        <p:spPr bwMode="auto">
          <a:xfrm>
            <a:off x="8286750" y="2991647"/>
            <a:ext cx="3397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161">
            <a:extLst>
              <a:ext uri="{FF2B5EF4-FFF2-40B4-BE49-F238E27FC236}">
                <a16:creationId xmlns:a16="http://schemas.microsoft.com/office/drawing/2014/main" id="{BB4F307F-D420-4549-96CE-B19534E8AA14}"/>
              </a:ext>
            </a:extLst>
          </p:cNvPr>
          <p:cNvSpPr>
            <a:spLocks noChangeArrowheads="1"/>
          </p:cNvSpPr>
          <p:nvPr/>
        </p:nvSpPr>
        <p:spPr bwMode="auto">
          <a:xfrm>
            <a:off x="1393825" y="3266284"/>
            <a:ext cx="774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Contractual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162">
            <a:extLst>
              <a:ext uri="{FF2B5EF4-FFF2-40B4-BE49-F238E27FC236}">
                <a16:creationId xmlns:a16="http://schemas.microsoft.com/office/drawing/2014/main" id="{F46C6324-91B4-D049-BE65-112DAF31C2CD}"/>
              </a:ext>
            </a:extLst>
          </p:cNvPr>
          <p:cNvSpPr>
            <a:spLocks noChangeArrowheads="1"/>
          </p:cNvSpPr>
          <p:nvPr/>
        </p:nvSpPr>
        <p:spPr bwMode="auto">
          <a:xfrm>
            <a:off x="3940175" y="3266284"/>
            <a:ext cx="4048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163">
            <a:extLst>
              <a:ext uri="{FF2B5EF4-FFF2-40B4-BE49-F238E27FC236}">
                <a16:creationId xmlns:a16="http://schemas.microsoft.com/office/drawing/2014/main" id="{3B81B579-0D70-5E4E-A5B1-13F319E95673}"/>
              </a:ext>
            </a:extLst>
          </p:cNvPr>
          <p:cNvSpPr>
            <a:spLocks noChangeArrowheads="1"/>
          </p:cNvSpPr>
          <p:nvPr/>
        </p:nvSpPr>
        <p:spPr bwMode="auto">
          <a:xfrm>
            <a:off x="5375275" y="3266284"/>
            <a:ext cx="5556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$384.24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164">
            <a:extLst>
              <a:ext uri="{FF2B5EF4-FFF2-40B4-BE49-F238E27FC236}">
                <a16:creationId xmlns:a16="http://schemas.microsoft.com/office/drawing/2014/main" id="{1E53CF20-263A-A34B-BFFC-C4CC264B3847}"/>
              </a:ext>
            </a:extLst>
          </p:cNvPr>
          <p:cNvSpPr>
            <a:spLocks noChangeArrowheads="1"/>
          </p:cNvSpPr>
          <p:nvPr/>
        </p:nvSpPr>
        <p:spPr bwMode="auto">
          <a:xfrm>
            <a:off x="6915150" y="3266284"/>
            <a:ext cx="6572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C00000"/>
                </a:solidFill>
                <a:effectLst/>
                <a:latin typeface="Times New Roman" panose="02020603050405020304" pitchFamily="18" charset="0"/>
              </a:rPr>
              <a:t>($384.24)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9" name="Rectangle 165">
            <a:extLst>
              <a:ext uri="{FF2B5EF4-FFF2-40B4-BE49-F238E27FC236}">
                <a16:creationId xmlns:a16="http://schemas.microsoft.com/office/drawing/2014/main" id="{4839F94D-9C36-A94C-A35B-52A55B681782}"/>
              </a:ext>
            </a:extLst>
          </p:cNvPr>
          <p:cNvSpPr>
            <a:spLocks noChangeArrowheads="1"/>
          </p:cNvSpPr>
          <p:nvPr/>
        </p:nvSpPr>
        <p:spPr bwMode="auto">
          <a:xfrm>
            <a:off x="8324850" y="3266284"/>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0" name="Rectangle 166">
            <a:extLst>
              <a:ext uri="{FF2B5EF4-FFF2-40B4-BE49-F238E27FC236}">
                <a16:creationId xmlns:a16="http://schemas.microsoft.com/office/drawing/2014/main" id="{2B3EAEC9-1E9E-E44E-94E8-95FE65CA1F0C}"/>
              </a:ext>
            </a:extLst>
          </p:cNvPr>
          <p:cNvSpPr>
            <a:spLocks noChangeArrowheads="1"/>
          </p:cNvSpPr>
          <p:nvPr/>
        </p:nvSpPr>
        <p:spPr bwMode="auto">
          <a:xfrm>
            <a:off x="1393825" y="3537747"/>
            <a:ext cx="4095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Other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167">
            <a:extLst>
              <a:ext uri="{FF2B5EF4-FFF2-40B4-BE49-F238E27FC236}">
                <a16:creationId xmlns:a16="http://schemas.microsoft.com/office/drawing/2014/main" id="{8ED5366B-F407-AE4C-8114-F12954FA68C8}"/>
              </a:ext>
            </a:extLst>
          </p:cNvPr>
          <p:cNvSpPr>
            <a:spLocks noChangeArrowheads="1"/>
          </p:cNvSpPr>
          <p:nvPr/>
        </p:nvSpPr>
        <p:spPr bwMode="auto">
          <a:xfrm>
            <a:off x="3940175" y="3537747"/>
            <a:ext cx="4429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$0.00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168">
            <a:extLst>
              <a:ext uri="{FF2B5EF4-FFF2-40B4-BE49-F238E27FC236}">
                <a16:creationId xmlns:a16="http://schemas.microsoft.com/office/drawing/2014/main" id="{8DBBF24F-C14A-C348-A59F-82B252CAD5C3}"/>
              </a:ext>
            </a:extLst>
          </p:cNvPr>
          <p:cNvSpPr>
            <a:spLocks noChangeArrowheads="1"/>
          </p:cNvSpPr>
          <p:nvPr/>
        </p:nvSpPr>
        <p:spPr bwMode="auto">
          <a:xfrm>
            <a:off x="5260975" y="3537747"/>
            <a:ext cx="6699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$2,521.66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169">
            <a:extLst>
              <a:ext uri="{FF2B5EF4-FFF2-40B4-BE49-F238E27FC236}">
                <a16:creationId xmlns:a16="http://schemas.microsoft.com/office/drawing/2014/main" id="{8D1C6454-6522-E04A-BB24-DA6724D14D19}"/>
              </a:ext>
            </a:extLst>
          </p:cNvPr>
          <p:cNvSpPr>
            <a:spLocks noChangeArrowheads="1"/>
          </p:cNvSpPr>
          <p:nvPr/>
        </p:nvSpPr>
        <p:spPr bwMode="auto">
          <a:xfrm>
            <a:off x="6800850" y="3537747"/>
            <a:ext cx="7715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C00000"/>
                </a:solidFill>
                <a:effectLst/>
                <a:latin typeface="Times New Roman" panose="02020603050405020304" pitchFamily="18" charset="0"/>
              </a:rPr>
              <a:t>($2,521.66)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170">
            <a:extLst>
              <a:ext uri="{FF2B5EF4-FFF2-40B4-BE49-F238E27FC236}">
                <a16:creationId xmlns:a16="http://schemas.microsoft.com/office/drawing/2014/main" id="{B57D45F6-EDB1-D745-8BBB-7DFACA279465}"/>
              </a:ext>
            </a:extLst>
          </p:cNvPr>
          <p:cNvSpPr>
            <a:spLocks noChangeArrowheads="1"/>
          </p:cNvSpPr>
          <p:nvPr/>
        </p:nvSpPr>
        <p:spPr bwMode="auto">
          <a:xfrm>
            <a:off x="8324850" y="3537747"/>
            <a:ext cx="2635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5" name="Rectangle 171">
            <a:extLst>
              <a:ext uri="{FF2B5EF4-FFF2-40B4-BE49-F238E27FC236}">
                <a16:creationId xmlns:a16="http://schemas.microsoft.com/office/drawing/2014/main" id="{62F683D7-F5BB-AC40-B468-EA6818B08F6E}"/>
              </a:ext>
            </a:extLst>
          </p:cNvPr>
          <p:cNvSpPr>
            <a:spLocks noChangeArrowheads="1"/>
          </p:cNvSpPr>
          <p:nvPr/>
        </p:nvSpPr>
        <p:spPr bwMode="auto">
          <a:xfrm>
            <a:off x="1393825" y="3810797"/>
            <a:ext cx="1252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Total Direct Costs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172">
            <a:extLst>
              <a:ext uri="{FF2B5EF4-FFF2-40B4-BE49-F238E27FC236}">
                <a16:creationId xmlns:a16="http://schemas.microsoft.com/office/drawing/2014/main" id="{10960F20-A76D-9849-A6D3-2EA4B1B3D008}"/>
              </a:ext>
            </a:extLst>
          </p:cNvPr>
          <p:cNvSpPr>
            <a:spLocks noChangeArrowheads="1"/>
          </p:cNvSpPr>
          <p:nvPr/>
        </p:nvSpPr>
        <p:spPr bwMode="auto">
          <a:xfrm>
            <a:off x="3521075" y="3810797"/>
            <a:ext cx="8286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$159,257.00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173">
            <a:extLst>
              <a:ext uri="{FF2B5EF4-FFF2-40B4-BE49-F238E27FC236}">
                <a16:creationId xmlns:a16="http://schemas.microsoft.com/office/drawing/2014/main" id="{1661AF07-61D5-A044-BF9C-7739B391948F}"/>
              </a:ext>
            </a:extLst>
          </p:cNvPr>
          <p:cNvSpPr>
            <a:spLocks noChangeArrowheads="1"/>
          </p:cNvSpPr>
          <p:nvPr/>
        </p:nvSpPr>
        <p:spPr bwMode="auto">
          <a:xfrm>
            <a:off x="5184775" y="3810797"/>
            <a:ext cx="7508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$12,019.05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8" name="Rectangle 174">
            <a:extLst>
              <a:ext uri="{FF2B5EF4-FFF2-40B4-BE49-F238E27FC236}">
                <a16:creationId xmlns:a16="http://schemas.microsoft.com/office/drawing/2014/main" id="{4670A515-2548-CA40-A218-C66270417760}"/>
              </a:ext>
            </a:extLst>
          </p:cNvPr>
          <p:cNvSpPr>
            <a:spLocks noChangeArrowheads="1"/>
          </p:cNvSpPr>
          <p:nvPr/>
        </p:nvSpPr>
        <p:spPr bwMode="auto">
          <a:xfrm>
            <a:off x="6724650" y="3810797"/>
            <a:ext cx="8270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$147,237.95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9" name="Rectangle 175">
            <a:extLst>
              <a:ext uri="{FF2B5EF4-FFF2-40B4-BE49-F238E27FC236}">
                <a16:creationId xmlns:a16="http://schemas.microsoft.com/office/drawing/2014/main" id="{C098D72E-9482-A148-8AFE-5DA15012A8A2}"/>
              </a:ext>
            </a:extLst>
          </p:cNvPr>
          <p:cNvSpPr>
            <a:spLocks noChangeArrowheads="1"/>
          </p:cNvSpPr>
          <p:nvPr/>
        </p:nvSpPr>
        <p:spPr bwMode="auto">
          <a:xfrm>
            <a:off x="8310563" y="3810797"/>
            <a:ext cx="2968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 name="Rectangle 176">
            <a:extLst>
              <a:ext uri="{FF2B5EF4-FFF2-40B4-BE49-F238E27FC236}">
                <a16:creationId xmlns:a16="http://schemas.microsoft.com/office/drawing/2014/main" id="{45741937-323A-1441-B503-866BF4B0C20F}"/>
              </a:ext>
            </a:extLst>
          </p:cNvPr>
          <p:cNvSpPr>
            <a:spLocks noChangeArrowheads="1"/>
          </p:cNvSpPr>
          <p:nvPr/>
        </p:nvSpPr>
        <p:spPr bwMode="auto">
          <a:xfrm>
            <a:off x="1393825" y="4088609"/>
            <a:ext cx="536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Indirect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177">
            <a:extLst>
              <a:ext uri="{FF2B5EF4-FFF2-40B4-BE49-F238E27FC236}">
                <a16:creationId xmlns:a16="http://schemas.microsoft.com/office/drawing/2014/main" id="{54DDB485-F170-DF47-A084-3C1CA013866B}"/>
              </a:ext>
            </a:extLst>
          </p:cNvPr>
          <p:cNvSpPr>
            <a:spLocks noChangeArrowheads="1"/>
          </p:cNvSpPr>
          <p:nvPr/>
        </p:nvSpPr>
        <p:spPr bwMode="auto">
          <a:xfrm>
            <a:off x="3597275" y="4088609"/>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$13,025.70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178">
            <a:extLst>
              <a:ext uri="{FF2B5EF4-FFF2-40B4-BE49-F238E27FC236}">
                <a16:creationId xmlns:a16="http://schemas.microsoft.com/office/drawing/2014/main" id="{8F9D5FB5-FD80-1148-8549-C7627D4252BD}"/>
              </a:ext>
            </a:extLst>
          </p:cNvPr>
          <p:cNvSpPr>
            <a:spLocks noChangeArrowheads="1"/>
          </p:cNvSpPr>
          <p:nvPr/>
        </p:nvSpPr>
        <p:spPr bwMode="auto">
          <a:xfrm>
            <a:off x="5375275" y="4088609"/>
            <a:ext cx="5001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$320.21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3" name="Rectangle 179">
            <a:extLst>
              <a:ext uri="{FF2B5EF4-FFF2-40B4-BE49-F238E27FC236}">
                <a16:creationId xmlns:a16="http://schemas.microsoft.com/office/drawing/2014/main" id="{B416412F-A5E4-8646-BB12-E1EBA59FBA73}"/>
              </a:ext>
            </a:extLst>
          </p:cNvPr>
          <p:cNvSpPr>
            <a:spLocks noChangeArrowheads="1"/>
          </p:cNvSpPr>
          <p:nvPr/>
        </p:nvSpPr>
        <p:spPr bwMode="auto">
          <a:xfrm>
            <a:off x="6800850" y="4088609"/>
            <a:ext cx="6924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$12,705.49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4" name="Rectangle 180">
            <a:extLst>
              <a:ext uri="{FF2B5EF4-FFF2-40B4-BE49-F238E27FC236}">
                <a16:creationId xmlns:a16="http://schemas.microsoft.com/office/drawing/2014/main" id="{9CC1A47F-4556-8848-9D39-B11BBB4BDB64}"/>
              </a:ext>
            </a:extLst>
          </p:cNvPr>
          <p:cNvSpPr>
            <a:spLocks noChangeArrowheads="1"/>
          </p:cNvSpPr>
          <p:nvPr/>
        </p:nvSpPr>
        <p:spPr bwMode="auto">
          <a:xfrm>
            <a:off x="8324850" y="4088609"/>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 name="Rectangle 181">
            <a:extLst>
              <a:ext uri="{FF2B5EF4-FFF2-40B4-BE49-F238E27FC236}">
                <a16:creationId xmlns:a16="http://schemas.microsoft.com/office/drawing/2014/main" id="{A5500E2E-4367-4E41-808C-597A1DE35FD0}"/>
              </a:ext>
            </a:extLst>
          </p:cNvPr>
          <p:cNvSpPr>
            <a:spLocks noChangeArrowheads="1"/>
          </p:cNvSpPr>
          <p:nvPr/>
        </p:nvSpPr>
        <p:spPr bwMode="auto">
          <a:xfrm>
            <a:off x="1393825" y="4358484"/>
            <a:ext cx="13192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Total Project Costs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182">
            <a:extLst>
              <a:ext uri="{FF2B5EF4-FFF2-40B4-BE49-F238E27FC236}">
                <a16:creationId xmlns:a16="http://schemas.microsoft.com/office/drawing/2014/main" id="{EF26BFB6-C15D-874E-A768-78F207D7D862}"/>
              </a:ext>
            </a:extLst>
          </p:cNvPr>
          <p:cNvSpPr>
            <a:spLocks noChangeArrowheads="1"/>
          </p:cNvSpPr>
          <p:nvPr/>
        </p:nvSpPr>
        <p:spPr bwMode="auto">
          <a:xfrm>
            <a:off x="3521075" y="4358484"/>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$172,282.70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183">
            <a:extLst>
              <a:ext uri="{FF2B5EF4-FFF2-40B4-BE49-F238E27FC236}">
                <a16:creationId xmlns:a16="http://schemas.microsoft.com/office/drawing/2014/main" id="{3399EAD5-55A6-C24E-8DFC-835BF908B9C2}"/>
              </a:ext>
            </a:extLst>
          </p:cNvPr>
          <p:cNvSpPr>
            <a:spLocks noChangeArrowheads="1"/>
          </p:cNvSpPr>
          <p:nvPr/>
        </p:nvSpPr>
        <p:spPr bwMode="auto">
          <a:xfrm>
            <a:off x="5184775" y="4358484"/>
            <a:ext cx="6924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$12,339.26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8" name="Rectangle 184">
            <a:extLst>
              <a:ext uri="{FF2B5EF4-FFF2-40B4-BE49-F238E27FC236}">
                <a16:creationId xmlns:a16="http://schemas.microsoft.com/office/drawing/2014/main" id="{19FAF6E1-0C30-0E4B-9CEC-65DA741B92DC}"/>
              </a:ext>
            </a:extLst>
          </p:cNvPr>
          <p:cNvSpPr>
            <a:spLocks noChangeArrowheads="1"/>
          </p:cNvSpPr>
          <p:nvPr/>
        </p:nvSpPr>
        <p:spPr bwMode="auto">
          <a:xfrm>
            <a:off x="6724650" y="4358484"/>
            <a:ext cx="7694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$159,943.44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Rectangle 185">
            <a:extLst>
              <a:ext uri="{FF2B5EF4-FFF2-40B4-BE49-F238E27FC236}">
                <a16:creationId xmlns:a16="http://schemas.microsoft.com/office/drawing/2014/main" id="{75983471-EE08-DF48-8346-2714D1FF3C6C}"/>
              </a:ext>
            </a:extLst>
          </p:cNvPr>
          <p:cNvSpPr>
            <a:spLocks noChangeArrowheads="1"/>
          </p:cNvSpPr>
          <p:nvPr/>
        </p:nvSpPr>
        <p:spPr bwMode="auto">
          <a:xfrm>
            <a:off x="8310563" y="4358484"/>
            <a:ext cx="29686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B8D44CA-3C8B-BA4E-A623-644FFE0C7365}"/>
              </a:ext>
            </a:extLst>
          </p:cNvPr>
          <p:cNvSpPr txBox="1"/>
          <p:nvPr/>
        </p:nvSpPr>
        <p:spPr>
          <a:xfrm>
            <a:off x="9220200" y="3189310"/>
            <a:ext cx="9906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See note.</a:t>
            </a:r>
          </a:p>
        </p:txBody>
      </p:sp>
      <p:sp>
        <p:nvSpPr>
          <p:cNvPr id="100" name="TextBox 99">
            <a:extLst>
              <a:ext uri="{FF2B5EF4-FFF2-40B4-BE49-F238E27FC236}">
                <a16:creationId xmlns:a16="http://schemas.microsoft.com/office/drawing/2014/main" id="{A66FB28B-EC2D-6A40-A0C0-394307B61D50}"/>
              </a:ext>
            </a:extLst>
          </p:cNvPr>
          <p:cNvSpPr txBox="1"/>
          <p:nvPr/>
        </p:nvSpPr>
        <p:spPr>
          <a:xfrm>
            <a:off x="9220200" y="3472645"/>
            <a:ext cx="9906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See note.</a:t>
            </a:r>
          </a:p>
        </p:txBody>
      </p:sp>
      <p:graphicFrame>
        <p:nvGraphicFramePr>
          <p:cNvPr id="5" name="Table 4">
            <a:extLst>
              <a:ext uri="{FF2B5EF4-FFF2-40B4-BE49-F238E27FC236}">
                <a16:creationId xmlns:a16="http://schemas.microsoft.com/office/drawing/2014/main" id="{54CC5B74-ED7A-B344-8992-FFEA45A53CA9}"/>
              </a:ext>
            </a:extLst>
          </p:cNvPr>
          <p:cNvGraphicFramePr>
            <a:graphicFrameLocks noGrp="1"/>
          </p:cNvGraphicFramePr>
          <p:nvPr>
            <p:extLst>
              <p:ext uri="{D42A27DB-BD31-4B8C-83A1-F6EECF244321}">
                <p14:modId xmlns:p14="http://schemas.microsoft.com/office/powerpoint/2010/main" val="3055496414"/>
              </p:ext>
            </p:extLst>
          </p:nvPr>
        </p:nvGraphicFramePr>
        <p:xfrm>
          <a:off x="1295400" y="4853149"/>
          <a:ext cx="4724400" cy="82296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228600">
                <a:tc>
                  <a:txBody>
                    <a:bodyPr/>
                    <a:lstStyle/>
                    <a:p>
                      <a:r>
                        <a:rPr lang="en-US" sz="1200" b="1" dirty="0">
                          <a:solidFill>
                            <a:schemeClr val="tx1"/>
                          </a:solidFill>
                          <a:latin typeface="Times New Roman" panose="02020603050405020304" pitchFamily="18" charset="0"/>
                          <a:cs typeface="Times New Roman" panose="02020603050405020304" pitchFamily="18" charset="0"/>
                        </a:rPr>
                        <a:t>Indirect Cost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solidFill>
                            <a:schemeClr val="tx1"/>
                          </a:solidFill>
                          <a:latin typeface="Times New Roman" panose="02020603050405020304" pitchFamily="18" charset="0"/>
                          <a:cs typeface="Times New Roman" panose="02020603050405020304" pitchFamily="18" charset="0"/>
                        </a:rPr>
                        <a:t>Approved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latin typeface="Times New Roman" panose="02020603050405020304" pitchFamily="18" charset="0"/>
                          <a:cs typeface="Times New Roman" panose="02020603050405020304" pitchFamily="18"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9080">
                <a:tc>
                  <a:txBody>
                    <a:bodyPr/>
                    <a:lstStyle/>
                    <a:p>
                      <a:r>
                        <a:rPr lang="en-US" sz="1200" b="1" dirty="0">
                          <a:latin typeface="Times New Roman" panose="02020603050405020304" pitchFamily="18" charset="0"/>
                          <a:cs typeface="Times New Roman" panose="02020603050405020304" pitchFamily="18" charset="0"/>
                        </a:rPr>
                        <a:t>Indirect Cost 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latin typeface="Times New Roman" panose="02020603050405020304" pitchFamily="18" charset="0"/>
                          <a:cs typeface="Times New Roman" panose="02020603050405020304" pitchFamily="18" charset="0"/>
                        </a:rPr>
                        <a:t>$1,840.02 + $294.70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latin typeface="Times New Roman" panose="02020603050405020304" pitchFamily="18" charset="0"/>
                          <a:cs typeface="Times New Roman" panose="02020603050405020304" pitchFamily="18" charset="0"/>
                        </a:rPr>
                        <a:t>$2,134.72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360">
                <a:tc>
                  <a:txBody>
                    <a:bodyPr/>
                    <a:lstStyle/>
                    <a:p>
                      <a:r>
                        <a:rPr lang="en-US" sz="1200" b="1" dirty="0">
                          <a:latin typeface="Times New Roman" panose="02020603050405020304" pitchFamily="18" charset="0"/>
                          <a:cs typeface="Times New Roman" panose="02020603050405020304" pitchFamily="18" charset="0"/>
                        </a:rPr>
                        <a:t>Indirect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latin typeface="Times New Roman" panose="02020603050405020304" pitchFamily="18" charset="0"/>
                          <a:cs typeface="Times New Roman" panose="02020603050405020304" pitchFamily="18" charset="0"/>
                        </a:rPr>
                        <a:t>$2,134.72*15%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latin typeface="Times New Roman" panose="02020603050405020304" pitchFamily="18" charset="0"/>
                          <a:cs typeface="Times New Roman" panose="02020603050405020304" pitchFamily="18" charset="0"/>
                        </a:rPr>
                        <a:t>$320.21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56E694F6-D2D9-974E-95FB-1284B60B4DA0}"/>
              </a:ext>
            </a:extLst>
          </p:cNvPr>
          <p:cNvSpPr txBox="1"/>
          <p:nvPr/>
        </p:nvSpPr>
        <p:spPr>
          <a:xfrm>
            <a:off x="6108700" y="5082385"/>
            <a:ext cx="30607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Salaries + Fringe Benefits</a:t>
            </a:r>
          </a:p>
        </p:txBody>
      </p:sp>
      <p:sp>
        <p:nvSpPr>
          <p:cNvPr id="9" name="TextBox 8">
            <a:extLst>
              <a:ext uri="{FF2B5EF4-FFF2-40B4-BE49-F238E27FC236}">
                <a16:creationId xmlns:a16="http://schemas.microsoft.com/office/drawing/2014/main" id="{407EF363-1C9D-E14B-9E3B-DC74C8CC2565}"/>
              </a:ext>
            </a:extLst>
          </p:cNvPr>
          <p:cNvSpPr txBox="1"/>
          <p:nvPr/>
        </p:nvSpPr>
        <p:spPr>
          <a:xfrm>
            <a:off x="1268949" y="5964033"/>
            <a:ext cx="790229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Note: Zero Budget Category; Budget modification through a GAM is necessary.</a:t>
            </a:r>
          </a:p>
        </p:txBody>
      </p:sp>
    </p:spTree>
    <p:extLst>
      <p:ext uri="{BB962C8B-B14F-4D97-AF65-F5344CB8AC3E}">
        <p14:creationId xmlns:p14="http://schemas.microsoft.com/office/powerpoint/2010/main" val="9760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2" grpId="0"/>
      <p:bldP spid="63" grpId="0"/>
      <p:bldP spid="64" grpId="0"/>
      <p:bldP spid="67" grpId="0"/>
      <p:bldP spid="68" grpId="0"/>
      <p:bldP spid="69" grpId="0"/>
      <p:bldP spid="72" grpId="0"/>
      <p:bldP spid="73" grpId="0"/>
      <p:bldP spid="74" grpId="0"/>
      <p:bldP spid="77" grpId="0"/>
      <p:bldP spid="78" grpId="0"/>
      <p:bldP spid="79" grpId="0"/>
      <p:bldP spid="82" grpId="0"/>
      <p:bldP spid="83" grpId="0"/>
      <p:bldP spid="84" grpId="0"/>
      <p:bldP spid="87" grpId="0"/>
      <p:bldP spid="88" grpId="0"/>
      <p:bldP spid="89" grpId="0"/>
      <p:bldP spid="92" grpId="0"/>
      <p:bldP spid="93" grpId="0"/>
      <p:bldP spid="94" grpId="0"/>
      <p:bldP spid="97" grpId="0"/>
      <p:bldP spid="98" grpId="0"/>
      <p:bldP spid="99" grpId="0"/>
      <p:bldP spid="7" grpId="0"/>
      <p:bldP spid="100" grpId="0"/>
      <p:bldP spid="6"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4CB2-007F-C349-89E4-119DEBB12ED8}"/>
              </a:ext>
            </a:extLst>
          </p:cNvPr>
          <p:cNvSpPr>
            <a:spLocks noGrp="1"/>
          </p:cNvSpPr>
          <p:nvPr>
            <p:ph type="title"/>
          </p:nvPr>
        </p:nvSpPr>
        <p:spPr/>
        <p:txBody>
          <a:bodyPr/>
          <a:lstStyle/>
          <a:p>
            <a:r>
              <a:rPr lang="en-US" dirty="0"/>
              <a:t>Performance of an On-site Review</a:t>
            </a:r>
          </a:p>
        </p:txBody>
      </p:sp>
    </p:spTree>
    <p:extLst>
      <p:ext uri="{BB962C8B-B14F-4D97-AF65-F5344CB8AC3E}">
        <p14:creationId xmlns:p14="http://schemas.microsoft.com/office/powerpoint/2010/main" val="3832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45" name="Content Placeholder 2">
            <a:extLst>
              <a:ext uri="{FF2B5EF4-FFF2-40B4-BE49-F238E27FC236}">
                <a16:creationId xmlns:a16="http://schemas.microsoft.com/office/drawing/2014/main" id="{DF92DF95-2C06-3545-B9B8-F4640E713D39}"/>
              </a:ext>
            </a:extLst>
          </p:cNvPr>
          <p:cNvSpPr txBox="1">
            <a:spLocks/>
          </p:cNvSpPr>
          <p:nvPr/>
        </p:nvSpPr>
        <p:spPr>
          <a:xfrm>
            <a:off x="457872" y="1653903"/>
            <a:ext cx="2094754" cy="2851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Conduct Entrance Conference</a:t>
            </a:r>
          </a:p>
        </p:txBody>
      </p:sp>
      <p:sp>
        <p:nvSpPr>
          <p:cNvPr id="46" name="Content Placeholder 2">
            <a:extLst>
              <a:ext uri="{FF2B5EF4-FFF2-40B4-BE49-F238E27FC236}">
                <a16:creationId xmlns:a16="http://schemas.microsoft.com/office/drawing/2014/main" id="{D9CE5FEC-1359-EA45-B696-2D0D23AF7FC5}"/>
              </a:ext>
            </a:extLst>
          </p:cNvPr>
          <p:cNvSpPr txBox="1">
            <a:spLocks/>
          </p:cNvSpPr>
          <p:nvPr/>
        </p:nvSpPr>
        <p:spPr>
          <a:xfrm>
            <a:off x="2854045" y="1646033"/>
            <a:ext cx="2066916" cy="2859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Assess Internal Controls</a:t>
            </a:r>
          </a:p>
        </p:txBody>
      </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5249117" y="1654626"/>
            <a:ext cx="2095500" cy="2860603"/>
          </a:xfrm>
        </p:spPr>
        <p:txBody>
          <a:bodyPr>
            <a:normAutofit/>
          </a:bodyPr>
          <a:lstStyle/>
          <a:p>
            <a:pPr marL="0" indent="0">
              <a:lnSpc>
                <a:spcPts val="3200"/>
              </a:lnSpc>
              <a:spcBef>
                <a:spcPct val="0"/>
              </a:spcBef>
              <a:buClr>
                <a:srgbClr val="C00000"/>
              </a:buClr>
              <a:buSzPct val="80000"/>
              <a:buNone/>
            </a:pPr>
            <a:r>
              <a:rPr lang="en-US" altLang="en-US" sz="2400" dirty="0">
                <a:cs typeface="Times New Roman" panose="02020603050405020304" pitchFamily="18" charset="0"/>
              </a:rPr>
              <a:t>Determine Adequacy </a:t>
            </a:r>
            <a:br>
              <a:rPr lang="en-US" altLang="en-US" sz="2400" dirty="0">
                <a:cs typeface="Times New Roman" panose="02020603050405020304" pitchFamily="18" charset="0"/>
              </a:rPr>
            </a:br>
            <a:r>
              <a:rPr lang="en-US" altLang="en-US" sz="2400" dirty="0">
                <a:cs typeface="Times New Roman" panose="02020603050405020304" pitchFamily="18" charset="0"/>
              </a:rPr>
              <a:t>of Financial Management System</a:t>
            </a:r>
          </a:p>
        </p:txBody>
      </p:sp>
      <p:sp>
        <p:nvSpPr>
          <p:cNvPr id="47" name="Content Placeholder 2">
            <a:extLst>
              <a:ext uri="{FF2B5EF4-FFF2-40B4-BE49-F238E27FC236}">
                <a16:creationId xmlns:a16="http://schemas.microsoft.com/office/drawing/2014/main" id="{6662CCFF-94E3-6340-BF25-E7BABE993641}"/>
              </a:ext>
            </a:extLst>
          </p:cNvPr>
          <p:cNvSpPr txBox="1">
            <a:spLocks/>
          </p:cNvSpPr>
          <p:nvPr/>
        </p:nvSpPr>
        <p:spPr>
          <a:xfrm>
            <a:off x="7599801" y="1654563"/>
            <a:ext cx="2078147" cy="2859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Test and Analyze Expenditures</a:t>
            </a:r>
          </a:p>
        </p:txBody>
      </p:sp>
      <p:sp>
        <p:nvSpPr>
          <p:cNvPr id="48" name="Content Placeholder 2">
            <a:extLst>
              <a:ext uri="{FF2B5EF4-FFF2-40B4-BE49-F238E27FC236}">
                <a16:creationId xmlns:a16="http://schemas.microsoft.com/office/drawing/2014/main" id="{D8BB645A-6D93-A34C-BDA6-CABAF001BB79}"/>
              </a:ext>
            </a:extLst>
          </p:cNvPr>
          <p:cNvSpPr txBox="1">
            <a:spLocks/>
          </p:cNvSpPr>
          <p:nvPr/>
        </p:nvSpPr>
        <p:spPr>
          <a:xfrm>
            <a:off x="9978565" y="1644095"/>
            <a:ext cx="2078147" cy="2836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Conduct </a:t>
            </a:r>
            <a:br>
              <a:rPr lang="en-US" altLang="en-US" sz="2400" dirty="0">
                <a:cs typeface="Times New Roman" panose="02020603050405020304" pitchFamily="18" charset="0"/>
              </a:rPr>
            </a:br>
            <a:r>
              <a:rPr lang="en-US" altLang="en-US" sz="2400" dirty="0">
                <a:cs typeface="Times New Roman" panose="02020603050405020304" pitchFamily="18" charset="0"/>
              </a:rPr>
              <a:t>Exit Conference</a:t>
            </a:r>
          </a:p>
        </p:txBody>
      </p:sp>
      <p:sp>
        <p:nvSpPr>
          <p:cNvPr id="25" name="Rounded Rectangle 24">
            <a:extLst>
              <a:ext uri="{FF2B5EF4-FFF2-40B4-BE49-F238E27FC236}">
                <a16:creationId xmlns:a16="http://schemas.microsoft.com/office/drawing/2014/main" id="{577D36F9-BA5F-F142-9037-145674FF52CE}"/>
              </a:ext>
              <a:ext uri="{C183D7F6-B498-43B3-948B-1728B52AA6E4}">
                <adec:decorative xmlns:adec="http://schemas.microsoft.com/office/drawing/2017/decorative" val="1"/>
              </a:ext>
            </a:extLst>
          </p:cNvPr>
          <p:cNvSpPr/>
          <p:nvPr/>
        </p:nvSpPr>
        <p:spPr>
          <a:xfrm>
            <a:off x="7499594"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ounded Rectangle 25">
            <a:extLst>
              <a:ext uri="{FF2B5EF4-FFF2-40B4-BE49-F238E27FC236}">
                <a16:creationId xmlns:a16="http://schemas.microsoft.com/office/drawing/2014/main" id="{32D647E5-13A4-B14F-B964-36F22C7886FB}"/>
              </a:ext>
              <a:ext uri="{C183D7F6-B498-43B3-948B-1728B52AA6E4}">
                <adec:decorative xmlns:adec="http://schemas.microsoft.com/office/drawing/2017/decorative" val="1"/>
              </a:ext>
            </a:extLst>
          </p:cNvPr>
          <p:cNvSpPr/>
          <p:nvPr/>
        </p:nvSpPr>
        <p:spPr>
          <a:xfrm>
            <a:off x="9878358"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ounded Rectangle 26">
            <a:extLst>
              <a:ext uri="{FF2B5EF4-FFF2-40B4-BE49-F238E27FC236}">
                <a16:creationId xmlns:a16="http://schemas.microsoft.com/office/drawing/2014/main" id="{BB03A21A-8544-9543-94F9-E8EB0B889D09}"/>
              </a:ext>
              <a:ext uri="{C183D7F6-B498-43B3-948B-1728B52AA6E4}">
                <adec:decorative xmlns:adec="http://schemas.microsoft.com/office/drawing/2017/decorative" val="1"/>
              </a:ext>
            </a:extLst>
          </p:cNvPr>
          <p:cNvSpPr/>
          <p:nvPr/>
        </p:nvSpPr>
        <p:spPr>
          <a:xfrm>
            <a:off x="2742062"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ounded Rectangle 27">
            <a:extLst>
              <a:ext uri="{FF2B5EF4-FFF2-40B4-BE49-F238E27FC236}">
                <a16:creationId xmlns:a16="http://schemas.microsoft.com/office/drawing/2014/main" id="{F82DD3D9-30BD-C244-A678-DE935D9A7C40}"/>
              </a:ext>
              <a:ext uri="{C183D7F6-B498-43B3-948B-1728B52AA6E4}">
                <adec:decorative xmlns:adec="http://schemas.microsoft.com/office/drawing/2017/decorative" val="1"/>
              </a:ext>
            </a:extLst>
          </p:cNvPr>
          <p:cNvSpPr/>
          <p:nvPr/>
        </p:nvSpPr>
        <p:spPr>
          <a:xfrm>
            <a:off x="5120828"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ounded Rectangle 28">
            <a:extLst>
              <a:ext uri="{FF2B5EF4-FFF2-40B4-BE49-F238E27FC236}">
                <a16:creationId xmlns:a16="http://schemas.microsoft.com/office/drawing/2014/main" id="{B58A47A6-B265-504E-8868-F45505E1F54F}"/>
              </a:ext>
              <a:ext uri="{C183D7F6-B498-43B3-948B-1728B52AA6E4}">
                <adec:decorative xmlns:adec="http://schemas.microsoft.com/office/drawing/2017/decorative" val="1"/>
              </a:ext>
            </a:extLst>
          </p:cNvPr>
          <p:cNvSpPr/>
          <p:nvPr/>
        </p:nvSpPr>
        <p:spPr>
          <a:xfrm>
            <a:off x="363296"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1" name="Group 70">
            <a:extLst>
              <a:ext uri="{FF2B5EF4-FFF2-40B4-BE49-F238E27FC236}">
                <a16:creationId xmlns:a16="http://schemas.microsoft.com/office/drawing/2014/main" id="{54B253BF-261B-F44E-83D3-0C879373137A}"/>
              </a:ext>
              <a:ext uri="{C183D7F6-B498-43B3-948B-1728B52AA6E4}">
                <adec:decorative xmlns:adec="http://schemas.microsoft.com/office/drawing/2017/decorative" val="1"/>
              </a:ext>
            </a:extLst>
          </p:cNvPr>
          <p:cNvGrpSpPr/>
          <p:nvPr/>
        </p:nvGrpSpPr>
        <p:grpSpPr>
          <a:xfrm>
            <a:off x="2857958" y="3953986"/>
            <a:ext cx="1976056" cy="2136995"/>
            <a:chOff x="2857958" y="4157182"/>
            <a:chExt cx="1976056" cy="2136995"/>
          </a:xfrm>
        </p:grpSpPr>
        <p:sp>
          <p:nvSpPr>
            <p:cNvPr id="34" name="Oval 33">
              <a:extLst>
                <a:ext uri="{FF2B5EF4-FFF2-40B4-BE49-F238E27FC236}">
                  <a16:creationId xmlns:a16="http://schemas.microsoft.com/office/drawing/2014/main" id="{592A1482-5BFA-094D-8948-D16819210424}"/>
                </a:ext>
              </a:extLst>
            </p:cNvPr>
            <p:cNvSpPr/>
            <p:nvPr/>
          </p:nvSpPr>
          <p:spPr>
            <a:xfrm>
              <a:off x="2857958"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2" name="Picture 51">
              <a:extLst>
                <a:ext uri="{FF2B5EF4-FFF2-40B4-BE49-F238E27FC236}">
                  <a16:creationId xmlns:a16="http://schemas.microsoft.com/office/drawing/2014/main" id="{CDCD24AA-B21C-B64B-9E32-312DA8FEDDDC}"/>
                </a:ext>
              </a:extLst>
            </p:cNvPr>
            <p:cNvPicPr>
              <a:picLocks noChangeAspect="1"/>
            </p:cNvPicPr>
            <p:nvPr/>
          </p:nvPicPr>
          <p:blipFill>
            <a:blip r:embed="rId3"/>
            <a:srcRect/>
            <a:stretch/>
          </p:blipFill>
          <p:spPr>
            <a:xfrm>
              <a:off x="2869051" y="4329214"/>
              <a:ext cx="1964963" cy="1964963"/>
            </a:xfrm>
            <a:prstGeom prst="rect">
              <a:avLst/>
            </a:prstGeom>
          </p:spPr>
        </p:pic>
      </p:grpSp>
      <p:grpSp>
        <p:nvGrpSpPr>
          <p:cNvPr id="75" name="Group 74">
            <a:extLst>
              <a:ext uri="{FF2B5EF4-FFF2-40B4-BE49-F238E27FC236}">
                <a16:creationId xmlns:a16="http://schemas.microsoft.com/office/drawing/2014/main" id="{32034919-3B5E-C544-8745-55E67991963A}"/>
              </a:ext>
              <a:ext uri="{C183D7F6-B498-43B3-948B-1728B52AA6E4}">
                <adec:decorative xmlns:adec="http://schemas.microsoft.com/office/drawing/2017/decorative" val="1"/>
              </a:ext>
            </a:extLst>
          </p:cNvPr>
          <p:cNvGrpSpPr/>
          <p:nvPr/>
        </p:nvGrpSpPr>
        <p:grpSpPr>
          <a:xfrm>
            <a:off x="7564376" y="3870274"/>
            <a:ext cx="2055832" cy="2048676"/>
            <a:chOff x="7564376" y="4073470"/>
            <a:chExt cx="2055832" cy="2048676"/>
          </a:xfrm>
        </p:grpSpPr>
        <p:sp>
          <p:nvSpPr>
            <p:cNvPr id="40" name="Oval 39">
              <a:extLst>
                <a:ext uri="{FF2B5EF4-FFF2-40B4-BE49-F238E27FC236}">
                  <a16:creationId xmlns:a16="http://schemas.microsoft.com/office/drawing/2014/main" id="{2914169D-3C3B-7941-B8C3-64F71967F415}"/>
                </a:ext>
              </a:extLst>
            </p:cNvPr>
            <p:cNvSpPr/>
            <p:nvPr/>
          </p:nvSpPr>
          <p:spPr>
            <a:xfrm>
              <a:off x="7655245"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4" name="Group 63">
              <a:extLst>
                <a:ext uri="{FF2B5EF4-FFF2-40B4-BE49-F238E27FC236}">
                  <a16:creationId xmlns:a16="http://schemas.microsoft.com/office/drawing/2014/main" id="{AB3AE415-CC39-134F-94D1-ABDA50B7B789}"/>
                </a:ext>
              </a:extLst>
            </p:cNvPr>
            <p:cNvGrpSpPr/>
            <p:nvPr/>
          </p:nvGrpSpPr>
          <p:grpSpPr>
            <a:xfrm>
              <a:off x="7564376" y="4073470"/>
              <a:ext cx="2016642" cy="2016642"/>
              <a:chOff x="6565012" y="4047631"/>
              <a:chExt cx="2016642" cy="2016642"/>
            </a:xfrm>
          </p:grpSpPr>
          <p:pic>
            <p:nvPicPr>
              <p:cNvPr id="54" name="Picture 53">
                <a:extLst>
                  <a:ext uri="{FF2B5EF4-FFF2-40B4-BE49-F238E27FC236}">
                    <a16:creationId xmlns:a16="http://schemas.microsoft.com/office/drawing/2014/main" id="{5A0CE7AC-20CF-284D-B253-E9CE0105E916}"/>
                  </a:ext>
                </a:extLst>
              </p:cNvPr>
              <p:cNvPicPr>
                <a:picLocks noChangeAspect="1"/>
              </p:cNvPicPr>
              <p:nvPr/>
            </p:nvPicPr>
            <p:blipFill>
              <a:blip r:embed="rId4"/>
              <a:stretch>
                <a:fillRect/>
              </a:stretch>
            </p:blipFill>
            <p:spPr>
              <a:xfrm>
                <a:off x="6565012" y="4047631"/>
                <a:ext cx="2016642" cy="2016642"/>
              </a:xfrm>
              <a:prstGeom prst="rect">
                <a:avLst/>
              </a:prstGeom>
            </p:spPr>
          </p:pic>
          <p:sp>
            <p:nvSpPr>
              <p:cNvPr id="55" name="TextBox 54">
                <a:extLst>
                  <a:ext uri="{FF2B5EF4-FFF2-40B4-BE49-F238E27FC236}">
                    <a16:creationId xmlns:a16="http://schemas.microsoft.com/office/drawing/2014/main" id="{7A61090C-41B9-DF49-97E1-5228122D2ABB}"/>
                  </a:ext>
                </a:extLst>
              </p:cNvPr>
              <p:cNvSpPr txBox="1"/>
              <p:nvPr/>
            </p:nvSpPr>
            <p:spPr>
              <a:xfrm>
                <a:off x="7248637" y="4794342"/>
                <a:ext cx="310628"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a:t>
                </a:r>
              </a:p>
            </p:txBody>
          </p:sp>
        </p:grpSp>
      </p:grpSp>
      <p:grpSp>
        <p:nvGrpSpPr>
          <p:cNvPr id="72" name="Group 71">
            <a:extLst>
              <a:ext uri="{FF2B5EF4-FFF2-40B4-BE49-F238E27FC236}">
                <a16:creationId xmlns:a16="http://schemas.microsoft.com/office/drawing/2014/main" id="{DFE27824-FF98-4D4F-8B53-5AEB90CD10DF}"/>
              </a:ext>
              <a:ext uri="{C183D7F6-B498-43B3-948B-1728B52AA6E4}">
                <adec:decorative xmlns:adec="http://schemas.microsoft.com/office/drawing/2017/decorative" val="1"/>
              </a:ext>
            </a:extLst>
          </p:cNvPr>
          <p:cNvGrpSpPr/>
          <p:nvPr/>
        </p:nvGrpSpPr>
        <p:grpSpPr>
          <a:xfrm>
            <a:off x="4672753" y="3423090"/>
            <a:ext cx="3074503" cy="3074503"/>
            <a:chOff x="4672753" y="3626286"/>
            <a:chExt cx="3074503" cy="3074503"/>
          </a:xfrm>
        </p:grpSpPr>
        <p:sp>
          <p:nvSpPr>
            <p:cNvPr id="37" name="Oval 36">
              <a:extLst>
                <a:ext uri="{FF2B5EF4-FFF2-40B4-BE49-F238E27FC236}">
                  <a16:creationId xmlns:a16="http://schemas.microsoft.com/office/drawing/2014/main" id="{D5E5C050-CD80-4B46-8EE1-B62363879642}"/>
                </a:ext>
              </a:extLst>
            </p:cNvPr>
            <p:cNvSpPr/>
            <p:nvPr/>
          </p:nvSpPr>
          <p:spPr>
            <a:xfrm>
              <a:off x="5230098"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7" name="Picture 56">
              <a:extLst>
                <a:ext uri="{FF2B5EF4-FFF2-40B4-BE49-F238E27FC236}">
                  <a16:creationId xmlns:a16="http://schemas.microsoft.com/office/drawing/2014/main" id="{D692A8BD-6990-F24A-822E-5CC0989EC2A7}"/>
                </a:ext>
              </a:extLst>
            </p:cNvPr>
            <p:cNvPicPr>
              <a:picLocks noChangeAspect="1"/>
            </p:cNvPicPr>
            <p:nvPr/>
          </p:nvPicPr>
          <p:blipFill>
            <a:blip r:embed="rId5"/>
            <a:stretch>
              <a:fillRect/>
            </a:stretch>
          </p:blipFill>
          <p:spPr>
            <a:xfrm>
              <a:off x="4672753" y="3626286"/>
              <a:ext cx="3074503" cy="3074503"/>
            </a:xfrm>
            <a:prstGeom prst="rect">
              <a:avLst/>
            </a:prstGeom>
          </p:spPr>
        </p:pic>
      </p:grpSp>
      <p:grpSp>
        <p:nvGrpSpPr>
          <p:cNvPr id="63" name="Group 62">
            <a:extLst>
              <a:ext uri="{FF2B5EF4-FFF2-40B4-BE49-F238E27FC236}">
                <a16:creationId xmlns:a16="http://schemas.microsoft.com/office/drawing/2014/main" id="{23696044-1BB8-EE45-B384-A59CC2E3B801}"/>
              </a:ext>
              <a:ext uri="{C183D7F6-B498-43B3-948B-1728B52AA6E4}">
                <adec:decorative xmlns:adec="http://schemas.microsoft.com/office/drawing/2017/decorative" val="1"/>
              </a:ext>
            </a:extLst>
          </p:cNvPr>
          <p:cNvGrpSpPr/>
          <p:nvPr/>
        </p:nvGrpSpPr>
        <p:grpSpPr>
          <a:xfrm>
            <a:off x="432811" y="3953986"/>
            <a:ext cx="1964963" cy="1964964"/>
            <a:chOff x="432811" y="4157182"/>
            <a:chExt cx="1964963" cy="1964964"/>
          </a:xfrm>
        </p:grpSpPr>
        <p:sp>
          <p:nvSpPr>
            <p:cNvPr id="31" name="Oval 30">
              <a:extLst>
                <a:ext uri="{FF2B5EF4-FFF2-40B4-BE49-F238E27FC236}">
                  <a16:creationId xmlns:a16="http://schemas.microsoft.com/office/drawing/2014/main" id="{EA96AA5C-D24E-0D45-9CF2-218244D663A4}"/>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1" name="Picture 60">
              <a:extLst>
                <a:ext uri="{FF2B5EF4-FFF2-40B4-BE49-F238E27FC236}">
                  <a16:creationId xmlns:a16="http://schemas.microsoft.com/office/drawing/2014/main" id="{0ED7EFC6-FAE3-5545-AA51-E9BE686ACFB6}"/>
                </a:ext>
              </a:extLst>
            </p:cNvPr>
            <p:cNvPicPr>
              <a:picLocks noChangeAspect="1"/>
            </p:cNvPicPr>
            <p:nvPr/>
          </p:nvPicPr>
          <p:blipFill>
            <a:blip r:embed="rId6"/>
            <a:stretch>
              <a:fillRect/>
            </a:stretch>
          </p:blipFill>
          <p:spPr>
            <a:xfrm>
              <a:off x="517178" y="4293346"/>
              <a:ext cx="1828800" cy="1828800"/>
            </a:xfrm>
            <a:prstGeom prst="rect">
              <a:avLst/>
            </a:prstGeom>
          </p:spPr>
        </p:pic>
      </p:grpSp>
      <p:grpSp>
        <p:nvGrpSpPr>
          <p:cNvPr id="74" name="Group 73">
            <a:extLst>
              <a:ext uri="{FF2B5EF4-FFF2-40B4-BE49-F238E27FC236}">
                <a16:creationId xmlns:a16="http://schemas.microsoft.com/office/drawing/2014/main" id="{06332B08-2E37-B84E-9F99-34ED47EEB738}"/>
              </a:ext>
              <a:ext uri="{C183D7F6-B498-43B3-948B-1728B52AA6E4}">
                <adec:decorative xmlns:adec="http://schemas.microsoft.com/office/drawing/2017/decorative" val="1"/>
              </a:ext>
            </a:extLst>
          </p:cNvPr>
          <p:cNvGrpSpPr/>
          <p:nvPr/>
        </p:nvGrpSpPr>
        <p:grpSpPr>
          <a:xfrm>
            <a:off x="9978565" y="3953986"/>
            <a:ext cx="1987278" cy="1964964"/>
            <a:chOff x="9978565" y="4157182"/>
            <a:chExt cx="1987278" cy="1964964"/>
          </a:xfrm>
        </p:grpSpPr>
        <p:sp>
          <p:nvSpPr>
            <p:cNvPr id="43" name="Oval 42">
              <a:extLst>
                <a:ext uri="{FF2B5EF4-FFF2-40B4-BE49-F238E27FC236}">
                  <a16:creationId xmlns:a16="http://schemas.microsoft.com/office/drawing/2014/main" id="{8CCD3C0A-4DCE-364D-8FB3-15A4195FBD7A}"/>
                </a:ext>
              </a:extLst>
            </p:cNvPr>
            <p:cNvSpPr/>
            <p:nvPr/>
          </p:nvSpPr>
          <p:spPr>
            <a:xfrm>
              <a:off x="10000880"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2" name="Picture 61">
              <a:extLst>
                <a:ext uri="{FF2B5EF4-FFF2-40B4-BE49-F238E27FC236}">
                  <a16:creationId xmlns:a16="http://schemas.microsoft.com/office/drawing/2014/main" id="{FBF736FE-143D-9B4F-89FF-C2731449306F}"/>
                </a:ext>
              </a:extLst>
            </p:cNvPr>
            <p:cNvPicPr>
              <a:picLocks noChangeAspect="1"/>
            </p:cNvPicPr>
            <p:nvPr/>
          </p:nvPicPr>
          <p:blipFill>
            <a:blip r:embed="rId6"/>
            <a:stretch>
              <a:fillRect/>
            </a:stretch>
          </p:blipFill>
          <p:spPr>
            <a:xfrm flipH="1">
              <a:off x="9978565" y="4293346"/>
              <a:ext cx="1944041" cy="1828800"/>
            </a:xfrm>
            <a:prstGeom prst="rect">
              <a:avLst/>
            </a:prstGeom>
          </p:spPr>
        </p:pic>
      </p:grpSp>
    </p:spTree>
    <p:extLst>
      <p:ext uri="{BB962C8B-B14F-4D97-AF65-F5344CB8AC3E}">
        <p14:creationId xmlns:p14="http://schemas.microsoft.com/office/powerpoint/2010/main" val="25959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272"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strVal val="2/3*#ppt_w"/>
                                          </p:val>
                                        </p:tav>
                                        <p:tav tm="100000">
                                          <p:val>
                                            <p:strVal val="#ppt_w"/>
                                          </p:val>
                                        </p:tav>
                                      </p:tavLst>
                                    </p:anim>
                                    <p:anim calcmode="lin" valueType="num">
                                      <p:cBhvr>
                                        <p:cTn id="20" dur="500" fill="hold"/>
                                        <p:tgtEl>
                                          <p:spTgt spid="63"/>
                                        </p:tgtEl>
                                        <p:attrNameLst>
                                          <p:attrName>ppt_h</p:attrName>
                                        </p:attrNameLst>
                                      </p:cBhvr>
                                      <p:tavLst>
                                        <p:tav tm="0">
                                          <p:val>
                                            <p:strVal val="2/3*#ppt_h"/>
                                          </p:val>
                                        </p:tav>
                                        <p:tav tm="100000">
                                          <p:val>
                                            <p:strVal val="#ppt_h"/>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0"/>
                                        <p:tgtEl>
                                          <p:spTgt spid="46"/>
                                        </p:tgtEl>
                                      </p:cBhvr>
                                    </p:animEffect>
                                    <p:anim calcmode="lin" valueType="num">
                                      <p:cBhvr>
                                        <p:cTn id="31" dur="1000" fill="hold"/>
                                        <p:tgtEl>
                                          <p:spTgt spid="46"/>
                                        </p:tgtEl>
                                        <p:attrNameLst>
                                          <p:attrName>ppt_x</p:attrName>
                                        </p:attrNameLst>
                                      </p:cBhvr>
                                      <p:tavLst>
                                        <p:tav tm="0">
                                          <p:val>
                                            <p:strVal val="#ppt_x"/>
                                          </p:val>
                                        </p:tav>
                                        <p:tav tm="100000">
                                          <p:val>
                                            <p:strVal val="#ppt_x"/>
                                          </p:val>
                                        </p:tav>
                                      </p:tavLst>
                                    </p:anim>
                                    <p:anim calcmode="lin" valueType="num">
                                      <p:cBhvr>
                                        <p:cTn id="32" dur="10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3" presetClass="entr" presetSubtype="272"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p:cTn id="36" dur="500" fill="hold"/>
                                        <p:tgtEl>
                                          <p:spTgt spid="71"/>
                                        </p:tgtEl>
                                        <p:attrNameLst>
                                          <p:attrName>ppt_w</p:attrName>
                                        </p:attrNameLst>
                                      </p:cBhvr>
                                      <p:tavLst>
                                        <p:tav tm="0">
                                          <p:val>
                                            <p:strVal val="2/3*#ppt_w"/>
                                          </p:val>
                                        </p:tav>
                                        <p:tav tm="100000">
                                          <p:val>
                                            <p:strVal val="#ppt_w"/>
                                          </p:val>
                                        </p:tav>
                                      </p:tavLst>
                                    </p:anim>
                                    <p:anim calcmode="lin" valueType="num">
                                      <p:cBhvr>
                                        <p:cTn id="37" dur="500" fill="hold"/>
                                        <p:tgtEl>
                                          <p:spTgt spid="71"/>
                                        </p:tgtEl>
                                        <p:attrNameLst>
                                          <p:attrName>ppt_h</p:attrName>
                                        </p:attrNameLst>
                                      </p:cBhvr>
                                      <p:tavLst>
                                        <p:tav tm="0">
                                          <p:val>
                                            <p:strVal val="2/3*#ppt_h"/>
                                          </p:val>
                                        </p:tav>
                                        <p:tav tm="100000">
                                          <p:val>
                                            <p:strVal val="#ppt_h"/>
                                          </p:val>
                                        </p:tav>
                                      </p:tavLst>
                                    </p:anim>
                                  </p:childTnLst>
                                </p:cTn>
                              </p:par>
                            </p:childTnLst>
                          </p:cTn>
                        </p:par>
                        <p:par>
                          <p:cTn id="38" fill="hold">
                            <p:stCondLst>
                              <p:cond delay="5000"/>
                            </p:stCondLst>
                            <p:childTnLst>
                              <p:par>
                                <p:cTn id="39" presetID="42"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1000"/>
                                        <p:tgtEl>
                                          <p:spTgt spid="3">
                                            <p:txEl>
                                              <p:pRg st="0" end="0"/>
                                            </p:txEl>
                                          </p:spTgt>
                                        </p:tgtEl>
                                      </p:cBhvr>
                                    </p:animEffect>
                                    <p:anim calcmode="lin" valueType="num">
                                      <p:cBhvr>
                                        <p:cTn id="4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3" presetClass="entr" presetSubtype="272" fill="hold" nodeType="after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strVal val="2/3*#ppt_w"/>
                                          </p:val>
                                        </p:tav>
                                        <p:tav tm="100000">
                                          <p:val>
                                            <p:strVal val="#ppt_w"/>
                                          </p:val>
                                        </p:tav>
                                      </p:tavLst>
                                    </p:anim>
                                    <p:anim calcmode="lin" valueType="num">
                                      <p:cBhvr>
                                        <p:cTn id="54" dur="500" fill="hold"/>
                                        <p:tgtEl>
                                          <p:spTgt spid="72"/>
                                        </p:tgtEl>
                                        <p:attrNameLst>
                                          <p:attrName>ppt_h</p:attrName>
                                        </p:attrNameLst>
                                      </p:cBhvr>
                                      <p:tavLst>
                                        <p:tav tm="0">
                                          <p:val>
                                            <p:strVal val="2/3*#ppt_h"/>
                                          </p:val>
                                        </p:tav>
                                        <p:tav tm="100000">
                                          <p:val>
                                            <p:strVal val="#ppt_h"/>
                                          </p:val>
                                        </p:tav>
                                      </p:tavLst>
                                    </p:anim>
                                  </p:childTnLst>
                                </p:cTn>
                              </p:par>
                            </p:childTnLst>
                          </p:cTn>
                        </p:par>
                        <p:par>
                          <p:cTn id="55" fill="hold">
                            <p:stCondLst>
                              <p:cond delay="7500"/>
                            </p:stCondLst>
                            <p:childTnLst>
                              <p:par>
                                <p:cTn id="56" presetID="42"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childTnLst>
                          </p:cTn>
                        </p:par>
                        <p:par>
                          <p:cTn id="61" fill="hold">
                            <p:stCondLst>
                              <p:cond delay="8500"/>
                            </p:stCondLst>
                            <p:childTnLst>
                              <p:par>
                                <p:cTn id="62" presetID="42" presetClass="entr" presetSubtype="0"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9500"/>
                            </p:stCondLst>
                            <p:childTnLst>
                              <p:par>
                                <p:cTn id="68" presetID="23" presetClass="entr" presetSubtype="272" fill="hold" nodeType="afterEffect">
                                  <p:stCondLst>
                                    <p:cond delay="0"/>
                                  </p:stCondLst>
                                  <p:childTnLst>
                                    <p:set>
                                      <p:cBhvr>
                                        <p:cTn id="69" dur="1" fill="hold">
                                          <p:stCondLst>
                                            <p:cond delay="0"/>
                                          </p:stCondLst>
                                        </p:cTn>
                                        <p:tgtEl>
                                          <p:spTgt spid="75"/>
                                        </p:tgtEl>
                                        <p:attrNameLst>
                                          <p:attrName>style.visibility</p:attrName>
                                        </p:attrNameLst>
                                      </p:cBhvr>
                                      <p:to>
                                        <p:strVal val="visible"/>
                                      </p:to>
                                    </p:set>
                                    <p:anim calcmode="lin" valueType="num">
                                      <p:cBhvr>
                                        <p:cTn id="70" dur="500" fill="hold"/>
                                        <p:tgtEl>
                                          <p:spTgt spid="75"/>
                                        </p:tgtEl>
                                        <p:attrNameLst>
                                          <p:attrName>ppt_w</p:attrName>
                                        </p:attrNameLst>
                                      </p:cBhvr>
                                      <p:tavLst>
                                        <p:tav tm="0">
                                          <p:val>
                                            <p:strVal val="2/3*#ppt_w"/>
                                          </p:val>
                                        </p:tav>
                                        <p:tav tm="100000">
                                          <p:val>
                                            <p:strVal val="#ppt_w"/>
                                          </p:val>
                                        </p:tav>
                                      </p:tavLst>
                                    </p:anim>
                                    <p:anim calcmode="lin" valueType="num">
                                      <p:cBhvr>
                                        <p:cTn id="71" dur="500" fill="hold"/>
                                        <p:tgtEl>
                                          <p:spTgt spid="75"/>
                                        </p:tgtEl>
                                        <p:attrNameLst>
                                          <p:attrName>ppt_h</p:attrName>
                                        </p:attrNameLst>
                                      </p:cBhvr>
                                      <p:tavLst>
                                        <p:tav tm="0">
                                          <p:val>
                                            <p:strVal val="2/3*#ppt_h"/>
                                          </p:val>
                                        </p:tav>
                                        <p:tav tm="100000">
                                          <p:val>
                                            <p:strVal val="#ppt_h"/>
                                          </p:val>
                                        </p:tav>
                                      </p:tavLst>
                                    </p:anim>
                                  </p:childTnLst>
                                </p:cTn>
                              </p:par>
                            </p:childTnLst>
                          </p:cTn>
                        </p:par>
                        <p:par>
                          <p:cTn id="72" fill="hold">
                            <p:stCondLst>
                              <p:cond delay="10000"/>
                            </p:stCondLst>
                            <p:childTnLst>
                              <p:par>
                                <p:cTn id="73" presetID="42"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par>
                          <p:cTn id="78" fill="hold">
                            <p:stCondLst>
                              <p:cond delay="11000"/>
                            </p:stCondLst>
                            <p:childTnLst>
                              <p:par>
                                <p:cTn id="79" presetID="42" presetClass="entr" presetSubtype="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childTnLst>
                          </p:cTn>
                        </p:par>
                        <p:par>
                          <p:cTn id="84" fill="hold">
                            <p:stCondLst>
                              <p:cond delay="12000"/>
                            </p:stCondLst>
                            <p:childTnLst>
                              <p:par>
                                <p:cTn id="85" presetID="23" presetClass="entr" presetSubtype="272" fill="hold"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p:cTn id="87" dur="500" fill="hold"/>
                                        <p:tgtEl>
                                          <p:spTgt spid="74"/>
                                        </p:tgtEl>
                                        <p:attrNameLst>
                                          <p:attrName>ppt_w</p:attrName>
                                        </p:attrNameLst>
                                      </p:cBhvr>
                                      <p:tavLst>
                                        <p:tav tm="0">
                                          <p:val>
                                            <p:strVal val="2/3*#ppt_w"/>
                                          </p:val>
                                        </p:tav>
                                        <p:tav tm="100000">
                                          <p:val>
                                            <p:strVal val="#ppt_w"/>
                                          </p:val>
                                        </p:tav>
                                      </p:tavLst>
                                    </p:anim>
                                    <p:anim calcmode="lin" valueType="num">
                                      <p:cBhvr>
                                        <p:cTn id="88" dur="500" fill="hold"/>
                                        <p:tgtEl>
                                          <p:spTgt spid="7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3" grpId="0" build="p"/>
      <p:bldP spid="47" grpId="0"/>
      <p:bldP spid="48" grpId="0"/>
      <p:bldP spid="25" grpId="0" animBg="1"/>
      <p:bldP spid="26" grpId="0" animBg="1"/>
      <p:bldP spid="27" grpId="0" animBg="1"/>
      <p:bldP spid="28" grpId="0" animBg="1"/>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7" name="Group 6">
            <a:extLst>
              <a:ext uri="{FF2B5EF4-FFF2-40B4-BE49-F238E27FC236}">
                <a16:creationId xmlns:a16="http://schemas.microsoft.com/office/drawing/2014/main" id="{248B6F43-D23F-E34B-8ABB-F424DD463A0C}"/>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8" name="Straight Connector 7">
              <a:extLst>
                <a:ext uri="{FF2B5EF4-FFF2-40B4-BE49-F238E27FC236}">
                  <a16:creationId xmlns:a16="http://schemas.microsoft.com/office/drawing/2014/main" id="{C921350C-ABD1-DC42-A5D7-B1770A1AAFFE}"/>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366A1C1-D22D-F540-822A-839614AD703E}"/>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0F9EB9B2-75EA-264C-956B-723620B43AE2}"/>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DE2CA70-CE95-054D-BB1B-F8BB89EA05D9}"/>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9A1714F2-00A0-1447-BDC9-3A6FD363D8E4}"/>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2058211" y="1914526"/>
            <a:ext cx="9262932" cy="4168774"/>
          </a:xfrm>
        </p:spPr>
        <p:txBody>
          <a:bodyPr>
            <a:normAutofit/>
          </a:body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Entrance Conference</a:t>
            </a:r>
          </a:p>
          <a:p>
            <a:pPr lvl="1">
              <a:lnSpc>
                <a:spcPct val="150000"/>
              </a:lnSpc>
              <a:buClr>
                <a:srgbClr val="C00000"/>
              </a:buClr>
              <a:buSzPct val="80000"/>
              <a:buFont typeface="Wingdings" pitchFamily="2" charset="2"/>
              <a:buChar char="ü"/>
              <a:defRPr/>
            </a:pPr>
            <a:r>
              <a:rPr lang="en-US" sz="2800" dirty="0"/>
              <a:t>Discuss objectives of site visit with key personnel</a:t>
            </a:r>
          </a:p>
          <a:p>
            <a:pPr lvl="1">
              <a:lnSpc>
                <a:spcPct val="150000"/>
              </a:lnSpc>
              <a:buClr>
                <a:srgbClr val="C00000"/>
              </a:buClr>
              <a:buSzPct val="80000"/>
              <a:buFont typeface="Wingdings" pitchFamily="2" charset="2"/>
              <a:buChar char="ü"/>
              <a:defRPr/>
            </a:pPr>
            <a:r>
              <a:rPr lang="en-US" sz="2800" dirty="0"/>
              <a:t>Discuss concerns noted during the pre-site visit work</a:t>
            </a:r>
            <a:endParaRPr lang="en-US" altLang="en-US" sz="2600" dirty="0">
              <a:cs typeface="Times New Roman" panose="02020603050405020304" pitchFamily="18" charset="0"/>
            </a:endParaRPr>
          </a:p>
        </p:txBody>
      </p:sp>
      <p:grpSp>
        <p:nvGrpSpPr>
          <p:cNvPr id="4" name="Group 3">
            <a:extLst>
              <a:ext uri="{FF2B5EF4-FFF2-40B4-BE49-F238E27FC236}">
                <a16:creationId xmlns:a16="http://schemas.microsoft.com/office/drawing/2014/main" id="{6E4D4B1B-0595-0B4A-AABA-26110EB41B2B}"/>
              </a:ext>
              <a:ext uri="{C183D7F6-B498-43B3-948B-1728B52AA6E4}">
                <adec:decorative xmlns:adec="http://schemas.microsoft.com/office/drawing/2017/decorative" val="1"/>
              </a:ext>
            </a:extLst>
          </p:cNvPr>
          <p:cNvGrpSpPr/>
          <p:nvPr/>
        </p:nvGrpSpPr>
        <p:grpSpPr>
          <a:xfrm>
            <a:off x="424228" y="4468078"/>
            <a:ext cx="1964963" cy="1964964"/>
            <a:chOff x="432811" y="4157182"/>
            <a:chExt cx="1964963" cy="1964964"/>
          </a:xfrm>
        </p:grpSpPr>
        <p:sp>
          <p:nvSpPr>
            <p:cNvPr id="5" name="Oval 4">
              <a:extLst>
                <a:ext uri="{FF2B5EF4-FFF2-40B4-BE49-F238E27FC236}">
                  <a16:creationId xmlns:a16="http://schemas.microsoft.com/office/drawing/2014/main" id="{C17C6F90-5591-1047-8DEE-A2A99981DA14}"/>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5">
              <a:extLst>
                <a:ext uri="{FF2B5EF4-FFF2-40B4-BE49-F238E27FC236}">
                  <a16:creationId xmlns:a16="http://schemas.microsoft.com/office/drawing/2014/main" id="{4768A756-26FA-704D-8E4E-8AB5DF81CDF5}"/>
                </a:ext>
              </a:extLst>
            </p:cNvPr>
            <p:cNvPicPr>
              <a:picLocks noChangeAspect="1"/>
            </p:cNvPicPr>
            <p:nvPr/>
          </p:nvPicPr>
          <p:blipFill>
            <a:blip r:embed="rId2"/>
            <a:stretch>
              <a:fillRect/>
            </a:stretch>
          </p:blipFill>
          <p:spPr>
            <a:xfrm>
              <a:off x="517178" y="4293346"/>
              <a:ext cx="1828800" cy="1828800"/>
            </a:xfrm>
            <a:prstGeom prst="rect">
              <a:avLst/>
            </a:prstGeom>
          </p:spPr>
        </p:pic>
      </p:grpSp>
    </p:spTree>
    <p:extLst>
      <p:ext uri="{BB962C8B-B14F-4D97-AF65-F5344CB8AC3E}">
        <p14:creationId xmlns:p14="http://schemas.microsoft.com/office/powerpoint/2010/main" val="17630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6D0751-E9DD-D041-BF48-BF867E62DB31}"/>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1" name="Straight Connector 10">
              <a:extLst>
                <a:ext uri="{FF2B5EF4-FFF2-40B4-BE49-F238E27FC236}">
                  <a16:creationId xmlns:a16="http://schemas.microsoft.com/office/drawing/2014/main" id="{814CB6F7-496B-9C4F-9942-0C071B8457A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5E833F7-7E0D-AA42-BE87-91012206DCD7}"/>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3A405993-0608-464F-A4B9-4FA064C02D9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21B6A654-DFA9-CD43-8B42-3359962435BB}"/>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758C2ADE-11FD-9D4B-B30E-C3FBBF0B44EB}"/>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4" name="Content Placeholder 2">
            <a:extLst>
              <a:ext uri="{FF2B5EF4-FFF2-40B4-BE49-F238E27FC236}">
                <a16:creationId xmlns:a16="http://schemas.microsoft.com/office/drawing/2014/main" id="{9E7D4C29-AC15-CF49-B13C-D7DEC32317B9}"/>
              </a:ext>
            </a:extLst>
          </p:cNvPr>
          <p:cNvSpPr txBox="1">
            <a:spLocks/>
          </p:cNvSpPr>
          <p:nvPr/>
        </p:nvSpPr>
        <p:spPr>
          <a:xfrm>
            <a:off x="2020841" y="1261872"/>
            <a:ext cx="10171160" cy="5079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000" dirty="0">
                <a:cs typeface="Times New Roman" panose="02020603050405020304" pitchFamily="18" charset="0"/>
              </a:rPr>
              <a:t>Assess Internal Controls</a:t>
            </a:r>
          </a:p>
          <a:p>
            <a:pPr marL="457200" lvl="1" indent="0">
              <a:lnSpc>
                <a:spcPct val="150000"/>
              </a:lnSpc>
              <a:buClr>
                <a:srgbClr val="C00000"/>
              </a:buClr>
              <a:buSzPct val="80000"/>
              <a:buNone/>
              <a:defRPr/>
            </a:pPr>
            <a:r>
              <a:rPr lang="en-US" sz="2800" dirty="0"/>
              <a:t>Implemented by non-Federal entity, to provide reasonable</a:t>
            </a:r>
          </a:p>
          <a:p>
            <a:pPr marL="457200" lvl="1" indent="0">
              <a:lnSpc>
                <a:spcPct val="100000"/>
              </a:lnSpc>
              <a:buClr>
                <a:srgbClr val="C00000"/>
              </a:buClr>
              <a:buSzPct val="80000"/>
              <a:buNone/>
              <a:defRPr/>
            </a:pPr>
            <a:r>
              <a:rPr lang="en-US" sz="2800" dirty="0"/>
              <a:t>assurance regarding the achievement of objectives: </a:t>
            </a:r>
          </a:p>
          <a:p>
            <a:pPr lvl="2">
              <a:lnSpc>
                <a:spcPct val="150000"/>
              </a:lnSpc>
              <a:buClr>
                <a:srgbClr val="C00000"/>
              </a:buClr>
              <a:buSzPct val="80000"/>
              <a:buFont typeface="Wingdings" pitchFamily="2" charset="2"/>
              <a:buChar char="ü"/>
              <a:defRPr/>
            </a:pPr>
            <a:r>
              <a:rPr lang="en-US" sz="2400" dirty="0"/>
              <a:t>Effectiveness and efficiency of operations </a:t>
            </a:r>
          </a:p>
          <a:p>
            <a:pPr lvl="2">
              <a:lnSpc>
                <a:spcPct val="150000"/>
              </a:lnSpc>
              <a:buClr>
                <a:srgbClr val="C00000"/>
              </a:buClr>
              <a:buSzPct val="80000"/>
              <a:buFont typeface="Wingdings" pitchFamily="2" charset="2"/>
              <a:buChar char="ü"/>
              <a:defRPr/>
            </a:pPr>
            <a:r>
              <a:rPr lang="en-US" sz="2400" dirty="0"/>
              <a:t>Reliability of reporting for internal and external use </a:t>
            </a:r>
          </a:p>
          <a:p>
            <a:pPr lvl="2">
              <a:lnSpc>
                <a:spcPct val="150000"/>
              </a:lnSpc>
              <a:buClr>
                <a:srgbClr val="C00000"/>
              </a:buClr>
              <a:buSzPct val="80000"/>
              <a:buFont typeface="Wingdings" pitchFamily="2" charset="2"/>
              <a:buChar char="ü"/>
              <a:defRPr/>
            </a:pPr>
            <a:r>
              <a:rPr lang="en-US" sz="2400" dirty="0"/>
              <a:t>Compliance with applicable laws and regulations </a:t>
            </a:r>
          </a:p>
          <a:p>
            <a:pPr marL="457200" lvl="1" indent="0">
              <a:lnSpc>
                <a:spcPct val="150000"/>
              </a:lnSpc>
              <a:buClr>
                <a:srgbClr val="C00000"/>
              </a:buClr>
              <a:buSzPct val="80000"/>
              <a:buNone/>
              <a:defRPr/>
            </a:pPr>
            <a:r>
              <a:rPr lang="en-US" sz="2800" dirty="0"/>
              <a:t> Necessary to prevent fraud, waste, and abuse</a:t>
            </a:r>
          </a:p>
          <a:p>
            <a:pPr marL="0" indent="0">
              <a:lnSpc>
                <a:spcPct val="150000"/>
              </a:lnSpc>
              <a:spcBef>
                <a:spcPct val="0"/>
              </a:spcBef>
              <a:buClr>
                <a:srgbClr val="C00000"/>
              </a:buClr>
              <a:buSzPct val="80000"/>
              <a:buFont typeface="Arial" panose="020B0604020202020204" pitchFamily="34" charset="0"/>
              <a:buNone/>
            </a:pPr>
            <a:endParaRPr lang="en-US" altLang="en-US" sz="3000" dirty="0">
              <a:cs typeface="Times New Roman" panose="02020603050405020304" pitchFamily="18" charset="0"/>
            </a:endParaRPr>
          </a:p>
        </p:txBody>
      </p:sp>
      <p:grpSp>
        <p:nvGrpSpPr>
          <p:cNvPr id="17" name="Group 16">
            <a:extLst>
              <a:ext uri="{FF2B5EF4-FFF2-40B4-BE49-F238E27FC236}">
                <a16:creationId xmlns:a16="http://schemas.microsoft.com/office/drawing/2014/main" id="{7FE3E046-BA2C-CC43-B107-EAED7EAC9B71}"/>
              </a:ext>
              <a:ext uri="{C183D7F6-B498-43B3-948B-1728B52AA6E4}">
                <adec:decorative xmlns:adec="http://schemas.microsoft.com/office/drawing/2017/decorative" val="1"/>
              </a:ext>
            </a:extLst>
          </p:cNvPr>
          <p:cNvGrpSpPr/>
          <p:nvPr/>
        </p:nvGrpSpPr>
        <p:grpSpPr>
          <a:xfrm>
            <a:off x="361703" y="4468078"/>
            <a:ext cx="2149873" cy="2149873"/>
            <a:chOff x="361703" y="4468078"/>
            <a:chExt cx="2149873" cy="2149873"/>
          </a:xfrm>
        </p:grpSpPr>
        <p:sp>
          <p:nvSpPr>
            <p:cNvPr id="7" name="Oval 6">
              <a:extLst>
                <a:ext uri="{FF2B5EF4-FFF2-40B4-BE49-F238E27FC236}">
                  <a16:creationId xmlns:a16="http://schemas.microsoft.com/office/drawing/2014/main" id="{8A62AB21-D999-D041-B3C5-72A2D15AF2D1}"/>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97352DC4-DF29-4244-8F62-19A89E1E4792}"/>
                </a:ext>
              </a:extLst>
            </p:cNvPr>
            <p:cNvPicPr>
              <a:picLocks noChangeAspect="1"/>
            </p:cNvPicPr>
            <p:nvPr/>
          </p:nvPicPr>
          <p:blipFill>
            <a:blip r:embed="rId2"/>
            <a:srcRect/>
            <a:stretch/>
          </p:blipFill>
          <p:spPr>
            <a:xfrm>
              <a:off x="361703" y="4468078"/>
              <a:ext cx="2149873" cy="2149873"/>
            </a:xfrm>
            <a:prstGeom prst="rect">
              <a:avLst/>
            </a:prstGeom>
          </p:spPr>
        </p:pic>
      </p:grpSp>
    </p:spTree>
    <p:extLst>
      <p:ext uri="{BB962C8B-B14F-4D97-AF65-F5344CB8AC3E}">
        <p14:creationId xmlns:p14="http://schemas.microsoft.com/office/powerpoint/2010/main" val="351424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anim calcmode="lin" valueType="num">
                                      <p:cBhvr>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anim calcmode="lin" valueType="num">
                                      <p:cBhvr>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473E90D-B722-BE4E-8EB1-4229D3D754AB}"/>
              </a:ext>
              <a:ext uri="{C183D7F6-B498-43B3-948B-1728B52AA6E4}">
                <adec:decorative xmlns:adec="http://schemas.microsoft.com/office/drawing/2017/decorative" val="1"/>
              </a:ext>
            </a:extLst>
          </p:cNvPr>
          <p:cNvSpPr/>
          <p:nvPr/>
        </p:nvSpPr>
        <p:spPr>
          <a:xfrm>
            <a:off x="957263" y="2427541"/>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A3464EC-D1A8-AD4B-8ABB-9E6138CD95F7}"/>
              </a:ext>
              <a:ext uri="{C183D7F6-B498-43B3-948B-1728B52AA6E4}">
                <adec:decorative xmlns:adec="http://schemas.microsoft.com/office/drawing/2017/decorative" val="1"/>
              </a:ext>
            </a:extLst>
          </p:cNvPr>
          <p:cNvSpPr/>
          <p:nvPr/>
        </p:nvSpPr>
        <p:spPr>
          <a:xfrm>
            <a:off x="957263" y="3623295"/>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E93FAFD-F50F-BB44-8AF0-0D5FBA98D224}"/>
              </a:ext>
              <a:ext uri="{C183D7F6-B498-43B3-948B-1728B52AA6E4}">
                <adec:decorative xmlns:adec="http://schemas.microsoft.com/office/drawing/2017/decorative" val="1"/>
              </a:ext>
            </a:extLst>
          </p:cNvPr>
          <p:cNvSpPr/>
          <p:nvPr/>
        </p:nvSpPr>
        <p:spPr>
          <a:xfrm>
            <a:off x="957263" y="4804982"/>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957263" y="1233248"/>
            <a:ext cx="11234737" cy="5380746"/>
          </a:xfrm>
        </p:spPr>
        <p:txBody>
          <a:bodyPr>
            <a:normAutofit/>
          </a:body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Basic Internal Control Principles</a:t>
            </a:r>
          </a:p>
          <a:p>
            <a:pPr lvl="0" defTabSz="755650">
              <a:lnSpc>
                <a:spcPct val="150000"/>
              </a:lnSpc>
              <a:spcBef>
                <a:spcPct val="0"/>
              </a:spcBef>
              <a:spcAft>
                <a:spcPct val="35000"/>
              </a:spcAft>
              <a:buClr>
                <a:srgbClr val="C00000"/>
              </a:buClr>
              <a:buSzPct val="80000"/>
              <a:buFont typeface="Wingdings" pitchFamily="2" charset="2"/>
              <a:buChar char="Ø"/>
            </a:pPr>
            <a:r>
              <a:rPr lang="en-US" sz="2600" dirty="0"/>
              <a:t>Develop and implement procedures</a:t>
            </a:r>
          </a:p>
          <a:p>
            <a:pPr lvl="1" defTabSz="755650">
              <a:lnSpc>
                <a:spcPts val="3600"/>
              </a:lnSpc>
              <a:spcBef>
                <a:spcPct val="0"/>
              </a:spcBef>
              <a:spcAft>
                <a:spcPct val="35000"/>
              </a:spcAft>
              <a:buClr>
                <a:srgbClr val="C00000"/>
              </a:buClr>
              <a:buSzPct val="80000"/>
            </a:pPr>
            <a:r>
              <a:rPr lang="en-US" dirty="0"/>
              <a:t>Time and attendance</a:t>
            </a:r>
          </a:p>
          <a:p>
            <a:pPr lvl="1" defTabSz="755650">
              <a:lnSpc>
                <a:spcPts val="3600"/>
              </a:lnSpc>
              <a:spcBef>
                <a:spcPct val="0"/>
              </a:spcBef>
              <a:spcAft>
                <a:spcPct val="35000"/>
              </a:spcAft>
              <a:buClr>
                <a:srgbClr val="C00000"/>
              </a:buClr>
              <a:buSzPct val="80000"/>
            </a:pPr>
            <a:r>
              <a:rPr lang="en-US" dirty="0"/>
              <a:t>Travel</a:t>
            </a:r>
          </a:p>
          <a:p>
            <a:pPr lvl="1" defTabSz="755650">
              <a:lnSpc>
                <a:spcPts val="3600"/>
              </a:lnSpc>
              <a:spcBef>
                <a:spcPct val="0"/>
              </a:spcBef>
              <a:spcAft>
                <a:spcPct val="35000"/>
              </a:spcAft>
              <a:buClr>
                <a:srgbClr val="C00000"/>
              </a:buClr>
              <a:buSzPct val="80000"/>
            </a:pPr>
            <a:r>
              <a:rPr lang="en-US" dirty="0"/>
              <a:t>Procurement</a:t>
            </a:r>
          </a:p>
          <a:p>
            <a:pPr lvl="1" defTabSz="755650">
              <a:lnSpc>
                <a:spcPts val="3600"/>
              </a:lnSpc>
              <a:spcBef>
                <a:spcPct val="0"/>
              </a:spcBef>
              <a:spcAft>
                <a:spcPct val="35000"/>
              </a:spcAft>
              <a:buClr>
                <a:srgbClr val="C00000"/>
              </a:buClr>
              <a:buSzPct val="80000"/>
            </a:pPr>
            <a:r>
              <a:rPr lang="en-US" dirty="0"/>
              <a:t>Fixed asset and inventory</a:t>
            </a:r>
          </a:p>
          <a:p>
            <a:pPr lvl="1" defTabSz="755650">
              <a:lnSpc>
                <a:spcPts val="3600"/>
              </a:lnSpc>
              <a:spcBef>
                <a:spcPct val="0"/>
              </a:spcBef>
              <a:spcAft>
                <a:spcPct val="35000"/>
              </a:spcAft>
              <a:buClr>
                <a:srgbClr val="C00000"/>
              </a:buClr>
              <a:buSzPct val="80000"/>
            </a:pPr>
            <a:r>
              <a:rPr lang="en-US" dirty="0"/>
              <a:t>Federal grants management</a:t>
            </a:r>
          </a:p>
          <a:p>
            <a:pPr lvl="1" defTabSz="755650">
              <a:lnSpc>
                <a:spcPts val="3600"/>
              </a:lnSpc>
              <a:spcBef>
                <a:spcPct val="0"/>
              </a:spcBef>
              <a:spcAft>
                <a:spcPct val="35000"/>
              </a:spcAft>
              <a:buClr>
                <a:srgbClr val="C00000"/>
              </a:buClr>
              <a:buSzPct val="80000"/>
            </a:pPr>
            <a:r>
              <a:rPr lang="en-US" dirty="0"/>
              <a:t>Subrecipient monitoring </a:t>
            </a:r>
          </a:p>
          <a:p>
            <a:pPr marL="0" indent="0">
              <a:lnSpc>
                <a:spcPct val="150000"/>
              </a:lnSpc>
              <a:spcBef>
                <a:spcPct val="0"/>
              </a:spcBef>
              <a:buClr>
                <a:srgbClr val="C00000"/>
              </a:buClr>
              <a:buSzPct val="80000"/>
              <a:buNone/>
            </a:pPr>
            <a:endParaRPr lang="en-US" altLang="en-US" sz="3000" dirty="0">
              <a:cs typeface="Times New Roman" panose="02020603050405020304" pitchFamily="18" charset="0"/>
            </a:endParaRPr>
          </a:p>
        </p:txBody>
      </p:sp>
      <p:pic>
        <p:nvPicPr>
          <p:cNvPr id="21" name="Picture 20" descr="three gears icon with a red magnifying glass">
            <a:extLst>
              <a:ext uri="{FF2B5EF4-FFF2-40B4-BE49-F238E27FC236}">
                <a16:creationId xmlns:a16="http://schemas.microsoft.com/office/drawing/2014/main" id="{08C6AE18-CDF5-0644-8406-51A091C6720F}"/>
              </a:ext>
            </a:extLst>
          </p:cNvPr>
          <p:cNvPicPr>
            <a:picLocks noChangeAspect="1"/>
          </p:cNvPicPr>
          <p:nvPr/>
        </p:nvPicPr>
        <p:blipFill>
          <a:blip r:embed="rId2"/>
          <a:stretch>
            <a:fillRect/>
          </a:stretch>
        </p:blipFill>
        <p:spPr>
          <a:xfrm>
            <a:off x="8673064" y="288099"/>
            <a:ext cx="3446487" cy="3446487"/>
          </a:xfrm>
          <a:prstGeom prst="rect">
            <a:avLst/>
          </a:prstGeom>
        </p:spPr>
      </p:pic>
    </p:spTree>
    <p:extLst>
      <p:ext uri="{BB962C8B-B14F-4D97-AF65-F5344CB8AC3E}">
        <p14:creationId xmlns:p14="http://schemas.microsoft.com/office/powerpoint/2010/main" val="1332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2/3*#ppt_w"/>
                                          </p:val>
                                        </p:tav>
                                        <p:tav tm="100000">
                                          <p:val>
                                            <p:strVal val="#ppt_w"/>
                                          </p:val>
                                        </p:tav>
                                      </p:tavLst>
                                    </p:anim>
                                    <p:anim calcmode="lin" valueType="num">
                                      <p:cBhvr>
                                        <p:cTn id="8" dur="500" fill="hold"/>
                                        <p:tgtEl>
                                          <p:spTgt spid="21"/>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000"/>
                                        <p:tgtEl>
                                          <p:spTgt spid="24"/>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75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childTnLst>
                                </p:cTn>
                              </p:par>
                            </p:childTnLst>
                          </p:cTn>
                        </p:par>
                        <p:par>
                          <p:cTn id="54" fill="hold">
                            <p:stCondLst>
                              <p:cond delay="9500"/>
                            </p:stCondLst>
                            <p:childTnLst>
                              <p:par>
                                <p:cTn id="55" presetID="42" presetClass="entr" presetSubtype="0" fill="hold"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9" name="Rounded Rectangle 8">
            <a:extLst>
              <a:ext uri="{FF2B5EF4-FFF2-40B4-BE49-F238E27FC236}">
                <a16:creationId xmlns:a16="http://schemas.microsoft.com/office/drawing/2014/main" id="{7EAFFC1D-8618-B640-97E5-400A54F1AB1B}"/>
              </a:ext>
              <a:ext uri="{C183D7F6-B498-43B3-948B-1728B52AA6E4}">
                <adec:decorative xmlns:adec="http://schemas.microsoft.com/office/drawing/2017/decorative" val="1"/>
              </a:ext>
            </a:extLst>
          </p:cNvPr>
          <p:cNvSpPr/>
          <p:nvPr/>
        </p:nvSpPr>
        <p:spPr>
          <a:xfrm>
            <a:off x="957263" y="1768778"/>
            <a:ext cx="10649521" cy="999356"/>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B33B667-F735-B846-BEE9-E297E9922D10}"/>
              </a:ext>
              <a:ext uri="{C183D7F6-B498-43B3-948B-1728B52AA6E4}">
                <adec:decorative xmlns:adec="http://schemas.microsoft.com/office/drawing/2017/decorative" val="1"/>
              </a:ext>
            </a:extLst>
          </p:cNvPr>
          <p:cNvSpPr/>
          <p:nvPr/>
        </p:nvSpPr>
        <p:spPr>
          <a:xfrm>
            <a:off x="957263" y="4108704"/>
            <a:ext cx="10649521" cy="1338306"/>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8C6AE18-CDF5-0644-8406-51A091C672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95698" y="3622513"/>
            <a:ext cx="3310330" cy="3310330"/>
          </a:xfrm>
          <a:prstGeom prst="rect">
            <a:avLst/>
          </a:prstGeom>
        </p:spPr>
      </p:pic>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957263" y="1233247"/>
            <a:ext cx="8650033" cy="5216321"/>
          </a:xfrm>
        </p:spPr>
        <p:txBody>
          <a:bodyPr>
            <a:normAutofit/>
          </a:bodyPr>
          <a:lstStyle/>
          <a:p>
            <a:pPr marL="0" indent="0">
              <a:lnSpc>
                <a:spcPct val="100000"/>
              </a:lnSpc>
              <a:spcBef>
                <a:spcPct val="0"/>
              </a:spcBef>
              <a:buClr>
                <a:srgbClr val="C00000"/>
              </a:buClr>
              <a:buSzPct val="80000"/>
              <a:buNone/>
            </a:pPr>
            <a:r>
              <a:rPr lang="en-US" altLang="en-US" sz="3000" dirty="0"/>
              <a:t>Basic Internal Control Principles</a:t>
            </a:r>
          </a:p>
          <a:p>
            <a:pPr>
              <a:lnSpc>
                <a:spcPct val="150000"/>
              </a:lnSpc>
              <a:spcBef>
                <a:spcPct val="0"/>
              </a:spcBef>
              <a:buClr>
                <a:srgbClr val="C00000"/>
              </a:buClr>
              <a:buSzPct val="80000"/>
              <a:buFont typeface="Wingdings" pitchFamily="2" charset="2"/>
              <a:buChar char="Ø"/>
            </a:pPr>
            <a:r>
              <a:rPr lang="en-US" altLang="en-US" sz="2600" dirty="0"/>
              <a:t>Establish responsibility</a:t>
            </a:r>
          </a:p>
          <a:p>
            <a:pPr lvl="1">
              <a:lnSpc>
                <a:spcPct val="100000"/>
              </a:lnSpc>
              <a:spcBef>
                <a:spcPct val="0"/>
              </a:spcBef>
              <a:buClr>
                <a:srgbClr val="C00000"/>
              </a:buClr>
              <a:buSzPct val="80000"/>
            </a:pPr>
            <a:r>
              <a:rPr lang="en-US" altLang="en-US" dirty="0"/>
              <a:t>Assign each task to only one person.</a:t>
            </a:r>
          </a:p>
          <a:p>
            <a:pPr>
              <a:lnSpc>
                <a:spcPct val="150000"/>
              </a:lnSpc>
              <a:spcBef>
                <a:spcPct val="0"/>
              </a:spcBef>
              <a:buClr>
                <a:srgbClr val="C00000"/>
              </a:buClr>
              <a:buSzPct val="80000"/>
              <a:buFont typeface="Wingdings" pitchFamily="2" charset="2"/>
              <a:buChar char="Ø"/>
            </a:pPr>
            <a:r>
              <a:rPr lang="en-US" altLang="en-US" sz="2600" dirty="0"/>
              <a:t>Segregate duties</a:t>
            </a:r>
          </a:p>
          <a:p>
            <a:pPr lvl="1">
              <a:lnSpc>
                <a:spcPct val="100000"/>
              </a:lnSpc>
              <a:spcBef>
                <a:spcPct val="0"/>
              </a:spcBef>
              <a:buClr>
                <a:srgbClr val="C00000"/>
              </a:buClr>
              <a:buSzPct val="80000"/>
            </a:pPr>
            <a:r>
              <a:rPr lang="en-US" altLang="en-US" dirty="0"/>
              <a:t>Don’t make one employee responsible for all parts </a:t>
            </a:r>
            <a:br>
              <a:rPr lang="en-US" altLang="en-US" dirty="0"/>
            </a:br>
            <a:r>
              <a:rPr lang="en-US" altLang="en-US" dirty="0"/>
              <a:t>of a process.</a:t>
            </a:r>
          </a:p>
          <a:p>
            <a:pPr>
              <a:lnSpc>
                <a:spcPct val="150000"/>
              </a:lnSpc>
              <a:spcBef>
                <a:spcPct val="0"/>
              </a:spcBef>
              <a:buClr>
                <a:srgbClr val="C00000"/>
              </a:buClr>
              <a:buSzPct val="80000"/>
              <a:buFont typeface="Wingdings" pitchFamily="2" charset="2"/>
              <a:buChar char="Ø"/>
            </a:pPr>
            <a:r>
              <a:rPr lang="en-US" sz="2600" dirty="0"/>
              <a:t>Restrict access</a:t>
            </a:r>
          </a:p>
          <a:p>
            <a:pPr lvl="1">
              <a:lnSpc>
                <a:spcPct val="100000"/>
              </a:lnSpc>
              <a:spcBef>
                <a:spcPct val="0"/>
              </a:spcBef>
              <a:buClr>
                <a:srgbClr val="C00000"/>
              </a:buClr>
              <a:buSzPct val="80000"/>
            </a:pPr>
            <a:r>
              <a:rPr lang="en-US" dirty="0"/>
              <a:t>Don’t provide access to systems, information, assets, etc. unless needed to complete assigned responsibilities.</a:t>
            </a:r>
          </a:p>
          <a:p>
            <a:pPr>
              <a:lnSpc>
                <a:spcPct val="150000"/>
              </a:lnSpc>
              <a:spcBef>
                <a:spcPct val="0"/>
              </a:spcBef>
              <a:buClr>
                <a:srgbClr val="C00000"/>
              </a:buClr>
              <a:buSzPct val="80000"/>
              <a:buFont typeface="Wingdings" pitchFamily="2" charset="2"/>
              <a:buChar char="Ø"/>
            </a:pPr>
            <a:r>
              <a:rPr lang="en-US" sz="2600" dirty="0"/>
              <a:t>Independently verify</a:t>
            </a:r>
          </a:p>
          <a:p>
            <a:pPr lvl="1">
              <a:lnSpc>
                <a:spcPct val="100000"/>
              </a:lnSpc>
              <a:spcBef>
                <a:spcPct val="0"/>
              </a:spcBef>
              <a:buClr>
                <a:srgbClr val="C00000"/>
              </a:buClr>
              <a:buSzPct val="80000"/>
            </a:pPr>
            <a:r>
              <a:rPr lang="en-US" dirty="0"/>
              <a:t>Check others’ work.</a:t>
            </a:r>
          </a:p>
        </p:txBody>
      </p:sp>
    </p:spTree>
    <p:extLst>
      <p:ext uri="{BB962C8B-B14F-4D97-AF65-F5344CB8AC3E}">
        <p14:creationId xmlns:p14="http://schemas.microsoft.com/office/powerpoint/2010/main" val="30235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2/3*#ppt_w"/>
                                          </p:val>
                                        </p:tav>
                                        <p:tav tm="100000">
                                          <p:val>
                                            <p:strVal val="#ppt_w"/>
                                          </p:val>
                                        </p:tav>
                                      </p:tavLst>
                                    </p:anim>
                                    <p:anim calcmode="lin" valueType="num">
                                      <p:cBhvr>
                                        <p:cTn id="8" dur="500" fill="hold"/>
                                        <p:tgtEl>
                                          <p:spTgt spid="21"/>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anim calcmode="lin" valueType="num">
                                      <p:cBhvr>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anim calcmode="lin" valueType="num">
                                      <p:cBhvr>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anim calcmode="lin" valueType="num">
                                      <p:cBhvr>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par>
                          <p:cTn id="51" fill="hold">
                            <p:stCondLst>
                              <p:cond delay="80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9000"/>
                            </p:stCondLst>
                            <p:childTnLst>
                              <p:par>
                                <p:cTn id="58" presetID="42" presetClass="entr" presetSubtype="0" fill="hold" nodeType="after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anim calcmode="lin" valueType="num">
                                      <p:cBhvr>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10" name="Group 9">
            <a:extLst>
              <a:ext uri="{FF2B5EF4-FFF2-40B4-BE49-F238E27FC236}">
                <a16:creationId xmlns:a16="http://schemas.microsoft.com/office/drawing/2014/main" id="{7FD0BC74-2C8D-444C-9733-7CE8E495FD78}"/>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1" name="Straight Connector 10">
              <a:extLst>
                <a:ext uri="{FF2B5EF4-FFF2-40B4-BE49-F238E27FC236}">
                  <a16:creationId xmlns:a16="http://schemas.microsoft.com/office/drawing/2014/main" id="{6B4E6788-AB5E-C746-8424-25ADB97691A8}"/>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F35B15-6AAE-BC48-AF95-E35EC2685D4F}"/>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8EE9FCF3-573D-EB4A-B0A4-7AF734A8ABF3}"/>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5B1966E1-A10E-5249-9DAC-9C0A42E3E82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34D8A886-C504-7943-ACA9-04AECE7232D3}"/>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23" descr="three gears icon with a red magnifying glass">
            <a:extLst>
              <a:ext uri="{FF2B5EF4-FFF2-40B4-BE49-F238E27FC236}">
                <a16:creationId xmlns:a16="http://schemas.microsoft.com/office/drawing/2014/main" id="{CBAF8E7E-186A-554C-A105-A20A113FCC62}"/>
              </a:ext>
            </a:extLst>
          </p:cNvPr>
          <p:cNvGrpSpPr/>
          <p:nvPr/>
        </p:nvGrpSpPr>
        <p:grpSpPr>
          <a:xfrm>
            <a:off x="361703" y="4468078"/>
            <a:ext cx="2149873" cy="2149873"/>
            <a:chOff x="361703" y="4468078"/>
            <a:chExt cx="2149873" cy="2149873"/>
          </a:xfrm>
        </p:grpSpPr>
        <p:sp>
          <p:nvSpPr>
            <p:cNvPr id="25" name="Oval 24">
              <a:extLst>
                <a:ext uri="{FF2B5EF4-FFF2-40B4-BE49-F238E27FC236}">
                  <a16:creationId xmlns:a16="http://schemas.microsoft.com/office/drawing/2014/main" id="{A7DAC1ED-C324-7946-AB04-D5C819472C98}"/>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6" name="Picture 25">
              <a:extLst>
                <a:ext uri="{FF2B5EF4-FFF2-40B4-BE49-F238E27FC236}">
                  <a16:creationId xmlns:a16="http://schemas.microsoft.com/office/drawing/2014/main" id="{844CB121-DCB7-F649-9D9D-44BACCC1BFC8}"/>
                </a:ext>
              </a:extLst>
            </p:cNvPr>
            <p:cNvPicPr>
              <a:picLocks noChangeAspect="1"/>
            </p:cNvPicPr>
            <p:nvPr/>
          </p:nvPicPr>
          <p:blipFill>
            <a:blip r:embed="rId2"/>
            <a:srcRect/>
            <a:stretch/>
          </p:blipFill>
          <p:spPr>
            <a:xfrm>
              <a:off x="361703" y="4468078"/>
              <a:ext cx="2149873" cy="2149873"/>
            </a:xfrm>
            <a:prstGeom prst="rect">
              <a:avLst/>
            </a:prstGeom>
          </p:spPr>
        </p:pic>
      </p:grpSp>
      <p:sp>
        <p:nvSpPr>
          <p:cNvPr id="27" name="Content Placeholder 2">
            <a:extLst>
              <a:ext uri="{FF2B5EF4-FFF2-40B4-BE49-F238E27FC236}">
                <a16:creationId xmlns:a16="http://schemas.microsoft.com/office/drawing/2014/main" id="{A544EAEA-8F5A-D648-A031-6234E729C297}"/>
              </a:ext>
            </a:extLst>
          </p:cNvPr>
          <p:cNvSpPr txBox="1">
            <a:spLocks/>
          </p:cNvSpPr>
          <p:nvPr/>
        </p:nvSpPr>
        <p:spPr>
          <a:xfrm>
            <a:off x="2020841" y="1657350"/>
            <a:ext cx="10171160" cy="4684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000" dirty="0">
                <a:cs typeface="Times New Roman" panose="02020603050405020304" pitchFamily="18" charset="0"/>
              </a:rPr>
              <a:t>Assess Internal Controls</a:t>
            </a:r>
          </a:p>
          <a:p>
            <a:pPr lvl="1">
              <a:lnSpc>
                <a:spcPts val="3600"/>
              </a:lnSpc>
              <a:buClr>
                <a:srgbClr val="C00000"/>
              </a:buClr>
              <a:buSzPct val="80000"/>
              <a:buFont typeface="Wingdings" pitchFamily="2" charset="2"/>
              <a:buChar char="ü"/>
              <a:defRPr/>
            </a:pPr>
            <a:r>
              <a:rPr lang="en-US" sz="2800" dirty="0"/>
              <a:t>Obtain understanding of controls through inquiries/interviews </a:t>
            </a:r>
          </a:p>
          <a:p>
            <a:pPr lvl="1">
              <a:lnSpc>
                <a:spcPts val="3600"/>
              </a:lnSpc>
              <a:buClr>
                <a:srgbClr val="C00000"/>
              </a:buClr>
              <a:buSzPct val="80000"/>
              <a:buFont typeface="Wingdings" pitchFamily="2" charset="2"/>
              <a:buChar char="ü"/>
              <a:defRPr/>
            </a:pPr>
            <a:r>
              <a:rPr lang="en-US" sz="2800" dirty="0"/>
              <a:t>Walk through procedures with grantees</a:t>
            </a:r>
          </a:p>
          <a:p>
            <a:pPr lvl="1">
              <a:lnSpc>
                <a:spcPts val="3600"/>
              </a:lnSpc>
              <a:buClr>
                <a:srgbClr val="C00000"/>
              </a:buClr>
              <a:buSzPct val="80000"/>
              <a:buFont typeface="Wingdings" pitchFamily="2" charset="2"/>
              <a:buChar char="ü"/>
              <a:defRPr/>
            </a:pPr>
            <a:r>
              <a:rPr lang="en-US" sz="2800" dirty="0"/>
              <a:t>Verify existing controls</a:t>
            </a:r>
          </a:p>
        </p:txBody>
      </p:sp>
    </p:spTree>
    <p:extLst>
      <p:ext uri="{BB962C8B-B14F-4D97-AF65-F5344CB8AC3E}">
        <p14:creationId xmlns:p14="http://schemas.microsoft.com/office/powerpoint/2010/main" val="352861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1000"/>
                                        <p:tgtEl>
                                          <p:spTgt spid="27">
                                            <p:txEl>
                                              <p:pRg st="1" end="1"/>
                                            </p:txEl>
                                          </p:spTgt>
                                        </p:tgtEl>
                                      </p:cBhvr>
                                    </p:animEffect>
                                    <p:anim calcmode="lin" valueType="num">
                                      <p:cBhvr>
                                        <p:cTn id="8"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1000"/>
                                        <p:tgtEl>
                                          <p:spTgt spid="27">
                                            <p:txEl>
                                              <p:pRg st="2" end="2"/>
                                            </p:txEl>
                                          </p:spTgt>
                                        </p:tgtEl>
                                      </p:cBhvr>
                                    </p:animEffect>
                                    <p:anim calcmode="lin" valueType="num">
                                      <p:cBhvr>
                                        <p:cTn id="14"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Effect transition="in" filter="fade">
                                      <p:cBhvr>
                                        <p:cTn id="19" dur="1000"/>
                                        <p:tgtEl>
                                          <p:spTgt spid="27">
                                            <p:txEl>
                                              <p:pRg st="3" end="3"/>
                                            </p:txEl>
                                          </p:spTgt>
                                        </p:tgtEl>
                                      </p:cBhvr>
                                    </p:animEffect>
                                    <p:anim calcmode="lin" valueType="num">
                                      <p:cBhvr>
                                        <p:cTn id="20"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8" name="Group 7">
            <a:extLst>
              <a:ext uri="{FF2B5EF4-FFF2-40B4-BE49-F238E27FC236}">
                <a16:creationId xmlns:a16="http://schemas.microsoft.com/office/drawing/2014/main" id="{B90FF522-E4A4-2846-9874-83A32C81F32B}"/>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9" name="Straight Connector 8">
              <a:extLst>
                <a:ext uri="{FF2B5EF4-FFF2-40B4-BE49-F238E27FC236}">
                  <a16:creationId xmlns:a16="http://schemas.microsoft.com/office/drawing/2014/main" id="{65315638-5FE2-F24D-890B-A7E41CC107AC}"/>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FD36CD3-4243-5A4A-A238-D2EB4658C405}"/>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8A322C0-BBC3-3940-9DF9-AC3F2313D91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6CC25EA5-6998-6F41-A095-BB3F3A303FCB}"/>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E64ED4B8-A05B-2746-8BCE-A214D36C952C}"/>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Content Placeholder 2">
            <a:extLst>
              <a:ext uri="{FF2B5EF4-FFF2-40B4-BE49-F238E27FC236}">
                <a16:creationId xmlns:a16="http://schemas.microsoft.com/office/drawing/2014/main" id="{C33C079B-A21B-1F4B-92E2-73034ED20B9E}"/>
              </a:ext>
            </a:extLst>
          </p:cNvPr>
          <p:cNvSpPr txBox="1">
            <a:spLocks/>
          </p:cNvSpPr>
          <p:nvPr/>
        </p:nvSpPr>
        <p:spPr>
          <a:xfrm>
            <a:off x="1544638" y="1562100"/>
            <a:ext cx="9717000" cy="4779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Adequacy of Financial Management Systems</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Track grant expenditures separately by approved budget categories or purpose areas </a:t>
            </a:r>
            <a:br>
              <a:rPr lang="en-US" altLang="en-US" sz="2800" dirty="0">
                <a:cs typeface="Times New Roman" panose="02020603050405020304" pitchFamily="18" charset="0"/>
              </a:rPr>
            </a:br>
            <a:r>
              <a:rPr lang="en-US" altLang="en-US" dirty="0">
                <a:cs typeface="Times New Roman" panose="02020603050405020304" pitchFamily="18" charset="0"/>
              </a:rPr>
              <a:t>(i.e., program income, match, conference cost)  </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Grant funds should not be commingled with other funds  </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Ability to accurately produce required financial reports</a:t>
            </a:r>
          </a:p>
        </p:txBody>
      </p:sp>
      <p:grpSp>
        <p:nvGrpSpPr>
          <p:cNvPr id="19" name="Group 18">
            <a:extLst>
              <a:ext uri="{FF2B5EF4-FFF2-40B4-BE49-F238E27FC236}">
                <a16:creationId xmlns:a16="http://schemas.microsoft.com/office/drawing/2014/main" id="{732A7C09-971B-8F48-98E5-027EE297E8F7}"/>
              </a:ext>
              <a:ext uri="{C183D7F6-B498-43B3-948B-1728B52AA6E4}">
                <adec:decorative xmlns:adec="http://schemas.microsoft.com/office/drawing/2017/decorative" val="1"/>
              </a:ext>
            </a:extLst>
          </p:cNvPr>
          <p:cNvGrpSpPr/>
          <p:nvPr/>
        </p:nvGrpSpPr>
        <p:grpSpPr>
          <a:xfrm>
            <a:off x="-100612" y="3913308"/>
            <a:ext cx="3074503" cy="3074503"/>
            <a:chOff x="-100612" y="3913308"/>
            <a:chExt cx="3074503" cy="3074503"/>
          </a:xfrm>
        </p:grpSpPr>
        <p:sp>
          <p:nvSpPr>
            <p:cNvPr id="17" name="Oval 16">
              <a:extLst>
                <a:ext uri="{FF2B5EF4-FFF2-40B4-BE49-F238E27FC236}">
                  <a16:creationId xmlns:a16="http://schemas.microsoft.com/office/drawing/2014/main" id="{517C223A-01A6-6346-9B89-637EF0AB53A1}"/>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E3E9CF7F-B2EF-764B-A3DF-997E8F704D53}"/>
                </a:ext>
              </a:extLst>
            </p:cNvPr>
            <p:cNvPicPr>
              <a:picLocks noChangeAspect="1"/>
            </p:cNvPicPr>
            <p:nvPr/>
          </p:nvPicPr>
          <p:blipFill>
            <a:blip r:embed="rId2"/>
            <a:stretch>
              <a:fillRect/>
            </a:stretch>
          </p:blipFill>
          <p:spPr>
            <a:xfrm>
              <a:off x="-100612" y="3913308"/>
              <a:ext cx="3074503" cy="3074503"/>
            </a:xfrm>
            <a:prstGeom prst="rect">
              <a:avLst/>
            </a:prstGeom>
          </p:spPr>
        </p:pic>
      </p:grpSp>
    </p:spTree>
    <p:extLst>
      <p:ext uri="{BB962C8B-B14F-4D97-AF65-F5344CB8AC3E}">
        <p14:creationId xmlns:p14="http://schemas.microsoft.com/office/powerpoint/2010/main" val="34458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2/3*#ppt_w"/>
                                          </p:val>
                                        </p:tav>
                                        <p:tav tm="100000">
                                          <p:val>
                                            <p:strVal val="#ppt_w"/>
                                          </p:val>
                                        </p:tav>
                                      </p:tavLst>
                                    </p:anim>
                                    <p:anim calcmode="lin" valueType="num">
                                      <p:cBhvr>
                                        <p:cTn id="8" dur="500" fill="hold"/>
                                        <p:tgtEl>
                                          <p:spTgt spid="19"/>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1000"/>
                                        <p:tgtEl>
                                          <p:spTgt spid="15">
                                            <p:txEl>
                                              <p:pRg st="2" end="2"/>
                                            </p:txEl>
                                          </p:spTgt>
                                        </p:tgtEl>
                                      </p:cBhvr>
                                    </p:animEffect>
                                    <p:anim calcmode="lin" valueType="num">
                                      <p:cBhvr>
                                        <p:cTn id="1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fade">
                                      <p:cBhvr>
                                        <p:cTn id="24" dur="1000"/>
                                        <p:tgtEl>
                                          <p:spTgt spid="15">
                                            <p:txEl>
                                              <p:pRg st="3" end="3"/>
                                            </p:txEl>
                                          </p:spTgt>
                                        </p:tgtEl>
                                      </p:cBhvr>
                                    </p:animEffect>
                                    <p:anim calcmode="lin" valueType="num">
                                      <p:cBhvr>
                                        <p:cTn id="2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9AAE-9510-8149-9EC0-7291361A5443}"/>
              </a:ext>
            </a:extLst>
          </p:cNvPr>
          <p:cNvSpPr>
            <a:spLocks noGrp="1"/>
          </p:cNvSpPr>
          <p:nvPr>
            <p:ph type="title"/>
          </p:nvPr>
        </p:nvSpPr>
        <p:spPr/>
        <p:txBody>
          <a:bodyPr/>
          <a:lstStyle/>
          <a:p>
            <a:r>
              <a:rPr lang="en-US" dirty="0"/>
              <a:t>On-site Review</a:t>
            </a:r>
          </a:p>
        </p:txBody>
      </p:sp>
      <p:grpSp>
        <p:nvGrpSpPr>
          <p:cNvPr id="20" name="Group 19">
            <a:extLst>
              <a:ext uri="{FF2B5EF4-FFF2-40B4-BE49-F238E27FC236}">
                <a16:creationId xmlns:a16="http://schemas.microsoft.com/office/drawing/2014/main" id="{AF44956E-34D4-B74C-914F-7F0C33FBF496}"/>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21" name="Straight Connector 20">
              <a:extLst>
                <a:ext uri="{FF2B5EF4-FFF2-40B4-BE49-F238E27FC236}">
                  <a16:creationId xmlns:a16="http://schemas.microsoft.com/office/drawing/2014/main" id="{97031C41-590F-1A42-BB98-121256ACC47D}"/>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9CEE33E-D3F5-A04E-B4BF-5D6EB76C5A20}"/>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83CF470B-4A5E-704A-94AE-B3B399B5FA2A}"/>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D89220C9-4C57-E244-A017-D25EF29CA772}"/>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214308A8-4F2D-6B4F-AD16-5FB319C38313}"/>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Content Placeholder 2">
            <a:extLst>
              <a:ext uri="{FF2B5EF4-FFF2-40B4-BE49-F238E27FC236}">
                <a16:creationId xmlns:a16="http://schemas.microsoft.com/office/drawing/2014/main" id="{FD3DB5D6-F5D7-9E4A-9F09-0ACA3718B764}"/>
              </a:ext>
            </a:extLst>
          </p:cNvPr>
          <p:cNvSpPr>
            <a:spLocks noGrp="1"/>
          </p:cNvSpPr>
          <p:nvPr>
            <p:ph idx="4294967295"/>
          </p:nvPr>
        </p:nvSpPr>
        <p:spPr>
          <a:xfrm>
            <a:off x="1998549" y="1113299"/>
            <a:ext cx="5851525" cy="4805362"/>
          </a:xfrm>
        </p:spPr>
        <p:txBody>
          <a:bodyPr>
            <a:normAutofit/>
          </a:bodyPr>
          <a:lstStyle/>
          <a:p>
            <a:pPr marL="0" indent="0">
              <a:lnSpc>
                <a:spcPct val="150000"/>
              </a:lnSpc>
              <a:buNone/>
              <a:defRPr/>
            </a:pPr>
            <a:r>
              <a:rPr lang="en-US" altLang="en-US" sz="3000" dirty="0"/>
              <a:t>Test and Analyze Expenditures</a:t>
            </a:r>
          </a:p>
          <a:p>
            <a:pPr marL="457200" lvl="1" indent="0">
              <a:lnSpc>
                <a:spcPct val="150000"/>
              </a:lnSpc>
              <a:buNone/>
              <a:defRPr/>
            </a:pPr>
            <a:r>
              <a:rPr lang="en-US" altLang="en-US" sz="2800" dirty="0"/>
              <a:t>Types of Questioned Costs:   </a:t>
            </a:r>
          </a:p>
          <a:p>
            <a:pPr lvl="1">
              <a:lnSpc>
                <a:spcPct val="150000"/>
              </a:lnSpc>
              <a:buClr>
                <a:srgbClr val="C00000"/>
              </a:buClr>
              <a:buSzPct val="80000"/>
              <a:buFont typeface="Wingdings" pitchFamily="2" charset="2"/>
              <a:buChar char="Ø"/>
              <a:defRPr/>
            </a:pPr>
            <a:r>
              <a:rPr lang="en-US" altLang="en-US" dirty="0"/>
              <a:t>Unauthorized</a:t>
            </a:r>
          </a:p>
          <a:p>
            <a:pPr lvl="1">
              <a:lnSpc>
                <a:spcPct val="150000"/>
              </a:lnSpc>
              <a:buClr>
                <a:srgbClr val="C00000"/>
              </a:buClr>
              <a:buSzPct val="80000"/>
              <a:buFont typeface="Wingdings" pitchFamily="2" charset="2"/>
              <a:buChar char="Ø"/>
              <a:defRPr/>
            </a:pPr>
            <a:r>
              <a:rPr lang="en-US" altLang="en-US" dirty="0"/>
              <a:t>Unsupported</a:t>
            </a:r>
          </a:p>
          <a:p>
            <a:pPr lvl="1">
              <a:lnSpc>
                <a:spcPct val="150000"/>
              </a:lnSpc>
              <a:buClr>
                <a:srgbClr val="C00000"/>
              </a:buClr>
              <a:buSzPct val="80000"/>
              <a:buFont typeface="Wingdings" pitchFamily="2" charset="2"/>
              <a:buChar char="Ø"/>
              <a:defRPr/>
            </a:pPr>
            <a:r>
              <a:rPr lang="en-US" altLang="en-US" dirty="0"/>
              <a:t>Unallowable</a:t>
            </a:r>
          </a:p>
          <a:p>
            <a:pPr lvl="1">
              <a:lnSpc>
                <a:spcPct val="150000"/>
              </a:lnSpc>
              <a:buClr>
                <a:srgbClr val="C00000"/>
              </a:buClr>
              <a:buSzPct val="80000"/>
              <a:buFont typeface="Wingdings" pitchFamily="2" charset="2"/>
              <a:buChar char="Ø"/>
              <a:defRPr/>
            </a:pPr>
            <a:r>
              <a:rPr lang="en-US" altLang="en-US" dirty="0"/>
              <a:t>Unreasonable   </a:t>
            </a:r>
          </a:p>
          <a:p>
            <a:pPr>
              <a:lnSpc>
                <a:spcPct val="150000"/>
              </a:lnSpc>
            </a:pPr>
            <a:endParaRPr lang="en-US" dirty="0"/>
          </a:p>
        </p:txBody>
      </p:sp>
      <p:pic>
        <p:nvPicPr>
          <p:cNvPr id="13" name="Picture 12">
            <a:extLst>
              <a:ext uri="{FF2B5EF4-FFF2-40B4-BE49-F238E27FC236}">
                <a16:creationId xmlns:a16="http://schemas.microsoft.com/office/drawing/2014/main" id="{B1379FF6-2711-354E-BBA8-7D4F684DD8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21837" y="1572768"/>
            <a:ext cx="4805363" cy="4805363"/>
          </a:xfrm>
          <a:prstGeom prst="rect">
            <a:avLst/>
          </a:prstGeom>
        </p:spPr>
      </p:pic>
      <p:sp>
        <p:nvSpPr>
          <p:cNvPr id="8" name="Plus 7">
            <a:extLst>
              <a:ext uri="{FF2B5EF4-FFF2-40B4-BE49-F238E27FC236}">
                <a16:creationId xmlns:a16="http://schemas.microsoft.com/office/drawing/2014/main" id="{299CF57D-19EC-844C-AFE3-6CE45036E481}"/>
              </a:ext>
              <a:ext uri="{C183D7F6-B498-43B3-948B-1728B52AA6E4}">
                <adec:decorative xmlns:adec="http://schemas.microsoft.com/office/drawing/2017/decorative" val="1"/>
              </a:ext>
            </a:extLst>
          </p:cNvPr>
          <p:cNvSpPr/>
          <p:nvPr/>
        </p:nvSpPr>
        <p:spPr>
          <a:xfrm rot="2665277">
            <a:off x="8564422" y="4196320"/>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a:extLst>
              <a:ext uri="{FF2B5EF4-FFF2-40B4-BE49-F238E27FC236}">
                <a16:creationId xmlns:a16="http://schemas.microsoft.com/office/drawing/2014/main" id="{E1CEA269-292E-0848-BC63-598EAE73577C}"/>
              </a:ext>
              <a:ext uri="{C183D7F6-B498-43B3-948B-1728B52AA6E4}">
                <adec:decorative xmlns:adec="http://schemas.microsoft.com/office/drawing/2017/decorative" val="1"/>
              </a:ext>
            </a:extLst>
          </p:cNvPr>
          <p:cNvSpPr/>
          <p:nvPr/>
        </p:nvSpPr>
        <p:spPr>
          <a:xfrm>
            <a:off x="8685909" y="2725573"/>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D66290D0-B8F3-834A-8FD2-6AE9A1D724FB}"/>
              </a:ext>
              <a:ext uri="{C183D7F6-B498-43B3-948B-1728B52AA6E4}">
                <adec:decorative xmlns:adec="http://schemas.microsoft.com/office/drawing/2017/decorative" val="1"/>
              </a:ext>
            </a:extLst>
          </p:cNvPr>
          <p:cNvSpPr txBox="1"/>
          <p:nvPr/>
        </p:nvSpPr>
        <p:spPr>
          <a:xfrm>
            <a:off x="8625074" y="3350084"/>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3C59D101-7719-284E-8BE7-8EBBD681E77F}"/>
              </a:ext>
              <a:ext uri="{C183D7F6-B498-43B3-948B-1728B52AA6E4}">
                <adec:decorative xmlns:adec="http://schemas.microsoft.com/office/drawing/2017/decorative" val="1"/>
              </a:ext>
            </a:extLst>
          </p:cNvPr>
          <p:cNvSpPr txBox="1"/>
          <p:nvPr/>
        </p:nvSpPr>
        <p:spPr>
          <a:xfrm>
            <a:off x="8695544" y="4863627"/>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grpSp>
        <p:nvGrpSpPr>
          <p:cNvPr id="4" name="Group 3">
            <a:extLst>
              <a:ext uri="{FF2B5EF4-FFF2-40B4-BE49-F238E27FC236}">
                <a16:creationId xmlns:a16="http://schemas.microsoft.com/office/drawing/2014/main" id="{D14BBA34-9559-2142-9F0A-EB18ADF916F4}"/>
              </a:ext>
              <a:ext uri="{C183D7F6-B498-43B3-948B-1728B52AA6E4}">
                <adec:decorative xmlns:adec="http://schemas.microsoft.com/office/drawing/2017/decorative" val="1"/>
              </a:ext>
            </a:extLst>
          </p:cNvPr>
          <p:cNvGrpSpPr/>
          <p:nvPr/>
        </p:nvGrpSpPr>
        <p:grpSpPr>
          <a:xfrm>
            <a:off x="333116" y="4412204"/>
            <a:ext cx="2086006" cy="2020838"/>
            <a:chOff x="333116" y="4412204"/>
            <a:chExt cx="2086006" cy="2020838"/>
          </a:xfrm>
        </p:grpSpPr>
        <p:sp>
          <p:nvSpPr>
            <p:cNvPr id="28" name="Oval 27">
              <a:extLst>
                <a:ext uri="{FF2B5EF4-FFF2-40B4-BE49-F238E27FC236}">
                  <a16:creationId xmlns:a16="http://schemas.microsoft.com/office/drawing/2014/main" id="{22939FAD-D5AA-8344-ADB0-F8A2D957BFF2}"/>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7" name="Group 16">
              <a:extLst>
                <a:ext uri="{FF2B5EF4-FFF2-40B4-BE49-F238E27FC236}">
                  <a16:creationId xmlns:a16="http://schemas.microsoft.com/office/drawing/2014/main" id="{30900483-777E-CB4C-9FDC-1B86517BFE5C}"/>
                </a:ext>
              </a:extLst>
            </p:cNvPr>
            <p:cNvGrpSpPr/>
            <p:nvPr/>
          </p:nvGrpSpPr>
          <p:grpSpPr>
            <a:xfrm>
              <a:off x="333116" y="4412204"/>
              <a:ext cx="2016642" cy="2016642"/>
              <a:chOff x="6565665" y="4105504"/>
              <a:chExt cx="2016642" cy="2016642"/>
            </a:xfrm>
          </p:grpSpPr>
          <p:pic>
            <p:nvPicPr>
              <p:cNvPr id="18" name="Picture 17">
                <a:extLst>
                  <a:ext uri="{FF2B5EF4-FFF2-40B4-BE49-F238E27FC236}">
                    <a16:creationId xmlns:a16="http://schemas.microsoft.com/office/drawing/2014/main" id="{70EB0C8F-EC30-2844-9805-92D70CEE89D4}"/>
                  </a:ext>
                </a:extLst>
              </p:cNvPr>
              <p:cNvPicPr>
                <a:picLocks noChangeAspect="1"/>
              </p:cNvPicPr>
              <p:nvPr/>
            </p:nvPicPr>
            <p:blipFill>
              <a:blip r:embed="rId3"/>
              <a:stretch>
                <a:fillRect/>
              </a:stretch>
            </p:blipFill>
            <p:spPr>
              <a:xfrm>
                <a:off x="6565665" y="4105504"/>
                <a:ext cx="2016642" cy="2016642"/>
              </a:xfrm>
              <a:prstGeom prst="rect">
                <a:avLst/>
              </a:prstGeom>
            </p:spPr>
          </p:pic>
          <p:sp>
            <p:nvSpPr>
              <p:cNvPr id="19" name="TextBox 18">
                <a:extLst>
                  <a:ext uri="{FF2B5EF4-FFF2-40B4-BE49-F238E27FC236}">
                    <a16:creationId xmlns:a16="http://schemas.microsoft.com/office/drawing/2014/main" id="{E91D2F7F-95F2-414E-A7B3-2F2867C6E297}"/>
                  </a:ext>
                </a:extLst>
              </p:cNvPr>
              <p:cNvSpPr txBox="1"/>
              <p:nvPr/>
            </p:nvSpPr>
            <p:spPr>
              <a:xfrm>
                <a:off x="7240897" y="4852215"/>
                <a:ext cx="310628"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14394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par>
                          <p:cTn id="37" fill="hold">
                            <p:stCondLst>
                              <p:cond delay="4500"/>
                            </p:stCondLst>
                            <p:childTnLst>
                              <p:par>
                                <p:cTn id="38" presetID="42" presetClass="entr" presetSubtype="0" fill="hold"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23" presetClass="entr" presetSubtype="16"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childTnLst>
                                </p:cTn>
                              </p:par>
                            </p:childTnLst>
                          </p:cTn>
                        </p:par>
                        <p:par>
                          <p:cTn id="48" fill="hold">
                            <p:stCondLst>
                              <p:cond delay="6000"/>
                            </p:stCondLst>
                            <p:childTnLst>
                              <p:par>
                                <p:cTn id="49" presetID="42" presetClass="entr" presetSubtype="0" fill="hold"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1000"/>
                                        <p:tgtEl>
                                          <p:spTgt spid="3">
                                            <p:txEl>
                                              <p:pRg st="5" end="5"/>
                                            </p:txEl>
                                          </p:spTgt>
                                        </p:tgtEl>
                                      </p:cBhvr>
                                    </p:animEffect>
                                    <p:anim calcmode="lin" valueType="num">
                                      <p:cBhvr>
                                        <p:cTn id="5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23" presetClass="entr" presetSubtype="16"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Grants Financial Management Division (GFMD)</a:t>
            </a:r>
          </a:p>
        </p:txBody>
      </p:sp>
      <p:sp>
        <p:nvSpPr>
          <p:cNvPr id="9" name="TextBox 8">
            <a:extLst>
              <a:ext uri="{FF2B5EF4-FFF2-40B4-BE49-F238E27FC236}">
                <a16:creationId xmlns:a16="http://schemas.microsoft.com/office/drawing/2014/main" id="{A4C5B867-D47C-044D-9802-32EE8D570FEA}"/>
              </a:ext>
            </a:extLst>
          </p:cNvPr>
          <p:cNvSpPr txBox="1"/>
          <p:nvPr/>
        </p:nvSpPr>
        <p:spPr>
          <a:xfrm>
            <a:off x="3993775" y="1481224"/>
            <a:ext cx="4222377"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Christal McNeil-Wright</a:t>
            </a:r>
          </a:p>
          <a:p>
            <a:pPr algn="ctr"/>
            <a:r>
              <a:rPr lang="en-US" sz="2200" b="1" dirty="0">
                <a:latin typeface="Arial Narrow" panose="020B0604020202020204" pitchFamily="34" charset="0"/>
                <a:cs typeface="Arial Narrow" panose="020B0604020202020204" pitchFamily="34" charset="0"/>
              </a:rPr>
              <a:t>Associate Chief Financial Officer</a:t>
            </a:r>
          </a:p>
        </p:txBody>
      </p:sp>
      <p:sp>
        <p:nvSpPr>
          <p:cNvPr id="6" name="Rectangle 5">
            <a:extLst>
              <a:ext uri="{FF2B5EF4-FFF2-40B4-BE49-F238E27FC236}">
                <a16:creationId xmlns:a16="http://schemas.microsoft.com/office/drawing/2014/main" id="{D337DBA7-191E-7E9C-9B24-EF54325F07B8}"/>
              </a:ext>
              <a:ext uri="{C183D7F6-B498-43B3-948B-1728B52AA6E4}">
                <adec:decorative xmlns:adec="http://schemas.microsoft.com/office/drawing/2017/decorative" val="1"/>
              </a:ext>
            </a:extLst>
          </p:cNvPr>
          <p:cNvSpPr/>
          <p:nvPr/>
        </p:nvSpPr>
        <p:spPr>
          <a:xfrm>
            <a:off x="1658470" y="4177553"/>
            <a:ext cx="396240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CD3D561-4D99-A62E-2E44-37148782EE6D}"/>
              </a:ext>
              <a:ext uri="{C183D7F6-B498-43B3-948B-1728B52AA6E4}">
                <adec:decorative xmlns:adec="http://schemas.microsoft.com/office/drawing/2017/decorative" val="1"/>
              </a:ext>
            </a:extLst>
          </p:cNvPr>
          <p:cNvCxnSpPr>
            <a:cxnSpLocks/>
          </p:cNvCxnSpPr>
          <p:nvPr/>
        </p:nvCxnSpPr>
        <p:spPr>
          <a:xfrm flipV="1">
            <a:off x="6104963" y="2617694"/>
            <a:ext cx="0" cy="717177"/>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326865-7E85-F26A-EF49-36B7B08F0B1F}"/>
              </a:ext>
              <a:ext uri="{C183D7F6-B498-43B3-948B-1728B52AA6E4}">
                <adec:decorative xmlns:adec="http://schemas.microsoft.com/office/drawing/2017/decorative" val="1"/>
              </a:ext>
            </a:extLst>
          </p:cNvPr>
          <p:cNvCxnSpPr>
            <a:cxnSpLocks/>
          </p:cNvCxnSpPr>
          <p:nvPr/>
        </p:nvCxnSpPr>
        <p:spPr>
          <a:xfrm>
            <a:off x="3769657" y="3334871"/>
            <a:ext cx="4670611" cy="0"/>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341004-2E78-1342-D1C9-732EB29568D1}"/>
              </a:ext>
              <a:ext uri="{C183D7F6-B498-43B3-948B-1728B52AA6E4}">
                <adec:decorative xmlns:adec="http://schemas.microsoft.com/office/drawing/2017/decorative" val="1"/>
              </a:ext>
            </a:extLst>
          </p:cNvPr>
          <p:cNvCxnSpPr/>
          <p:nvPr/>
        </p:nvCxnSpPr>
        <p:spPr>
          <a:xfrm>
            <a:off x="3787587" y="3334871"/>
            <a:ext cx="0" cy="842682"/>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E87528-F43E-70D0-34A1-C3E0DA866FFD}"/>
              </a:ext>
              <a:ext uri="{C183D7F6-B498-43B3-948B-1728B52AA6E4}">
                <adec:decorative xmlns:adec="http://schemas.microsoft.com/office/drawing/2017/decorative" val="1"/>
              </a:ext>
            </a:extLst>
          </p:cNvPr>
          <p:cNvCxnSpPr/>
          <p:nvPr/>
        </p:nvCxnSpPr>
        <p:spPr>
          <a:xfrm>
            <a:off x="8440268" y="3334871"/>
            <a:ext cx="0" cy="842682"/>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899A860-F247-36FA-EB1D-BF48C6D2D5C5}"/>
              </a:ext>
              <a:ext uri="{C183D7F6-B498-43B3-948B-1728B52AA6E4}">
                <adec:decorative xmlns:adec="http://schemas.microsoft.com/office/drawing/2017/decorative" val="1"/>
              </a:ext>
            </a:extLst>
          </p:cNvPr>
          <p:cNvSpPr/>
          <p:nvPr/>
        </p:nvSpPr>
        <p:spPr>
          <a:xfrm>
            <a:off x="3769657" y="1337789"/>
            <a:ext cx="467061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6AD15C9-6BBF-F6E5-33CE-818BE06BA14C}"/>
              </a:ext>
            </a:extLst>
          </p:cNvPr>
          <p:cNvSpPr txBox="1"/>
          <p:nvPr/>
        </p:nvSpPr>
        <p:spPr>
          <a:xfrm>
            <a:off x="1945339" y="4517632"/>
            <a:ext cx="3567953" cy="430887"/>
          </a:xfrm>
          <a:prstGeom prst="rect">
            <a:avLst/>
          </a:prstGeom>
          <a:noFill/>
        </p:spPr>
        <p:txBody>
          <a:bodyPr wrap="square" rtlCol="0">
            <a:spAutoFit/>
          </a:bodyPr>
          <a:lstStyle/>
          <a:p>
            <a:r>
              <a:rPr lang="en-US" sz="2200" b="1" dirty="0">
                <a:latin typeface="Arial Narrow" panose="020B0606020202030204" pitchFamily="34" charset="0"/>
              </a:rPr>
              <a:t>Financial Management Branch</a:t>
            </a:r>
          </a:p>
        </p:txBody>
      </p:sp>
      <p:sp>
        <p:nvSpPr>
          <p:cNvPr id="27" name="Rectangle 26">
            <a:extLst>
              <a:ext uri="{FF2B5EF4-FFF2-40B4-BE49-F238E27FC236}">
                <a16:creationId xmlns:a16="http://schemas.microsoft.com/office/drawing/2014/main" id="{DC6BBBA4-EF61-8977-549D-690320A236D0}"/>
              </a:ext>
              <a:ext uri="{C183D7F6-B498-43B3-948B-1728B52AA6E4}">
                <adec:decorative xmlns:adec="http://schemas.microsoft.com/office/drawing/2017/decorative" val="1"/>
              </a:ext>
            </a:extLst>
          </p:cNvPr>
          <p:cNvSpPr/>
          <p:nvPr/>
        </p:nvSpPr>
        <p:spPr>
          <a:xfrm>
            <a:off x="6571129" y="4177553"/>
            <a:ext cx="396240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BE32D6E-B3B2-581E-57C6-5D1CF74E1F5D}"/>
              </a:ext>
            </a:extLst>
          </p:cNvPr>
          <p:cNvSpPr txBox="1"/>
          <p:nvPr/>
        </p:nvSpPr>
        <p:spPr>
          <a:xfrm>
            <a:off x="6571129" y="4517632"/>
            <a:ext cx="3962401" cy="430887"/>
          </a:xfrm>
          <a:prstGeom prst="rect">
            <a:avLst/>
          </a:prstGeom>
          <a:noFill/>
        </p:spPr>
        <p:txBody>
          <a:bodyPr wrap="square" rtlCol="0">
            <a:spAutoFit/>
          </a:bodyPr>
          <a:lstStyle/>
          <a:p>
            <a:r>
              <a:rPr lang="en-US" sz="2200" b="1" dirty="0">
                <a:latin typeface="Arial Narrow" panose="020B0606020202030204" pitchFamily="34" charset="0"/>
              </a:rPr>
              <a:t>Evaluation and Oversight Branch</a:t>
            </a:r>
          </a:p>
        </p:txBody>
      </p:sp>
    </p:spTree>
    <p:extLst>
      <p:ext uri="{BB962C8B-B14F-4D97-AF65-F5344CB8AC3E}">
        <p14:creationId xmlns:p14="http://schemas.microsoft.com/office/powerpoint/2010/main" val="3350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6CFA-211A-0D4A-AAF1-6741ECBD0583}"/>
              </a:ext>
            </a:extLst>
          </p:cNvPr>
          <p:cNvSpPr>
            <a:spLocks noGrp="1"/>
          </p:cNvSpPr>
          <p:nvPr>
            <p:ph type="title"/>
          </p:nvPr>
        </p:nvSpPr>
        <p:spPr/>
        <p:txBody>
          <a:bodyPr/>
          <a:lstStyle/>
          <a:p>
            <a:r>
              <a:rPr lang="en-US" dirty="0"/>
              <a:t>On-site Review – Approved Budget Categories</a:t>
            </a:r>
          </a:p>
        </p:txBody>
      </p:sp>
      <p:sp>
        <p:nvSpPr>
          <p:cNvPr id="10" name="TextBox 9">
            <a:extLst>
              <a:ext uri="{FF2B5EF4-FFF2-40B4-BE49-F238E27FC236}">
                <a16:creationId xmlns:a16="http://schemas.microsoft.com/office/drawing/2014/main" id="{5C9CC3BA-DEE0-084F-8106-7D660A82AE77}"/>
              </a:ext>
            </a:extLst>
          </p:cNvPr>
          <p:cNvSpPr txBox="1"/>
          <p:nvPr/>
        </p:nvSpPr>
        <p:spPr>
          <a:xfrm>
            <a:off x="285007" y="3220144"/>
            <a:ext cx="1605786"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PERSONNEL</a:t>
            </a:r>
          </a:p>
        </p:txBody>
      </p:sp>
      <p:sp>
        <p:nvSpPr>
          <p:cNvPr id="11" name="TextBox 10">
            <a:extLst>
              <a:ext uri="{FF2B5EF4-FFF2-40B4-BE49-F238E27FC236}">
                <a16:creationId xmlns:a16="http://schemas.microsoft.com/office/drawing/2014/main" id="{1252A0AB-D48B-2442-847F-57319667AED1}"/>
              </a:ext>
            </a:extLst>
          </p:cNvPr>
          <p:cNvSpPr txBox="1"/>
          <p:nvPr/>
        </p:nvSpPr>
        <p:spPr>
          <a:xfrm>
            <a:off x="2228560" y="3220144"/>
            <a:ext cx="2373910"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FRINGE BENEFITS</a:t>
            </a:r>
          </a:p>
        </p:txBody>
      </p:sp>
      <p:sp>
        <p:nvSpPr>
          <p:cNvPr id="12" name="TextBox 11">
            <a:extLst>
              <a:ext uri="{FF2B5EF4-FFF2-40B4-BE49-F238E27FC236}">
                <a16:creationId xmlns:a16="http://schemas.microsoft.com/office/drawing/2014/main" id="{9E328D56-3664-1348-8E7C-AFF9DAEA06CD}"/>
              </a:ext>
            </a:extLst>
          </p:cNvPr>
          <p:cNvSpPr txBox="1"/>
          <p:nvPr/>
        </p:nvSpPr>
        <p:spPr>
          <a:xfrm>
            <a:off x="5168315" y="3220144"/>
            <a:ext cx="117221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TRAVEL</a:t>
            </a:r>
          </a:p>
        </p:txBody>
      </p:sp>
      <p:sp>
        <p:nvSpPr>
          <p:cNvPr id="13" name="TextBox 12">
            <a:extLst>
              <a:ext uri="{FF2B5EF4-FFF2-40B4-BE49-F238E27FC236}">
                <a16:creationId xmlns:a16="http://schemas.microsoft.com/office/drawing/2014/main" id="{741516F9-9A67-8F49-AED5-37989951F232}"/>
              </a:ext>
            </a:extLst>
          </p:cNvPr>
          <p:cNvSpPr txBox="1"/>
          <p:nvPr/>
        </p:nvSpPr>
        <p:spPr>
          <a:xfrm>
            <a:off x="7283050" y="3220145"/>
            <a:ext cx="1606361" cy="369331"/>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EQUIPMENT</a:t>
            </a:r>
          </a:p>
        </p:txBody>
      </p:sp>
      <p:sp>
        <p:nvSpPr>
          <p:cNvPr id="14" name="TextBox 13">
            <a:extLst>
              <a:ext uri="{FF2B5EF4-FFF2-40B4-BE49-F238E27FC236}">
                <a16:creationId xmlns:a16="http://schemas.microsoft.com/office/drawing/2014/main" id="{57432C00-1A9B-1348-B384-9BD15C49E78C}"/>
              </a:ext>
            </a:extLst>
          </p:cNvPr>
          <p:cNvSpPr txBox="1"/>
          <p:nvPr/>
        </p:nvSpPr>
        <p:spPr>
          <a:xfrm>
            <a:off x="9680379" y="3220144"/>
            <a:ext cx="1482419"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SUPPLIES</a:t>
            </a:r>
          </a:p>
        </p:txBody>
      </p:sp>
      <p:sp>
        <p:nvSpPr>
          <p:cNvPr id="5" name="TextBox 4">
            <a:extLst>
              <a:ext uri="{FF2B5EF4-FFF2-40B4-BE49-F238E27FC236}">
                <a16:creationId xmlns:a16="http://schemas.microsoft.com/office/drawing/2014/main" id="{44A855D7-A205-334C-827C-6FEFAC1BC089}"/>
              </a:ext>
            </a:extLst>
          </p:cNvPr>
          <p:cNvSpPr txBox="1"/>
          <p:nvPr/>
        </p:nvSpPr>
        <p:spPr>
          <a:xfrm>
            <a:off x="722465" y="5529212"/>
            <a:ext cx="209566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CONSTRUCTION</a:t>
            </a:r>
          </a:p>
        </p:txBody>
      </p:sp>
      <p:sp>
        <p:nvSpPr>
          <p:cNvPr id="8" name="TextBox 7">
            <a:extLst>
              <a:ext uri="{FF2B5EF4-FFF2-40B4-BE49-F238E27FC236}">
                <a16:creationId xmlns:a16="http://schemas.microsoft.com/office/drawing/2014/main" id="{6F5BAAF2-1429-E344-9986-B6A83E8897B3}"/>
              </a:ext>
            </a:extLst>
          </p:cNvPr>
          <p:cNvSpPr txBox="1"/>
          <p:nvPr/>
        </p:nvSpPr>
        <p:spPr>
          <a:xfrm>
            <a:off x="3300622" y="5529212"/>
            <a:ext cx="1764561"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SUBAWARDS</a:t>
            </a:r>
          </a:p>
        </p:txBody>
      </p:sp>
      <p:sp>
        <p:nvSpPr>
          <p:cNvPr id="9" name="TextBox 8">
            <a:extLst>
              <a:ext uri="{FF2B5EF4-FFF2-40B4-BE49-F238E27FC236}">
                <a16:creationId xmlns:a16="http://schemas.microsoft.com/office/drawing/2014/main" id="{07455685-7363-4C4F-B13F-61EA3FC700B2}"/>
              </a:ext>
            </a:extLst>
          </p:cNvPr>
          <p:cNvSpPr txBox="1"/>
          <p:nvPr/>
        </p:nvSpPr>
        <p:spPr>
          <a:xfrm>
            <a:off x="5547673" y="5529212"/>
            <a:ext cx="2025696"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PROCUREMENT </a:t>
            </a:r>
          </a:p>
        </p:txBody>
      </p:sp>
      <p:sp>
        <p:nvSpPr>
          <p:cNvPr id="7" name="TextBox 6">
            <a:extLst>
              <a:ext uri="{FF2B5EF4-FFF2-40B4-BE49-F238E27FC236}">
                <a16:creationId xmlns:a16="http://schemas.microsoft.com/office/drawing/2014/main" id="{E4910D77-2B27-2346-A203-87A31D1CC608}"/>
              </a:ext>
            </a:extLst>
          </p:cNvPr>
          <p:cNvSpPr txBox="1"/>
          <p:nvPr/>
        </p:nvSpPr>
        <p:spPr>
          <a:xfrm>
            <a:off x="7757173" y="5529212"/>
            <a:ext cx="202569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OTHER </a:t>
            </a:r>
          </a:p>
        </p:txBody>
      </p:sp>
      <p:sp>
        <p:nvSpPr>
          <p:cNvPr id="6" name="TextBox 5">
            <a:extLst>
              <a:ext uri="{FF2B5EF4-FFF2-40B4-BE49-F238E27FC236}">
                <a16:creationId xmlns:a16="http://schemas.microsoft.com/office/drawing/2014/main" id="{F9BF0217-1902-E348-9FA5-FF1DD562B509}"/>
              </a:ext>
            </a:extLst>
          </p:cNvPr>
          <p:cNvSpPr txBox="1"/>
          <p:nvPr/>
        </p:nvSpPr>
        <p:spPr>
          <a:xfrm>
            <a:off x="10087856" y="5529212"/>
            <a:ext cx="1890990"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INDIRECT </a:t>
            </a:r>
          </a:p>
        </p:txBody>
      </p:sp>
      <p:grpSp>
        <p:nvGrpSpPr>
          <p:cNvPr id="3" name="Group 2">
            <a:extLst>
              <a:ext uri="{FF2B5EF4-FFF2-40B4-BE49-F238E27FC236}">
                <a16:creationId xmlns:a16="http://schemas.microsoft.com/office/drawing/2014/main" id="{BCF6781F-0685-B74A-9C8C-6E02405909D2}"/>
              </a:ext>
              <a:ext uri="{C183D7F6-B498-43B3-948B-1728B52AA6E4}">
                <adec:decorative xmlns:adec="http://schemas.microsoft.com/office/drawing/2017/decorative" val="1"/>
              </a:ext>
            </a:extLst>
          </p:cNvPr>
          <p:cNvGrpSpPr/>
          <p:nvPr/>
        </p:nvGrpSpPr>
        <p:grpSpPr>
          <a:xfrm>
            <a:off x="152400" y="1337662"/>
            <a:ext cx="1855515" cy="1855515"/>
            <a:chOff x="152400" y="1337662"/>
            <a:chExt cx="1855515" cy="1855515"/>
          </a:xfrm>
        </p:grpSpPr>
        <p:sp>
          <p:nvSpPr>
            <p:cNvPr id="18" name="Oval 17">
              <a:extLst>
                <a:ext uri="{FF2B5EF4-FFF2-40B4-BE49-F238E27FC236}">
                  <a16:creationId xmlns:a16="http://schemas.microsoft.com/office/drawing/2014/main" id="{D689FA1A-83E0-2449-B888-E8A26178059B}"/>
                </a:ext>
              </a:extLst>
            </p:cNvPr>
            <p:cNvSpPr/>
            <p:nvPr/>
          </p:nvSpPr>
          <p:spPr>
            <a:xfrm>
              <a:off x="152400"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AD504110-A0C3-7A4F-8834-D7547D66CA5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6655" y="1534656"/>
              <a:ext cx="1373644" cy="1373644"/>
            </a:xfrm>
            <a:prstGeom prst="rect">
              <a:avLst/>
            </a:prstGeom>
          </p:spPr>
        </p:pic>
      </p:grpSp>
      <p:grpSp>
        <p:nvGrpSpPr>
          <p:cNvPr id="4" name="Group 3">
            <a:extLst>
              <a:ext uri="{FF2B5EF4-FFF2-40B4-BE49-F238E27FC236}">
                <a16:creationId xmlns:a16="http://schemas.microsoft.com/office/drawing/2014/main" id="{D7696BE6-5B9F-3A4A-85EC-C1C1D5587384}"/>
              </a:ext>
              <a:ext uri="{C183D7F6-B498-43B3-948B-1728B52AA6E4}">
                <adec:decorative xmlns:adec="http://schemas.microsoft.com/office/drawing/2017/decorative" val="1"/>
              </a:ext>
            </a:extLst>
          </p:cNvPr>
          <p:cNvGrpSpPr/>
          <p:nvPr/>
        </p:nvGrpSpPr>
        <p:grpSpPr>
          <a:xfrm>
            <a:off x="2487758" y="1337662"/>
            <a:ext cx="1855515" cy="1855515"/>
            <a:chOff x="2487758" y="1337662"/>
            <a:chExt cx="1855515" cy="1855515"/>
          </a:xfrm>
        </p:grpSpPr>
        <p:sp>
          <p:nvSpPr>
            <p:cNvPr id="19" name="Oval 18">
              <a:extLst>
                <a:ext uri="{FF2B5EF4-FFF2-40B4-BE49-F238E27FC236}">
                  <a16:creationId xmlns:a16="http://schemas.microsoft.com/office/drawing/2014/main" id="{2D1145A9-F4F2-C443-A368-9F5ED6ED35DC}"/>
                </a:ext>
              </a:extLst>
            </p:cNvPr>
            <p:cNvSpPr/>
            <p:nvPr/>
          </p:nvSpPr>
          <p:spPr>
            <a:xfrm>
              <a:off x="2487758"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A543B81-28FC-2347-B33B-8723477231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80061" y="1640448"/>
              <a:ext cx="1357585" cy="1357585"/>
            </a:xfrm>
            <a:prstGeom prst="rect">
              <a:avLst/>
            </a:prstGeom>
          </p:spPr>
        </p:pic>
      </p:grpSp>
      <p:grpSp>
        <p:nvGrpSpPr>
          <p:cNvPr id="15" name="Group 14">
            <a:extLst>
              <a:ext uri="{FF2B5EF4-FFF2-40B4-BE49-F238E27FC236}">
                <a16:creationId xmlns:a16="http://schemas.microsoft.com/office/drawing/2014/main" id="{6336C8AC-F915-DB4E-B998-6FFA51ACB4BE}"/>
              </a:ext>
              <a:ext uri="{C183D7F6-B498-43B3-948B-1728B52AA6E4}">
                <adec:decorative xmlns:adec="http://schemas.microsoft.com/office/drawing/2017/decorative" val="1"/>
              </a:ext>
            </a:extLst>
          </p:cNvPr>
          <p:cNvGrpSpPr/>
          <p:nvPr/>
        </p:nvGrpSpPr>
        <p:grpSpPr>
          <a:xfrm>
            <a:off x="4823116" y="1337662"/>
            <a:ext cx="1855515" cy="1855515"/>
            <a:chOff x="4823116" y="1337662"/>
            <a:chExt cx="1855515" cy="1855515"/>
          </a:xfrm>
        </p:grpSpPr>
        <p:sp>
          <p:nvSpPr>
            <p:cNvPr id="20" name="Oval 19">
              <a:extLst>
                <a:ext uri="{FF2B5EF4-FFF2-40B4-BE49-F238E27FC236}">
                  <a16:creationId xmlns:a16="http://schemas.microsoft.com/office/drawing/2014/main" id="{FD3D7E62-D42B-694A-AC84-67AC5DD7A163}"/>
                </a:ext>
              </a:extLst>
            </p:cNvPr>
            <p:cNvSpPr/>
            <p:nvPr/>
          </p:nvSpPr>
          <p:spPr>
            <a:xfrm>
              <a:off x="4823116"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0EEA260-2D95-814E-BEE8-836132EC9E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1267" y="1391522"/>
              <a:ext cx="1619211" cy="1619211"/>
            </a:xfrm>
            <a:prstGeom prst="rect">
              <a:avLst/>
            </a:prstGeom>
          </p:spPr>
        </p:pic>
      </p:grpSp>
      <p:grpSp>
        <p:nvGrpSpPr>
          <p:cNvPr id="16" name="Group 15">
            <a:extLst>
              <a:ext uri="{FF2B5EF4-FFF2-40B4-BE49-F238E27FC236}">
                <a16:creationId xmlns:a16="http://schemas.microsoft.com/office/drawing/2014/main" id="{72ECABCD-7256-C746-A6A5-C26E52C38758}"/>
              </a:ext>
              <a:ext uri="{C183D7F6-B498-43B3-948B-1728B52AA6E4}">
                <adec:decorative xmlns:adec="http://schemas.microsoft.com/office/drawing/2017/decorative" val="1"/>
              </a:ext>
            </a:extLst>
          </p:cNvPr>
          <p:cNvGrpSpPr/>
          <p:nvPr/>
        </p:nvGrpSpPr>
        <p:grpSpPr>
          <a:xfrm>
            <a:off x="7158474" y="1337662"/>
            <a:ext cx="1855515" cy="1855515"/>
            <a:chOff x="7158474" y="1337662"/>
            <a:chExt cx="1855515" cy="1855515"/>
          </a:xfrm>
        </p:grpSpPr>
        <p:sp>
          <p:nvSpPr>
            <p:cNvPr id="21" name="Oval 20">
              <a:extLst>
                <a:ext uri="{FF2B5EF4-FFF2-40B4-BE49-F238E27FC236}">
                  <a16:creationId xmlns:a16="http://schemas.microsoft.com/office/drawing/2014/main" id="{687F99A9-49A8-174E-AC6A-74A1BE04BE7E}"/>
                </a:ext>
              </a:extLst>
            </p:cNvPr>
            <p:cNvSpPr/>
            <p:nvPr/>
          </p:nvSpPr>
          <p:spPr>
            <a:xfrm>
              <a:off x="7158474"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2EDF640-B2FA-664B-8EF0-247FFDD8B7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9653" y="1356188"/>
              <a:ext cx="1828800" cy="1828800"/>
            </a:xfrm>
            <a:prstGeom prst="rect">
              <a:avLst/>
            </a:prstGeom>
          </p:spPr>
        </p:pic>
      </p:grpSp>
      <p:grpSp>
        <p:nvGrpSpPr>
          <p:cNvPr id="17" name="Group 16">
            <a:extLst>
              <a:ext uri="{FF2B5EF4-FFF2-40B4-BE49-F238E27FC236}">
                <a16:creationId xmlns:a16="http://schemas.microsoft.com/office/drawing/2014/main" id="{6647EE2D-DDD4-C449-8CE5-46806C26EC21}"/>
              </a:ext>
              <a:ext uri="{C183D7F6-B498-43B3-948B-1728B52AA6E4}">
                <adec:decorative xmlns:adec="http://schemas.microsoft.com/office/drawing/2017/decorative" val="1"/>
              </a:ext>
            </a:extLst>
          </p:cNvPr>
          <p:cNvGrpSpPr/>
          <p:nvPr/>
        </p:nvGrpSpPr>
        <p:grpSpPr>
          <a:xfrm>
            <a:off x="9493832" y="1337662"/>
            <a:ext cx="1912827" cy="1855515"/>
            <a:chOff x="9493832" y="1337662"/>
            <a:chExt cx="1912827" cy="1855515"/>
          </a:xfrm>
        </p:grpSpPr>
        <p:sp>
          <p:nvSpPr>
            <p:cNvPr id="22" name="Oval 21">
              <a:extLst>
                <a:ext uri="{FF2B5EF4-FFF2-40B4-BE49-F238E27FC236}">
                  <a16:creationId xmlns:a16="http://schemas.microsoft.com/office/drawing/2014/main" id="{A89B22E0-F94B-2642-9A45-66BC9592B57A}"/>
                </a:ext>
              </a:extLst>
            </p:cNvPr>
            <p:cNvSpPr/>
            <p:nvPr/>
          </p:nvSpPr>
          <p:spPr>
            <a:xfrm>
              <a:off x="9493832"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DB1EA021-D3A5-5841-AE59-8D217181D9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77859" y="1363545"/>
              <a:ext cx="1828800" cy="1828800"/>
            </a:xfrm>
            <a:prstGeom prst="rect">
              <a:avLst/>
            </a:prstGeom>
          </p:spPr>
        </p:pic>
      </p:grpSp>
      <p:grpSp>
        <p:nvGrpSpPr>
          <p:cNvPr id="43" name="Group 42">
            <a:extLst>
              <a:ext uri="{FF2B5EF4-FFF2-40B4-BE49-F238E27FC236}">
                <a16:creationId xmlns:a16="http://schemas.microsoft.com/office/drawing/2014/main" id="{6FBC2C38-5E06-4904-BDB2-F97188BEC8CC}"/>
              </a:ext>
              <a:ext uri="{C183D7F6-B498-43B3-948B-1728B52AA6E4}">
                <adec:decorative xmlns:adec="http://schemas.microsoft.com/office/drawing/2017/decorative" val="1"/>
              </a:ext>
            </a:extLst>
          </p:cNvPr>
          <p:cNvGrpSpPr/>
          <p:nvPr/>
        </p:nvGrpSpPr>
        <p:grpSpPr>
          <a:xfrm>
            <a:off x="842541" y="3643407"/>
            <a:ext cx="1855515" cy="1855515"/>
            <a:chOff x="863600" y="3598262"/>
            <a:chExt cx="1855515" cy="1855515"/>
          </a:xfrm>
        </p:grpSpPr>
        <p:sp>
          <p:nvSpPr>
            <p:cNvPr id="44" name="Oval 43">
              <a:extLst>
                <a:ext uri="{FF2B5EF4-FFF2-40B4-BE49-F238E27FC236}">
                  <a16:creationId xmlns:a16="http://schemas.microsoft.com/office/drawing/2014/main" id="{F532ABDE-529B-4CF2-8CB2-4418CCC6AA9E}"/>
                </a:ext>
              </a:extLst>
            </p:cNvPr>
            <p:cNvSpPr/>
            <p:nvPr/>
          </p:nvSpPr>
          <p:spPr>
            <a:xfrm>
              <a:off x="863600"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8B26B39F-C3E4-43CF-A4FD-6BEC1B7283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6800" y="3641840"/>
              <a:ext cx="1394051" cy="1394051"/>
            </a:xfrm>
            <a:prstGeom prst="rect">
              <a:avLst/>
            </a:prstGeom>
          </p:spPr>
        </p:pic>
      </p:grpSp>
      <p:grpSp>
        <p:nvGrpSpPr>
          <p:cNvPr id="48" name="Group 47">
            <a:extLst>
              <a:ext uri="{FF2B5EF4-FFF2-40B4-BE49-F238E27FC236}">
                <a16:creationId xmlns:a16="http://schemas.microsoft.com/office/drawing/2014/main" id="{A0E7C5D2-8E27-476D-A25E-AFE5E50A7B1A}"/>
              </a:ext>
              <a:ext uri="{C183D7F6-B498-43B3-948B-1728B52AA6E4}">
                <adec:decorative xmlns:adec="http://schemas.microsoft.com/office/drawing/2017/decorative" val="1"/>
              </a:ext>
            </a:extLst>
          </p:cNvPr>
          <p:cNvGrpSpPr/>
          <p:nvPr/>
        </p:nvGrpSpPr>
        <p:grpSpPr>
          <a:xfrm>
            <a:off x="3198958" y="3643407"/>
            <a:ext cx="1855515" cy="1855515"/>
            <a:chOff x="3198958" y="3598262"/>
            <a:chExt cx="1855515" cy="1855515"/>
          </a:xfrm>
        </p:grpSpPr>
        <p:sp>
          <p:nvSpPr>
            <p:cNvPr id="50" name="Oval 49">
              <a:extLst>
                <a:ext uri="{FF2B5EF4-FFF2-40B4-BE49-F238E27FC236}">
                  <a16:creationId xmlns:a16="http://schemas.microsoft.com/office/drawing/2014/main" id="{72F6B578-5D8E-4F1B-AEDC-1A95E36AEA3A}"/>
                </a:ext>
              </a:extLst>
            </p:cNvPr>
            <p:cNvSpPr/>
            <p:nvPr/>
          </p:nvSpPr>
          <p:spPr>
            <a:xfrm>
              <a:off x="3198958"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7A2D66B-74A6-4FAA-9EA5-BC16D04593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58055" y="3862057"/>
              <a:ext cx="1337320" cy="1337320"/>
            </a:xfrm>
            <a:prstGeom prst="rect">
              <a:avLst/>
            </a:prstGeom>
          </p:spPr>
        </p:pic>
      </p:grpSp>
      <p:grpSp>
        <p:nvGrpSpPr>
          <p:cNvPr id="53" name="Group 52">
            <a:extLst>
              <a:ext uri="{FF2B5EF4-FFF2-40B4-BE49-F238E27FC236}">
                <a16:creationId xmlns:a16="http://schemas.microsoft.com/office/drawing/2014/main" id="{7EBBE395-0AAC-427D-AF06-7826EDBC1CFF}"/>
              </a:ext>
              <a:ext uri="{C183D7F6-B498-43B3-948B-1728B52AA6E4}">
                <adec:decorative xmlns:adec="http://schemas.microsoft.com/office/drawing/2017/decorative" val="1"/>
              </a:ext>
            </a:extLst>
          </p:cNvPr>
          <p:cNvGrpSpPr/>
          <p:nvPr/>
        </p:nvGrpSpPr>
        <p:grpSpPr>
          <a:xfrm>
            <a:off x="5534316" y="3628055"/>
            <a:ext cx="1855515" cy="1870867"/>
            <a:chOff x="5534316" y="3582910"/>
            <a:chExt cx="1855515" cy="1870867"/>
          </a:xfrm>
        </p:grpSpPr>
        <p:sp>
          <p:nvSpPr>
            <p:cNvPr id="54" name="Oval 53">
              <a:extLst>
                <a:ext uri="{FF2B5EF4-FFF2-40B4-BE49-F238E27FC236}">
                  <a16:creationId xmlns:a16="http://schemas.microsoft.com/office/drawing/2014/main" id="{F775E0F4-1545-4243-A941-6F05C18293D0}"/>
                </a:ext>
              </a:extLst>
            </p:cNvPr>
            <p:cNvSpPr/>
            <p:nvPr/>
          </p:nvSpPr>
          <p:spPr>
            <a:xfrm>
              <a:off x="5534316"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0008770C-73BA-4C85-B56B-7571D5AF2CE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7672" y="3582910"/>
              <a:ext cx="1828800" cy="1828800"/>
            </a:xfrm>
            <a:prstGeom prst="rect">
              <a:avLst/>
            </a:prstGeom>
          </p:spPr>
        </p:pic>
      </p:grpSp>
      <p:grpSp>
        <p:nvGrpSpPr>
          <p:cNvPr id="56" name="Group 55">
            <a:extLst>
              <a:ext uri="{FF2B5EF4-FFF2-40B4-BE49-F238E27FC236}">
                <a16:creationId xmlns:a16="http://schemas.microsoft.com/office/drawing/2014/main" id="{01E815F4-8B56-4AB3-BB55-BD35481C5033}"/>
              </a:ext>
              <a:ext uri="{C183D7F6-B498-43B3-948B-1728B52AA6E4}">
                <adec:decorative xmlns:adec="http://schemas.microsoft.com/office/drawing/2017/decorative" val="1"/>
              </a:ext>
            </a:extLst>
          </p:cNvPr>
          <p:cNvGrpSpPr/>
          <p:nvPr/>
        </p:nvGrpSpPr>
        <p:grpSpPr>
          <a:xfrm>
            <a:off x="7869674" y="3643407"/>
            <a:ext cx="1855515" cy="1855515"/>
            <a:chOff x="7869674" y="3598262"/>
            <a:chExt cx="1855515" cy="1855515"/>
          </a:xfrm>
        </p:grpSpPr>
        <p:sp>
          <p:nvSpPr>
            <p:cNvPr id="57" name="Oval 56">
              <a:extLst>
                <a:ext uri="{FF2B5EF4-FFF2-40B4-BE49-F238E27FC236}">
                  <a16:creationId xmlns:a16="http://schemas.microsoft.com/office/drawing/2014/main" id="{43A60AF5-5F0F-40F8-A09C-04363126952B}"/>
                </a:ext>
              </a:extLst>
            </p:cNvPr>
            <p:cNvSpPr/>
            <p:nvPr/>
          </p:nvSpPr>
          <p:spPr>
            <a:xfrm>
              <a:off x="7869674"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4AFB4BB6-A17E-4B57-BBEC-A9F187EEA1E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31850" y="3857359"/>
              <a:ext cx="1337320" cy="1337320"/>
            </a:xfrm>
            <a:prstGeom prst="rect">
              <a:avLst/>
            </a:prstGeom>
          </p:spPr>
        </p:pic>
      </p:grpSp>
      <p:grpSp>
        <p:nvGrpSpPr>
          <p:cNvPr id="59" name="Group 58">
            <a:extLst>
              <a:ext uri="{FF2B5EF4-FFF2-40B4-BE49-F238E27FC236}">
                <a16:creationId xmlns:a16="http://schemas.microsoft.com/office/drawing/2014/main" id="{7DE3DA8A-EA4F-4357-98D9-BE6D5C5882EB}"/>
              </a:ext>
              <a:ext uri="{C183D7F6-B498-43B3-948B-1728B52AA6E4}">
                <adec:decorative xmlns:adec="http://schemas.microsoft.com/office/drawing/2017/decorative" val="1"/>
              </a:ext>
            </a:extLst>
          </p:cNvPr>
          <p:cNvGrpSpPr/>
          <p:nvPr/>
        </p:nvGrpSpPr>
        <p:grpSpPr>
          <a:xfrm>
            <a:off x="10205032" y="3643407"/>
            <a:ext cx="1855515" cy="1855515"/>
            <a:chOff x="10205032" y="3598262"/>
            <a:chExt cx="1855515" cy="1855515"/>
          </a:xfrm>
        </p:grpSpPr>
        <p:sp>
          <p:nvSpPr>
            <p:cNvPr id="60" name="Oval 59">
              <a:extLst>
                <a:ext uri="{FF2B5EF4-FFF2-40B4-BE49-F238E27FC236}">
                  <a16:creationId xmlns:a16="http://schemas.microsoft.com/office/drawing/2014/main" id="{17734C52-6153-4E82-A006-C38DB93A5E37}"/>
                </a:ext>
              </a:extLst>
            </p:cNvPr>
            <p:cNvSpPr/>
            <p:nvPr/>
          </p:nvSpPr>
          <p:spPr>
            <a:xfrm>
              <a:off x="10205032"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B67A698A-B942-4530-994A-E49A0D3673C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31269" y="3862057"/>
              <a:ext cx="1463058" cy="1463058"/>
            </a:xfrm>
            <a:prstGeom prst="rect">
              <a:avLst/>
            </a:prstGeom>
          </p:spPr>
        </p:pic>
      </p:grpSp>
    </p:spTree>
    <p:extLst>
      <p:ext uri="{BB962C8B-B14F-4D97-AF65-F5344CB8AC3E}">
        <p14:creationId xmlns:p14="http://schemas.microsoft.com/office/powerpoint/2010/main" val="315181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1000"/>
                                        <p:tgtEl>
                                          <p:spTgt spid="56"/>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1000"/>
                                        <p:tgtEl>
                                          <p:spTgt spid="7"/>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1000"/>
                                        <p:tgtEl>
                                          <p:spTgt spid="59"/>
                                        </p:tgtEl>
                                      </p:cBhvr>
                                    </p:animEffect>
                                  </p:childTnLst>
                                </p:cTn>
                              </p:par>
                            </p:childTnLst>
                          </p:cTn>
                        </p:par>
                        <p:par>
                          <p:cTn id="80" fill="hold">
                            <p:stCondLst>
                              <p:cond delay="19000"/>
                            </p:stCondLst>
                            <p:childTnLst>
                              <p:par>
                                <p:cTn id="81" presetID="10"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5" grpId="0"/>
      <p:bldP spid="8" grpId="0"/>
      <p:bldP spid="9" grpId="0"/>
      <p:bldP spid="7"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881" y="1330780"/>
            <a:ext cx="9561513" cy="4478338"/>
          </a:xfrm>
        </p:spPr>
        <p:txBody>
          <a:bodyPr>
            <a:normAutofit/>
          </a:bodyPr>
          <a:lstStyle/>
          <a:p>
            <a:pPr marL="0" indent="0">
              <a:lnSpc>
                <a:spcPct val="100000"/>
              </a:lnSpc>
              <a:buNone/>
            </a:pPr>
            <a:r>
              <a:rPr lang="en-US" sz="3000" dirty="0"/>
              <a:t>Personnel</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Detailed general ledger accounts</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Payroll ledger/Labor distribution reports</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Time and Attendance/Activity Reports</a:t>
            </a:r>
          </a:p>
          <a:p>
            <a:pPr lvl="2">
              <a:lnSpc>
                <a:spcPts val="4200"/>
              </a:lnSpc>
              <a:buClr>
                <a:srgbClr val="C00000"/>
              </a:buClr>
              <a:buSzPct val="80000"/>
            </a:pPr>
            <a:r>
              <a:rPr lang="en-US" altLang="en-US" sz="2600" dirty="0">
                <a:cs typeface="Times New Roman" panose="02020603050405020304" pitchFamily="18" charset="0"/>
              </a:rPr>
              <a:t> Based on actual hours worked on the grant</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Rate of pay reasonable and allocable</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49C11A2B-2F9E-FB4E-890D-13F4B7DD4E1B}"/>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5" name="Oval 14">
              <a:extLst>
                <a:ext uri="{FF2B5EF4-FFF2-40B4-BE49-F238E27FC236}">
                  <a16:creationId xmlns:a16="http://schemas.microsoft.com/office/drawing/2014/main" id="{375573F2-A995-1247-AFA9-C2A6A3F54DA9}"/>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6529517-2511-244A-BF93-A6758B41C8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12162" y="4509006"/>
              <a:ext cx="1373644" cy="1373644"/>
            </a:xfrm>
            <a:prstGeom prst="rect">
              <a:avLst/>
            </a:prstGeom>
          </p:spPr>
        </p:pic>
      </p:grpSp>
      <p:pic>
        <p:nvPicPr>
          <p:cNvPr id="6" name="Picture 5">
            <a:extLst>
              <a:ext uri="{FF2B5EF4-FFF2-40B4-BE49-F238E27FC236}">
                <a16:creationId xmlns:a16="http://schemas.microsoft.com/office/drawing/2014/main" id="{020773F6-5E35-F04A-90B5-FCB07AF6F97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369758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childTnLst>
                                </p:cTn>
                              </p:par>
                            </p:childTnLst>
                          </p:cTn>
                        </p:par>
                        <p:par>
                          <p:cTn id="45" fill="hold">
                            <p:stCondLst>
                              <p:cond delay="5000"/>
                            </p:stCondLst>
                            <p:childTnLst>
                              <p:par>
                                <p:cTn id="46" presetID="23" presetClass="entr" presetSubtype="16"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852DEA12-6E9A-B947-9E76-3D57CE3C56B2}"/>
              </a:ext>
            </a:extLst>
          </p:cNvPr>
          <p:cNvSpPr>
            <a:spLocks noGrp="1" noChangeArrowheads="1"/>
          </p:cNvSpPr>
          <p:nvPr>
            <p:ph type="title"/>
          </p:nvPr>
        </p:nvSpPr>
        <p:spPr/>
        <p:txBody>
          <a:bodyPr/>
          <a:lstStyle/>
          <a:p>
            <a:pPr eaLnBrk="1" hangingPunct="1"/>
            <a:r>
              <a:rPr lang="en-US" altLang="en-US"/>
              <a:t>Audit Trail</a:t>
            </a:r>
          </a:p>
        </p:txBody>
      </p:sp>
      <p:pic>
        <p:nvPicPr>
          <p:cNvPr id="122883" name="Picture 7" descr="audit trail image">
            <a:extLst>
              <a:ext uri="{FF2B5EF4-FFF2-40B4-BE49-F238E27FC236}">
                <a16:creationId xmlns:a16="http://schemas.microsoft.com/office/drawing/2014/main" id="{7E47D9F7-2C40-4245-8155-D465F7627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679" b="4018"/>
          <a:stretch>
            <a:fillRect/>
          </a:stretch>
        </p:blipFill>
        <p:spPr bwMode="auto">
          <a:xfrm>
            <a:off x="338138" y="1052513"/>
            <a:ext cx="11520487"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590674"/>
            <a:ext cx="9346018" cy="4947745"/>
          </a:xfrm>
        </p:spPr>
        <p:txBody>
          <a:bodyPr>
            <a:noAutofit/>
          </a:bodyPr>
          <a:lstStyle/>
          <a:p>
            <a:pPr marL="0" indent="0">
              <a:lnSpc>
                <a:spcPct val="100000"/>
              </a:lnSpc>
              <a:buNone/>
            </a:pPr>
            <a:r>
              <a:rPr lang="en-US" sz="3000" dirty="0"/>
              <a:t>Personnel</a:t>
            </a:r>
          </a:p>
          <a:p>
            <a:pPr lvl="1">
              <a:lnSpc>
                <a:spcPts val="3800"/>
              </a:lnSpc>
              <a:spcBef>
                <a:spcPct val="0"/>
              </a:spcBef>
              <a:buClr>
                <a:srgbClr val="C00000"/>
              </a:buClr>
              <a:buSzPct val="80000"/>
              <a:buFont typeface="Wingdings" pitchFamily="2" charset="2"/>
              <a:buChar char="Ø"/>
            </a:pPr>
            <a:r>
              <a:rPr lang="en-US" altLang="en-US" sz="2600" dirty="0"/>
              <a:t>Staff timesheets/records not signed/certified </a:t>
            </a:r>
            <a:br>
              <a:rPr lang="en-US" altLang="en-US" sz="2600" dirty="0"/>
            </a:br>
            <a:r>
              <a:rPr lang="en-US" altLang="en-US" sz="2600" dirty="0"/>
              <a:t>by individual or supervisor</a:t>
            </a:r>
          </a:p>
          <a:p>
            <a:pPr lvl="1">
              <a:lnSpc>
                <a:spcPts val="3800"/>
              </a:lnSpc>
              <a:spcBef>
                <a:spcPct val="0"/>
              </a:spcBef>
              <a:buClr>
                <a:srgbClr val="C00000"/>
              </a:buClr>
              <a:buSzPct val="80000"/>
              <a:buFont typeface="Wingdings" pitchFamily="2" charset="2"/>
              <a:buChar char="Ø"/>
            </a:pPr>
            <a:r>
              <a:rPr lang="en-US" altLang="en-US" sz="2600" dirty="0"/>
              <a:t>Staff time not properly documented </a:t>
            </a:r>
          </a:p>
          <a:p>
            <a:pPr lvl="1">
              <a:lnSpc>
                <a:spcPts val="3800"/>
              </a:lnSpc>
              <a:spcBef>
                <a:spcPct val="0"/>
              </a:spcBef>
              <a:buClr>
                <a:srgbClr val="C00000"/>
              </a:buClr>
              <a:buSzPct val="80000"/>
              <a:buFont typeface="Wingdings" pitchFamily="2" charset="2"/>
              <a:buChar char="Ø"/>
            </a:pPr>
            <a:r>
              <a:rPr lang="en-US" altLang="en-US" sz="2600" dirty="0"/>
              <a:t>Staff time not properly allocated to various activities</a:t>
            </a:r>
          </a:p>
          <a:p>
            <a:pPr lvl="1">
              <a:lnSpc>
                <a:spcPts val="3800"/>
              </a:lnSpc>
              <a:spcBef>
                <a:spcPct val="0"/>
              </a:spcBef>
              <a:buClr>
                <a:srgbClr val="C00000"/>
              </a:buClr>
              <a:buSzPct val="80000"/>
              <a:buFont typeface="Wingdings" pitchFamily="2" charset="2"/>
              <a:buChar char="Ø"/>
            </a:pPr>
            <a:r>
              <a:rPr lang="en-US" altLang="en-US" sz="2600" dirty="0"/>
              <a:t>Charges and costs not based on actual records, but </a:t>
            </a:r>
            <a:br>
              <a:rPr lang="en-US" altLang="en-US" sz="2600" dirty="0"/>
            </a:br>
            <a:r>
              <a:rPr lang="en-US" altLang="en-US" sz="2600" dirty="0"/>
              <a:t>on budgeted or pre-established amounts or percentages </a:t>
            </a:r>
          </a:p>
          <a:p>
            <a:pPr lvl="1">
              <a:lnSpc>
                <a:spcPts val="3800"/>
              </a:lnSpc>
              <a:spcBef>
                <a:spcPct val="0"/>
              </a:spcBef>
              <a:buClr>
                <a:srgbClr val="C00000"/>
              </a:buClr>
              <a:buSzPct val="80000"/>
              <a:buFont typeface="Wingdings" pitchFamily="2" charset="2"/>
              <a:buChar char="Ø"/>
            </a:pPr>
            <a:r>
              <a:rPr lang="en-US" altLang="en-US" sz="2600" dirty="0"/>
              <a:t>Not in the approved budget</a:t>
            </a:r>
          </a:p>
        </p:txBody>
      </p:sp>
      <p:sp>
        <p:nvSpPr>
          <p:cNvPr id="15" name="Oval 14">
            <a:extLst>
              <a:ext uri="{FF2B5EF4-FFF2-40B4-BE49-F238E27FC236}">
                <a16:creationId xmlns:a16="http://schemas.microsoft.com/office/drawing/2014/main" id="{375573F2-A995-1247-AFA9-C2A6A3F54DA9}"/>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personnel icon">
            <a:extLst>
              <a:ext uri="{FF2B5EF4-FFF2-40B4-BE49-F238E27FC236}">
                <a16:creationId xmlns:a16="http://schemas.microsoft.com/office/drawing/2014/main" id="{76529517-2511-244A-BF93-A6758B41C8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6230" y="4509006"/>
            <a:ext cx="1373644" cy="1373644"/>
          </a:xfrm>
          <a:prstGeom prst="rect">
            <a:avLst/>
          </a:prstGeom>
        </p:spPr>
      </p:pic>
      <p:pic>
        <p:nvPicPr>
          <p:cNvPr id="8" name="Picture 7" descr="frequent monitoring findings stamp image">
            <a:extLst>
              <a:ext uri="{FF2B5EF4-FFF2-40B4-BE49-F238E27FC236}">
                <a16:creationId xmlns:a16="http://schemas.microsoft.com/office/drawing/2014/main" id="{D1D983D8-C193-6F42-A40E-04E1A2B34FDC}"/>
              </a:ext>
            </a:extLst>
          </p:cNvPr>
          <p:cNvPicPr>
            <a:picLocks noChangeAspect="1"/>
          </p:cNvPicPr>
          <p:nvPr/>
        </p:nvPicPr>
        <p:blipFill>
          <a:blip r:embed="rId4"/>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04901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323482"/>
            <a:ext cx="11234737" cy="4386263"/>
          </a:xfrm>
        </p:spPr>
        <p:txBody>
          <a:bodyPr>
            <a:noAutofit/>
          </a:bodyPr>
          <a:lstStyle/>
          <a:p>
            <a:pPr marL="0" indent="0">
              <a:lnSpc>
                <a:spcPct val="100000"/>
              </a:lnSpc>
              <a:buNone/>
              <a:defRPr/>
            </a:pPr>
            <a:r>
              <a:rPr lang="en-US" sz="3000" dirty="0"/>
              <a:t>Fringe Benefits</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A separate line item </a:t>
            </a:r>
            <a:r>
              <a:rPr lang="en-US" altLang="en-US" sz="2200" dirty="0">
                <a:cs typeface="Times New Roman" panose="02020603050405020304" pitchFamily="18" charset="0"/>
              </a:rPr>
              <a:t>(not included in salaries)</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Type of rate</a:t>
            </a:r>
          </a:p>
          <a:p>
            <a:pPr lvl="2">
              <a:lnSpc>
                <a:spcPts val="4000"/>
              </a:lnSpc>
              <a:buClr>
                <a:srgbClr val="C00000"/>
              </a:buClr>
              <a:buSzPct val="80000"/>
            </a:pPr>
            <a:r>
              <a:rPr lang="en-US" altLang="en-US" sz="2600" dirty="0">
                <a:cs typeface="Times New Roman" panose="02020603050405020304" pitchFamily="18" charset="0"/>
              </a:rPr>
              <a:t> Approved fringe benefit rate, if applicable</a:t>
            </a:r>
          </a:p>
          <a:p>
            <a:pPr lvl="2">
              <a:lnSpc>
                <a:spcPts val="4000"/>
              </a:lnSpc>
              <a:buClr>
                <a:srgbClr val="C00000"/>
              </a:buClr>
              <a:buSzPct val="80000"/>
            </a:pPr>
            <a:r>
              <a:rPr lang="en-US" altLang="en-US" sz="2600" dirty="0">
                <a:cs typeface="Times New Roman" panose="02020603050405020304" pitchFamily="18" charset="0"/>
              </a:rPr>
              <a:t> Breakdown </a:t>
            </a:r>
            <a:r>
              <a:rPr lang="en-US" altLang="en-US" sz="2200" dirty="0">
                <a:cs typeface="Times New Roman" panose="02020603050405020304" pitchFamily="18" charset="0"/>
              </a:rPr>
              <a:t>(i.e., FICA, health, retirement, workman’s comp)  </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Proportionate to salaries</a:t>
            </a:r>
            <a:endParaRPr lang="en-US" sz="2600" dirty="0"/>
          </a:p>
        </p:txBody>
      </p:sp>
      <p:sp>
        <p:nvSpPr>
          <p:cNvPr id="5" name="TextBox 4">
            <a:extLst>
              <a:ext uri="{FF2B5EF4-FFF2-40B4-BE49-F238E27FC236}">
                <a16:creationId xmlns:a16="http://schemas.microsoft.com/office/drawing/2014/main" id="{5593E692-878C-5C41-9777-E1577605DBC6}"/>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6" name="Group 5">
            <a:extLst>
              <a:ext uri="{FF2B5EF4-FFF2-40B4-BE49-F238E27FC236}">
                <a16:creationId xmlns:a16="http://schemas.microsoft.com/office/drawing/2014/main" id="{49181ABE-A33C-BE41-9E1A-44DD3D15E88D}"/>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2" name="Oval 11">
              <a:extLst>
                <a:ext uri="{FF2B5EF4-FFF2-40B4-BE49-F238E27FC236}">
                  <a16:creationId xmlns:a16="http://schemas.microsoft.com/office/drawing/2014/main" id="{925988D0-4FF9-054A-A93A-C5DA131F6F3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B40F8B5-8000-914A-ADC0-23D67C9C51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4259" y="4572916"/>
              <a:ext cx="1357585" cy="1357585"/>
            </a:xfrm>
            <a:prstGeom prst="rect">
              <a:avLst/>
            </a:prstGeom>
          </p:spPr>
        </p:pic>
      </p:grpSp>
      <p:pic>
        <p:nvPicPr>
          <p:cNvPr id="8" name="Picture 7">
            <a:extLst>
              <a:ext uri="{FF2B5EF4-FFF2-40B4-BE49-F238E27FC236}">
                <a16:creationId xmlns:a16="http://schemas.microsoft.com/office/drawing/2014/main" id="{03B4AB1E-C26A-E947-A72E-A4176681709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7813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childTnLst>
                          </p:cTn>
                        </p:par>
                        <p:par>
                          <p:cTn id="45" fill="hold">
                            <p:stCondLst>
                              <p:cond delay="4500"/>
                            </p:stCondLst>
                            <p:childTnLst>
                              <p:par>
                                <p:cTn id="46" presetID="23" presetClass="entr" presetSubtype="16"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3DB987-F537-1A45-8189-49EF34A23627}"/>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4" name="Oval 13">
              <a:extLst>
                <a:ext uri="{FF2B5EF4-FFF2-40B4-BE49-F238E27FC236}">
                  <a16:creationId xmlns:a16="http://schemas.microsoft.com/office/drawing/2014/main" id="{AAC83126-C174-F645-93A9-F0FDBCC1A7CF}"/>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6D5AF3E-0E9B-B648-9BB3-DC01368F9F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4259" y="4572916"/>
              <a:ext cx="1357585" cy="1357585"/>
            </a:xfrm>
            <a:prstGeom prst="rect">
              <a:avLst/>
            </a:prstGeom>
          </p:spPr>
        </p:pic>
      </p:gr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323482"/>
            <a:ext cx="6764338" cy="4273550"/>
          </a:xfrm>
        </p:spPr>
        <p:txBody>
          <a:bodyPr>
            <a:normAutofit/>
          </a:bodyPr>
          <a:lstStyle/>
          <a:p>
            <a:pPr marL="0" indent="0">
              <a:lnSpc>
                <a:spcPct val="100000"/>
              </a:lnSpc>
              <a:buNone/>
              <a:defRPr/>
            </a:pPr>
            <a:r>
              <a:rPr lang="en-US" sz="3000" dirty="0"/>
              <a:t>Fringe Benefits</a:t>
            </a:r>
          </a:p>
          <a:p>
            <a:pPr lvl="1">
              <a:lnSpc>
                <a:spcPts val="4000"/>
              </a:lnSpc>
              <a:buClr>
                <a:srgbClr val="C00000"/>
              </a:buClr>
              <a:buSzPct val="80000"/>
              <a:buFont typeface="Wingdings" pitchFamily="2" charset="2"/>
              <a:buChar char="Ø"/>
              <a:defRPr/>
            </a:pPr>
            <a:r>
              <a:rPr lang="en-US" sz="2600" dirty="0"/>
              <a:t>Not proportionate with salaries</a:t>
            </a:r>
          </a:p>
          <a:p>
            <a:pPr lvl="1">
              <a:lnSpc>
                <a:spcPts val="4000"/>
              </a:lnSpc>
              <a:buClr>
                <a:srgbClr val="C00000"/>
              </a:buClr>
              <a:buSzPct val="80000"/>
              <a:buFont typeface="Wingdings" pitchFamily="2" charset="2"/>
              <a:buChar char="Ø"/>
              <a:defRPr/>
            </a:pPr>
            <a:r>
              <a:rPr lang="en-US" sz="2600" dirty="0"/>
              <a:t>Fringe benefits not clearly defined </a:t>
            </a:r>
            <a:br>
              <a:rPr lang="en-US" sz="2600" dirty="0"/>
            </a:br>
            <a:r>
              <a:rPr lang="en-US" sz="2200" dirty="0"/>
              <a:t>(i.e. FICA, health insurance, retirement, etc.)</a:t>
            </a:r>
          </a:p>
          <a:p>
            <a:pPr lvl="1">
              <a:lnSpc>
                <a:spcPts val="4000"/>
              </a:lnSpc>
              <a:buClr>
                <a:srgbClr val="C00000"/>
              </a:buClr>
              <a:buSzPct val="80000"/>
              <a:buFont typeface="Wingdings" pitchFamily="2" charset="2"/>
              <a:buChar char="Ø"/>
              <a:defRPr/>
            </a:pPr>
            <a:r>
              <a:rPr lang="en-US" altLang="en-US" sz="2600" dirty="0"/>
              <a:t>Excessive fringe for executives</a:t>
            </a:r>
          </a:p>
          <a:p>
            <a:pPr lvl="1">
              <a:lnSpc>
                <a:spcPts val="4000"/>
              </a:lnSpc>
              <a:buClr>
                <a:srgbClr val="C00000"/>
              </a:buClr>
              <a:buSzPct val="80000"/>
              <a:buFont typeface="Wingdings" pitchFamily="2" charset="2"/>
              <a:buChar char="Ø"/>
              <a:defRPr/>
            </a:pPr>
            <a:r>
              <a:rPr lang="en-US" altLang="en-US" sz="2600" dirty="0"/>
              <a:t>Not in the approved budget</a:t>
            </a:r>
          </a:p>
        </p:txBody>
      </p:sp>
      <p:pic>
        <p:nvPicPr>
          <p:cNvPr id="9" name="Picture 8">
            <a:extLst>
              <a:ext uri="{FF2B5EF4-FFF2-40B4-BE49-F238E27FC236}">
                <a16:creationId xmlns:a16="http://schemas.microsoft.com/office/drawing/2014/main" id="{A9EFBD10-3FD0-CC4B-BB72-389217E820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26443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323683"/>
            <a:ext cx="9629775" cy="4689475"/>
          </a:xfrm>
        </p:spPr>
        <p:txBody>
          <a:bodyPr>
            <a:noAutofit/>
          </a:bodyPr>
          <a:lstStyle/>
          <a:p>
            <a:pPr marL="0" indent="0">
              <a:lnSpc>
                <a:spcPct val="100000"/>
              </a:lnSpc>
              <a:buNone/>
            </a:pPr>
            <a:r>
              <a:rPr lang="en-US" sz="3000" dirty="0"/>
              <a:t>Travel</a:t>
            </a:r>
            <a:endParaRPr lang="en-US" sz="3000" dirty="0">
              <a:solidFill>
                <a:srgbClr val="0000CC"/>
              </a:solidFill>
            </a:endParaRPr>
          </a:p>
          <a:p>
            <a:pPr lvl="1">
              <a:lnSpc>
                <a:spcPts val="38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Travel authorizations</a:t>
            </a:r>
          </a:p>
          <a:p>
            <a:pPr lvl="2">
              <a:lnSpc>
                <a:spcPts val="3800"/>
              </a:lnSpc>
              <a:spcBef>
                <a:spcPct val="0"/>
              </a:spcBef>
              <a:buClr>
                <a:srgbClr val="C00000"/>
              </a:buClr>
              <a:buSzPct val="80000"/>
            </a:pPr>
            <a:r>
              <a:rPr lang="en-US" altLang="en-US" sz="2600" dirty="0">
                <a:cs typeface="Times New Roman" panose="02020603050405020304" pitchFamily="18" charset="0"/>
              </a:rPr>
              <a:t>Purpose of trip</a:t>
            </a:r>
          </a:p>
          <a:p>
            <a:pPr lvl="2">
              <a:lnSpc>
                <a:spcPts val="3800"/>
              </a:lnSpc>
              <a:spcBef>
                <a:spcPct val="0"/>
              </a:spcBef>
              <a:buClr>
                <a:srgbClr val="C00000"/>
              </a:buClr>
              <a:buSzPct val="80000"/>
            </a:pPr>
            <a:r>
              <a:rPr lang="en-US" altLang="en-US" sz="2600" dirty="0">
                <a:cs typeface="Times New Roman" panose="02020603050405020304" pitchFamily="18" charset="0"/>
              </a:rPr>
              <a:t>Relation to project</a:t>
            </a:r>
          </a:p>
          <a:p>
            <a:pPr lvl="2">
              <a:lnSpc>
                <a:spcPts val="3800"/>
              </a:lnSpc>
              <a:spcBef>
                <a:spcPct val="0"/>
              </a:spcBef>
              <a:buClr>
                <a:srgbClr val="C00000"/>
              </a:buClr>
              <a:buSzPct val="80000"/>
            </a:pPr>
            <a:r>
              <a:rPr lang="en-US" altLang="en-US" sz="2600" dirty="0">
                <a:cs typeface="Times New Roman" panose="02020603050405020304" pitchFamily="18" charset="0"/>
              </a:rPr>
              <a:t>Approved in the budget </a:t>
            </a:r>
          </a:p>
          <a:p>
            <a:pPr lvl="2">
              <a:lnSpc>
                <a:spcPts val="3800"/>
              </a:lnSpc>
              <a:spcBef>
                <a:spcPct val="0"/>
              </a:spcBef>
              <a:buClr>
                <a:srgbClr val="C00000"/>
              </a:buClr>
              <a:buSzPct val="80000"/>
            </a:pPr>
            <a:r>
              <a:rPr lang="en-US" altLang="en-US" sz="2600" dirty="0">
                <a:cs typeface="Times New Roman" panose="02020603050405020304" pitchFamily="18" charset="0"/>
              </a:rPr>
              <a:t>Approval of authorizing official</a:t>
            </a:r>
            <a:endParaRPr lang="en-US" altLang="en-US" sz="2600" b="1" dirty="0">
              <a:cs typeface="Times New Roman" panose="02020603050405020304" pitchFamily="18" charset="0"/>
            </a:endParaRPr>
          </a:p>
          <a:p>
            <a:pPr lvl="1">
              <a:lnSpc>
                <a:spcPts val="38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Travel voucher</a:t>
            </a:r>
          </a:p>
          <a:p>
            <a:pPr lvl="2">
              <a:lnSpc>
                <a:spcPts val="3800"/>
              </a:lnSpc>
              <a:spcBef>
                <a:spcPct val="0"/>
              </a:spcBef>
              <a:buClr>
                <a:srgbClr val="C00000"/>
              </a:buClr>
              <a:buSzPct val="80000"/>
            </a:pPr>
            <a:r>
              <a:rPr lang="en-US" altLang="en-US" sz="2600" dirty="0">
                <a:cs typeface="Times New Roman" panose="02020603050405020304" pitchFamily="18" charset="0"/>
              </a:rPr>
              <a:t>Timely submission</a:t>
            </a:r>
          </a:p>
          <a:p>
            <a:pPr lvl="2">
              <a:lnSpc>
                <a:spcPts val="3800"/>
              </a:lnSpc>
              <a:spcBef>
                <a:spcPct val="0"/>
              </a:spcBef>
              <a:buClr>
                <a:srgbClr val="C00000"/>
              </a:buClr>
              <a:buSzPct val="80000"/>
            </a:pPr>
            <a:r>
              <a:rPr lang="en-US" altLang="en-US" sz="2600" dirty="0">
                <a:cs typeface="Times New Roman" panose="02020603050405020304" pitchFamily="18" charset="0"/>
              </a:rPr>
              <a:t>Receipts</a:t>
            </a:r>
            <a:endParaRPr lang="en-US" sz="2600" dirty="0"/>
          </a:p>
        </p:txBody>
      </p:sp>
      <p:sp>
        <p:nvSpPr>
          <p:cNvPr id="5" name="TextBox 4">
            <a:extLst>
              <a:ext uri="{FF2B5EF4-FFF2-40B4-BE49-F238E27FC236}">
                <a16:creationId xmlns:a16="http://schemas.microsoft.com/office/drawing/2014/main" id="{9DD079EB-2652-F045-9460-DA2B3BC9018F}"/>
              </a:ext>
              <a:ext uri="{C183D7F6-B498-43B3-948B-1728B52AA6E4}">
                <adec:decorative xmlns:adec="http://schemas.microsoft.com/office/drawing/2017/decorative" val="1"/>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descr="travel with gps icon">
            <a:extLst>
              <a:ext uri="{FF2B5EF4-FFF2-40B4-BE49-F238E27FC236}">
                <a16:creationId xmlns:a16="http://schemas.microsoft.com/office/drawing/2014/main" id="{4415B0B6-1911-1245-AC45-1EE17E7FA339}"/>
              </a:ext>
            </a:extLst>
          </p:cNvPr>
          <p:cNvGrpSpPr/>
          <p:nvPr/>
        </p:nvGrpSpPr>
        <p:grpSpPr>
          <a:xfrm>
            <a:off x="10160000" y="4355476"/>
            <a:ext cx="1706105" cy="1706105"/>
            <a:chOff x="10160000" y="4355476"/>
            <a:chExt cx="1706105" cy="1706105"/>
          </a:xfrm>
        </p:grpSpPr>
        <p:sp>
          <p:nvSpPr>
            <p:cNvPr id="10" name="Oval 9">
              <a:extLst>
                <a:ext uri="{FF2B5EF4-FFF2-40B4-BE49-F238E27FC236}">
                  <a16:creationId xmlns:a16="http://schemas.microsoft.com/office/drawing/2014/main" id="{794374DA-179F-0A48-8654-C046993D18DC}"/>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19C18D4-9EAC-7645-A872-CA64566AB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5476"/>
              <a:ext cx="1619211" cy="1619211"/>
            </a:xfrm>
            <a:prstGeom prst="rect">
              <a:avLst/>
            </a:prstGeom>
          </p:spPr>
        </p:pic>
      </p:grpSp>
      <p:pic>
        <p:nvPicPr>
          <p:cNvPr id="7" name="Picture 6" descr="triangle alert with a red exclamation point icon">
            <a:extLst>
              <a:ext uri="{FF2B5EF4-FFF2-40B4-BE49-F238E27FC236}">
                <a16:creationId xmlns:a16="http://schemas.microsoft.com/office/drawing/2014/main" id="{848B8816-3395-0A41-A699-5667479035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35195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23" presetClass="entr" presetSubtype="16"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childTnLst>
                                </p:cTn>
                              </p:par>
                            </p:childTnLst>
                          </p:cTn>
                        </p:par>
                        <p:par>
                          <p:cTn id="63" fill="hold">
                            <p:stCondLst>
                              <p:cond delay="8500"/>
                            </p:stCondLst>
                            <p:childTnLst>
                              <p:par>
                                <p:cTn id="64" presetID="23" presetClass="entr" presetSubtype="16"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6" y="1323683"/>
            <a:ext cx="7552334" cy="5029200"/>
          </a:xfrm>
        </p:spPr>
        <p:txBody>
          <a:bodyPr>
            <a:noAutofit/>
          </a:bodyPr>
          <a:lstStyle/>
          <a:p>
            <a:pPr marL="0" indent="0">
              <a:lnSpc>
                <a:spcPct val="100000"/>
              </a:lnSpc>
              <a:buNone/>
            </a:pPr>
            <a:r>
              <a:rPr lang="en-US" sz="3000" dirty="0"/>
              <a:t>Travel</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Premium travel without prior approval from awarding agency</a:t>
            </a:r>
          </a:p>
          <a:p>
            <a:pPr lvl="1">
              <a:lnSpc>
                <a:spcPts val="4000"/>
              </a:lnSpc>
              <a:spcBef>
                <a:spcPct val="0"/>
              </a:spcBef>
              <a:buClr>
                <a:srgbClr val="C00000"/>
              </a:buClr>
              <a:buSzPct val="80000"/>
              <a:buFont typeface="Wingdings" pitchFamily="2" charset="2"/>
              <a:buChar char="Ø"/>
            </a:pPr>
            <a:r>
              <a:rPr lang="en-US" altLang="en-US" sz="2600" dirty="0"/>
              <a:t>Excessive lodging/per diem charges</a:t>
            </a:r>
          </a:p>
          <a:p>
            <a:pPr lvl="1">
              <a:lnSpc>
                <a:spcPts val="4000"/>
              </a:lnSpc>
              <a:spcBef>
                <a:spcPct val="0"/>
              </a:spcBef>
              <a:buClr>
                <a:srgbClr val="C00000"/>
              </a:buClr>
              <a:buSzPct val="80000"/>
              <a:buFont typeface="Wingdings" pitchFamily="2" charset="2"/>
              <a:buChar char="Ø"/>
            </a:pPr>
            <a:r>
              <a:rPr lang="en-US" altLang="en-US" sz="2600" dirty="0"/>
              <a:t>Unreasonable costs (i.e. early bird check-in, premium seating, etc.)</a:t>
            </a:r>
          </a:p>
          <a:p>
            <a:pPr lvl="1">
              <a:lnSpc>
                <a:spcPts val="4000"/>
              </a:lnSpc>
              <a:spcBef>
                <a:spcPct val="0"/>
              </a:spcBef>
              <a:buClr>
                <a:srgbClr val="C00000"/>
              </a:buClr>
              <a:buSzPct val="80000"/>
              <a:buFont typeface="Wingdings" pitchFamily="2" charset="2"/>
              <a:buChar char="Ø"/>
            </a:pPr>
            <a:r>
              <a:rPr lang="en-US" altLang="en-US" sz="2600" dirty="0"/>
              <a:t>Fines and penalties</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10" name="Oval 9">
            <a:extLst>
              <a:ext uri="{FF2B5EF4-FFF2-40B4-BE49-F238E27FC236}">
                <a16:creationId xmlns:a16="http://schemas.microsoft.com/office/drawing/2014/main" id="{794374DA-179F-0A48-8654-C046993D18DC}"/>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ravel with gps icon">
            <a:extLst>
              <a:ext uri="{FF2B5EF4-FFF2-40B4-BE49-F238E27FC236}">
                <a16:creationId xmlns:a16="http://schemas.microsoft.com/office/drawing/2014/main" id="{819C18D4-9EAC-7645-A872-CA64566AB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5476"/>
            <a:ext cx="1619211" cy="1619211"/>
          </a:xfrm>
          <a:prstGeom prst="rect">
            <a:avLst/>
          </a:prstGeom>
        </p:spPr>
      </p:pic>
      <p:pic>
        <p:nvPicPr>
          <p:cNvPr id="8" name="Picture 7" descr="frequent monitoring findings stam">
            <a:extLst>
              <a:ext uri="{FF2B5EF4-FFF2-40B4-BE49-F238E27FC236}">
                <a16:creationId xmlns:a16="http://schemas.microsoft.com/office/drawing/2014/main" id="{4501D3DD-EE7A-9C43-9BAC-AD321BBFD9DC}"/>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5592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323682"/>
            <a:ext cx="11372262" cy="4689475"/>
          </a:xfrm>
        </p:spPr>
        <p:txBody>
          <a:bodyPr>
            <a:noAutofit/>
          </a:bodyPr>
          <a:lstStyle/>
          <a:p>
            <a:pPr marL="0" indent="0">
              <a:lnSpc>
                <a:spcPct val="100000"/>
              </a:lnSpc>
              <a:buNone/>
            </a:pPr>
            <a:r>
              <a:rPr lang="en-US" sz="3000" dirty="0"/>
              <a:t>Equipment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Purpose/relevance to the project </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Lease vs. purchase analysis (vehicles &amp; large items) </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Procurement process</a:t>
            </a:r>
          </a:p>
          <a:p>
            <a:pPr lvl="2">
              <a:lnSpc>
                <a:spcPts val="4000"/>
              </a:lnSpc>
              <a:spcBef>
                <a:spcPct val="0"/>
              </a:spcBef>
              <a:buClr>
                <a:srgbClr val="C00000"/>
              </a:buClr>
              <a:buSzPct val="80000"/>
            </a:pPr>
            <a:r>
              <a:rPr lang="en-US" altLang="en-US" sz="2600" dirty="0">
                <a:cs typeface="Times New Roman" panose="02020603050405020304" pitchFamily="18" charset="0"/>
              </a:rPr>
              <a:t>Capitalization threshold </a:t>
            </a:r>
          </a:p>
          <a:p>
            <a:pPr lvl="2">
              <a:lnSpc>
                <a:spcPts val="4000"/>
              </a:lnSpc>
              <a:spcBef>
                <a:spcPct val="0"/>
              </a:spcBef>
              <a:buClr>
                <a:srgbClr val="C00000"/>
              </a:buClr>
              <a:buSzPct val="80000"/>
            </a:pPr>
            <a:r>
              <a:rPr lang="en-US" altLang="en-US" sz="2600" dirty="0">
                <a:cs typeface="Times New Roman" panose="02020603050405020304" pitchFamily="18" charset="0"/>
              </a:rPr>
              <a:t>Competition </a:t>
            </a:r>
            <a:endParaRPr lang="en-US" altLang="en-US" sz="2600" b="1" dirty="0">
              <a:cs typeface="Times New Roman" panose="02020603050405020304" pitchFamily="18" charset="0"/>
            </a:endParaRP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Inventory/property records</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Physical inventory </a:t>
            </a:r>
            <a:endParaRPr lang="en-US" altLang="en-US" sz="260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2103D6F4-FDC6-5747-94FE-B77959E283F7}"/>
              </a:ext>
              <a:ext uri="{C183D7F6-B498-43B3-948B-1728B52AA6E4}">
                <adec:decorative xmlns:adec="http://schemas.microsoft.com/office/drawing/2017/decorative" val="1"/>
              </a:ext>
            </a:extLst>
          </p:cNvPr>
          <p:cNvGrpSpPr/>
          <p:nvPr/>
        </p:nvGrpSpPr>
        <p:grpSpPr>
          <a:xfrm>
            <a:off x="10159999" y="4354969"/>
            <a:ext cx="1706106" cy="1706612"/>
            <a:chOff x="10159999" y="4354969"/>
            <a:chExt cx="1706106" cy="1706612"/>
          </a:xfrm>
        </p:grpSpPr>
        <p:sp>
          <p:nvSpPr>
            <p:cNvPr id="8" name="Oval 7">
              <a:extLst>
                <a:ext uri="{FF2B5EF4-FFF2-40B4-BE49-F238E27FC236}">
                  <a16:creationId xmlns:a16="http://schemas.microsoft.com/office/drawing/2014/main" id="{62E0508B-5ACA-C24B-B5A4-B8E60542D00B}"/>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107636F-0E66-BA44-B942-CDA2C67A2E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9999" y="4354969"/>
              <a:ext cx="1706105" cy="1706105"/>
            </a:xfrm>
            <a:prstGeom prst="rect">
              <a:avLst/>
            </a:prstGeom>
          </p:spPr>
        </p:pic>
      </p:grpSp>
      <p:pic>
        <p:nvPicPr>
          <p:cNvPr id="7" name="Picture 6">
            <a:extLst>
              <a:ext uri="{FF2B5EF4-FFF2-40B4-BE49-F238E27FC236}">
                <a16:creationId xmlns:a16="http://schemas.microsoft.com/office/drawing/2014/main" id="{52F6EFC0-030F-D349-AA8F-F1EA4E052F7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269595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3" presetClass="entr" presetSubtype="16"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childTnLst>
                                </p:cTn>
                              </p:par>
                            </p:childTnLst>
                          </p:cTn>
                        </p:par>
                        <p:par>
                          <p:cTn id="57" fill="hold">
                            <p:stCondLst>
                              <p:cond delay="6500"/>
                            </p:stCondLst>
                            <p:childTnLst>
                              <p:par>
                                <p:cTn id="58" presetID="23" presetClass="entr" presetSubtype="16"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895475"/>
            <a:ext cx="8346813" cy="4117681"/>
          </a:xfrm>
        </p:spPr>
        <p:txBody>
          <a:bodyPr>
            <a:noAutofit/>
          </a:bodyPr>
          <a:lstStyle/>
          <a:p>
            <a:pPr marL="0" indent="0">
              <a:lnSpc>
                <a:spcPct val="100000"/>
              </a:lnSpc>
              <a:buNone/>
            </a:pPr>
            <a:r>
              <a:rPr lang="en-US" sz="3000" dirty="0"/>
              <a:t>Equipment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Unable to identify Federally purchased equipment </a:t>
            </a:r>
          </a:p>
          <a:p>
            <a:pPr lvl="1">
              <a:lnSpc>
                <a:spcPts val="4000"/>
              </a:lnSpc>
              <a:spcBef>
                <a:spcPct val="0"/>
              </a:spcBef>
              <a:buClr>
                <a:srgbClr val="C00000"/>
              </a:buClr>
              <a:buSzPct val="80000"/>
              <a:buFont typeface="Wingdings" pitchFamily="2" charset="2"/>
              <a:buChar char="Ø"/>
            </a:pPr>
            <a:r>
              <a:rPr lang="en-US" altLang="en-US" sz="2600" dirty="0"/>
              <a:t>Inventory list/property records not maintained </a:t>
            </a:r>
            <a:br>
              <a:rPr lang="en-US" altLang="en-US" sz="2600" dirty="0"/>
            </a:br>
            <a:r>
              <a:rPr lang="en-US" altLang="en-US" sz="2600" dirty="0"/>
              <a:t>or inadequate</a:t>
            </a:r>
          </a:p>
          <a:p>
            <a:pPr lvl="1">
              <a:lnSpc>
                <a:spcPts val="4000"/>
              </a:lnSpc>
              <a:spcBef>
                <a:spcPct val="0"/>
              </a:spcBef>
              <a:buClr>
                <a:srgbClr val="C00000"/>
              </a:buClr>
              <a:buSzPct val="80000"/>
              <a:buFont typeface="Wingdings" pitchFamily="2" charset="2"/>
              <a:buChar char="Ø"/>
            </a:pPr>
            <a:r>
              <a:rPr lang="en-US" altLang="en-US" sz="2600" dirty="0"/>
              <a:t>Physical inventory not conducted</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10" name="Oval 9">
            <a:extLst>
              <a:ext uri="{FF2B5EF4-FFF2-40B4-BE49-F238E27FC236}">
                <a16:creationId xmlns:a16="http://schemas.microsoft.com/office/drawing/2014/main" id="{951EE9FA-1BD0-4047-BE33-BB6933421C5B}"/>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computer equipment icon">
            <a:extLst>
              <a:ext uri="{FF2B5EF4-FFF2-40B4-BE49-F238E27FC236}">
                <a16:creationId xmlns:a16="http://schemas.microsoft.com/office/drawing/2014/main" id="{BC04EA1E-1852-704A-AEB0-BF2C53BBAA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4969"/>
            <a:ext cx="1706105" cy="1706105"/>
          </a:xfrm>
          <a:prstGeom prst="rect">
            <a:avLst/>
          </a:prstGeom>
        </p:spPr>
      </p:pic>
      <p:pic>
        <p:nvPicPr>
          <p:cNvPr id="8" name="Picture 7" descr="frequent monitoring findings stamp">
            <a:extLst>
              <a:ext uri="{FF2B5EF4-FFF2-40B4-BE49-F238E27FC236}">
                <a16:creationId xmlns:a16="http://schemas.microsoft.com/office/drawing/2014/main" id="{993587C9-9956-174B-A6E4-CFDF0FC04BF0}"/>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94949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Financial Monitoring Review</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4454240"/>
            <a:ext cx="1089025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sz="3200" b="0" dirty="0"/>
              <a:t>The Preparation and Performance</a:t>
            </a:r>
          </a:p>
        </p:txBody>
      </p:sp>
    </p:spTree>
    <p:extLst>
      <p:ext uri="{BB962C8B-B14F-4D97-AF65-F5344CB8AC3E}">
        <p14:creationId xmlns:p14="http://schemas.microsoft.com/office/powerpoint/2010/main" val="402871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grpSp>
        <p:nvGrpSpPr>
          <p:cNvPr id="4" name="Group 3">
            <a:extLst>
              <a:ext uri="{FF2B5EF4-FFF2-40B4-BE49-F238E27FC236}">
                <a16:creationId xmlns:a16="http://schemas.microsoft.com/office/drawing/2014/main" id="{C59602D5-7C4E-CB48-9E08-089E3CC21718}"/>
              </a:ext>
              <a:ext uri="{C183D7F6-B498-43B3-948B-1728B52AA6E4}">
                <adec:decorative xmlns:adec="http://schemas.microsoft.com/office/drawing/2017/decorative" val="1"/>
              </a:ext>
            </a:extLst>
          </p:cNvPr>
          <p:cNvGrpSpPr/>
          <p:nvPr/>
        </p:nvGrpSpPr>
        <p:grpSpPr>
          <a:xfrm>
            <a:off x="10098652" y="4294128"/>
            <a:ext cx="1828800" cy="1828800"/>
            <a:chOff x="10098652" y="4294128"/>
            <a:chExt cx="1828800" cy="1828800"/>
          </a:xfrm>
        </p:grpSpPr>
        <p:sp>
          <p:nvSpPr>
            <p:cNvPr id="10" name="Oval 9">
              <a:extLst>
                <a:ext uri="{FF2B5EF4-FFF2-40B4-BE49-F238E27FC236}">
                  <a16:creationId xmlns:a16="http://schemas.microsoft.com/office/drawing/2014/main" id="{DBC5B162-EA60-BB47-8203-6969CF636EE7}"/>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70A765-D72C-7C4F-BCE1-62950913B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98652" y="4294128"/>
              <a:ext cx="1828800" cy="1828800"/>
            </a:xfrm>
            <a:prstGeom prst="rect">
              <a:avLst/>
            </a:prstGeom>
          </p:spPr>
        </p:pic>
      </p:grpSp>
      <p:pic>
        <p:nvPicPr>
          <p:cNvPr id="7" name="Picture 6">
            <a:extLst>
              <a:ext uri="{FF2B5EF4-FFF2-40B4-BE49-F238E27FC236}">
                <a16:creationId xmlns:a16="http://schemas.microsoft.com/office/drawing/2014/main" id="{2322F040-119F-A746-9006-F532A99099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8" name="Content Placeholder 2">
            <a:extLst>
              <a:ext uri="{FF2B5EF4-FFF2-40B4-BE49-F238E27FC236}">
                <a16:creationId xmlns:a16="http://schemas.microsoft.com/office/drawing/2014/main" id="{C8D506DE-0519-134A-B4DD-C9D4FF7D34AC}"/>
              </a:ext>
            </a:extLst>
          </p:cNvPr>
          <p:cNvSpPr txBox="1">
            <a:spLocks/>
          </p:cNvSpPr>
          <p:nvPr/>
        </p:nvSpPr>
        <p:spPr>
          <a:xfrm>
            <a:off x="647285" y="2028825"/>
            <a:ext cx="7895136" cy="3984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Supplies</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Relevance to project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Approved in the budget</a:t>
            </a:r>
          </a:p>
          <a:p>
            <a:pPr lvl="1">
              <a:lnSpc>
                <a:spcPct val="150000"/>
              </a:lnSpc>
              <a:spcBef>
                <a:spcPct val="0"/>
              </a:spcBef>
              <a:buClr>
                <a:srgbClr val="C00000"/>
              </a:buClr>
              <a:buSzPct val="80000"/>
              <a:buFont typeface="Wingdings" pitchFamily="2" charset="2"/>
              <a:buChar char="ü"/>
            </a:pPr>
            <a:r>
              <a:rPr lang="en-US" sz="2600" dirty="0">
                <a:cs typeface="Times New Roman" panose="02020603050405020304" pitchFamily="18" charset="0"/>
              </a:rPr>
              <a:t>Adequately supported</a:t>
            </a:r>
            <a:endParaRPr lang="en-US" sz="2600" dirty="0"/>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26483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Oval 9">
            <a:extLst>
              <a:ext uri="{FF2B5EF4-FFF2-40B4-BE49-F238E27FC236}">
                <a16:creationId xmlns:a16="http://schemas.microsoft.com/office/drawing/2014/main" id="{DBC5B162-EA60-BB47-8203-6969CF636EE7}"/>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70A765-D72C-7C4F-BCE1-62950913BBE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98652" y="4294128"/>
            <a:ext cx="1828800" cy="1828800"/>
          </a:xfrm>
          <a:prstGeom prst="rect">
            <a:avLst/>
          </a:prstGeom>
        </p:spPr>
      </p:pic>
      <p:sp>
        <p:nvSpPr>
          <p:cNvPr id="9" name="Content Placeholder 2">
            <a:extLst>
              <a:ext uri="{FF2B5EF4-FFF2-40B4-BE49-F238E27FC236}">
                <a16:creationId xmlns:a16="http://schemas.microsoft.com/office/drawing/2014/main" id="{C1FC715B-D29A-234D-9381-C68B09D03E72}"/>
              </a:ext>
            </a:extLst>
          </p:cNvPr>
          <p:cNvSpPr txBox="1">
            <a:spLocks/>
          </p:cNvSpPr>
          <p:nvPr/>
        </p:nvSpPr>
        <p:spPr>
          <a:xfrm>
            <a:off x="647285" y="1800225"/>
            <a:ext cx="7895136" cy="42129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Supplies</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Inadequate documentation</a:t>
            </a:r>
          </a:p>
          <a:p>
            <a:pPr lvl="1">
              <a:lnSpc>
                <a:spcPct val="150000"/>
              </a:lnSpc>
              <a:spcBef>
                <a:spcPct val="0"/>
              </a:spcBef>
              <a:buClr>
                <a:srgbClr val="C00000"/>
              </a:buClr>
              <a:buSzPct val="80000"/>
              <a:buFont typeface="Wingdings" pitchFamily="2" charset="2"/>
              <a:buChar char="Ø"/>
            </a:pPr>
            <a:r>
              <a:rPr lang="en-US" altLang="en-US" sz="2600" dirty="0"/>
              <a:t>Not in the approved budget</a:t>
            </a:r>
          </a:p>
          <a:p>
            <a:pPr lvl="1">
              <a:lnSpc>
                <a:spcPct val="150000"/>
              </a:lnSpc>
              <a:spcBef>
                <a:spcPct val="0"/>
              </a:spcBef>
              <a:buClr>
                <a:srgbClr val="C00000"/>
              </a:buClr>
              <a:buSzPct val="80000"/>
              <a:buFont typeface="Wingdings" pitchFamily="2" charset="2"/>
              <a:buChar char="Ø"/>
            </a:pPr>
            <a:r>
              <a:rPr lang="en-US" altLang="en-US" sz="2600" dirty="0"/>
              <a:t>Unallowable costs</a:t>
            </a:r>
          </a:p>
        </p:txBody>
      </p:sp>
      <p:pic>
        <p:nvPicPr>
          <p:cNvPr id="8" name="Picture 7">
            <a:extLst>
              <a:ext uri="{FF2B5EF4-FFF2-40B4-BE49-F238E27FC236}">
                <a16:creationId xmlns:a16="http://schemas.microsoft.com/office/drawing/2014/main" id="{6C9DD339-9546-BB4C-B591-F98450DD0B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40069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800225"/>
            <a:ext cx="7350125" cy="4237143"/>
          </a:xfrm>
        </p:spPr>
        <p:txBody>
          <a:bodyPr>
            <a:noAutofit/>
          </a:bodyPr>
          <a:lstStyle/>
          <a:p>
            <a:pPr marL="0" indent="0">
              <a:buNone/>
            </a:pPr>
            <a:r>
              <a:rPr lang="en-US" sz="3000" dirty="0"/>
              <a:t>Construction Category</a:t>
            </a:r>
            <a:r>
              <a:rPr lang="en-US" sz="3000" dirty="0">
                <a:solidFill>
                  <a:srgbClr val="0000CC"/>
                </a:solidFill>
              </a:rPr>
              <a:t> </a:t>
            </a:r>
          </a:p>
          <a:p>
            <a:pPr marL="687387" lvl="1" indent="-457200">
              <a:lnSpc>
                <a:spcPct val="120000"/>
              </a:lnSpc>
              <a:buClr>
                <a:srgbClr val="C00000"/>
              </a:buClr>
              <a:buSzPct val="80000"/>
              <a:buFont typeface="Wingdings" pitchFamily="2" charset="2"/>
              <a:buChar char="ü"/>
              <a:defRPr/>
            </a:pPr>
            <a:r>
              <a:rPr lang="en-US" sz="2600" dirty="0"/>
              <a:t>As a rule, construction costs are generally not allowable. </a:t>
            </a:r>
          </a:p>
          <a:p>
            <a:pPr marL="687387" lvl="1" indent="-457200">
              <a:lnSpc>
                <a:spcPct val="120000"/>
              </a:lnSpc>
              <a:buClr>
                <a:srgbClr val="C00000"/>
              </a:buClr>
              <a:buSzPct val="80000"/>
              <a:buFont typeface="Wingdings" pitchFamily="2" charset="2"/>
              <a:buChar char="ü"/>
              <a:defRPr/>
            </a:pPr>
            <a:r>
              <a:rPr lang="en-US" sz="2600" dirty="0"/>
              <a:t>Consult with the program office before budgeting funds in this category.</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9D937637-1E8E-B24C-8F81-DD4A97CCD058}"/>
              </a:ext>
              <a:ext uri="{C183D7F6-B498-43B3-948B-1728B52AA6E4}">
                <adec:decorative xmlns:adec="http://schemas.microsoft.com/office/drawing/2017/decorative" val="1"/>
              </a:ext>
            </a:extLst>
          </p:cNvPr>
          <p:cNvGrpSpPr/>
          <p:nvPr/>
        </p:nvGrpSpPr>
        <p:grpSpPr>
          <a:xfrm>
            <a:off x="10160000" y="4308553"/>
            <a:ext cx="1706105" cy="1753028"/>
            <a:chOff x="10160000" y="4308553"/>
            <a:chExt cx="1706105" cy="1753028"/>
          </a:xfrm>
        </p:grpSpPr>
        <p:sp>
          <p:nvSpPr>
            <p:cNvPr id="8" name="Oval 7">
              <a:extLst>
                <a:ext uri="{FF2B5EF4-FFF2-40B4-BE49-F238E27FC236}">
                  <a16:creationId xmlns:a16="http://schemas.microsoft.com/office/drawing/2014/main" id="{AB13EFDF-BB3E-EC4D-A6AC-46F105EF6EBE}"/>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DF7A7C6-77CD-1B4E-B5F0-DC65065DE3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03326" y="4308553"/>
              <a:ext cx="1394051" cy="1394051"/>
            </a:xfrm>
            <a:prstGeom prst="rect">
              <a:avLst/>
            </a:prstGeom>
          </p:spPr>
        </p:pic>
      </p:grpSp>
      <p:pic>
        <p:nvPicPr>
          <p:cNvPr id="7" name="Picture 6">
            <a:extLst>
              <a:ext uri="{FF2B5EF4-FFF2-40B4-BE49-F238E27FC236}">
                <a16:creationId xmlns:a16="http://schemas.microsoft.com/office/drawing/2014/main" id="{5EEA6774-0D32-034A-9F1E-2EE29D8A3A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591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2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BF6D-59AC-9D46-B0BF-8A06424A4A19}"/>
              </a:ext>
            </a:extLst>
          </p:cNvPr>
          <p:cNvSpPr txBox="1">
            <a:spLocks noGrp="1"/>
          </p:cNvSpPr>
          <p:nvPr>
            <p:ph type="title" idx="4294967295"/>
          </p:nvPr>
        </p:nvSpPr>
        <p:spPr>
          <a:xfrm>
            <a:off x="2173244" y="1578439"/>
            <a:ext cx="7845511" cy="2638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88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Pass-through Entity’s Oversight Responsibilities for Subrecipients</a:t>
            </a:r>
          </a:p>
        </p:txBody>
      </p:sp>
    </p:spTree>
    <p:extLst>
      <p:ext uri="{BB962C8B-B14F-4D97-AF65-F5344CB8AC3E}">
        <p14:creationId xmlns:p14="http://schemas.microsoft.com/office/powerpoint/2010/main" val="31842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Definitions</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3978727"/>
            <a:ext cx="10890250" cy="27649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altLang="ko-KR" sz="3200" b="0" dirty="0">
                <a:ea typeface="굴림" panose="020B0600000101010101" pitchFamily="34" charset="-127"/>
              </a:rPr>
              <a:t>Pass-through Entity</a:t>
            </a:r>
          </a:p>
          <a:p>
            <a:pPr>
              <a:lnSpc>
                <a:spcPct val="150000"/>
              </a:lnSpc>
            </a:pPr>
            <a:r>
              <a:rPr lang="en-US" altLang="ko-KR" sz="3200" b="0" dirty="0">
                <a:ea typeface="굴림" panose="020B0600000101010101" pitchFamily="34" charset="-127"/>
              </a:rPr>
              <a:t>Subaward / Subrecipient</a:t>
            </a:r>
          </a:p>
          <a:p>
            <a:pPr>
              <a:lnSpc>
                <a:spcPct val="150000"/>
              </a:lnSpc>
            </a:pPr>
            <a:r>
              <a:rPr lang="en-US" altLang="ko-KR" sz="3200" b="0" dirty="0">
                <a:ea typeface="굴림" panose="020B0600000101010101" pitchFamily="34" charset="-127"/>
              </a:rPr>
              <a:t>Contract / Contractor</a:t>
            </a:r>
            <a:endParaRPr lang="en-US" sz="3200" b="0" dirty="0"/>
          </a:p>
        </p:txBody>
      </p:sp>
    </p:spTree>
    <p:extLst>
      <p:ext uri="{BB962C8B-B14F-4D97-AF65-F5344CB8AC3E}">
        <p14:creationId xmlns:p14="http://schemas.microsoft.com/office/powerpoint/2010/main" val="246835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Pass-through Entity</a:t>
            </a:r>
          </a:p>
        </p:txBody>
      </p:sp>
      <p:grpSp>
        <p:nvGrpSpPr>
          <p:cNvPr id="25" name="Group 24">
            <a:extLst>
              <a:ext uri="{FF2B5EF4-FFF2-40B4-BE49-F238E27FC236}">
                <a16:creationId xmlns:a16="http://schemas.microsoft.com/office/drawing/2014/main" id="{498F1AF5-5295-F04F-BE72-57AF1B8C28F5}"/>
              </a:ext>
              <a:ext uri="{C183D7F6-B498-43B3-948B-1728B52AA6E4}">
                <adec:decorative xmlns:adec="http://schemas.microsoft.com/office/drawing/2017/decorative" val="1"/>
              </a:ext>
            </a:extLst>
          </p:cNvPr>
          <p:cNvGrpSpPr/>
          <p:nvPr/>
        </p:nvGrpSpPr>
        <p:grpSpPr>
          <a:xfrm>
            <a:off x="9503506" y="4528658"/>
            <a:ext cx="1855515" cy="1855515"/>
            <a:chOff x="9503506" y="4528658"/>
            <a:chExt cx="1855515" cy="1855515"/>
          </a:xfrm>
        </p:grpSpPr>
        <p:sp>
          <p:nvSpPr>
            <p:cNvPr id="14" name="Oval 13">
              <a:extLst>
                <a:ext uri="{FF2B5EF4-FFF2-40B4-BE49-F238E27FC236}">
                  <a16:creationId xmlns:a16="http://schemas.microsoft.com/office/drawing/2014/main" id="{93CEE8B2-B4EE-EA40-A3BB-4FEAF2D991B2}"/>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2257C95-C369-7D44-86FC-18F2EE34078E}"/>
                </a:ext>
              </a:extLst>
            </p:cNvPr>
            <p:cNvPicPr>
              <a:picLocks noChangeAspect="1"/>
            </p:cNvPicPr>
            <p:nvPr/>
          </p:nvPicPr>
          <p:blipFill>
            <a:blip r:embed="rId2"/>
            <a:stretch>
              <a:fillRect/>
            </a:stretch>
          </p:blipFill>
          <p:spPr>
            <a:xfrm>
              <a:off x="9648340" y="4664885"/>
              <a:ext cx="1583060" cy="1583060"/>
            </a:xfrm>
            <a:prstGeom prst="rect">
              <a:avLst/>
            </a:prstGeom>
          </p:spPr>
        </p:pic>
      </p:gr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7873774" cy="4805363"/>
          </a:xfrm>
        </p:spPr>
        <p:txBody>
          <a:bodyPr>
            <a:normAutofit/>
          </a:bodyPr>
          <a:lstStyle/>
          <a:p>
            <a:pPr marL="0" indent="0">
              <a:lnSpc>
                <a:spcPts val="3800"/>
              </a:lnSpc>
              <a:buClrTx/>
              <a:buNone/>
            </a:pPr>
            <a:r>
              <a:rPr lang="en-US" altLang="ko-KR" sz="3000" b="1" dirty="0">
                <a:solidFill>
                  <a:srgbClr val="040E08"/>
                </a:solidFill>
                <a:ea typeface="굴림" panose="020B0600000101010101" pitchFamily="34" charset="-127"/>
              </a:rPr>
              <a:t>What is a Pass-through Entity? </a:t>
            </a:r>
          </a:p>
          <a:p>
            <a:pPr>
              <a:lnSpc>
                <a:spcPts val="3800"/>
              </a:lnSpc>
              <a:buSzPct val="80000"/>
            </a:pPr>
            <a:r>
              <a:rPr lang="en-US" altLang="ko-KR" dirty="0">
                <a:solidFill>
                  <a:srgbClr val="040E08"/>
                </a:solidFill>
                <a:ea typeface="굴림" panose="020B0600000101010101" pitchFamily="34" charset="-127"/>
              </a:rPr>
              <a:t>A recipient or subrecipient that provides a subaward to a subrecipient (including lower tier subrecipients) to carry out part of a Federal program. The </a:t>
            </a:r>
            <a:r>
              <a:rPr lang="en-US" altLang="ko-KR" b="1" dirty="0">
                <a:solidFill>
                  <a:srgbClr val="040E08"/>
                </a:solidFill>
                <a:ea typeface="굴림" panose="020B0600000101010101" pitchFamily="34" charset="-127"/>
              </a:rPr>
              <a:t>authority</a:t>
            </a:r>
            <a:r>
              <a:rPr lang="en-US" altLang="ko-KR" dirty="0">
                <a:solidFill>
                  <a:srgbClr val="040E08"/>
                </a:solidFill>
                <a:ea typeface="굴림" panose="020B0600000101010101" pitchFamily="34" charset="-127"/>
              </a:rPr>
              <a:t> of the pass-through entity </a:t>
            </a:r>
            <a:r>
              <a:rPr lang="en-US" altLang="ko-KR" i="1" dirty="0">
                <a:solidFill>
                  <a:srgbClr val="040E08"/>
                </a:solidFill>
                <a:ea typeface="굴림" panose="020B0600000101010101" pitchFamily="34" charset="-127"/>
              </a:rPr>
              <a:t>flows through </a:t>
            </a:r>
            <a:r>
              <a:rPr lang="en-US" altLang="ko-KR" dirty="0">
                <a:solidFill>
                  <a:srgbClr val="040E08"/>
                </a:solidFill>
                <a:ea typeface="굴림" panose="020B0600000101010101" pitchFamily="34" charset="-127"/>
              </a:rPr>
              <a:t>the subaward agreement between the pass-through entity and subrecipient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  </a:t>
            </a:r>
          </a:p>
        </p:txBody>
      </p:sp>
      <p:grpSp>
        <p:nvGrpSpPr>
          <p:cNvPr id="10" name="Group 9">
            <a:extLst>
              <a:ext uri="{FF2B5EF4-FFF2-40B4-BE49-F238E27FC236}">
                <a16:creationId xmlns:a16="http://schemas.microsoft.com/office/drawing/2014/main" id="{EE6F21B8-AE3F-A646-BDF8-6D863E49074B}"/>
              </a:ext>
              <a:ext uri="{C183D7F6-B498-43B3-948B-1728B52AA6E4}">
                <adec:decorative xmlns:adec="http://schemas.microsoft.com/office/drawing/2017/decorative" val="1"/>
              </a:ext>
            </a:extLst>
          </p:cNvPr>
          <p:cNvGrpSpPr/>
          <p:nvPr/>
        </p:nvGrpSpPr>
        <p:grpSpPr>
          <a:xfrm>
            <a:off x="9503506" y="2491514"/>
            <a:ext cx="1855515" cy="1855515"/>
            <a:chOff x="3198958" y="3598262"/>
            <a:chExt cx="1855515" cy="1855515"/>
          </a:xfrm>
        </p:grpSpPr>
        <p:sp>
          <p:nvSpPr>
            <p:cNvPr id="11" name="Oval 10">
              <a:extLst>
                <a:ext uri="{FF2B5EF4-FFF2-40B4-BE49-F238E27FC236}">
                  <a16:creationId xmlns:a16="http://schemas.microsoft.com/office/drawing/2014/main" id="{39C8D2A0-10F1-7B4D-B1DD-842F673DB782}"/>
                </a:ext>
              </a:extLst>
            </p:cNvPr>
            <p:cNvSpPr/>
            <p:nvPr/>
          </p:nvSpPr>
          <p:spPr>
            <a:xfrm>
              <a:off x="3198958"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24AE34A-69B0-144F-B87A-F0DC167EC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8055" y="3862057"/>
              <a:ext cx="1337320" cy="1337320"/>
            </a:xfrm>
            <a:prstGeom prst="rect">
              <a:avLst/>
            </a:prstGeom>
          </p:spPr>
        </p:pic>
      </p:grpSp>
      <p:sp>
        <p:nvSpPr>
          <p:cNvPr id="17" name="Down Arrow 16">
            <a:extLst>
              <a:ext uri="{FF2B5EF4-FFF2-40B4-BE49-F238E27FC236}">
                <a16:creationId xmlns:a16="http://schemas.microsoft.com/office/drawing/2014/main" id="{B2030CFC-CA8E-CC48-891E-AC113E914C5C}"/>
              </a:ext>
              <a:ext uri="{C183D7F6-B498-43B3-948B-1728B52AA6E4}">
                <adec:decorative xmlns:adec="http://schemas.microsoft.com/office/drawing/2017/decorative" val="1"/>
              </a:ext>
            </a:extLst>
          </p:cNvPr>
          <p:cNvSpPr/>
          <p:nvPr/>
        </p:nvSpPr>
        <p:spPr>
          <a:xfrm>
            <a:off x="10240763" y="426268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23">
            <a:extLst>
              <a:ext uri="{FF2B5EF4-FFF2-40B4-BE49-F238E27FC236}">
                <a16:creationId xmlns:a16="http://schemas.microsoft.com/office/drawing/2014/main" id="{28ABFBDA-5908-1D4E-964D-3B17768CDDA7}"/>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8" name="Oval 7">
              <a:extLst>
                <a:ext uri="{FF2B5EF4-FFF2-40B4-BE49-F238E27FC236}">
                  <a16:creationId xmlns:a16="http://schemas.microsoft.com/office/drawing/2014/main" id="{31A45BD5-FF7F-A045-81FD-113938A6A211}"/>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33982D5-C247-AC4E-A000-0F9C356F8A0E}"/>
                </a:ext>
              </a:extLst>
            </p:cNvPr>
            <p:cNvPicPr>
              <a:picLocks noChangeAspect="1"/>
            </p:cNvPicPr>
            <p:nvPr/>
          </p:nvPicPr>
          <p:blipFill>
            <a:blip r:embed="rId4"/>
            <a:stretch>
              <a:fillRect/>
            </a:stretch>
          </p:blipFill>
          <p:spPr>
            <a:xfrm>
              <a:off x="9631125" y="535014"/>
              <a:ext cx="1600275" cy="1600275"/>
            </a:xfrm>
            <a:prstGeom prst="rect">
              <a:avLst/>
            </a:prstGeom>
          </p:spPr>
        </p:pic>
      </p:grpSp>
      <p:sp>
        <p:nvSpPr>
          <p:cNvPr id="16" name="Down Arrow 15">
            <a:extLst>
              <a:ext uri="{FF2B5EF4-FFF2-40B4-BE49-F238E27FC236}">
                <a16:creationId xmlns:a16="http://schemas.microsoft.com/office/drawing/2014/main" id="{FD95ED3F-9CD6-9847-BAC3-FB5F16438DBF}"/>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6324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p:tgtEl>
                                          <p:spTgt spid="24"/>
                                        </p:tgtEl>
                                        <p:attrNameLst>
                                          <p:attrName>ppt_y</p:attrName>
                                        </p:attrNameLst>
                                      </p:cBhvr>
                                      <p:tavLst>
                                        <p:tav tm="0">
                                          <p:val>
                                            <p:strVal val="#ppt_y-#ppt_h*1.125000"/>
                                          </p:val>
                                        </p:tav>
                                        <p:tav tm="100000">
                                          <p:val>
                                            <p:strVal val="#ppt_y"/>
                                          </p:val>
                                        </p:tav>
                                      </p:tavLst>
                                    </p:anim>
                                    <p:animEffect transition="in" filter="wipe(down)">
                                      <p:cBhvr>
                                        <p:cTn id="14" dur="1000"/>
                                        <p:tgtEl>
                                          <p:spTgt spid="24"/>
                                        </p:tgtEl>
                                      </p:cBhvr>
                                    </p:animEffect>
                                  </p:childTnLst>
                                </p:cTn>
                              </p:par>
                            </p:childTnLst>
                          </p:cTn>
                        </p:par>
                        <p:par>
                          <p:cTn id="15" fill="hold">
                            <p:stCondLst>
                              <p:cond delay="2000"/>
                            </p:stCondLst>
                            <p:childTnLst>
                              <p:par>
                                <p:cTn id="16" presetID="1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down)">
                                      <p:cBhvr>
                                        <p:cTn id="19" dur="500"/>
                                        <p:tgtEl>
                                          <p:spTgt spid="16"/>
                                        </p:tgtEl>
                                      </p:cBhvr>
                                    </p:animEffect>
                                  </p:childTnLst>
                                </p:cTn>
                              </p:par>
                            </p:childTnLst>
                          </p:cTn>
                        </p:par>
                        <p:par>
                          <p:cTn id="20" fill="hold">
                            <p:stCondLst>
                              <p:cond delay="2500"/>
                            </p:stCondLst>
                            <p:childTnLst>
                              <p:par>
                                <p:cTn id="21" presetID="1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p:tgtEl>
                                          <p:spTgt spid="10"/>
                                        </p:tgtEl>
                                        <p:attrNameLst>
                                          <p:attrName>ppt_y</p:attrName>
                                        </p:attrNameLst>
                                      </p:cBhvr>
                                      <p:tavLst>
                                        <p:tav tm="0">
                                          <p:val>
                                            <p:strVal val="#ppt_y-#ppt_h*1.125000"/>
                                          </p:val>
                                        </p:tav>
                                        <p:tav tm="100000">
                                          <p:val>
                                            <p:strVal val="#ppt_y"/>
                                          </p:val>
                                        </p:tav>
                                      </p:tavLst>
                                    </p:anim>
                                    <p:animEffect transition="in" filter="wipe(down)">
                                      <p:cBhvr>
                                        <p:cTn id="24" dur="1000"/>
                                        <p:tgtEl>
                                          <p:spTgt spid="10"/>
                                        </p:tgtEl>
                                      </p:cBhvr>
                                    </p:animEffect>
                                  </p:childTnLst>
                                </p:cTn>
                              </p:par>
                            </p:childTnLst>
                          </p:cTn>
                        </p:par>
                        <p:par>
                          <p:cTn id="25" fill="hold">
                            <p:stCondLst>
                              <p:cond delay="3500"/>
                            </p:stCondLst>
                            <p:childTnLst>
                              <p:par>
                                <p:cTn id="26" presetID="1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down)">
                                      <p:cBhvr>
                                        <p:cTn id="29" dur="500"/>
                                        <p:tgtEl>
                                          <p:spTgt spid="17"/>
                                        </p:tgtEl>
                                      </p:cBhvr>
                                    </p:animEffect>
                                  </p:childTnLst>
                                </p:cTn>
                              </p:par>
                            </p:childTnLst>
                          </p:cTn>
                        </p:par>
                        <p:par>
                          <p:cTn id="30" fill="hold">
                            <p:stCondLst>
                              <p:cond delay="4000"/>
                            </p:stCondLst>
                            <p:childTnLst>
                              <p:par>
                                <p:cTn id="31" presetID="12" presetClass="entr" presetSubtype="1"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p:tgtEl>
                                          <p:spTgt spid="25"/>
                                        </p:tgtEl>
                                        <p:attrNameLst>
                                          <p:attrName>ppt_y</p:attrName>
                                        </p:attrNameLst>
                                      </p:cBhvr>
                                      <p:tavLst>
                                        <p:tav tm="0">
                                          <p:val>
                                            <p:strVal val="#ppt_y-#ppt_h*1.125000"/>
                                          </p:val>
                                        </p:tav>
                                        <p:tav tm="100000">
                                          <p:val>
                                            <p:strVal val="#ppt_y"/>
                                          </p:val>
                                        </p:tav>
                                      </p:tavLst>
                                    </p:anim>
                                    <p:animEffect transition="in" filter="wipe(down)">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Subaward</a:t>
            </a:r>
          </a:p>
        </p:txBody>
      </p:sp>
      <p:grpSp>
        <p:nvGrpSpPr>
          <p:cNvPr id="20" name="Group 19">
            <a:extLst>
              <a:ext uri="{FF2B5EF4-FFF2-40B4-BE49-F238E27FC236}">
                <a16:creationId xmlns:a16="http://schemas.microsoft.com/office/drawing/2014/main" id="{455D9678-CAF0-824E-9837-AF0ACC0B218A}"/>
              </a:ext>
              <a:ext uri="{C183D7F6-B498-43B3-948B-1728B52AA6E4}">
                <adec:decorative xmlns:adec="http://schemas.microsoft.com/office/drawing/2017/decorative" val="1"/>
              </a:ext>
            </a:extLst>
          </p:cNvPr>
          <p:cNvGrpSpPr/>
          <p:nvPr/>
        </p:nvGrpSpPr>
        <p:grpSpPr>
          <a:xfrm>
            <a:off x="9503506" y="2491514"/>
            <a:ext cx="1855515" cy="1855515"/>
            <a:chOff x="9503506" y="2491514"/>
            <a:chExt cx="1855515" cy="1855515"/>
          </a:xfrm>
        </p:grpSpPr>
        <p:sp>
          <p:nvSpPr>
            <p:cNvPr id="12" name="Oval 11">
              <a:extLst>
                <a:ext uri="{FF2B5EF4-FFF2-40B4-BE49-F238E27FC236}">
                  <a16:creationId xmlns:a16="http://schemas.microsoft.com/office/drawing/2014/main" id="{31E1DF91-DB8A-E84C-AE5A-7099C7415924}"/>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4B28F7-F36D-B746-B7FE-C563A3A3D9FC}"/>
                </a:ext>
              </a:extLst>
            </p:cNvPr>
            <p:cNvPicPr>
              <a:picLocks noChangeAspect="1"/>
            </p:cNvPicPr>
            <p:nvPr/>
          </p:nvPicPr>
          <p:blipFill>
            <a:blip r:embed="rId2"/>
            <a:stretch>
              <a:fillRect/>
            </a:stretch>
          </p:blipFill>
          <p:spPr>
            <a:xfrm>
              <a:off x="9600245" y="2583919"/>
              <a:ext cx="1731485" cy="1731485"/>
            </a:xfrm>
            <a:prstGeom prst="rect">
              <a:avLst/>
            </a:prstGeom>
          </p:spPr>
        </p:pic>
      </p:gr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950254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Subaward? </a:t>
            </a:r>
          </a:p>
          <a:p>
            <a:pPr>
              <a:lnSpc>
                <a:spcPts val="3800"/>
              </a:lnSpc>
              <a:buClr>
                <a:srgbClr val="C00000"/>
              </a:buClr>
              <a:buSzPct val="80000"/>
              <a:buFont typeface="Wingdings" panose="05000000000000000000" pitchFamily="2" charset="2"/>
              <a:buChar char="ü"/>
            </a:pPr>
            <a:r>
              <a:rPr lang="en-US" altLang="ko-KR" dirty="0">
                <a:solidFill>
                  <a:srgbClr val="040E08"/>
                </a:solidFill>
                <a:ea typeface="굴림" panose="020B0600000101010101" pitchFamily="34" charset="-127"/>
              </a:rPr>
              <a:t>An award provided by a pass-through entity to a subrecipient to contribute to the goals and objectives of the project by carrying out part of a Federal award received by the pass-through entity. </a:t>
            </a:r>
            <a:br>
              <a:rPr lang="en-US" altLang="ko-KR" dirty="0">
                <a:solidFill>
                  <a:srgbClr val="040E08"/>
                </a:solidFill>
                <a:ea typeface="굴림" panose="020B0600000101010101" pitchFamily="34" charset="-127"/>
              </a:rPr>
            </a:b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a:p>
            <a:pPr marL="457200" lvl="1" indent="0">
              <a:lnSpc>
                <a:spcPts val="3800"/>
              </a:lnSpc>
              <a:buClr>
                <a:srgbClr val="C00000"/>
              </a:buClr>
              <a:buSzPct val="80000"/>
              <a:buNone/>
            </a:pPr>
            <a:r>
              <a:rPr lang="en-US" altLang="ko-KR" dirty="0">
                <a:solidFill>
                  <a:srgbClr val="040E08"/>
                </a:solidFill>
                <a:ea typeface="굴림" panose="020B0600000101010101" pitchFamily="34" charset="-127"/>
              </a:rPr>
              <a:t>Note: Subaward does not include payments to a contractor, beneficiary, or participant. </a:t>
            </a:r>
          </a:p>
        </p:txBody>
      </p:sp>
      <p:grpSp>
        <p:nvGrpSpPr>
          <p:cNvPr id="19" name="Group 18">
            <a:extLst>
              <a:ext uri="{FF2B5EF4-FFF2-40B4-BE49-F238E27FC236}">
                <a16:creationId xmlns:a16="http://schemas.microsoft.com/office/drawing/2014/main" id="{2519D2D1-3F8D-C44D-A048-DC399E6FC9CF}"/>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10" name="Oval 9">
              <a:extLst>
                <a:ext uri="{FF2B5EF4-FFF2-40B4-BE49-F238E27FC236}">
                  <a16:creationId xmlns:a16="http://schemas.microsoft.com/office/drawing/2014/main" id="{E6B105BB-F3F3-1248-AE37-EAAA2408116E}"/>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233656A-4B33-2349-9988-925641CA60A7}"/>
                </a:ext>
              </a:extLst>
            </p:cNvPr>
            <p:cNvPicPr>
              <a:picLocks noChangeAspect="1"/>
            </p:cNvPicPr>
            <p:nvPr/>
          </p:nvPicPr>
          <p:blipFill>
            <a:blip r:embed="rId3"/>
            <a:stretch>
              <a:fillRect/>
            </a:stretch>
          </p:blipFill>
          <p:spPr>
            <a:xfrm>
              <a:off x="9722736" y="661580"/>
              <a:ext cx="1493134" cy="1493134"/>
            </a:xfrm>
            <a:prstGeom prst="rect">
              <a:avLst/>
            </a:prstGeom>
          </p:spPr>
        </p:pic>
      </p:grpSp>
      <p:sp>
        <p:nvSpPr>
          <p:cNvPr id="14" name="Down Arrow 13">
            <a:extLst>
              <a:ext uri="{FF2B5EF4-FFF2-40B4-BE49-F238E27FC236}">
                <a16:creationId xmlns:a16="http://schemas.microsoft.com/office/drawing/2014/main" id="{98A7AF65-C2FA-A84C-8196-DDF251EB0DEC}"/>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4805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1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down)">
                                      <p:cBhvr>
                                        <p:cTn id="25" dur="500"/>
                                        <p:tgtEl>
                                          <p:spTgt spid="14"/>
                                        </p:tgtEl>
                                      </p:cBhvr>
                                    </p:animEffect>
                                  </p:childTnLst>
                                </p:cTn>
                              </p:par>
                            </p:childTnLst>
                          </p:cTn>
                        </p:par>
                        <p:par>
                          <p:cTn id="26" fill="hold">
                            <p:stCondLst>
                              <p:cond delay="3500"/>
                            </p:stCondLst>
                            <p:childTnLst>
                              <p:par>
                                <p:cTn id="27" presetID="12" presetClass="entr" presetSubtype="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p:tgtEl>
                                          <p:spTgt spid="20"/>
                                        </p:tgtEl>
                                        <p:attrNameLst>
                                          <p:attrName>ppt_y</p:attrName>
                                        </p:attrNameLst>
                                      </p:cBhvr>
                                      <p:tavLst>
                                        <p:tav tm="0">
                                          <p:val>
                                            <p:strVal val="#ppt_y-#ppt_h*1.125000"/>
                                          </p:val>
                                        </p:tav>
                                        <p:tav tm="100000">
                                          <p:val>
                                            <p:strVal val="#ppt_y"/>
                                          </p:val>
                                        </p:tav>
                                      </p:tavLst>
                                    </p:anim>
                                    <p:animEffect transition="in" filter="wipe(down)">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9585B0C-EAC0-0947-B3A5-7F95C7748C06}"/>
              </a:ext>
              <a:ext uri="{C183D7F6-B498-43B3-948B-1728B52AA6E4}">
                <adec:decorative xmlns:adec="http://schemas.microsoft.com/office/drawing/2017/decorative" val="1"/>
              </a:ext>
            </a:extLst>
          </p:cNvPr>
          <p:cNvGrpSpPr/>
          <p:nvPr/>
        </p:nvGrpSpPr>
        <p:grpSpPr>
          <a:xfrm>
            <a:off x="9503506" y="2475701"/>
            <a:ext cx="1855515" cy="1855515"/>
            <a:chOff x="9503506" y="4528658"/>
            <a:chExt cx="1855515" cy="1855515"/>
          </a:xfrm>
        </p:grpSpPr>
        <p:sp>
          <p:nvSpPr>
            <p:cNvPr id="11" name="Oval 10">
              <a:extLst>
                <a:ext uri="{FF2B5EF4-FFF2-40B4-BE49-F238E27FC236}">
                  <a16:creationId xmlns:a16="http://schemas.microsoft.com/office/drawing/2014/main" id="{CB46FAFC-D6FD-9B47-8DBD-09929350EFD4}"/>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BAC10E0-1A23-C14B-B7CF-FD9B5FD20BE8}"/>
                </a:ext>
              </a:extLst>
            </p:cNvPr>
            <p:cNvPicPr>
              <a:picLocks noChangeAspect="1"/>
            </p:cNvPicPr>
            <p:nvPr/>
          </p:nvPicPr>
          <p:blipFill>
            <a:blip r:embed="rId2"/>
            <a:stretch>
              <a:fillRect/>
            </a:stretch>
          </p:blipFill>
          <p:spPr>
            <a:xfrm>
              <a:off x="9648340" y="4664885"/>
              <a:ext cx="1583060" cy="1583060"/>
            </a:xfrm>
            <a:prstGeom prst="rect">
              <a:avLst/>
            </a:prstGeom>
          </p:spPr>
        </p:pic>
      </p:grpSp>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Subrecipient</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950254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Subrecipient?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An entity that receives a subaward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from a pass-through entity to carry out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part of a federal program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a:p>
            <a:pPr marL="457200" lvl="1" indent="0">
              <a:lnSpc>
                <a:spcPts val="3800"/>
              </a:lnSpc>
              <a:buClr>
                <a:srgbClr val="C00000"/>
              </a:buClr>
              <a:buSzPct val="80000"/>
              <a:buNone/>
            </a:pPr>
            <a:r>
              <a:rPr lang="en-US" altLang="ko-KR" sz="2000" dirty="0">
                <a:solidFill>
                  <a:srgbClr val="040E08"/>
                </a:solidFill>
                <a:ea typeface="굴림" panose="020B0600000101010101" pitchFamily="34" charset="-127"/>
              </a:rPr>
              <a:t>Note: A subrecipient may also be a recipient of other Federal awards directly from a Federal agency. </a:t>
            </a:r>
          </a:p>
          <a:p>
            <a:pPr>
              <a:lnSpc>
                <a:spcPts val="3800"/>
              </a:lnSpc>
              <a:buClr>
                <a:srgbClr val="C00000"/>
              </a:buClr>
              <a:buSzPct val="80000"/>
              <a:buFont typeface="Wingdings" pitchFamily="2" charset="2"/>
              <a:buChar char="ü"/>
            </a:pPr>
            <a:endParaRPr lang="en-US" altLang="ko-KR" dirty="0">
              <a:solidFill>
                <a:srgbClr val="040E08"/>
              </a:solidFill>
              <a:ea typeface="굴림" panose="020B0600000101010101" pitchFamily="34" charset="-127"/>
            </a:endParaRPr>
          </a:p>
        </p:txBody>
      </p:sp>
      <p:grpSp>
        <p:nvGrpSpPr>
          <p:cNvPr id="16" name="Group 15" descr="person icon">
            <a:extLst>
              <a:ext uri="{FF2B5EF4-FFF2-40B4-BE49-F238E27FC236}">
                <a16:creationId xmlns:a16="http://schemas.microsoft.com/office/drawing/2014/main" id="{0E5F335A-2ECA-8744-95F4-404DC12AE095}"/>
              </a:ext>
            </a:extLst>
          </p:cNvPr>
          <p:cNvGrpSpPr/>
          <p:nvPr/>
        </p:nvGrpSpPr>
        <p:grpSpPr>
          <a:xfrm>
            <a:off x="9503506" y="454370"/>
            <a:ext cx="1855515" cy="1855515"/>
            <a:chOff x="9503506" y="454370"/>
            <a:chExt cx="1855515" cy="1855515"/>
          </a:xfrm>
        </p:grpSpPr>
        <p:sp>
          <p:nvSpPr>
            <p:cNvPr id="10" name="Oval 9">
              <a:extLst>
                <a:ext uri="{FF2B5EF4-FFF2-40B4-BE49-F238E27FC236}">
                  <a16:creationId xmlns:a16="http://schemas.microsoft.com/office/drawing/2014/main" id="{4C2BCF97-1FA4-8D4F-9F88-0CC618C20C25}"/>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F059AD-F6C4-0A43-817A-90F7AA1787F4}"/>
                </a:ext>
              </a:extLst>
            </p:cNvPr>
            <p:cNvPicPr>
              <a:picLocks noChangeAspect="1"/>
            </p:cNvPicPr>
            <p:nvPr/>
          </p:nvPicPr>
          <p:blipFill>
            <a:blip r:embed="rId3"/>
            <a:stretch>
              <a:fillRect/>
            </a:stretch>
          </p:blipFill>
          <p:spPr>
            <a:xfrm>
              <a:off x="9631125" y="535014"/>
              <a:ext cx="1600275" cy="1600275"/>
            </a:xfrm>
            <a:prstGeom prst="rect">
              <a:avLst/>
            </a:prstGeom>
          </p:spPr>
        </p:pic>
      </p:grpSp>
      <p:sp>
        <p:nvSpPr>
          <p:cNvPr id="12" name="Down Arrow 11">
            <a:extLst>
              <a:ext uri="{FF2B5EF4-FFF2-40B4-BE49-F238E27FC236}">
                <a16:creationId xmlns:a16="http://schemas.microsoft.com/office/drawing/2014/main" id="{1AE54B28-4841-9948-BBB9-9306D2FA4674}"/>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485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p:tgtEl>
                                          <p:spTgt spid="16"/>
                                        </p:tgtEl>
                                        <p:attrNameLst>
                                          <p:attrName>ppt_y</p:attrName>
                                        </p:attrNameLst>
                                      </p:cBhvr>
                                      <p:tavLst>
                                        <p:tav tm="0">
                                          <p:val>
                                            <p:strVal val="#ppt_y-#ppt_h*1.125000"/>
                                          </p:val>
                                        </p:tav>
                                        <p:tav tm="100000">
                                          <p:val>
                                            <p:strVal val="#ppt_y"/>
                                          </p:val>
                                        </p:tav>
                                      </p:tavLst>
                                    </p:anim>
                                    <p:animEffect transition="in" filter="wipe(down)">
                                      <p:cBhvr>
                                        <p:cTn id="20" dur="1000"/>
                                        <p:tgtEl>
                                          <p:spTgt spid="16"/>
                                        </p:tgtEl>
                                      </p:cBhvr>
                                    </p:animEffect>
                                  </p:childTnLst>
                                </p:cTn>
                              </p:par>
                            </p:childTnLst>
                          </p:cTn>
                        </p:par>
                        <p:par>
                          <p:cTn id="21" fill="hold">
                            <p:stCondLst>
                              <p:cond delay="3000"/>
                            </p:stCondLst>
                            <p:childTnLst>
                              <p:par>
                                <p:cTn id="22" presetID="1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down)">
                                      <p:cBhvr>
                                        <p:cTn id="25" dur="500"/>
                                        <p:tgtEl>
                                          <p:spTgt spid="12"/>
                                        </p:tgtEl>
                                      </p:cBhvr>
                                    </p:animEffect>
                                  </p:childTnLst>
                                </p:cTn>
                              </p:par>
                            </p:childTnLst>
                          </p:cTn>
                        </p:par>
                        <p:par>
                          <p:cTn id="26" fill="hold">
                            <p:stCondLst>
                              <p:cond delay="3500"/>
                            </p:stCondLst>
                            <p:childTnLst>
                              <p:par>
                                <p:cTn id="27" presetID="1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p:tgtEl>
                                          <p:spTgt spid="15"/>
                                        </p:tgtEl>
                                        <p:attrNameLst>
                                          <p:attrName>ppt_y</p:attrName>
                                        </p:attrNameLst>
                                      </p:cBhvr>
                                      <p:tavLst>
                                        <p:tav tm="0">
                                          <p:val>
                                            <p:strVal val="#ppt_y-#ppt_h*1.125000"/>
                                          </p:val>
                                        </p:tav>
                                        <p:tav tm="100000">
                                          <p:val>
                                            <p:strVal val="#ppt_y"/>
                                          </p:val>
                                        </p:tav>
                                      </p:tavLst>
                                    </p:anim>
                                    <p:animEffect transition="in" filter="wipe(down)">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Contract</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5" y="1371600"/>
            <a:ext cx="9515956"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Contract?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 legal instrument by which a recipient or subrecipient conducts procurement transactions under a federal award for Federal financial assistance.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p:txBody>
      </p:sp>
      <p:grpSp>
        <p:nvGrpSpPr>
          <p:cNvPr id="11" name="Group 10" descr="contract icon with a red dollar sign">
            <a:extLst>
              <a:ext uri="{FF2B5EF4-FFF2-40B4-BE49-F238E27FC236}">
                <a16:creationId xmlns:a16="http://schemas.microsoft.com/office/drawing/2014/main" id="{61FFAF0E-6610-584B-84C4-DE3F8FC64309}"/>
              </a:ext>
            </a:extLst>
          </p:cNvPr>
          <p:cNvGrpSpPr/>
          <p:nvPr/>
        </p:nvGrpSpPr>
        <p:grpSpPr>
          <a:xfrm>
            <a:off x="9246002" y="191325"/>
            <a:ext cx="2314249" cy="2314249"/>
            <a:chOff x="9246002" y="191325"/>
            <a:chExt cx="2314249" cy="2314249"/>
          </a:xfrm>
        </p:grpSpPr>
        <p:sp>
          <p:nvSpPr>
            <p:cNvPr id="5" name="Oval 4">
              <a:extLst>
                <a:ext uri="{FF2B5EF4-FFF2-40B4-BE49-F238E27FC236}">
                  <a16:creationId xmlns:a16="http://schemas.microsoft.com/office/drawing/2014/main" id="{2E78FE97-2A77-1443-86C3-A9CC928EE176}"/>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5558FA-84AF-4145-9AC6-6D2BBCD5BD15}"/>
                </a:ext>
              </a:extLst>
            </p:cNvPr>
            <p:cNvPicPr>
              <a:picLocks noChangeAspect="1"/>
            </p:cNvPicPr>
            <p:nvPr/>
          </p:nvPicPr>
          <p:blipFill>
            <a:blip r:embed="rId2"/>
            <a:stretch>
              <a:fillRect/>
            </a:stretch>
          </p:blipFill>
          <p:spPr>
            <a:xfrm>
              <a:off x="9246002" y="191325"/>
              <a:ext cx="2314249" cy="2314249"/>
            </a:xfrm>
            <a:prstGeom prst="rect">
              <a:avLst/>
            </a:prstGeom>
          </p:spPr>
        </p:pic>
      </p:grpSp>
    </p:spTree>
    <p:extLst>
      <p:ext uri="{BB962C8B-B14F-4D97-AF65-F5344CB8AC3E}">
        <p14:creationId xmlns:p14="http://schemas.microsoft.com/office/powerpoint/2010/main" val="7100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Contractor</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898819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Contractor?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An entity that receives a contract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 </a:t>
            </a:r>
          </a:p>
        </p:txBody>
      </p:sp>
      <p:grpSp>
        <p:nvGrpSpPr>
          <p:cNvPr id="12" name="Group 11" descr="contractor icon with a contract and a red dollar sign">
            <a:extLst>
              <a:ext uri="{FF2B5EF4-FFF2-40B4-BE49-F238E27FC236}">
                <a16:creationId xmlns:a16="http://schemas.microsoft.com/office/drawing/2014/main" id="{34DA59F1-6F9A-3F4B-802A-C7FB27DB5235}"/>
              </a:ext>
            </a:extLst>
          </p:cNvPr>
          <p:cNvGrpSpPr/>
          <p:nvPr/>
        </p:nvGrpSpPr>
        <p:grpSpPr>
          <a:xfrm>
            <a:off x="9480356" y="407395"/>
            <a:ext cx="1962545" cy="1902490"/>
            <a:chOff x="9480356" y="407395"/>
            <a:chExt cx="1962545" cy="1902490"/>
          </a:xfrm>
        </p:grpSpPr>
        <p:sp>
          <p:nvSpPr>
            <p:cNvPr id="8" name="Oval 7">
              <a:extLst>
                <a:ext uri="{FF2B5EF4-FFF2-40B4-BE49-F238E27FC236}">
                  <a16:creationId xmlns:a16="http://schemas.microsoft.com/office/drawing/2014/main" id="{4CB4DC80-A9C6-6E43-AD9A-A2D2B9EDFCA5}"/>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6832F53-A875-C142-A6E9-E90F73F9E5A6}"/>
                </a:ext>
              </a:extLst>
            </p:cNvPr>
            <p:cNvPicPr>
              <a:picLocks noChangeAspect="1"/>
            </p:cNvPicPr>
            <p:nvPr/>
          </p:nvPicPr>
          <p:blipFill>
            <a:blip r:embed="rId2"/>
            <a:stretch>
              <a:fillRect/>
            </a:stretch>
          </p:blipFill>
          <p:spPr>
            <a:xfrm>
              <a:off x="9480356" y="407395"/>
              <a:ext cx="1456129" cy="1456129"/>
            </a:xfrm>
            <a:prstGeom prst="rect">
              <a:avLst/>
            </a:prstGeom>
          </p:spPr>
        </p:pic>
        <p:pic>
          <p:nvPicPr>
            <p:cNvPr id="10" name="Picture 9">
              <a:extLst>
                <a:ext uri="{FF2B5EF4-FFF2-40B4-BE49-F238E27FC236}">
                  <a16:creationId xmlns:a16="http://schemas.microsoft.com/office/drawing/2014/main" id="{F87F4C79-754E-134E-A126-A27DA75A54B9}"/>
                </a:ext>
              </a:extLst>
            </p:cNvPr>
            <p:cNvPicPr>
              <a:picLocks noChangeAspect="1"/>
            </p:cNvPicPr>
            <p:nvPr/>
          </p:nvPicPr>
          <p:blipFill>
            <a:blip r:embed="rId3"/>
            <a:stretch>
              <a:fillRect/>
            </a:stretch>
          </p:blipFill>
          <p:spPr>
            <a:xfrm rot="1200504">
              <a:off x="9988731" y="825934"/>
              <a:ext cx="1454170" cy="1454170"/>
            </a:xfrm>
            <a:prstGeom prst="rect">
              <a:avLst/>
            </a:prstGeom>
          </p:spPr>
        </p:pic>
      </p:grpSp>
    </p:spTree>
    <p:extLst>
      <p:ext uri="{BB962C8B-B14F-4D97-AF65-F5344CB8AC3E}">
        <p14:creationId xmlns:p14="http://schemas.microsoft.com/office/powerpoint/2010/main" val="213633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49798034-85DB-AA4B-B6EA-6BD1AC2A7160}"/>
              </a:ext>
            </a:extLst>
          </p:cNvPr>
          <p:cNvSpPr>
            <a:spLocks noGrp="1" noChangeArrowheads="1"/>
          </p:cNvSpPr>
          <p:nvPr>
            <p:ph type="title"/>
          </p:nvPr>
        </p:nvSpPr>
        <p:spPr/>
        <p:txBody>
          <a:bodyPr/>
          <a:lstStyle/>
          <a:p>
            <a:pPr eaLnBrk="1" hangingPunct="1"/>
            <a:r>
              <a:rPr lang="en-US" altLang="en-US" dirty="0"/>
              <a:t>Purpose of Financial Monitoring Review</a:t>
            </a:r>
          </a:p>
        </p:txBody>
      </p:sp>
      <p:sp>
        <p:nvSpPr>
          <p:cNvPr id="20" name="Oval 19">
            <a:extLst>
              <a:ext uri="{FF2B5EF4-FFF2-40B4-BE49-F238E27FC236}">
                <a16:creationId xmlns:a16="http://schemas.microsoft.com/office/drawing/2014/main" id="{D932F43E-0B3D-854C-A3B3-B176C9CABC14}"/>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Oval 20">
            <a:extLst>
              <a:ext uri="{FF2B5EF4-FFF2-40B4-BE49-F238E27FC236}">
                <a16:creationId xmlns:a16="http://schemas.microsoft.com/office/drawing/2014/main" id="{3E875A4D-0E79-4E41-9AFE-53742FE5BBAE}"/>
              </a:ext>
              <a:ext uri="{C183D7F6-B498-43B3-948B-1728B52AA6E4}">
                <adec:decorative xmlns:adec="http://schemas.microsoft.com/office/drawing/2017/decorative" val="1"/>
              </a:ext>
            </a:extLst>
          </p:cNvPr>
          <p:cNvSpPr/>
          <p:nvPr/>
        </p:nvSpPr>
        <p:spPr>
          <a:xfrm>
            <a:off x="1827499" y="2883186"/>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Oval 21">
            <a:extLst>
              <a:ext uri="{FF2B5EF4-FFF2-40B4-BE49-F238E27FC236}">
                <a16:creationId xmlns:a16="http://schemas.microsoft.com/office/drawing/2014/main" id="{39A22E00-2CDF-AE48-9A32-45185FD7D1AE}"/>
              </a:ext>
              <a:ext uri="{C183D7F6-B498-43B3-948B-1728B52AA6E4}">
                <adec:decorative xmlns:adec="http://schemas.microsoft.com/office/drawing/2017/decorative" val="1"/>
              </a:ext>
            </a:extLst>
          </p:cNvPr>
          <p:cNvSpPr/>
          <p:nvPr/>
        </p:nvSpPr>
        <p:spPr>
          <a:xfrm>
            <a:off x="49499" y="37102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6199" name="Picture 32" descr="gear with a screw driver icon in white over a green circle">
            <a:extLst>
              <a:ext uri="{FF2B5EF4-FFF2-40B4-BE49-F238E27FC236}">
                <a16:creationId xmlns:a16="http://schemas.microsoft.com/office/drawing/2014/main" id="{856879B8-F017-3A4E-BD62-6DE5AC99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48" y="4075280"/>
            <a:ext cx="1427888" cy="142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4" descr="icon of three gears in white over a green circle with a red magnifying glass.">
            <a:extLst>
              <a:ext uri="{FF2B5EF4-FFF2-40B4-BE49-F238E27FC236}">
                <a16:creationId xmlns:a16="http://schemas.microsoft.com/office/drawing/2014/main" id="{1D49DB4E-B624-ED4A-9E3F-471E4824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13" y="1979611"/>
            <a:ext cx="1783999" cy="178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descr="icon of a bar chart in white over a green circle with a red magnifying glass">
            <a:extLst>
              <a:ext uri="{FF2B5EF4-FFF2-40B4-BE49-F238E27FC236}">
                <a16:creationId xmlns:a16="http://schemas.microsoft.com/office/drawing/2014/main" id="{F67767E3-FEE4-EC41-BE95-B56F437BB734}"/>
              </a:ext>
            </a:extLst>
          </p:cNvPr>
          <p:cNvGrpSpPr/>
          <p:nvPr/>
        </p:nvGrpSpPr>
        <p:grpSpPr>
          <a:xfrm>
            <a:off x="1924680" y="2943179"/>
            <a:ext cx="2022489" cy="1895378"/>
            <a:chOff x="2152650" y="3155950"/>
            <a:chExt cx="2273300" cy="2130425"/>
          </a:xfrm>
        </p:grpSpPr>
        <p:pic>
          <p:nvPicPr>
            <p:cNvPr id="136201" name="Picture 8">
              <a:extLst>
                <a:ext uri="{FF2B5EF4-FFF2-40B4-BE49-F238E27FC236}">
                  <a16:creationId xmlns:a16="http://schemas.microsoft.com/office/drawing/2014/main" id="{7E796704-2FBA-AF4D-BE8D-41F4E65AF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315595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3">
              <a:extLst>
                <a:ext uri="{FF2B5EF4-FFF2-40B4-BE49-F238E27FC236}">
                  <a16:creationId xmlns:a16="http://schemas.microsoft.com/office/drawing/2014/main" id="{81095740-68C1-8245-9137-D2AC69F4A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7788" y="3367088"/>
              <a:ext cx="180816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3">
            <a:extLst>
              <a:ext uri="{FF2B5EF4-FFF2-40B4-BE49-F238E27FC236}">
                <a16:creationId xmlns:a16="http://schemas.microsoft.com/office/drawing/2014/main" id="{15CDF424-29E8-1E4A-A408-442E704644B9}"/>
              </a:ext>
            </a:extLst>
          </p:cNvPr>
          <p:cNvSpPr txBox="1">
            <a:spLocks noChangeArrowheads="1"/>
          </p:cNvSpPr>
          <p:nvPr/>
        </p:nvSpPr>
        <p:spPr bwMode="auto">
          <a:xfrm>
            <a:off x="3947170" y="1174750"/>
            <a:ext cx="7350096" cy="541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Ensure grantee’s accounting system, policies and procedures, and financial records are adequate to administer federal funds.</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Ensure grantees have the necessary internal controls in place to safeguard against fraud, waste, and abuse.</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Assess compliance with program and federal guidelines.</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Provide technical assistance.</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Make recommendations for improvement.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6200"/>
                                        </p:tgtEl>
                                        <p:attrNameLst>
                                          <p:attrName>style.visibility</p:attrName>
                                        </p:attrNameLst>
                                      </p:cBhvr>
                                      <p:to>
                                        <p:strVal val="visible"/>
                                      </p:to>
                                    </p:set>
                                    <p:anim calcmode="lin" valueType="num">
                                      <p:cBhvr>
                                        <p:cTn id="7" dur="500" fill="hold"/>
                                        <p:tgtEl>
                                          <p:spTgt spid="136200"/>
                                        </p:tgtEl>
                                        <p:attrNameLst>
                                          <p:attrName>ppt_w</p:attrName>
                                        </p:attrNameLst>
                                      </p:cBhvr>
                                      <p:tavLst>
                                        <p:tav tm="0">
                                          <p:val>
                                            <p:fltVal val="0"/>
                                          </p:val>
                                        </p:tav>
                                        <p:tav tm="100000">
                                          <p:val>
                                            <p:strVal val="#ppt_w"/>
                                          </p:val>
                                        </p:tav>
                                      </p:tavLst>
                                    </p:anim>
                                    <p:anim calcmode="lin" valueType="num">
                                      <p:cBhvr>
                                        <p:cTn id="8" dur="500" fill="hold"/>
                                        <p:tgtEl>
                                          <p:spTgt spid="13620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36199"/>
                                        </p:tgtEl>
                                        <p:attrNameLst>
                                          <p:attrName>style.visibility</p:attrName>
                                        </p:attrNameLst>
                                      </p:cBhvr>
                                      <p:to>
                                        <p:strVal val="visible"/>
                                      </p:to>
                                    </p:set>
                                    <p:anim calcmode="lin" valueType="num">
                                      <p:cBhvr>
                                        <p:cTn id="17" dur="500" fill="hold"/>
                                        <p:tgtEl>
                                          <p:spTgt spid="136199"/>
                                        </p:tgtEl>
                                        <p:attrNameLst>
                                          <p:attrName>ppt_w</p:attrName>
                                        </p:attrNameLst>
                                      </p:cBhvr>
                                      <p:tavLst>
                                        <p:tav tm="0">
                                          <p:val>
                                            <p:fltVal val="0"/>
                                          </p:val>
                                        </p:tav>
                                        <p:tav tm="100000">
                                          <p:val>
                                            <p:strVal val="#ppt_w"/>
                                          </p:val>
                                        </p:tav>
                                      </p:tavLst>
                                    </p:anim>
                                    <p:anim calcmode="lin" valueType="num">
                                      <p:cBhvr>
                                        <p:cTn id="18" dur="500" fill="hold"/>
                                        <p:tgtEl>
                                          <p:spTgt spid="13619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fade">
                                      <p:cBhvr>
                                        <p:cTn id="30" dur="1000"/>
                                        <p:tgtEl>
                                          <p:spTgt spid="14">
                                            <p:txEl>
                                              <p:pRg st="2" end="2"/>
                                            </p:txEl>
                                          </p:spTgt>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1000"/>
                                        <p:tgtEl>
                                          <p:spTgt spid="14">
                                            <p:txEl>
                                              <p:pRg st="3" end="3"/>
                                            </p:txEl>
                                          </p:spTgt>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fade">
                                      <p:cBhvr>
                                        <p:cTn id="38"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39D9-9B2E-8044-9B6E-D87CB8C1E63A}"/>
              </a:ext>
            </a:extLst>
          </p:cNvPr>
          <p:cNvSpPr>
            <a:spLocks noGrp="1"/>
          </p:cNvSpPr>
          <p:nvPr>
            <p:ph type="title"/>
          </p:nvPr>
        </p:nvSpPr>
        <p:spPr/>
        <p:txBody>
          <a:bodyPr/>
          <a:lstStyle/>
          <a:p>
            <a:r>
              <a:rPr lang="en-US" dirty="0"/>
              <a:t>Subrecipient vs. Contractor Determination</a:t>
            </a:r>
          </a:p>
        </p:txBody>
      </p:sp>
    </p:spTree>
    <p:extLst>
      <p:ext uri="{BB962C8B-B14F-4D97-AF65-F5344CB8AC3E}">
        <p14:creationId xmlns:p14="http://schemas.microsoft.com/office/powerpoint/2010/main" val="73150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71600"/>
            <a:ext cx="7426269" cy="5214258"/>
          </a:xfrm>
        </p:spPr>
        <p:txBody>
          <a:bodyPr>
            <a:normAutofit/>
          </a:bodyPr>
          <a:lstStyle/>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 determination on whether an entity receiving federal funds is a subrecipient or contractor is not always straightforward.  </a:t>
            </a:r>
          </a:p>
          <a:p>
            <a:pPr marL="0" indent="0">
              <a:lnSpc>
                <a:spcPts val="322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No one single factor alone will dictate one type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of relationship over the other.  </a:t>
            </a:r>
          </a:p>
          <a:p>
            <a:pPr marL="0" indent="0">
              <a:lnSpc>
                <a:spcPts val="322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In fact, an entity may possess characteristics from both sides making the determination process much more challenging.</a:t>
            </a:r>
          </a:p>
        </p:txBody>
      </p:sp>
      <p:sp>
        <p:nvSpPr>
          <p:cNvPr id="8" name="Down Arrow 7">
            <a:extLst>
              <a:ext uri="{FF2B5EF4-FFF2-40B4-BE49-F238E27FC236}">
                <a16:creationId xmlns:a16="http://schemas.microsoft.com/office/drawing/2014/main" id="{1090E08E-8B9F-D34B-AD22-0F78D7270DC1}"/>
              </a:ext>
              <a:ext uri="{C183D7F6-B498-43B3-948B-1728B52AA6E4}">
                <adec:decorative xmlns:adec="http://schemas.microsoft.com/office/drawing/2017/decorative" val="1"/>
              </a:ext>
            </a:extLst>
          </p:cNvPr>
          <p:cNvSpPr/>
          <p:nvPr/>
        </p:nvSpPr>
        <p:spPr>
          <a:xfrm rot="1667162">
            <a:off x="9720803" y="2179615"/>
            <a:ext cx="386233" cy="61969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9">
            <a:extLst>
              <a:ext uri="{FF2B5EF4-FFF2-40B4-BE49-F238E27FC236}">
                <a16:creationId xmlns:a16="http://schemas.microsoft.com/office/drawing/2014/main" id="{F3BD0C8C-FF50-E54E-B981-0062983D141E}"/>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11" name="Oval 10">
              <a:extLst>
                <a:ext uri="{FF2B5EF4-FFF2-40B4-BE49-F238E27FC236}">
                  <a16:creationId xmlns:a16="http://schemas.microsoft.com/office/drawing/2014/main" id="{69A52832-1A01-3A47-AEBC-15A59D146718}"/>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3B3106-CF17-DC4F-B33D-D6AEFA85DDB9}"/>
                </a:ext>
              </a:extLst>
            </p:cNvPr>
            <p:cNvPicPr>
              <a:picLocks noChangeAspect="1"/>
            </p:cNvPicPr>
            <p:nvPr/>
          </p:nvPicPr>
          <p:blipFill>
            <a:blip r:embed="rId2"/>
            <a:stretch>
              <a:fillRect/>
            </a:stretch>
          </p:blipFill>
          <p:spPr>
            <a:xfrm>
              <a:off x="9631125" y="535014"/>
              <a:ext cx="1600275" cy="1600275"/>
            </a:xfrm>
            <a:prstGeom prst="rect">
              <a:avLst/>
            </a:prstGeom>
          </p:spPr>
        </p:pic>
      </p:grpSp>
      <p:grpSp>
        <p:nvGrpSpPr>
          <p:cNvPr id="19" name="Group 18">
            <a:extLst>
              <a:ext uri="{FF2B5EF4-FFF2-40B4-BE49-F238E27FC236}">
                <a16:creationId xmlns:a16="http://schemas.microsoft.com/office/drawing/2014/main" id="{5C824322-920F-2D4D-B595-7948DAF792BD}"/>
              </a:ext>
              <a:ext uri="{C183D7F6-B498-43B3-948B-1728B52AA6E4}">
                <adec:decorative xmlns:adec="http://schemas.microsoft.com/office/drawing/2017/decorative" val="1"/>
              </a:ext>
            </a:extLst>
          </p:cNvPr>
          <p:cNvGrpSpPr/>
          <p:nvPr/>
        </p:nvGrpSpPr>
        <p:grpSpPr>
          <a:xfrm>
            <a:off x="10298593" y="3204132"/>
            <a:ext cx="1855515" cy="1855515"/>
            <a:chOff x="9503506" y="4528658"/>
            <a:chExt cx="1855515" cy="1855515"/>
          </a:xfrm>
        </p:grpSpPr>
        <p:sp>
          <p:nvSpPr>
            <p:cNvPr id="7" name="Oval 6">
              <a:extLst>
                <a:ext uri="{FF2B5EF4-FFF2-40B4-BE49-F238E27FC236}">
                  <a16:creationId xmlns:a16="http://schemas.microsoft.com/office/drawing/2014/main" id="{A5242BD6-E643-874D-82A3-FDEF78D4959A}"/>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A12AE5-E7C8-684E-BC7A-1D0122DB76E0}"/>
                </a:ext>
              </a:extLst>
            </p:cNvPr>
            <p:cNvGrpSpPr/>
            <p:nvPr/>
          </p:nvGrpSpPr>
          <p:grpSpPr>
            <a:xfrm>
              <a:off x="9644848" y="4653806"/>
              <a:ext cx="1682217" cy="1605218"/>
              <a:chOff x="9188443" y="4508256"/>
              <a:chExt cx="1962540" cy="1872709"/>
            </a:xfrm>
          </p:grpSpPr>
          <p:pic>
            <p:nvPicPr>
              <p:cNvPr id="14" name="Picture 13">
                <a:extLst>
                  <a:ext uri="{FF2B5EF4-FFF2-40B4-BE49-F238E27FC236}">
                    <a16:creationId xmlns:a16="http://schemas.microsoft.com/office/drawing/2014/main" id="{78816834-B431-234C-B525-88BCC1A96DAC}"/>
                  </a:ext>
                </a:extLst>
              </p:cNvPr>
              <p:cNvPicPr>
                <a:picLocks noChangeAspect="1"/>
              </p:cNvPicPr>
              <p:nvPr/>
            </p:nvPicPr>
            <p:blipFill>
              <a:blip r:embed="rId2"/>
              <a:stretch>
                <a:fillRect/>
              </a:stretch>
            </p:blipFill>
            <p:spPr>
              <a:xfrm>
                <a:off x="9188443" y="4508256"/>
                <a:ext cx="1456130" cy="1456129"/>
              </a:xfrm>
              <a:prstGeom prst="rect">
                <a:avLst/>
              </a:prstGeom>
            </p:spPr>
          </p:pic>
          <p:pic>
            <p:nvPicPr>
              <p:cNvPr id="15" name="Picture 14">
                <a:extLst>
                  <a:ext uri="{FF2B5EF4-FFF2-40B4-BE49-F238E27FC236}">
                    <a16:creationId xmlns:a16="http://schemas.microsoft.com/office/drawing/2014/main" id="{E5813939-AA25-144E-A76D-6D1D4C7A1D2C}"/>
                  </a:ext>
                </a:extLst>
              </p:cNvPr>
              <p:cNvPicPr>
                <a:picLocks noChangeAspect="1"/>
              </p:cNvPicPr>
              <p:nvPr/>
            </p:nvPicPr>
            <p:blipFill>
              <a:blip r:embed="rId3"/>
              <a:stretch>
                <a:fillRect/>
              </a:stretch>
            </p:blipFill>
            <p:spPr>
              <a:xfrm rot="1200504">
                <a:off x="9696813" y="4926795"/>
                <a:ext cx="1454170" cy="1454170"/>
              </a:xfrm>
              <a:prstGeom prst="rect">
                <a:avLst/>
              </a:prstGeom>
            </p:spPr>
          </p:pic>
        </p:grpSp>
      </p:grpSp>
      <p:grpSp>
        <p:nvGrpSpPr>
          <p:cNvPr id="18" name="Group 17">
            <a:extLst>
              <a:ext uri="{FF2B5EF4-FFF2-40B4-BE49-F238E27FC236}">
                <a16:creationId xmlns:a16="http://schemas.microsoft.com/office/drawing/2014/main" id="{D93C5901-52DB-F448-A6E5-8009C3C77315}"/>
              </a:ext>
              <a:ext uri="{C183D7F6-B498-43B3-948B-1728B52AA6E4}">
                <adec:decorative xmlns:adec="http://schemas.microsoft.com/office/drawing/2017/decorative" val="1"/>
              </a:ext>
            </a:extLst>
          </p:cNvPr>
          <p:cNvGrpSpPr/>
          <p:nvPr/>
        </p:nvGrpSpPr>
        <p:grpSpPr>
          <a:xfrm>
            <a:off x="8313013" y="2570692"/>
            <a:ext cx="1855515" cy="1855515"/>
            <a:chOff x="9503506" y="2491514"/>
            <a:chExt cx="1855515" cy="1855515"/>
          </a:xfrm>
        </p:grpSpPr>
        <p:sp>
          <p:nvSpPr>
            <p:cNvPr id="5" name="Oval 4">
              <a:extLst>
                <a:ext uri="{FF2B5EF4-FFF2-40B4-BE49-F238E27FC236}">
                  <a16:creationId xmlns:a16="http://schemas.microsoft.com/office/drawing/2014/main" id="{D44A9FE3-74B2-9747-847F-FDD2AD59B2E3}"/>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26B1FF9-C450-9E45-B7E1-FAED0578E546}"/>
                </a:ext>
              </a:extLst>
            </p:cNvPr>
            <p:cNvPicPr>
              <a:picLocks noChangeAspect="1"/>
            </p:cNvPicPr>
            <p:nvPr/>
          </p:nvPicPr>
          <p:blipFill>
            <a:blip r:embed="rId4"/>
            <a:stretch>
              <a:fillRect/>
            </a:stretch>
          </p:blipFill>
          <p:spPr>
            <a:xfrm>
              <a:off x="9544553" y="2537814"/>
              <a:ext cx="1771170" cy="1771170"/>
            </a:xfrm>
            <a:prstGeom prst="rect">
              <a:avLst/>
            </a:prstGeom>
          </p:spPr>
        </p:pic>
      </p:grpSp>
      <p:sp>
        <p:nvSpPr>
          <p:cNvPr id="20" name="Down Arrow 19">
            <a:extLst>
              <a:ext uri="{FF2B5EF4-FFF2-40B4-BE49-F238E27FC236}">
                <a16:creationId xmlns:a16="http://schemas.microsoft.com/office/drawing/2014/main" id="{72D56E85-FF92-9941-BCDF-9F4483D35D98}"/>
              </a:ext>
              <a:ext uri="{C183D7F6-B498-43B3-948B-1728B52AA6E4}">
                <adec:decorative xmlns:adec="http://schemas.microsoft.com/office/drawing/2017/decorative" val="1"/>
              </a:ext>
            </a:extLst>
          </p:cNvPr>
          <p:cNvSpPr/>
          <p:nvPr/>
        </p:nvSpPr>
        <p:spPr>
          <a:xfrm rot="20501565">
            <a:off x="10612269" y="2239542"/>
            <a:ext cx="411157" cy="105768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7780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4000"/>
                            </p:stCondLst>
                            <p:childTnLst>
                              <p:par>
                                <p:cTn id="28" presetID="12"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down)">
                                      <p:cBhvr>
                                        <p:cTn id="31" dur="500"/>
                                        <p:tgtEl>
                                          <p:spTgt spid="8"/>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p:tgtEl>
                                          <p:spTgt spid="18"/>
                                        </p:tgtEl>
                                        <p:attrNameLst>
                                          <p:attrName>ppt_y</p:attrName>
                                        </p:attrNameLst>
                                      </p:cBhvr>
                                      <p:tavLst>
                                        <p:tav tm="0">
                                          <p:val>
                                            <p:strVal val="#ppt_y-#ppt_h*1.125000"/>
                                          </p:val>
                                        </p:tav>
                                        <p:tav tm="100000">
                                          <p:val>
                                            <p:strVal val="#ppt_y"/>
                                          </p:val>
                                        </p:tav>
                                      </p:tavLst>
                                    </p:anim>
                                    <p:animEffect transition="in" filter="wipe(down)">
                                      <p:cBhvr>
                                        <p:cTn id="36" dur="1000"/>
                                        <p:tgtEl>
                                          <p:spTgt spid="18"/>
                                        </p:tgtEl>
                                      </p:cBhvr>
                                    </p:animEffect>
                                  </p:childTnLst>
                                </p:cTn>
                              </p:par>
                            </p:childTnLst>
                          </p:cTn>
                        </p:par>
                        <p:par>
                          <p:cTn id="37" fill="hold">
                            <p:stCondLst>
                              <p:cond delay="5500"/>
                            </p:stCondLst>
                            <p:childTnLst>
                              <p:par>
                                <p:cTn id="38" presetID="12" presetClass="entr" presetSubtype="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ppt_y</p:attrName>
                                        </p:attrNameLst>
                                      </p:cBhvr>
                                      <p:tavLst>
                                        <p:tav tm="0">
                                          <p:val>
                                            <p:strVal val="#ppt_y-#ppt_h*1.125000"/>
                                          </p:val>
                                        </p:tav>
                                        <p:tav tm="100000">
                                          <p:val>
                                            <p:strVal val="#ppt_y"/>
                                          </p:val>
                                        </p:tav>
                                      </p:tavLst>
                                    </p:anim>
                                    <p:animEffect transition="in" filter="wipe(down)">
                                      <p:cBhvr>
                                        <p:cTn id="41" dur="500"/>
                                        <p:tgtEl>
                                          <p:spTgt spid="20"/>
                                        </p:tgtEl>
                                      </p:cBhvr>
                                    </p:animEffect>
                                  </p:childTnLst>
                                </p:cTn>
                              </p:par>
                            </p:childTnLst>
                          </p:cTn>
                        </p:par>
                        <p:par>
                          <p:cTn id="42" fill="hold">
                            <p:stCondLst>
                              <p:cond delay="6000"/>
                            </p:stCondLst>
                            <p:childTnLst>
                              <p:par>
                                <p:cTn id="43" presetID="12" presetClass="entr" presetSubtype="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p:tgtEl>
                                          <p:spTgt spid="19"/>
                                        </p:tgtEl>
                                        <p:attrNameLst>
                                          <p:attrName>ppt_y</p:attrName>
                                        </p:attrNameLst>
                                      </p:cBhvr>
                                      <p:tavLst>
                                        <p:tav tm="0">
                                          <p:val>
                                            <p:strVal val="#ppt_y-#ppt_h*1.125000"/>
                                          </p:val>
                                        </p:tav>
                                        <p:tav tm="100000">
                                          <p:val>
                                            <p:strVal val="#ppt_y"/>
                                          </p:val>
                                        </p:tav>
                                      </p:tavLst>
                                    </p:anim>
                                    <p:animEffect transition="in" filter="wipe(down)">
                                      <p:cBhvr>
                                        <p:cTn id="4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2DCA7-5568-E648-BAE7-4D2DB1C619F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3236" y="919125"/>
            <a:ext cx="5295334" cy="5605931"/>
          </a:xfrm>
          <a:prstGeom prst="rect">
            <a:avLst/>
          </a:prstGeom>
        </p:spPr>
      </p:pic>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71600"/>
            <a:ext cx="6176979" cy="5153456"/>
          </a:xfrm>
        </p:spPr>
        <p:txBody>
          <a:bodyPr>
            <a:normAutofit/>
          </a:bodyPr>
          <a:lstStyle/>
          <a:p>
            <a:pPr marL="0" indent="0">
              <a:lnSpc>
                <a:spcPts val="3560"/>
              </a:lnSpc>
              <a:buClr>
                <a:srgbClr val="C00000"/>
              </a:buClr>
              <a:buSzPct val="80000"/>
              <a:buNone/>
            </a:pPr>
            <a:r>
              <a:rPr lang="en-US" altLang="ko-KR" sz="2600" dirty="0">
                <a:solidFill>
                  <a:srgbClr val="040E08"/>
                </a:solidFill>
                <a:ea typeface="굴림" panose="020B0600000101010101" pitchFamily="34" charset="-127"/>
              </a:rPr>
              <a:t>The “</a:t>
            </a:r>
            <a:r>
              <a:rPr lang="en-US" altLang="ko-KR" sz="2600" i="1" dirty="0">
                <a:solidFill>
                  <a:srgbClr val="040E08"/>
                </a:solidFill>
                <a:ea typeface="굴림" panose="020B0600000101010101" pitchFamily="34" charset="-127"/>
              </a:rPr>
              <a:t>substance</a:t>
            </a:r>
            <a:r>
              <a:rPr lang="en-US" altLang="ko-KR" sz="2600" dirty="0">
                <a:solidFill>
                  <a:srgbClr val="040E08"/>
                </a:solidFill>
                <a:ea typeface="굴림" panose="020B0600000101010101" pitchFamily="34" charset="-127"/>
              </a:rPr>
              <a:t>” is more important to the examination of a relationship than its “</a:t>
            </a:r>
            <a:r>
              <a:rPr lang="en-US" altLang="ko-KR" sz="2600" i="1" dirty="0">
                <a:solidFill>
                  <a:srgbClr val="040E08"/>
                </a:solidFill>
                <a:ea typeface="굴림" panose="020B0600000101010101" pitchFamily="34" charset="-127"/>
              </a:rPr>
              <a:t>form” </a:t>
            </a:r>
            <a:r>
              <a:rPr lang="en-US" altLang="ko-KR" sz="2600" dirty="0">
                <a:solidFill>
                  <a:srgbClr val="040E08"/>
                </a:solidFill>
                <a:ea typeface="굴림" panose="020B0600000101010101" pitchFamily="34" charset="-127"/>
              </a:rPr>
              <a:t>(e.g., MOU, contract, etc.).” </a:t>
            </a:r>
          </a:p>
          <a:p>
            <a:pPr marL="0" indent="0">
              <a:lnSpc>
                <a:spcPts val="356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560"/>
              </a:lnSpc>
              <a:buClr>
                <a:srgbClr val="C00000"/>
              </a:buClr>
              <a:buSzPct val="80000"/>
              <a:buNone/>
            </a:pPr>
            <a:r>
              <a:rPr lang="en-US" altLang="ko-KR" sz="2600" dirty="0">
                <a:solidFill>
                  <a:srgbClr val="040E08"/>
                </a:solidFill>
                <a:ea typeface="굴림" panose="020B0600000101010101" pitchFamily="34" charset="-127"/>
              </a:rPr>
              <a:t>“</a:t>
            </a:r>
            <a:r>
              <a:rPr lang="en-US" altLang="ko-KR" sz="2600" i="1" dirty="0">
                <a:solidFill>
                  <a:srgbClr val="040E08"/>
                </a:solidFill>
                <a:ea typeface="굴림" panose="020B0600000101010101" pitchFamily="34" charset="-127"/>
              </a:rPr>
              <a:t>Substance</a:t>
            </a:r>
            <a:r>
              <a:rPr lang="en-US" altLang="ko-KR" sz="2600" dirty="0">
                <a:solidFill>
                  <a:srgbClr val="040E08"/>
                </a:solidFill>
                <a:ea typeface="굴림" panose="020B0600000101010101" pitchFamily="34" charset="-127"/>
              </a:rPr>
              <a:t>” refers to the characteristics of the arrangement and whether it cast the party receiving the funds in the role of a subrecipient or a contractor.</a:t>
            </a:r>
            <a:endParaRPr lang="en-US" altLang="en-US" sz="2600" dirty="0"/>
          </a:p>
        </p:txBody>
      </p:sp>
      <p:grpSp>
        <p:nvGrpSpPr>
          <p:cNvPr id="5" name="Group 4">
            <a:extLst>
              <a:ext uri="{FF2B5EF4-FFF2-40B4-BE49-F238E27FC236}">
                <a16:creationId xmlns:a16="http://schemas.microsoft.com/office/drawing/2014/main" id="{BFEB80B1-7F04-444E-8607-C48C64609F7C}"/>
              </a:ext>
              <a:ext uri="{C183D7F6-B498-43B3-948B-1728B52AA6E4}">
                <adec:decorative xmlns:adec="http://schemas.microsoft.com/office/drawing/2017/decorative" val="1"/>
              </a:ext>
            </a:extLst>
          </p:cNvPr>
          <p:cNvGrpSpPr/>
          <p:nvPr/>
        </p:nvGrpSpPr>
        <p:grpSpPr>
          <a:xfrm>
            <a:off x="10819452" y="4433103"/>
            <a:ext cx="1251576" cy="1251576"/>
            <a:chOff x="9503506" y="4528658"/>
            <a:chExt cx="1855515" cy="1855515"/>
          </a:xfrm>
        </p:grpSpPr>
        <p:sp>
          <p:nvSpPr>
            <p:cNvPr id="6" name="Oval 5">
              <a:extLst>
                <a:ext uri="{FF2B5EF4-FFF2-40B4-BE49-F238E27FC236}">
                  <a16:creationId xmlns:a16="http://schemas.microsoft.com/office/drawing/2014/main" id="{EFCE26A6-CACD-F749-8365-D3D70066240F}"/>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1153A1F-E06C-8A4B-BA58-EEDB74011969}"/>
                </a:ext>
              </a:extLst>
            </p:cNvPr>
            <p:cNvGrpSpPr/>
            <p:nvPr/>
          </p:nvGrpSpPr>
          <p:grpSpPr>
            <a:xfrm>
              <a:off x="9644848" y="4653806"/>
              <a:ext cx="1682217" cy="1605218"/>
              <a:chOff x="9188443" y="4508256"/>
              <a:chExt cx="1962540" cy="1872709"/>
            </a:xfrm>
          </p:grpSpPr>
          <p:pic>
            <p:nvPicPr>
              <p:cNvPr id="8" name="Picture 7">
                <a:extLst>
                  <a:ext uri="{FF2B5EF4-FFF2-40B4-BE49-F238E27FC236}">
                    <a16:creationId xmlns:a16="http://schemas.microsoft.com/office/drawing/2014/main" id="{13067F47-8812-E24C-A639-93AC1FEB50D4}"/>
                  </a:ext>
                </a:extLst>
              </p:cNvPr>
              <p:cNvPicPr>
                <a:picLocks noChangeAspect="1"/>
              </p:cNvPicPr>
              <p:nvPr/>
            </p:nvPicPr>
            <p:blipFill>
              <a:blip r:embed="rId3"/>
              <a:stretch>
                <a:fillRect/>
              </a:stretch>
            </p:blipFill>
            <p:spPr>
              <a:xfrm>
                <a:off x="9188443" y="4508256"/>
                <a:ext cx="1456130" cy="1456129"/>
              </a:xfrm>
              <a:prstGeom prst="rect">
                <a:avLst/>
              </a:prstGeom>
            </p:spPr>
          </p:pic>
          <p:pic>
            <p:nvPicPr>
              <p:cNvPr id="9" name="Picture 8">
                <a:extLst>
                  <a:ext uri="{FF2B5EF4-FFF2-40B4-BE49-F238E27FC236}">
                    <a16:creationId xmlns:a16="http://schemas.microsoft.com/office/drawing/2014/main" id="{E08CB655-11E3-EE41-85EC-A87465A0CACA}"/>
                  </a:ext>
                </a:extLst>
              </p:cNvPr>
              <p:cNvPicPr>
                <a:picLocks noChangeAspect="1"/>
              </p:cNvPicPr>
              <p:nvPr/>
            </p:nvPicPr>
            <p:blipFill>
              <a:blip r:embed="rId4"/>
              <a:stretch>
                <a:fillRect/>
              </a:stretch>
            </p:blipFill>
            <p:spPr>
              <a:xfrm rot="1200504">
                <a:off x="9696813" y="4926795"/>
                <a:ext cx="1454170" cy="1454170"/>
              </a:xfrm>
              <a:prstGeom prst="rect">
                <a:avLst/>
              </a:prstGeom>
            </p:spPr>
          </p:pic>
        </p:grpSp>
      </p:grpSp>
      <p:grpSp>
        <p:nvGrpSpPr>
          <p:cNvPr id="10" name="Group 9" descr="silhouette of a person icon">
            <a:extLst>
              <a:ext uri="{FF2B5EF4-FFF2-40B4-BE49-F238E27FC236}">
                <a16:creationId xmlns:a16="http://schemas.microsoft.com/office/drawing/2014/main" id="{8A15FF43-34DF-434B-8F65-362D21CFE256}"/>
              </a:ext>
            </a:extLst>
          </p:cNvPr>
          <p:cNvGrpSpPr/>
          <p:nvPr/>
        </p:nvGrpSpPr>
        <p:grpSpPr>
          <a:xfrm>
            <a:off x="9908125" y="3943278"/>
            <a:ext cx="1251576" cy="1251576"/>
            <a:chOff x="9503506" y="2491514"/>
            <a:chExt cx="1855515" cy="1855515"/>
          </a:xfrm>
        </p:grpSpPr>
        <p:sp>
          <p:nvSpPr>
            <p:cNvPr id="11" name="Oval 10">
              <a:extLst>
                <a:ext uri="{FF2B5EF4-FFF2-40B4-BE49-F238E27FC236}">
                  <a16:creationId xmlns:a16="http://schemas.microsoft.com/office/drawing/2014/main" id="{E6ACA815-098E-3D4C-9A72-AF654389AE86}"/>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F0C920-0AA7-F946-A70C-90BF44AC7837}"/>
                </a:ext>
              </a:extLst>
            </p:cNvPr>
            <p:cNvPicPr>
              <a:picLocks noChangeAspect="1"/>
            </p:cNvPicPr>
            <p:nvPr/>
          </p:nvPicPr>
          <p:blipFill>
            <a:blip r:embed="rId5"/>
            <a:stretch>
              <a:fillRect/>
            </a:stretch>
          </p:blipFill>
          <p:spPr>
            <a:xfrm>
              <a:off x="9544553" y="2537814"/>
              <a:ext cx="1771170" cy="1771170"/>
            </a:xfrm>
            <a:prstGeom prst="rect">
              <a:avLst/>
            </a:prstGeom>
          </p:spPr>
        </p:pic>
      </p:grpSp>
    </p:spTree>
    <p:extLst>
      <p:ext uri="{BB962C8B-B14F-4D97-AF65-F5344CB8AC3E}">
        <p14:creationId xmlns:p14="http://schemas.microsoft.com/office/powerpoint/2010/main" val="32741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71601"/>
            <a:ext cx="8672608" cy="3339296"/>
          </a:xfrm>
        </p:spPr>
        <p:txBody>
          <a:bodyPr>
            <a:normAutofit/>
          </a:bodyPr>
          <a:lstStyle/>
          <a:p>
            <a:pPr marL="0" indent="0">
              <a:lnSpc>
                <a:spcPts val="3560"/>
              </a:lnSpc>
              <a:buClr>
                <a:srgbClr val="C00000"/>
              </a:buClr>
              <a:buSzPct val="80000"/>
              <a:buNone/>
            </a:pPr>
            <a:r>
              <a:rPr lang="en-US" altLang="ko-KR" sz="2600" dirty="0">
                <a:solidFill>
                  <a:srgbClr val="040E08"/>
                </a:solidFill>
                <a:ea typeface="굴림" panose="020B0600000101010101" pitchFamily="34" charset="-127"/>
              </a:rPr>
              <a:t>Labeling an organization as a subrecipient or contractor does not dictate how the DOJ will treat that relationship for federal grants administrative purposes.</a:t>
            </a:r>
          </a:p>
        </p:txBody>
      </p:sp>
      <p:pic>
        <p:nvPicPr>
          <p:cNvPr id="4" name="Picture 3">
            <a:extLst>
              <a:ext uri="{FF2B5EF4-FFF2-40B4-BE49-F238E27FC236}">
                <a16:creationId xmlns:a16="http://schemas.microsoft.com/office/drawing/2014/main" id="{367FA8E7-56DD-7941-8E02-914A037D62A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35119" y="2775280"/>
            <a:ext cx="4685457" cy="4158844"/>
          </a:xfrm>
          <a:prstGeom prst="rect">
            <a:avLst/>
          </a:prstGeom>
        </p:spPr>
      </p:pic>
      <p:sp>
        <p:nvSpPr>
          <p:cNvPr id="15" name="TextBox 14">
            <a:extLst>
              <a:ext uri="{FF2B5EF4-FFF2-40B4-BE49-F238E27FC236}">
                <a16:creationId xmlns:a16="http://schemas.microsoft.com/office/drawing/2014/main" id="{704AA488-3C30-AA41-884C-AB0BEE8F655B}"/>
              </a:ext>
            </a:extLst>
          </p:cNvPr>
          <p:cNvSpPr txBox="1"/>
          <p:nvPr/>
        </p:nvSpPr>
        <p:spPr>
          <a:xfrm>
            <a:off x="4073397" y="4168804"/>
            <a:ext cx="763255" cy="461665"/>
          </a:xfrm>
          <a:prstGeom prst="rect">
            <a:avLst/>
          </a:prstGeom>
          <a:noFill/>
        </p:spPr>
        <p:txBody>
          <a:bodyPr wrap="square" rtlCol="0">
            <a:spAutoFit/>
          </a:bodyPr>
          <a:lstStyle/>
          <a:p>
            <a:pPr algn="ctr"/>
            <a:r>
              <a:rPr lang="en-US" sz="2400" b="1" i="1" dirty="0">
                <a:solidFill>
                  <a:srgbClr val="C00000"/>
                </a:solidFill>
                <a:latin typeface="Arial Narrow" panose="020B0604020202020204" pitchFamily="34" charset="0"/>
                <a:cs typeface="Arial Narrow" panose="020B0604020202020204" pitchFamily="34" charset="0"/>
              </a:rPr>
              <a:t>OR</a:t>
            </a:r>
          </a:p>
        </p:txBody>
      </p:sp>
      <p:sp>
        <p:nvSpPr>
          <p:cNvPr id="6" name="TextBox 4">
            <a:extLst>
              <a:ext uri="{FF2B5EF4-FFF2-40B4-BE49-F238E27FC236}">
                <a16:creationId xmlns:a16="http://schemas.microsoft.com/office/drawing/2014/main" id="{B3FC05E4-EA6A-4A46-8C98-558E1AB3BF73}"/>
              </a:ext>
            </a:extLst>
          </p:cNvPr>
          <p:cNvSpPr txBox="1">
            <a:spLocks noChangeArrowheads="1"/>
          </p:cNvSpPr>
          <p:nvPr/>
        </p:nvSpPr>
        <p:spPr bwMode="auto">
          <a:xfrm>
            <a:off x="6216993" y="3418811"/>
            <a:ext cx="1938337"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None/>
            </a:pPr>
            <a:r>
              <a:rPr lang="en-US" altLang="en-US" sz="2000" b="1" dirty="0">
                <a:solidFill>
                  <a:srgbClr val="00929E"/>
                </a:solidFill>
                <a:latin typeface="Arial Narrow" panose="020B0604020202020204" pitchFamily="34" charset="0"/>
                <a:cs typeface="Arial Narrow" panose="020B0604020202020204" pitchFamily="34" charset="0"/>
              </a:rPr>
              <a:t>Title</a:t>
            </a:r>
          </a:p>
          <a:p>
            <a:pPr algn="ctr" eaLnBrk="1" hangingPunct="1">
              <a:lnSpc>
                <a:spcPct val="100000"/>
              </a:lnSpc>
              <a:spcBef>
                <a:spcPct val="0"/>
              </a:spcBef>
              <a:buFontTx/>
              <a:buNone/>
            </a:pPr>
            <a:r>
              <a:rPr lang="en-US" altLang="en-US" b="1" dirty="0">
                <a:solidFill>
                  <a:srgbClr val="C00000"/>
                </a:solidFill>
              </a:rPr>
              <a:t>2 CFR Part 200.331</a:t>
            </a:r>
            <a:endParaRPr lang="en-US" altLang="en-US" b="1" dirty="0">
              <a:solidFill>
                <a:srgbClr val="C00000"/>
              </a:solidFill>
              <a:latin typeface="Arial Narrow" panose="020B0604020202020204" pitchFamily="34" charset="0"/>
              <a:cs typeface="Arial Narrow" panose="020B0604020202020204" pitchFamily="34" charset="0"/>
            </a:endParaRPr>
          </a:p>
        </p:txBody>
      </p:sp>
      <p:grpSp>
        <p:nvGrpSpPr>
          <p:cNvPr id="7" name="Group 6">
            <a:extLst>
              <a:ext uri="{FF2B5EF4-FFF2-40B4-BE49-F238E27FC236}">
                <a16:creationId xmlns:a16="http://schemas.microsoft.com/office/drawing/2014/main" id="{511F8CB0-C149-C34D-9776-7D549C976127}"/>
              </a:ext>
              <a:ext uri="{C183D7F6-B498-43B3-948B-1728B52AA6E4}">
                <adec:decorative xmlns:adec="http://schemas.microsoft.com/office/drawing/2017/decorative" val="1"/>
              </a:ext>
            </a:extLst>
          </p:cNvPr>
          <p:cNvGrpSpPr/>
          <p:nvPr/>
        </p:nvGrpSpPr>
        <p:grpSpPr>
          <a:xfrm>
            <a:off x="4756852" y="3501520"/>
            <a:ext cx="1768158" cy="1768158"/>
            <a:chOff x="9503506" y="4528658"/>
            <a:chExt cx="1855515" cy="1855515"/>
          </a:xfrm>
        </p:grpSpPr>
        <p:sp>
          <p:nvSpPr>
            <p:cNvPr id="8" name="Oval 7">
              <a:extLst>
                <a:ext uri="{FF2B5EF4-FFF2-40B4-BE49-F238E27FC236}">
                  <a16:creationId xmlns:a16="http://schemas.microsoft.com/office/drawing/2014/main" id="{02EEAA79-A4B9-AB4C-BF46-2485FAA25F18}"/>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9103F6A-1D63-1F48-B621-B176089AEE43}"/>
                </a:ext>
              </a:extLst>
            </p:cNvPr>
            <p:cNvGrpSpPr/>
            <p:nvPr/>
          </p:nvGrpSpPr>
          <p:grpSpPr>
            <a:xfrm>
              <a:off x="9644848" y="4653806"/>
              <a:ext cx="1682217" cy="1605218"/>
              <a:chOff x="9188443" y="4508256"/>
              <a:chExt cx="1962540" cy="1872709"/>
            </a:xfrm>
          </p:grpSpPr>
          <p:pic>
            <p:nvPicPr>
              <p:cNvPr id="10" name="Picture 9">
                <a:extLst>
                  <a:ext uri="{FF2B5EF4-FFF2-40B4-BE49-F238E27FC236}">
                    <a16:creationId xmlns:a16="http://schemas.microsoft.com/office/drawing/2014/main" id="{B1743874-494E-3648-8ABF-4EFA0557B8DD}"/>
                  </a:ext>
                </a:extLst>
              </p:cNvPr>
              <p:cNvPicPr>
                <a:picLocks noChangeAspect="1"/>
              </p:cNvPicPr>
              <p:nvPr/>
            </p:nvPicPr>
            <p:blipFill>
              <a:blip r:embed="rId3"/>
              <a:stretch>
                <a:fillRect/>
              </a:stretch>
            </p:blipFill>
            <p:spPr>
              <a:xfrm>
                <a:off x="9188443" y="4508256"/>
                <a:ext cx="1456130" cy="1456129"/>
              </a:xfrm>
              <a:prstGeom prst="rect">
                <a:avLst/>
              </a:prstGeom>
            </p:spPr>
          </p:pic>
          <p:pic>
            <p:nvPicPr>
              <p:cNvPr id="11" name="Picture 10">
                <a:extLst>
                  <a:ext uri="{FF2B5EF4-FFF2-40B4-BE49-F238E27FC236}">
                    <a16:creationId xmlns:a16="http://schemas.microsoft.com/office/drawing/2014/main" id="{6652719F-A0A6-114D-B637-D69B5C2EC8BF}"/>
                  </a:ext>
                </a:extLst>
              </p:cNvPr>
              <p:cNvPicPr>
                <a:picLocks noChangeAspect="1"/>
              </p:cNvPicPr>
              <p:nvPr/>
            </p:nvPicPr>
            <p:blipFill>
              <a:blip r:embed="rId4"/>
              <a:stretch>
                <a:fillRect/>
              </a:stretch>
            </p:blipFill>
            <p:spPr>
              <a:xfrm rot="1200504">
                <a:off x="9696813" y="4926795"/>
                <a:ext cx="1454170" cy="1454170"/>
              </a:xfrm>
              <a:prstGeom prst="rect">
                <a:avLst/>
              </a:prstGeom>
            </p:spPr>
          </p:pic>
        </p:grpSp>
      </p:grpSp>
      <p:grpSp>
        <p:nvGrpSpPr>
          <p:cNvPr id="12" name="Group 11">
            <a:extLst>
              <a:ext uri="{FF2B5EF4-FFF2-40B4-BE49-F238E27FC236}">
                <a16:creationId xmlns:a16="http://schemas.microsoft.com/office/drawing/2014/main" id="{39776D4E-29B1-2247-A0BC-44B09E6B0E80}"/>
              </a:ext>
              <a:ext uri="{C183D7F6-B498-43B3-948B-1728B52AA6E4}">
                <adec:decorative xmlns:adec="http://schemas.microsoft.com/office/drawing/2017/decorative" val="1"/>
              </a:ext>
            </a:extLst>
          </p:cNvPr>
          <p:cNvGrpSpPr/>
          <p:nvPr/>
        </p:nvGrpSpPr>
        <p:grpSpPr>
          <a:xfrm>
            <a:off x="2437596" y="3501520"/>
            <a:ext cx="1768158" cy="1768158"/>
            <a:chOff x="9503506" y="2491514"/>
            <a:chExt cx="1855515" cy="1855515"/>
          </a:xfrm>
        </p:grpSpPr>
        <p:sp>
          <p:nvSpPr>
            <p:cNvPr id="13" name="Oval 12">
              <a:extLst>
                <a:ext uri="{FF2B5EF4-FFF2-40B4-BE49-F238E27FC236}">
                  <a16:creationId xmlns:a16="http://schemas.microsoft.com/office/drawing/2014/main" id="{94ED86F1-015D-3F42-8FA2-FF59F98A247C}"/>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27A65D6-6070-584C-B672-7F008109276C}"/>
                </a:ext>
              </a:extLst>
            </p:cNvPr>
            <p:cNvPicPr>
              <a:picLocks noChangeAspect="1"/>
            </p:cNvPicPr>
            <p:nvPr/>
          </p:nvPicPr>
          <p:blipFill>
            <a:blip r:embed="rId5"/>
            <a:stretch>
              <a:fillRect/>
            </a:stretch>
          </p:blipFill>
          <p:spPr>
            <a:xfrm>
              <a:off x="9544553" y="2537814"/>
              <a:ext cx="1771170" cy="1771170"/>
            </a:xfrm>
            <a:prstGeom prst="rect">
              <a:avLst/>
            </a:prstGeom>
          </p:spPr>
        </p:pic>
      </p:grpSp>
      <p:sp>
        <p:nvSpPr>
          <p:cNvPr id="16" name="Snip Single Corner Rectangle 15">
            <a:extLst>
              <a:ext uri="{FF2B5EF4-FFF2-40B4-BE49-F238E27FC236}">
                <a16:creationId xmlns:a16="http://schemas.microsoft.com/office/drawing/2014/main" id="{5CC7AFF9-19AE-FC4F-B0C8-9BD3DA6891CA}"/>
              </a:ext>
              <a:ext uri="{C183D7F6-B498-43B3-948B-1728B52AA6E4}">
                <adec:decorative xmlns:adec="http://schemas.microsoft.com/office/drawing/2017/decorative" val="1"/>
              </a:ext>
            </a:extLst>
          </p:cNvPr>
          <p:cNvSpPr/>
          <p:nvPr/>
        </p:nvSpPr>
        <p:spPr>
          <a:xfrm flipV="1">
            <a:off x="6313903" y="3234361"/>
            <a:ext cx="1796004" cy="2434995"/>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49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ppt_w*1.125000"/>
                                          </p:val>
                                        </p:tav>
                                        <p:tav tm="100000">
                                          <p:val>
                                            <p:strVal val="#ppt_x"/>
                                          </p:val>
                                        </p:tav>
                                      </p:tavLst>
                                    </p:anim>
                                    <p:animEffect transition="in" filter="wipe(left)">
                                      <p:cBhvr>
                                        <p:cTn id="14" dur="1000"/>
                                        <p:tgtEl>
                                          <p:spTgt spid="6"/>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p:tgtEl>
                                          <p:spTgt spid="16"/>
                                        </p:tgtEl>
                                        <p:attrNameLst>
                                          <p:attrName>ppt_x</p:attrName>
                                        </p:attrNameLst>
                                      </p:cBhvr>
                                      <p:tavLst>
                                        <p:tav tm="0">
                                          <p:val>
                                            <p:strVal val="#ppt_x+#ppt_w*1.125000"/>
                                          </p:val>
                                        </p:tav>
                                        <p:tav tm="100000">
                                          <p:val>
                                            <p:strVal val="#ppt_x"/>
                                          </p:val>
                                        </p:tav>
                                      </p:tavLst>
                                    </p:anim>
                                    <p:animEffect transition="in" filter="wipe(left)">
                                      <p:cBhvr>
                                        <p:cTn id="18" dur="1000"/>
                                        <p:tgtEl>
                                          <p:spTgt spid="1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BA12D5-FC33-3349-B139-AFC7E10AEAF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Characteristics of a Subrecipient vs. Contractor</a:t>
            </a:r>
          </a:p>
        </p:txBody>
      </p:sp>
      <p:sp>
        <p:nvSpPr>
          <p:cNvPr id="11" name="TextBox 10">
            <a:extLst>
              <a:ext uri="{FF2B5EF4-FFF2-40B4-BE49-F238E27FC236}">
                <a16:creationId xmlns:a16="http://schemas.microsoft.com/office/drawing/2014/main" id="{B252AD53-3B20-7F45-B081-94F2752050DE}"/>
              </a:ext>
            </a:extLst>
          </p:cNvPr>
          <p:cNvSpPr txBox="1"/>
          <p:nvPr/>
        </p:nvSpPr>
        <p:spPr>
          <a:xfrm>
            <a:off x="1321904" y="1027452"/>
            <a:ext cx="10492740" cy="351641"/>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 additional information, please refer to: </a:t>
            </a:r>
            <a:r>
              <a:rPr lang="en-US" sz="1600" dirty="0">
                <a:latin typeface="Arial" panose="020B0604020202020204" pitchFamily="34" charset="0"/>
                <a:cs typeface="Arial" panose="020B0604020202020204" pitchFamily="34" charset="0"/>
                <a:hlinkClick r:id="rId3" tooltip="PDF Size: 128.16 KB (PDF opens in a new window/tab)"/>
              </a:rPr>
              <a:t>Checklist to Determine </a:t>
            </a:r>
            <a:r>
              <a:rPr lang="en-US" sz="1600" dirty="0" err="1">
                <a:latin typeface="Arial" panose="020B0604020202020204" pitchFamily="34" charset="0"/>
                <a:cs typeface="Arial" panose="020B0604020202020204" pitchFamily="34" charset="0"/>
                <a:hlinkClick r:id="rId3" tooltip="PDF Size: 128.16 KB (PDF opens in a new window/tab)"/>
              </a:rPr>
              <a:t>Subrecipient</a:t>
            </a:r>
            <a:r>
              <a:rPr lang="en-US" sz="1600" dirty="0">
                <a:latin typeface="Arial" panose="020B0604020202020204" pitchFamily="34" charset="0"/>
                <a:cs typeface="Arial" panose="020B0604020202020204" pitchFamily="34" charset="0"/>
                <a:hlinkClick r:id="rId3" tooltip="PDF Size: 128.16 KB (PDF opens in a new window/tab)"/>
              </a:rPr>
              <a:t> or Contractor Classification</a:t>
            </a:r>
            <a:endParaRPr lang="en-US" sz="16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940905" y="1576987"/>
          <a:ext cx="10688210" cy="682613"/>
        </p:xfrm>
        <a:graphic>
          <a:graphicData uri="http://schemas.openxmlformats.org/drawingml/2006/table">
            <a:tbl>
              <a:tblPr firstRow="1" bandRow="1">
                <a:tableStyleId>{7DF18680-E054-41AD-8BC1-D1AEF772440D}</a:tableStyleId>
              </a:tblPr>
              <a:tblGrid>
                <a:gridCol w="5622260">
                  <a:extLst>
                    <a:ext uri="{9D8B030D-6E8A-4147-A177-3AD203B41FA5}">
                      <a16:colId xmlns:a16="http://schemas.microsoft.com/office/drawing/2014/main" val="20000"/>
                    </a:ext>
                  </a:extLst>
                </a:gridCol>
                <a:gridCol w="5065950">
                  <a:extLst>
                    <a:ext uri="{9D8B030D-6E8A-4147-A177-3AD203B41FA5}">
                      <a16:colId xmlns:a16="http://schemas.microsoft.com/office/drawing/2014/main" val="20001"/>
                    </a:ext>
                  </a:extLst>
                </a:gridCol>
              </a:tblGrid>
              <a:tr h="682613">
                <a:tc>
                  <a:txBody>
                    <a:bodyPr/>
                    <a:lstStyle/>
                    <a:p>
                      <a:pPr algn="ctr"/>
                      <a:r>
                        <a:rPr lang="en-US" sz="2200" b="1" spc="300" dirty="0">
                          <a:solidFill>
                            <a:schemeClr val="bg1"/>
                          </a:solidFill>
                        </a:rPr>
                        <a:t>SUBRECIPIENT</a:t>
                      </a:r>
                      <a:endParaRPr lang="en-US" sz="2200" b="1" i="0" spc="300" dirty="0">
                        <a:solidFill>
                          <a:schemeClr val="bg1"/>
                        </a:solidFill>
                        <a:latin typeface="Arial" panose="020B0604020202020204" pitchFamily="34" charset="0"/>
                        <a:cs typeface="Arial" panose="020B0604020202020204" pitchFamily="34" charset="0"/>
                      </a:endParaRPr>
                    </a:p>
                  </a:txBody>
                  <a:tcPr anchor="ctr">
                    <a:solidFill>
                      <a:srgbClr val="00929E"/>
                    </a:solidFill>
                  </a:tcPr>
                </a:tc>
                <a:tc>
                  <a:txBody>
                    <a:bodyPr/>
                    <a:lstStyle/>
                    <a:p>
                      <a:pPr algn="ctr"/>
                      <a:r>
                        <a:rPr lang="en-US" sz="2200" b="1" spc="300" dirty="0">
                          <a:solidFill>
                            <a:schemeClr val="bg1"/>
                          </a:solidFill>
                        </a:rPr>
                        <a:t>CONTRACTOR</a:t>
                      </a:r>
                      <a:endParaRPr lang="en-US" sz="2200" b="1" i="0" spc="300" dirty="0">
                        <a:solidFill>
                          <a:schemeClr val="bg1"/>
                        </a:solidFill>
                        <a:latin typeface="Arial" panose="020B0604020202020204" pitchFamily="34" charset="0"/>
                        <a:cs typeface="Arial" panose="020B0604020202020204" pitchFamily="34" charset="0"/>
                      </a:endParaRPr>
                    </a:p>
                  </a:txBody>
                  <a:tcPr anchor="ctr">
                    <a:solidFill>
                      <a:srgbClr val="00929E"/>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940905" y="2275025"/>
          <a:ext cx="10688210" cy="4062458"/>
        </p:xfrm>
        <a:graphic>
          <a:graphicData uri="http://schemas.openxmlformats.org/drawingml/2006/table">
            <a:tbl>
              <a:tblPr firstRow="1" bandRow="1">
                <a:tableStyleId>{5C22544A-7EE6-4342-B048-85BDC9FD1C3A}</a:tableStyleId>
              </a:tblPr>
              <a:tblGrid>
                <a:gridCol w="5622260">
                  <a:extLst>
                    <a:ext uri="{9D8B030D-6E8A-4147-A177-3AD203B41FA5}">
                      <a16:colId xmlns:a16="http://schemas.microsoft.com/office/drawing/2014/main" val="20000"/>
                    </a:ext>
                  </a:extLst>
                </a:gridCol>
                <a:gridCol w="5065950">
                  <a:extLst>
                    <a:ext uri="{9D8B030D-6E8A-4147-A177-3AD203B41FA5}">
                      <a16:colId xmlns:a16="http://schemas.microsoft.com/office/drawing/2014/main" val="20001"/>
                    </a:ext>
                  </a:extLst>
                </a:gridCol>
              </a:tblGrid>
              <a:tr h="765812">
                <a:tc>
                  <a:txBody>
                    <a:bodyPr/>
                    <a:lstStyle/>
                    <a:p>
                      <a:r>
                        <a:rPr lang="en-US" sz="1600" b="0" i="0" strike="noStrike" baseline="0" dirty="0">
                          <a:solidFill>
                            <a:srgbClr val="000000"/>
                          </a:solidFill>
                          <a:latin typeface="Arial" panose="020B0604020202020204" pitchFamily="34" charset="0"/>
                          <a:cs typeface="Arial" panose="020B0604020202020204" pitchFamily="34" charset="0"/>
                        </a:rPr>
                        <a:t>D</a:t>
                      </a:r>
                      <a:r>
                        <a:rPr lang="en-US" sz="1600" b="0" i="0" dirty="0">
                          <a:solidFill>
                            <a:srgbClr val="000000"/>
                          </a:solidFill>
                          <a:latin typeface="Arial" panose="020B0604020202020204" pitchFamily="34" charset="0"/>
                          <a:cs typeface="Arial" panose="020B0604020202020204" pitchFamily="34" charset="0"/>
                        </a:rPr>
                        <a:t>etermine</a:t>
                      </a:r>
                      <a:r>
                        <a:rPr lang="en-US" sz="1600" b="0" i="0" strike="noStrike" baseline="0" dirty="0">
                          <a:solidFill>
                            <a:srgbClr val="000000"/>
                          </a:solidFill>
                          <a:latin typeface="Arial" panose="020B0604020202020204" pitchFamily="34" charset="0"/>
                          <a:cs typeface="Arial" panose="020B0604020202020204" pitchFamily="34" charset="0"/>
                        </a:rPr>
                        <a:t>s </a:t>
                      </a:r>
                      <a:r>
                        <a:rPr lang="en-US" sz="1600" b="0" i="0" dirty="0">
                          <a:solidFill>
                            <a:srgbClr val="000000"/>
                          </a:solidFill>
                          <a:latin typeface="Arial" panose="020B0604020202020204" pitchFamily="34" charset="0"/>
                          <a:cs typeface="Arial" panose="020B0604020202020204" pitchFamily="34" charset="0"/>
                        </a:rPr>
                        <a:t>who </a:t>
                      </a:r>
                      <a:r>
                        <a:rPr lang="en-US" sz="1600" b="0" i="0" strike="noStrike" baseline="0" dirty="0">
                          <a:solidFill>
                            <a:srgbClr val="000000"/>
                          </a:solidFill>
                          <a:latin typeface="Arial" panose="020B0604020202020204" pitchFamily="34" charset="0"/>
                          <a:cs typeface="Arial" panose="020B0604020202020204" pitchFamily="34" charset="0"/>
                        </a:rPr>
                        <a:t>is</a:t>
                      </a:r>
                      <a:r>
                        <a:rPr lang="en-US" sz="1600" b="0" i="0" strike="noStrike" dirty="0">
                          <a:solidFill>
                            <a:srgbClr val="000000"/>
                          </a:solidFill>
                          <a:latin typeface="Arial" panose="020B0604020202020204" pitchFamily="34" charset="0"/>
                          <a:cs typeface="Arial" panose="020B0604020202020204" pitchFamily="34" charset="0"/>
                        </a:rPr>
                        <a:t> </a:t>
                      </a:r>
                      <a:r>
                        <a:rPr lang="en-US" sz="1600" b="0" i="0" dirty="0">
                          <a:solidFill>
                            <a:srgbClr val="000000"/>
                          </a:solidFill>
                          <a:latin typeface="Arial" panose="020B0604020202020204" pitchFamily="34" charset="0"/>
                          <a:cs typeface="Arial" panose="020B0604020202020204" pitchFamily="34" charset="0"/>
                        </a:rPr>
                        <a:t>eligible</a:t>
                      </a:r>
                      <a:r>
                        <a:rPr lang="en-US" sz="1600" b="0" i="0" baseline="0" dirty="0">
                          <a:solidFill>
                            <a:srgbClr val="000000"/>
                          </a:solidFill>
                          <a:latin typeface="Arial" panose="020B0604020202020204" pitchFamily="34" charset="0"/>
                          <a:cs typeface="Arial" panose="020B0604020202020204" pitchFamily="34" charset="0"/>
                        </a:rPr>
                        <a:t> to receive what Federal assistance under the </a:t>
                      </a:r>
                      <a:r>
                        <a:rPr lang="en-US" sz="1600" b="1" i="0"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00000"/>
                          </a:solidFill>
                          <a:latin typeface="Arial" panose="020B0604020202020204" pitchFamily="34" charset="0"/>
                          <a:cs typeface="Arial" panose="020B0604020202020204" pitchFamily="34" charset="0"/>
                        </a:rPr>
                        <a:t> guidelines. </a:t>
                      </a:r>
                      <a:endParaRPr lang="en-US" sz="1600" b="0" i="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the goods and</a:t>
                      </a:r>
                      <a:r>
                        <a:rPr lang="en-US" sz="1600" b="0" i="0" baseline="0" dirty="0">
                          <a:solidFill>
                            <a:srgbClr val="040E08"/>
                          </a:solidFill>
                          <a:latin typeface="Arial" panose="020B0604020202020204" pitchFamily="34" charset="0"/>
                          <a:cs typeface="Arial" panose="020B0604020202020204" pitchFamily="34" charset="0"/>
                        </a:rPr>
                        <a:t> services within normal business operations.</a:t>
                      </a:r>
                      <a:r>
                        <a:rPr lang="en-US" sz="1600" b="0" i="0" dirty="0">
                          <a:solidFill>
                            <a:srgbClr val="040E08"/>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65812">
                <a:tc>
                  <a:txBody>
                    <a:bodyPr/>
                    <a:lstStyle/>
                    <a:p>
                      <a:r>
                        <a:rPr lang="en-US" sz="1600" b="0" i="0" dirty="0">
                          <a:solidFill>
                            <a:srgbClr val="040E08"/>
                          </a:solidFill>
                          <a:latin typeface="Arial" panose="020B0604020202020204" pitchFamily="34" charset="0"/>
                          <a:cs typeface="Arial" panose="020B0604020202020204" pitchFamily="34" charset="0"/>
                        </a:rPr>
                        <a:t>Has</a:t>
                      </a:r>
                      <a:r>
                        <a:rPr lang="en-US" sz="1600" b="0" i="0" baseline="0" dirty="0">
                          <a:solidFill>
                            <a:srgbClr val="040E08"/>
                          </a:solidFill>
                          <a:latin typeface="Arial" panose="020B0604020202020204" pitchFamily="34" charset="0"/>
                          <a:cs typeface="Arial" panose="020B0604020202020204" pitchFamily="34" charset="0"/>
                        </a:rPr>
                        <a:t> its performance measured in relation to whether objectives of a Federal </a:t>
                      </a:r>
                      <a:r>
                        <a:rPr lang="en-US" sz="1600" b="1" i="0" baseline="0" dirty="0">
                          <a:solidFill>
                            <a:srgbClr val="040E08"/>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40E08"/>
                          </a:solidFill>
                          <a:latin typeface="Arial" panose="020B0604020202020204" pitchFamily="34" charset="0"/>
                          <a:cs typeface="Arial" panose="020B0604020202020204" pitchFamily="34" charset="0"/>
                        </a:rPr>
                        <a:t> were met.</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similar goods or services to many </a:t>
                      </a:r>
                      <a:br>
                        <a:rPr lang="en-US" sz="1600" b="0" i="0" dirty="0">
                          <a:solidFill>
                            <a:srgbClr val="040E08"/>
                          </a:solidFill>
                          <a:latin typeface="Arial" panose="020B0604020202020204" pitchFamily="34" charset="0"/>
                          <a:cs typeface="Arial" panose="020B0604020202020204" pitchFamily="34" charset="0"/>
                        </a:rPr>
                      </a:br>
                      <a:r>
                        <a:rPr lang="en-US" sz="1600" b="0" i="0" dirty="0">
                          <a:solidFill>
                            <a:srgbClr val="040E08"/>
                          </a:solidFill>
                          <a:latin typeface="Arial" panose="020B0604020202020204" pitchFamily="34" charset="0"/>
                          <a:cs typeface="Arial" panose="020B0604020202020204" pitchFamily="34" charset="0"/>
                        </a:rPr>
                        <a:t>different purchasers.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73801">
                <a:tc>
                  <a:txBody>
                    <a:bodyPr/>
                    <a:lstStyle/>
                    <a:p>
                      <a:r>
                        <a:rPr lang="en-US" sz="1600" b="0" i="0" dirty="0">
                          <a:solidFill>
                            <a:srgbClr val="040E08"/>
                          </a:solidFill>
                          <a:latin typeface="Arial" panose="020B0604020202020204" pitchFamily="34" charset="0"/>
                          <a:cs typeface="Arial" panose="020B0604020202020204" pitchFamily="34" charset="0"/>
                        </a:rPr>
                        <a:t>Has</a:t>
                      </a:r>
                      <a:r>
                        <a:rPr lang="en-US" sz="1600" b="0" i="0" baseline="0" dirty="0">
                          <a:solidFill>
                            <a:srgbClr val="040E08"/>
                          </a:solidFill>
                          <a:latin typeface="Arial" panose="020B0604020202020204" pitchFamily="34" charset="0"/>
                          <a:cs typeface="Arial" panose="020B0604020202020204" pitchFamily="34" charset="0"/>
                        </a:rPr>
                        <a:t> responsibility for </a:t>
                      </a:r>
                      <a:r>
                        <a:rPr lang="en-US" sz="1600" b="1" i="0" baseline="0" dirty="0">
                          <a:solidFill>
                            <a:srgbClr val="040E08"/>
                          </a:solidFill>
                          <a:highlight>
                            <a:srgbClr val="FFFF00"/>
                          </a:highlight>
                          <a:latin typeface="Arial" panose="020B0604020202020204" pitchFamily="34" charset="0"/>
                          <a:cs typeface="Arial" panose="020B0604020202020204" pitchFamily="34" charset="0"/>
                        </a:rPr>
                        <a:t>programmatic</a:t>
                      </a:r>
                      <a:r>
                        <a:rPr lang="en-US" sz="1600" b="0" i="0" baseline="0" dirty="0">
                          <a:solidFill>
                            <a:srgbClr val="040E08"/>
                          </a:solidFill>
                          <a:latin typeface="Arial" panose="020B0604020202020204" pitchFamily="34" charset="0"/>
                          <a:cs typeface="Arial" panose="020B0604020202020204" pitchFamily="34" charset="0"/>
                        </a:rPr>
                        <a:t> decision making.</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Normally operates in a competitive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5812">
                <a:tc>
                  <a:txBody>
                    <a:bodyPr/>
                    <a:lstStyle/>
                    <a:p>
                      <a:r>
                        <a:rPr lang="en-US" sz="1600" b="0" i="0" strike="noStrike" baseline="0" dirty="0">
                          <a:solidFill>
                            <a:srgbClr val="000000"/>
                          </a:solidFill>
                          <a:latin typeface="Arial" panose="020B0604020202020204" pitchFamily="34" charset="0"/>
                          <a:cs typeface="Arial" panose="020B0604020202020204" pitchFamily="34" charset="0"/>
                        </a:rPr>
                        <a:t>Is responsible for adherence to applicable </a:t>
                      </a:r>
                      <a:r>
                        <a:rPr lang="en-US" sz="1600" b="1" i="0" strike="noStrike"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strike="noStrike" baseline="0" dirty="0">
                          <a:solidFill>
                            <a:srgbClr val="000000"/>
                          </a:solidFill>
                          <a:latin typeface="Arial" panose="020B0604020202020204" pitchFamily="34" charset="0"/>
                          <a:cs typeface="Arial" panose="020B0604020202020204" pitchFamily="34" charset="0"/>
                        </a:rPr>
                        <a:t> requirements specified in the federal award.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goods or</a:t>
                      </a:r>
                      <a:r>
                        <a:rPr lang="en-US" sz="1600" b="0" i="0" baseline="0" dirty="0">
                          <a:solidFill>
                            <a:srgbClr val="040E08"/>
                          </a:solidFill>
                          <a:latin typeface="Arial" panose="020B0604020202020204" pitchFamily="34" charset="0"/>
                          <a:cs typeface="Arial" panose="020B0604020202020204" pitchFamily="34" charset="0"/>
                        </a:rPr>
                        <a:t> services that are ancillary </a:t>
                      </a:r>
                      <a:br>
                        <a:rPr lang="en-US" sz="1600" b="0" i="0" baseline="0" dirty="0">
                          <a:solidFill>
                            <a:srgbClr val="040E08"/>
                          </a:solidFill>
                          <a:latin typeface="Arial" panose="020B0604020202020204" pitchFamily="34" charset="0"/>
                          <a:cs typeface="Arial" panose="020B0604020202020204" pitchFamily="34" charset="0"/>
                        </a:rPr>
                      </a:br>
                      <a:r>
                        <a:rPr lang="en-US" sz="1600" b="0" i="0" baseline="0" dirty="0">
                          <a:solidFill>
                            <a:srgbClr val="040E08"/>
                          </a:solidFill>
                          <a:latin typeface="Arial" panose="020B0604020202020204" pitchFamily="34" charset="0"/>
                          <a:cs typeface="Arial" panose="020B0604020202020204" pitchFamily="34" charset="0"/>
                        </a:rPr>
                        <a:t>to the operation of the Federal program (e.g., office equipment, supplies, software licenses, etc.).</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34073">
                <a:tc>
                  <a:txBody>
                    <a:bodyPr/>
                    <a:lstStyle/>
                    <a:p>
                      <a:r>
                        <a:rPr lang="en-US" sz="1600" b="0" i="0" dirty="0">
                          <a:solidFill>
                            <a:srgbClr val="040E08"/>
                          </a:solidFill>
                          <a:latin typeface="Arial" panose="020B0604020202020204" pitchFamily="34" charset="0"/>
                          <a:cs typeface="Arial" panose="020B0604020202020204" pitchFamily="34" charset="0"/>
                        </a:rPr>
                        <a:t>In accordance with its </a:t>
                      </a:r>
                      <a:r>
                        <a:rPr lang="en-US" sz="1600" b="0" i="0" dirty="0">
                          <a:solidFill>
                            <a:srgbClr val="000000"/>
                          </a:solidFill>
                          <a:latin typeface="Arial" panose="020B0604020202020204" pitchFamily="34" charset="0"/>
                          <a:cs typeface="Arial" panose="020B0604020202020204" pitchFamily="34" charset="0"/>
                        </a:rPr>
                        <a:t>agreement, uses</a:t>
                      </a:r>
                      <a:r>
                        <a:rPr lang="en-US" sz="1600" b="0" i="0" baseline="0" dirty="0">
                          <a:solidFill>
                            <a:srgbClr val="000000"/>
                          </a:solidFill>
                          <a:latin typeface="Arial" panose="020B0604020202020204" pitchFamily="34" charset="0"/>
                          <a:cs typeface="Arial" panose="020B0604020202020204" pitchFamily="34" charset="0"/>
                        </a:rPr>
                        <a:t> the Federal funds </a:t>
                      </a:r>
                      <a:br>
                        <a:rPr lang="en-US" sz="1600" b="0" i="0" baseline="0" dirty="0">
                          <a:solidFill>
                            <a:srgbClr val="000000"/>
                          </a:solidFill>
                          <a:latin typeface="Arial" panose="020B0604020202020204" pitchFamily="34" charset="0"/>
                          <a:cs typeface="Arial" panose="020B0604020202020204" pitchFamily="34" charset="0"/>
                        </a:rPr>
                      </a:br>
                      <a:r>
                        <a:rPr lang="en-US" sz="1600" b="0" i="0" baseline="0" dirty="0">
                          <a:solidFill>
                            <a:srgbClr val="000000"/>
                          </a:solidFill>
                          <a:latin typeface="Arial" panose="020B0604020202020204" pitchFamily="34" charset="0"/>
                          <a:cs typeface="Arial" panose="020B0604020202020204" pitchFamily="34" charset="0"/>
                        </a:rPr>
                        <a:t>to carry out a </a:t>
                      </a:r>
                      <a:r>
                        <a:rPr lang="en-US" sz="1600" b="1" i="0"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00000"/>
                          </a:solidFill>
                          <a:latin typeface="Arial" panose="020B0604020202020204" pitchFamily="34" charset="0"/>
                          <a:cs typeface="Arial" panose="020B0604020202020204" pitchFamily="34" charset="0"/>
                        </a:rPr>
                        <a:t> for a public purpose specified in authorizing statute</a:t>
                      </a:r>
                      <a:r>
                        <a:rPr lang="en-US" sz="1600" b="0" i="0" strike="noStrike" baseline="0" dirty="0">
                          <a:solidFill>
                            <a:srgbClr val="000000"/>
                          </a:solidFill>
                          <a:latin typeface="Arial" panose="020B0604020202020204" pitchFamily="34" charset="0"/>
                          <a:cs typeface="Arial" panose="020B0604020202020204" pitchFamily="34" charset="0"/>
                        </a:rPr>
                        <a:t>, as opposed to providing goods or services for the benefit of the pass-through entity.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strike="noStrike" dirty="0">
                          <a:solidFill>
                            <a:srgbClr val="000000"/>
                          </a:solidFill>
                          <a:latin typeface="Arial" panose="020B0604020202020204" pitchFamily="34" charset="0"/>
                          <a:cs typeface="Arial" panose="020B0604020202020204" pitchFamily="34" charset="0"/>
                        </a:rPr>
                        <a:t>Earns a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010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par>
                          <p:cTn id="8" fill="hold">
                            <p:stCondLst>
                              <p:cond delay="5000"/>
                            </p:stCondLst>
                            <p:childTnLst>
                              <p:par>
                                <p:cTn id="9" presetID="55"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p:cTn id="11"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75A6-BFE2-0640-9601-48CA4CAB641E}"/>
              </a:ext>
            </a:extLst>
          </p:cNvPr>
          <p:cNvSpPr>
            <a:spLocks noGrp="1"/>
          </p:cNvSpPr>
          <p:nvPr>
            <p:ph type="title"/>
          </p:nvPr>
        </p:nvSpPr>
        <p:spPr/>
        <p:txBody>
          <a:bodyPr/>
          <a:lstStyle/>
          <a:p>
            <a:r>
              <a:rPr lang="en-US" dirty="0"/>
              <a:t>Pass-through Entity’s Responsibilities</a:t>
            </a:r>
          </a:p>
        </p:txBody>
      </p:sp>
    </p:spTree>
    <p:extLst>
      <p:ext uri="{BB962C8B-B14F-4D97-AF65-F5344CB8AC3E}">
        <p14:creationId xmlns:p14="http://schemas.microsoft.com/office/powerpoint/2010/main" val="32397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26" name="TextBox 25">
            <a:extLst>
              <a:ext uri="{FF2B5EF4-FFF2-40B4-BE49-F238E27FC236}">
                <a16:creationId xmlns:a16="http://schemas.microsoft.com/office/drawing/2014/main" id="{6E3BD3C4-EB39-EA45-A29C-42D9DB48CE2E}"/>
              </a:ext>
            </a:extLst>
          </p:cNvPr>
          <p:cNvSpPr txBox="1"/>
          <p:nvPr/>
        </p:nvSpPr>
        <p:spPr>
          <a:xfrm>
            <a:off x="5725470" y="926106"/>
            <a:ext cx="2143426" cy="369332"/>
          </a:xfrm>
          <a:prstGeom prst="rect">
            <a:avLst/>
          </a:prstGeom>
          <a:noFill/>
        </p:spPr>
        <p:txBody>
          <a:bodyPr wrap="square" rtlCol="0">
            <a:spAutoFit/>
          </a:bodyPr>
          <a:lstStyle/>
          <a:p>
            <a:r>
              <a:rPr lang="en-US" altLang="ko-KR" i="1" dirty="0">
                <a:solidFill>
                  <a:srgbClr val="040E08"/>
                </a:solidFill>
                <a:latin typeface="Arial Narrow" panose="020B0604020202020204" pitchFamily="34" charset="0"/>
                <a:ea typeface="굴림" panose="020B0600000101010101" pitchFamily="34" charset="-127"/>
                <a:cs typeface="Arial Narrow" panose="020B0604020202020204" pitchFamily="34" charset="0"/>
              </a:rPr>
              <a:t> (Title 2 CFR 200.332)</a:t>
            </a:r>
            <a:endParaRPr lang="en-US" i="1" dirty="0">
              <a:latin typeface="Arial Narrow" panose="020B0604020202020204" pitchFamily="34" charset="0"/>
              <a:cs typeface="Arial Narrow" panose="020B0604020202020204" pitchFamily="34" charset="0"/>
            </a:endParaRPr>
          </a:p>
        </p:txBody>
      </p:sp>
      <p:grpSp>
        <p:nvGrpSpPr>
          <p:cNvPr id="8" name="Group 7" descr="image of ensure subrecipients use grant funds in accorance with all federal and program guidelines">
            <a:extLst>
              <a:ext uri="{FF2B5EF4-FFF2-40B4-BE49-F238E27FC236}">
                <a16:creationId xmlns:a16="http://schemas.microsoft.com/office/drawing/2014/main" id="{E37B75A5-B913-8741-9E41-598E51C4F67B}"/>
              </a:ext>
              <a:ext uri="{C183D7F6-B498-43B3-948B-1728B52AA6E4}">
                <adec:decorative xmlns:adec="http://schemas.microsoft.com/office/drawing/2017/decorative" val="0"/>
              </a:ext>
            </a:extLst>
          </p:cNvPr>
          <p:cNvGrpSpPr/>
          <p:nvPr/>
        </p:nvGrpSpPr>
        <p:grpSpPr>
          <a:xfrm>
            <a:off x="277683" y="1162157"/>
            <a:ext cx="4724020" cy="2885959"/>
            <a:chOff x="313202" y="1990841"/>
            <a:chExt cx="4724020" cy="2885959"/>
          </a:xfrm>
        </p:grpSpPr>
        <p:sp>
          <p:nvSpPr>
            <p:cNvPr id="4" name="Rounded Rectangle 3">
              <a:extLst>
                <a:ext uri="{FF2B5EF4-FFF2-40B4-BE49-F238E27FC236}">
                  <a16:creationId xmlns:a16="http://schemas.microsoft.com/office/drawing/2014/main" id="{D0368E6A-DCCA-5646-B398-292D59C47A10}"/>
                </a:ext>
              </a:extLst>
            </p:cNvPr>
            <p:cNvSpPr/>
            <p:nvPr/>
          </p:nvSpPr>
          <p:spPr>
            <a:xfrm>
              <a:off x="313202" y="1990841"/>
              <a:ext cx="4724020" cy="28859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1E9185-0F6D-774B-8BB1-46421BE86E5B}"/>
                </a:ext>
              </a:extLst>
            </p:cNvPr>
            <p:cNvSpPr txBox="1"/>
            <p:nvPr/>
          </p:nvSpPr>
          <p:spPr>
            <a:xfrm>
              <a:off x="550448" y="2139985"/>
              <a:ext cx="4050729" cy="2418804"/>
            </a:xfrm>
            <a:prstGeom prst="rect">
              <a:avLst/>
            </a:prstGeom>
            <a:noFill/>
          </p:spPr>
          <p:txBody>
            <a:bodyPr wrap="square" rtlCol="0">
              <a:spAutoFit/>
            </a:bodyPr>
            <a:lstStyle/>
            <a:p>
              <a:pPr>
                <a:lnSpc>
                  <a:spcPct val="150000"/>
                </a:lnSpc>
              </a:pPr>
              <a:r>
                <a:rPr lang="en-US" altLang="ko-KR" sz="2600" dirty="0">
                  <a:solidFill>
                    <a:srgbClr val="040E08"/>
                  </a:solidFill>
                  <a:latin typeface="Arial" panose="020B0604020202020204" pitchFamily="34" charset="0"/>
                  <a:ea typeface="Gulim" panose="020B0600000101010101" pitchFamily="34" charset="-127"/>
                  <a:cs typeface="Arial" panose="020B0604020202020204" pitchFamily="34" charset="0"/>
                </a:rPr>
                <a:t>Ensure subrecipients use grant funds in accordance with all federal and program guidelines. </a:t>
              </a:r>
            </a:p>
          </p:txBody>
        </p:sp>
      </p:gr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7760340" y="2557458"/>
            <a:ext cx="4166972" cy="3962400"/>
          </a:xfrm>
        </p:spPr>
        <p:txBody>
          <a:bodyPr>
            <a:normAutofit/>
          </a:bodyPr>
          <a:lstStyle/>
          <a:p>
            <a:pPr marL="0" indent="0">
              <a:lnSpc>
                <a:spcPct val="150000"/>
              </a:lnSpc>
              <a:buNone/>
            </a:pPr>
            <a:r>
              <a:rPr lang="en-US" altLang="ko-KR" sz="2600" dirty="0">
                <a:solidFill>
                  <a:srgbClr val="040E08"/>
                </a:solidFill>
                <a:ea typeface="Gulim" panose="020B0600000101010101" pitchFamily="34" charset="-127"/>
              </a:rPr>
              <a:t>Oversee the day-to-day operations of subrecipients to ensure they achieve performance objectives </a:t>
            </a:r>
            <a:br>
              <a:rPr lang="en-US" altLang="ko-KR" sz="2600" dirty="0">
                <a:solidFill>
                  <a:srgbClr val="040E08"/>
                </a:solidFill>
                <a:ea typeface="Gulim" panose="020B0600000101010101" pitchFamily="34" charset="-127"/>
              </a:rPr>
            </a:br>
            <a:r>
              <a:rPr lang="en-US" altLang="ko-KR" sz="2600" dirty="0">
                <a:solidFill>
                  <a:srgbClr val="040E08"/>
                </a:solidFill>
                <a:ea typeface="Gulim" panose="020B0600000101010101" pitchFamily="34" charset="-127"/>
              </a:rPr>
              <a:t>on schedule and within budget. </a:t>
            </a:r>
          </a:p>
        </p:txBody>
      </p:sp>
      <p:sp>
        <p:nvSpPr>
          <p:cNvPr id="5" name="Rounded Rectangle 4">
            <a:extLst>
              <a:ext uri="{FF2B5EF4-FFF2-40B4-BE49-F238E27FC236}">
                <a16:creationId xmlns:a16="http://schemas.microsoft.com/office/drawing/2014/main" id="{259CA61A-64CA-AA4F-A69A-0496C24BDBBC}"/>
              </a:ext>
              <a:ext uri="{C183D7F6-B498-43B3-948B-1728B52AA6E4}">
                <adec:decorative xmlns:adec="http://schemas.microsoft.com/office/drawing/2017/decorative" val="1"/>
              </a:ext>
            </a:extLst>
          </p:cNvPr>
          <p:cNvSpPr/>
          <p:nvPr/>
        </p:nvSpPr>
        <p:spPr>
          <a:xfrm>
            <a:off x="7538605" y="2390888"/>
            <a:ext cx="4315326" cy="3962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AE7E5E3-3AE5-8A4B-8761-1CBD7ED34C43}"/>
              </a:ext>
              <a:ext uri="{C183D7F6-B498-43B3-948B-1728B52AA6E4}">
                <adec:decorative xmlns:adec="http://schemas.microsoft.com/office/drawing/2017/decorative" val="1"/>
              </a:ext>
            </a:extLst>
          </p:cNvPr>
          <p:cNvGrpSpPr/>
          <p:nvPr/>
        </p:nvGrpSpPr>
        <p:grpSpPr>
          <a:xfrm>
            <a:off x="4787393" y="1489559"/>
            <a:ext cx="2939606" cy="2939606"/>
            <a:chOff x="4547231" y="1363701"/>
            <a:chExt cx="3022600" cy="3022600"/>
          </a:xfrm>
        </p:grpSpPr>
        <p:sp>
          <p:nvSpPr>
            <p:cNvPr id="9" name="Oval 8">
              <a:extLst>
                <a:ext uri="{FF2B5EF4-FFF2-40B4-BE49-F238E27FC236}">
                  <a16:creationId xmlns:a16="http://schemas.microsoft.com/office/drawing/2014/main" id="{8B45BA57-E27A-1248-9E2D-982C8C2D18CA}"/>
                </a:ext>
              </a:extLst>
            </p:cNvPr>
            <p:cNvSpPr/>
            <p:nvPr/>
          </p:nvSpPr>
          <p:spPr>
            <a:xfrm>
              <a:off x="4547231" y="1363701"/>
              <a:ext cx="3022600" cy="3022600"/>
            </a:xfrm>
            <a:prstGeom prst="ellipse">
              <a:avLst/>
            </a:prstGeom>
            <a:solidFill>
              <a:srgbClr val="00929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5">
              <a:extLst>
                <a:ext uri="{FF2B5EF4-FFF2-40B4-BE49-F238E27FC236}">
                  <a16:creationId xmlns:a16="http://schemas.microsoft.com/office/drawing/2014/main" id="{4F396A2C-3FCC-234F-9344-F968E9CE8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501" y="1431963"/>
              <a:ext cx="2928937"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 name="Picture 8">
            <a:extLst>
              <a:ext uri="{FF2B5EF4-FFF2-40B4-BE49-F238E27FC236}">
                <a16:creationId xmlns:a16="http://schemas.microsoft.com/office/drawing/2014/main" id="{3AAD0457-70A8-9947-B651-24ACC4B9C8E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264"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a:extLst>
              <a:ext uri="{FF2B5EF4-FFF2-40B4-BE49-F238E27FC236}">
                <a16:creationId xmlns:a16="http://schemas.microsoft.com/office/drawing/2014/main" id="{EFC06782-4FE2-FE41-A219-04823D4001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289"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D4942885-B0B6-544F-BA88-B1E0CC7A9A3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314"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676A5548-A11C-B44B-ABB4-37DC8F47EF6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339"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2">
            <a:extLst>
              <a:ext uri="{FF2B5EF4-FFF2-40B4-BE49-F238E27FC236}">
                <a16:creationId xmlns:a16="http://schemas.microsoft.com/office/drawing/2014/main" id="{C9C7ABAD-234B-214A-A8B6-E4DFC5518E03}"/>
              </a:ext>
              <a:ext uri="{C183D7F6-B498-43B3-948B-1728B52AA6E4}">
                <adec:decorative xmlns:adec="http://schemas.microsoft.com/office/drawing/2017/decorative" val="1"/>
              </a:ext>
            </a:extLst>
          </p:cNvPr>
          <p:cNvSpPr txBox="1">
            <a:spLocks noChangeArrowheads="1"/>
          </p:cNvSpPr>
          <p:nvPr/>
        </p:nvSpPr>
        <p:spPr bwMode="auto">
          <a:xfrm>
            <a:off x="3723314" y="5268952"/>
            <a:ext cx="631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6" name="TextBox 13">
            <a:extLst>
              <a:ext uri="{FF2B5EF4-FFF2-40B4-BE49-F238E27FC236}">
                <a16:creationId xmlns:a16="http://schemas.microsoft.com/office/drawing/2014/main" id="{BDC3B1CC-A8CA-4F46-837B-021E66067967}"/>
              </a:ext>
              <a:ext uri="{C183D7F6-B498-43B3-948B-1728B52AA6E4}">
                <adec:decorative xmlns:adec="http://schemas.microsoft.com/office/drawing/2017/decorative" val="1"/>
              </a:ext>
            </a:extLst>
          </p:cNvPr>
          <p:cNvSpPr txBox="1">
            <a:spLocks noChangeArrowheads="1"/>
          </p:cNvSpPr>
          <p:nvPr/>
        </p:nvSpPr>
        <p:spPr bwMode="auto">
          <a:xfrm>
            <a:off x="4910764" y="5268952"/>
            <a:ext cx="631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7" name="TextBox 14">
            <a:extLst>
              <a:ext uri="{FF2B5EF4-FFF2-40B4-BE49-F238E27FC236}">
                <a16:creationId xmlns:a16="http://schemas.microsoft.com/office/drawing/2014/main" id="{E431CB74-7CD1-5044-8D46-8A14B5F8EA57}"/>
              </a:ext>
              <a:ext uri="{C183D7F6-B498-43B3-948B-1728B52AA6E4}">
                <adec:decorative xmlns:adec="http://schemas.microsoft.com/office/drawing/2017/decorative" val="1"/>
              </a:ext>
            </a:extLst>
          </p:cNvPr>
          <p:cNvSpPr txBox="1">
            <a:spLocks noChangeArrowheads="1"/>
          </p:cNvSpPr>
          <p:nvPr/>
        </p:nvSpPr>
        <p:spPr bwMode="auto">
          <a:xfrm>
            <a:off x="6114089" y="5268952"/>
            <a:ext cx="631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8" name="TextBox 15">
            <a:extLst>
              <a:ext uri="{FF2B5EF4-FFF2-40B4-BE49-F238E27FC236}">
                <a16:creationId xmlns:a16="http://schemas.microsoft.com/office/drawing/2014/main" id="{DDC8067D-3FF2-0944-8205-6161B0A14AAF}"/>
              </a:ext>
              <a:ext uri="{C183D7F6-B498-43B3-948B-1728B52AA6E4}">
                <adec:decorative xmlns:adec="http://schemas.microsoft.com/office/drawing/2017/decorative" val="1"/>
              </a:ext>
            </a:extLst>
          </p:cNvPr>
          <p:cNvSpPr txBox="1">
            <a:spLocks noChangeArrowheads="1"/>
          </p:cNvSpPr>
          <p:nvPr/>
        </p:nvSpPr>
        <p:spPr bwMode="auto">
          <a:xfrm rot="16200000">
            <a:off x="5315576" y="4810165"/>
            <a:ext cx="9159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19" name="TextBox 17">
            <a:extLst>
              <a:ext uri="{FF2B5EF4-FFF2-40B4-BE49-F238E27FC236}">
                <a16:creationId xmlns:a16="http://schemas.microsoft.com/office/drawing/2014/main" id="{AD4B57A0-DB8A-6B43-BDE1-2791FA130FC1}"/>
              </a:ext>
              <a:ext uri="{C183D7F6-B498-43B3-948B-1728B52AA6E4}">
                <adec:decorative xmlns:adec="http://schemas.microsoft.com/office/drawing/2017/decorative" val="1"/>
              </a:ext>
            </a:extLst>
          </p:cNvPr>
          <p:cNvSpPr txBox="1">
            <a:spLocks noChangeArrowheads="1"/>
          </p:cNvSpPr>
          <p:nvPr/>
        </p:nvSpPr>
        <p:spPr bwMode="auto">
          <a:xfrm rot="16200000">
            <a:off x="4125745" y="4810958"/>
            <a:ext cx="915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0" name="TextBox 18">
            <a:extLst>
              <a:ext uri="{FF2B5EF4-FFF2-40B4-BE49-F238E27FC236}">
                <a16:creationId xmlns:a16="http://schemas.microsoft.com/office/drawing/2014/main" id="{6108848E-F619-5F49-9467-B49E3A1D2ADA}"/>
              </a:ext>
              <a:ext uri="{C183D7F6-B498-43B3-948B-1728B52AA6E4}">
                <adec:decorative xmlns:adec="http://schemas.microsoft.com/office/drawing/2017/decorative" val="1"/>
              </a:ext>
            </a:extLst>
          </p:cNvPr>
          <p:cNvSpPr txBox="1">
            <a:spLocks noChangeArrowheads="1"/>
          </p:cNvSpPr>
          <p:nvPr/>
        </p:nvSpPr>
        <p:spPr bwMode="auto">
          <a:xfrm rot="16200000">
            <a:off x="6518901" y="4810165"/>
            <a:ext cx="9159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1" name="TextBox 19">
            <a:extLst>
              <a:ext uri="{FF2B5EF4-FFF2-40B4-BE49-F238E27FC236}">
                <a16:creationId xmlns:a16="http://schemas.microsoft.com/office/drawing/2014/main" id="{6FAE89D9-7B16-724C-8F63-EDD0ED823E67}"/>
              </a:ext>
              <a:ext uri="{C183D7F6-B498-43B3-948B-1728B52AA6E4}">
                <adec:decorative xmlns:adec="http://schemas.microsoft.com/office/drawing/2017/decorative" val="1"/>
              </a:ext>
            </a:extLst>
          </p:cNvPr>
          <p:cNvSpPr txBox="1">
            <a:spLocks noChangeArrowheads="1"/>
          </p:cNvSpPr>
          <p:nvPr/>
        </p:nvSpPr>
        <p:spPr bwMode="auto">
          <a:xfrm rot="16200000">
            <a:off x="2974014" y="4810164"/>
            <a:ext cx="915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rgbClr val="00929E"/>
                </a:solidFill>
              </a:rPr>
              <a:t>- - -</a:t>
            </a:r>
          </a:p>
        </p:txBody>
      </p:sp>
      <p:sp>
        <p:nvSpPr>
          <p:cNvPr id="22" name="TextBox 20">
            <a:extLst>
              <a:ext uri="{FF2B5EF4-FFF2-40B4-BE49-F238E27FC236}">
                <a16:creationId xmlns:a16="http://schemas.microsoft.com/office/drawing/2014/main" id="{F33E878A-D638-DE49-81BA-F125F2534EFB}"/>
              </a:ext>
              <a:ext uri="{C183D7F6-B498-43B3-948B-1728B52AA6E4}">
                <adec:decorative xmlns:adec="http://schemas.microsoft.com/office/drawing/2017/decorative" val="1"/>
              </a:ext>
            </a:extLst>
          </p:cNvPr>
          <p:cNvSpPr txBox="1">
            <a:spLocks noChangeArrowheads="1"/>
          </p:cNvSpPr>
          <p:nvPr/>
        </p:nvSpPr>
        <p:spPr bwMode="auto">
          <a:xfrm>
            <a:off x="3404226" y="4448215"/>
            <a:ext cx="36703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 - - - - - - - - - - - - - - - -</a:t>
            </a:r>
          </a:p>
        </p:txBody>
      </p:sp>
      <p:sp>
        <p:nvSpPr>
          <p:cNvPr id="23" name="TextBox 21">
            <a:extLst>
              <a:ext uri="{FF2B5EF4-FFF2-40B4-BE49-F238E27FC236}">
                <a16:creationId xmlns:a16="http://schemas.microsoft.com/office/drawing/2014/main" id="{5137473D-A7A4-6841-BFDC-1700985E98DB}"/>
              </a:ext>
              <a:ext uri="{C183D7F6-B498-43B3-948B-1728B52AA6E4}">
                <adec:decorative xmlns:adec="http://schemas.microsoft.com/office/drawing/2017/decorative" val="1"/>
              </a:ext>
            </a:extLst>
          </p:cNvPr>
          <p:cNvSpPr txBox="1">
            <a:spLocks noChangeArrowheads="1"/>
          </p:cNvSpPr>
          <p:nvPr/>
        </p:nvSpPr>
        <p:spPr bwMode="auto">
          <a:xfrm rot="16200000">
            <a:off x="5470717" y="4294302"/>
            <a:ext cx="592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rgbClr val="00929E"/>
                </a:solidFill>
              </a:rPr>
              <a:t>-</a:t>
            </a:r>
          </a:p>
        </p:txBody>
      </p:sp>
      <p:pic>
        <p:nvPicPr>
          <p:cNvPr id="27" name="Picture 26">
            <a:extLst>
              <a:ext uri="{FF2B5EF4-FFF2-40B4-BE49-F238E27FC236}">
                <a16:creationId xmlns:a16="http://schemas.microsoft.com/office/drawing/2014/main" id="{49D0B81D-5F85-2F42-9DF8-243246AA81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268213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additive="base">
                                        <p:cTn id="13" dur="500"/>
                                        <p:tgtEl>
                                          <p:spTgt spid="26">
                                            <p:txEl>
                                              <p:pRg st="0" end="0"/>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26">
                                            <p:txEl>
                                              <p:pRg st="0" end="0"/>
                                            </p:txEl>
                                          </p:spTgt>
                                        </p:tgtEl>
                                      </p:cBhvr>
                                    </p:animEffect>
                                  </p:childTnLst>
                                </p:cTn>
                              </p:par>
                            </p:childTnLst>
                          </p:cTn>
                        </p:par>
                        <p:par>
                          <p:cTn id="15" fill="hold">
                            <p:stCondLst>
                              <p:cond delay="1500"/>
                            </p:stCondLst>
                            <p:childTnLst>
                              <p:par>
                                <p:cTn id="16" presetID="1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right)">
                                      <p:cBhvr>
                                        <p:cTn id="19" dur="100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000"/>
                            </p:stCondLst>
                            <p:childTnLst>
                              <p:par>
                                <p:cTn id="25" presetID="12" presetClass="entr" presetSubtype="2" fill="hold" grpId="0"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8" dur="1000"/>
                                        <p:tgtEl>
                                          <p:spTgt spid="3">
                                            <p:txEl>
                                              <p:pRg st="0" end="0"/>
                                            </p:txEl>
                                          </p:spTgt>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p:tgtEl>
                                          <p:spTgt spid="5"/>
                                        </p:tgtEl>
                                        <p:attrNameLst>
                                          <p:attrName>ppt_x</p:attrName>
                                        </p:attrNameLst>
                                      </p:cBhvr>
                                      <p:tavLst>
                                        <p:tav tm="0">
                                          <p:val>
                                            <p:strVal val="#ppt_x+#ppt_w*1.125000"/>
                                          </p:val>
                                        </p:tav>
                                        <p:tav tm="100000">
                                          <p:val>
                                            <p:strVal val="#ppt_x"/>
                                          </p:val>
                                        </p:tav>
                                      </p:tavLst>
                                    </p:anim>
                                    <p:animEffect transition="in" filter="wipe(left)">
                                      <p:cBhvr>
                                        <p:cTn id="32" dur="1000"/>
                                        <p:tgtEl>
                                          <p:spTgt spid="5"/>
                                        </p:tgtEl>
                                      </p:cBhvr>
                                    </p:animEffect>
                                  </p:childTnLst>
                                </p:cTn>
                              </p:par>
                            </p:childTnLst>
                          </p:cTn>
                        </p:par>
                        <p:par>
                          <p:cTn id="33" fill="hold">
                            <p:stCondLst>
                              <p:cond delay="4000"/>
                            </p:stCondLst>
                            <p:childTnLst>
                              <p:par>
                                <p:cTn id="34" presetID="12" presetClass="entr" presetSubtype="1"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p:tgtEl>
                                          <p:spTgt spid="23"/>
                                        </p:tgtEl>
                                        <p:attrNameLst>
                                          <p:attrName>ppt_y</p:attrName>
                                        </p:attrNameLst>
                                      </p:cBhvr>
                                      <p:tavLst>
                                        <p:tav tm="0">
                                          <p:val>
                                            <p:strVal val="#ppt_y-#ppt_h*1.125000"/>
                                          </p:val>
                                        </p:tav>
                                        <p:tav tm="100000">
                                          <p:val>
                                            <p:strVal val="#ppt_y"/>
                                          </p:val>
                                        </p:tav>
                                      </p:tavLst>
                                    </p:anim>
                                    <p:animEffect transition="in" filter="wipe(down)">
                                      <p:cBhvr>
                                        <p:cTn id="37" dur="500"/>
                                        <p:tgtEl>
                                          <p:spTgt spid="23"/>
                                        </p:tgtEl>
                                      </p:cBhvr>
                                    </p:animEffect>
                                  </p:childTnLst>
                                </p:cTn>
                              </p:par>
                            </p:childTnLst>
                          </p:cTn>
                        </p:par>
                        <p:par>
                          <p:cTn id="38" fill="hold">
                            <p:stCondLst>
                              <p:cond delay="4500"/>
                            </p:stCondLst>
                            <p:childTnLst>
                              <p:par>
                                <p:cTn id="39" presetID="12" presetClass="entr" presetSubtype="1"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down)">
                                      <p:cBhvr>
                                        <p:cTn id="42" dur="500"/>
                                        <p:tgtEl>
                                          <p:spTgt spid="22"/>
                                        </p:tgtEl>
                                      </p:cBhvr>
                                    </p:animEffect>
                                  </p:childTnLst>
                                </p:cTn>
                              </p:par>
                              <p:par>
                                <p:cTn id="43" presetID="47"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anim calcmode="lin" valueType="num">
                                      <p:cBhvr>
                                        <p:cTn id="51" dur="500" fill="hold"/>
                                        <p:tgtEl>
                                          <p:spTgt spid="19"/>
                                        </p:tgtEl>
                                        <p:attrNameLst>
                                          <p:attrName>ppt_x</p:attrName>
                                        </p:attrNameLst>
                                      </p:cBhvr>
                                      <p:tavLst>
                                        <p:tav tm="0">
                                          <p:val>
                                            <p:strVal val="#ppt_x"/>
                                          </p:val>
                                        </p:tav>
                                        <p:tav tm="100000">
                                          <p:val>
                                            <p:strVal val="#ppt_x"/>
                                          </p:val>
                                        </p:tav>
                                      </p:tavLst>
                                    </p:anim>
                                    <p:anim calcmode="lin" valueType="num">
                                      <p:cBhvr>
                                        <p:cTn id="52" dur="500" fill="hold"/>
                                        <p:tgtEl>
                                          <p:spTgt spid="19"/>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anim calcmode="lin" valueType="num">
                                      <p:cBhvr>
                                        <p:cTn id="56" dur="500" fill="hold"/>
                                        <p:tgtEl>
                                          <p:spTgt spid="18"/>
                                        </p:tgtEl>
                                        <p:attrNameLst>
                                          <p:attrName>ppt_x</p:attrName>
                                        </p:attrNameLst>
                                      </p:cBhvr>
                                      <p:tavLst>
                                        <p:tav tm="0">
                                          <p:val>
                                            <p:strVal val="#ppt_x"/>
                                          </p:val>
                                        </p:tav>
                                        <p:tav tm="100000">
                                          <p:val>
                                            <p:strVal val="#ppt_x"/>
                                          </p:val>
                                        </p:tav>
                                      </p:tavLst>
                                    </p:anim>
                                    <p:anim calcmode="lin" valueType="num">
                                      <p:cBhvr>
                                        <p:cTn id="57" dur="500" fill="hold"/>
                                        <p:tgtEl>
                                          <p:spTgt spid="18"/>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47"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anim calcmode="lin" valueType="num">
                                      <p:cBhvr>
                                        <p:cTn id="67" dur="500" fill="hold"/>
                                        <p:tgtEl>
                                          <p:spTgt spid="11"/>
                                        </p:tgtEl>
                                        <p:attrNameLst>
                                          <p:attrName>ppt_x</p:attrName>
                                        </p:attrNameLst>
                                      </p:cBhvr>
                                      <p:tavLst>
                                        <p:tav tm="0">
                                          <p:val>
                                            <p:strVal val="#ppt_x"/>
                                          </p:val>
                                        </p:tav>
                                        <p:tav tm="100000">
                                          <p:val>
                                            <p:strVal val="#ppt_x"/>
                                          </p:val>
                                        </p:tav>
                                      </p:tavLst>
                                    </p:anim>
                                    <p:anim calcmode="lin" valueType="num">
                                      <p:cBhvr>
                                        <p:cTn id="68" dur="500" fill="hold"/>
                                        <p:tgtEl>
                                          <p:spTgt spid="11"/>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6000"/>
                            </p:stCondLst>
                            <p:childTnLst>
                              <p:par>
                                <p:cTn id="74" presetID="47" presetClass="entr" presetSubtype="0" fill="hold"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anim calcmode="lin" valueType="num">
                                      <p:cBhvr>
                                        <p:cTn id="77" dur="500" fill="hold"/>
                                        <p:tgtEl>
                                          <p:spTgt spid="12"/>
                                        </p:tgtEl>
                                        <p:attrNameLst>
                                          <p:attrName>ppt_x</p:attrName>
                                        </p:attrNameLst>
                                      </p:cBhvr>
                                      <p:tavLst>
                                        <p:tav tm="0">
                                          <p:val>
                                            <p:strVal val="#ppt_x"/>
                                          </p:val>
                                        </p:tav>
                                        <p:tav tm="100000">
                                          <p:val>
                                            <p:strVal val="#ppt_x"/>
                                          </p:val>
                                        </p:tav>
                                      </p:tavLst>
                                    </p:anim>
                                    <p:anim calcmode="lin" valueType="num">
                                      <p:cBhvr>
                                        <p:cTn id="78" dur="500" fill="hold"/>
                                        <p:tgtEl>
                                          <p:spTgt spid="12"/>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par>
                          <p:cTn id="83" fill="hold">
                            <p:stCondLst>
                              <p:cond delay="7000"/>
                            </p:stCondLst>
                            <p:childTnLst>
                              <p:par>
                                <p:cTn id="84" presetID="47" presetClass="entr" presetSubtype="0"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anim calcmode="lin" valueType="num">
                                      <p:cBhvr>
                                        <p:cTn id="87" dur="500" fill="hold"/>
                                        <p:tgtEl>
                                          <p:spTgt spid="13"/>
                                        </p:tgtEl>
                                        <p:attrNameLst>
                                          <p:attrName>ppt_x</p:attrName>
                                        </p:attrNameLst>
                                      </p:cBhvr>
                                      <p:tavLst>
                                        <p:tav tm="0">
                                          <p:val>
                                            <p:strVal val="#ppt_x"/>
                                          </p:val>
                                        </p:tav>
                                        <p:tav tm="100000">
                                          <p:val>
                                            <p:strVal val="#ppt_x"/>
                                          </p:val>
                                        </p:tav>
                                      </p:tavLst>
                                    </p:anim>
                                    <p:anim calcmode="lin" valueType="num">
                                      <p:cBhvr>
                                        <p:cTn id="88" dur="500" fill="hold"/>
                                        <p:tgtEl>
                                          <p:spTgt spid="13"/>
                                        </p:tgtEl>
                                        <p:attrNameLst>
                                          <p:attrName>ppt_y</p:attrName>
                                        </p:attrNameLst>
                                      </p:cBhvr>
                                      <p:tavLst>
                                        <p:tav tm="0">
                                          <p:val>
                                            <p:strVal val="#ppt_y-.1"/>
                                          </p:val>
                                        </p:tav>
                                        <p:tav tm="100000">
                                          <p:val>
                                            <p:strVal val="#ppt_y"/>
                                          </p:val>
                                        </p:tav>
                                      </p:tavLst>
                                    </p:anim>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childTnLst>
                          </p:cTn>
                        </p:par>
                        <p:par>
                          <p:cTn id="93" fill="hold">
                            <p:stCondLst>
                              <p:cond delay="8000"/>
                            </p:stCondLst>
                            <p:childTnLst>
                              <p:par>
                                <p:cTn id="94" presetID="47" presetClass="entr" presetSubtype="0" fill="hold"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500"/>
                                        <p:tgtEl>
                                          <p:spTgt spid="14"/>
                                        </p:tgtEl>
                                      </p:cBhvr>
                                    </p:animEffect>
                                    <p:anim calcmode="lin" valueType="num">
                                      <p:cBhvr>
                                        <p:cTn id="97" dur="500" fill="hold"/>
                                        <p:tgtEl>
                                          <p:spTgt spid="14"/>
                                        </p:tgtEl>
                                        <p:attrNameLst>
                                          <p:attrName>ppt_x</p:attrName>
                                        </p:attrNameLst>
                                      </p:cBhvr>
                                      <p:tavLst>
                                        <p:tav tm="0">
                                          <p:val>
                                            <p:strVal val="#ppt_x"/>
                                          </p:val>
                                        </p:tav>
                                        <p:tav tm="100000">
                                          <p:val>
                                            <p:strVal val="#ppt_x"/>
                                          </p:val>
                                        </p:tav>
                                      </p:tavLst>
                                    </p:anim>
                                    <p:anim calcmode="lin" valueType="num">
                                      <p:cBhvr>
                                        <p:cTn id="9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5" grpId="0"/>
      <p:bldP spid="16" grpId="0"/>
      <p:bldP spid="17" grpId="0"/>
      <p:bldP spid="18" grpId="0"/>
      <p:bldP spid="19" grpId="0"/>
      <p:bldP spid="20" grpId="0"/>
      <p:bldP spid="21" grpId="0"/>
      <p:bldP spid="22" grpId="0"/>
      <p:bldP spid="2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17" name="TextBox 16">
            <a:extLst>
              <a:ext uri="{FF2B5EF4-FFF2-40B4-BE49-F238E27FC236}">
                <a16:creationId xmlns:a16="http://schemas.microsoft.com/office/drawing/2014/main" id="{3D19FA49-6643-BE43-B2B6-0060ED184357}"/>
              </a:ext>
            </a:extLst>
          </p:cNvPr>
          <p:cNvSpPr txBox="1"/>
          <p:nvPr/>
        </p:nvSpPr>
        <p:spPr>
          <a:xfrm>
            <a:off x="5725470" y="926106"/>
            <a:ext cx="2143426" cy="369332"/>
          </a:xfrm>
          <a:prstGeom prst="rect">
            <a:avLst/>
          </a:prstGeom>
          <a:noFill/>
        </p:spPr>
        <p:txBody>
          <a:bodyPr wrap="square" rtlCol="0">
            <a:spAutoFit/>
          </a:bodyPr>
          <a:lstStyle/>
          <a:p>
            <a:r>
              <a:rPr lang="en-US" altLang="ko-KR" i="1" dirty="0">
                <a:solidFill>
                  <a:srgbClr val="040E08"/>
                </a:solidFill>
                <a:latin typeface="Arial Narrow" panose="020B0604020202020204" pitchFamily="34" charset="0"/>
                <a:ea typeface="굴림" panose="020B0600000101010101" pitchFamily="34" charset="-127"/>
                <a:cs typeface="Arial Narrow" panose="020B0604020202020204" pitchFamily="34" charset="0"/>
              </a:rPr>
              <a:t> (Title 2 CFR 200.332)</a:t>
            </a:r>
            <a:endParaRPr lang="en-US" i="1" dirty="0">
              <a:latin typeface="Arial Narrow" panose="020B0604020202020204" pitchFamily="34" charset="0"/>
              <a:cs typeface="Arial Narrow" panose="020B0604020202020204" pitchFamily="34" charset="0"/>
            </a:endParaRPr>
          </a:p>
        </p:txBody>
      </p:sp>
      <p:grpSp>
        <p:nvGrpSpPr>
          <p:cNvPr id="8" name="Group 7" descr="image of ensure subrecipients' timely submission of all documents necessary to meet all reporting requirements of the awarding agency (financial and performance reports)">
            <a:extLst>
              <a:ext uri="{FF2B5EF4-FFF2-40B4-BE49-F238E27FC236}">
                <a16:creationId xmlns:a16="http://schemas.microsoft.com/office/drawing/2014/main" id="{E37B75A5-B913-8741-9E41-598E51C4F67B}"/>
              </a:ext>
            </a:extLst>
          </p:cNvPr>
          <p:cNvGrpSpPr/>
          <p:nvPr/>
        </p:nvGrpSpPr>
        <p:grpSpPr>
          <a:xfrm>
            <a:off x="735999" y="1119586"/>
            <a:ext cx="4948401" cy="3962400"/>
            <a:chOff x="313202" y="1990841"/>
            <a:chExt cx="4287975" cy="5306810"/>
          </a:xfrm>
        </p:grpSpPr>
        <p:sp>
          <p:nvSpPr>
            <p:cNvPr id="4" name="Rounded Rectangle 3">
              <a:extLst>
                <a:ext uri="{FF2B5EF4-FFF2-40B4-BE49-F238E27FC236}">
                  <a16:creationId xmlns:a16="http://schemas.microsoft.com/office/drawing/2014/main" id="{D0368E6A-DCCA-5646-B398-292D59C47A10}"/>
                </a:ext>
              </a:extLst>
            </p:cNvPr>
            <p:cNvSpPr/>
            <p:nvPr/>
          </p:nvSpPr>
          <p:spPr>
            <a:xfrm>
              <a:off x="313202" y="1990841"/>
              <a:ext cx="4287975" cy="53068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1E9185-0F6D-774B-8BB1-46421BE86E5B}"/>
                </a:ext>
              </a:extLst>
            </p:cNvPr>
            <p:cNvSpPr txBox="1"/>
            <p:nvPr/>
          </p:nvSpPr>
          <p:spPr>
            <a:xfrm>
              <a:off x="550448" y="2139985"/>
              <a:ext cx="4050729" cy="4819461"/>
            </a:xfrm>
            <a:prstGeom prst="rect">
              <a:avLst/>
            </a:prstGeom>
            <a:noFill/>
          </p:spPr>
          <p:txBody>
            <a:bodyPr wrap="square" rtlCol="0">
              <a:spAutoFit/>
            </a:bodyPr>
            <a:lstStyle/>
            <a:p>
              <a:pPr>
                <a:lnSpc>
                  <a:spcPct val="150000"/>
                </a:lnSpc>
                <a:defRPr/>
              </a:pPr>
              <a:r>
                <a:rPr lang="en-US" altLang="ko-KR" sz="2600" dirty="0">
                  <a:solidFill>
                    <a:srgbClr val="040E08"/>
                  </a:solidFill>
                  <a:latin typeface="Arial" panose="020B0604020202020204" pitchFamily="34" charset="0"/>
                  <a:ea typeface="굴림" panose="020B0600000101010101" pitchFamily="34" charset="-127"/>
                  <a:cs typeface="Arial" panose="020B0604020202020204" pitchFamily="34" charset="0"/>
                </a:rPr>
                <a:t>Ensure subrecipients’ timely submission of all documents necessary to meet all reporting requirements of the awarding agency (financial and performance reports).</a:t>
              </a:r>
              <a:endParaRPr lang="en-US" altLang="ko-KR" sz="2600" dirty="0">
                <a:latin typeface="Arial" panose="020B0604020202020204" pitchFamily="34" charset="0"/>
                <a:ea typeface="굴림" panose="020B0600000101010101" pitchFamily="34" charset="-127"/>
                <a:cs typeface="Arial" panose="020B0604020202020204" pitchFamily="34" charset="0"/>
              </a:endParaRPr>
            </a:p>
          </p:txBody>
        </p:sp>
      </p:gr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6202645" y="2083742"/>
            <a:ext cx="3269959" cy="3171707"/>
          </a:xfrm>
        </p:spPr>
        <p:txBody>
          <a:bodyPr>
            <a:normAutofit/>
          </a:bodyPr>
          <a:lstStyle/>
          <a:p>
            <a:pPr marL="0" indent="0">
              <a:lnSpc>
                <a:spcPct val="150000"/>
              </a:lnSpc>
              <a:buNone/>
              <a:defRPr/>
            </a:pPr>
            <a:r>
              <a:rPr lang="en-US" altLang="ko-KR" sz="2600" dirty="0">
                <a:solidFill>
                  <a:srgbClr val="040E08"/>
                </a:solidFill>
                <a:ea typeface="굴림" panose="020B0600000101010101" pitchFamily="34" charset="-127"/>
              </a:rPr>
              <a:t>Take the appropriate actions to get the subrecipient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back on track,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if problems arise. </a:t>
            </a:r>
          </a:p>
        </p:txBody>
      </p:sp>
      <p:sp>
        <p:nvSpPr>
          <p:cNvPr id="5" name="Rounded Rectangle 4">
            <a:extLst>
              <a:ext uri="{FF2B5EF4-FFF2-40B4-BE49-F238E27FC236}">
                <a16:creationId xmlns:a16="http://schemas.microsoft.com/office/drawing/2014/main" id="{259CA61A-64CA-AA4F-A69A-0496C24BDBBC}"/>
              </a:ext>
              <a:ext uri="{C183D7F6-B498-43B3-948B-1728B52AA6E4}">
                <adec:decorative xmlns:adec="http://schemas.microsoft.com/office/drawing/2017/decorative" val="1"/>
              </a:ext>
            </a:extLst>
          </p:cNvPr>
          <p:cNvSpPr/>
          <p:nvPr/>
        </p:nvSpPr>
        <p:spPr>
          <a:xfrm>
            <a:off x="5986764" y="1885950"/>
            <a:ext cx="3671582" cy="3483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01099-6ACA-2948-9E37-2D1446CC9C0E}"/>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47532" y="3585143"/>
            <a:ext cx="3773044" cy="3348980"/>
          </a:xfrm>
          <a:prstGeom prst="rect">
            <a:avLst/>
          </a:prstGeom>
        </p:spPr>
      </p:pic>
      <p:pic>
        <p:nvPicPr>
          <p:cNvPr id="10" name="Picture 9">
            <a:extLst>
              <a:ext uri="{FF2B5EF4-FFF2-40B4-BE49-F238E27FC236}">
                <a16:creationId xmlns:a16="http://schemas.microsoft.com/office/drawing/2014/main" id="{1CEDCDDC-8515-3E40-915F-057C650FF59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0027949" y="64798"/>
            <a:ext cx="2323182" cy="2062072"/>
          </a:xfrm>
          <a:prstGeom prst="rect">
            <a:avLst/>
          </a:prstGeom>
        </p:spPr>
      </p:pic>
      <p:pic>
        <p:nvPicPr>
          <p:cNvPr id="11" name="Picture 10">
            <a:extLst>
              <a:ext uri="{FF2B5EF4-FFF2-40B4-BE49-F238E27FC236}">
                <a16:creationId xmlns:a16="http://schemas.microsoft.com/office/drawing/2014/main" id="{A00D15E3-2F9A-0245-95AD-25E3E028B0F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69944" y="4516310"/>
            <a:ext cx="2142127" cy="1901367"/>
          </a:xfrm>
          <a:prstGeom prst="rect">
            <a:avLst/>
          </a:prstGeom>
        </p:spPr>
      </p:pic>
      <p:sp>
        <p:nvSpPr>
          <p:cNvPr id="12" name="TextBox 11">
            <a:extLst>
              <a:ext uri="{FF2B5EF4-FFF2-40B4-BE49-F238E27FC236}">
                <a16:creationId xmlns:a16="http://schemas.microsoft.com/office/drawing/2014/main" id="{12A94119-2C9D-3C44-B833-E805C3F3D5B4}"/>
              </a:ext>
              <a:ext uri="{C183D7F6-B498-43B3-948B-1728B52AA6E4}">
                <adec:decorative xmlns:adec="http://schemas.microsoft.com/office/drawing/2017/decorative" val="1"/>
              </a:ext>
            </a:extLst>
          </p:cNvPr>
          <p:cNvSpPr txBox="1"/>
          <p:nvPr/>
        </p:nvSpPr>
        <p:spPr>
          <a:xfrm>
            <a:off x="1877868" y="5312636"/>
            <a:ext cx="4724833"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 </a:t>
            </a:r>
          </a:p>
        </p:txBody>
      </p:sp>
      <p:sp>
        <p:nvSpPr>
          <p:cNvPr id="13" name="TextBox 12">
            <a:extLst>
              <a:ext uri="{FF2B5EF4-FFF2-40B4-BE49-F238E27FC236}">
                <a16:creationId xmlns:a16="http://schemas.microsoft.com/office/drawing/2014/main" id="{11E4DF65-8D2A-824C-AA62-59AE1BA99657}"/>
              </a:ext>
              <a:ext uri="{C183D7F6-B498-43B3-948B-1728B52AA6E4}">
                <adec:decorative xmlns:adec="http://schemas.microsoft.com/office/drawing/2017/decorative" val="1"/>
              </a:ext>
            </a:extLst>
          </p:cNvPr>
          <p:cNvSpPr txBox="1"/>
          <p:nvPr/>
        </p:nvSpPr>
        <p:spPr>
          <a:xfrm rot="16200000">
            <a:off x="10284365" y="3023290"/>
            <a:ext cx="2312187"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a:t>
            </a:r>
          </a:p>
        </p:txBody>
      </p:sp>
      <p:sp>
        <p:nvSpPr>
          <p:cNvPr id="14" name="TextBox 13">
            <a:extLst>
              <a:ext uri="{FF2B5EF4-FFF2-40B4-BE49-F238E27FC236}">
                <a16:creationId xmlns:a16="http://schemas.microsoft.com/office/drawing/2014/main" id="{29299D63-63CC-9045-8E63-29C60A57C016}"/>
              </a:ext>
              <a:ext uri="{C183D7F6-B498-43B3-948B-1728B52AA6E4}">
                <adec:decorative xmlns:adec="http://schemas.microsoft.com/office/drawing/2017/decorative" val="1"/>
              </a:ext>
            </a:extLst>
          </p:cNvPr>
          <p:cNvSpPr txBox="1"/>
          <p:nvPr/>
        </p:nvSpPr>
        <p:spPr>
          <a:xfrm>
            <a:off x="6536979" y="5743577"/>
            <a:ext cx="246415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sp>
        <p:nvSpPr>
          <p:cNvPr id="15" name="TextBox 14">
            <a:extLst>
              <a:ext uri="{FF2B5EF4-FFF2-40B4-BE49-F238E27FC236}">
                <a16:creationId xmlns:a16="http://schemas.microsoft.com/office/drawing/2014/main" id="{B5D2D0AB-ED33-5945-AD19-6C29CA7ACFD0}"/>
              </a:ext>
              <a:ext uri="{C183D7F6-B498-43B3-948B-1728B52AA6E4}">
                <adec:decorative xmlns:adec="http://schemas.microsoft.com/office/drawing/2017/decorative" val="1"/>
              </a:ext>
            </a:extLst>
          </p:cNvPr>
          <p:cNvSpPr txBox="1"/>
          <p:nvPr/>
        </p:nvSpPr>
        <p:spPr>
          <a:xfrm rot="16200000">
            <a:off x="6157319" y="5547985"/>
            <a:ext cx="81806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pic>
        <p:nvPicPr>
          <p:cNvPr id="16" name="Picture 15">
            <a:extLst>
              <a:ext uri="{FF2B5EF4-FFF2-40B4-BE49-F238E27FC236}">
                <a16:creationId xmlns:a16="http://schemas.microsoft.com/office/drawing/2014/main" id="{C0BAEC12-A09C-FF46-8DA8-E271D775B4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10776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0-#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par>
                          <p:cTn id="28" fill="hold">
                            <p:stCondLst>
                              <p:cond delay="3500"/>
                            </p:stCondLst>
                            <p:childTnLst>
                              <p:par>
                                <p:cTn id="29" presetID="1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down)">
                                      <p:cBhvr>
                                        <p:cTn id="32" dur="500"/>
                                        <p:tgtEl>
                                          <p:spTgt spid="15"/>
                                        </p:tgtEl>
                                      </p:cBhvr>
                                    </p:animEffect>
                                  </p:childTnLst>
                                </p:cTn>
                              </p:par>
                            </p:childTnLst>
                          </p:cTn>
                        </p:par>
                        <p:par>
                          <p:cTn id="33" fill="hold">
                            <p:stCondLst>
                              <p:cond delay="4000"/>
                            </p:stCondLst>
                            <p:childTnLst>
                              <p:par>
                                <p:cTn id="34" presetID="1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p:tgtEl>
                                          <p:spTgt spid="14"/>
                                        </p:tgtEl>
                                        <p:attrNameLst>
                                          <p:attrName>ppt_x</p:attrName>
                                        </p:attrNameLst>
                                      </p:cBhvr>
                                      <p:tavLst>
                                        <p:tav tm="0">
                                          <p:val>
                                            <p:strVal val="#ppt_x-#ppt_w*1.125000"/>
                                          </p:val>
                                        </p:tav>
                                        <p:tav tm="100000">
                                          <p:val>
                                            <p:strVal val="#ppt_x"/>
                                          </p:val>
                                        </p:tav>
                                      </p:tavLst>
                                    </p:anim>
                                    <p:animEffect transition="in" filter="wipe(right)">
                                      <p:cBhvr>
                                        <p:cTn id="37" dur="500"/>
                                        <p:tgtEl>
                                          <p:spTgt spid="14"/>
                                        </p:tgtEl>
                                      </p:cBhvr>
                                    </p:animEffect>
                                  </p:childTnLst>
                                </p:cTn>
                              </p:par>
                            </p:childTnLst>
                          </p:cTn>
                        </p:par>
                        <p:par>
                          <p:cTn id="38" fill="hold">
                            <p:stCondLst>
                              <p:cond delay="4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1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up)">
                                      <p:cBhvr>
                                        <p:cTn id="47" dur="500"/>
                                        <p:tgtEl>
                                          <p:spTgt spid="13"/>
                                        </p:tgtEl>
                                      </p:cBhvr>
                                    </p:animEffect>
                                  </p:childTnLst>
                                </p:cTn>
                              </p:par>
                            </p:childTnLst>
                          </p:cTn>
                        </p:par>
                        <p:par>
                          <p:cTn id="48" fill="hold">
                            <p:stCondLst>
                              <p:cond delay="6000"/>
                            </p:stCondLst>
                            <p:childTnLst>
                              <p:par>
                                <p:cTn id="49" presetID="2" presetClass="entr" presetSubtype="2"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1000" fill="hold"/>
                                        <p:tgtEl>
                                          <p:spTgt spid="10"/>
                                        </p:tgtEl>
                                        <p:attrNameLst>
                                          <p:attrName>ppt_x</p:attrName>
                                        </p:attrNameLst>
                                      </p:cBhvr>
                                      <p:tavLst>
                                        <p:tav tm="0">
                                          <p:val>
                                            <p:strVal val="1+#ppt_w/2"/>
                                          </p:val>
                                        </p:tav>
                                        <p:tav tm="100000">
                                          <p:val>
                                            <p:strVal val="#ppt_x"/>
                                          </p:val>
                                        </p:tav>
                                      </p:tavLst>
                                    </p:anim>
                                    <p:anim calcmode="lin" valueType="num">
                                      <p:cBhvr additive="base">
                                        <p:cTn id="5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2" grpId="0"/>
      <p:bldP spid="13"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056A80-DED4-8946-8C82-9C7AC9982EF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732" t="19582" r="24643" b="11469"/>
          <a:stretch/>
        </p:blipFill>
        <p:spPr>
          <a:xfrm>
            <a:off x="4457700" y="1954428"/>
            <a:ext cx="7729544" cy="4546388"/>
          </a:xfrm>
          <a:prstGeom prst="rect">
            <a:avLst/>
          </a:prstGeom>
        </p:spPr>
      </p:pic>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2272727" y="1557500"/>
            <a:ext cx="4173314" cy="3028786"/>
          </a:xfrm>
        </p:spPr>
        <p:txBody>
          <a:bodyPr>
            <a:noAutofit/>
          </a:bodyPr>
          <a:lstStyle/>
          <a:p>
            <a:pPr marL="0" indent="0" algn="ctr">
              <a:lnSpc>
                <a:spcPct val="150000"/>
              </a:lnSpc>
              <a:buNone/>
              <a:defRPr/>
            </a:pPr>
            <a:r>
              <a:rPr lang="en-US" altLang="ko-KR" sz="3200" b="1" dirty="0">
                <a:solidFill>
                  <a:srgbClr val="C00000"/>
                </a:solidFill>
                <a:latin typeface="Arial Narrow" panose="020B0604020202020204" pitchFamily="34" charset="0"/>
                <a:ea typeface="굴림" panose="020B0600000101010101" pitchFamily="34" charset="-127"/>
                <a:cs typeface="Arial Narrow" panose="020B0604020202020204" pitchFamily="34" charset="0"/>
              </a:rPr>
              <a:t>The use of subrecipients does not relieve the pass-through entity of its responsibilities. </a:t>
            </a:r>
          </a:p>
        </p:txBody>
      </p:sp>
      <p:sp>
        <p:nvSpPr>
          <p:cNvPr id="5" name="Rounded Rectangle 4">
            <a:extLst>
              <a:ext uri="{FF2B5EF4-FFF2-40B4-BE49-F238E27FC236}">
                <a16:creationId xmlns:a16="http://schemas.microsoft.com/office/drawing/2014/main" id="{926AD6EE-1A38-8B44-8BEF-0AF47E35C9EF}"/>
              </a:ext>
              <a:ext uri="{C183D7F6-B498-43B3-948B-1728B52AA6E4}">
                <adec:decorative xmlns:adec="http://schemas.microsoft.com/office/drawing/2017/decorative" val="1"/>
              </a:ext>
            </a:extLst>
          </p:cNvPr>
          <p:cNvSpPr/>
          <p:nvPr/>
        </p:nvSpPr>
        <p:spPr>
          <a:xfrm>
            <a:off x="1997863" y="1397163"/>
            <a:ext cx="4691065" cy="3432011"/>
          </a:xfrm>
          <a:prstGeom prst="roundRect">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pic>
        <p:nvPicPr>
          <p:cNvPr id="8" name="Picture 7">
            <a:extLst>
              <a:ext uri="{FF2B5EF4-FFF2-40B4-BE49-F238E27FC236}">
                <a16:creationId xmlns:a16="http://schemas.microsoft.com/office/drawing/2014/main" id="{F26A3B41-B347-8F4A-A826-7DA93B5047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55765" y="3617455"/>
            <a:ext cx="2180551" cy="2180551"/>
          </a:xfrm>
          <a:prstGeom prst="rect">
            <a:avLst/>
          </a:prstGeom>
        </p:spPr>
      </p:pic>
      <p:pic>
        <p:nvPicPr>
          <p:cNvPr id="13" name="Picture 12">
            <a:extLst>
              <a:ext uri="{FF2B5EF4-FFF2-40B4-BE49-F238E27FC236}">
                <a16:creationId xmlns:a16="http://schemas.microsoft.com/office/drawing/2014/main" id="{5F4BAE35-1C36-8B4D-B323-1C9265C388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384160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093028"/>
            <a:ext cx="10890250" cy="1240971"/>
          </a:xfrm>
        </p:spPr>
        <p:txBody>
          <a:bodyPr>
            <a:normAutofit/>
          </a:bodyPr>
          <a:lstStyle/>
          <a:p>
            <a:pPr>
              <a:lnSpc>
                <a:spcPct val="100000"/>
              </a:lnSpc>
            </a:pPr>
            <a:r>
              <a:rPr lang="en-US" sz="3600" b="0" dirty="0"/>
              <a:t>Policies and Procedures</a:t>
            </a:r>
            <a:br>
              <a:rPr lang="en-US" sz="3600" b="0" dirty="0"/>
            </a:br>
            <a:r>
              <a:rPr lang="en-US" sz="3600" b="0" dirty="0"/>
              <a:t>Risk Assessment</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endParaRPr lang="en-US" sz="3600" dirty="0"/>
          </a:p>
          <a:p>
            <a:r>
              <a:rPr lang="en-US" sz="3600" dirty="0"/>
              <a:t>						Pre-award Process</a:t>
            </a:r>
          </a:p>
        </p:txBody>
      </p:sp>
    </p:spTree>
    <p:extLst>
      <p:ext uri="{BB962C8B-B14F-4D97-AF65-F5344CB8AC3E}">
        <p14:creationId xmlns:p14="http://schemas.microsoft.com/office/powerpoint/2010/main" val="41803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Limited Scope Review vs. Audit</a:t>
            </a:r>
          </a:p>
        </p:txBody>
      </p:sp>
    </p:spTree>
    <p:extLst>
      <p:ext uri="{BB962C8B-B14F-4D97-AF65-F5344CB8AC3E}">
        <p14:creationId xmlns:p14="http://schemas.microsoft.com/office/powerpoint/2010/main" val="2493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15" name="Rounded Rectangle 14">
            <a:extLst>
              <a:ext uri="{FF2B5EF4-FFF2-40B4-BE49-F238E27FC236}">
                <a16:creationId xmlns:a16="http://schemas.microsoft.com/office/drawing/2014/main" id="{F25AFEA9-C4D3-B74B-B9B3-202D531476F0}"/>
              </a:ext>
              <a:ext uri="{C183D7F6-B498-43B3-948B-1728B52AA6E4}">
                <adec:decorative xmlns:adec="http://schemas.microsoft.com/office/drawing/2017/decorative" val="1"/>
              </a:ext>
            </a:extLst>
          </p:cNvPr>
          <p:cNvSpPr/>
          <p:nvPr/>
        </p:nvSpPr>
        <p:spPr>
          <a:xfrm>
            <a:off x="4268914" y="2947325"/>
            <a:ext cx="7494717" cy="26997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2E50D4C-C2D1-AD4A-9892-589BA0465B3D}"/>
              </a:ext>
              <a:ext uri="{C183D7F6-B498-43B3-948B-1728B52AA6E4}">
                <adec:decorative xmlns:adec="http://schemas.microsoft.com/office/drawing/2017/decorative" val="1"/>
              </a:ext>
            </a:extLst>
          </p:cNvPr>
          <p:cNvGrpSpPr/>
          <p:nvPr/>
        </p:nvGrpSpPr>
        <p:grpSpPr>
          <a:xfrm>
            <a:off x="4423698" y="1454600"/>
            <a:ext cx="1684659" cy="1665362"/>
            <a:chOff x="8479954" y="4006526"/>
            <a:chExt cx="1877016" cy="1855515"/>
          </a:xfrm>
        </p:grpSpPr>
        <p:sp>
          <p:nvSpPr>
            <p:cNvPr id="6" name="Oval 5">
              <a:extLst>
                <a:ext uri="{FF2B5EF4-FFF2-40B4-BE49-F238E27FC236}">
                  <a16:creationId xmlns:a16="http://schemas.microsoft.com/office/drawing/2014/main" id="{BB09C3E0-4D2A-2147-819F-C27C55240560}"/>
                </a:ext>
              </a:extLst>
            </p:cNvPr>
            <p:cNvSpPr/>
            <p:nvPr/>
          </p:nvSpPr>
          <p:spPr>
            <a:xfrm>
              <a:off x="8479954" y="4006526"/>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FC5D61-FDE2-8D46-89DA-D25CBD498260}"/>
                </a:ext>
              </a:extLst>
            </p:cNvPr>
            <p:cNvPicPr>
              <a:picLocks noChangeAspect="1"/>
            </p:cNvPicPr>
            <p:nvPr/>
          </p:nvPicPr>
          <p:blipFill>
            <a:blip r:embed="rId2"/>
            <a:stretch>
              <a:fillRect/>
            </a:stretch>
          </p:blipFill>
          <p:spPr>
            <a:xfrm>
              <a:off x="8528170" y="4033241"/>
              <a:ext cx="1828800" cy="1828800"/>
            </a:xfrm>
            <a:prstGeom prst="rect">
              <a:avLst/>
            </a:prstGeom>
          </p:spPr>
        </p:pic>
      </p:grpSp>
      <p:sp>
        <p:nvSpPr>
          <p:cNvPr id="13" name="Rounded Rectangle 12">
            <a:extLst>
              <a:ext uri="{FF2B5EF4-FFF2-40B4-BE49-F238E27FC236}">
                <a16:creationId xmlns:a16="http://schemas.microsoft.com/office/drawing/2014/main" id="{F7D750A3-15BD-DD4F-856D-98C6CEBA9C2C}"/>
              </a:ext>
              <a:ext uri="{C183D7F6-B498-43B3-948B-1728B52AA6E4}">
                <adec:decorative xmlns:adec="http://schemas.microsoft.com/office/drawing/2017/decorative" val="1"/>
              </a:ext>
            </a:extLst>
          </p:cNvPr>
          <p:cNvSpPr/>
          <p:nvPr/>
        </p:nvSpPr>
        <p:spPr>
          <a:xfrm>
            <a:off x="994378" y="1162157"/>
            <a:ext cx="3554970" cy="50532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3B1FC9D-8954-A64A-A593-BBF5128BC803}"/>
              </a:ext>
            </a:extLst>
          </p:cNvPr>
          <p:cNvSpPr txBox="1">
            <a:spLocks/>
          </p:cNvSpPr>
          <p:nvPr/>
        </p:nvSpPr>
        <p:spPr>
          <a:xfrm>
            <a:off x="1277683" y="1239583"/>
            <a:ext cx="3271665" cy="4898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C00000"/>
              </a:buClr>
              <a:buSzPct val="80000"/>
              <a:buNone/>
            </a:pPr>
            <a:r>
              <a:rPr lang="en-US" altLang="ko-KR" sz="2600" dirty="0">
                <a:ea typeface="굴림" panose="020B0600000101010101" pitchFamily="34" charset="-127"/>
              </a:rPr>
              <a:t>A pass-through entity must have established policies and procedures on how subawards </a:t>
            </a:r>
            <a:br>
              <a:rPr lang="en-US" altLang="ko-KR" sz="2600" dirty="0">
                <a:ea typeface="굴림" panose="020B0600000101010101" pitchFamily="34" charset="-127"/>
              </a:rPr>
            </a:br>
            <a:r>
              <a:rPr lang="en-US" altLang="ko-KR" sz="2600" dirty="0">
                <a:ea typeface="굴림" panose="020B0600000101010101" pitchFamily="34" charset="-127"/>
              </a:rPr>
              <a:t>will be made and subrecipients managed.  </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4612344" y="3112340"/>
            <a:ext cx="7018668" cy="2534696"/>
          </a:xfrm>
        </p:spPr>
        <p:txBody>
          <a:bodyPr>
            <a:normAutofit/>
          </a:bodyPr>
          <a:lstStyle/>
          <a:p>
            <a:pPr marL="0" indent="0">
              <a:lnSpc>
                <a:spcPct val="150000"/>
              </a:lnSpc>
              <a:buClr>
                <a:srgbClr val="C00000"/>
              </a:buClr>
              <a:buSzPct val="80000"/>
              <a:buNone/>
            </a:pPr>
            <a:r>
              <a:rPr lang="en-US" altLang="ko-KR" sz="2600" dirty="0">
                <a:solidFill>
                  <a:srgbClr val="040E08"/>
                </a:solidFill>
                <a:ea typeface="굴림" panose="020B0600000101010101" pitchFamily="34" charset="-127"/>
              </a:rPr>
              <a:t>Policies and procedures must be in writing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and clearly describe the pass-through entity’s responsibility for managing subrecipient’s activities throughout the award lifecycle.</a:t>
            </a:r>
            <a:endParaRPr lang="en-US" altLang="ko-KR" sz="2600" dirty="0">
              <a:ea typeface="굴림" panose="020B0600000101010101" pitchFamily="34" charset="-127"/>
            </a:endParaRPr>
          </a:p>
        </p:txBody>
      </p:sp>
      <p:pic>
        <p:nvPicPr>
          <p:cNvPr id="16" name="Picture 15">
            <a:extLst>
              <a:ext uri="{FF2B5EF4-FFF2-40B4-BE49-F238E27FC236}">
                <a16:creationId xmlns:a16="http://schemas.microsoft.com/office/drawing/2014/main" id="{3780043B-CF3B-C34A-A631-6A841304E5D1}"/>
              </a:ext>
              <a:ext uri="{C183D7F6-B498-43B3-948B-1728B52AA6E4}">
                <adec:decorative xmlns:adec="http://schemas.microsoft.com/office/drawing/2017/decorative" val="1"/>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1601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3500"/>
                            </p:stCondLst>
                            <p:childTnLst>
                              <p:par>
                                <p:cTn id="23" presetID="12" presetClass="entr" presetSubtype="2"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6" dur="1000"/>
                                        <p:tgtEl>
                                          <p:spTgt spid="3">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7697147" cy="5194379"/>
          </a:xfrm>
        </p:spPr>
        <p:txBody>
          <a:bodyPr>
            <a:normAutofit/>
          </a:bodyPr>
          <a:lstStyle/>
          <a:p>
            <a:pPr marL="0" indent="0">
              <a:lnSpc>
                <a:spcPct val="100000"/>
              </a:lnSpc>
              <a:buNone/>
            </a:pPr>
            <a:r>
              <a:rPr lang="en-US" altLang="ko-KR" sz="2600" dirty="0">
                <a:solidFill>
                  <a:srgbClr val="040E08"/>
                </a:solidFill>
                <a:ea typeface="굴림" panose="020B0600000101010101" pitchFamily="34" charset="-127"/>
              </a:rPr>
              <a:t>A pass-through entity must:</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Decide upon the appropriate instrument for the services needed </a:t>
            </a:r>
            <a:r>
              <a:rPr lang="en-US" altLang="ko-KR" sz="2000" dirty="0">
                <a:solidFill>
                  <a:srgbClr val="040E08"/>
                </a:solidFill>
                <a:ea typeface="굴림" panose="020B0600000101010101" pitchFamily="34" charset="-127"/>
              </a:rPr>
              <a:t>(i.e., MOU, contract, etc.) </a:t>
            </a:r>
            <a:br>
              <a:rPr lang="en-US" altLang="ko-KR" sz="2000" dirty="0">
                <a:solidFill>
                  <a:srgbClr val="040E08"/>
                </a:solidFill>
                <a:ea typeface="굴림" panose="020B0600000101010101" pitchFamily="34" charset="-127"/>
              </a:rPr>
            </a:br>
            <a:r>
              <a:rPr lang="en-US" altLang="ko-KR" sz="2000" i="1" dirty="0">
                <a:solidFill>
                  <a:srgbClr val="040E08"/>
                </a:solidFill>
                <a:ea typeface="굴림" panose="020B0600000101010101" pitchFamily="34" charset="-127"/>
              </a:rPr>
              <a:t>(Title 2 CFR 200.201)</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Have a method for announcing the specific funding opportunities, eligibility requirements and the allotted timeframe to apply.  </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Have a process for reviewing each subrecipient’s eligibility for federal funding.</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Include the criteria to be used to evaluate </a:t>
            </a:r>
            <a:br>
              <a:rPr lang="en-US" altLang="ko-KR" sz="2200" dirty="0">
                <a:solidFill>
                  <a:srgbClr val="040E08"/>
                </a:solidFill>
                <a:ea typeface="굴림" panose="020B0600000101010101" pitchFamily="34" charset="-127"/>
              </a:rPr>
            </a:br>
            <a:r>
              <a:rPr lang="en-US" altLang="ko-KR" sz="2200" dirty="0">
                <a:solidFill>
                  <a:srgbClr val="040E08"/>
                </a:solidFill>
                <a:ea typeface="굴림" panose="020B0600000101010101" pitchFamily="34" charset="-127"/>
              </a:rPr>
              <a:t>each application.  </a:t>
            </a:r>
          </a:p>
        </p:txBody>
      </p:sp>
      <p:grpSp>
        <p:nvGrpSpPr>
          <p:cNvPr id="20" name="Group 19" descr="awards icon">
            <a:extLst>
              <a:ext uri="{FF2B5EF4-FFF2-40B4-BE49-F238E27FC236}">
                <a16:creationId xmlns:a16="http://schemas.microsoft.com/office/drawing/2014/main" id="{1CBD1A22-2772-D946-86D0-4DA3D33F741E}"/>
              </a:ext>
            </a:extLst>
          </p:cNvPr>
          <p:cNvGrpSpPr/>
          <p:nvPr/>
        </p:nvGrpSpPr>
        <p:grpSpPr>
          <a:xfrm>
            <a:off x="8757111" y="2242958"/>
            <a:ext cx="1600095" cy="1600095"/>
            <a:chOff x="8428383" y="2057620"/>
            <a:chExt cx="1600095" cy="1600095"/>
          </a:xfrm>
        </p:grpSpPr>
        <p:sp>
          <p:nvSpPr>
            <p:cNvPr id="12" name="Oval 11">
              <a:extLst>
                <a:ext uri="{FF2B5EF4-FFF2-40B4-BE49-F238E27FC236}">
                  <a16:creationId xmlns:a16="http://schemas.microsoft.com/office/drawing/2014/main" id="{2741DE7B-3A13-4249-9B47-BE9C8549B5DD}"/>
                </a:ext>
              </a:extLst>
            </p:cNvPr>
            <p:cNvSpPr/>
            <p:nvPr/>
          </p:nvSpPr>
          <p:spPr>
            <a:xfrm>
              <a:off x="8428383" y="2057620"/>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7790AC-FB8A-DF4E-B1A9-5ABD52006536}"/>
                </a:ext>
              </a:extLst>
            </p:cNvPr>
            <p:cNvPicPr>
              <a:picLocks noChangeAspect="1"/>
            </p:cNvPicPr>
            <p:nvPr/>
          </p:nvPicPr>
          <p:blipFill>
            <a:blip r:embed="rId2"/>
            <a:stretch>
              <a:fillRect/>
            </a:stretch>
          </p:blipFill>
          <p:spPr>
            <a:xfrm>
              <a:off x="8662085" y="2281034"/>
              <a:ext cx="1199067" cy="1199067"/>
            </a:xfrm>
            <a:prstGeom prst="rect">
              <a:avLst/>
            </a:prstGeom>
          </p:spPr>
        </p:pic>
      </p:grpSp>
      <p:grpSp>
        <p:nvGrpSpPr>
          <p:cNvPr id="19" name="Group 18" descr="form icon with a red dollar sign">
            <a:extLst>
              <a:ext uri="{FF2B5EF4-FFF2-40B4-BE49-F238E27FC236}">
                <a16:creationId xmlns:a16="http://schemas.microsoft.com/office/drawing/2014/main" id="{F5DC5BAC-22D5-DA42-A228-C16357E8951C}"/>
              </a:ext>
            </a:extLst>
          </p:cNvPr>
          <p:cNvGrpSpPr/>
          <p:nvPr/>
        </p:nvGrpSpPr>
        <p:grpSpPr>
          <a:xfrm>
            <a:off x="10140775" y="3337240"/>
            <a:ext cx="1621656" cy="1628561"/>
            <a:chOff x="10140775" y="2852101"/>
            <a:chExt cx="1621656" cy="1628561"/>
          </a:xfrm>
        </p:grpSpPr>
        <p:sp>
          <p:nvSpPr>
            <p:cNvPr id="16" name="Oval 15">
              <a:extLst>
                <a:ext uri="{FF2B5EF4-FFF2-40B4-BE49-F238E27FC236}">
                  <a16:creationId xmlns:a16="http://schemas.microsoft.com/office/drawing/2014/main" id="{6672718D-52B5-944C-A23A-9EEC8F7CB528}"/>
                </a:ext>
              </a:extLst>
            </p:cNvPr>
            <p:cNvSpPr/>
            <p:nvPr/>
          </p:nvSpPr>
          <p:spPr>
            <a:xfrm>
              <a:off x="10162336" y="288056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5E7A2B6-E328-D64A-802B-E838DA2AEE1A}"/>
                </a:ext>
              </a:extLst>
            </p:cNvPr>
            <p:cNvPicPr>
              <a:picLocks noChangeAspect="1"/>
            </p:cNvPicPr>
            <p:nvPr/>
          </p:nvPicPr>
          <p:blipFill>
            <a:blip r:embed="rId3"/>
            <a:stretch>
              <a:fillRect/>
            </a:stretch>
          </p:blipFill>
          <p:spPr>
            <a:xfrm>
              <a:off x="10140775" y="2852101"/>
              <a:ext cx="1611227" cy="1611227"/>
            </a:xfrm>
            <a:prstGeom prst="rect">
              <a:avLst/>
            </a:prstGeom>
          </p:spPr>
        </p:pic>
      </p:grpSp>
      <p:pic>
        <p:nvPicPr>
          <p:cNvPr id="22" name="Picture 21" descr="pass-through entity's requirements certificate stamp">
            <a:extLst>
              <a:ext uri="{FF2B5EF4-FFF2-40B4-BE49-F238E27FC236}">
                <a16:creationId xmlns:a16="http://schemas.microsoft.com/office/drawing/2014/main" id="{92DDF95A-D71B-D940-9AA1-E7636312317F}"/>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6675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anim calcmode="lin" valueType="num">
                                      <p:cBhvr>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3" y="1317336"/>
            <a:ext cx="9014843" cy="5194379"/>
          </a:xfrm>
        </p:spPr>
        <p:txBody>
          <a:bodyPr>
            <a:normAutofit/>
          </a:bodyPr>
          <a:lstStyle/>
          <a:p>
            <a:pPr marL="0" indent="0">
              <a:lnSpc>
                <a:spcPct val="100000"/>
              </a:lnSpc>
              <a:buNone/>
            </a:pPr>
            <a:r>
              <a:rPr lang="en-US" altLang="ko-KR" sz="2600" dirty="0">
                <a:solidFill>
                  <a:srgbClr val="040E08"/>
                </a:solidFill>
                <a:ea typeface="굴림" panose="020B0600000101010101" pitchFamily="34" charset="-127"/>
              </a:rPr>
              <a:t>A pass-through entity must:</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Verify that subrecipients are not suspended, debarred, or otherwise excluded from receiving federal funds. </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Ensure that every subaward is clearly identified as a subaward to the subrecipient and includes:</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Federal award information</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Requirements of the subaward</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Additional requirements (e.g., certifications - 200.415)</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Indirect cost rate</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Access requirement</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Closeout terms and conditions</a:t>
            </a:r>
          </a:p>
          <a:p>
            <a:pPr lvl="1">
              <a:lnSpc>
                <a:spcPct val="100000"/>
              </a:lnSpc>
              <a:buClr>
                <a:srgbClr val="C00000"/>
              </a:buClr>
              <a:buSzPct val="80000"/>
              <a:buFont typeface="Wingdings" pitchFamily="2" charset="2"/>
              <a:buChar char="Ø"/>
            </a:pPr>
            <a:endParaRPr lang="en-US" altLang="ko-KR" sz="2400" dirty="0">
              <a:solidFill>
                <a:srgbClr val="040E08"/>
              </a:solidFill>
              <a:ea typeface="굴림" panose="020B0600000101010101" pitchFamily="34" charset="-127"/>
            </a:endParaRPr>
          </a:p>
        </p:txBody>
      </p:sp>
      <p:sp>
        <p:nvSpPr>
          <p:cNvPr id="4" name="TextBox 3">
            <a:extLst>
              <a:ext uri="{FF2B5EF4-FFF2-40B4-BE49-F238E27FC236}">
                <a16:creationId xmlns:a16="http://schemas.microsoft.com/office/drawing/2014/main" id="{2371EA57-4005-854B-A5F2-5A516AD9B4DC}"/>
              </a:ext>
            </a:extLst>
          </p:cNvPr>
          <p:cNvSpPr txBox="1"/>
          <p:nvPr/>
        </p:nvSpPr>
        <p:spPr>
          <a:xfrm>
            <a:off x="598713" y="5787071"/>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 (Title 2 CFR 200.332(a) and (b)) </a:t>
            </a:r>
            <a:endParaRPr lang="en-US" sz="2000" i="1" dirty="0">
              <a:latin typeface="Arial" panose="020B0604020202020204" pitchFamily="34" charset="0"/>
              <a:cs typeface="Arial" panose="020B0604020202020204" pitchFamily="34" charset="0"/>
            </a:endParaRPr>
          </a:p>
        </p:txBody>
      </p:sp>
      <p:grpSp>
        <p:nvGrpSpPr>
          <p:cNvPr id="11" name="Group 10" descr="form icon">
            <a:extLst>
              <a:ext uri="{FF2B5EF4-FFF2-40B4-BE49-F238E27FC236}">
                <a16:creationId xmlns:a16="http://schemas.microsoft.com/office/drawing/2014/main" id="{783868AD-F1A3-D448-9A41-C1DAF23FD678}"/>
              </a:ext>
            </a:extLst>
          </p:cNvPr>
          <p:cNvGrpSpPr/>
          <p:nvPr/>
        </p:nvGrpSpPr>
        <p:grpSpPr>
          <a:xfrm>
            <a:off x="10304226" y="2527177"/>
            <a:ext cx="1618636" cy="1600095"/>
            <a:chOff x="8479954" y="4006526"/>
            <a:chExt cx="1877016" cy="1855515"/>
          </a:xfrm>
        </p:grpSpPr>
        <p:sp>
          <p:nvSpPr>
            <p:cNvPr id="12" name="Oval 11">
              <a:extLst>
                <a:ext uri="{FF2B5EF4-FFF2-40B4-BE49-F238E27FC236}">
                  <a16:creationId xmlns:a16="http://schemas.microsoft.com/office/drawing/2014/main" id="{72599138-11D5-1F46-9953-29D8A792BF96}"/>
                </a:ext>
              </a:extLst>
            </p:cNvPr>
            <p:cNvSpPr/>
            <p:nvPr/>
          </p:nvSpPr>
          <p:spPr>
            <a:xfrm>
              <a:off x="8479954" y="4006526"/>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4A1739-65AA-0241-8553-B98F241FA085}"/>
                </a:ext>
              </a:extLst>
            </p:cNvPr>
            <p:cNvPicPr>
              <a:picLocks noChangeAspect="1"/>
            </p:cNvPicPr>
            <p:nvPr/>
          </p:nvPicPr>
          <p:blipFill>
            <a:blip r:embed="rId2"/>
            <a:stretch>
              <a:fillRect/>
            </a:stretch>
          </p:blipFill>
          <p:spPr>
            <a:xfrm>
              <a:off x="8528170" y="4033241"/>
              <a:ext cx="1828800" cy="1828800"/>
            </a:xfrm>
            <a:prstGeom prst="rect">
              <a:avLst/>
            </a:prstGeom>
          </p:spPr>
        </p:pic>
      </p:grpSp>
      <p:pic>
        <p:nvPicPr>
          <p:cNvPr id="15" name="Picture 14" descr="pass-through entity's requirements certificate stamp">
            <a:extLst>
              <a:ext uri="{FF2B5EF4-FFF2-40B4-BE49-F238E27FC236}">
                <a16:creationId xmlns:a16="http://schemas.microsoft.com/office/drawing/2014/main" id="{42D08254-94C2-2F4D-82EA-5DCC9AA35E6F}"/>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711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982608" cy="5194379"/>
          </a:xfrm>
        </p:spPr>
        <p:txBody>
          <a:bodyPr>
            <a:normAutofit lnSpcReduction="10000"/>
          </a:bodyPr>
          <a:lstStyle/>
          <a:p>
            <a:pPr marL="0" indent="0">
              <a:lnSpc>
                <a:spcPct val="100000"/>
              </a:lnSpc>
              <a:buNone/>
            </a:pPr>
            <a:r>
              <a:rPr lang="en-US" altLang="ko-KR" sz="2600" dirty="0">
                <a:solidFill>
                  <a:srgbClr val="040E08"/>
                </a:solidFill>
                <a:ea typeface="굴림" panose="020B0600000101010101" pitchFamily="34" charset="-127"/>
              </a:rPr>
              <a:t>A pass-through entity should:</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Perform a risk-assessment of applicants prior to awarding funds – </a:t>
            </a:r>
            <a:r>
              <a:rPr lang="en-US" altLang="ko-KR" sz="2200" b="1" dirty="0">
                <a:solidFill>
                  <a:srgbClr val="040E08"/>
                </a:solidFill>
                <a:highlight>
                  <a:srgbClr val="FFFF00"/>
                </a:highlight>
                <a:ea typeface="굴림" panose="020B0600000101010101" pitchFamily="34" charset="-127"/>
              </a:rPr>
              <a:t>highly recommended.</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Evaluate the fraud risk and risk of noncompliance with the subaward posed by applicants before they receive an award. Consider such elements as</a:t>
            </a:r>
            <a:r>
              <a:rPr lang="en-US" altLang="ko-KR" sz="2200"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Subrecipient’s prior experience with the same or similar awards;</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Results of previous audits;  </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New personnel or new substantially changed systems; and</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Extent and results of any Federal agency monitoring.</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The results of the risk assessment can assist the pass-through entity in determining whether additional terms and conditions should be imposed on the award. </a:t>
            </a:r>
            <a:r>
              <a:rPr lang="en-US" altLang="ko-KR" sz="1800" i="1" dirty="0">
                <a:solidFill>
                  <a:srgbClr val="040E08"/>
                </a:solidFill>
                <a:ea typeface="굴림" panose="020B0600000101010101" pitchFamily="34" charset="-127"/>
              </a:rPr>
              <a:t> </a:t>
            </a:r>
          </a:p>
        </p:txBody>
      </p:sp>
      <p:pic>
        <p:nvPicPr>
          <p:cNvPr id="19" name="Picture 18">
            <a:extLst>
              <a:ext uri="{FF2B5EF4-FFF2-40B4-BE49-F238E27FC236}">
                <a16:creationId xmlns:a16="http://schemas.microsoft.com/office/drawing/2014/main" id="{BDFBC4FD-7911-394D-BEBE-F262CB0E6D78}"/>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145246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anim calcmode="lin" valueType="num">
                                      <p:cBhvr>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anim calcmode="lin" valueType="num">
                                      <p:cBhvr>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389594"/>
            <a:ext cx="10890250" cy="1240971"/>
          </a:xfrm>
        </p:spPr>
        <p:txBody>
          <a:bodyPr>
            <a:normAutofit/>
          </a:bodyPr>
          <a:lstStyle/>
          <a:p>
            <a:pPr>
              <a:lnSpc>
                <a:spcPct val="100000"/>
              </a:lnSpc>
            </a:pPr>
            <a:r>
              <a:rPr lang="en-US" sz="3600" b="0" dirty="0"/>
              <a:t>Risk Assessment</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sz="3200" dirty="0"/>
              <a:t>						Post-award Process </a:t>
            </a:r>
          </a:p>
        </p:txBody>
      </p:sp>
    </p:spTree>
    <p:extLst>
      <p:ext uri="{BB962C8B-B14F-4D97-AF65-F5344CB8AC3E}">
        <p14:creationId xmlns:p14="http://schemas.microsoft.com/office/powerpoint/2010/main" val="192987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982608" cy="5194379"/>
          </a:xfrm>
        </p:spPr>
        <p:txBody>
          <a:bodyPr>
            <a:normAutofit/>
          </a:bodyPr>
          <a:lstStyle/>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 pass-through entity must perform a fraud and noncompliance with the subaward risk assessment of each subrecipient.</a:t>
            </a:r>
          </a:p>
          <a:p>
            <a:pPr lvl="1">
              <a:lnSpc>
                <a:spcPts val="322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To determine the appropriate level of monitoring needed.</a:t>
            </a:r>
          </a:p>
          <a:p>
            <a:pPr>
              <a:lnSpc>
                <a:spcPct val="100000"/>
              </a:lnSpc>
              <a:buClr>
                <a:srgbClr val="C00000"/>
              </a:buClr>
              <a:buSzPct val="80000"/>
              <a:buFont typeface="Wingdings" pitchFamily="2" charset="2"/>
              <a:buChar char="ü"/>
            </a:pPr>
            <a:endParaRPr lang="en-US" altLang="ko-KR" sz="1000" dirty="0">
              <a:solidFill>
                <a:srgbClr val="FF0000"/>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Program requirements should be taken into consideration when determining the attributes to use in evaluating the overall risk.  </a:t>
            </a:r>
          </a:p>
          <a:p>
            <a:pPr>
              <a:lnSpc>
                <a:spcPct val="100000"/>
              </a:lnSpc>
              <a:buClr>
                <a:srgbClr val="C00000"/>
              </a:buClr>
              <a:buSzPct val="80000"/>
              <a:buFont typeface="Wingdings" pitchFamily="2" charset="2"/>
              <a:buChar char="ü"/>
            </a:pPr>
            <a:endParaRPr lang="en-US" altLang="ko-KR" sz="10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There are a number of different attributes to consider when assessing risk. The final score should clearly identify the risk level (e.g., high, medium, or low).</a:t>
            </a:r>
          </a:p>
        </p:txBody>
      </p:sp>
      <p:pic>
        <p:nvPicPr>
          <p:cNvPr id="20" name="Picture 19">
            <a:extLst>
              <a:ext uri="{FF2B5EF4-FFF2-40B4-BE49-F238E27FC236}">
                <a16:creationId xmlns:a16="http://schemas.microsoft.com/office/drawing/2014/main" id="{E755B60F-7111-6D47-AC91-AB3313690384}"/>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1770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909324" y="1317336"/>
            <a:ext cx="7874912" cy="5194379"/>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Pass-through entity should develop a methodology to determine risk levels and the reason for assigning each subrecipient into risk categories.</a:t>
            </a: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overall level of risk identified should support the frequency and depth of the monitoring practices to include ways to mitigate risk. </a:t>
            </a:r>
          </a:p>
        </p:txBody>
      </p:sp>
      <p:graphicFrame>
        <p:nvGraphicFramePr>
          <p:cNvPr id="14" name="Table 13">
            <a:extLst>
              <a:ext uri="{FF2B5EF4-FFF2-40B4-BE49-F238E27FC236}">
                <a16:creationId xmlns:a16="http://schemas.microsoft.com/office/drawing/2014/main" id="{F82B5528-DBEF-4F49-A60E-C4CA0DBF6267}"/>
              </a:ext>
            </a:extLst>
          </p:cNvPr>
          <p:cNvGraphicFramePr>
            <a:graphicFrameLocks noGrp="1"/>
          </p:cNvGraphicFramePr>
          <p:nvPr/>
        </p:nvGraphicFramePr>
        <p:xfrm>
          <a:off x="953957" y="2817776"/>
          <a:ext cx="7992334" cy="1677118"/>
        </p:xfrm>
        <a:graphic>
          <a:graphicData uri="http://schemas.openxmlformats.org/drawingml/2006/table">
            <a:tbl>
              <a:tblPr firstRow="1" bandRow="1">
                <a:tableStyleId>{5C22544A-7EE6-4342-B048-85BDC9FD1C3A}</a:tableStyleId>
              </a:tblPr>
              <a:tblGrid>
                <a:gridCol w="3564108">
                  <a:extLst>
                    <a:ext uri="{9D8B030D-6E8A-4147-A177-3AD203B41FA5}">
                      <a16:colId xmlns:a16="http://schemas.microsoft.com/office/drawing/2014/main" val="20000"/>
                    </a:ext>
                  </a:extLst>
                </a:gridCol>
                <a:gridCol w="1262944">
                  <a:extLst>
                    <a:ext uri="{9D8B030D-6E8A-4147-A177-3AD203B41FA5}">
                      <a16:colId xmlns:a16="http://schemas.microsoft.com/office/drawing/2014/main" val="20001"/>
                    </a:ext>
                  </a:extLst>
                </a:gridCol>
                <a:gridCol w="1661773">
                  <a:extLst>
                    <a:ext uri="{9D8B030D-6E8A-4147-A177-3AD203B41FA5}">
                      <a16:colId xmlns:a16="http://schemas.microsoft.com/office/drawing/2014/main" val="20002"/>
                    </a:ext>
                  </a:extLst>
                </a:gridCol>
                <a:gridCol w="1503509">
                  <a:extLst>
                    <a:ext uri="{9D8B030D-6E8A-4147-A177-3AD203B41FA5}">
                      <a16:colId xmlns:a16="http://schemas.microsoft.com/office/drawing/2014/main" val="20003"/>
                    </a:ext>
                  </a:extLst>
                </a:gridCol>
              </a:tblGrid>
              <a:tr h="485161">
                <a:tc>
                  <a:txBody>
                    <a:bodyPr/>
                    <a:lstStyle/>
                    <a:p>
                      <a:r>
                        <a:rPr lang="en-US" sz="2000" dirty="0">
                          <a:solidFill>
                            <a:srgbClr val="C00000"/>
                          </a:solidFill>
                          <a:latin typeface="Arial" panose="020B0604020202020204" pitchFamily="34" charset="0"/>
                          <a:cs typeface="Arial" panose="020B0604020202020204" pitchFamily="34" charset="0"/>
                        </a:rPr>
                        <a:t>Subrecipient Risk Factors</a:t>
                      </a:r>
                      <a:r>
                        <a:rPr lang="en-US" sz="2000" baseline="0" dirty="0">
                          <a:solidFill>
                            <a:srgbClr val="C00000"/>
                          </a:solidFill>
                          <a:latin typeface="Arial" panose="020B0604020202020204" pitchFamily="34" charset="0"/>
                          <a:cs typeface="Arial" panose="020B0604020202020204" pitchFamily="34" charset="0"/>
                        </a:rPr>
                        <a:t>:</a:t>
                      </a:r>
                      <a:endParaRPr lang="en-US" sz="2000"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0"/>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Confidential Funds/Petty Cash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marL="285750" indent="-285750" algn="ctr">
                        <a:buClrTx/>
                        <a:buFont typeface="Wingdings" panose="05000000000000000000" pitchFamily="2" charset="2"/>
                        <a:buChar char="ü"/>
                      </a:pP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1"/>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Subaward Amount $25K &lt;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2"/>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Delinquent Reports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3"/>
                  </a:ext>
                </a:extLst>
              </a:tr>
            </a:tbl>
          </a:graphicData>
        </a:graphic>
      </p:graphicFrame>
      <p:pic>
        <p:nvPicPr>
          <p:cNvPr id="23" name="Picture 22">
            <a:extLst>
              <a:ext uri="{FF2B5EF4-FFF2-40B4-BE49-F238E27FC236}">
                <a16:creationId xmlns:a16="http://schemas.microsoft.com/office/drawing/2014/main" id="{23185FCD-2BB4-894F-9A5A-56620A7DC8FB}"/>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91815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p:tgtEl>
                                          <p:spTgt spid="14"/>
                                        </p:tgtEl>
                                        <p:attrNameLst>
                                          <p:attrName>ppt_x</p:attrName>
                                        </p:attrNameLst>
                                      </p:cBhvr>
                                      <p:tavLst>
                                        <p:tav tm="0">
                                          <p:val>
                                            <p:strVal val="#ppt_x+#ppt_w*1.125000"/>
                                          </p:val>
                                        </p:tav>
                                        <p:tav tm="100000">
                                          <p:val>
                                            <p:strVal val="#ppt_x"/>
                                          </p:val>
                                        </p:tav>
                                      </p:tavLst>
                                    </p:anim>
                                    <p:animEffect transition="in" filter="wipe(left)">
                                      <p:cBhvr>
                                        <p:cTn id="14" dur="2000"/>
                                        <p:tgtEl>
                                          <p:spTgt spid="14"/>
                                        </p:tgtEl>
                                      </p:cBhvr>
                                    </p:animEffect>
                                  </p:childTnLst>
                                </p:cTn>
                              </p:par>
                            </p:childTnLst>
                          </p:cTn>
                        </p:par>
                        <p:par>
                          <p:cTn id="15" fill="hold">
                            <p:stCondLst>
                              <p:cond delay="3000"/>
                            </p:stCondLst>
                            <p:childTnLst>
                              <p:par>
                                <p:cTn id="16" presetID="47" presetClass="entr" presetSubtype="0"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908214" y="1317337"/>
            <a:ext cx="7215633" cy="1327010"/>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Some additional items a pass-through entity should also consider when performing a risk assessment include, but are not limited to:</a:t>
            </a:r>
            <a:endParaRPr lang="en-US" altLang="en-US" sz="2600" dirty="0"/>
          </a:p>
        </p:txBody>
      </p:sp>
      <p:graphicFrame>
        <p:nvGraphicFramePr>
          <p:cNvPr id="16" name="Content Placeholder 5">
            <a:extLst>
              <a:ext uri="{FF2B5EF4-FFF2-40B4-BE49-F238E27FC236}">
                <a16:creationId xmlns:a16="http://schemas.microsoft.com/office/drawing/2014/main" id="{72129046-EEA6-0144-9556-8DA6F10C9700}"/>
              </a:ext>
            </a:extLst>
          </p:cNvPr>
          <p:cNvGraphicFramePr>
            <a:graphicFrameLocks/>
          </p:cNvGraphicFramePr>
          <p:nvPr/>
        </p:nvGraphicFramePr>
        <p:xfrm>
          <a:off x="908214" y="2793873"/>
          <a:ext cx="8686800" cy="3115945"/>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555625">
                <a:tc>
                  <a:txBody>
                    <a:bodyPr/>
                    <a:lstStyle/>
                    <a:p>
                      <a:pPr algn="ctr"/>
                      <a:r>
                        <a:rPr lang="en-US" b="1" i="0" dirty="0">
                          <a:latin typeface="Arial Narrow" panose="020B0604020202020204" pitchFamily="34" charset="0"/>
                          <a:cs typeface="Arial Narrow" panose="020B0604020202020204" pitchFamily="34" charset="0"/>
                        </a:rPr>
                        <a:t>GENERAL ASSESSMENT</a:t>
                      </a:r>
                    </a:p>
                  </a:txBody>
                  <a:tcPr anchor="ctr">
                    <a:solidFill>
                      <a:srgbClr val="00929E"/>
                    </a:solidFill>
                  </a:tcPr>
                </a:tc>
                <a:tc>
                  <a:txBody>
                    <a:bodyPr/>
                    <a:lstStyle/>
                    <a:p>
                      <a:pPr algn="ctr"/>
                      <a:r>
                        <a:rPr lang="en-US" b="1" i="0" dirty="0">
                          <a:latin typeface="Arial Narrow" panose="020B0604020202020204" pitchFamily="34" charset="0"/>
                          <a:cs typeface="Arial Narrow" panose="020B0604020202020204" pitchFamily="34" charset="0"/>
                        </a:rPr>
                        <a:t>LEGAL ASSESSMENT</a:t>
                      </a:r>
                    </a:p>
                  </a:txBody>
                  <a:tcPr anchor="ctr">
                    <a:solidFill>
                      <a:srgbClr val="00929E"/>
                    </a:solidFill>
                  </a:tcPr>
                </a:tc>
                <a:tc>
                  <a:txBody>
                    <a:bodyPr/>
                    <a:lstStyle/>
                    <a:p>
                      <a:pPr algn="ctr"/>
                      <a:r>
                        <a:rPr lang="en-US" b="1" i="0" dirty="0">
                          <a:latin typeface="Arial Narrow" panose="020B0604020202020204" pitchFamily="34" charset="0"/>
                          <a:cs typeface="Arial Narrow" panose="020B0604020202020204" pitchFamily="34" charset="0"/>
                        </a:rPr>
                        <a:t>FINANCIAL</a:t>
                      </a:r>
                      <a:r>
                        <a:rPr lang="en-US" b="1" i="0" baseline="0" dirty="0">
                          <a:latin typeface="Arial Narrow" panose="020B0604020202020204" pitchFamily="34" charset="0"/>
                          <a:cs typeface="Arial Narrow" panose="020B0604020202020204" pitchFamily="34" charset="0"/>
                        </a:rPr>
                        <a:t> ASSESSMENT</a:t>
                      </a:r>
                      <a:endParaRPr lang="en-US" b="1" i="0" dirty="0">
                        <a:latin typeface="Arial Narrow" panose="020B0604020202020204" pitchFamily="34" charset="0"/>
                        <a:cs typeface="Arial Narrow" panose="020B0604020202020204" pitchFamily="34" charset="0"/>
                      </a:endParaRPr>
                    </a:p>
                  </a:txBody>
                  <a:tcPr anchor="ctr">
                    <a:solidFill>
                      <a:srgbClr val="00929E"/>
                    </a:solidFill>
                  </a:tcPr>
                </a:tc>
                <a:extLst>
                  <a:ext uri="{0D108BD9-81ED-4DB2-BD59-A6C34878D82A}">
                    <a16:rowId xmlns:a16="http://schemas.microsoft.com/office/drawing/2014/main" val="10000"/>
                  </a:ext>
                </a:extLst>
              </a:tr>
              <a:tr h="2292632">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Award amount</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Matching funds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New </a:t>
                      </a:r>
                      <a:r>
                        <a:rPr lang="en-US" altLang="ko-KR" sz="1800" dirty="0" err="1">
                          <a:solidFill>
                            <a:srgbClr val="040E08"/>
                          </a:solidFill>
                          <a:latin typeface="Arial" panose="020B0604020202020204" pitchFamily="34" charset="0"/>
                          <a:ea typeface="굴림" panose="020B0600000101010101" pitchFamily="34" charset="-127"/>
                          <a:cs typeface="Arial" panose="020B0604020202020204" pitchFamily="34" charset="0"/>
                        </a:rPr>
                        <a:t>subrecipient</a:t>
                      </a: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Budget modification requests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Past suspension </a:t>
                      </a:r>
                      <a:b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b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or debarment </a:t>
                      </a:r>
                      <a:r>
                        <a:rPr lang="en-US" altLang="ko-KR" sz="1800" b="1" dirty="0">
                          <a:solidFill>
                            <a:srgbClr val="C00000"/>
                          </a:solidFill>
                          <a:latin typeface="Arial" panose="020B0604020202020204" pitchFamily="34" charset="0"/>
                          <a:ea typeface="굴림" panose="020B0600000101010101" pitchFamily="34" charset="-127"/>
                          <a:cs typeface="Arial" panose="020B0604020202020204" pitchFamily="34" charset="0"/>
                        </a:rPr>
                        <a:t>must</a:t>
                      </a:r>
                      <a:r>
                        <a:rPr lang="en-US" altLang="ko-KR" sz="1800" dirty="0">
                          <a:solidFill>
                            <a:srgbClr val="C00000"/>
                          </a:solidFill>
                          <a:latin typeface="Arial" panose="020B0604020202020204" pitchFamily="34" charset="0"/>
                          <a:ea typeface="굴림" panose="020B0600000101010101" pitchFamily="34" charset="-127"/>
                          <a:cs typeface="Arial" panose="020B0604020202020204" pitchFamily="34" charset="0"/>
                        </a:rPr>
                        <a:t> </a:t>
                      </a:r>
                      <a:br>
                        <a:rPr lang="en-US" altLang="ko-KR" sz="1800" dirty="0">
                          <a:solidFill>
                            <a:srgbClr val="C00000"/>
                          </a:solidFill>
                          <a:latin typeface="Arial" panose="020B0604020202020204" pitchFamily="34" charset="0"/>
                          <a:ea typeface="굴림" panose="020B0600000101010101" pitchFamily="34" charset="-127"/>
                          <a:cs typeface="Arial" panose="020B0604020202020204" pitchFamily="34" charset="0"/>
                        </a:rPr>
                      </a:br>
                      <a:r>
                        <a:rPr lang="en-US" altLang="ko-KR" sz="1800" b="1" dirty="0">
                          <a:solidFill>
                            <a:srgbClr val="C00000"/>
                          </a:solidFill>
                          <a:latin typeface="Arial" panose="020B0604020202020204" pitchFamily="34" charset="0"/>
                          <a:ea typeface="굴림" panose="020B0600000101010101" pitchFamily="34" charset="-127"/>
                          <a:cs typeface="Arial" panose="020B0604020202020204" pitchFamily="34" charset="0"/>
                        </a:rPr>
                        <a:t>be considered</a:t>
                      </a: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Federal debt owed</a:t>
                      </a:r>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Delinquent reports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Recent audit opinion</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Received financial reviews from other agencies</a:t>
                      </a:r>
                      <a:r>
                        <a:rPr lang="en-US" altLang="ko-KR" sz="1800" baseline="0" dirty="0">
                          <a:solidFill>
                            <a:srgbClr val="040E08"/>
                          </a:solidFill>
                          <a:latin typeface="Arial" panose="020B0604020202020204" pitchFamily="34" charset="0"/>
                          <a:ea typeface="굴림" panose="020B0600000101010101" pitchFamily="34" charset="-127"/>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extLst>
                  <a:ext uri="{0D108BD9-81ED-4DB2-BD59-A6C34878D82A}">
                    <a16:rowId xmlns:a16="http://schemas.microsoft.com/office/drawing/2014/main" val="10001"/>
                  </a:ext>
                </a:extLst>
              </a:tr>
            </a:tbl>
          </a:graphicData>
        </a:graphic>
      </p:graphicFrame>
      <p:pic>
        <p:nvPicPr>
          <p:cNvPr id="24" name="Picture 23">
            <a:extLst>
              <a:ext uri="{FF2B5EF4-FFF2-40B4-BE49-F238E27FC236}">
                <a16:creationId xmlns:a16="http://schemas.microsoft.com/office/drawing/2014/main" id="{CC7B069A-FE2B-D74E-B6DE-9CA7F337DD11}"/>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49776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p:tgtEl>
                                          <p:spTgt spid="16"/>
                                        </p:tgtEl>
                                        <p:attrNameLst>
                                          <p:attrName>ppt_x</p:attrName>
                                        </p:attrNameLst>
                                      </p:cBhvr>
                                      <p:tavLst>
                                        <p:tav tm="0">
                                          <p:val>
                                            <p:strVal val="#ppt_x+#ppt_w*1.125000"/>
                                          </p:val>
                                        </p:tav>
                                        <p:tav tm="100000">
                                          <p:val>
                                            <p:strVal val="#ppt_x"/>
                                          </p:val>
                                        </p:tav>
                                      </p:tavLst>
                                    </p:anim>
                                    <p:animEffect transition="in" filter="wipe(left)">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8" name="Group 17">
            <a:extLst>
              <a:ext uri="{FF2B5EF4-FFF2-40B4-BE49-F238E27FC236}">
                <a16:creationId xmlns:a16="http://schemas.microsoft.com/office/drawing/2014/main" id="{18B79AC1-C0B0-F744-B334-F1A727D80606}"/>
              </a:ext>
              <a:ext uri="{C183D7F6-B498-43B3-948B-1728B52AA6E4}">
                <adec:decorative xmlns:adec="http://schemas.microsoft.com/office/drawing/2017/decorative" val="1"/>
              </a:ext>
            </a:extLst>
          </p:cNvPr>
          <p:cNvGrpSpPr/>
          <p:nvPr/>
        </p:nvGrpSpPr>
        <p:grpSpPr>
          <a:xfrm>
            <a:off x="8721177" y="3219302"/>
            <a:ext cx="2251384" cy="2251384"/>
            <a:chOff x="35761" y="3388744"/>
            <a:chExt cx="2734521" cy="2734521"/>
          </a:xfrm>
        </p:grpSpPr>
        <p:sp>
          <p:nvSpPr>
            <p:cNvPr id="19" name="Oval 18">
              <a:extLst>
                <a:ext uri="{FF2B5EF4-FFF2-40B4-BE49-F238E27FC236}">
                  <a16:creationId xmlns:a16="http://schemas.microsoft.com/office/drawing/2014/main" id="{7B0FED2E-D0D4-264B-B79E-C66A49CF74F5}"/>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 name="Picture 19">
              <a:extLst>
                <a:ext uri="{FF2B5EF4-FFF2-40B4-BE49-F238E27FC236}">
                  <a16:creationId xmlns:a16="http://schemas.microsoft.com/office/drawing/2014/main" id="{858A6EE1-AA47-BF4C-BBD2-E5D13A7D890E}"/>
                </a:ext>
              </a:extLst>
            </p:cNvPr>
            <p:cNvPicPr>
              <a:picLocks noChangeAspect="1"/>
            </p:cNvPicPr>
            <p:nvPr/>
          </p:nvPicPr>
          <p:blipFill>
            <a:blip r:embed="rId2"/>
            <a:stretch>
              <a:fillRect/>
            </a:stretch>
          </p:blipFill>
          <p:spPr>
            <a:xfrm>
              <a:off x="54589" y="3426399"/>
              <a:ext cx="2682579" cy="2682579"/>
            </a:xfrm>
            <a:prstGeom prst="rect">
              <a:avLst/>
            </a:prstGeom>
          </p:spPr>
        </p:pic>
        <p:pic>
          <p:nvPicPr>
            <p:cNvPr id="21" name="Picture 20">
              <a:extLst>
                <a:ext uri="{FF2B5EF4-FFF2-40B4-BE49-F238E27FC236}">
                  <a16:creationId xmlns:a16="http://schemas.microsoft.com/office/drawing/2014/main" id="{F36DC137-E2F9-F44A-BBC3-52539A0BF091}"/>
                </a:ext>
              </a:extLst>
            </p:cNvPr>
            <p:cNvPicPr>
              <a:picLocks noChangeAspect="1"/>
            </p:cNvPicPr>
            <p:nvPr/>
          </p:nvPicPr>
          <p:blipFill>
            <a:blip r:embed="rId3"/>
            <a:stretch>
              <a:fillRect/>
            </a:stretch>
          </p:blipFill>
          <p:spPr>
            <a:xfrm>
              <a:off x="35761" y="3388744"/>
              <a:ext cx="2734521" cy="2734521"/>
            </a:xfrm>
            <a:prstGeom prst="rect">
              <a:avLst/>
            </a:prstGeom>
          </p:spPr>
        </p:pic>
        <p:pic>
          <p:nvPicPr>
            <p:cNvPr id="22" name="Picture 21">
              <a:extLst>
                <a:ext uri="{FF2B5EF4-FFF2-40B4-BE49-F238E27FC236}">
                  <a16:creationId xmlns:a16="http://schemas.microsoft.com/office/drawing/2014/main" id="{67088991-DAA7-4746-808E-FB84B78125BC}"/>
                </a:ext>
              </a:extLst>
            </p:cNvPr>
            <p:cNvPicPr>
              <a:picLocks noChangeAspect="1"/>
            </p:cNvPicPr>
            <p:nvPr/>
          </p:nvPicPr>
          <p:blipFill>
            <a:blip r:embed="rId4"/>
            <a:stretch>
              <a:fillRect/>
            </a:stretch>
          </p:blipFill>
          <p:spPr>
            <a:xfrm>
              <a:off x="54589" y="3413520"/>
              <a:ext cx="2696866" cy="2696866"/>
            </a:xfrm>
            <a:prstGeom prst="rect">
              <a:avLst/>
            </a:prstGeom>
          </p:spPr>
        </p:pic>
      </p:gr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6"/>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7649587" cy="3240883"/>
          </a:xfrm>
        </p:spPr>
        <p:txBody>
          <a:bodyPr>
            <a:normAutofit/>
          </a:bodyPr>
          <a:lstStyle/>
          <a:p>
            <a:pPr marL="0" indent="0">
              <a:lnSpc>
                <a:spcPts val="3620"/>
              </a:lnSpc>
              <a:buClr>
                <a:srgbClr val="C00000"/>
              </a:buClr>
              <a:buSzPct val="80000"/>
              <a:buNone/>
            </a:pPr>
            <a:r>
              <a:rPr lang="en-US" altLang="ko-KR" sz="2600" dirty="0">
                <a:solidFill>
                  <a:srgbClr val="040E08"/>
                </a:solidFill>
                <a:ea typeface="굴림" panose="020B0600000101010101" pitchFamily="34" charset="-127"/>
              </a:rPr>
              <a:t>The assessment of these attributes should provide the basis for developing a monitoring plan and a strategy for monitoring subrecipients. </a:t>
            </a:r>
          </a:p>
          <a:p>
            <a:pPr marL="0" indent="0">
              <a:lnSpc>
                <a:spcPct val="100000"/>
              </a:lnSpc>
              <a:buClr>
                <a:srgbClr val="C00000"/>
              </a:buClr>
              <a:buSzPct val="80000"/>
              <a:buNone/>
            </a:pPr>
            <a:endParaRPr lang="en-US" altLang="ko-KR" sz="1200" dirty="0">
              <a:solidFill>
                <a:srgbClr val="040E08"/>
              </a:solidFill>
              <a:ea typeface="굴림" panose="020B0600000101010101" pitchFamily="34" charset="-127"/>
            </a:endParaRPr>
          </a:p>
          <a:p>
            <a:pPr marL="0" indent="0">
              <a:lnSpc>
                <a:spcPts val="3620"/>
              </a:lnSpc>
              <a:buClr>
                <a:srgbClr val="C00000"/>
              </a:buClr>
              <a:buSzPct val="80000"/>
              <a:buNone/>
            </a:pPr>
            <a:r>
              <a:rPr lang="en-US" altLang="ko-KR" sz="2600" dirty="0">
                <a:solidFill>
                  <a:srgbClr val="040E08"/>
                </a:solidFill>
                <a:ea typeface="굴림" panose="020B0600000101010101" pitchFamily="34" charset="-127"/>
              </a:rPr>
              <a:t>While this process is not all inclusive, it should give pass-through entities a starting point for assessing risk and developing a monitoring plan.</a:t>
            </a:r>
          </a:p>
        </p:txBody>
      </p:sp>
      <p:sp>
        <p:nvSpPr>
          <p:cNvPr id="23" name="TextBox 22">
            <a:extLst>
              <a:ext uri="{FF2B5EF4-FFF2-40B4-BE49-F238E27FC236}">
                <a16:creationId xmlns:a16="http://schemas.microsoft.com/office/drawing/2014/main" id="{0D7A2496-C678-5F4D-BB28-A4466EA4D674}"/>
              </a:ext>
            </a:extLst>
          </p:cNvPr>
          <p:cNvSpPr txBox="1"/>
          <p:nvPr/>
        </p:nvSpPr>
        <p:spPr>
          <a:xfrm>
            <a:off x="598715" y="4944465"/>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200.332) </a:t>
            </a:r>
            <a:endParaRPr lang="en-US" sz="2000" i="1"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CFB6BAF6-AA31-F748-A71D-1A4877D6950D}"/>
              </a:ext>
              <a:ext uri="{C183D7F6-B498-43B3-948B-1728B52AA6E4}">
                <adec:decorative xmlns:adec="http://schemas.microsoft.com/office/drawing/2017/decorative" val="1"/>
              </a:ext>
            </a:extLst>
          </p:cNvPr>
          <p:cNvPicPr>
            <a:picLocks noChangeAspect="1"/>
          </p:cNvPicPr>
          <p:nvPr/>
        </p:nvPicPr>
        <p:blipFill>
          <a:blip r:embed="rId7"/>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9949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389594"/>
            <a:ext cx="10890250" cy="1240971"/>
          </a:xfrm>
        </p:spPr>
        <p:txBody>
          <a:bodyPr>
            <a:normAutofit/>
          </a:bodyPr>
          <a:lstStyle/>
          <a:p>
            <a:pPr>
              <a:lnSpc>
                <a:spcPct val="100000"/>
              </a:lnSpc>
            </a:pPr>
            <a:r>
              <a:rPr lang="en-US" sz="3600" b="0" dirty="0"/>
              <a:t>Subrecipient Monitoring</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dirty="0"/>
              <a:t>						</a:t>
            </a:r>
            <a:r>
              <a:rPr lang="en-US" sz="3200" dirty="0"/>
              <a:t>Post-award Process </a:t>
            </a:r>
            <a:endParaRPr lang="en-US" dirty="0"/>
          </a:p>
        </p:txBody>
      </p:sp>
    </p:spTree>
    <p:extLst>
      <p:ext uri="{BB962C8B-B14F-4D97-AF65-F5344CB8AC3E}">
        <p14:creationId xmlns:p14="http://schemas.microsoft.com/office/powerpoint/2010/main" val="408160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104f831b62817239fb6eada576b7a920">
  <xsd:schema xmlns:xsd="http://www.w3.org/2001/XMLSchema" xmlns:xs="http://www.w3.org/2001/XMLSchema" xmlns:p="http://schemas.microsoft.com/office/2006/metadata/properties" xmlns:ns2="fc670a6c-c638-482b-9524-a69206c51e9a" targetNamespace="http://schemas.microsoft.com/office/2006/metadata/properties" ma:root="true" ma:fieldsID="94526f520ceff7eb6363bbfa5e10efd6"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4EAC5A-7690-4C63-8CA0-BB9D10393C5A}">
  <ds:schemaRefs>
    <ds:schemaRef ds:uri="http://schemas.microsoft.com/sharepoint/v3/contenttype/forms"/>
  </ds:schemaRefs>
</ds:datastoreItem>
</file>

<file path=customXml/itemProps2.xml><?xml version="1.0" encoding="utf-8"?>
<ds:datastoreItem xmlns:ds="http://schemas.openxmlformats.org/officeDocument/2006/customXml" ds:itemID="{B48DD65F-6FEB-460E-B38F-8976DB056BB5}">
  <ds:schemaRefs>
    <ds:schemaRef ds:uri="fc670a6c-c638-482b-9524-a69206c51e9a"/>
    <ds:schemaRef ds:uri="http://schemas.microsoft.com/office/2006/metadata/propertie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0007B8B6-4659-4C17-A35C-38A4BAE77F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otalTime>32035</TotalTime>
  <Words>12066</Words>
  <Application>Microsoft Office PowerPoint</Application>
  <PresentationFormat>Widescreen</PresentationFormat>
  <Paragraphs>1929</Paragraphs>
  <Slides>249</Slides>
  <Notes>41</Notes>
  <HiddenSlides>0</HiddenSlides>
  <MMClips>0</MMClips>
  <ScaleCrop>false</ScaleCrop>
  <HeadingPairs>
    <vt:vector size="8" baseType="variant">
      <vt:variant>
        <vt:lpstr>Fonts Used</vt:lpstr>
      </vt:variant>
      <vt:variant>
        <vt:i4>20</vt:i4>
      </vt:variant>
      <vt:variant>
        <vt:lpstr>Theme</vt:lpstr>
      </vt:variant>
      <vt:variant>
        <vt:i4>4</vt:i4>
      </vt:variant>
      <vt:variant>
        <vt:lpstr>Embedded OLE Servers</vt:lpstr>
      </vt:variant>
      <vt:variant>
        <vt:i4>1</vt:i4>
      </vt:variant>
      <vt:variant>
        <vt:lpstr>Slide Titles</vt:lpstr>
      </vt:variant>
      <vt:variant>
        <vt:i4>249</vt:i4>
      </vt:variant>
    </vt:vector>
  </HeadingPairs>
  <TitlesOfParts>
    <vt:vector size="274" baseType="lpstr">
      <vt:lpstr>Gulim</vt:lpstr>
      <vt:lpstr>Gulim</vt:lpstr>
      <vt:lpstr>.Apple Color Emoji UI</vt:lpstr>
      <vt:lpstr>Aptos</vt:lpstr>
      <vt:lpstr>Arial</vt:lpstr>
      <vt:lpstr>Arial     </vt:lpstr>
      <vt:lpstr>Arial        </vt:lpstr>
      <vt:lpstr>Arial (Body)</vt:lpstr>
      <vt:lpstr>Arial Black</vt:lpstr>
      <vt:lpstr>Arial Narrow</vt:lpstr>
      <vt:lpstr>Arial Unicode MS</vt:lpstr>
      <vt:lpstr>Calibri</vt:lpstr>
      <vt:lpstr>Calibri Light</vt:lpstr>
      <vt:lpstr>Garamond</vt:lpstr>
      <vt:lpstr>Georgia</vt:lpstr>
      <vt:lpstr>Impact</vt:lpstr>
      <vt:lpstr>Segoe UI</vt:lpstr>
      <vt:lpstr>Symbol</vt:lpstr>
      <vt:lpstr>Times New Roman</vt:lpstr>
      <vt:lpstr>Wingdings</vt:lpstr>
      <vt:lpstr>Office Theme</vt:lpstr>
      <vt:lpstr>1_Custom Design</vt:lpstr>
      <vt:lpstr>Custom Design</vt:lpstr>
      <vt:lpstr>2_Custom Design</vt:lpstr>
      <vt:lpstr>Worksheet</vt:lpstr>
      <vt:lpstr>SEMINAR</vt:lpstr>
      <vt:lpstr>No  Question</vt:lpstr>
      <vt:lpstr>Welcome and Introductions</vt:lpstr>
      <vt:lpstr>Learning Objectives</vt:lpstr>
      <vt:lpstr>Office of the Chief Financial Officer</vt:lpstr>
      <vt:lpstr>Grants Financial Management Division (GFMD)</vt:lpstr>
      <vt:lpstr>Financial Monitoring Review</vt:lpstr>
      <vt:lpstr>Purpose of Financial Monitoring Review</vt:lpstr>
      <vt:lpstr>Limited Scope Review vs. Audit</vt:lpstr>
      <vt:lpstr>Limited Scope Review</vt:lpstr>
      <vt:lpstr>Audit</vt:lpstr>
      <vt:lpstr>Types of Financial Monitoring Reviews</vt:lpstr>
      <vt:lpstr>How are Desk and On-site Reviews Selected?</vt:lpstr>
      <vt:lpstr>DOJ Risk Assessment</vt:lpstr>
      <vt:lpstr>Risk Assessment Tools</vt:lpstr>
      <vt:lpstr>Recommended Risk Assessment for Prime Recipient</vt:lpstr>
      <vt:lpstr>Risk Assessment Tool</vt:lpstr>
      <vt:lpstr>Risk Assessment Tool</vt:lpstr>
      <vt:lpstr>Risk Assessment Tool</vt:lpstr>
      <vt:lpstr>Risk Assessment Sample</vt:lpstr>
      <vt:lpstr>Types of Desk Reviews</vt:lpstr>
      <vt:lpstr>Standard Desk Review</vt:lpstr>
      <vt:lpstr>Enhanced Desk Review</vt:lpstr>
      <vt:lpstr>Restricted Drawdown</vt:lpstr>
      <vt:lpstr>Conference Costs</vt:lpstr>
      <vt:lpstr>Preparing for an On-site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Budget vs. Actual Exercise</vt:lpstr>
      <vt:lpstr>Budget vs. Actual Exercise</vt:lpstr>
      <vt:lpstr>Budget vs. Actual Exercise Answer Key</vt:lpstr>
      <vt:lpstr>Performance of an On-site Review</vt:lpstr>
      <vt:lpstr>On-site Review</vt:lpstr>
      <vt:lpstr>On-site Review</vt:lpstr>
      <vt:lpstr>On-site Review</vt:lpstr>
      <vt:lpstr>On-site Review</vt:lpstr>
      <vt:lpstr>On-site Review</vt:lpstr>
      <vt:lpstr>On-site Review</vt:lpstr>
      <vt:lpstr>On-site Review</vt:lpstr>
      <vt:lpstr>On-site Review</vt:lpstr>
      <vt:lpstr>On-site Review – Approved Budget Categories</vt:lpstr>
      <vt:lpstr>On-site Review</vt:lpstr>
      <vt:lpstr>Audit Trail</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Pass-through Entity’s Oversight Responsibilities for Subrecipients</vt:lpstr>
      <vt:lpstr>Definitions</vt:lpstr>
      <vt:lpstr>Pass-through Entity</vt:lpstr>
      <vt:lpstr>Subaward</vt:lpstr>
      <vt:lpstr>Subrecipient</vt:lpstr>
      <vt:lpstr>Contract</vt:lpstr>
      <vt:lpstr>Contractor</vt:lpstr>
      <vt:lpstr>Subrecipient vs. Contractor Determination</vt:lpstr>
      <vt:lpstr>Subrecipient vs. Contractor Determination</vt:lpstr>
      <vt:lpstr>Subrecipient vs. Contractor Determination</vt:lpstr>
      <vt:lpstr>Subrecipient vs. Contractor Determination</vt:lpstr>
      <vt:lpstr>Characteristics of a Subrecipient vs. Contractor</vt:lpstr>
      <vt:lpstr>Pass-through Entity’s Responsibilities</vt:lpstr>
      <vt:lpstr>Pass-through Entity’s Responsibilities</vt:lpstr>
      <vt:lpstr>Pass-through Entity’s Responsibilities</vt:lpstr>
      <vt:lpstr>Pass-through Entity’s Responsibilities</vt:lpstr>
      <vt:lpstr>Policies and Procedures Risk Assessment</vt:lpstr>
      <vt:lpstr>Policies and Procedures</vt:lpstr>
      <vt:lpstr>Policies and Procedures</vt:lpstr>
      <vt:lpstr>Policies and Procedures</vt:lpstr>
      <vt:lpstr>Risk Assessment</vt:lpstr>
      <vt:lpstr>Risk Assessment</vt:lpstr>
      <vt:lpstr>Risk Assessment</vt:lpstr>
      <vt:lpstr>Risk Assessment</vt:lpstr>
      <vt:lpstr>Risk Assessment</vt:lpstr>
      <vt:lpstr>Risk Assessment</vt:lpstr>
      <vt:lpstr>Subrecipient Monitoring</vt:lpstr>
      <vt:lpstr>Subrecipient Monitoring</vt:lpstr>
      <vt:lpstr>Subrecipient Monitoring</vt:lpstr>
      <vt:lpstr>Subrecipient Monitoring</vt:lpstr>
      <vt:lpstr>Subrecipient Monitoring</vt:lpstr>
      <vt:lpstr>Subrecipient Monitoring</vt:lpstr>
      <vt:lpstr>Remedies for Subrecipient Noncompliance</vt:lpstr>
      <vt:lpstr>Post-award Remedies for Noncompliance</vt:lpstr>
      <vt:lpstr>Post-award Remedies for Noncompliance</vt:lpstr>
      <vt:lpstr>Close-out Requirements Federal Funding Accountability and Transparency Act (FFATA) – Subaward and Executive Compensation</vt:lpstr>
      <vt:lpstr>Closeout Requirements </vt:lpstr>
      <vt:lpstr>Closeout Requirements </vt:lpstr>
      <vt:lpstr>FFATA - Subaward and Executive Compensation </vt:lpstr>
      <vt:lpstr>FFATA - Subaward and Executive Compensation</vt:lpstr>
      <vt:lpstr>FFATA - Subaward and Executive Compensation</vt:lpstr>
      <vt:lpstr>FFATA - Subaward and Executive Compensation</vt:lpstr>
      <vt:lpstr>On-site Review</vt:lpstr>
      <vt:lpstr>On-site Review</vt:lpstr>
      <vt:lpstr>On-site Review</vt:lpstr>
      <vt:lpstr>                   Procurement</vt:lpstr>
      <vt:lpstr>Procurement Procedures and General Guidance</vt:lpstr>
      <vt:lpstr>General Guidance and Competition</vt:lpstr>
      <vt:lpstr>Sole Source Contract</vt:lpstr>
      <vt:lpstr>Sole Source Justification/Sample Outline</vt:lpstr>
      <vt:lpstr>Sole Source Justification/Sample Outline</vt:lpstr>
      <vt:lpstr>Noncompetitive Procurement Justification (Sole Source) Sample Outline</vt:lpstr>
      <vt:lpstr>Contracting Dos &amp; Don’ts</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Top 10 Monitoring Findings (FY 2025)</vt:lpstr>
      <vt:lpstr>Top 10 Monitoring Findings (FY 2025)</vt:lpstr>
      <vt:lpstr>Top 10 Monitoring Findings (FY 2025)</vt:lpstr>
      <vt:lpstr>On-site Review</vt:lpstr>
      <vt:lpstr>Site Review Follow Up</vt:lpstr>
      <vt:lpstr>Site Review Follow Up</vt:lpstr>
      <vt:lpstr>Site Review Follow Up</vt:lpstr>
      <vt:lpstr>Site Review Follow Up</vt:lpstr>
      <vt:lpstr>Site Review Follow Up</vt:lpstr>
      <vt:lpstr>Site Review Follow Up</vt:lpstr>
      <vt:lpstr>Preventing repeat  monitoring findings Exercise </vt:lpstr>
      <vt:lpstr>Top 10 Monitoring Findings (FY 2024)</vt:lpstr>
      <vt:lpstr>Why Avoiding Repeat Findings Matter</vt:lpstr>
      <vt:lpstr>REST ASSURED THERE ARE RESOURCES</vt:lpstr>
      <vt:lpstr>Resources &amp; Links</vt:lpstr>
      <vt:lpstr>Resources &amp; Links</vt:lpstr>
      <vt:lpstr>Cost Principles Analysis – Exercise</vt:lpstr>
      <vt:lpstr>Scenario</vt:lpstr>
      <vt:lpstr>Scenario</vt:lpstr>
      <vt:lpstr>Scenario</vt:lpstr>
      <vt:lpstr>Scenario</vt:lpstr>
      <vt:lpstr>Scenario</vt:lpstr>
      <vt:lpstr>Scenario</vt:lpstr>
      <vt:lpstr>Scenario</vt:lpstr>
      <vt:lpstr>Scenario</vt:lpstr>
      <vt:lpstr>Scenario</vt:lpstr>
      <vt:lpstr>Scenario</vt:lpstr>
      <vt:lpstr>Scenario</vt:lpstr>
      <vt:lpstr>Scenario</vt:lpstr>
      <vt:lpstr>Indirect Cost Rate</vt:lpstr>
      <vt:lpstr>Direct Cost, Indirect Cost, &amp; Cost Objective</vt:lpstr>
      <vt:lpstr>Types of Costs</vt:lpstr>
      <vt:lpstr>Direct Cost &amp; Indirect Cost.</vt:lpstr>
      <vt:lpstr>Cost Objective</vt:lpstr>
      <vt:lpstr>Test Your Knowledge</vt:lpstr>
      <vt:lpstr>Test Your Knowledge: Identify Costs as Direct or Indirect</vt:lpstr>
      <vt:lpstr>Indirect Cost Allocation</vt:lpstr>
      <vt:lpstr>Indirect Cost Allocation</vt:lpstr>
      <vt:lpstr>Statewide Cost Allocation Plans (SWCAP)</vt:lpstr>
      <vt:lpstr>Indirect Cost Rate (ICR)</vt:lpstr>
      <vt:lpstr>Indirect Cost Rate Example </vt:lpstr>
      <vt:lpstr>Generally Unallowable Costs</vt:lpstr>
      <vt:lpstr>Test Your Knowledge</vt:lpstr>
      <vt:lpstr>Types of Direct Cost Bases</vt:lpstr>
      <vt:lpstr>Types of Indirect Cost Base</vt:lpstr>
      <vt:lpstr>Types of Direct Cost Bases</vt:lpstr>
      <vt:lpstr>Types of Direct Cost Bases (Cont.)</vt:lpstr>
      <vt:lpstr>Modified Total Direct Cost (MTDC) Base</vt:lpstr>
      <vt:lpstr>Test Your Knowledge: Calculate MTDC Base for Year 1</vt:lpstr>
      <vt:lpstr>Test Your Knowledge: Calculate MTDC Base for Year 2</vt:lpstr>
      <vt:lpstr>Types of Indirect Cost Rates</vt:lpstr>
      <vt:lpstr>Types of Indirect Cost Rates</vt:lpstr>
      <vt:lpstr>De Minimis Rate</vt:lpstr>
      <vt:lpstr>Fixed Carried-forward Rate</vt:lpstr>
      <vt:lpstr>Fixed Carried-forward Rate Calculation </vt:lpstr>
      <vt:lpstr>Fixed Carried-forward Rate Calculation (Cont.)</vt:lpstr>
      <vt:lpstr>Test Your Knowledge</vt:lpstr>
      <vt:lpstr>Cognizant Agency</vt:lpstr>
      <vt:lpstr>What is a Cognizant Agency?</vt:lpstr>
      <vt:lpstr>Cognizant Federal Agency (Cont.)</vt:lpstr>
      <vt:lpstr>Test Your Knowledge: Cognizant Agency Determination</vt:lpstr>
      <vt:lpstr>Test Your Knowledge</vt:lpstr>
      <vt:lpstr>OJP/DOJ’s Indirect Cost Negotiation Process</vt:lpstr>
      <vt:lpstr>OJP’s Indirect Cost Negotiation Process</vt:lpstr>
      <vt:lpstr>Indirect Cost Rate Proposal Submission</vt:lpstr>
      <vt:lpstr>What are the Submission Requirements?</vt:lpstr>
      <vt:lpstr>Indirect Cost Rate Proposal Required Documents</vt:lpstr>
      <vt:lpstr>Indirect Cost Rate Proposal Required Documents (Cont.)</vt:lpstr>
      <vt:lpstr>Grantee’s Responsibilities</vt:lpstr>
      <vt:lpstr>Negotiated Rate Extension</vt:lpstr>
      <vt:lpstr>Test Your Knowledge</vt:lpstr>
      <vt:lpstr>Indirect Cost Budget </vt:lpstr>
      <vt:lpstr>Indirect Cost Budget  </vt:lpstr>
      <vt:lpstr>Indirect Cost Budget (Cont.) </vt:lpstr>
      <vt:lpstr>Indirect Cost Budget (Cont.)</vt:lpstr>
      <vt:lpstr>Indirect Cost Budget (Cont.)</vt:lpstr>
      <vt:lpstr>Indirect Cost Budget (Cont.)</vt:lpstr>
      <vt:lpstr>Indirect Cost Budget Reminders</vt:lpstr>
      <vt:lpstr>2024 OMB’s Uniform Guidance Updates</vt:lpstr>
      <vt:lpstr>2024 Uniform Guidance Updates</vt:lpstr>
      <vt:lpstr>Frequently Asked Questions</vt:lpstr>
      <vt:lpstr>Frequently Asked Questions. </vt:lpstr>
      <vt:lpstr>Frequently Asked Questions (Cont.)</vt:lpstr>
      <vt:lpstr>Frequently Asked Questions (Cont.)</vt:lpstr>
      <vt:lpstr>Questions</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Webinar Recordings </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Powderly</dc:creator>
  <cp:lastModifiedBy>Heather Kaiser</cp:lastModifiedBy>
  <cp:revision>1117</cp:revision>
  <dcterms:created xsi:type="dcterms:W3CDTF">2020-06-15T15:43:42Z</dcterms:created>
  <dcterms:modified xsi:type="dcterms:W3CDTF">2026-03-04T13:41:52Z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