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0" r:id="rId2"/>
    <p:sldMasterId id="2147483660" r:id="rId3"/>
  </p:sldMasterIdLst>
  <p:notesMasterIdLst>
    <p:notesMasterId r:id="rId45"/>
  </p:notesMasterIdLst>
  <p:sldIdLst>
    <p:sldId id="256" r:id="rId4"/>
    <p:sldId id="458" r:id="rId5"/>
    <p:sldId id="457" r:id="rId6"/>
    <p:sldId id="257" r:id="rId7"/>
    <p:sldId id="258" r:id="rId8"/>
    <p:sldId id="259" r:id="rId9"/>
    <p:sldId id="260" r:id="rId10"/>
    <p:sldId id="261" r:id="rId11"/>
    <p:sldId id="271" r:id="rId12"/>
    <p:sldId id="272" r:id="rId13"/>
    <p:sldId id="275" r:id="rId14"/>
    <p:sldId id="276" r:id="rId15"/>
    <p:sldId id="278" r:id="rId16"/>
    <p:sldId id="279" r:id="rId17"/>
    <p:sldId id="280" r:id="rId18"/>
    <p:sldId id="273" r:id="rId19"/>
    <p:sldId id="281" r:id="rId20"/>
    <p:sldId id="282" r:id="rId21"/>
    <p:sldId id="309" r:id="rId22"/>
    <p:sldId id="310" r:id="rId23"/>
    <p:sldId id="313" r:id="rId24"/>
    <p:sldId id="314" r:id="rId25"/>
    <p:sldId id="315" r:id="rId26"/>
    <p:sldId id="316" r:id="rId27"/>
    <p:sldId id="317" r:id="rId28"/>
    <p:sldId id="459" r:id="rId29"/>
    <p:sldId id="460" r:id="rId30"/>
    <p:sldId id="461" r:id="rId31"/>
    <p:sldId id="418" r:id="rId32"/>
    <p:sldId id="419" r:id="rId33"/>
    <p:sldId id="420" r:id="rId34"/>
    <p:sldId id="445" r:id="rId35"/>
    <p:sldId id="446" r:id="rId36"/>
    <p:sldId id="448" r:id="rId37"/>
    <p:sldId id="450" r:id="rId38"/>
    <p:sldId id="451" r:id="rId39"/>
    <p:sldId id="452" r:id="rId40"/>
    <p:sldId id="462" r:id="rId41"/>
    <p:sldId id="463" r:id="rId42"/>
    <p:sldId id="456" r:id="rId43"/>
    <p:sldId id="382"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29E"/>
    <a:srgbClr val="78AB41"/>
    <a:srgbClr val="8AC4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19"/>
    <p:restoredTop sz="94820"/>
  </p:normalViewPr>
  <p:slideViewPr>
    <p:cSldViewPr snapToGrid="0" snapToObjects="1">
      <p:cViewPr varScale="1">
        <p:scale>
          <a:sx n="35" d="100"/>
          <a:sy n="35" d="100"/>
        </p:scale>
        <p:origin x="1062" y="4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C7AB50-65A7-C24B-9A58-270EE2333BD0}" type="datetimeFigureOut">
              <a:rPr lang="en-US" smtClean="0"/>
              <a:t>8/17/2022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600535-71D0-6244-BB41-530F95841540}" type="slidenum">
              <a:rPr lang="en-US" smtClean="0"/>
              <a:t>‹#›</a:t>
            </a:fld>
            <a:endParaRPr lang="en-US"/>
          </a:p>
        </p:txBody>
      </p:sp>
    </p:spTree>
    <p:extLst>
      <p:ext uri="{BB962C8B-B14F-4D97-AF65-F5344CB8AC3E}">
        <p14:creationId xmlns:p14="http://schemas.microsoft.com/office/powerpoint/2010/main" val="3153767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Grant Adjustment Notice (GAN) is used to request project changes and/or corrections to any programmatic, administrative, or financial change associated with a grant award.  All GANs must be requested electronically by System (GMS),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600535-71D0-6244-BB41-530F958415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8688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hangingPunct="0">
              <a:spcBef>
                <a:spcPct val="0"/>
              </a:spcBef>
              <a:spcAft>
                <a:spcPts val="600"/>
              </a:spcAft>
              <a:buClr>
                <a:srgbClr val="000000"/>
              </a:buClr>
              <a:buFont typeface="Wingdings" pitchFamily="2" charset="2"/>
              <a:buChar char="Ø"/>
            </a:pPr>
            <a:r>
              <a:rPr lang="en-US" altLang="en-US" dirty="0">
                <a:solidFill>
                  <a:srgbClr val="000000"/>
                </a:solidFill>
              </a:rPr>
              <a:t>2 CFR Subpart F applicable to all non-federal entities</a:t>
            </a:r>
          </a:p>
          <a:p>
            <a:pPr eaLnBrk="0" hangingPunct="0">
              <a:spcBef>
                <a:spcPct val="0"/>
              </a:spcBef>
              <a:spcAft>
                <a:spcPts val="600"/>
              </a:spcAft>
              <a:buClr>
                <a:srgbClr val="000000"/>
              </a:buClr>
              <a:buFont typeface="Wingdings" pitchFamily="2" charset="2"/>
              <a:buChar char="Ø"/>
            </a:pPr>
            <a:r>
              <a:rPr lang="en-US" altLang="en-US" dirty="0">
                <a:solidFill>
                  <a:srgbClr val="000000"/>
                </a:solidFill>
              </a:rPr>
              <a:t>Thresholds $750K or more expended during the FY - Single Audit required</a:t>
            </a:r>
          </a:p>
          <a:p>
            <a:pPr eaLnBrk="0" hangingPunct="0">
              <a:spcBef>
                <a:spcPct val="0"/>
              </a:spcBef>
              <a:spcAft>
                <a:spcPts val="600"/>
              </a:spcAft>
              <a:buClr>
                <a:srgbClr val="000000"/>
              </a:buClr>
              <a:buFont typeface="Wingdings" pitchFamily="2" charset="2"/>
              <a:buChar char="Ø"/>
            </a:pPr>
            <a:r>
              <a:rPr lang="en-US" altLang="en-US" dirty="0">
                <a:solidFill>
                  <a:srgbClr val="000000"/>
                </a:solidFill>
              </a:rPr>
              <a:t>Audit Report - due nine (9) months after end of FY  </a:t>
            </a:r>
          </a:p>
          <a:p>
            <a:pPr eaLnBrk="0" hangingPunct="0">
              <a:spcBef>
                <a:spcPct val="0"/>
              </a:spcBef>
              <a:spcAft>
                <a:spcPts val="600"/>
              </a:spcAft>
              <a:buClr>
                <a:srgbClr val="000000"/>
              </a:buClr>
              <a:buFont typeface="Wingdings" pitchFamily="2" charset="2"/>
              <a:buChar char="Ø"/>
            </a:pPr>
            <a:r>
              <a:rPr lang="en-US" altLang="en-US" dirty="0">
                <a:solidFill>
                  <a:srgbClr val="000000"/>
                </a:solidFill>
              </a:rPr>
              <a:t>Submit online to Federal Audit Clearinghouse (FAC)</a:t>
            </a:r>
          </a:p>
          <a:p>
            <a:pPr eaLnBrk="0" hangingPunct="0">
              <a:spcBef>
                <a:spcPct val="0"/>
              </a:spcBef>
              <a:spcAft>
                <a:spcPts val="600"/>
              </a:spcAft>
              <a:buClr>
                <a:srgbClr val="000000"/>
              </a:buClr>
              <a:buFont typeface="Wingdings" pitchFamily="2" charset="2"/>
              <a:buChar char="Ø"/>
            </a:pPr>
            <a:r>
              <a:rPr lang="en-US" altLang="en-US" dirty="0">
                <a:solidFill>
                  <a:srgbClr val="000000"/>
                </a:solidFill>
              </a:rPr>
              <a:t>$15,000 or more in questioned costs must be included in the Single Audit report</a:t>
            </a:r>
          </a:p>
        </p:txBody>
      </p:sp>
      <p:sp>
        <p:nvSpPr>
          <p:cNvPr id="4" name="Slide Number Placeholder 3"/>
          <p:cNvSpPr>
            <a:spLocks noGrp="1"/>
          </p:cNvSpPr>
          <p:nvPr>
            <p:ph type="sldNum" sz="quarter" idx="5"/>
          </p:nvPr>
        </p:nvSpPr>
        <p:spPr/>
        <p:txBody>
          <a:bodyPr/>
          <a:lstStyle/>
          <a:p>
            <a:pPr>
              <a:defRPr/>
            </a:pPr>
            <a:fld id="{F4228D48-FEE7-8545-9BB4-3EE3DC75229D}" type="slidenum">
              <a:rPr lang="en-US" smtClean="0"/>
              <a:pPr>
                <a:defRPr/>
              </a:pPr>
              <a:t>32</a:t>
            </a:fld>
            <a:endParaRPr lang="en-US"/>
          </a:p>
        </p:txBody>
      </p:sp>
    </p:spTree>
    <p:extLst>
      <p:ext uri="{BB962C8B-B14F-4D97-AF65-F5344CB8AC3E}">
        <p14:creationId xmlns:p14="http://schemas.microsoft.com/office/powerpoint/2010/main" val="2305444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600535-71D0-6244-BB41-530F958415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3896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Date Placeholder 4">
            <a:extLst>
              <a:ext uri="{FF2B5EF4-FFF2-40B4-BE49-F238E27FC236}">
                <a16:creationId xmlns:a16="http://schemas.microsoft.com/office/drawing/2014/main" id="{8A3EF6E8-465D-2042-9272-DE7DDDE483AE}"/>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8/17/2022</a:t>
            </a:fld>
            <a:endParaRPr lang="en-US" dirty="0"/>
          </a:p>
        </p:txBody>
      </p:sp>
    </p:spTree>
    <p:extLst>
      <p:ext uri="{BB962C8B-B14F-4D97-AF65-F5344CB8AC3E}">
        <p14:creationId xmlns:p14="http://schemas.microsoft.com/office/powerpoint/2010/main" val="1774361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EE9D1F8-3F54-614D-84E7-7D778C9EBF07}"/>
              </a:ext>
            </a:extLst>
          </p:cNvPr>
          <p:cNvSpPr>
            <a:spLocks noGrp="1"/>
          </p:cNvSpPr>
          <p:nvPr>
            <p:ph type="body" idx="1"/>
          </p:nvPr>
        </p:nvSpPr>
        <p:spPr>
          <a:xfrm>
            <a:off x="598714" y="1362072"/>
            <a:ext cx="539886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F793FB-FF6E-D645-8D82-03FBF9E0B44D}"/>
              </a:ext>
            </a:extLst>
          </p:cNvPr>
          <p:cNvSpPr>
            <a:spLocks noGrp="1"/>
          </p:cNvSpPr>
          <p:nvPr>
            <p:ph sz="half" idx="2"/>
          </p:nvPr>
        </p:nvSpPr>
        <p:spPr>
          <a:xfrm>
            <a:off x="598714" y="2505075"/>
            <a:ext cx="539886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0B4161-6BF1-484B-8240-2A35F10D3A69}"/>
              </a:ext>
            </a:extLst>
          </p:cNvPr>
          <p:cNvSpPr>
            <a:spLocks noGrp="1"/>
          </p:cNvSpPr>
          <p:nvPr>
            <p:ph type="body" sz="quarter" idx="3"/>
          </p:nvPr>
        </p:nvSpPr>
        <p:spPr>
          <a:xfrm>
            <a:off x="6172200" y="1362072"/>
            <a:ext cx="566057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C948ED8A-F1BB-5947-9322-D1DD28C39208}"/>
              </a:ext>
            </a:extLst>
          </p:cNvPr>
          <p:cNvSpPr>
            <a:spLocks noGrp="1"/>
          </p:cNvSpPr>
          <p:nvPr>
            <p:ph sz="quarter" idx="4"/>
          </p:nvPr>
        </p:nvSpPr>
        <p:spPr>
          <a:xfrm>
            <a:off x="6172200" y="2505075"/>
            <a:ext cx="566057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BFADB91A-355D-B941-ADC8-9A0D4FC85D28}"/>
              </a:ext>
            </a:extLst>
          </p:cNvPr>
          <p:cNvSpPr>
            <a:spLocks noGrp="1"/>
          </p:cNvSpPr>
          <p:nvPr>
            <p:ph type="sldNum" sz="quarter" idx="12"/>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10" name="Date Placeholder 4">
            <a:extLst>
              <a:ext uri="{FF2B5EF4-FFF2-40B4-BE49-F238E27FC236}">
                <a16:creationId xmlns:a16="http://schemas.microsoft.com/office/drawing/2014/main" id="{2972D758-DA74-CC49-BA68-A8BBB8CF5833}"/>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8/17/2022</a:t>
            </a:fld>
            <a:endParaRPr lang="en-US" dirty="0"/>
          </a:p>
        </p:txBody>
      </p:sp>
    </p:spTree>
    <p:extLst>
      <p:ext uri="{BB962C8B-B14F-4D97-AF65-F5344CB8AC3E}">
        <p14:creationId xmlns:p14="http://schemas.microsoft.com/office/powerpoint/2010/main" val="1024586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F9C1D-F9B1-7046-899B-7891D3AB2F03}"/>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8F58A259-B21E-294C-813C-E4EFAD6CAE16}"/>
              </a:ext>
            </a:extLst>
          </p:cNvPr>
          <p:cNvSpPr>
            <a:spLocks noGrp="1"/>
          </p:cNvSpPr>
          <p:nvPr>
            <p:ph type="sldNum" sz="quarter" idx="12"/>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6" name="Date Placeholder 4">
            <a:extLst>
              <a:ext uri="{FF2B5EF4-FFF2-40B4-BE49-F238E27FC236}">
                <a16:creationId xmlns:a16="http://schemas.microsoft.com/office/drawing/2014/main" id="{BEA4AFF3-FA61-5342-906B-90E090C004FA}"/>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8/17/2022</a:t>
            </a:fld>
            <a:endParaRPr lang="en-US" dirty="0"/>
          </a:p>
        </p:txBody>
      </p:sp>
    </p:spTree>
    <p:extLst>
      <p:ext uri="{BB962C8B-B14F-4D97-AF65-F5344CB8AC3E}">
        <p14:creationId xmlns:p14="http://schemas.microsoft.com/office/powerpoint/2010/main" val="3576572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E34F09-8775-3A4B-9B91-8362D6FFE191}"/>
              </a:ext>
            </a:extLst>
          </p:cNvPr>
          <p:cNvSpPr>
            <a:spLocks noGrp="1"/>
          </p:cNvSpPr>
          <p:nvPr>
            <p:ph type="sldNum" sz="quarter" idx="12"/>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5" name="Date Placeholder 4">
            <a:extLst>
              <a:ext uri="{FF2B5EF4-FFF2-40B4-BE49-F238E27FC236}">
                <a16:creationId xmlns:a16="http://schemas.microsoft.com/office/drawing/2014/main" id="{55F3C758-16BF-4846-A82E-951998CE25EB}"/>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8/17/2022</a:t>
            </a:fld>
            <a:endParaRPr lang="en-US" dirty="0"/>
          </a:p>
        </p:txBody>
      </p:sp>
    </p:spTree>
    <p:extLst>
      <p:ext uri="{BB962C8B-B14F-4D97-AF65-F5344CB8AC3E}">
        <p14:creationId xmlns:p14="http://schemas.microsoft.com/office/powerpoint/2010/main" val="19736517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E3B767-C16C-6147-A017-888FBAC8E4C7}"/>
              </a:ext>
            </a:extLst>
          </p:cNvPr>
          <p:cNvSpPr>
            <a:spLocks noGrp="1"/>
          </p:cNvSpPr>
          <p:nvPr>
            <p:ph idx="1"/>
          </p:nvPr>
        </p:nvSpPr>
        <p:spPr>
          <a:xfrm>
            <a:off x="5183188" y="1341891"/>
            <a:ext cx="6649582" cy="483030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DCE5F48-A46D-2A4A-9B98-42AB999047E0}"/>
              </a:ext>
            </a:extLst>
          </p:cNvPr>
          <p:cNvSpPr>
            <a:spLocks noGrp="1"/>
          </p:cNvSpPr>
          <p:nvPr>
            <p:ph type="body" sz="half" idx="2"/>
          </p:nvPr>
        </p:nvSpPr>
        <p:spPr>
          <a:xfrm>
            <a:off x="598714" y="1349829"/>
            <a:ext cx="4173311" cy="48303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1026D5DC-B92B-0840-A97C-B91EE95FCD42}"/>
              </a:ext>
            </a:extLst>
          </p:cNvPr>
          <p:cNvSpPr>
            <a:spLocks noGrp="1"/>
          </p:cNvSpPr>
          <p:nvPr>
            <p:ph type="sldNum" sz="quarter" idx="12"/>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0F43106D-3A13-6943-978C-9C0B30E76702}"/>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8/17/2022</a:t>
            </a:fld>
            <a:endParaRPr lang="en-US" dirty="0"/>
          </a:p>
        </p:txBody>
      </p:sp>
    </p:spTree>
    <p:extLst>
      <p:ext uri="{BB962C8B-B14F-4D97-AF65-F5344CB8AC3E}">
        <p14:creationId xmlns:p14="http://schemas.microsoft.com/office/powerpoint/2010/main" val="42165648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81D41A2-2ED9-8642-9600-B592DCA8D8C2}"/>
              </a:ext>
            </a:extLst>
          </p:cNvPr>
          <p:cNvSpPr>
            <a:spLocks noGrp="1"/>
          </p:cNvSpPr>
          <p:nvPr>
            <p:ph type="pic" idx="1"/>
          </p:nvPr>
        </p:nvSpPr>
        <p:spPr>
          <a:xfrm>
            <a:off x="5183188" y="1352775"/>
            <a:ext cx="6649582" cy="483325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34D520-9D1C-7141-A1F1-F7BB8B3C5865}"/>
              </a:ext>
            </a:extLst>
          </p:cNvPr>
          <p:cNvSpPr>
            <a:spLocks noGrp="1"/>
          </p:cNvSpPr>
          <p:nvPr>
            <p:ph type="body" sz="half" idx="2"/>
          </p:nvPr>
        </p:nvSpPr>
        <p:spPr>
          <a:xfrm>
            <a:off x="587830" y="1360713"/>
            <a:ext cx="4184196" cy="483325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EA2FFA80-4FDA-A24A-9A6D-3D478EB92912}"/>
              </a:ext>
            </a:extLst>
          </p:cNvPr>
          <p:cNvSpPr>
            <a:spLocks noGrp="1"/>
          </p:cNvSpPr>
          <p:nvPr>
            <p:ph type="sldNum" sz="quarter" idx="12"/>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9435CB0E-D841-734C-ADDF-B2E25F60E73E}"/>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8/17/2022</a:t>
            </a:fld>
            <a:endParaRPr lang="en-US" dirty="0"/>
          </a:p>
        </p:txBody>
      </p:sp>
    </p:spTree>
    <p:extLst>
      <p:ext uri="{BB962C8B-B14F-4D97-AF65-F5344CB8AC3E}">
        <p14:creationId xmlns:p14="http://schemas.microsoft.com/office/powerpoint/2010/main" val="5198409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44860-C8C6-DB4A-8FA0-D7D29F8AC74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75FE4A5E-3B22-2047-B21B-A2150AA0CFA1}"/>
              </a:ext>
            </a:extLst>
          </p:cNvPr>
          <p:cNvSpPr>
            <a:spLocks noGrp="1"/>
          </p:cNvSpPr>
          <p:nvPr>
            <p:ph type="sldNum" sz="quarter" idx="10"/>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4" name="Date Placeholder 3">
            <a:extLst>
              <a:ext uri="{FF2B5EF4-FFF2-40B4-BE49-F238E27FC236}">
                <a16:creationId xmlns:a16="http://schemas.microsoft.com/office/drawing/2014/main" id="{D18C7E61-223A-0241-96F1-33991EB6B6E2}"/>
              </a:ext>
            </a:extLst>
          </p:cNvPr>
          <p:cNvSpPr>
            <a:spLocks noGrp="1"/>
          </p:cNvSpPr>
          <p:nvPr>
            <p:ph type="dt" sz="half" idx="11"/>
          </p:nvPr>
        </p:nvSpPr>
        <p:spPr>
          <a:xfrm>
            <a:off x="4484914" y="6531428"/>
            <a:ext cx="2743200" cy="272142"/>
          </a:xfrm>
          <a:prstGeom prst="rect">
            <a:avLst/>
          </a:prstGeom>
        </p:spPr>
        <p:txBody>
          <a:bodyPr/>
          <a:lstStyle/>
          <a:p>
            <a:fld id="{C32E9BBE-05AC-E34A-849D-45C36FAC1359}" type="datetimeFigureOut">
              <a:rPr lang="en-US" smtClean="0"/>
              <a:pPr/>
              <a:t>8/17/2022</a:t>
            </a:fld>
            <a:endParaRPr lang="en-US" dirty="0"/>
          </a:p>
        </p:txBody>
      </p:sp>
      <p:pic>
        <p:nvPicPr>
          <p:cNvPr id="5" name="Picture 4">
            <a:extLst>
              <a:ext uri="{FF2B5EF4-FFF2-40B4-BE49-F238E27FC236}">
                <a16:creationId xmlns:a16="http://schemas.microsoft.com/office/drawing/2014/main" id="{B770F899-2E37-904B-ADF3-6E18EB9D2B58}"/>
              </a:ext>
            </a:extLst>
          </p:cNvPr>
          <p:cNvPicPr>
            <a:picLocks noChangeAspect="1"/>
          </p:cNvPicPr>
          <p:nvPr userDrawn="1"/>
        </p:nvPicPr>
        <p:blipFill rotWithShape="1">
          <a:blip r:embed="rId2">
            <a:alphaModFix amt="40000"/>
          </a:blip>
          <a:srcRect l="28850" t="43298" r="14818" b="19880"/>
          <a:stretch/>
        </p:blipFill>
        <p:spPr>
          <a:xfrm>
            <a:off x="-8213" y="1048794"/>
            <a:ext cx="12249959" cy="5339640"/>
          </a:xfrm>
          <a:prstGeom prst="rect">
            <a:avLst/>
          </a:prstGeom>
        </p:spPr>
      </p:pic>
      <p:pic>
        <p:nvPicPr>
          <p:cNvPr id="7" name="Picture 6" descr="A picture containing sign, yellow, bus, can&#10;&#10;Description automatically generated">
            <a:extLst>
              <a:ext uri="{FF2B5EF4-FFF2-40B4-BE49-F238E27FC236}">
                <a16:creationId xmlns:a16="http://schemas.microsoft.com/office/drawing/2014/main" id="{2D35C1AA-5043-544B-90C7-0F37833446ED}"/>
              </a:ext>
            </a:extLst>
          </p:cNvPr>
          <p:cNvPicPr>
            <a:picLocks noChangeAspect="1"/>
          </p:cNvPicPr>
          <p:nvPr userDrawn="1"/>
        </p:nvPicPr>
        <p:blipFill>
          <a:blip r:embed="rId3"/>
          <a:stretch>
            <a:fillRect/>
          </a:stretch>
        </p:blipFill>
        <p:spPr>
          <a:xfrm>
            <a:off x="87380" y="101670"/>
            <a:ext cx="949965" cy="949965"/>
          </a:xfrm>
          <a:prstGeom prst="rect">
            <a:avLst/>
          </a:prstGeom>
        </p:spPr>
      </p:pic>
    </p:spTree>
    <p:extLst>
      <p:ext uri="{BB962C8B-B14F-4D97-AF65-F5344CB8AC3E}">
        <p14:creationId xmlns:p14="http://schemas.microsoft.com/office/powerpoint/2010/main" val="30463409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0A5A9-6556-F145-860D-73A135DC8F4B}"/>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079DDDA6-8196-4240-ADED-345291F8BB0A}"/>
              </a:ext>
            </a:extLst>
          </p:cNvPr>
          <p:cNvSpPr>
            <a:spLocks noGrp="1"/>
          </p:cNvSpPr>
          <p:nvPr>
            <p:ph type="sldNum" sz="quarter" idx="10"/>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4" name="Date Placeholder 3">
            <a:extLst>
              <a:ext uri="{FF2B5EF4-FFF2-40B4-BE49-F238E27FC236}">
                <a16:creationId xmlns:a16="http://schemas.microsoft.com/office/drawing/2014/main" id="{41095967-C0D3-A94B-A0D0-B445D7C840EB}"/>
              </a:ext>
            </a:extLst>
          </p:cNvPr>
          <p:cNvSpPr>
            <a:spLocks noGrp="1"/>
          </p:cNvSpPr>
          <p:nvPr>
            <p:ph type="dt" sz="half" idx="11"/>
          </p:nvPr>
        </p:nvSpPr>
        <p:spPr>
          <a:xfrm>
            <a:off x="4484914" y="6531428"/>
            <a:ext cx="2743200" cy="272142"/>
          </a:xfrm>
          <a:prstGeom prst="rect">
            <a:avLst/>
          </a:prstGeom>
        </p:spPr>
        <p:txBody>
          <a:bodyPr/>
          <a:lstStyle/>
          <a:p>
            <a:fld id="{C32E9BBE-05AC-E34A-849D-45C36FAC1359}" type="datetimeFigureOut">
              <a:rPr lang="en-US" smtClean="0"/>
              <a:pPr/>
              <a:t>8/17/2022</a:t>
            </a:fld>
            <a:endParaRPr lang="en-US" dirty="0"/>
          </a:p>
        </p:txBody>
      </p:sp>
      <p:pic>
        <p:nvPicPr>
          <p:cNvPr id="5" name="Picture 4">
            <a:extLst>
              <a:ext uri="{FF2B5EF4-FFF2-40B4-BE49-F238E27FC236}">
                <a16:creationId xmlns:a16="http://schemas.microsoft.com/office/drawing/2014/main" id="{7E0A15C7-D41C-4C4D-8141-9ACCB5C74F4C}"/>
              </a:ext>
            </a:extLst>
          </p:cNvPr>
          <p:cNvPicPr>
            <a:picLocks noChangeAspect="1"/>
          </p:cNvPicPr>
          <p:nvPr userDrawn="1"/>
        </p:nvPicPr>
        <p:blipFill rotWithShape="1">
          <a:blip r:embed="rId2"/>
          <a:srcRect t="39812"/>
          <a:stretch/>
        </p:blipFill>
        <p:spPr>
          <a:xfrm>
            <a:off x="-20388" y="914398"/>
            <a:ext cx="12260514" cy="5534528"/>
          </a:xfrm>
          <a:prstGeom prst="rect">
            <a:avLst/>
          </a:prstGeom>
        </p:spPr>
      </p:pic>
      <p:pic>
        <p:nvPicPr>
          <p:cNvPr id="7" name="Picture 6" descr="A picture containing sign, yellow, bus, can&#10;&#10;Description automatically generated">
            <a:extLst>
              <a:ext uri="{FF2B5EF4-FFF2-40B4-BE49-F238E27FC236}">
                <a16:creationId xmlns:a16="http://schemas.microsoft.com/office/drawing/2014/main" id="{F7A4DA57-78EF-5E45-98EF-78FC3A416403}"/>
              </a:ext>
            </a:extLst>
          </p:cNvPr>
          <p:cNvPicPr>
            <a:picLocks noChangeAspect="1"/>
          </p:cNvPicPr>
          <p:nvPr userDrawn="1"/>
        </p:nvPicPr>
        <p:blipFill>
          <a:blip r:embed="rId3"/>
          <a:stretch>
            <a:fillRect/>
          </a:stretch>
        </p:blipFill>
        <p:spPr>
          <a:xfrm>
            <a:off x="87380" y="101670"/>
            <a:ext cx="949965" cy="949965"/>
          </a:xfrm>
          <a:prstGeom prst="rect">
            <a:avLst/>
          </a:prstGeom>
        </p:spPr>
      </p:pic>
    </p:spTree>
    <p:extLst>
      <p:ext uri="{BB962C8B-B14F-4D97-AF65-F5344CB8AC3E}">
        <p14:creationId xmlns:p14="http://schemas.microsoft.com/office/powerpoint/2010/main" val="2981804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A30F6CE-0B56-8548-87C1-A0CF8850EADE}"/>
              </a:ext>
            </a:extLst>
          </p:cNvPr>
          <p:cNvSpPr>
            <a:spLocks noGrp="1"/>
          </p:cNvSpPr>
          <p:nvPr>
            <p:ph type="dt" sz="half" idx="10"/>
          </p:nvPr>
        </p:nvSpPr>
        <p:spPr/>
        <p:txBody>
          <a:bodyPr/>
          <a:lstStyle/>
          <a:p>
            <a:fld id="{16E5D6DC-0D43-DB48-AD7E-3ADA06C5B9FA}" type="datetimeFigureOut">
              <a:rPr lang="en-US" smtClean="0"/>
              <a:t>8/17/2022</a:t>
            </a:fld>
            <a:endParaRPr lang="en-US"/>
          </a:p>
        </p:txBody>
      </p:sp>
      <p:sp>
        <p:nvSpPr>
          <p:cNvPr id="5" name="Footer Placeholder 4">
            <a:extLst>
              <a:ext uri="{FF2B5EF4-FFF2-40B4-BE49-F238E27FC236}">
                <a16:creationId xmlns:a16="http://schemas.microsoft.com/office/drawing/2014/main" id="{A70B3CB5-0E85-1447-B543-33A8BEC1D8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C586A7-DEB5-3F48-9B22-ECE89C26EE9D}"/>
              </a:ext>
            </a:extLst>
          </p:cNvPr>
          <p:cNvSpPr>
            <a:spLocks noGrp="1"/>
          </p:cNvSpPr>
          <p:nvPr>
            <p:ph type="sldNum" sz="quarter" idx="12"/>
          </p:nvPr>
        </p:nvSpPr>
        <p:spPr/>
        <p:txBody>
          <a:bodyPr/>
          <a:lstStyle/>
          <a:p>
            <a:fld id="{0A275218-749D-3849-AF21-6D4FF00E9D08}" type="slidenum">
              <a:rPr lang="en-US" smtClean="0"/>
              <a:t>‹#›</a:t>
            </a:fld>
            <a:endParaRPr lang="en-US"/>
          </a:p>
        </p:txBody>
      </p:sp>
    </p:spTree>
    <p:extLst>
      <p:ext uri="{BB962C8B-B14F-4D97-AF65-F5344CB8AC3E}">
        <p14:creationId xmlns:p14="http://schemas.microsoft.com/office/powerpoint/2010/main" val="1304538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EC11-6380-1C47-A2A9-3B2C75D92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D3602D-8975-C042-ADD8-BBC33685C124}"/>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3FE3187-4A02-6547-BF11-B37C5A78C298}"/>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70FC79B2-0D33-B54C-9533-1F518D462AEB}"/>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8/17/2022</a:t>
            </a:fld>
            <a:endParaRPr lang="en-US" dirty="0"/>
          </a:p>
        </p:txBody>
      </p:sp>
    </p:spTree>
    <p:extLst>
      <p:ext uri="{BB962C8B-B14F-4D97-AF65-F5344CB8AC3E}">
        <p14:creationId xmlns:p14="http://schemas.microsoft.com/office/powerpoint/2010/main" val="33812090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0D1CFCE2-9AD5-CD4E-A426-96C8A264FBBB}"/>
              </a:ext>
            </a:extLst>
          </p:cNvPr>
          <p:cNvSpPr>
            <a:spLocks noGrp="1"/>
          </p:cNvSpPr>
          <p:nvPr>
            <p:ph type="title"/>
          </p:nvPr>
        </p:nvSpPr>
        <p:spPr>
          <a:xfrm>
            <a:off x="1295400" y="1295400"/>
            <a:ext cx="10890250" cy="2797629"/>
          </a:xfrm>
          <a:prstGeom prst="rect">
            <a:avLst/>
          </a:prstGeom>
        </p:spPr>
        <p:txBody>
          <a:bodyPr vert="horz" lIns="91440" tIns="45720" rIns="91440" bIns="45720" rtlCol="0" anchor="ctr">
            <a:normAutofit/>
          </a:bodyPr>
          <a:lstStyle>
            <a:lvl1pPr>
              <a:defRPr sz="44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Slide Number Placeholder 5">
            <a:extLst>
              <a:ext uri="{FF2B5EF4-FFF2-40B4-BE49-F238E27FC236}">
                <a16:creationId xmlns:a16="http://schemas.microsoft.com/office/drawing/2014/main" id="{11FFD506-8203-BF49-A598-528F6C21FB55}"/>
              </a:ext>
            </a:extLst>
          </p:cNvPr>
          <p:cNvSpPr>
            <a:spLocks noGrp="1"/>
          </p:cNvSpPr>
          <p:nvPr>
            <p:ph type="sldNum" sz="quarter" idx="4"/>
          </p:nvPr>
        </p:nvSpPr>
        <p:spPr>
          <a:xfrm>
            <a:off x="8860971" y="6508754"/>
            <a:ext cx="297179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FE6012-4EB6-5E40-9026-9893A6DC0591}" type="slidenum">
              <a:rPr lang="en-US" smtClean="0"/>
              <a:t>‹#›</a:t>
            </a:fld>
            <a:endParaRPr lang="en-US"/>
          </a:p>
        </p:txBody>
      </p:sp>
      <p:sp>
        <p:nvSpPr>
          <p:cNvPr id="11" name="Date Placeholder 4">
            <a:extLst>
              <a:ext uri="{FF2B5EF4-FFF2-40B4-BE49-F238E27FC236}">
                <a16:creationId xmlns:a16="http://schemas.microsoft.com/office/drawing/2014/main" id="{69F52ECA-D414-CE4A-B015-46CA3662A62A}"/>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8/17/2022</a:t>
            </a:fld>
            <a:endParaRPr lang="en-US" dirty="0"/>
          </a:p>
        </p:txBody>
      </p:sp>
    </p:spTree>
    <p:extLst>
      <p:ext uri="{BB962C8B-B14F-4D97-AF65-F5344CB8AC3E}">
        <p14:creationId xmlns:p14="http://schemas.microsoft.com/office/powerpoint/2010/main" val="1890863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F9C1D-F9B1-7046-899B-7891D3AB2F03}"/>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8F58A259-B21E-294C-813C-E4EFAD6CAE16}"/>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6" name="Date Placeholder 4">
            <a:extLst>
              <a:ext uri="{FF2B5EF4-FFF2-40B4-BE49-F238E27FC236}">
                <a16:creationId xmlns:a16="http://schemas.microsoft.com/office/drawing/2014/main" id="{BEA4AFF3-FA61-5342-906B-90E090C004FA}"/>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8/17/2022</a:t>
            </a:fld>
            <a:endParaRPr lang="en-US" dirty="0"/>
          </a:p>
        </p:txBody>
      </p:sp>
    </p:spTree>
    <p:extLst>
      <p:ext uri="{BB962C8B-B14F-4D97-AF65-F5344CB8AC3E}">
        <p14:creationId xmlns:p14="http://schemas.microsoft.com/office/powerpoint/2010/main" val="1244701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E5E53-EB57-EB40-B264-CF0263F56DC3}"/>
              </a:ext>
            </a:extLst>
          </p:cNvPr>
          <p:cNvSpPr>
            <a:spLocks noGrp="1"/>
          </p:cNvSpPr>
          <p:nvPr>
            <p:ph type="ctrTitle"/>
          </p:nvPr>
        </p:nvSpPr>
        <p:spPr>
          <a:xfrm>
            <a:off x="598714" y="1360713"/>
            <a:ext cx="11234056" cy="2149249"/>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4E0875-7127-8B49-B538-4F24C1BE0F9A}"/>
              </a:ext>
            </a:extLst>
          </p:cNvPr>
          <p:cNvSpPr>
            <a:spLocks noGrp="1"/>
          </p:cNvSpPr>
          <p:nvPr>
            <p:ph type="subTitle" idx="1"/>
          </p:nvPr>
        </p:nvSpPr>
        <p:spPr>
          <a:xfrm>
            <a:off x="598714" y="3602038"/>
            <a:ext cx="11234056" cy="25701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015D4A1A-0C21-1149-949F-9AA0F4CA76E5}"/>
              </a:ext>
            </a:extLst>
          </p:cNvPr>
          <p:cNvSpPr>
            <a:spLocks noGrp="1"/>
          </p:cNvSpPr>
          <p:nvPr>
            <p:ph type="sldNum" sz="quarter" idx="12"/>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BBEAF64A-AA25-0142-A51C-1A86A4F1A634}"/>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8/17/2022</a:t>
            </a:fld>
            <a:endParaRPr lang="en-US" dirty="0"/>
          </a:p>
        </p:txBody>
      </p:sp>
    </p:spTree>
    <p:extLst>
      <p:ext uri="{BB962C8B-B14F-4D97-AF65-F5344CB8AC3E}">
        <p14:creationId xmlns:p14="http://schemas.microsoft.com/office/powerpoint/2010/main" val="468949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EC11-6380-1C47-A2A9-3B2C75D92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D3602D-8975-C042-ADD8-BBC33685C124}"/>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3FE3187-4A02-6547-BF11-B37C5A78C298}"/>
              </a:ext>
            </a:extLst>
          </p:cNvPr>
          <p:cNvSpPr>
            <a:spLocks noGrp="1"/>
          </p:cNvSpPr>
          <p:nvPr>
            <p:ph type="sldNum" sz="quarter" idx="12"/>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70FC79B2-0D33-B54C-9533-1F518D462AEB}"/>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8/17/2022</a:t>
            </a:fld>
            <a:endParaRPr lang="en-US" dirty="0"/>
          </a:p>
        </p:txBody>
      </p:sp>
    </p:spTree>
    <p:extLst>
      <p:ext uri="{BB962C8B-B14F-4D97-AF65-F5344CB8AC3E}">
        <p14:creationId xmlns:p14="http://schemas.microsoft.com/office/powerpoint/2010/main" val="25635750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6870C-299F-FA47-B865-53A7357D70DB}"/>
              </a:ext>
            </a:extLst>
          </p:cNvPr>
          <p:cNvSpPr>
            <a:spLocks noGrp="1"/>
          </p:cNvSpPr>
          <p:nvPr>
            <p:ph type="title"/>
          </p:nvPr>
        </p:nvSpPr>
        <p:spPr>
          <a:xfrm>
            <a:off x="598714" y="1360714"/>
            <a:ext cx="11234056" cy="3201761"/>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DE7497-7924-9E4D-A738-D5A5D77A8E43}"/>
              </a:ext>
            </a:extLst>
          </p:cNvPr>
          <p:cNvSpPr>
            <a:spLocks noGrp="1"/>
          </p:cNvSpPr>
          <p:nvPr>
            <p:ph type="body" idx="1"/>
          </p:nvPr>
        </p:nvSpPr>
        <p:spPr>
          <a:xfrm>
            <a:off x="598714" y="4589463"/>
            <a:ext cx="11234056"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287E6D61-677A-2740-AE7D-44B17615FD48}"/>
              </a:ext>
            </a:extLst>
          </p:cNvPr>
          <p:cNvSpPr>
            <a:spLocks noGrp="1"/>
          </p:cNvSpPr>
          <p:nvPr>
            <p:ph type="sldNum" sz="quarter" idx="12"/>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ACCF9272-CB3E-8041-8025-82726381B702}"/>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8/17/2022</a:t>
            </a:fld>
            <a:endParaRPr lang="en-US" dirty="0"/>
          </a:p>
        </p:txBody>
      </p:sp>
    </p:spTree>
    <p:extLst>
      <p:ext uri="{BB962C8B-B14F-4D97-AF65-F5344CB8AC3E}">
        <p14:creationId xmlns:p14="http://schemas.microsoft.com/office/powerpoint/2010/main" val="213232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1658F-0820-9A4D-8BC4-92415E9B83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DD631F-7652-B04D-A62E-FDD17F9FA01E}"/>
              </a:ext>
            </a:extLst>
          </p:cNvPr>
          <p:cNvSpPr>
            <a:spLocks noGrp="1"/>
          </p:cNvSpPr>
          <p:nvPr>
            <p:ph sz="half" idx="1"/>
          </p:nvPr>
        </p:nvSpPr>
        <p:spPr>
          <a:xfrm>
            <a:off x="598714" y="1379310"/>
            <a:ext cx="5410200" cy="48037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6D8CCB8-E600-0F47-AE75-CF8D6FFB98B2}"/>
              </a:ext>
            </a:extLst>
          </p:cNvPr>
          <p:cNvSpPr>
            <a:spLocks noGrp="1"/>
          </p:cNvSpPr>
          <p:nvPr>
            <p:ph sz="half" idx="2"/>
          </p:nvPr>
        </p:nvSpPr>
        <p:spPr>
          <a:xfrm>
            <a:off x="6161314" y="1379310"/>
            <a:ext cx="5671456" cy="48037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7E7B91B3-63E6-E841-96A8-AAD91B74781F}"/>
              </a:ext>
            </a:extLst>
          </p:cNvPr>
          <p:cNvSpPr>
            <a:spLocks noGrp="1"/>
          </p:cNvSpPr>
          <p:nvPr>
            <p:ph type="sldNum" sz="quarter" idx="12"/>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0F7E4AAD-420F-3243-8F2E-1B58ADFED36A}"/>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8/17/2022</a:t>
            </a:fld>
            <a:endParaRPr lang="en-US" dirty="0"/>
          </a:p>
        </p:txBody>
      </p:sp>
    </p:spTree>
    <p:extLst>
      <p:ext uri="{BB962C8B-B14F-4D97-AF65-F5344CB8AC3E}">
        <p14:creationId xmlns:p14="http://schemas.microsoft.com/office/powerpoint/2010/main" val="17216460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3.jp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6652BA-E7A4-5A46-BAFE-A533831B14D3}"/>
              </a:ext>
            </a:extLst>
          </p:cNvPr>
          <p:cNvPicPr>
            <a:picLocks noChangeAspect="1"/>
          </p:cNvPicPr>
          <p:nvPr userDrawn="1"/>
        </p:nvPicPr>
        <p:blipFill>
          <a:blip r:embed="rId5"/>
          <a:stretch>
            <a:fillRect/>
          </a:stretch>
        </p:blipFill>
        <p:spPr>
          <a:xfrm>
            <a:off x="-65314" y="-30841"/>
            <a:ext cx="12272736" cy="6910613"/>
          </a:xfrm>
          <a:prstGeom prst="rect">
            <a:avLst/>
          </a:prstGeom>
        </p:spPr>
      </p:pic>
    </p:spTree>
    <p:extLst>
      <p:ext uri="{BB962C8B-B14F-4D97-AF65-F5344CB8AC3E}">
        <p14:creationId xmlns:p14="http://schemas.microsoft.com/office/powerpoint/2010/main" val="2051703915"/>
      </p:ext>
    </p:extLst>
  </p:cSld>
  <p:clrMap bg1="lt1" tx1="dk1" bg2="lt2" tx2="dk2" accent1="accent1" accent2="accent2" accent3="accent3" accent4="accent4" accent5="accent5" accent6="accent6" hlink="hlink" folHlink="folHlink"/>
  <p:sldLayoutIdLst>
    <p:sldLayoutId id="2147483649" r:id="rId1"/>
    <p:sldLayoutId id="2147483689" r:id="rId2"/>
    <p:sldLayoutId id="214748369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01A6061C-5C30-014D-BC12-FA11EA7EA717}"/>
              </a:ext>
            </a:extLst>
          </p:cNvPr>
          <p:cNvSpPr>
            <a:spLocks noGrp="1"/>
          </p:cNvSpPr>
          <p:nvPr>
            <p:ph type="sldNum" sz="quarter" idx="4"/>
          </p:nvPr>
        </p:nvSpPr>
        <p:spPr>
          <a:xfrm>
            <a:off x="8860971" y="6508754"/>
            <a:ext cx="297179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FE6012-4EB6-5E40-9026-9893A6DC0591}" type="slidenum">
              <a:rPr lang="en-US" smtClean="0"/>
              <a:t>‹#›</a:t>
            </a:fld>
            <a:endParaRPr lang="en-US"/>
          </a:p>
        </p:txBody>
      </p:sp>
      <p:sp>
        <p:nvSpPr>
          <p:cNvPr id="10" name="Date Placeholder 4">
            <a:extLst>
              <a:ext uri="{FF2B5EF4-FFF2-40B4-BE49-F238E27FC236}">
                <a16:creationId xmlns:a16="http://schemas.microsoft.com/office/drawing/2014/main" id="{DC3EE463-5192-D14D-8CB8-73D2B1B5CC62}"/>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8/17/2022</a:t>
            </a:fld>
            <a:endParaRPr lang="en-US" dirty="0"/>
          </a:p>
        </p:txBody>
      </p:sp>
      <p:pic>
        <p:nvPicPr>
          <p:cNvPr id="3" name="Picture 2">
            <a:extLst>
              <a:ext uri="{FF2B5EF4-FFF2-40B4-BE49-F238E27FC236}">
                <a16:creationId xmlns:a16="http://schemas.microsoft.com/office/drawing/2014/main" id="{04DE7A6D-F4BE-E641-8592-769D77872264}"/>
              </a:ext>
            </a:extLst>
          </p:cNvPr>
          <p:cNvPicPr>
            <a:picLocks noChangeAspect="1"/>
          </p:cNvPicPr>
          <p:nvPr userDrawn="1"/>
        </p:nvPicPr>
        <p:blipFill>
          <a:blip r:embed="rId4"/>
          <a:stretch>
            <a:fillRect/>
          </a:stretch>
        </p:blipFill>
        <p:spPr>
          <a:xfrm>
            <a:off x="-54428" y="-24711"/>
            <a:ext cx="12261850" cy="6904483"/>
          </a:xfrm>
          <a:prstGeom prst="rect">
            <a:avLst/>
          </a:prstGeom>
        </p:spPr>
      </p:pic>
    </p:spTree>
    <p:extLst>
      <p:ext uri="{BB962C8B-B14F-4D97-AF65-F5344CB8AC3E}">
        <p14:creationId xmlns:p14="http://schemas.microsoft.com/office/powerpoint/2010/main" val="3750918284"/>
      </p:ext>
    </p:extLst>
  </p:cSld>
  <p:clrMap bg1="lt1" tx1="dk1" bg2="lt2" tx2="dk2" accent1="accent1" accent2="accent2" accent3="accent3" accent4="accent4" accent5="accent5" accent6="accent6" hlink="hlink" folHlink="folHlink"/>
  <p:sldLayoutIdLst>
    <p:sldLayoutId id="2147483671" r:id="rId1"/>
    <p:sldLayoutId id="214748369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D60EA51-58EB-BD4C-BE01-90CB37109456}"/>
              </a:ext>
            </a:extLst>
          </p:cNvPr>
          <p:cNvPicPr>
            <a:picLocks noChangeAspect="1"/>
          </p:cNvPicPr>
          <p:nvPr userDrawn="1"/>
        </p:nvPicPr>
        <p:blipFill>
          <a:blip r:embed="rId13"/>
          <a:stretch>
            <a:fillRect/>
          </a:stretch>
        </p:blipFill>
        <p:spPr>
          <a:xfrm>
            <a:off x="-87922" y="-37717"/>
            <a:ext cx="12308742" cy="6930887"/>
          </a:xfrm>
          <a:prstGeom prst="rect">
            <a:avLst/>
          </a:prstGeom>
        </p:spPr>
      </p:pic>
      <p:sp>
        <p:nvSpPr>
          <p:cNvPr id="2" name="Title Placeholder 1">
            <a:extLst>
              <a:ext uri="{FF2B5EF4-FFF2-40B4-BE49-F238E27FC236}">
                <a16:creationId xmlns:a16="http://schemas.microsoft.com/office/drawing/2014/main" id="{44A703B0-4453-CD46-9429-9AB99D0B0644}"/>
              </a:ext>
            </a:extLst>
          </p:cNvPr>
          <p:cNvSpPr>
            <a:spLocks noGrp="1"/>
          </p:cNvSpPr>
          <p:nvPr>
            <p:ph type="title"/>
          </p:nvPr>
        </p:nvSpPr>
        <p:spPr>
          <a:xfrm>
            <a:off x="1295400" y="272142"/>
            <a:ext cx="10890250" cy="64225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A97A601-0054-9746-9A4A-D80F9D9269CE}"/>
              </a:ext>
            </a:extLst>
          </p:cNvPr>
          <p:cNvSpPr>
            <a:spLocks noGrp="1"/>
          </p:cNvSpPr>
          <p:nvPr>
            <p:ph type="body" idx="1"/>
          </p:nvPr>
        </p:nvSpPr>
        <p:spPr>
          <a:xfrm>
            <a:off x="598713" y="1371600"/>
            <a:ext cx="11234057" cy="48053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A picture containing sign, yellow, bus, can&#10;&#10;Description automatically generated">
            <a:extLst>
              <a:ext uri="{FF2B5EF4-FFF2-40B4-BE49-F238E27FC236}">
                <a16:creationId xmlns:a16="http://schemas.microsoft.com/office/drawing/2014/main" id="{D8B2FDD8-A1D2-2E48-91DC-8E256FB9240A}"/>
              </a:ext>
            </a:extLst>
          </p:cNvPr>
          <p:cNvPicPr>
            <a:picLocks noChangeAspect="1"/>
          </p:cNvPicPr>
          <p:nvPr userDrawn="1"/>
        </p:nvPicPr>
        <p:blipFill>
          <a:blip r:embed="rId14"/>
          <a:stretch>
            <a:fillRect/>
          </a:stretch>
        </p:blipFill>
        <p:spPr>
          <a:xfrm>
            <a:off x="87380" y="101670"/>
            <a:ext cx="949965" cy="949965"/>
          </a:xfrm>
          <a:prstGeom prst="rect">
            <a:avLst/>
          </a:prstGeom>
        </p:spPr>
      </p:pic>
    </p:spTree>
    <p:extLst>
      <p:ext uri="{BB962C8B-B14F-4D97-AF65-F5344CB8AC3E}">
        <p14:creationId xmlns:p14="http://schemas.microsoft.com/office/powerpoint/2010/main" val="33749569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90" r:id="rId10"/>
    <p:sldLayoutId id="2147483691" r:id="rId11"/>
  </p:sldLayoutIdLst>
  <p:txStyles>
    <p:title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15.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onlinegfmt.training.ojp.gov/" TargetMode="Externa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9.png"/><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2.png"/><Relationship Id="rId2" Type="http://schemas.openxmlformats.org/officeDocument/2006/relationships/image" Target="../media/image40.jp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hyperlink" Target="mailto:govs.fac.ides@census.gov" TargetMode="External"/><Relationship Id="rId4" Type="http://schemas.openxmlformats.org/officeDocument/2006/relationships/hyperlink" Target="http://harvester.census.gov/fac/collect/ddeindex.html"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5.xml"/><Relationship Id="rId4" Type="http://schemas.openxmlformats.org/officeDocument/2006/relationships/image" Target="../media/image13.png"/></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1.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1378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E8D3D-905D-664A-AF65-2BF2CD8C996F}"/>
              </a:ext>
            </a:extLst>
          </p:cNvPr>
          <p:cNvSpPr>
            <a:spLocks noGrp="1"/>
          </p:cNvSpPr>
          <p:nvPr>
            <p:ph type="title"/>
          </p:nvPr>
        </p:nvSpPr>
        <p:spPr/>
        <p:txBody>
          <a:bodyPr/>
          <a:lstStyle/>
          <a:p>
            <a:r>
              <a:rPr lang="en-US" dirty="0"/>
              <a:t>Financial Management Systems</a:t>
            </a:r>
          </a:p>
        </p:txBody>
      </p:sp>
      <p:sp>
        <p:nvSpPr>
          <p:cNvPr id="5" name="Content Placeholder 2">
            <a:extLst>
              <a:ext uri="{FF2B5EF4-FFF2-40B4-BE49-F238E27FC236}">
                <a16:creationId xmlns:a16="http://schemas.microsoft.com/office/drawing/2014/main" id="{534FDC8C-C7B7-464C-A6A2-0456C5D515F9}"/>
              </a:ext>
            </a:extLst>
          </p:cNvPr>
          <p:cNvSpPr txBox="1">
            <a:spLocks/>
          </p:cNvSpPr>
          <p:nvPr/>
        </p:nvSpPr>
        <p:spPr>
          <a:xfrm>
            <a:off x="546264" y="1132283"/>
            <a:ext cx="6111210" cy="6970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Tx/>
              <a:buNone/>
            </a:pPr>
            <a:r>
              <a:rPr lang="en-US" sz="3000" dirty="0"/>
              <a:t>Accounting and Internal Controls:</a:t>
            </a:r>
          </a:p>
        </p:txBody>
      </p:sp>
      <p:sp>
        <p:nvSpPr>
          <p:cNvPr id="7" name="Rounded Rectangle 6">
            <a:extLst>
              <a:ext uri="{FF2B5EF4-FFF2-40B4-BE49-F238E27FC236}">
                <a16:creationId xmlns:a16="http://schemas.microsoft.com/office/drawing/2014/main" id="{FB518264-A387-AF43-92C9-964769BF35AC}"/>
              </a:ext>
            </a:extLst>
          </p:cNvPr>
          <p:cNvSpPr/>
          <p:nvPr/>
        </p:nvSpPr>
        <p:spPr>
          <a:xfrm>
            <a:off x="313202" y="1990841"/>
            <a:ext cx="4724020" cy="288595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50CD123-2443-8542-AFEC-AFB9786538FE}"/>
              </a:ext>
            </a:extLst>
          </p:cNvPr>
          <p:cNvSpPr txBox="1"/>
          <p:nvPr/>
        </p:nvSpPr>
        <p:spPr>
          <a:xfrm>
            <a:off x="566878" y="2106585"/>
            <a:ext cx="4358048" cy="2492990"/>
          </a:xfrm>
          <a:prstGeom prst="rect">
            <a:avLst/>
          </a:prstGeom>
          <a:noFill/>
        </p:spPr>
        <p:txBody>
          <a:bodyPr wrap="square" rtlCol="0">
            <a:spAutoFit/>
          </a:bodyPr>
          <a:lstStyle/>
          <a:p>
            <a:pPr>
              <a:lnSpc>
                <a:spcPct val="150000"/>
              </a:lnSpc>
            </a:pPr>
            <a:r>
              <a:rPr lang="en-US" sz="2600" dirty="0">
                <a:latin typeface="Arial" panose="020B0604020202020204" pitchFamily="34" charset="0"/>
                <a:cs typeface="Arial" panose="020B0604020202020204" pitchFamily="34" charset="0"/>
              </a:rPr>
              <a:t>Proper stewardship of federal resources is an essential responsibility of the grantee organization.</a:t>
            </a:r>
          </a:p>
        </p:txBody>
      </p:sp>
      <p:sp>
        <p:nvSpPr>
          <p:cNvPr id="9" name="Rounded Rectangle 8">
            <a:extLst>
              <a:ext uri="{FF2B5EF4-FFF2-40B4-BE49-F238E27FC236}">
                <a16:creationId xmlns:a16="http://schemas.microsoft.com/office/drawing/2014/main" id="{C2C11BB1-B5B6-3B4B-A017-26853430ACBA}"/>
              </a:ext>
            </a:extLst>
          </p:cNvPr>
          <p:cNvSpPr/>
          <p:nvPr/>
        </p:nvSpPr>
        <p:spPr>
          <a:xfrm>
            <a:off x="7252845" y="1990841"/>
            <a:ext cx="4315326" cy="386072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BB6E2A6-AE19-7E43-A267-42D694DD5CC0}"/>
              </a:ext>
            </a:extLst>
          </p:cNvPr>
          <p:cNvSpPr txBox="1"/>
          <p:nvPr/>
        </p:nvSpPr>
        <p:spPr>
          <a:xfrm>
            <a:off x="7565531" y="2106585"/>
            <a:ext cx="3812616" cy="3619132"/>
          </a:xfrm>
          <a:prstGeom prst="rect">
            <a:avLst/>
          </a:prstGeom>
          <a:noFill/>
        </p:spPr>
        <p:txBody>
          <a:bodyPr wrap="square" rtlCol="0">
            <a:spAutoFit/>
          </a:bodyPr>
          <a:lstStyle/>
          <a:p>
            <a:pPr>
              <a:lnSpc>
                <a:spcPct val="150000"/>
              </a:lnSpc>
            </a:pPr>
            <a:r>
              <a:rPr lang="en-US" sz="2600" dirty="0">
                <a:latin typeface="Arial" panose="020B0604020202020204" pitchFamily="34" charset="0"/>
                <a:cs typeface="Arial" panose="020B0604020202020204" pitchFamily="34" charset="0"/>
              </a:rPr>
              <a:t>Grantees must ensure that Federal programs and resources are used efficiently and effectively to achieve desired objectives.</a:t>
            </a:r>
          </a:p>
        </p:txBody>
      </p:sp>
      <p:pic>
        <p:nvPicPr>
          <p:cNvPr id="13" name="Picture 12">
            <a:extLst>
              <a:ext uri="{FF2B5EF4-FFF2-40B4-BE49-F238E27FC236}">
                <a16:creationId xmlns:a16="http://schemas.microsoft.com/office/drawing/2014/main" id="{9E30F3D7-E39A-EF4C-973F-43509845C2A7}"/>
              </a:ext>
            </a:extLst>
          </p:cNvPr>
          <p:cNvPicPr>
            <a:picLocks noChangeAspect="1"/>
          </p:cNvPicPr>
          <p:nvPr/>
        </p:nvPicPr>
        <p:blipFill>
          <a:blip r:embed="rId2"/>
          <a:stretch>
            <a:fillRect/>
          </a:stretch>
        </p:blipFill>
        <p:spPr>
          <a:xfrm>
            <a:off x="4443663" y="3030691"/>
            <a:ext cx="3110292" cy="3110292"/>
          </a:xfrm>
          <a:prstGeom prst="rect">
            <a:avLst/>
          </a:prstGeom>
        </p:spPr>
      </p:pic>
    </p:spTree>
    <p:extLst>
      <p:ext uri="{BB962C8B-B14F-4D97-AF65-F5344CB8AC3E}">
        <p14:creationId xmlns:p14="http://schemas.microsoft.com/office/powerpoint/2010/main" val="211173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E8D3D-905D-664A-AF65-2BF2CD8C996F}"/>
              </a:ext>
            </a:extLst>
          </p:cNvPr>
          <p:cNvSpPr>
            <a:spLocks noGrp="1"/>
          </p:cNvSpPr>
          <p:nvPr>
            <p:ph type="title"/>
          </p:nvPr>
        </p:nvSpPr>
        <p:spPr/>
        <p:txBody>
          <a:bodyPr/>
          <a:lstStyle/>
          <a:p>
            <a:r>
              <a:rPr lang="en-US" dirty="0"/>
              <a:t>Financial Management Systems</a:t>
            </a:r>
          </a:p>
        </p:txBody>
      </p:sp>
      <p:sp>
        <p:nvSpPr>
          <p:cNvPr id="5" name="Content Placeholder 2">
            <a:extLst>
              <a:ext uri="{FF2B5EF4-FFF2-40B4-BE49-F238E27FC236}">
                <a16:creationId xmlns:a16="http://schemas.microsoft.com/office/drawing/2014/main" id="{049505C1-F5AD-9E46-B40A-D7D735B8D614}"/>
              </a:ext>
            </a:extLst>
          </p:cNvPr>
          <p:cNvSpPr txBox="1">
            <a:spLocks/>
          </p:cNvSpPr>
          <p:nvPr/>
        </p:nvSpPr>
        <p:spPr>
          <a:xfrm>
            <a:off x="566878" y="1125227"/>
            <a:ext cx="7671760" cy="7041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Tx/>
              <a:buNone/>
            </a:pPr>
            <a:r>
              <a:rPr lang="en-US" sz="3000" dirty="0"/>
              <a:t>Adequate Accounting System:</a:t>
            </a:r>
          </a:p>
        </p:txBody>
      </p:sp>
      <p:sp>
        <p:nvSpPr>
          <p:cNvPr id="6" name="Rounded Rectangle 5">
            <a:extLst>
              <a:ext uri="{FF2B5EF4-FFF2-40B4-BE49-F238E27FC236}">
                <a16:creationId xmlns:a16="http://schemas.microsoft.com/office/drawing/2014/main" id="{6A44C251-5D62-FF49-A204-0A0608E85101}"/>
              </a:ext>
            </a:extLst>
          </p:cNvPr>
          <p:cNvSpPr/>
          <p:nvPr/>
        </p:nvSpPr>
        <p:spPr>
          <a:xfrm>
            <a:off x="313201" y="1990842"/>
            <a:ext cx="3586799" cy="341453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526ADF1E-0068-6741-ABBF-D053FE1DFE2A}"/>
              </a:ext>
            </a:extLst>
          </p:cNvPr>
          <p:cNvSpPr/>
          <p:nvPr/>
        </p:nvSpPr>
        <p:spPr>
          <a:xfrm>
            <a:off x="4133183" y="1979121"/>
            <a:ext cx="3586799" cy="253454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89B62FD5-916A-664B-B0C0-4059E922D71A}"/>
              </a:ext>
            </a:extLst>
          </p:cNvPr>
          <p:cNvSpPr/>
          <p:nvPr/>
        </p:nvSpPr>
        <p:spPr>
          <a:xfrm>
            <a:off x="7953165" y="1990842"/>
            <a:ext cx="3586799" cy="341453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4A2303D-62E5-AC40-B251-355A594FBA95}"/>
              </a:ext>
            </a:extLst>
          </p:cNvPr>
          <p:cNvSpPr txBox="1"/>
          <p:nvPr/>
        </p:nvSpPr>
        <p:spPr>
          <a:xfrm>
            <a:off x="566878" y="2106585"/>
            <a:ext cx="3333122" cy="3018968"/>
          </a:xfrm>
          <a:prstGeom prst="rect">
            <a:avLst/>
          </a:prstGeom>
          <a:noFill/>
        </p:spPr>
        <p:txBody>
          <a:bodyPr wrap="square" rtlCol="0">
            <a:spAutoFit/>
          </a:bodyPr>
          <a:lstStyle/>
          <a:p>
            <a:pPr>
              <a:lnSpc>
                <a:spcPct val="150000"/>
              </a:lnSpc>
            </a:pPr>
            <a:r>
              <a:rPr lang="en-US" sz="2600" dirty="0">
                <a:latin typeface="Arial" panose="020B0604020202020204" pitchFamily="34" charset="0"/>
                <a:cs typeface="Arial" panose="020B0604020202020204" pitchFamily="34" charset="0"/>
              </a:rPr>
              <a:t>Present and classifies costs, </a:t>
            </a:r>
            <a:br>
              <a:rPr lang="en-US" sz="2600" dirty="0">
                <a:latin typeface="Arial" panose="020B0604020202020204" pitchFamily="34" charset="0"/>
                <a:cs typeface="Arial" panose="020B0604020202020204" pitchFamily="34" charset="0"/>
              </a:rPr>
            </a:br>
            <a:r>
              <a:rPr lang="en-US" sz="2600" dirty="0">
                <a:latin typeface="Arial" panose="020B0604020202020204" pitchFamily="34" charset="0"/>
                <a:cs typeface="Arial" panose="020B0604020202020204" pitchFamily="34" charset="0"/>
              </a:rPr>
              <a:t>as required for budgetary and evaluation purposes.</a:t>
            </a:r>
          </a:p>
        </p:txBody>
      </p:sp>
      <p:sp>
        <p:nvSpPr>
          <p:cNvPr id="10" name="TextBox 9">
            <a:extLst>
              <a:ext uri="{FF2B5EF4-FFF2-40B4-BE49-F238E27FC236}">
                <a16:creationId xmlns:a16="http://schemas.microsoft.com/office/drawing/2014/main" id="{9FB3D87C-ADAB-CC40-B5CF-CD739F0CE872}"/>
              </a:ext>
            </a:extLst>
          </p:cNvPr>
          <p:cNvSpPr txBox="1"/>
          <p:nvPr/>
        </p:nvSpPr>
        <p:spPr>
          <a:xfrm>
            <a:off x="4398435" y="2094864"/>
            <a:ext cx="3109270" cy="2418804"/>
          </a:xfrm>
          <a:prstGeom prst="rect">
            <a:avLst/>
          </a:prstGeom>
          <a:noFill/>
        </p:spPr>
        <p:txBody>
          <a:bodyPr wrap="square" rtlCol="0">
            <a:spAutoFit/>
          </a:bodyPr>
          <a:lstStyle/>
          <a:p>
            <a:pPr>
              <a:lnSpc>
                <a:spcPct val="150000"/>
              </a:lnSpc>
            </a:pPr>
            <a:r>
              <a:rPr lang="en-US" sz="2600" dirty="0">
                <a:latin typeface="Arial" panose="020B0604020202020204" pitchFamily="34" charset="0"/>
                <a:cs typeface="Arial" panose="020B0604020202020204" pitchFamily="34" charset="0"/>
              </a:rPr>
              <a:t>Provides cost and property control to ensure optimal use of funds.</a:t>
            </a:r>
          </a:p>
        </p:txBody>
      </p:sp>
      <p:sp>
        <p:nvSpPr>
          <p:cNvPr id="11" name="TextBox 10">
            <a:extLst>
              <a:ext uri="{FF2B5EF4-FFF2-40B4-BE49-F238E27FC236}">
                <a16:creationId xmlns:a16="http://schemas.microsoft.com/office/drawing/2014/main" id="{4645E256-1725-BE46-88F7-7CBD3A6358F7}"/>
              </a:ext>
            </a:extLst>
          </p:cNvPr>
          <p:cNvSpPr txBox="1"/>
          <p:nvPr/>
        </p:nvSpPr>
        <p:spPr>
          <a:xfrm>
            <a:off x="8241566" y="2106585"/>
            <a:ext cx="3298398" cy="3018968"/>
          </a:xfrm>
          <a:prstGeom prst="rect">
            <a:avLst/>
          </a:prstGeom>
          <a:noFill/>
        </p:spPr>
        <p:txBody>
          <a:bodyPr wrap="square" rtlCol="0">
            <a:spAutoFit/>
          </a:bodyPr>
          <a:lstStyle/>
          <a:p>
            <a:pPr>
              <a:lnSpc>
                <a:spcPct val="150000"/>
              </a:lnSpc>
            </a:pPr>
            <a:r>
              <a:rPr lang="en-US" sz="2600" dirty="0">
                <a:latin typeface="Arial" panose="020B0604020202020204" pitchFamily="34" charset="0"/>
                <a:cs typeface="Arial" panose="020B0604020202020204" pitchFamily="34" charset="0"/>
              </a:rPr>
              <a:t>Controls funds/resources to assure conformance with general or special conditions.  </a:t>
            </a:r>
          </a:p>
        </p:txBody>
      </p:sp>
      <p:pic>
        <p:nvPicPr>
          <p:cNvPr id="16" name="Picture 15">
            <a:extLst>
              <a:ext uri="{FF2B5EF4-FFF2-40B4-BE49-F238E27FC236}">
                <a16:creationId xmlns:a16="http://schemas.microsoft.com/office/drawing/2014/main" id="{5235DB9C-41A1-404E-8350-F9A3B5C291E2}"/>
              </a:ext>
            </a:extLst>
          </p:cNvPr>
          <p:cNvPicPr>
            <a:picLocks noChangeAspect="1"/>
          </p:cNvPicPr>
          <p:nvPr/>
        </p:nvPicPr>
        <p:blipFill>
          <a:blip r:embed="rId2"/>
          <a:stretch>
            <a:fillRect/>
          </a:stretch>
        </p:blipFill>
        <p:spPr>
          <a:xfrm>
            <a:off x="5598695" y="4149346"/>
            <a:ext cx="2042907" cy="2042907"/>
          </a:xfrm>
          <a:prstGeom prst="rect">
            <a:avLst/>
          </a:prstGeom>
        </p:spPr>
      </p:pic>
    </p:spTree>
    <p:extLst>
      <p:ext uri="{BB962C8B-B14F-4D97-AF65-F5344CB8AC3E}">
        <p14:creationId xmlns:p14="http://schemas.microsoft.com/office/powerpoint/2010/main" val="2541737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E8D3D-905D-664A-AF65-2BF2CD8C996F}"/>
              </a:ext>
            </a:extLst>
          </p:cNvPr>
          <p:cNvSpPr>
            <a:spLocks noGrp="1"/>
          </p:cNvSpPr>
          <p:nvPr>
            <p:ph type="title"/>
          </p:nvPr>
        </p:nvSpPr>
        <p:spPr/>
        <p:txBody>
          <a:bodyPr/>
          <a:lstStyle/>
          <a:p>
            <a:r>
              <a:rPr lang="en-US" dirty="0"/>
              <a:t>Financial Management Systems</a:t>
            </a:r>
          </a:p>
        </p:txBody>
      </p:sp>
      <p:sp>
        <p:nvSpPr>
          <p:cNvPr id="4" name="Content Placeholder 2">
            <a:extLst>
              <a:ext uri="{FF2B5EF4-FFF2-40B4-BE49-F238E27FC236}">
                <a16:creationId xmlns:a16="http://schemas.microsoft.com/office/drawing/2014/main" id="{29690ADF-6976-934C-9921-EA2D8EE8247F}"/>
              </a:ext>
            </a:extLst>
          </p:cNvPr>
          <p:cNvSpPr txBox="1">
            <a:spLocks/>
          </p:cNvSpPr>
          <p:nvPr/>
        </p:nvSpPr>
        <p:spPr>
          <a:xfrm>
            <a:off x="566878" y="1125227"/>
            <a:ext cx="7671760" cy="7041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Tx/>
              <a:buNone/>
            </a:pPr>
            <a:r>
              <a:rPr lang="en-US" sz="3000" dirty="0"/>
              <a:t>Adequate Accounting System:</a:t>
            </a:r>
          </a:p>
        </p:txBody>
      </p:sp>
      <p:sp>
        <p:nvSpPr>
          <p:cNvPr id="6" name="Rounded Rectangle 5">
            <a:extLst>
              <a:ext uri="{FF2B5EF4-FFF2-40B4-BE49-F238E27FC236}">
                <a16:creationId xmlns:a16="http://schemas.microsoft.com/office/drawing/2014/main" id="{534EA511-EDDE-6948-B08F-C040C8AC3926}"/>
              </a:ext>
            </a:extLst>
          </p:cNvPr>
          <p:cNvSpPr/>
          <p:nvPr/>
        </p:nvSpPr>
        <p:spPr>
          <a:xfrm>
            <a:off x="313202" y="1990841"/>
            <a:ext cx="4724020" cy="160259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713FF0D-7C0A-CB43-B475-D6DEE5AA952C}"/>
              </a:ext>
            </a:extLst>
          </p:cNvPr>
          <p:cNvSpPr txBox="1"/>
          <p:nvPr/>
        </p:nvSpPr>
        <p:spPr>
          <a:xfrm>
            <a:off x="566878" y="2106585"/>
            <a:ext cx="4358048" cy="1230593"/>
          </a:xfrm>
          <a:prstGeom prst="rect">
            <a:avLst/>
          </a:prstGeom>
          <a:noFill/>
        </p:spPr>
        <p:txBody>
          <a:bodyPr wrap="square" rtlCol="0">
            <a:spAutoFit/>
          </a:bodyPr>
          <a:lstStyle/>
          <a:p>
            <a:pPr>
              <a:lnSpc>
                <a:spcPct val="150000"/>
              </a:lnSpc>
            </a:pPr>
            <a:r>
              <a:rPr lang="en-US" sz="2600" dirty="0">
                <a:latin typeface="Arial" panose="020B0604020202020204" pitchFamily="34" charset="0"/>
                <a:cs typeface="Arial" panose="020B0604020202020204" pitchFamily="34" charset="0"/>
              </a:rPr>
              <a:t>Meets requirements for periodic reporting.</a:t>
            </a:r>
          </a:p>
        </p:txBody>
      </p:sp>
      <p:sp>
        <p:nvSpPr>
          <p:cNvPr id="8" name="Rounded Rectangle 7">
            <a:extLst>
              <a:ext uri="{FF2B5EF4-FFF2-40B4-BE49-F238E27FC236}">
                <a16:creationId xmlns:a16="http://schemas.microsoft.com/office/drawing/2014/main" id="{8E4BF33D-1A01-CE49-83FC-56DC4E382D0E}"/>
              </a:ext>
            </a:extLst>
          </p:cNvPr>
          <p:cNvSpPr/>
          <p:nvPr/>
        </p:nvSpPr>
        <p:spPr>
          <a:xfrm>
            <a:off x="7252845" y="1990841"/>
            <a:ext cx="4315326" cy="330305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79FC699-FA29-6843-ADA0-D87C093177E5}"/>
              </a:ext>
            </a:extLst>
          </p:cNvPr>
          <p:cNvSpPr txBox="1"/>
          <p:nvPr/>
        </p:nvSpPr>
        <p:spPr>
          <a:xfrm>
            <a:off x="7565531" y="2106585"/>
            <a:ext cx="3812616" cy="3018968"/>
          </a:xfrm>
          <a:prstGeom prst="rect">
            <a:avLst/>
          </a:prstGeom>
          <a:noFill/>
        </p:spPr>
        <p:txBody>
          <a:bodyPr wrap="square" rtlCol="0">
            <a:spAutoFit/>
          </a:bodyPr>
          <a:lstStyle/>
          <a:p>
            <a:pPr>
              <a:lnSpc>
                <a:spcPct val="150000"/>
              </a:lnSpc>
            </a:pPr>
            <a:r>
              <a:rPr lang="en-US" sz="2600" dirty="0">
                <a:latin typeface="Arial" panose="020B0604020202020204" pitchFamily="34" charset="0"/>
                <a:cs typeface="Arial" panose="020B0604020202020204" pitchFamily="34" charset="0"/>
              </a:rPr>
              <a:t>Provides financial data for planning, control, measurement, and evaluation of direct and indirect costs.   </a:t>
            </a:r>
          </a:p>
        </p:txBody>
      </p:sp>
      <p:pic>
        <p:nvPicPr>
          <p:cNvPr id="12" name="Picture 11">
            <a:extLst>
              <a:ext uri="{FF2B5EF4-FFF2-40B4-BE49-F238E27FC236}">
                <a16:creationId xmlns:a16="http://schemas.microsoft.com/office/drawing/2014/main" id="{D819ED05-42DA-D54A-A1DE-DCF7D42B4DA2}"/>
              </a:ext>
            </a:extLst>
          </p:cNvPr>
          <p:cNvPicPr>
            <a:picLocks noChangeAspect="1"/>
          </p:cNvPicPr>
          <p:nvPr/>
        </p:nvPicPr>
        <p:blipFill>
          <a:blip r:embed="rId2"/>
          <a:stretch>
            <a:fillRect/>
          </a:stretch>
        </p:blipFill>
        <p:spPr>
          <a:xfrm>
            <a:off x="3850104" y="2925643"/>
            <a:ext cx="2871537" cy="2871537"/>
          </a:xfrm>
          <a:prstGeom prst="rect">
            <a:avLst/>
          </a:prstGeom>
        </p:spPr>
      </p:pic>
    </p:spTree>
    <p:extLst>
      <p:ext uri="{BB962C8B-B14F-4D97-AF65-F5344CB8AC3E}">
        <p14:creationId xmlns:p14="http://schemas.microsoft.com/office/powerpoint/2010/main" val="238325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52">
            <a:extLst>
              <a:ext uri="{FF2B5EF4-FFF2-40B4-BE49-F238E27FC236}">
                <a16:creationId xmlns:a16="http://schemas.microsoft.com/office/drawing/2014/main" id="{D79A0B04-FC07-1F45-8B72-B293D1CB69F9}"/>
              </a:ext>
            </a:extLst>
          </p:cNvPr>
          <p:cNvSpPr txBox="1"/>
          <p:nvPr/>
        </p:nvSpPr>
        <p:spPr>
          <a:xfrm>
            <a:off x="3414714" y="3619055"/>
            <a:ext cx="4069377" cy="461665"/>
          </a:xfrm>
          <a:prstGeom prst="rect">
            <a:avLst/>
          </a:prstGeom>
          <a:noFill/>
        </p:spPr>
        <p:txBody>
          <a:bodyPr wrap="square" rtlCol="0">
            <a:spAutoFit/>
          </a:bodyPr>
          <a:lstStyle/>
          <a:p>
            <a:pPr algn="ctr"/>
            <a:r>
              <a:rPr lang="en-US" sz="2400" b="1" dirty="0">
                <a:solidFill>
                  <a:srgbClr val="00929E"/>
                </a:solidFill>
                <a:latin typeface="Arial" panose="020B0604020202020204" pitchFamily="34" charset="0"/>
                <a:cs typeface="Arial" panose="020B0604020202020204" pitchFamily="34" charset="0"/>
              </a:rPr>
              <a:t>-  -  -  -  -  -  -  -  -  -  -  -  -  - </a:t>
            </a:r>
          </a:p>
        </p:txBody>
      </p:sp>
      <p:pic>
        <p:nvPicPr>
          <p:cNvPr id="28" name="Picture 27">
            <a:extLst>
              <a:ext uri="{FF2B5EF4-FFF2-40B4-BE49-F238E27FC236}">
                <a16:creationId xmlns:a16="http://schemas.microsoft.com/office/drawing/2014/main" id="{8FA4A8F5-194F-664E-A45A-553AD3C7AFC0}"/>
              </a:ext>
            </a:extLst>
          </p:cNvPr>
          <p:cNvPicPr>
            <a:picLocks noChangeAspect="1"/>
          </p:cNvPicPr>
          <p:nvPr/>
        </p:nvPicPr>
        <p:blipFill rotWithShape="1">
          <a:blip r:embed="rId2"/>
          <a:srcRect r="11681" b="7909"/>
          <a:stretch/>
        </p:blipFill>
        <p:spPr>
          <a:xfrm rot="16200000">
            <a:off x="7726964" y="110475"/>
            <a:ext cx="4618381" cy="4397421"/>
          </a:xfrm>
          <a:prstGeom prst="rect">
            <a:avLst/>
          </a:prstGeom>
        </p:spPr>
      </p:pic>
      <p:pic>
        <p:nvPicPr>
          <p:cNvPr id="4" name="Picture 3">
            <a:extLst>
              <a:ext uri="{FF2B5EF4-FFF2-40B4-BE49-F238E27FC236}">
                <a16:creationId xmlns:a16="http://schemas.microsoft.com/office/drawing/2014/main" id="{EEC25A73-7446-B444-AA1A-0750A383AC96}"/>
              </a:ext>
            </a:extLst>
          </p:cNvPr>
          <p:cNvPicPr>
            <a:picLocks noChangeAspect="1"/>
          </p:cNvPicPr>
          <p:nvPr/>
        </p:nvPicPr>
        <p:blipFill>
          <a:blip r:embed="rId3"/>
          <a:stretch>
            <a:fillRect/>
          </a:stretch>
        </p:blipFill>
        <p:spPr>
          <a:xfrm>
            <a:off x="7325444" y="2759541"/>
            <a:ext cx="2228359" cy="2228359"/>
          </a:xfrm>
          <a:prstGeom prst="rect">
            <a:avLst/>
          </a:prstGeom>
        </p:spPr>
      </p:pic>
      <p:sp>
        <p:nvSpPr>
          <p:cNvPr id="15" name="TextBox 14">
            <a:extLst>
              <a:ext uri="{FF2B5EF4-FFF2-40B4-BE49-F238E27FC236}">
                <a16:creationId xmlns:a16="http://schemas.microsoft.com/office/drawing/2014/main" id="{6964D34C-7102-B440-89BD-365A956F1C68}"/>
              </a:ext>
            </a:extLst>
          </p:cNvPr>
          <p:cNvSpPr txBox="1"/>
          <p:nvPr/>
        </p:nvSpPr>
        <p:spPr>
          <a:xfrm>
            <a:off x="4323568" y="5090668"/>
            <a:ext cx="2213616" cy="400110"/>
          </a:xfrm>
          <a:prstGeom prst="rect">
            <a:avLst/>
          </a:prstGeom>
          <a:noFill/>
        </p:spPr>
        <p:txBody>
          <a:bodyPr wrap="square" rtlCol="0">
            <a:spAutoFit/>
          </a:bodyPr>
          <a:lstStyle/>
          <a:p>
            <a:pPr algn="ctr"/>
            <a:r>
              <a:rPr lang="en-US" sz="2000" b="1" dirty="0">
                <a:solidFill>
                  <a:srgbClr val="C00000"/>
                </a:solidFill>
                <a:latin typeface="Arial" panose="020B0604020202020204" pitchFamily="34" charset="0"/>
                <a:cs typeface="Arial" panose="020B0604020202020204" pitchFamily="34" charset="0"/>
              </a:rPr>
              <a:t>OBLIGATION</a:t>
            </a:r>
          </a:p>
        </p:txBody>
      </p:sp>
      <p:sp>
        <p:nvSpPr>
          <p:cNvPr id="38" name="TextBox 37">
            <a:extLst>
              <a:ext uri="{FF2B5EF4-FFF2-40B4-BE49-F238E27FC236}">
                <a16:creationId xmlns:a16="http://schemas.microsoft.com/office/drawing/2014/main" id="{43E95A22-64C8-2442-8776-805B9B8273DD}"/>
              </a:ext>
            </a:extLst>
          </p:cNvPr>
          <p:cNvSpPr txBox="1"/>
          <p:nvPr/>
        </p:nvSpPr>
        <p:spPr>
          <a:xfrm>
            <a:off x="7382468" y="5090668"/>
            <a:ext cx="2213616" cy="400110"/>
          </a:xfrm>
          <a:prstGeom prst="rect">
            <a:avLst/>
          </a:prstGeom>
          <a:noFill/>
        </p:spPr>
        <p:txBody>
          <a:bodyPr wrap="square" rtlCol="0">
            <a:spAutoFit/>
          </a:bodyPr>
          <a:lstStyle/>
          <a:p>
            <a:pPr algn="ctr"/>
            <a:r>
              <a:rPr lang="en-US" sz="2000" b="1" dirty="0">
                <a:solidFill>
                  <a:srgbClr val="C00000"/>
                </a:solidFill>
                <a:latin typeface="Arial" panose="020B0604020202020204" pitchFamily="34" charset="0"/>
                <a:cs typeface="Arial" panose="020B0604020202020204" pitchFamily="34" charset="0"/>
              </a:rPr>
              <a:t>EXPENDITURES</a:t>
            </a:r>
          </a:p>
        </p:txBody>
      </p:sp>
      <p:sp>
        <p:nvSpPr>
          <p:cNvPr id="5" name="Content Placeholder 2">
            <a:extLst>
              <a:ext uri="{FF2B5EF4-FFF2-40B4-BE49-F238E27FC236}">
                <a16:creationId xmlns:a16="http://schemas.microsoft.com/office/drawing/2014/main" id="{D2C8636E-DA8A-8E4C-B23E-9E0EECEAF5B0}"/>
              </a:ext>
            </a:extLst>
          </p:cNvPr>
          <p:cNvSpPr txBox="1">
            <a:spLocks/>
          </p:cNvSpPr>
          <p:nvPr/>
        </p:nvSpPr>
        <p:spPr>
          <a:xfrm>
            <a:off x="1295399" y="1330036"/>
            <a:ext cx="10579925" cy="9095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3000" dirty="0"/>
              <a:t>Financial Management Systems must </a:t>
            </a:r>
            <a:br>
              <a:rPr lang="en-US" sz="3000" dirty="0"/>
            </a:br>
            <a:r>
              <a:rPr lang="en-US" sz="3000" dirty="0"/>
              <a:t>be able to record and report on the:</a:t>
            </a:r>
          </a:p>
        </p:txBody>
      </p:sp>
      <p:sp>
        <p:nvSpPr>
          <p:cNvPr id="47" name="TextBox 46">
            <a:extLst>
              <a:ext uri="{FF2B5EF4-FFF2-40B4-BE49-F238E27FC236}">
                <a16:creationId xmlns:a16="http://schemas.microsoft.com/office/drawing/2014/main" id="{F1DC34C8-EB1E-284E-B5D6-2C385167BC96}"/>
              </a:ext>
            </a:extLst>
          </p:cNvPr>
          <p:cNvSpPr txBox="1"/>
          <p:nvPr/>
        </p:nvSpPr>
        <p:spPr>
          <a:xfrm>
            <a:off x="1450412" y="5090668"/>
            <a:ext cx="2213616" cy="400110"/>
          </a:xfrm>
          <a:prstGeom prst="rect">
            <a:avLst/>
          </a:prstGeom>
          <a:noFill/>
        </p:spPr>
        <p:txBody>
          <a:bodyPr wrap="square" rtlCol="0">
            <a:spAutoFit/>
          </a:bodyPr>
          <a:lstStyle/>
          <a:p>
            <a:pPr algn="ctr"/>
            <a:r>
              <a:rPr lang="en-US" sz="2000" b="1" dirty="0">
                <a:solidFill>
                  <a:srgbClr val="C00000"/>
                </a:solidFill>
                <a:latin typeface="Arial" panose="020B0604020202020204" pitchFamily="34" charset="0"/>
                <a:cs typeface="Arial" panose="020B0604020202020204" pitchFamily="34" charset="0"/>
              </a:rPr>
              <a:t>RECEIPT</a:t>
            </a:r>
          </a:p>
        </p:txBody>
      </p:sp>
      <p:pic>
        <p:nvPicPr>
          <p:cNvPr id="22" name="Picture 21">
            <a:extLst>
              <a:ext uri="{FF2B5EF4-FFF2-40B4-BE49-F238E27FC236}">
                <a16:creationId xmlns:a16="http://schemas.microsoft.com/office/drawing/2014/main" id="{6CFF60D3-D96A-9245-B78E-B37625CB2F7E}"/>
              </a:ext>
            </a:extLst>
          </p:cNvPr>
          <p:cNvPicPr>
            <a:picLocks noChangeAspect="1"/>
          </p:cNvPicPr>
          <p:nvPr/>
        </p:nvPicPr>
        <p:blipFill>
          <a:blip r:embed="rId4"/>
          <a:stretch>
            <a:fillRect/>
          </a:stretch>
        </p:blipFill>
        <p:spPr>
          <a:xfrm>
            <a:off x="4323569" y="2766912"/>
            <a:ext cx="2213615" cy="2213615"/>
          </a:xfrm>
          <a:prstGeom prst="rect">
            <a:avLst/>
          </a:prstGeom>
        </p:spPr>
      </p:pic>
      <p:sp>
        <p:nvSpPr>
          <p:cNvPr id="30" name="Title 29">
            <a:extLst>
              <a:ext uri="{FF2B5EF4-FFF2-40B4-BE49-F238E27FC236}">
                <a16:creationId xmlns:a16="http://schemas.microsoft.com/office/drawing/2014/main" id="{8D79B0E3-172A-DA42-B750-A9CBA9BE2F56}"/>
              </a:ext>
            </a:extLst>
          </p:cNvPr>
          <p:cNvSpPr>
            <a:spLocks noGrp="1"/>
          </p:cNvSpPr>
          <p:nvPr>
            <p:ph type="title"/>
          </p:nvPr>
        </p:nvSpPr>
        <p:spPr/>
        <p:txBody>
          <a:bodyPr/>
          <a:lstStyle/>
          <a:p>
            <a:r>
              <a:rPr lang="en-US" dirty="0"/>
              <a:t>Financial Management Systems</a:t>
            </a:r>
          </a:p>
        </p:txBody>
      </p:sp>
      <p:pic>
        <p:nvPicPr>
          <p:cNvPr id="32" name="Picture 31">
            <a:extLst>
              <a:ext uri="{FF2B5EF4-FFF2-40B4-BE49-F238E27FC236}">
                <a16:creationId xmlns:a16="http://schemas.microsoft.com/office/drawing/2014/main" id="{41B16440-59D8-CA43-8349-4C17E7B61740}"/>
              </a:ext>
            </a:extLst>
          </p:cNvPr>
          <p:cNvPicPr>
            <a:picLocks noChangeAspect="1"/>
          </p:cNvPicPr>
          <p:nvPr/>
        </p:nvPicPr>
        <p:blipFill>
          <a:blip r:embed="rId5"/>
          <a:stretch>
            <a:fillRect/>
          </a:stretch>
        </p:blipFill>
        <p:spPr>
          <a:xfrm>
            <a:off x="1418328" y="2774286"/>
            <a:ext cx="2213614" cy="2213614"/>
          </a:xfrm>
          <a:prstGeom prst="rect">
            <a:avLst/>
          </a:prstGeom>
        </p:spPr>
      </p:pic>
    </p:spTree>
    <p:extLst>
      <p:ext uri="{BB962C8B-B14F-4D97-AF65-F5344CB8AC3E}">
        <p14:creationId xmlns:p14="http://schemas.microsoft.com/office/powerpoint/2010/main" val="944935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10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1000" fill="hold"/>
                                        <p:tgtEl>
                                          <p:spTgt spid="32"/>
                                        </p:tgtEl>
                                        <p:attrNameLst>
                                          <p:attrName>ppt_x</p:attrName>
                                        </p:attrNameLst>
                                      </p:cBhvr>
                                      <p:tavLst>
                                        <p:tav tm="0">
                                          <p:val>
                                            <p:strVal val="1+#ppt_w/2"/>
                                          </p:val>
                                        </p:tav>
                                        <p:tav tm="100000">
                                          <p:val>
                                            <p:strVal val="#ppt_x"/>
                                          </p:val>
                                        </p:tav>
                                      </p:tavLst>
                                    </p:anim>
                                    <p:anim calcmode="lin" valueType="num">
                                      <p:cBhvr additive="base">
                                        <p:cTn id="16" dur="1000" fill="hold"/>
                                        <p:tgtEl>
                                          <p:spTgt spid="32"/>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1000" fill="hold"/>
                                        <p:tgtEl>
                                          <p:spTgt spid="47"/>
                                        </p:tgtEl>
                                        <p:attrNameLst>
                                          <p:attrName>ppt_x</p:attrName>
                                        </p:attrNameLst>
                                      </p:cBhvr>
                                      <p:tavLst>
                                        <p:tav tm="0">
                                          <p:val>
                                            <p:strVal val="1+#ppt_w/2"/>
                                          </p:val>
                                        </p:tav>
                                        <p:tav tm="100000">
                                          <p:val>
                                            <p:strVal val="#ppt_x"/>
                                          </p:val>
                                        </p:tav>
                                      </p:tavLst>
                                    </p:anim>
                                    <p:anim calcmode="lin" valueType="num">
                                      <p:cBhvr additive="base">
                                        <p:cTn id="20" dur="100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53"/>
                                        </p:tgtEl>
                                        <p:attrNameLst>
                                          <p:attrName>style.visibility</p:attrName>
                                        </p:attrNameLst>
                                      </p:cBhvr>
                                      <p:to>
                                        <p:strVal val="visible"/>
                                      </p:to>
                                    </p:set>
                                    <p:anim calcmode="lin" valueType="num">
                                      <p:cBhvr additive="base">
                                        <p:cTn id="25" dur="1000" fill="hold"/>
                                        <p:tgtEl>
                                          <p:spTgt spid="53"/>
                                        </p:tgtEl>
                                        <p:attrNameLst>
                                          <p:attrName>ppt_x</p:attrName>
                                        </p:attrNameLst>
                                      </p:cBhvr>
                                      <p:tavLst>
                                        <p:tav tm="0">
                                          <p:val>
                                            <p:strVal val="1+#ppt_w/2"/>
                                          </p:val>
                                        </p:tav>
                                        <p:tav tm="100000">
                                          <p:val>
                                            <p:strVal val="#ppt_x"/>
                                          </p:val>
                                        </p:tav>
                                      </p:tavLst>
                                    </p:anim>
                                    <p:anim calcmode="lin" valueType="num">
                                      <p:cBhvr additive="base">
                                        <p:cTn id="26" dur="1000" fill="hold"/>
                                        <p:tgtEl>
                                          <p:spTgt spid="53"/>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1000" fill="hold"/>
                                        <p:tgtEl>
                                          <p:spTgt spid="22"/>
                                        </p:tgtEl>
                                        <p:attrNameLst>
                                          <p:attrName>ppt_x</p:attrName>
                                        </p:attrNameLst>
                                      </p:cBhvr>
                                      <p:tavLst>
                                        <p:tav tm="0">
                                          <p:val>
                                            <p:strVal val="1+#ppt_w/2"/>
                                          </p:val>
                                        </p:tav>
                                        <p:tav tm="100000">
                                          <p:val>
                                            <p:strVal val="#ppt_x"/>
                                          </p:val>
                                        </p:tav>
                                      </p:tavLst>
                                    </p:anim>
                                    <p:anim calcmode="lin" valueType="num">
                                      <p:cBhvr additive="base">
                                        <p:cTn id="30" dur="1000" fill="hold"/>
                                        <p:tgtEl>
                                          <p:spTgt spid="22"/>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1000" fill="hold"/>
                                        <p:tgtEl>
                                          <p:spTgt spid="15"/>
                                        </p:tgtEl>
                                        <p:attrNameLst>
                                          <p:attrName>ppt_x</p:attrName>
                                        </p:attrNameLst>
                                      </p:cBhvr>
                                      <p:tavLst>
                                        <p:tav tm="0">
                                          <p:val>
                                            <p:strVal val="1+#ppt_w/2"/>
                                          </p:val>
                                        </p:tav>
                                        <p:tav tm="100000">
                                          <p:val>
                                            <p:strVal val="#ppt_x"/>
                                          </p:val>
                                        </p:tav>
                                      </p:tavLst>
                                    </p:anim>
                                    <p:anim calcmode="lin" valueType="num">
                                      <p:cBhvr additive="base">
                                        <p:cTn id="34"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1000" fill="hold"/>
                                        <p:tgtEl>
                                          <p:spTgt spid="4"/>
                                        </p:tgtEl>
                                        <p:attrNameLst>
                                          <p:attrName>ppt_x</p:attrName>
                                        </p:attrNameLst>
                                      </p:cBhvr>
                                      <p:tavLst>
                                        <p:tav tm="0">
                                          <p:val>
                                            <p:strVal val="1+#ppt_w/2"/>
                                          </p:val>
                                        </p:tav>
                                        <p:tav tm="100000">
                                          <p:val>
                                            <p:strVal val="#ppt_x"/>
                                          </p:val>
                                        </p:tav>
                                      </p:tavLst>
                                    </p:anim>
                                    <p:anim calcmode="lin" valueType="num">
                                      <p:cBhvr additive="base">
                                        <p:cTn id="40" dur="1000" fill="hold"/>
                                        <p:tgtEl>
                                          <p:spTgt spid="4"/>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anim calcmode="lin" valueType="num">
                                      <p:cBhvr additive="base">
                                        <p:cTn id="43" dur="1000" fill="hold"/>
                                        <p:tgtEl>
                                          <p:spTgt spid="38"/>
                                        </p:tgtEl>
                                        <p:attrNameLst>
                                          <p:attrName>ppt_x</p:attrName>
                                        </p:attrNameLst>
                                      </p:cBhvr>
                                      <p:tavLst>
                                        <p:tav tm="0">
                                          <p:val>
                                            <p:strVal val="1+#ppt_w/2"/>
                                          </p:val>
                                        </p:tav>
                                        <p:tav tm="100000">
                                          <p:val>
                                            <p:strVal val="#ppt_x"/>
                                          </p:val>
                                        </p:tav>
                                      </p:tavLst>
                                    </p:anim>
                                    <p:anim calcmode="lin" valueType="num">
                                      <p:cBhvr additive="base">
                                        <p:cTn id="44" dur="100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15" grpId="0"/>
      <p:bldP spid="38" grpId="0"/>
      <p:bldP spid="5" grpId="0"/>
      <p:bldP spid="4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DA5B1-CC0A-D34B-B1AC-093A98569F2A}"/>
              </a:ext>
            </a:extLst>
          </p:cNvPr>
          <p:cNvSpPr>
            <a:spLocks noGrp="1"/>
          </p:cNvSpPr>
          <p:nvPr>
            <p:ph type="title"/>
          </p:nvPr>
        </p:nvSpPr>
        <p:spPr/>
        <p:txBody>
          <a:bodyPr/>
          <a:lstStyle/>
          <a:p>
            <a:r>
              <a:rPr lang="en-US" dirty="0"/>
              <a:t>Internal Controls</a:t>
            </a:r>
          </a:p>
        </p:txBody>
      </p:sp>
    </p:spTree>
    <p:extLst>
      <p:ext uri="{BB962C8B-B14F-4D97-AF65-F5344CB8AC3E}">
        <p14:creationId xmlns:p14="http://schemas.microsoft.com/office/powerpoint/2010/main" val="4301858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25A7778B-2A28-0042-958A-F21B5F11BC4D}"/>
              </a:ext>
            </a:extLst>
          </p:cNvPr>
          <p:cNvPicPr>
            <a:picLocks noChangeAspect="1"/>
          </p:cNvPicPr>
          <p:nvPr/>
        </p:nvPicPr>
        <p:blipFill rotWithShape="1">
          <a:blip r:embed="rId2"/>
          <a:srcRect l="24962" t="12328" r="34162" b="16823"/>
          <a:stretch/>
        </p:blipFill>
        <p:spPr>
          <a:xfrm>
            <a:off x="3790433" y="756483"/>
            <a:ext cx="4978429" cy="4858871"/>
          </a:xfrm>
          <a:prstGeom prst="rect">
            <a:avLst/>
          </a:prstGeom>
        </p:spPr>
      </p:pic>
      <p:pic>
        <p:nvPicPr>
          <p:cNvPr id="25" name="Picture 24">
            <a:extLst>
              <a:ext uri="{FF2B5EF4-FFF2-40B4-BE49-F238E27FC236}">
                <a16:creationId xmlns:a16="http://schemas.microsoft.com/office/drawing/2014/main" id="{4270ED96-68B1-B74E-A73C-F97C745373A9}"/>
              </a:ext>
            </a:extLst>
          </p:cNvPr>
          <p:cNvPicPr>
            <a:picLocks noChangeAspect="1"/>
          </p:cNvPicPr>
          <p:nvPr/>
        </p:nvPicPr>
        <p:blipFill rotWithShape="1">
          <a:blip r:embed="rId3"/>
          <a:srcRect l="60326" t="13434" r="24138" b="58538"/>
          <a:stretch/>
        </p:blipFill>
        <p:spPr>
          <a:xfrm>
            <a:off x="8201326" y="779928"/>
            <a:ext cx="1892243" cy="1922193"/>
          </a:xfrm>
          <a:prstGeom prst="rect">
            <a:avLst/>
          </a:prstGeom>
        </p:spPr>
      </p:pic>
      <p:pic>
        <p:nvPicPr>
          <p:cNvPr id="27" name="Picture 26">
            <a:extLst>
              <a:ext uri="{FF2B5EF4-FFF2-40B4-BE49-F238E27FC236}">
                <a16:creationId xmlns:a16="http://schemas.microsoft.com/office/drawing/2014/main" id="{1EB4B48A-AF07-8444-A4F2-6685CEE91179}"/>
              </a:ext>
            </a:extLst>
          </p:cNvPr>
          <p:cNvPicPr>
            <a:picLocks noChangeAspect="1"/>
          </p:cNvPicPr>
          <p:nvPr/>
        </p:nvPicPr>
        <p:blipFill rotWithShape="1">
          <a:blip r:embed="rId4"/>
          <a:srcRect l="62392" t="34756" r="13550" b="21066"/>
          <a:stretch/>
        </p:blipFill>
        <p:spPr>
          <a:xfrm>
            <a:off x="8476434" y="2318011"/>
            <a:ext cx="2930120" cy="3029797"/>
          </a:xfrm>
          <a:prstGeom prst="rect">
            <a:avLst/>
          </a:prstGeom>
        </p:spPr>
      </p:pic>
      <p:pic>
        <p:nvPicPr>
          <p:cNvPr id="29" name="Picture 28">
            <a:extLst>
              <a:ext uri="{FF2B5EF4-FFF2-40B4-BE49-F238E27FC236}">
                <a16:creationId xmlns:a16="http://schemas.microsoft.com/office/drawing/2014/main" id="{681B4A73-F049-5748-A506-A9545A92109D}"/>
              </a:ext>
            </a:extLst>
          </p:cNvPr>
          <p:cNvPicPr>
            <a:picLocks noChangeAspect="1"/>
          </p:cNvPicPr>
          <p:nvPr/>
        </p:nvPicPr>
        <p:blipFill rotWithShape="1">
          <a:blip r:embed="rId5"/>
          <a:srcRect l="54404" t="65937" r="26739" b="-813"/>
          <a:stretch/>
        </p:blipFill>
        <p:spPr>
          <a:xfrm>
            <a:off x="7479323" y="4521947"/>
            <a:ext cx="2296687" cy="2391813"/>
          </a:xfrm>
          <a:prstGeom prst="rect">
            <a:avLst/>
          </a:prstGeom>
        </p:spPr>
      </p:pic>
      <p:pic>
        <p:nvPicPr>
          <p:cNvPr id="31" name="Picture 30">
            <a:extLst>
              <a:ext uri="{FF2B5EF4-FFF2-40B4-BE49-F238E27FC236}">
                <a16:creationId xmlns:a16="http://schemas.microsoft.com/office/drawing/2014/main" id="{4E68C739-D430-044B-ABF9-1C8034ECD41F}"/>
              </a:ext>
            </a:extLst>
          </p:cNvPr>
          <p:cNvPicPr>
            <a:picLocks noChangeAspect="1"/>
          </p:cNvPicPr>
          <p:nvPr/>
        </p:nvPicPr>
        <p:blipFill rotWithShape="1">
          <a:blip r:embed="rId6"/>
          <a:srcRect l="2339" t="38696" r="66494" b="5077"/>
          <a:stretch/>
        </p:blipFill>
        <p:spPr>
          <a:xfrm>
            <a:off x="900952" y="2603398"/>
            <a:ext cx="3795967" cy="3856017"/>
          </a:xfrm>
          <a:prstGeom prst="rect">
            <a:avLst/>
          </a:prstGeom>
        </p:spPr>
      </p:pic>
      <p:pic>
        <p:nvPicPr>
          <p:cNvPr id="33" name="Picture 32">
            <a:extLst>
              <a:ext uri="{FF2B5EF4-FFF2-40B4-BE49-F238E27FC236}">
                <a16:creationId xmlns:a16="http://schemas.microsoft.com/office/drawing/2014/main" id="{F86B584B-218B-F44F-8BD0-8384D7B52068}"/>
              </a:ext>
            </a:extLst>
          </p:cNvPr>
          <p:cNvPicPr>
            <a:picLocks noChangeAspect="1"/>
          </p:cNvPicPr>
          <p:nvPr/>
        </p:nvPicPr>
        <p:blipFill rotWithShape="1">
          <a:blip r:embed="rId7"/>
          <a:srcRect l="10028" t="10559" r="70203" b="52735"/>
          <a:stretch/>
        </p:blipFill>
        <p:spPr>
          <a:xfrm>
            <a:off x="1848971" y="623488"/>
            <a:ext cx="2407844" cy="2517265"/>
          </a:xfrm>
          <a:prstGeom prst="rect">
            <a:avLst/>
          </a:prstGeom>
        </p:spPr>
      </p:pic>
      <p:sp>
        <p:nvSpPr>
          <p:cNvPr id="2" name="Title 1">
            <a:extLst>
              <a:ext uri="{FF2B5EF4-FFF2-40B4-BE49-F238E27FC236}">
                <a16:creationId xmlns:a16="http://schemas.microsoft.com/office/drawing/2014/main" id="{66F64927-3089-C84E-8A3D-92530E00E33E}"/>
              </a:ext>
            </a:extLst>
          </p:cNvPr>
          <p:cNvSpPr>
            <a:spLocks noGrp="1"/>
          </p:cNvSpPr>
          <p:nvPr>
            <p:ph type="title"/>
          </p:nvPr>
        </p:nvSpPr>
        <p:spPr/>
        <p:txBody>
          <a:bodyPr/>
          <a:lstStyle/>
          <a:p>
            <a:r>
              <a:rPr lang="en-US" dirty="0"/>
              <a:t>Internal Controls</a:t>
            </a:r>
          </a:p>
        </p:txBody>
      </p:sp>
      <p:sp>
        <p:nvSpPr>
          <p:cNvPr id="6" name="TextBox 5">
            <a:extLst>
              <a:ext uri="{FF2B5EF4-FFF2-40B4-BE49-F238E27FC236}">
                <a16:creationId xmlns:a16="http://schemas.microsoft.com/office/drawing/2014/main" id="{E8CFCD43-DBB7-E143-A25A-712ED1C3EC3E}"/>
              </a:ext>
            </a:extLst>
          </p:cNvPr>
          <p:cNvSpPr txBox="1"/>
          <p:nvPr/>
        </p:nvSpPr>
        <p:spPr>
          <a:xfrm>
            <a:off x="4948518" y="2702121"/>
            <a:ext cx="2864223" cy="1077218"/>
          </a:xfrm>
          <a:prstGeom prst="rect">
            <a:avLst/>
          </a:prstGeom>
          <a:noFill/>
        </p:spPr>
        <p:txBody>
          <a:bodyPr wrap="square" rtlCol="0">
            <a:spAutoFit/>
          </a:bodyPr>
          <a:lstStyle/>
          <a:p>
            <a:pPr algn="ctr"/>
            <a:r>
              <a:rPr lang="en-US" sz="3200" b="1" dirty="0">
                <a:solidFill>
                  <a:srgbClr val="C00000"/>
                </a:solidFill>
                <a:latin typeface="Arial" panose="020B0604020202020204" pitchFamily="34" charset="0"/>
                <a:cs typeface="Arial" panose="020B0604020202020204" pitchFamily="34" charset="0"/>
              </a:rPr>
              <a:t>INTERNAL CONTROLS</a:t>
            </a:r>
          </a:p>
        </p:txBody>
      </p:sp>
      <p:sp>
        <p:nvSpPr>
          <p:cNvPr id="7" name="TextBox 6">
            <a:extLst>
              <a:ext uri="{FF2B5EF4-FFF2-40B4-BE49-F238E27FC236}">
                <a16:creationId xmlns:a16="http://schemas.microsoft.com/office/drawing/2014/main" id="{BC5B84F5-5C38-334E-AB82-9FA818A556EF}"/>
              </a:ext>
            </a:extLst>
          </p:cNvPr>
          <p:cNvSpPr txBox="1"/>
          <p:nvPr/>
        </p:nvSpPr>
        <p:spPr>
          <a:xfrm>
            <a:off x="8602670" y="1475023"/>
            <a:ext cx="1102658" cy="461665"/>
          </a:xfrm>
          <a:prstGeom prst="rect">
            <a:avLst/>
          </a:prstGeom>
          <a:noFill/>
        </p:spPr>
        <p:txBody>
          <a:bodyPr wrap="square" rtlCol="0">
            <a:spAutoFit/>
          </a:bodyPr>
          <a:lstStyle/>
          <a:p>
            <a:pPr algn="ctr"/>
            <a:r>
              <a:rPr lang="en-US" sz="2400" b="1" dirty="0">
                <a:solidFill>
                  <a:srgbClr val="C00000"/>
                </a:solidFill>
                <a:latin typeface="Arial Narrow" panose="020B0604020202020204" pitchFamily="34" charset="0"/>
                <a:cs typeface="Arial Narrow" panose="020B0604020202020204" pitchFamily="34" charset="0"/>
              </a:rPr>
              <a:t>Vision</a:t>
            </a:r>
          </a:p>
        </p:txBody>
      </p:sp>
      <p:sp>
        <p:nvSpPr>
          <p:cNvPr id="8" name="TextBox 7">
            <a:extLst>
              <a:ext uri="{FF2B5EF4-FFF2-40B4-BE49-F238E27FC236}">
                <a16:creationId xmlns:a16="http://schemas.microsoft.com/office/drawing/2014/main" id="{A7A4E87F-93A5-7845-8144-D2CA0657E275}"/>
              </a:ext>
            </a:extLst>
          </p:cNvPr>
          <p:cNvSpPr txBox="1"/>
          <p:nvPr/>
        </p:nvSpPr>
        <p:spPr>
          <a:xfrm>
            <a:off x="9169170" y="3311907"/>
            <a:ext cx="1600200" cy="830997"/>
          </a:xfrm>
          <a:prstGeom prst="rect">
            <a:avLst/>
          </a:prstGeom>
          <a:noFill/>
        </p:spPr>
        <p:txBody>
          <a:bodyPr wrap="square" rtlCol="0">
            <a:spAutoFit/>
          </a:bodyPr>
          <a:lstStyle/>
          <a:p>
            <a:pPr algn="ctr"/>
            <a:r>
              <a:rPr lang="en-US" sz="2400" b="1" dirty="0">
                <a:solidFill>
                  <a:srgbClr val="C00000"/>
                </a:solidFill>
                <a:latin typeface="Arial Narrow" panose="020B0604020202020204" pitchFamily="34" charset="0"/>
                <a:cs typeface="Arial Narrow" panose="020B0604020202020204" pitchFamily="34" charset="0"/>
              </a:rPr>
              <a:t>Policy &amp;</a:t>
            </a:r>
          </a:p>
          <a:p>
            <a:pPr algn="ctr"/>
            <a:r>
              <a:rPr lang="en-US" sz="2400" b="1" dirty="0">
                <a:solidFill>
                  <a:srgbClr val="C00000"/>
                </a:solidFill>
                <a:latin typeface="Arial Narrow" panose="020B0604020202020204" pitchFamily="34" charset="0"/>
                <a:cs typeface="Arial Narrow" panose="020B0604020202020204" pitchFamily="34" charset="0"/>
              </a:rPr>
              <a:t>Procedures</a:t>
            </a:r>
          </a:p>
        </p:txBody>
      </p:sp>
      <p:sp>
        <p:nvSpPr>
          <p:cNvPr id="9" name="TextBox 8">
            <a:extLst>
              <a:ext uri="{FF2B5EF4-FFF2-40B4-BE49-F238E27FC236}">
                <a16:creationId xmlns:a16="http://schemas.microsoft.com/office/drawing/2014/main" id="{413CC303-EFA5-A347-9555-A6A04E526F28}"/>
              </a:ext>
            </a:extLst>
          </p:cNvPr>
          <p:cNvSpPr txBox="1"/>
          <p:nvPr/>
        </p:nvSpPr>
        <p:spPr>
          <a:xfrm>
            <a:off x="7594139" y="5513199"/>
            <a:ext cx="2205317" cy="461665"/>
          </a:xfrm>
          <a:prstGeom prst="rect">
            <a:avLst/>
          </a:prstGeom>
          <a:noFill/>
        </p:spPr>
        <p:txBody>
          <a:bodyPr wrap="square" rtlCol="0">
            <a:spAutoFit/>
          </a:bodyPr>
          <a:lstStyle/>
          <a:p>
            <a:pPr algn="ctr"/>
            <a:r>
              <a:rPr lang="en-US" sz="2400" b="1" dirty="0">
                <a:solidFill>
                  <a:srgbClr val="C00000"/>
                </a:solidFill>
                <a:latin typeface="Arial Narrow" panose="020B0604020202020204" pitchFamily="34" charset="0"/>
                <a:cs typeface="Arial Narrow" panose="020B0604020202020204" pitchFamily="34" charset="0"/>
              </a:rPr>
              <a:t>Communication</a:t>
            </a:r>
          </a:p>
        </p:txBody>
      </p:sp>
      <p:sp>
        <p:nvSpPr>
          <p:cNvPr id="10" name="TextBox 9">
            <a:extLst>
              <a:ext uri="{FF2B5EF4-FFF2-40B4-BE49-F238E27FC236}">
                <a16:creationId xmlns:a16="http://schemas.microsoft.com/office/drawing/2014/main" id="{A74B30F8-7F46-5745-B540-1441D72C4698}"/>
              </a:ext>
            </a:extLst>
          </p:cNvPr>
          <p:cNvSpPr txBox="1"/>
          <p:nvPr/>
        </p:nvSpPr>
        <p:spPr>
          <a:xfrm>
            <a:off x="1848971" y="4182763"/>
            <a:ext cx="1832161" cy="830997"/>
          </a:xfrm>
          <a:prstGeom prst="rect">
            <a:avLst/>
          </a:prstGeom>
          <a:noFill/>
        </p:spPr>
        <p:txBody>
          <a:bodyPr wrap="square" rtlCol="0">
            <a:spAutoFit/>
          </a:bodyPr>
          <a:lstStyle/>
          <a:p>
            <a:pPr algn="ctr"/>
            <a:r>
              <a:rPr lang="en-US" sz="2400" b="1" dirty="0">
                <a:solidFill>
                  <a:srgbClr val="C00000"/>
                </a:solidFill>
                <a:latin typeface="Arial Narrow" panose="020B0604020202020204" pitchFamily="34" charset="0"/>
                <a:cs typeface="Arial Narrow" panose="020B0604020202020204" pitchFamily="34" charset="0"/>
              </a:rPr>
              <a:t>Risk Assessment</a:t>
            </a:r>
          </a:p>
        </p:txBody>
      </p:sp>
      <p:sp>
        <p:nvSpPr>
          <p:cNvPr id="11" name="TextBox 10">
            <a:extLst>
              <a:ext uri="{FF2B5EF4-FFF2-40B4-BE49-F238E27FC236}">
                <a16:creationId xmlns:a16="http://schemas.microsoft.com/office/drawing/2014/main" id="{58CA6534-3A15-EB4C-B33F-7147C4388028}"/>
              </a:ext>
            </a:extLst>
          </p:cNvPr>
          <p:cNvSpPr txBox="1"/>
          <p:nvPr/>
        </p:nvSpPr>
        <p:spPr>
          <a:xfrm>
            <a:off x="2344875" y="1622223"/>
            <a:ext cx="1445558" cy="461665"/>
          </a:xfrm>
          <a:prstGeom prst="rect">
            <a:avLst/>
          </a:prstGeom>
          <a:noFill/>
        </p:spPr>
        <p:txBody>
          <a:bodyPr wrap="square" rtlCol="0">
            <a:spAutoFit/>
          </a:bodyPr>
          <a:lstStyle/>
          <a:p>
            <a:pPr algn="ctr"/>
            <a:r>
              <a:rPr lang="en-US" sz="2400" b="1" dirty="0">
                <a:solidFill>
                  <a:srgbClr val="C00000"/>
                </a:solidFill>
                <a:latin typeface="Arial Narrow" panose="020B0604020202020204" pitchFamily="34" charset="0"/>
                <a:cs typeface="Arial Narrow" panose="020B0604020202020204" pitchFamily="34" charset="0"/>
              </a:rPr>
              <a:t>Monitor</a:t>
            </a:r>
          </a:p>
        </p:txBody>
      </p:sp>
      <p:sp>
        <p:nvSpPr>
          <p:cNvPr id="16" name="Right Arrow 15">
            <a:extLst>
              <a:ext uri="{FF2B5EF4-FFF2-40B4-BE49-F238E27FC236}">
                <a16:creationId xmlns:a16="http://schemas.microsoft.com/office/drawing/2014/main" id="{787F93F5-D9FF-F548-8C4E-7D669BF0C2EB}"/>
              </a:ext>
            </a:extLst>
          </p:cNvPr>
          <p:cNvSpPr/>
          <p:nvPr/>
        </p:nvSpPr>
        <p:spPr>
          <a:xfrm rot="3875624">
            <a:off x="9251632" y="2444947"/>
            <a:ext cx="605847" cy="286904"/>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a:extLst>
              <a:ext uri="{FF2B5EF4-FFF2-40B4-BE49-F238E27FC236}">
                <a16:creationId xmlns:a16="http://schemas.microsoft.com/office/drawing/2014/main" id="{6114F10E-9608-274C-9F48-020B15EF59FB}"/>
              </a:ext>
            </a:extLst>
          </p:cNvPr>
          <p:cNvSpPr/>
          <p:nvPr/>
        </p:nvSpPr>
        <p:spPr>
          <a:xfrm rot="6898892">
            <a:off x="9085667" y="4869530"/>
            <a:ext cx="605847" cy="258024"/>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a:extLst>
              <a:ext uri="{FF2B5EF4-FFF2-40B4-BE49-F238E27FC236}">
                <a16:creationId xmlns:a16="http://schemas.microsoft.com/office/drawing/2014/main" id="{29D2D4C5-4DD4-4F49-8384-48127FBA7B6A}"/>
              </a:ext>
            </a:extLst>
          </p:cNvPr>
          <p:cNvSpPr/>
          <p:nvPr/>
        </p:nvSpPr>
        <p:spPr>
          <a:xfrm rot="16665027">
            <a:off x="2683545" y="2671399"/>
            <a:ext cx="605847" cy="267060"/>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a:extLst>
              <a:ext uri="{FF2B5EF4-FFF2-40B4-BE49-F238E27FC236}">
                <a16:creationId xmlns:a16="http://schemas.microsoft.com/office/drawing/2014/main" id="{F8E80A9B-AB24-1547-9DFA-33DB882BA23A}"/>
              </a:ext>
            </a:extLst>
          </p:cNvPr>
          <p:cNvSpPr/>
          <p:nvPr/>
        </p:nvSpPr>
        <p:spPr>
          <a:xfrm rot="10800000">
            <a:off x="4709101" y="5618593"/>
            <a:ext cx="605847" cy="25087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361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1000" fill="hold"/>
                                        <p:tgtEl>
                                          <p:spTgt spid="23"/>
                                        </p:tgtEl>
                                        <p:attrNameLst>
                                          <p:attrName>r</p:attrName>
                                        </p:attrNameLst>
                                      </p:cBhvr>
                                    </p:animRot>
                                  </p:childTnLst>
                                </p:cTn>
                              </p:par>
                            </p:childTnLst>
                          </p:cTn>
                        </p:par>
                        <p:par>
                          <p:cTn id="7" fill="hold">
                            <p:stCondLst>
                              <p:cond delay="1000"/>
                            </p:stCondLst>
                            <p:childTnLst>
                              <p:par>
                                <p:cTn id="8" presetID="10"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1500"/>
                            </p:stCondLst>
                            <p:childTnLst>
                              <p:par>
                                <p:cTn id="12" presetID="8" presetClass="emph" presetSubtype="0" fill="hold" nodeType="afterEffect">
                                  <p:stCondLst>
                                    <p:cond delay="0"/>
                                  </p:stCondLst>
                                  <p:childTnLst>
                                    <p:animRot by="21600000">
                                      <p:cBhvr>
                                        <p:cTn id="13" dur="1000" fill="hold"/>
                                        <p:tgtEl>
                                          <p:spTgt spid="25"/>
                                        </p:tgtEl>
                                        <p:attrNameLst>
                                          <p:attrName>r</p:attrName>
                                        </p:attrNameLst>
                                      </p:cBhvr>
                                    </p:animRot>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3000"/>
                            </p:stCondLst>
                            <p:childTnLst>
                              <p:par>
                                <p:cTn id="19" presetID="12" presetClass="entr" presetSubtype="1"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p:tgtEl>
                                          <p:spTgt spid="16"/>
                                        </p:tgtEl>
                                        <p:attrNameLst>
                                          <p:attrName>ppt_y</p:attrName>
                                        </p:attrNameLst>
                                      </p:cBhvr>
                                      <p:tavLst>
                                        <p:tav tm="0">
                                          <p:val>
                                            <p:strVal val="#ppt_y-#ppt_h*1.125000"/>
                                          </p:val>
                                        </p:tav>
                                        <p:tav tm="100000">
                                          <p:val>
                                            <p:strVal val="#ppt_y"/>
                                          </p:val>
                                        </p:tav>
                                      </p:tavLst>
                                    </p:anim>
                                    <p:animEffect transition="in" filter="wipe(down)">
                                      <p:cBhvr>
                                        <p:cTn id="22" dur="500"/>
                                        <p:tgtEl>
                                          <p:spTgt spid="16"/>
                                        </p:tgtEl>
                                      </p:cBhvr>
                                    </p:animEffect>
                                  </p:childTnLst>
                                </p:cTn>
                              </p:par>
                            </p:childTnLst>
                          </p:cTn>
                        </p:par>
                        <p:par>
                          <p:cTn id="23" fill="hold">
                            <p:stCondLst>
                              <p:cond delay="3500"/>
                            </p:stCondLst>
                            <p:childTnLst>
                              <p:par>
                                <p:cTn id="24" presetID="8" presetClass="emph" presetSubtype="0" fill="hold" nodeType="afterEffect">
                                  <p:stCondLst>
                                    <p:cond delay="0"/>
                                  </p:stCondLst>
                                  <p:childTnLst>
                                    <p:animRot by="21600000">
                                      <p:cBhvr>
                                        <p:cTn id="25" dur="1000" fill="hold"/>
                                        <p:tgtEl>
                                          <p:spTgt spid="27"/>
                                        </p:tgtEl>
                                        <p:attrNameLst>
                                          <p:attrName>r</p:attrName>
                                        </p:attrNameLst>
                                      </p:cBhvr>
                                    </p:animRot>
                                  </p:childTnLst>
                                </p:cTn>
                              </p:par>
                            </p:childTnLst>
                          </p:cTn>
                        </p:par>
                        <p:par>
                          <p:cTn id="26" fill="hold">
                            <p:stCondLst>
                              <p:cond delay="4500"/>
                            </p:stCondLst>
                            <p:childTnLst>
                              <p:par>
                                <p:cTn id="27" presetID="10"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par>
                          <p:cTn id="30" fill="hold">
                            <p:stCondLst>
                              <p:cond delay="5000"/>
                            </p:stCondLst>
                            <p:childTnLst>
                              <p:par>
                                <p:cTn id="31" presetID="12" presetClass="entr" presetSubtype="1"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p:tgtEl>
                                          <p:spTgt spid="17"/>
                                        </p:tgtEl>
                                        <p:attrNameLst>
                                          <p:attrName>ppt_y</p:attrName>
                                        </p:attrNameLst>
                                      </p:cBhvr>
                                      <p:tavLst>
                                        <p:tav tm="0">
                                          <p:val>
                                            <p:strVal val="#ppt_y-#ppt_h*1.125000"/>
                                          </p:val>
                                        </p:tav>
                                        <p:tav tm="100000">
                                          <p:val>
                                            <p:strVal val="#ppt_y"/>
                                          </p:val>
                                        </p:tav>
                                      </p:tavLst>
                                    </p:anim>
                                    <p:animEffect transition="in" filter="wipe(down)">
                                      <p:cBhvr>
                                        <p:cTn id="34" dur="500"/>
                                        <p:tgtEl>
                                          <p:spTgt spid="17"/>
                                        </p:tgtEl>
                                      </p:cBhvr>
                                    </p:animEffect>
                                  </p:childTnLst>
                                </p:cTn>
                              </p:par>
                            </p:childTnLst>
                          </p:cTn>
                        </p:par>
                        <p:par>
                          <p:cTn id="35" fill="hold">
                            <p:stCondLst>
                              <p:cond delay="5500"/>
                            </p:stCondLst>
                            <p:childTnLst>
                              <p:par>
                                <p:cTn id="36" presetID="8" presetClass="emph" presetSubtype="0" fill="hold" nodeType="afterEffect">
                                  <p:stCondLst>
                                    <p:cond delay="0"/>
                                  </p:stCondLst>
                                  <p:childTnLst>
                                    <p:animRot by="21600000">
                                      <p:cBhvr>
                                        <p:cTn id="37" dur="1000" fill="hold"/>
                                        <p:tgtEl>
                                          <p:spTgt spid="29"/>
                                        </p:tgtEl>
                                        <p:attrNameLst>
                                          <p:attrName>r</p:attrName>
                                        </p:attrNameLst>
                                      </p:cBhvr>
                                    </p:animRot>
                                  </p:childTnLst>
                                </p:cTn>
                              </p:par>
                            </p:childTnLst>
                          </p:cTn>
                        </p:par>
                        <p:par>
                          <p:cTn id="38" fill="hold">
                            <p:stCondLst>
                              <p:cond delay="6500"/>
                            </p:stCondLst>
                            <p:childTnLst>
                              <p:par>
                                <p:cTn id="39" presetID="10" presetClass="entr" presetSubtype="0"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childTnLst>
                          </p:cTn>
                        </p:par>
                        <p:par>
                          <p:cTn id="42" fill="hold">
                            <p:stCondLst>
                              <p:cond delay="7000"/>
                            </p:stCondLst>
                            <p:childTnLst>
                              <p:par>
                                <p:cTn id="43" presetID="12" presetClass="entr" presetSubtype="2" fill="hold" grpId="0" nodeType="after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500"/>
                                        <p:tgtEl>
                                          <p:spTgt spid="20"/>
                                        </p:tgtEl>
                                        <p:attrNameLst>
                                          <p:attrName>ppt_x</p:attrName>
                                        </p:attrNameLst>
                                      </p:cBhvr>
                                      <p:tavLst>
                                        <p:tav tm="0">
                                          <p:val>
                                            <p:strVal val="#ppt_x+#ppt_w*1.125000"/>
                                          </p:val>
                                        </p:tav>
                                        <p:tav tm="100000">
                                          <p:val>
                                            <p:strVal val="#ppt_x"/>
                                          </p:val>
                                        </p:tav>
                                      </p:tavLst>
                                    </p:anim>
                                    <p:animEffect transition="in" filter="wipe(left)">
                                      <p:cBhvr>
                                        <p:cTn id="46" dur="500"/>
                                        <p:tgtEl>
                                          <p:spTgt spid="20"/>
                                        </p:tgtEl>
                                      </p:cBhvr>
                                    </p:animEffect>
                                  </p:childTnLst>
                                </p:cTn>
                              </p:par>
                            </p:childTnLst>
                          </p:cTn>
                        </p:par>
                        <p:par>
                          <p:cTn id="47" fill="hold">
                            <p:stCondLst>
                              <p:cond delay="7500"/>
                            </p:stCondLst>
                            <p:childTnLst>
                              <p:par>
                                <p:cTn id="48" presetID="8" presetClass="emph" presetSubtype="0" fill="hold" nodeType="afterEffect">
                                  <p:stCondLst>
                                    <p:cond delay="0"/>
                                  </p:stCondLst>
                                  <p:childTnLst>
                                    <p:animRot by="21600000">
                                      <p:cBhvr>
                                        <p:cTn id="49" dur="1000" fill="hold"/>
                                        <p:tgtEl>
                                          <p:spTgt spid="31"/>
                                        </p:tgtEl>
                                        <p:attrNameLst>
                                          <p:attrName>r</p:attrName>
                                        </p:attrNameLst>
                                      </p:cBhvr>
                                    </p:animRot>
                                  </p:childTnLst>
                                </p:cTn>
                              </p:par>
                            </p:childTnLst>
                          </p:cTn>
                        </p:par>
                        <p:par>
                          <p:cTn id="50" fill="hold">
                            <p:stCondLst>
                              <p:cond delay="8500"/>
                            </p:stCondLst>
                            <p:childTnLst>
                              <p:par>
                                <p:cTn id="51" presetID="10" presetClass="entr" presetSubtype="0" fill="hold" grpId="0" nodeType="after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cTn>
                              </p:par>
                            </p:childTnLst>
                          </p:cTn>
                        </p:par>
                        <p:par>
                          <p:cTn id="54" fill="hold">
                            <p:stCondLst>
                              <p:cond delay="9000"/>
                            </p:stCondLst>
                            <p:childTnLst>
                              <p:par>
                                <p:cTn id="55" presetID="12" presetClass="entr" presetSubtype="4" fill="hold" grpId="0" nodeType="after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additive="base">
                                        <p:cTn id="57" dur="500"/>
                                        <p:tgtEl>
                                          <p:spTgt spid="19"/>
                                        </p:tgtEl>
                                        <p:attrNameLst>
                                          <p:attrName>ppt_y</p:attrName>
                                        </p:attrNameLst>
                                      </p:cBhvr>
                                      <p:tavLst>
                                        <p:tav tm="0">
                                          <p:val>
                                            <p:strVal val="#ppt_y+#ppt_h*1.125000"/>
                                          </p:val>
                                        </p:tav>
                                        <p:tav tm="100000">
                                          <p:val>
                                            <p:strVal val="#ppt_y"/>
                                          </p:val>
                                        </p:tav>
                                      </p:tavLst>
                                    </p:anim>
                                    <p:animEffect transition="in" filter="wipe(up)">
                                      <p:cBhvr>
                                        <p:cTn id="58" dur="500"/>
                                        <p:tgtEl>
                                          <p:spTgt spid="19"/>
                                        </p:tgtEl>
                                      </p:cBhvr>
                                    </p:animEffect>
                                  </p:childTnLst>
                                </p:cTn>
                              </p:par>
                            </p:childTnLst>
                          </p:cTn>
                        </p:par>
                        <p:par>
                          <p:cTn id="59" fill="hold">
                            <p:stCondLst>
                              <p:cond delay="9500"/>
                            </p:stCondLst>
                            <p:childTnLst>
                              <p:par>
                                <p:cTn id="60" presetID="8" presetClass="emph" presetSubtype="0" fill="hold" nodeType="afterEffect">
                                  <p:stCondLst>
                                    <p:cond delay="0"/>
                                  </p:stCondLst>
                                  <p:childTnLst>
                                    <p:animRot by="21600000">
                                      <p:cBhvr>
                                        <p:cTn id="61" dur="1000" fill="hold"/>
                                        <p:tgtEl>
                                          <p:spTgt spid="33"/>
                                        </p:tgtEl>
                                        <p:attrNameLst>
                                          <p:attrName>r</p:attrName>
                                        </p:attrNameLst>
                                      </p:cBhvr>
                                    </p:animRot>
                                  </p:childTnLst>
                                </p:cTn>
                              </p:par>
                            </p:childTnLst>
                          </p:cTn>
                        </p:par>
                        <p:par>
                          <p:cTn id="62" fill="hold">
                            <p:stCondLst>
                              <p:cond delay="10500"/>
                            </p:stCondLst>
                            <p:childTnLst>
                              <p:par>
                                <p:cTn id="63" presetID="10" presetClass="entr" presetSubtype="0" fill="hold" grpId="0" nodeType="after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fade">
                                      <p:cBhvr>
                                        <p:cTn id="6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6" grpId="0" animBg="1"/>
      <p:bldP spid="17" grpId="0" animBg="1"/>
      <p:bldP spid="19" grpId="0" animBg="1"/>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E8D3D-905D-664A-AF65-2BF2CD8C996F}"/>
              </a:ext>
            </a:extLst>
          </p:cNvPr>
          <p:cNvSpPr>
            <a:spLocks noGrp="1"/>
          </p:cNvSpPr>
          <p:nvPr>
            <p:ph type="title"/>
          </p:nvPr>
        </p:nvSpPr>
        <p:spPr/>
        <p:txBody>
          <a:bodyPr/>
          <a:lstStyle/>
          <a:p>
            <a:r>
              <a:rPr lang="en-US" dirty="0"/>
              <a:t>Internal Controls</a:t>
            </a:r>
          </a:p>
        </p:txBody>
      </p:sp>
      <p:sp>
        <p:nvSpPr>
          <p:cNvPr id="7" name="Content Placeholder 2">
            <a:extLst>
              <a:ext uri="{FF2B5EF4-FFF2-40B4-BE49-F238E27FC236}">
                <a16:creationId xmlns:a16="http://schemas.microsoft.com/office/drawing/2014/main" id="{1C21CFE5-7E0D-5A45-B736-572BCBB82C72}"/>
              </a:ext>
            </a:extLst>
          </p:cNvPr>
          <p:cNvSpPr txBox="1">
            <a:spLocks/>
          </p:cNvSpPr>
          <p:nvPr/>
        </p:nvSpPr>
        <p:spPr>
          <a:xfrm>
            <a:off x="566878" y="1125227"/>
            <a:ext cx="7671760" cy="7041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Tx/>
              <a:buNone/>
            </a:pPr>
            <a:r>
              <a:rPr lang="en-US" sz="3000" dirty="0"/>
              <a:t>Internal Controls and Segregation of Duties</a:t>
            </a:r>
            <a:r>
              <a:rPr lang="en-US" dirty="0"/>
              <a:t>:</a:t>
            </a:r>
          </a:p>
        </p:txBody>
      </p:sp>
      <p:sp>
        <p:nvSpPr>
          <p:cNvPr id="8" name="Rounded Rectangle 7">
            <a:extLst>
              <a:ext uri="{FF2B5EF4-FFF2-40B4-BE49-F238E27FC236}">
                <a16:creationId xmlns:a16="http://schemas.microsoft.com/office/drawing/2014/main" id="{916ECE65-2376-2546-B8B8-7961321B7CBF}"/>
              </a:ext>
            </a:extLst>
          </p:cNvPr>
          <p:cNvSpPr/>
          <p:nvPr/>
        </p:nvSpPr>
        <p:spPr>
          <a:xfrm>
            <a:off x="313202" y="1990841"/>
            <a:ext cx="4724020" cy="389312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6BF1EA3-BA70-814C-B72B-1090C00BC97E}"/>
              </a:ext>
            </a:extLst>
          </p:cNvPr>
          <p:cNvSpPr txBox="1"/>
          <p:nvPr/>
        </p:nvSpPr>
        <p:spPr>
          <a:xfrm>
            <a:off x="566878" y="2106585"/>
            <a:ext cx="4358048" cy="3619132"/>
          </a:xfrm>
          <a:prstGeom prst="rect">
            <a:avLst/>
          </a:prstGeom>
          <a:noFill/>
        </p:spPr>
        <p:txBody>
          <a:bodyPr wrap="square" rtlCol="0">
            <a:spAutoFit/>
          </a:bodyPr>
          <a:lstStyle/>
          <a:p>
            <a:pPr>
              <a:lnSpc>
                <a:spcPct val="150000"/>
              </a:lnSpc>
            </a:pPr>
            <a:r>
              <a:rPr lang="en-US" sz="2600" dirty="0">
                <a:latin typeface="Arial" panose="020B0604020202020204" pitchFamily="34" charset="0"/>
                <a:cs typeface="Arial" panose="020B0604020202020204" pitchFamily="34" charset="0"/>
              </a:rPr>
              <a:t>Strong internal controls allow for effective and efficient operations, reliable financial reporting, and compliance with applicable laws and regulations.</a:t>
            </a:r>
          </a:p>
        </p:txBody>
      </p:sp>
      <p:sp>
        <p:nvSpPr>
          <p:cNvPr id="10" name="Rounded Rectangle 9">
            <a:extLst>
              <a:ext uri="{FF2B5EF4-FFF2-40B4-BE49-F238E27FC236}">
                <a16:creationId xmlns:a16="http://schemas.microsoft.com/office/drawing/2014/main" id="{6EBAFE58-FC4F-F549-9B11-7D38B1FA8060}"/>
              </a:ext>
            </a:extLst>
          </p:cNvPr>
          <p:cNvSpPr/>
          <p:nvPr/>
        </p:nvSpPr>
        <p:spPr>
          <a:xfrm>
            <a:off x="7252845" y="1990841"/>
            <a:ext cx="4315326" cy="389312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1B9E8BD-66D4-D949-A811-FA8CAC4D407C}"/>
              </a:ext>
            </a:extLst>
          </p:cNvPr>
          <p:cNvSpPr txBox="1"/>
          <p:nvPr/>
        </p:nvSpPr>
        <p:spPr>
          <a:xfrm>
            <a:off x="7565531" y="2106585"/>
            <a:ext cx="3812616" cy="3619132"/>
          </a:xfrm>
          <a:prstGeom prst="rect">
            <a:avLst/>
          </a:prstGeom>
          <a:noFill/>
        </p:spPr>
        <p:txBody>
          <a:bodyPr wrap="square" rtlCol="0">
            <a:spAutoFit/>
          </a:bodyPr>
          <a:lstStyle/>
          <a:p>
            <a:pPr>
              <a:lnSpc>
                <a:spcPct val="150000"/>
              </a:lnSpc>
            </a:pPr>
            <a:r>
              <a:rPr lang="en-US" sz="2600" dirty="0">
                <a:latin typeface="Arial" panose="020B0604020202020204" pitchFamily="34" charset="0"/>
                <a:cs typeface="Arial" panose="020B0604020202020204" pitchFamily="34" charset="0"/>
              </a:rPr>
              <a:t>Proper segregation of duties should ensure that no individual has the ability to either conceal or misdirect funds within the agency.</a:t>
            </a:r>
          </a:p>
        </p:txBody>
      </p:sp>
      <p:pic>
        <p:nvPicPr>
          <p:cNvPr id="6" name="Picture 5">
            <a:extLst>
              <a:ext uri="{FF2B5EF4-FFF2-40B4-BE49-F238E27FC236}">
                <a16:creationId xmlns:a16="http://schemas.microsoft.com/office/drawing/2014/main" id="{70DBC9FD-A247-1142-84D7-E5A612733931}"/>
              </a:ext>
            </a:extLst>
          </p:cNvPr>
          <p:cNvPicPr>
            <a:picLocks noChangeAspect="1"/>
          </p:cNvPicPr>
          <p:nvPr/>
        </p:nvPicPr>
        <p:blipFill>
          <a:blip r:embed="rId2"/>
          <a:stretch>
            <a:fillRect/>
          </a:stretch>
        </p:blipFill>
        <p:spPr>
          <a:xfrm>
            <a:off x="4202889" y="2622884"/>
            <a:ext cx="4043184" cy="4043184"/>
          </a:xfrm>
          <a:prstGeom prst="rect">
            <a:avLst/>
          </a:prstGeom>
        </p:spPr>
      </p:pic>
    </p:spTree>
    <p:extLst>
      <p:ext uri="{BB962C8B-B14F-4D97-AF65-F5344CB8AC3E}">
        <p14:creationId xmlns:p14="http://schemas.microsoft.com/office/powerpoint/2010/main" val="1474948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0-#ppt_w/2"/>
                                          </p:val>
                                        </p:tav>
                                        <p:tav tm="100000">
                                          <p:val>
                                            <p:strVal val="#ppt_x"/>
                                          </p:val>
                                        </p:tav>
                                      </p:tavLst>
                                    </p:anim>
                                    <p:anim calcmode="lin" valueType="num">
                                      <p:cBhvr additive="base">
                                        <p:cTn id="12" dur="10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31"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 calcmode="lin" valueType="num">
                                      <p:cBhvr>
                                        <p:cTn id="18" dur="500" fill="hold"/>
                                        <p:tgtEl>
                                          <p:spTgt spid="6"/>
                                        </p:tgtEl>
                                        <p:attrNameLst>
                                          <p:attrName>style.rotation</p:attrName>
                                        </p:attrNameLst>
                                      </p:cBhvr>
                                      <p:tavLst>
                                        <p:tav tm="0">
                                          <p:val>
                                            <p:fltVal val="90"/>
                                          </p:val>
                                        </p:tav>
                                        <p:tav tm="100000">
                                          <p:val>
                                            <p:fltVal val="0"/>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1000" fill="hold"/>
                                        <p:tgtEl>
                                          <p:spTgt spid="11"/>
                                        </p:tgtEl>
                                        <p:attrNameLst>
                                          <p:attrName>ppt_x</p:attrName>
                                        </p:attrNameLst>
                                      </p:cBhvr>
                                      <p:tavLst>
                                        <p:tav tm="0">
                                          <p:val>
                                            <p:strVal val="1+#ppt_w/2"/>
                                          </p:val>
                                        </p:tav>
                                        <p:tav tm="100000">
                                          <p:val>
                                            <p:strVal val="#ppt_x"/>
                                          </p:val>
                                        </p:tav>
                                      </p:tavLst>
                                    </p:anim>
                                    <p:anim calcmode="lin" valueType="num">
                                      <p:cBhvr additive="base">
                                        <p:cTn id="25" dur="1000" fill="hold"/>
                                        <p:tgtEl>
                                          <p:spTgt spid="11"/>
                                        </p:tgtEl>
                                        <p:attrNameLst>
                                          <p:attrName>ppt_y</p:attrName>
                                        </p:attrNameLst>
                                      </p:cBhvr>
                                      <p:tavLst>
                                        <p:tav tm="0">
                                          <p:val>
                                            <p:strVal val="#ppt_y"/>
                                          </p:val>
                                        </p:tav>
                                        <p:tav tm="100000">
                                          <p:val>
                                            <p:strVal val="#ppt_y"/>
                                          </p:val>
                                        </p:tav>
                                      </p:tavLst>
                                    </p:anim>
                                  </p:childTnLst>
                                </p:cTn>
                              </p:par>
                              <p:par>
                                <p:cTn id="26" presetID="2" presetClass="entr" presetSubtype="2"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1000" fill="hold"/>
                                        <p:tgtEl>
                                          <p:spTgt spid="10"/>
                                        </p:tgtEl>
                                        <p:attrNameLst>
                                          <p:attrName>ppt_x</p:attrName>
                                        </p:attrNameLst>
                                      </p:cBhvr>
                                      <p:tavLst>
                                        <p:tav tm="0">
                                          <p:val>
                                            <p:strVal val="1+#ppt_w/2"/>
                                          </p:val>
                                        </p:tav>
                                        <p:tav tm="100000">
                                          <p:val>
                                            <p:strVal val="#ppt_x"/>
                                          </p:val>
                                        </p:tav>
                                      </p:tavLst>
                                    </p:anim>
                                    <p:anim calcmode="lin" valueType="num">
                                      <p:cBhvr additive="base">
                                        <p:cTn id="29"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2324A-7095-494B-9AD6-1FB1952060A9}"/>
              </a:ext>
            </a:extLst>
          </p:cNvPr>
          <p:cNvSpPr>
            <a:spLocks noGrp="1"/>
          </p:cNvSpPr>
          <p:nvPr>
            <p:ph type="title"/>
          </p:nvPr>
        </p:nvSpPr>
        <p:spPr/>
        <p:txBody>
          <a:bodyPr/>
          <a:lstStyle/>
          <a:p>
            <a:r>
              <a:rPr lang="en-US" dirty="0"/>
              <a:t>Internal Controls</a:t>
            </a:r>
          </a:p>
        </p:txBody>
      </p:sp>
      <p:sp>
        <p:nvSpPr>
          <p:cNvPr id="4" name="Content Placeholder 2">
            <a:extLst>
              <a:ext uri="{FF2B5EF4-FFF2-40B4-BE49-F238E27FC236}">
                <a16:creationId xmlns:a16="http://schemas.microsoft.com/office/drawing/2014/main" id="{F7306611-A01A-604A-A683-4EE19EC9230C}"/>
              </a:ext>
            </a:extLst>
          </p:cNvPr>
          <p:cNvSpPr>
            <a:spLocks noGrp="1"/>
          </p:cNvSpPr>
          <p:nvPr>
            <p:ph idx="1"/>
          </p:nvPr>
        </p:nvSpPr>
        <p:spPr>
          <a:xfrm>
            <a:off x="598713" y="1371600"/>
            <a:ext cx="4020814" cy="4999703"/>
          </a:xfrm>
        </p:spPr>
        <p:txBody>
          <a:bodyPr>
            <a:noAutofit/>
          </a:bodyPr>
          <a:lstStyle/>
          <a:p>
            <a:pPr marL="0" indent="0">
              <a:lnSpc>
                <a:spcPct val="150000"/>
              </a:lnSpc>
              <a:buNone/>
            </a:pPr>
            <a:r>
              <a:rPr lang="en-US" sz="3000" dirty="0">
                <a:solidFill>
                  <a:schemeClr val="tx1"/>
                </a:solidFill>
              </a:rPr>
              <a:t>Non-federal entities are required to implement adequate internal controls to ensure full compliance with all regulations.</a:t>
            </a:r>
            <a:r>
              <a:rPr lang="en-US" sz="3000" dirty="0"/>
              <a:t> </a:t>
            </a:r>
            <a:endParaRPr lang="en-US" sz="3000" dirty="0">
              <a:solidFill>
                <a:schemeClr val="tx1"/>
              </a:solidFill>
            </a:endParaRPr>
          </a:p>
        </p:txBody>
      </p:sp>
      <p:grpSp>
        <p:nvGrpSpPr>
          <p:cNvPr id="16" name="Group 15">
            <a:extLst>
              <a:ext uri="{FF2B5EF4-FFF2-40B4-BE49-F238E27FC236}">
                <a16:creationId xmlns:a16="http://schemas.microsoft.com/office/drawing/2014/main" id="{5E7D4764-3950-C548-B611-52523729CE1C}"/>
              </a:ext>
            </a:extLst>
          </p:cNvPr>
          <p:cNvGrpSpPr/>
          <p:nvPr/>
        </p:nvGrpSpPr>
        <p:grpSpPr>
          <a:xfrm>
            <a:off x="4778477" y="3584981"/>
            <a:ext cx="3363117" cy="2391519"/>
            <a:chOff x="4778477" y="3584981"/>
            <a:chExt cx="3363117" cy="2391519"/>
          </a:xfrm>
        </p:grpSpPr>
        <p:sp>
          <p:nvSpPr>
            <p:cNvPr id="7" name="Rounded Rectangle 6">
              <a:extLst>
                <a:ext uri="{FF2B5EF4-FFF2-40B4-BE49-F238E27FC236}">
                  <a16:creationId xmlns:a16="http://schemas.microsoft.com/office/drawing/2014/main" id="{FC54AA1B-0573-3142-8AD4-DBA2A3CF4257}"/>
                </a:ext>
              </a:extLst>
            </p:cNvPr>
            <p:cNvSpPr/>
            <p:nvPr/>
          </p:nvSpPr>
          <p:spPr>
            <a:xfrm>
              <a:off x="4778477" y="3584981"/>
              <a:ext cx="3363117" cy="2391519"/>
            </a:xfrm>
            <a:prstGeom prst="roundRect">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TextBox 8">
              <a:extLst>
                <a:ext uri="{FF2B5EF4-FFF2-40B4-BE49-F238E27FC236}">
                  <a16:creationId xmlns:a16="http://schemas.microsoft.com/office/drawing/2014/main" id="{6699D397-0E8A-8B40-8E36-D1251FA6BC4A}"/>
                </a:ext>
              </a:extLst>
            </p:cNvPr>
            <p:cNvSpPr txBox="1"/>
            <p:nvPr/>
          </p:nvSpPr>
          <p:spPr>
            <a:xfrm>
              <a:off x="5079961" y="4149963"/>
              <a:ext cx="2248321" cy="163121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Standards for Internal Controls in the Federal Government – (Green Book).</a:t>
              </a:r>
            </a:p>
          </p:txBody>
        </p:sp>
      </p:grpSp>
      <p:pic>
        <p:nvPicPr>
          <p:cNvPr id="12" name="Picture 11">
            <a:extLst>
              <a:ext uri="{FF2B5EF4-FFF2-40B4-BE49-F238E27FC236}">
                <a16:creationId xmlns:a16="http://schemas.microsoft.com/office/drawing/2014/main" id="{C297BB36-B362-7A49-AFD5-C1AC8C4AAFE7}"/>
              </a:ext>
            </a:extLst>
          </p:cNvPr>
          <p:cNvPicPr>
            <a:picLocks noChangeAspect="1"/>
          </p:cNvPicPr>
          <p:nvPr/>
        </p:nvPicPr>
        <p:blipFill>
          <a:blip r:embed="rId2"/>
          <a:stretch>
            <a:fillRect/>
          </a:stretch>
        </p:blipFill>
        <p:spPr>
          <a:xfrm>
            <a:off x="5079961" y="546526"/>
            <a:ext cx="2610513" cy="3392652"/>
          </a:xfrm>
          <a:prstGeom prst="rect">
            <a:avLst/>
          </a:prstGeom>
          <a:ln>
            <a:solidFill>
              <a:srgbClr val="00929E"/>
            </a:solidFill>
          </a:ln>
        </p:spPr>
      </p:pic>
      <p:grpSp>
        <p:nvGrpSpPr>
          <p:cNvPr id="17" name="Group 16">
            <a:extLst>
              <a:ext uri="{FF2B5EF4-FFF2-40B4-BE49-F238E27FC236}">
                <a16:creationId xmlns:a16="http://schemas.microsoft.com/office/drawing/2014/main" id="{604922F5-F3FE-A348-8842-71C5FECFC646}"/>
              </a:ext>
            </a:extLst>
          </p:cNvPr>
          <p:cNvGrpSpPr/>
          <p:nvPr/>
        </p:nvGrpSpPr>
        <p:grpSpPr>
          <a:xfrm>
            <a:off x="7949381" y="3358662"/>
            <a:ext cx="3864077" cy="2750574"/>
            <a:chOff x="7949381" y="3358662"/>
            <a:chExt cx="3864077" cy="2750574"/>
          </a:xfrm>
        </p:grpSpPr>
        <p:sp>
          <p:nvSpPr>
            <p:cNvPr id="10" name="TextBox 9">
              <a:extLst>
                <a:ext uri="{FF2B5EF4-FFF2-40B4-BE49-F238E27FC236}">
                  <a16:creationId xmlns:a16="http://schemas.microsoft.com/office/drawing/2014/main" id="{9179C70E-58E3-704D-8580-3E29891951ED}"/>
                </a:ext>
              </a:extLst>
            </p:cNvPr>
            <p:cNvSpPr txBox="1"/>
            <p:nvPr/>
          </p:nvSpPr>
          <p:spPr>
            <a:xfrm>
              <a:off x="8300544" y="4117633"/>
              <a:ext cx="3512914" cy="163121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Internal Control Integrated Framework / (Committee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of Sponsoring Organizations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of the Treadway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Commission – COSO).</a:t>
              </a:r>
            </a:p>
          </p:txBody>
        </p:sp>
        <p:sp>
          <p:nvSpPr>
            <p:cNvPr id="13" name="Rounded Rectangle 12">
              <a:extLst>
                <a:ext uri="{FF2B5EF4-FFF2-40B4-BE49-F238E27FC236}">
                  <a16:creationId xmlns:a16="http://schemas.microsoft.com/office/drawing/2014/main" id="{6B6978CF-269F-004B-A72B-0D77BDBB13EC}"/>
                </a:ext>
              </a:extLst>
            </p:cNvPr>
            <p:cNvSpPr/>
            <p:nvPr/>
          </p:nvSpPr>
          <p:spPr>
            <a:xfrm>
              <a:off x="7949381" y="3358662"/>
              <a:ext cx="3864077" cy="2750574"/>
            </a:xfrm>
            <a:prstGeom prst="roundRect">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pic>
        <p:nvPicPr>
          <p:cNvPr id="15" name="Picture 14">
            <a:extLst>
              <a:ext uri="{FF2B5EF4-FFF2-40B4-BE49-F238E27FC236}">
                <a16:creationId xmlns:a16="http://schemas.microsoft.com/office/drawing/2014/main" id="{E869F971-DC58-D44E-B6C0-6C6EAED2AFA7}"/>
              </a:ext>
            </a:extLst>
          </p:cNvPr>
          <p:cNvPicPr>
            <a:picLocks noChangeAspect="1"/>
          </p:cNvPicPr>
          <p:nvPr/>
        </p:nvPicPr>
        <p:blipFill>
          <a:blip r:embed="rId3"/>
          <a:stretch>
            <a:fillRect/>
          </a:stretch>
        </p:blipFill>
        <p:spPr>
          <a:xfrm>
            <a:off x="8374284" y="546526"/>
            <a:ext cx="2596056" cy="3392653"/>
          </a:xfrm>
          <a:prstGeom prst="rect">
            <a:avLst/>
          </a:prstGeom>
          <a:ln>
            <a:solidFill>
              <a:srgbClr val="00929E"/>
            </a:solidFill>
          </a:ln>
        </p:spPr>
      </p:pic>
    </p:spTree>
    <p:extLst>
      <p:ext uri="{BB962C8B-B14F-4D97-AF65-F5344CB8AC3E}">
        <p14:creationId xmlns:p14="http://schemas.microsoft.com/office/powerpoint/2010/main" val="3077831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1+#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94D1A-EE69-7749-A566-F4BF4E92A24F}"/>
              </a:ext>
            </a:extLst>
          </p:cNvPr>
          <p:cNvSpPr>
            <a:spLocks noGrp="1"/>
          </p:cNvSpPr>
          <p:nvPr>
            <p:ph type="title"/>
          </p:nvPr>
        </p:nvSpPr>
        <p:spPr/>
        <p:txBody>
          <a:bodyPr/>
          <a:lstStyle/>
          <a:p>
            <a:r>
              <a:rPr lang="en-US" dirty="0"/>
              <a:t>Standards for Costs</a:t>
            </a:r>
          </a:p>
        </p:txBody>
      </p:sp>
    </p:spTree>
    <p:extLst>
      <p:ext uri="{BB962C8B-B14F-4D97-AF65-F5344CB8AC3E}">
        <p14:creationId xmlns:p14="http://schemas.microsoft.com/office/powerpoint/2010/main" val="38755360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893D8-6EB2-8148-A3BB-A9A0CD68EE5F}"/>
              </a:ext>
            </a:extLst>
          </p:cNvPr>
          <p:cNvSpPr txBox="1">
            <a:spLocks/>
          </p:cNvSpPr>
          <p:nvPr/>
        </p:nvSpPr>
        <p:spPr>
          <a:xfrm>
            <a:off x="914400" y="1600200"/>
            <a:ext cx="7239000" cy="457200"/>
          </a:xfrm>
          <a:prstGeom prst="rect">
            <a:avLst/>
          </a:prstGeom>
        </p:spPr>
        <p:txBody>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r>
              <a:rPr lang="en-US"/>
              <a:t>Lobbying Restrictions </a:t>
            </a:r>
            <a:endParaRPr lang="en-US" dirty="0"/>
          </a:p>
        </p:txBody>
      </p:sp>
      <p:sp>
        <p:nvSpPr>
          <p:cNvPr id="11" name="Title 1">
            <a:extLst>
              <a:ext uri="{FF2B5EF4-FFF2-40B4-BE49-F238E27FC236}">
                <a16:creationId xmlns:a16="http://schemas.microsoft.com/office/drawing/2014/main" id="{1D84A3BC-08B8-8549-A97B-52449327FCEE}"/>
              </a:ext>
            </a:extLst>
          </p:cNvPr>
          <p:cNvSpPr txBox="1">
            <a:spLocks/>
          </p:cNvSpPr>
          <p:nvPr/>
        </p:nvSpPr>
        <p:spPr>
          <a:xfrm>
            <a:off x="2376915" y="1473088"/>
            <a:ext cx="9114570" cy="46090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a:lnSpc>
                <a:spcPct val="100000"/>
              </a:lnSpc>
            </a:pPr>
            <a:r>
              <a:rPr lang="en-US" sz="3000" b="0" dirty="0">
                <a:solidFill>
                  <a:schemeClr val="tx1"/>
                </a:solidFill>
              </a:rPr>
              <a:t>Standards for Costs Requires:</a:t>
            </a:r>
          </a:p>
          <a:p>
            <a:pPr marL="457200" indent="-457200">
              <a:lnSpc>
                <a:spcPct val="150000"/>
              </a:lnSpc>
              <a:buClr>
                <a:srgbClr val="C00000"/>
              </a:buClr>
              <a:buSzPct val="80000"/>
              <a:buFont typeface="Wingdings" pitchFamily="2" charset="2"/>
              <a:buChar char="ü"/>
            </a:pPr>
            <a:r>
              <a:rPr lang="en-US" sz="2400" b="0" dirty="0">
                <a:solidFill>
                  <a:schemeClr val="tx1"/>
                </a:solidFill>
              </a:rPr>
              <a:t>Allowable  </a:t>
            </a:r>
          </a:p>
          <a:p>
            <a:pPr marL="457200" indent="-457200">
              <a:lnSpc>
                <a:spcPct val="150000"/>
              </a:lnSpc>
              <a:buClr>
                <a:srgbClr val="C00000"/>
              </a:buClr>
              <a:buSzPct val="80000"/>
              <a:buFont typeface="Wingdings" pitchFamily="2" charset="2"/>
              <a:buChar char="ü"/>
            </a:pPr>
            <a:r>
              <a:rPr lang="en-US" sz="2400" b="0" dirty="0">
                <a:solidFill>
                  <a:schemeClr val="tx1"/>
                </a:solidFill>
              </a:rPr>
              <a:t>Necessary to the performance of a project  </a:t>
            </a:r>
          </a:p>
          <a:p>
            <a:pPr marL="457200" indent="-457200">
              <a:lnSpc>
                <a:spcPct val="150000"/>
              </a:lnSpc>
              <a:buClr>
                <a:srgbClr val="C00000"/>
              </a:buClr>
              <a:buSzPct val="80000"/>
              <a:buFont typeface="Wingdings" pitchFamily="2" charset="2"/>
              <a:buChar char="ü"/>
            </a:pPr>
            <a:r>
              <a:rPr lang="en-US" sz="2400" b="0" dirty="0">
                <a:solidFill>
                  <a:schemeClr val="tx1"/>
                </a:solidFill>
              </a:rPr>
              <a:t>Reasonable  </a:t>
            </a:r>
          </a:p>
          <a:p>
            <a:pPr marL="457200" indent="-457200">
              <a:lnSpc>
                <a:spcPct val="150000"/>
              </a:lnSpc>
              <a:buClr>
                <a:srgbClr val="C00000"/>
              </a:buClr>
              <a:buSzPct val="80000"/>
              <a:buFont typeface="Wingdings" pitchFamily="2" charset="2"/>
              <a:buChar char="ü"/>
            </a:pPr>
            <a:r>
              <a:rPr lang="en-US" sz="2400" b="0" dirty="0">
                <a:solidFill>
                  <a:schemeClr val="tx1"/>
                </a:solidFill>
              </a:rPr>
              <a:t>Allocable to the project and consistently treated</a:t>
            </a:r>
          </a:p>
          <a:p>
            <a:pPr marL="457200" indent="-457200">
              <a:lnSpc>
                <a:spcPct val="150000"/>
              </a:lnSpc>
              <a:buClr>
                <a:srgbClr val="C00000"/>
              </a:buClr>
              <a:buSzPct val="80000"/>
              <a:buFont typeface="Wingdings" pitchFamily="2" charset="2"/>
              <a:buChar char="ü"/>
            </a:pPr>
            <a:r>
              <a:rPr lang="en-US" sz="2400" b="0" dirty="0">
                <a:solidFill>
                  <a:schemeClr val="tx1"/>
                </a:solidFill>
              </a:rPr>
              <a:t>Non-profitable  </a:t>
            </a:r>
          </a:p>
          <a:p>
            <a:pPr marL="457200" indent="-457200">
              <a:lnSpc>
                <a:spcPct val="150000"/>
              </a:lnSpc>
              <a:buClr>
                <a:srgbClr val="C00000"/>
              </a:buClr>
              <a:buSzPct val="80000"/>
              <a:buFont typeface="Wingdings" pitchFamily="2" charset="2"/>
              <a:buChar char="ü"/>
            </a:pPr>
            <a:r>
              <a:rPr lang="en-US" sz="2400" b="0" dirty="0">
                <a:solidFill>
                  <a:schemeClr val="tx1"/>
                </a:solidFill>
              </a:rPr>
              <a:t>Claimed against only one award, and   </a:t>
            </a:r>
          </a:p>
          <a:p>
            <a:pPr marL="457200" indent="-457200">
              <a:lnSpc>
                <a:spcPct val="150000"/>
              </a:lnSpc>
              <a:buClr>
                <a:srgbClr val="C00000"/>
              </a:buClr>
              <a:buSzPct val="80000"/>
              <a:buFont typeface="Wingdings" pitchFamily="2" charset="2"/>
              <a:buChar char="ü"/>
            </a:pPr>
            <a:r>
              <a:rPr lang="en-US" sz="2400" b="0" dirty="0">
                <a:solidFill>
                  <a:schemeClr val="tx1"/>
                </a:solidFill>
              </a:rPr>
              <a:t>Permissible under State &amp; Federal laws and regulations.</a:t>
            </a:r>
            <a:r>
              <a:rPr lang="en-US" sz="2600" b="0" dirty="0">
                <a:solidFill>
                  <a:schemeClr val="tx1"/>
                </a:solidFill>
              </a:rPr>
              <a:t>    </a:t>
            </a:r>
          </a:p>
          <a:p>
            <a:pPr>
              <a:lnSpc>
                <a:spcPct val="100000"/>
              </a:lnSpc>
            </a:pPr>
            <a:endParaRPr lang="en-US" sz="3000" b="0" dirty="0">
              <a:solidFill>
                <a:schemeClr val="tx1"/>
              </a:solidFill>
            </a:endParaRPr>
          </a:p>
        </p:txBody>
      </p:sp>
      <p:grpSp>
        <p:nvGrpSpPr>
          <p:cNvPr id="23" name="Group 22">
            <a:extLst>
              <a:ext uri="{FF2B5EF4-FFF2-40B4-BE49-F238E27FC236}">
                <a16:creationId xmlns:a16="http://schemas.microsoft.com/office/drawing/2014/main" id="{CD8CF164-934B-1946-B818-0A003AF71306}"/>
              </a:ext>
            </a:extLst>
          </p:cNvPr>
          <p:cNvGrpSpPr/>
          <p:nvPr/>
        </p:nvGrpSpPr>
        <p:grpSpPr>
          <a:xfrm>
            <a:off x="381000" y="1215577"/>
            <a:ext cx="1891448" cy="1891448"/>
            <a:chOff x="9024730" y="2461592"/>
            <a:chExt cx="1828800" cy="1828800"/>
          </a:xfrm>
        </p:grpSpPr>
        <p:sp>
          <p:nvSpPr>
            <p:cNvPr id="22" name="Oval 21">
              <a:extLst>
                <a:ext uri="{FF2B5EF4-FFF2-40B4-BE49-F238E27FC236}">
                  <a16:creationId xmlns:a16="http://schemas.microsoft.com/office/drawing/2014/main" id="{A8A17467-1F2C-F247-9AEE-C87F8F0FA19C}"/>
                </a:ext>
              </a:extLst>
            </p:cNvPr>
            <p:cNvSpPr/>
            <p:nvPr/>
          </p:nvSpPr>
          <p:spPr>
            <a:xfrm>
              <a:off x="9098653" y="2514600"/>
              <a:ext cx="1728373" cy="1728375"/>
            </a:xfrm>
            <a:prstGeom prst="ellipse">
              <a:avLst/>
            </a:prstGeom>
            <a:solidFill>
              <a:srgbClr val="00929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2872307-7ABB-174F-A506-1995D4353590}"/>
                </a:ext>
              </a:extLst>
            </p:cNvPr>
            <p:cNvPicPr>
              <a:picLocks noChangeAspect="1"/>
            </p:cNvPicPr>
            <p:nvPr/>
          </p:nvPicPr>
          <p:blipFill>
            <a:blip r:embed="rId2"/>
            <a:stretch>
              <a:fillRect/>
            </a:stretch>
          </p:blipFill>
          <p:spPr>
            <a:xfrm>
              <a:off x="9024730" y="2461592"/>
              <a:ext cx="1828800" cy="1828800"/>
            </a:xfrm>
            <a:prstGeom prst="rect">
              <a:avLst/>
            </a:prstGeom>
          </p:spPr>
        </p:pic>
      </p:grpSp>
      <p:sp>
        <p:nvSpPr>
          <p:cNvPr id="24" name="Title 23">
            <a:extLst>
              <a:ext uri="{FF2B5EF4-FFF2-40B4-BE49-F238E27FC236}">
                <a16:creationId xmlns:a16="http://schemas.microsoft.com/office/drawing/2014/main" id="{C48875A6-EC6F-7149-9447-A1F5048F6224}"/>
              </a:ext>
            </a:extLst>
          </p:cNvPr>
          <p:cNvSpPr>
            <a:spLocks noGrp="1"/>
          </p:cNvSpPr>
          <p:nvPr>
            <p:ph type="title"/>
          </p:nvPr>
        </p:nvSpPr>
        <p:spPr/>
        <p:txBody>
          <a:bodyPr>
            <a:normAutofit/>
          </a:bodyPr>
          <a:lstStyle/>
          <a:p>
            <a:r>
              <a:rPr lang="en-US" dirty="0"/>
              <a:t>Standards for Costs</a:t>
            </a:r>
          </a:p>
        </p:txBody>
      </p:sp>
    </p:spTree>
    <p:extLst>
      <p:ext uri="{BB962C8B-B14F-4D97-AF65-F5344CB8AC3E}">
        <p14:creationId xmlns:p14="http://schemas.microsoft.com/office/powerpoint/2010/main" val="74390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fade">
                                      <p:cBhvr>
                                        <p:cTn id="7" dur="1000"/>
                                        <p:tgtEl>
                                          <p:spTgt spid="11">
                                            <p:txEl>
                                              <p:pRg st="1" end="1"/>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animEffect transition="in" filter="fade">
                                      <p:cBhvr>
                                        <p:cTn id="11" dur="1000"/>
                                        <p:tgtEl>
                                          <p:spTgt spid="11">
                                            <p:txEl>
                                              <p:pRg st="2" end="2"/>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animEffect transition="in" filter="fade">
                                      <p:cBhvr>
                                        <p:cTn id="15" dur="1000"/>
                                        <p:tgtEl>
                                          <p:spTgt spid="11">
                                            <p:txEl>
                                              <p:pRg st="3" end="3"/>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animEffect transition="in" filter="fade">
                                      <p:cBhvr>
                                        <p:cTn id="19" dur="1000"/>
                                        <p:tgtEl>
                                          <p:spTgt spid="11">
                                            <p:txEl>
                                              <p:pRg st="4" end="4"/>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1">
                                            <p:txEl>
                                              <p:pRg st="5" end="5"/>
                                            </p:txEl>
                                          </p:spTgt>
                                        </p:tgtEl>
                                        <p:attrNameLst>
                                          <p:attrName>style.visibility</p:attrName>
                                        </p:attrNameLst>
                                      </p:cBhvr>
                                      <p:to>
                                        <p:strVal val="visible"/>
                                      </p:to>
                                    </p:set>
                                    <p:animEffect transition="in" filter="fade">
                                      <p:cBhvr>
                                        <p:cTn id="23" dur="1000"/>
                                        <p:tgtEl>
                                          <p:spTgt spid="11">
                                            <p:txEl>
                                              <p:pRg st="5" end="5"/>
                                            </p:txEl>
                                          </p:spTgt>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11">
                                            <p:txEl>
                                              <p:pRg st="6" end="6"/>
                                            </p:txEl>
                                          </p:spTgt>
                                        </p:tgtEl>
                                        <p:attrNameLst>
                                          <p:attrName>style.visibility</p:attrName>
                                        </p:attrNameLst>
                                      </p:cBhvr>
                                      <p:to>
                                        <p:strVal val="visible"/>
                                      </p:to>
                                    </p:set>
                                    <p:animEffect transition="in" filter="fade">
                                      <p:cBhvr>
                                        <p:cTn id="27" dur="1000"/>
                                        <p:tgtEl>
                                          <p:spTgt spid="11">
                                            <p:txEl>
                                              <p:pRg st="6" end="6"/>
                                            </p:txEl>
                                          </p:spTgt>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11">
                                            <p:txEl>
                                              <p:pRg st="7" end="7"/>
                                            </p:txEl>
                                          </p:spTgt>
                                        </p:tgtEl>
                                        <p:attrNameLst>
                                          <p:attrName>style.visibility</p:attrName>
                                        </p:attrNameLst>
                                      </p:cBhvr>
                                      <p:to>
                                        <p:strVal val="visible"/>
                                      </p:to>
                                    </p:set>
                                    <p:animEffect transition="in" filter="fade">
                                      <p:cBhvr>
                                        <p:cTn id="31" dur="1000"/>
                                        <p:tgtEl>
                                          <p:spTgt spid="1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ED6A9158-286D-934A-9A2C-C1CFDB3E724D}"/>
              </a:ext>
            </a:extLst>
          </p:cNvPr>
          <p:cNvSpPr txBox="1">
            <a:spLocks/>
          </p:cNvSpPr>
          <p:nvPr/>
        </p:nvSpPr>
        <p:spPr>
          <a:xfrm>
            <a:off x="598714" y="1371600"/>
            <a:ext cx="10466684" cy="48053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buClr>
                <a:srgbClr val="C00000"/>
              </a:buClr>
              <a:buSzPct val="80000"/>
              <a:buFont typeface="Wingdings" pitchFamily="2" charset="2"/>
              <a:buChar char="Ø"/>
            </a:pPr>
            <a:r>
              <a:rPr lang="en-US" sz="2600" dirty="0"/>
              <a:t>This webinar is designed to provide guidance to new recipients or individuals recently assigned the responsibility of financial administration of federal grant programs.  </a:t>
            </a:r>
          </a:p>
          <a:p>
            <a:pPr>
              <a:lnSpc>
                <a:spcPct val="120000"/>
              </a:lnSpc>
              <a:buClr>
                <a:srgbClr val="C00000"/>
              </a:buClr>
              <a:buSzPct val="80000"/>
              <a:buFont typeface="Wingdings" pitchFamily="2" charset="2"/>
              <a:buChar char="Ø"/>
            </a:pPr>
            <a:r>
              <a:rPr lang="en-US" sz="2600" dirty="0"/>
              <a:t>Completion of this webinar does not satisfy the training requirement for the grant award administrator and financial manager of an award.</a:t>
            </a:r>
          </a:p>
          <a:p>
            <a:pPr>
              <a:lnSpc>
                <a:spcPct val="120000"/>
              </a:lnSpc>
              <a:buClr>
                <a:srgbClr val="C00000"/>
              </a:buClr>
              <a:buSzPct val="80000"/>
              <a:buFont typeface="Wingdings" pitchFamily="2" charset="2"/>
              <a:buChar char="Ø"/>
            </a:pPr>
            <a:r>
              <a:rPr lang="en-US" sz="2600" dirty="0"/>
              <a:t>Given COVID-19 circumstances, OJP has decided to discontinue the in-person training at 810 7th Street, until further notice.</a:t>
            </a:r>
          </a:p>
          <a:p>
            <a:pPr>
              <a:lnSpc>
                <a:spcPct val="120000"/>
              </a:lnSpc>
              <a:buClr>
                <a:srgbClr val="C00000"/>
              </a:buClr>
              <a:buSzPct val="80000"/>
              <a:buFont typeface="Wingdings" pitchFamily="2" charset="2"/>
              <a:buChar char="Ø"/>
            </a:pPr>
            <a:r>
              <a:rPr lang="en-US" sz="2600" dirty="0"/>
              <a:t>We encourage recipients to access the DOJ Grants Financial Management Online Training at </a:t>
            </a:r>
            <a:r>
              <a:rPr lang="en-US" sz="2600" dirty="0">
                <a:hlinkClick r:id="rId2"/>
              </a:rPr>
              <a:t>https://onlinegfmt.training.ojp.gov</a:t>
            </a:r>
            <a:r>
              <a:rPr lang="en-US" sz="2600" dirty="0"/>
              <a:t>. </a:t>
            </a:r>
          </a:p>
        </p:txBody>
      </p:sp>
      <p:sp>
        <p:nvSpPr>
          <p:cNvPr id="2" name="Title 1">
            <a:extLst>
              <a:ext uri="{FF2B5EF4-FFF2-40B4-BE49-F238E27FC236}">
                <a16:creationId xmlns:a16="http://schemas.microsoft.com/office/drawing/2014/main" id="{B73EA249-1845-A44F-87F0-E7C275599EB8}"/>
              </a:ext>
            </a:extLst>
          </p:cNvPr>
          <p:cNvSpPr>
            <a:spLocks noGrp="1"/>
          </p:cNvSpPr>
          <p:nvPr>
            <p:ph type="title"/>
          </p:nvPr>
        </p:nvSpPr>
        <p:spPr/>
        <p:txBody>
          <a:bodyPr/>
          <a:lstStyle/>
          <a:p>
            <a:r>
              <a:rPr lang="en-US" dirty="0"/>
              <a:t>Overview of Webinar</a:t>
            </a:r>
          </a:p>
        </p:txBody>
      </p:sp>
      <p:pic>
        <p:nvPicPr>
          <p:cNvPr id="5" name="Picture 4">
            <a:extLst>
              <a:ext uri="{FF2B5EF4-FFF2-40B4-BE49-F238E27FC236}">
                <a16:creationId xmlns:a16="http://schemas.microsoft.com/office/drawing/2014/main" id="{544AEEF2-D4AB-4E46-BBEE-EED96C2CDD1F}"/>
              </a:ext>
            </a:extLst>
          </p:cNvPr>
          <p:cNvPicPr>
            <a:picLocks noChangeAspect="1"/>
          </p:cNvPicPr>
          <p:nvPr/>
        </p:nvPicPr>
        <p:blipFill>
          <a:blip r:embed="rId3"/>
          <a:stretch>
            <a:fillRect/>
          </a:stretch>
        </p:blipFill>
        <p:spPr>
          <a:xfrm>
            <a:off x="10486664" y="5297400"/>
            <a:ext cx="1734366" cy="1583750"/>
          </a:xfrm>
          <a:prstGeom prst="rect">
            <a:avLst/>
          </a:prstGeom>
        </p:spPr>
      </p:pic>
      <p:pic>
        <p:nvPicPr>
          <p:cNvPr id="7" name="Picture 6">
            <a:extLst>
              <a:ext uri="{FF2B5EF4-FFF2-40B4-BE49-F238E27FC236}">
                <a16:creationId xmlns:a16="http://schemas.microsoft.com/office/drawing/2014/main" id="{F2F76048-BD7E-EC4B-8382-2A92A10D2320}"/>
              </a:ext>
            </a:extLst>
          </p:cNvPr>
          <p:cNvPicPr>
            <a:picLocks noChangeAspect="1"/>
          </p:cNvPicPr>
          <p:nvPr/>
        </p:nvPicPr>
        <p:blipFill>
          <a:blip r:embed="rId4"/>
          <a:stretch>
            <a:fillRect/>
          </a:stretch>
        </p:blipFill>
        <p:spPr>
          <a:xfrm>
            <a:off x="10498239" y="4677087"/>
            <a:ext cx="982932" cy="982932"/>
          </a:xfrm>
          <a:prstGeom prst="rect">
            <a:avLst/>
          </a:prstGeom>
        </p:spPr>
      </p:pic>
      <p:sp>
        <p:nvSpPr>
          <p:cNvPr id="8" name="TextBox 7">
            <a:extLst>
              <a:ext uri="{FF2B5EF4-FFF2-40B4-BE49-F238E27FC236}">
                <a16:creationId xmlns:a16="http://schemas.microsoft.com/office/drawing/2014/main" id="{943A8021-2C4D-6A49-9C80-8548F5BB1EC8}"/>
              </a:ext>
            </a:extLst>
          </p:cNvPr>
          <p:cNvSpPr txBox="1"/>
          <p:nvPr/>
        </p:nvSpPr>
        <p:spPr>
          <a:xfrm rot="5400000">
            <a:off x="11400148" y="5417863"/>
            <a:ext cx="982931" cy="338554"/>
          </a:xfrm>
          <a:prstGeom prst="rect">
            <a:avLst/>
          </a:prstGeom>
          <a:noFill/>
        </p:spPr>
        <p:txBody>
          <a:bodyPr wrap="square" rtlCol="0">
            <a:spAutoFit/>
          </a:bodyPr>
          <a:lstStyle/>
          <a:p>
            <a:pPr algn="ctr"/>
            <a:r>
              <a:rPr lang="en-US" sz="1600" dirty="0">
                <a:solidFill>
                  <a:srgbClr val="00929E"/>
                </a:solidFill>
                <a:latin typeface="Arial" panose="020B0604020202020204" pitchFamily="34" charset="0"/>
                <a:cs typeface="Arial" panose="020B0604020202020204" pitchFamily="34" charset="0"/>
              </a:rPr>
              <a:t> -  -  -  - </a:t>
            </a:r>
          </a:p>
        </p:txBody>
      </p:sp>
      <p:sp>
        <p:nvSpPr>
          <p:cNvPr id="9" name="TextBox 8">
            <a:extLst>
              <a:ext uri="{FF2B5EF4-FFF2-40B4-BE49-F238E27FC236}">
                <a16:creationId xmlns:a16="http://schemas.microsoft.com/office/drawing/2014/main" id="{899DFD5C-171E-0543-83BC-ED0A1E39F927}"/>
              </a:ext>
            </a:extLst>
          </p:cNvPr>
          <p:cNvSpPr txBox="1"/>
          <p:nvPr/>
        </p:nvSpPr>
        <p:spPr>
          <a:xfrm>
            <a:off x="11400147" y="4980016"/>
            <a:ext cx="521778" cy="338554"/>
          </a:xfrm>
          <a:prstGeom prst="rect">
            <a:avLst/>
          </a:prstGeom>
          <a:noFill/>
        </p:spPr>
        <p:txBody>
          <a:bodyPr wrap="square" rtlCol="0">
            <a:spAutoFit/>
          </a:bodyPr>
          <a:lstStyle/>
          <a:p>
            <a:pPr algn="ctr"/>
            <a:r>
              <a:rPr lang="en-US" sz="1600" dirty="0">
                <a:solidFill>
                  <a:srgbClr val="00929E"/>
                </a:solidFill>
                <a:latin typeface="Arial" panose="020B0604020202020204" pitchFamily="34" charset="0"/>
                <a:cs typeface="Arial" panose="020B0604020202020204" pitchFamily="34" charset="0"/>
              </a:rPr>
              <a:t> -  -  </a:t>
            </a:r>
          </a:p>
        </p:txBody>
      </p:sp>
    </p:spTree>
    <p:extLst>
      <p:ext uri="{BB962C8B-B14F-4D97-AF65-F5344CB8AC3E}">
        <p14:creationId xmlns:p14="http://schemas.microsoft.com/office/powerpoint/2010/main" val="723957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1000"/>
                                        <p:tgtEl>
                                          <p:spTgt spid="4">
                                            <p:txEl>
                                              <p:pRg st="3" end="3"/>
                                            </p:txEl>
                                          </p:spTgt>
                                        </p:tgtEl>
                                      </p:cBhvr>
                                    </p:animEffect>
                                  </p:childTnLst>
                                </p:cTn>
                              </p:par>
                              <p:par>
                                <p:cTn id="23" presetID="2" presetClass="entr" presetSubtype="4"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66931-5206-EC4A-A683-3002128627BD}"/>
              </a:ext>
            </a:extLst>
          </p:cNvPr>
          <p:cNvSpPr>
            <a:spLocks noGrp="1"/>
          </p:cNvSpPr>
          <p:nvPr>
            <p:ph type="title"/>
          </p:nvPr>
        </p:nvSpPr>
        <p:spPr/>
        <p:txBody>
          <a:bodyPr/>
          <a:lstStyle/>
          <a:p>
            <a:r>
              <a:rPr lang="en-US" dirty="0"/>
              <a:t>Types of Costs</a:t>
            </a:r>
          </a:p>
        </p:txBody>
      </p:sp>
      <p:sp>
        <p:nvSpPr>
          <p:cNvPr id="3" name="Rectangle 12">
            <a:extLst>
              <a:ext uri="{FF2B5EF4-FFF2-40B4-BE49-F238E27FC236}">
                <a16:creationId xmlns:a16="http://schemas.microsoft.com/office/drawing/2014/main" id="{243D61B2-3D4A-D04F-80FA-77EA16EE8E7C}"/>
              </a:ext>
            </a:extLst>
          </p:cNvPr>
          <p:cNvSpPr txBox="1">
            <a:spLocks noChangeArrowheads="1"/>
          </p:cNvSpPr>
          <p:nvPr/>
        </p:nvSpPr>
        <p:spPr bwMode="auto">
          <a:xfrm>
            <a:off x="6096000" y="1371600"/>
            <a:ext cx="5736770" cy="2777171"/>
          </a:xfrm>
          <a:prstGeom prst="rect">
            <a:avLst/>
          </a:prstGeom>
          <a:noFill/>
          <a:ln w="9525">
            <a:noFill/>
            <a:miter lim="800000"/>
            <a:headEnd/>
            <a:tailEnd/>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85000"/>
              </a:lnSpc>
              <a:spcBef>
                <a:spcPct val="30000"/>
              </a:spcBef>
              <a:defRPr/>
            </a:pPr>
            <a:r>
              <a:rPr lang="en-US" sz="3200" b="1" dirty="0">
                <a:solidFill>
                  <a:schemeClr val="bg1"/>
                </a:solidFill>
              </a:rPr>
              <a:t>Allowable</a:t>
            </a:r>
          </a:p>
          <a:p>
            <a:pPr marL="457200" indent="-457200">
              <a:lnSpc>
                <a:spcPct val="85000"/>
              </a:lnSpc>
              <a:spcBef>
                <a:spcPct val="30000"/>
              </a:spcBef>
              <a:defRPr/>
            </a:pPr>
            <a:r>
              <a:rPr lang="en-US" sz="3200" b="1" dirty="0">
                <a:solidFill>
                  <a:schemeClr val="bg1"/>
                </a:solidFill>
              </a:rPr>
              <a:t>Unallowable</a:t>
            </a:r>
          </a:p>
          <a:p>
            <a:pPr marL="457200" indent="-457200">
              <a:lnSpc>
                <a:spcPct val="85000"/>
              </a:lnSpc>
              <a:spcBef>
                <a:spcPct val="30000"/>
              </a:spcBef>
              <a:defRPr/>
            </a:pPr>
            <a:r>
              <a:rPr lang="en-US" sz="3200" b="1" dirty="0">
                <a:solidFill>
                  <a:schemeClr val="bg1"/>
                </a:solidFill>
              </a:rPr>
              <a:t>Unauthorized</a:t>
            </a:r>
          </a:p>
          <a:p>
            <a:pPr marL="457200" indent="-457200">
              <a:lnSpc>
                <a:spcPct val="85000"/>
              </a:lnSpc>
              <a:spcBef>
                <a:spcPct val="30000"/>
              </a:spcBef>
              <a:defRPr/>
            </a:pPr>
            <a:r>
              <a:rPr lang="en-US" sz="3200" b="1" dirty="0">
                <a:solidFill>
                  <a:schemeClr val="bg1"/>
                </a:solidFill>
              </a:rPr>
              <a:t>Unsupported</a:t>
            </a:r>
          </a:p>
          <a:p>
            <a:pPr marL="457200" indent="-457200">
              <a:lnSpc>
                <a:spcPct val="85000"/>
              </a:lnSpc>
              <a:spcBef>
                <a:spcPct val="30000"/>
              </a:spcBef>
              <a:defRPr/>
            </a:pPr>
            <a:r>
              <a:rPr lang="en-US" sz="3200" b="1" dirty="0">
                <a:solidFill>
                  <a:schemeClr val="bg1"/>
                </a:solidFill>
              </a:rPr>
              <a:t>Unreasonable</a:t>
            </a:r>
            <a:endParaRPr lang="en-US" sz="3200" b="1" dirty="0">
              <a:solidFill>
                <a:schemeClr val="bg1"/>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05821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47877-1C90-E04B-B385-B404B96BD690}"/>
              </a:ext>
            </a:extLst>
          </p:cNvPr>
          <p:cNvSpPr>
            <a:spLocks noGrp="1"/>
          </p:cNvSpPr>
          <p:nvPr>
            <p:ph type="title"/>
          </p:nvPr>
        </p:nvSpPr>
        <p:spPr/>
        <p:txBody>
          <a:bodyPr/>
          <a:lstStyle/>
          <a:p>
            <a:r>
              <a:rPr lang="en-US" dirty="0"/>
              <a:t>Allowable Costs</a:t>
            </a:r>
          </a:p>
        </p:txBody>
      </p:sp>
      <p:sp>
        <p:nvSpPr>
          <p:cNvPr id="5" name="Title 1">
            <a:extLst>
              <a:ext uri="{FF2B5EF4-FFF2-40B4-BE49-F238E27FC236}">
                <a16:creationId xmlns:a16="http://schemas.microsoft.com/office/drawing/2014/main" id="{765B35A4-AD31-8443-8260-FD286E38EA27}"/>
              </a:ext>
            </a:extLst>
          </p:cNvPr>
          <p:cNvSpPr txBox="1">
            <a:spLocks/>
          </p:cNvSpPr>
          <p:nvPr/>
        </p:nvSpPr>
        <p:spPr>
          <a:xfrm>
            <a:off x="1705769" y="1524000"/>
            <a:ext cx="5378450" cy="762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r>
              <a:rPr lang="en-US" altLang="en-US" sz="3600">
                <a:latin typeface="+mn-lt"/>
                <a:cs typeface="Times New Roman" panose="02020603050405020304" pitchFamily="18" charset="0"/>
              </a:rPr>
              <a:t>Allowable Costs </a:t>
            </a:r>
            <a:endParaRPr lang="en-US" altLang="en-US" sz="3600" dirty="0">
              <a:latin typeface="+mn-lt"/>
              <a:cs typeface="Times New Roman" panose="02020603050405020304" pitchFamily="18" charset="0"/>
            </a:endParaRPr>
          </a:p>
        </p:txBody>
      </p:sp>
      <p:sp>
        <p:nvSpPr>
          <p:cNvPr id="7" name="Content Placeholder 6">
            <a:extLst>
              <a:ext uri="{FF2B5EF4-FFF2-40B4-BE49-F238E27FC236}">
                <a16:creationId xmlns:a16="http://schemas.microsoft.com/office/drawing/2014/main" id="{ADA8694E-00DB-4641-9B8F-2FA8E178C923}"/>
              </a:ext>
            </a:extLst>
          </p:cNvPr>
          <p:cNvSpPr>
            <a:spLocks noGrp="1"/>
          </p:cNvSpPr>
          <p:nvPr>
            <p:ph idx="1"/>
          </p:nvPr>
        </p:nvSpPr>
        <p:spPr>
          <a:xfrm>
            <a:off x="598713" y="1371600"/>
            <a:ext cx="5591072" cy="5214258"/>
          </a:xfrm>
        </p:spPr>
        <p:txBody>
          <a:bodyPr>
            <a:normAutofit/>
          </a:bodyPr>
          <a:lstStyle/>
          <a:p>
            <a:pPr marL="0" indent="0">
              <a:lnSpc>
                <a:spcPct val="150000"/>
              </a:lnSpc>
              <a:buNone/>
            </a:pPr>
            <a:r>
              <a:rPr lang="en-US" altLang="en-US" sz="2600" dirty="0">
                <a:cs typeface="Times New Roman" panose="02020603050405020304" pitchFamily="18" charset="0"/>
              </a:rPr>
              <a:t>Costs that are necessary, reasonable, allocable, not prohibited under State/local laws or regulations. Costs must conform to any limitations set forth in Federal laws and comply with the terms and conditions of the Federal award, and claimed against only one award. </a:t>
            </a:r>
          </a:p>
        </p:txBody>
      </p:sp>
      <p:pic>
        <p:nvPicPr>
          <p:cNvPr id="9" name="Picture 8">
            <a:extLst>
              <a:ext uri="{FF2B5EF4-FFF2-40B4-BE49-F238E27FC236}">
                <a16:creationId xmlns:a16="http://schemas.microsoft.com/office/drawing/2014/main" id="{61666B59-E5AF-D746-BE7D-3448FCBE27B8}"/>
              </a:ext>
            </a:extLst>
          </p:cNvPr>
          <p:cNvPicPr>
            <a:picLocks noChangeAspect="1"/>
          </p:cNvPicPr>
          <p:nvPr/>
        </p:nvPicPr>
        <p:blipFill>
          <a:blip r:embed="rId2"/>
          <a:stretch>
            <a:fillRect/>
          </a:stretch>
        </p:blipFill>
        <p:spPr>
          <a:xfrm>
            <a:off x="6346721" y="1220603"/>
            <a:ext cx="5003734" cy="5003734"/>
          </a:xfrm>
          <a:prstGeom prst="rect">
            <a:avLst/>
          </a:prstGeom>
        </p:spPr>
      </p:pic>
      <p:sp>
        <p:nvSpPr>
          <p:cNvPr id="10" name="L-Shape 9">
            <a:extLst>
              <a:ext uri="{FF2B5EF4-FFF2-40B4-BE49-F238E27FC236}">
                <a16:creationId xmlns:a16="http://schemas.microsoft.com/office/drawing/2014/main" id="{5B9CBFF3-78E8-7147-B3B9-0B626AA59511}"/>
              </a:ext>
            </a:extLst>
          </p:cNvPr>
          <p:cNvSpPr/>
          <p:nvPr/>
        </p:nvSpPr>
        <p:spPr>
          <a:xfrm rot="1991804" flipH="1">
            <a:off x="8095597" y="2329268"/>
            <a:ext cx="276213" cy="577142"/>
          </a:xfrm>
          <a:prstGeom prst="corner">
            <a:avLst/>
          </a:prstGeom>
          <a:solidFill>
            <a:srgbClr val="78AB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Shape 13">
            <a:extLst>
              <a:ext uri="{FF2B5EF4-FFF2-40B4-BE49-F238E27FC236}">
                <a16:creationId xmlns:a16="http://schemas.microsoft.com/office/drawing/2014/main" id="{BB27FE34-C1C1-8444-B59E-5C2C84B5C040}"/>
              </a:ext>
            </a:extLst>
          </p:cNvPr>
          <p:cNvSpPr/>
          <p:nvPr/>
        </p:nvSpPr>
        <p:spPr>
          <a:xfrm rot="1991804" flipH="1">
            <a:off x="8085768" y="2953620"/>
            <a:ext cx="276213" cy="577142"/>
          </a:xfrm>
          <a:prstGeom prst="corner">
            <a:avLst/>
          </a:prstGeom>
          <a:solidFill>
            <a:srgbClr val="78AB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Shape 14">
            <a:extLst>
              <a:ext uri="{FF2B5EF4-FFF2-40B4-BE49-F238E27FC236}">
                <a16:creationId xmlns:a16="http://schemas.microsoft.com/office/drawing/2014/main" id="{2ABAD347-961E-9F4F-83E9-0EA32C493B61}"/>
              </a:ext>
            </a:extLst>
          </p:cNvPr>
          <p:cNvSpPr/>
          <p:nvPr/>
        </p:nvSpPr>
        <p:spPr>
          <a:xfrm rot="1991804" flipH="1">
            <a:off x="8085769" y="3573039"/>
            <a:ext cx="276213" cy="577142"/>
          </a:xfrm>
          <a:prstGeom prst="corner">
            <a:avLst/>
          </a:prstGeom>
          <a:solidFill>
            <a:srgbClr val="78AB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L-Shape 15">
            <a:extLst>
              <a:ext uri="{FF2B5EF4-FFF2-40B4-BE49-F238E27FC236}">
                <a16:creationId xmlns:a16="http://schemas.microsoft.com/office/drawing/2014/main" id="{611D5AAB-EF3B-064B-85B2-DB69E70083F2}"/>
              </a:ext>
            </a:extLst>
          </p:cNvPr>
          <p:cNvSpPr/>
          <p:nvPr/>
        </p:nvSpPr>
        <p:spPr>
          <a:xfrm rot="1991804" flipH="1">
            <a:off x="8075940" y="4197391"/>
            <a:ext cx="276213" cy="577142"/>
          </a:xfrm>
          <a:prstGeom prst="corner">
            <a:avLst/>
          </a:prstGeom>
          <a:solidFill>
            <a:srgbClr val="78AB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L-Shape 16">
            <a:extLst>
              <a:ext uri="{FF2B5EF4-FFF2-40B4-BE49-F238E27FC236}">
                <a16:creationId xmlns:a16="http://schemas.microsoft.com/office/drawing/2014/main" id="{F56FA9FE-C9CD-154B-ACA8-B1A7144DBEA9}"/>
              </a:ext>
            </a:extLst>
          </p:cNvPr>
          <p:cNvSpPr/>
          <p:nvPr/>
        </p:nvSpPr>
        <p:spPr>
          <a:xfrm rot="1991804" flipH="1">
            <a:off x="8080860" y="4806988"/>
            <a:ext cx="276213" cy="577142"/>
          </a:xfrm>
          <a:prstGeom prst="corner">
            <a:avLst/>
          </a:prstGeom>
          <a:solidFill>
            <a:srgbClr val="78AB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3616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P spid="16"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D4A84-94D0-E042-9D8C-59ACE7642042}"/>
              </a:ext>
            </a:extLst>
          </p:cNvPr>
          <p:cNvSpPr>
            <a:spLocks noGrp="1"/>
          </p:cNvSpPr>
          <p:nvPr>
            <p:ph type="title"/>
          </p:nvPr>
        </p:nvSpPr>
        <p:spPr/>
        <p:txBody>
          <a:bodyPr/>
          <a:lstStyle/>
          <a:p>
            <a:r>
              <a:rPr lang="en-US" dirty="0"/>
              <a:t>Unallowable Costs</a:t>
            </a:r>
          </a:p>
        </p:txBody>
      </p:sp>
      <p:sp>
        <p:nvSpPr>
          <p:cNvPr id="3" name="Content Placeholder 2">
            <a:extLst>
              <a:ext uri="{FF2B5EF4-FFF2-40B4-BE49-F238E27FC236}">
                <a16:creationId xmlns:a16="http://schemas.microsoft.com/office/drawing/2014/main" id="{8C4A43DC-69F0-DA43-95FF-3788DAE5F0CB}"/>
              </a:ext>
            </a:extLst>
          </p:cNvPr>
          <p:cNvSpPr>
            <a:spLocks noGrp="1"/>
          </p:cNvSpPr>
          <p:nvPr>
            <p:ph idx="1"/>
          </p:nvPr>
        </p:nvSpPr>
        <p:spPr>
          <a:xfrm>
            <a:off x="598714" y="1371600"/>
            <a:ext cx="4559440" cy="4805363"/>
          </a:xfrm>
        </p:spPr>
        <p:txBody>
          <a:bodyPr>
            <a:normAutofit/>
          </a:bodyPr>
          <a:lstStyle/>
          <a:p>
            <a:pPr marL="0" indent="0">
              <a:lnSpc>
                <a:spcPct val="150000"/>
              </a:lnSpc>
              <a:buFontTx/>
              <a:buNone/>
            </a:pPr>
            <a:r>
              <a:rPr lang="en-US" altLang="en-US" sz="2600" dirty="0">
                <a:cs typeface="Times New Roman" panose="02020603050405020304" pitchFamily="18" charset="0"/>
              </a:rPr>
              <a:t>Costs not allowed under Federal programs include, but are not limited to lobbying, land acquisition, fund raising, entertainment, contingencies, and alcoholic beverages.</a:t>
            </a:r>
          </a:p>
        </p:txBody>
      </p:sp>
      <p:pic>
        <p:nvPicPr>
          <p:cNvPr id="6" name="Picture 5">
            <a:extLst>
              <a:ext uri="{FF2B5EF4-FFF2-40B4-BE49-F238E27FC236}">
                <a16:creationId xmlns:a16="http://schemas.microsoft.com/office/drawing/2014/main" id="{50C3901B-8895-2843-AE1A-5567A4C3B38F}"/>
              </a:ext>
            </a:extLst>
          </p:cNvPr>
          <p:cNvPicPr>
            <a:picLocks noChangeAspect="1"/>
          </p:cNvPicPr>
          <p:nvPr/>
        </p:nvPicPr>
        <p:blipFill>
          <a:blip r:embed="rId2"/>
          <a:stretch>
            <a:fillRect/>
          </a:stretch>
        </p:blipFill>
        <p:spPr>
          <a:xfrm>
            <a:off x="6346721" y="1220603"/>
            <a:ext cx="5003734" cy="5003734"/>
          </a:xfrm>
          <a:prstGeom prst="rect">
            <a:avLst/>
          </a:prstGeom>
        </p:spPr>
      </p:pic>
      <p:sp>
        <p:nvSpPr>
          <p:cNvPr id="7" name="Plus 6">
            <a:extLst>
              <a:ext uri="{FF2B5EF4-FFF2-40B4-BE49-F238E27FC236}">
                <a16:creationId xmlns:a16="http://schemas.microsoft.com/office/drawing/2014/main" id="{EB43D537-590D-AC45-A9E8-1AB6E09DD8A6}"/>
              </a:ext>
            </a:extLst>
          </p:cNvPr>
          <p:cNvSpPr/>
          <p:nvPr/>
        </p:nvSpPr>
        <p:spPr>
          <a:xfrm rot="2665277">
            <a:off x="7873522" y="2404970"/>
            <a:ext cx="654955" cy="670880"/>
          </a:xfrm>
          <a:prstGeom prst="mathPlus">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lus 11">
            <a:extLst>
              <a:ext uri="{FF2B5EF4-FFF2-40B4-BE49-F238E27FC236}">
                <a16:creationId xmlns:a16="http://schemas.microsoft.com/office/drawing/2014/main" id="{2F21D109-3C24-1046-A98B-22ECDE9583D1}"/>
              </a:ext>
            </a:extLst>
          </p:cNvPr>
          <p:cNvSpPr/>
          <p:nvPr/>
        </p:nvSpPr>
        <p:spPr>
          <a:xfrm rot="2665277">
            <a:off x="7873522" y="2994904"/>
            <a:ext cx="654955" cy="670880"/>
          </a:xfrm>
          <a:prstGeom prst="mathPlus">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lus 12">
            <a:extLst>
              <a:ext uri="{FF2B5EF4-FFF2-40B4-BE49-F238E27FC236}">
                <a16:creationId xmlns:a16="http://schemas.microsoft.com/office/drawing/2014/main" id="{8213B4A6-1D34-4247-A7BB-05EF8F89A7B5}"/>
              </a:ext>
            </a:extLst>
          </p:cNvPr>
          <p:cNvSpPr/>
          <p:nvPr/>
        </p:nvSpPr>
        <p:spPr>
          <a:xfrm rot="2665277">
            <a:off x="7873522" y="3614337"/>
            <a:ext cx="654955" cy="670880"/>
          </a:xfrm>
          <a:prstGeom prst="mathPlus">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lus 13">
            <a:extLst>
              <a:ext uri="{FF2B5EF4-FFF2-40B4-BE49-F238E27FC236}">
                <a16:creationId xmlns:a16="http://schemas.microsoft.com/office/drawing/2014/main" id="{099E7CF3-66C5-0449-BF60-73681A524323}"/>
              </a:ext>
            </a:extLst>
          </p:cNvPr>
          <p:cNvSpPr/>
          <p:nvPr/>
        </p:nvSpPr>
        <p:spPr>
          <a:xfrm rot="2665277">
            <a:off x="7873522" y="4233770"/>
            <a:ext cx="654955" cy="670880"/>
          </a:xfrm>
          <a:prstGeom prst="mathPlus">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lus 14">
            <a:extLst>
              <a:ext uri="{FF2B5EF4-FFF2-40B4-BE49-F238E27FC236}">
                <a16:creationId xmlns:a16="http://schemas.microsoft.com/office/drawing/2014/main" id="{8B005F20-46FF-B045-B00E-B5FF2F884A9A}"/>
              </a:ext>
            </a:extLst>
          </p:cNvPr>
          <p:cNvSpPr/>
          <p:nvPr/>
        </p:nvSpPr>
        <p:spPr>
          <a:xfrm rot="2665277">
            <a:off x="7873522" y="4853203"/>
            <a:ext cx="654955" cy="670880"/>
          </a:xfrm>
          <a:prstGeom prst="mathPlus">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1732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3" grpId="0" animBg="1"/>
      <p:bldP spid="14"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3BA75-F8A5-0E4A-B506-E395EAFF644D}"/>
              </a:ext>
            </a:extLst>
          </p:cNvPr>
          <p:cNvSpPr>
            <a:spLocks noGrp="1"/>
          </p:cNvSpPr>
          <p:nvPr>
            <p:ph type="title"/>
          </p:nvPr>
        </p:nvSpPr>
        <p:spPr/>
        <p:txBody>
          <a:bodyPr/>
          <a:lstStyle/>
          <a:p>
            <a:r>
              <a:rPr lang="en-US" dirty="0"/>
              <a:t>Unauthorized Costs</a:t>
            </a:r>
          </a:p>
        </p:txBody>
      </p:sp>
      <p:sp>
        <p:nvSpPr>
          <p:cNvPr id="3" name="Content Placeholder 2">
            <a:extLst>
              <a:ext uri="{FF2B5EF4-FFF2-40B4-BE49-F238E27FC236}">
                <a16:creationId xmlns:a16="http://schemas.microsoft.com/office/drawing/2014/main" id="{EBF8E423-AC03-4047-A4CF-66070F4B6848}"/>
              </a:ext>
            </a:extLst>
          </p:cNvPr>
          <p:cNvSpPr>
            <a:spLocks noGrp="1"/>
          </p:cNvSpPr>
          <p:nvPr>
            <p:ph idx="1"/>
          </p:nvPr>
        </p:nvSpPr>
        <p:spPr>
          <a:xfrm>
            <a:off x="598713" y="1371600"/>
            <a:ext cx="4301533" cy="4805363"/>
          </a:xfrm>
        </p:spPr>
        <p:txBody>
          <a:bodyPr>
            <a:normAutofit/>
          </a:bodyPr>
          <a:lstStyle/>
          <a:p>
            <a:pPr marL="0" indent="0">
              <a:lnSpc>
                <a:spcPct val="150000"/>
              </a:lnSpc>
              <a:buFontTx/>
              <a:buNone/>
            </a:pPr>
            <a:r>
              <a:rPr lang="en-US" altLang="en-US" sz="2600" dirty="0">
                <a:cs typeface="Times New Roman" panose="02020603050405020304" pitchFamily="18" charset="0"/>
              </a:rPr>
              <a:t>Costs are not authorized when there is no consent from the awarding agency to incur costs, not included in the approved budget, or occurs before or after the grant award period.  </a:t>
            </a:r>
          </a:p>
        </p:txBody>
      </p:sp>
      <p:pic>
        <p:nvPicPr>
          <p:cNvPr id="6" name="Picture 5">
            <a:extLst>
              <a:ext uri="{FF2B5EF4-FFF2-40B4-BE49-F238E27FC236}">
                <a16:creationId xmlns:a16="http://schemas.microsoft.com/office/drawing/2014/main" id="{858EAB1B-AB0B-F949-91EB-7E2445FEAF7E}"/>
              </a:ext>
            </a:extLst>
          </p:cNvPr>
          <p:cNvPicPr>
            <a:picLocks noChangeAspect="1"/>
          </p:cNvPicPr>
          <p:nvPr/>
        </p:nvPicPr>
        <p:blipFill>
          <a:blip r:embed="rId2"/>
          <a:stretch>
            <a:fillRect/>
          </a:stretch>
        </p:blipFill>
        <p:spPr>
          <a:xfrm>
            <a:off x="6346721" y="1220603"/>
            <a:ext cx="5003734" cy="5003734"/>
          </a:xfrm>
          <a:prstGeom prst="rect">
            <a:avLst/>
          </a:prstGeom>
        </p:spPr>
      </p:pic>
      <p:sp>
        <p:nvSpPr>
          <p:cNvPr id="7" name="&quot;No&quot; Symbol 6">
            <a:extLst>
              <a:ext uri="{FF2B5EF4-FFF2-40B4-BE49-F238E27FC236}">
                <a16:creationId xmlns:a16="http://schemas.microsoft.com/office/drawing/2014/main" id="{C3E77D68-6850-6D48-805D-EE1E1B3B1756}"/>
              </a:ext>
            </a:extLst>
          </p:cNvPr>
          <p:cNvSpPr/>
          <p:nvPr/>
        </p:nvSpPr>
        <p:spPr>
          <a:xfrm>
            <a:off x="8037871" y="2462979"/>
            <a:ext cx="398206" cy="545691"/>
          </a:xfrm>
          <a:prstGeom prst="noSmoking">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quot;No&quot; Symbol 7">
            <a:extLst>
              <a:ext uri="{FF2B5EF4-FFF2-40B4-BE49-F238E27FC236}">
                <a16:creationId xmlns:a16="http://schemas.microsoft.com/office/drawing/2014/main" id="{D9228777-6ED1-9C43-9521-7754EDA86F86}"/>
              </a:ext>
            </a:extLst>
          </p:cNvPr>
          <p:cNvSpPr/>
          <p:nvPr/>
        </p:nvSpPr>
        <p:spPr>
          <a:xfrm>
            <a:off x="8037871" y="3052914"/>
            <a:ext cx="398206" cy="545691"/>
          </a:xfrm>
          <a:prstGeom prst="noSmoking">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quot;No&quot; Symbol 8">
            <a:extLst>
              <a:ext uri="{FF2B5EF4-FFF2-40B4-BE49-F238E27FC236}">
                <a16:creationId xmlns:a16="http://schemas.microsoft.com/office/drawing/2014/main" id="{44AD99A8-AAE7-C448-B572-54C9FAAC622A}"/>
              </a:ext>
            </a:extLst>
          </p:cNvPr>
          <p:cNvSpPr/>
          <p:nvPr/>
        </p:nvSpPr>
        <p:spPr>
          <a:xfrm>
            <a:off x="8037871" y="3672346"/>
            <a:ext cx="398206" cy="545691"/>
          </a:xfrm>
          <a:prstGeom prst="noSmoking">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quot;No&quot; Symbol 9">
            <a:extLst>
              <a:ext uri="{FF2B5EF4-FFF2-40B4-BE49-F238E27FC236}">
                <a16:creationId xmlns:a16="http://schemas.microsoft.com/office/drawing/2014/main" id="{0E9FF6A2-C872-4F44-947E-3389951AC2F8}"/>
              </a:ext>
            </a:extLst>
          </p:cNvPr>
          <p:cNvSpPr/>
          <p:nvPr/>
        </p:nvSpPr>
        <p:spPr>
          <a:xfrm>
            <a:off x="8037871" y="4291779"/>
            <a:ext cx="398206" cy="545691"/>
          </a:xfrm>
          <a:prstGeom prst="noSmoking">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quot;No&quot; Symbol 10">
            <a:extLst>
              <a:ext uri="{FF2B5EF4-FFF2-40B4-BE49-F238E27FC236}">
                <a16:creationId xmlns:a16="http://schemas.microsoft.com/office/drawing/2014/main" id="{844FEB06-8F45-2F43-AED1-0AB7919FC310}"/>
              </a:ext>
            </a:extLst>
          </p:cNvPr>
          <p:cNvSpPr/>
          <p:nvPr/>
        </p:nvSpPr>
        <p:spPr>
          <a:xfrm>
            <a:off x="8037871" y="4911211"/>
            <a:ext cx="398206" cy="545691"/>
          </a:xfrm>
          <a:prstGeom prst="noSmoking">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9503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CC34D-1041-254D-87CF-1A13AA82AFA7}"/>
              </a:ext>
            </a:extLst>
          </p:cNvPr>
          <p:cNvSpPr>
            <a:spLocks noGrp="1"/>
          </p:cNvSpPr>
          <p:nvPr>
            <p:ph type="title"/>
          </p:nvPr>
        </p:nvSpPr>
        <p:spPr/>
        <p:txBody>
          <a:bodyPr/>
          <a:lstStyle/>
          <a:p>
            <a:r>
              <a:rPr lang="en-US" dirty="0"/>
              <a:t>Unsupported Costs</a:t>
            </a:r>
          </a:p>
        </p:txBody>
      </p:sp>
      <p:sp>
        <p:nvSpPr>
          <p:cNvPr id="3" name="Content Placeholder 2">
            <a:extLst>
              <a:ext uri="{FF2B5EF4-FFF2-40B4-BE49-F238E27FC236}">
                <a16:creationId xmlns:a16="http://schemas.microsoft.com/office/drawing/2014/main" id="{FF388740-A196-3341-B0EF-8C581E23E783}"/>
              </a:ext>
            </a:extLst>
          </p:cNvPr>
          <p:cNvSpPr>
            <a:spLocks noGrp="1"/>
          </p:cNvSpPr>
          <p:nvPr>
            <p:ph idx="1"/>
          </p:nvPr>
        </p:nvSpPr>
        <p:spPr>
          <a:xfrm>
            <a:off x="598714" y="1371600"/>
            <a:ext cx="4172578" cy="4805363"/>
          </a:xfrm>
        </p:spPr>
        <p:txBody>
          <a:bodyPr>
            <a:normAutofit/>
          </a:bodyPr>
          <a:lstStyle/>
          <a:p>
            <a:pPr marL="0" indent="0">
              <a:lnSpc>
                <a:spcPct val="150000"/>
              </a:lnSpc>
              <a:buFontTx/>
              <a:buNone/>
            </a:pPr>
            <a:r>
              <a:rPr lang="en-US" altLang="en-US" sz="2600" dirty="0">
                <a:cs typeface="Times New Roman" panose="02020603050405020304" pitchFamily="18" charset="0"/>
              </a:rPr>
              <a:t>Costs which do not contain adequate documentation to support work performed or costs charged to the Federal award.</a:t>
            </a:r>
          </a:p>
        </p:txBody>
      </p:sp>
      <p:pic>
        <p:nvPicPr>
          <p:cNvPr id="6" name="Picture 5">
            <a:extLst>
              <a:ext uri="{FF2B5EF4-FFF2-40B4-BE49-F238E27FC236}">
                <a16:creationId xmlns:a16="http://schemas.microsoft.com/office/drawing/2014/main" id="{9AC169A6-B4B8-974C-9B01-B0385F8BA4D7}"/>
              </a:ext>
            </a:extLst>
          </p:cNvPr>
          <p:cNvPicPr>
            <a:picLocks noChangeAspect="1"/>
          </p:cNvPicPr>
          <p:nvPr/>
        </p:nvPicPr>
        <p:blipFill>
          <a:blip r:embed="rId2"/>
          <a:stretch>
            <a:fillRect/>
          </a:stretch>
        </p:blipFill>
        <p:spPr>
          <a:xfrm>
            <a:off x="6346721" y="1220603"/>
            <a:ext cx="5003734" cy="5003734"/>
          </a:xfrm>
          <a:prstGeom prst="rect">
            <a:avLst/>
          </a:prstGeom>
        </p:spPr>
      </p:pic>
      <p:sp>
        <p:nvSpPr>
          <p:cNvPr id="7" name="TextBox 6">
            <a:extLst>
              <a:ext uri="{FF2B5EF4-FFF2-40B4-BE49-F238E27FC236}">
                <a16:creationId xmlns:a16="http://schemas.microsoft.com/office/drawing/2014/main" id="{09487AA6-E3A2-C445-A6A7-DCEAD065D2F6}"/>
              </a:ext>
            </a:extLst>
          </p:cNvPr>
          <p:cNvSpPr txBox="1"/>
          <p:nvPr/>
        </p:nvSpPr>
        <p:spPr>
          <a:xfrm>
            <a:off x="7919884" y="2330245"/>
            <a:ext cx="516193" cy="830997"/>
          </a:xfrm>
          <a:prstGeom prst="rect">
            <a:avLst/>
          </a:prstGeom>
          <a:noFill/>
        </p:spPr>
        <p:txBody>
          <a:bodyPr wrap="square" rtlCol="0">
            <a:spAutoFit/>
          </a:bodyPr>
          <a:lstStyle/>
          <a:p>
            <a:r>
              <a:rPr lang="en-US" sz="4800" b="1" dirty="0">
                <a:solidFill>
                  <a:srgbClr val="C00000"/>
                </a:solidFill>
                <a:latin typeface="Arial Black" panose="020B0604020202020204" pitchFamily="34" charset="0"/>
                <a:cs typeface="Arial Black" panose="020B0604020202020204" pitchFamily="34" charset="0"/>
              </a:rPr>
              <a:t>?</a:t>
            </a:r>
            <a:endParaRPr lang="en-US" sz="4400" b="1" dirty="0">
              <a:solidFill>
                <a:srgbClr val="C00000"/>
              </a:solidFill>
              <a:latin typeface="Arial Black" panose="020B0604020202020204" pitchFamily="34" charset="0"/>
              <a:cs typeface="Arial Black" panose="020B0604020202020204" pitchFamily="34" charset="0"/>
            </a:endParaRPr>
          </a:p>
        </p:txBody>
      </p:sp>
      <p:sp>
        <p:nvSpPr>
          <p:cNvPr id="8" name="TextBox 7">
            <a:extLst>
              <a:ext uri="{FF2B5EF4-FFF2-40B4-BE49-F238E27FC236}">
                <a16:creationId xmlns:a16="http://schemas.microsoft.com/office/drawing/2014/main" id="{CF6F08AE-6BA8-E948-87C7-093EB99D8E95}"/>
              </a:ext>
            </a:extLst>
          </p:cNvPr>
          <p:cNvSpPr txBox="1"/>
          <p:nvPr/>
        </p:nvSpPr>
        <p:spPr>
          <a:xfrm>
            <a:off x="7919884" y="2920180"/>
            <a:ext cx="516193" cy="830997"/>
          </a:xfrm>
          <a:prstGeom prst="rect">
            <a:avLst/>
          </a:prstGeom>
          <a:noFill/>
        </p:spPr>
        <p:txBody>
          <a:bodyPr wrap="square" rtlCol="0">
            <a:spAutoFit/>
          </a:bodyPr>
          <a:lstStyle/>
          <a:p>
            <a:r>
              <a:rPr lang="en-US" sz="4800" b="1" dirty="0">
                <a:solidFill>
                  <a:srgbClr val="C00000"/>
                </a:solidFill>
                <a:latin typeface="Arial Black" panose="020B0604020202020204" pitchFamily="34" charset="0"/>
                <a:cs typeface="Arial Black" panose="020B0604020202020204" pitchFamily="34" charset="0"/>
              </a:rPr>
              <a:t>?</a:t>
            </a:r>
            <a:endParaRPr lang="en-US" sz="4400" b="1" dirty="0">
              <a:solidFill>
                <a:srgbClr val="C00000"/>
              </a:solidFill>
              <a:latin typeface="Arial Black" panose="020B0604020202020204" pitchFamily="34" charset="0"/>
              <a:cs typeface="Arial Black" panose="020B0604020202020204" pitchFamily="34" charset="0"/>
            </a:endParaRPr>
          </a:p>
        </p:txBody>
      </p:sp>
      <p:sp>
        <p:nvSpPr>
          <p:cNvPr id="9" name="TextBox 8">
            <a:extLst>
              <a:ext uri="{FF2B5EF4-FFF2-40B4-BE49-F238E27FC236}">
                <a16:creationId xmlns:a16="http://schemas.microsoft.com/office/drawing/2014/main" id="{518457EC-2AF0-CA44-849F-1EC70284ECBE}"/>
              </a:ext>
            </a:extLst>
          </p:cNvPr>
          <p:cNvSpPr txBox="1"/>
          <p:nvPr/>
        </p:nvSpPr>
        <p:spPr>
          <a:xfrm>
            <a:off x="7939552" y="3544525"/>
            <a:ext cx="516193" cy="830997"/>
          </a:xfrm>
          <a:prstGeom prst="rect">
            <a:avLst/>
          </a:prstGeom>
          <a:noFill/>
        </p:spPr>
        <p:txBody>
          <a:bodyPr wrap="square" rtlCol="0">
            <a:spAutoFit/>
          </a:bodyPr>
          <a:lstStyle/>
          <a:p>
            <a:r>
              <a:rPr lang="en-US" sz="4800" b="1" dirty="0">
                <a:solidFill>
                  <a:srgbClr val="C00000"/>
                </a:solidFill>
                <a:latin typeface="Arial Black" panose="020B0604020202020204" pitchFamily="34" charset="0"/>
                <a:cs typeface="Arial Black" panose="020B0604020202020204" pitchFamily="34" charset="0"/>
              </a:rPr>
              <a:t>?</a:t>
            </a:r>
            <a:endParaRPr lang="en-US" sz="4400" b="1" dirty="0">
              <a:solidFill>
                <a:srgbClr val="C00000"/>
              </a:solidFill>
              <a:latin typeface="Arial Black" panose="020B0604020202020204" pitchFamily="34" charset="0"/>
              <a:cs typeface="Arial Black" panose="020B0604020202020204" pitchFamily="34" charset="0"/>
            </a:endParaRPr>
          </a:p>
        </p:txBody>
      </p:sp>
      <p:sp>
        <p:nvSpPr>
          <p:cNvPr id="10" name="TextBox 9">
            <a:extLst>
              <a:ext uri="{FF2B5EF4-FFF2-40B4-BE49-F238E27FC236}">
                <a16:creationId xmlns:a16="http://schemas.microsoft.com/office/drawing/2014/main" id="{DFE8C9CD-78AB-BB40-A023-27F5141D9CEC}"/>
              </a:ext>
            </a:extLst>
          </p:cNvPr>
          <p:cNvSpPr txBox="1"/>
          <p:nvPr/>
        </p:nvSpPr>
        <p:spPr>
          <a:xfrm>
            <a:off x="7939552" y="4134460"/>
            <a:ext cx="516193" cy="830997"/>
          </a:xfrm>
          <a:prstGeom prst="rect">
            <a:avLst/>
          </a:prstGeom>
          <a:noFill/>
        </p:spPr>
        <p:txBody>
          <a:bodyPr wrap="square" rtlCol="0">
            <a:spAutoFit/>
          </a:bodyPr>
          <a:lstStyle/>
          <a:p>
            <a:r>
              <a:rPr lang="en-US" sz="4800" b="1" dirty="0">
                <a:solidFill>
                  <a:srgbClr val="C00000"/>
                </a:solidFill>
                <a:latin typeface="Arial Black" panose="020B0604020202020204" pitchFamily="34" charset="0"/>
                <a:cs typeface="Arial Black" panose="020B0604020202020204" pitchFamily="34" charset="0"/>
              </a:rPr>
              <a:t>?</a:t>
            </a:r>
            <a:endParaRPr lang="en-US" sz="4400" b="1" dirty="0">
              <a:solidFill>
                <a:srgbClr val="C00000"/>
              </a:solidFill>
              <a:latin typeface="Arial Black" panose="020B0604020202020204" pitchFamily="34" charset="0"/>
              <a:cs typeface="Arial Black" panose="020B0604020202020204" pitchFamily="34" charset="0"/>
            </a:endParaRPr>
          </a:p>
        </p:txBody>
      </p:sp>
      <p:sp>
        <p:nvSpPr>
          <p:cNvPr id="11" name="TextBox 10">
            <a:extLst>
              <a:ext uri="{FF2B5EF4-FFF2-40B4-BE49-F238E27FC236}">
                <a16:creationId xmlns:a16="http://schemas.microsoft.com/office/drawing/2014/main" id="{9FE45B14-B477-3548-B14B-4C133B99FB7A}"/>
              </a:ext>
            </a:extLst>
          </p:cNvPr>
          <p:cNvSpPr txBox="1"/>
          <p:nvPr/>
        </p:nvSpPr>
        <p:spPr>
          <a:xfrm>
            <a:off x="7939552" y="4753892"/>
            <a:ext cx="516193" cy="830997"/>
          </a:xfrm>
          <a:prstGeom prst="rect">
            <a:avLst/>
          </a:prstGeom>
          <a:noFill/>
        </p:spPr>
        <p:txBody>
          <a:bodyPr wrap="square" rtlCol="0">
            <a:spAutoFit/>
          </a:bodyPr>
          <a:lstStyle/>
          <a:p>
            <a:r>
              <a:rPr lang="en-US" sz="4800" b="1" dirty="0">
                <a:solidFill>
                  <a:srgbClr val="C00000"/>
                </a:solidFill>
                <a:latin typeface="Arial Black" panose="020B0604020202020204" pitchFamily="34" charset="0"/>
                <a:cs typeface="Arial Black" panose="020B0604020202020204" pitchFamily="34" charset="0"/>
              </a:rPr>
              <a:t>?</a:t>
            </a:r>
            <a:endParaRPr lang="en-US" sz="4400" b="1" dirty="0">
              <a:solidFill>
                <a:srgbClr val="C00000"/>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527030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83086-AAA1-CB4D-8F72-0154C8CEA5B1}"/>
              </a:ext>
            </a:extLst>
          </p:cNvPr>
          <p:cNvSpPr>
            <a:spLocks noGrp="1"/>
          </p:cNvSpPr>
          <p:nvPr>
            <p:ph type="title"/>
          </p:nvPr>
        </p:nvSpPr>
        <p:spPr/>
        <p:txBody>
          <a:bodyPr/>
          <a:lstStyle/>
          <a:p>
            <a:r>
              <a:rPr lang="en-US" dirty="0"/>
              <a:t>Unreasonable Costs</a:t>
            </a:r>
          </a:p>
        </p:txBody>
      </p:sp>
      <p:sp>
        <p:nvSpPr>
          <p:cNvPr id="3" name="Content Placeholder 2">
            <a:extLst>
              <a:ext uri="{FF2B5EF4-FFF2-40B4-BE49-F238E27FC236}">
                <a16:creationId xmlns:a16="http://schemas.microsoft.com/office/drawing/2014/main" id="{87E1CAAD-6A2C-6C4B-99D4-3B133D320DAC}"/>
              </a:ext>
            </a:extLst>
          </p:cNvPr>
          <p:cNvSpPr>
            <a:spLocks noGrp="1"/>
          </p:cNvSpPr>
          <p:nvPr>
            <p:ph idx="1"/>
          </p:nvPr>
        </p:nvSpPr>
        <p:spPr>
          <a:xfrm>
            <a:off x="598714" y="1371600"/>
            <a:ext cx="3926394" cy="4805363"/>
          </a:xfrm>
        </p:spPr>
        <p:txBody>
          <a:bodyPr>
            <a:normAutofit/>
          </a:bodyPr>
          <a:lstStyle/>
          <a:p>
            <a:pPr marL="0" indent="0">
              <a:lnSpc>
                <a:spcPct val="150000"/>
              </a:lnSpc>
              <a:buNone/>
            </a:pPr>
            <a:r>
              <a:rPr lang="en-US" altLang="en-US" sz="2600" dirty="0">
                <a:cs typeface="Times New Roman" panose="02020603050405020304" pitchFamily="18" charset="0"/>
              </a:rPr>
              <a:t>Costs deemed excessive or unreasonable when its nature and amount exceeds that which would be incurred by a prudent person when the decision was made. </a:t>
            </a:r>
          </a:p>
        </p:txBody>
      </p:sp>
      <p:pic>
        <p:nvPicPr>
          <p:cNvPr id="6" name="Picture 5">
            <a:extLst>
              <a:ext uri="{FF2B5EF4-FFF2-40B4-BE49-F238E27FC236}">
                <a16:creationId xmlns:a16="http://schemas.microsoft.com/office/drawing/2014/main" id="{8743BB37-EBD1-BC42-9249-D77C57495D8C}"/>
              </a:ext>
            </a:extLst>
          </p:cNvPr>
          <p:cNvPicPr>
            <a:picLocks noChangeAspect="1"/>
          </p:cNvPicPr>
          <p:nvPr/>
        </p:nvPicPr>
        <p:blipFill>
          <a:blip r:embed="rId2"/>
          <a:stretch>
            <a:fillRect/>
          </a:stretch>
        </p:blipFill>
        <p:spPr>
          <a:xfrm>
            <a:off x="6346721" y="1220603"/>
            <a:ext cx="5003734" cy="5003734"/>
          </a:xfrm>
          <a:prstGeom prst="rect">
            <a:avLst/>
          </a:prstGeom>
        </p:spPr>
      </p:pic>
      <p:sp>
        <p:nvSpPr>
          <p:cNvPr id="7" name="TextBox 6">
            <a:extLst>
              <a:ext uri="{FF2B5EF4-FFF2-40B4-BE49-F238E27FC236}">
                <a16:creationId xmlns:a16="http://schemas.microsoft.com/office/drawing/2014/main" id="{66BC09D3-3877-6C4B-9A26-89D4A40FF97F}"/>
              </a:ext>
            </a:extLst>
          </p:cNvPr>
          <p:cNvSpPr txBox="1"/>
          <p:nvPr/>
        </p:nvSpPr>
        <p:spPr>
          <a:xfrm>
            <a:off x="8023122" y="2300748"/>
            <a:ext cx="412955" cy="830997"/>
          </a:xfrm>
          <a:prstGeom prst="rect">
            <a:avLst/>
          </a:prstGeom>
          <a:noFill/>
        </p:spPr>
        <p:txBody>
          <a:bodyPr wrap="square" rtlCol="0">
            <a:spAutoFit/>
          </a:bodyPr>
          <a:lstStyle/>
          <a:p>
            <a:r>
              <a:rPr lang="en-US" sz="4800" b="1" dirty="0">
                <a:solidFill>
                  <a:srgbClr val="C00000"/>
                </a:solidFill>
                <a:latin typeface="Arial Black" panose="020B0604020202020204" pitchFamily="34" charset="0"/>
                <a:cs typeface="Arial Black" panose="020B0604020202020204" pitchFamily="34" charset="0"/>
              </a:rPr>
              <a:t>!</a:t>
            </a:r>
          </a:p>
        </p:txBody>
      </p:sp>
      <p:sp>
        <p:nvSpPr>
          <p:cNvPr id="8" name="TextBox 7">
            <a:extLst>
              <a:ext uri="{FF2B5EF4-FFF2-40B4-BE49-F238E27FC236}">
                <a16:creationId xmlns:a16="http://schemas.microsoft.com/office/drawing/2014/main" id="{C4F1517D-F9C3-DE4F-9DF0-665B16A76081}"/>
              </a:ext>
            </a:extLst>
          </p:cNvPr>
          <p:cNvSpPr txBox="1"/>
          <p:nvPr/>
        </p:nvSpPr>
        <p:spPr>
          <a:xfrm>
            <a:off x="8023122" y="2905432"/>
            <a:ext cx="412955" cy="830997"/>
          </a:xfrm>
          <a:prstGeom prst="rect">
            <a:avLst/>
          </a:prstGeom>
          <a:noFill/>
        </p:spPr>
        <p:txBody>
          <a:bodyPr wrap="square" rtlCol="0">
            <a:spAutoFit/>
          </a:bodyPr>
          <a:lstStyle/>
          <a:p>
            <a:r>
              <a:rPr lang="en-US" sz="4800" b="1" dirty="0">
                <a:solidFill>
                  <a:srgbClr val="C00000"/>
                </a:solidFill>
                <a:latin typeface="Arial Black" panose="020B0604020202020204" pitchFamily="34" charset="0"/>
                <a:cs typeface="Arial Black" panose="020B0604020202020204" pitchFamily="34" charset="0"/>
              </a:rPr>
              <a:t>!</a:t>
            </a:r>
          </a:p>
        </p:txBody>
      </p:sp>
      <p:sp>
        <p:nvSpPr>
          <p:cNvPr id="10" name="TextBox 9">
            <a:extLst>
              <a:ext uri="{FF2B5EF4-FFF2-40B4-BE49-F238E27FC236}">
                <a16:creationId xmlns:a16="http://schemas.microsoft.com/office/drawing/2014/main" id="{8AA7C903-DB24-BB4B-B7B8-DDCD1373DFEF}"/>
              </a:ext>
            </a:extLst>
          </p:cNvPr>
          <p:cNvSpPr txBox="1"/>
          <p:nvPr/>
        </p:nvSpPr>
        <p:spPr>
          <a:xfrm>
            <a:off x="8028042" y="3544528"/>
            <a:ext cx="412955" cy="830997"/>
          </a:xfrm>
          <a:prstGeom prst="rect">
            <a:avLst/>
          </a:prstGeom>
          <a:noFill/>
        </p:spPr>
        <p:txBody>
          <a:bodyPr wrap="square" rtlCol="0">
            <a:spAutoFit/>
          </a:bodyPr>
          <a:lstStyle/>
          <a:p>
            <a:r>
              <a:rPr lang="en-US" sz="4800" b="1" dirty="0">
                <a:solidFill>
                  <a:srgbClr val="C00000"/>
                </a:solidFill>
                <a:latin typeface="Arial Black" panose="020B0604020202020204" pitchFamily="34" charset="0"/>
                <a:cs typeface="Arial Black" panose="020B0604020202020204" pitchFamily="34" charset="0"/>
              </a:rPr>
              <a:t>!</a:t>
            </a:r>
          </a:p>
        </p:txBody>
      </p:sp>
      <p:sp>
        <p:nvSpPr>
          <p:cNvPr id="11" name="TextBox 10">
            <a:extLst>
              <a:ext uri="{FF2B5EF4-FFF2-40B4-BE49-F238E27FC236}">
                <a16:creationId xmlns:a16="http://schemas.microsoft.com/office/drawing/2014/main" id="{DF631850-1CBF-3440-BCD6-F3D5C7087A6D}"/>
              </a:ext>
            </a:extLst>
          </p:cNvPr>
          <p:cNvSpPr txBox="1"/>
          <p:nvPr/>
        </p:nvSpPr>
        <p:spPr>
          <a:xfrm>
            <a:off x="8013294" y="4163964"/>
            <a:ext cx="412955" cy="830997"/>
          </a:xfrm>
          <a:prstGeom prst="rect">
            <a:avLst/>
          </a:prstGeom>
          <a:noFill/>
        </p:spPr>
        <p:txBody>
          <a:bodyPr wrap="square" rtlCol="0">
            <a:spAutoFit/>
          </a:bodyPr>
          <a:lstStyle/>
          <a:p>
            <a:r>
              <a:rPr lang="en-US" sz="4800" b="1" dirty="0">
                <a:solidFill>
                  <a:srgbClr val="C00000"/>
                </a:solidFill>
                <a:latin typeface="Arial Black" panose="020B0604020202020204" pitchFamily="34" charset="0"/>
                <a:cs typeface="Arial Black" panose="020B0604020202020204" pitchFamily="34" charset="0"/>
              </a:rPr>
              <a:t>!</a:t>
            </a:r>
          </a:p>
        </p:txBody>
      </p:sp>
      <p:sp>
        <p:nvSpPr>
          <p:cNvPr id="12" name="TextBox 11">
            <a:extLst>
              <a:ext uri="{FF2B5EF4-FFF2-40B4-BE49-F238E27FC236}">
                <a16:creationId xmlns:a16="http://schemas.microsoft.com/office/drawing/2014/main" id="{8F7CDCFA-4F4F-7A41-90A6-B13E8F8C69CC}"/>
              </a:ext>
            </a:extLst>
          </p:cNvPr>
          <p:cNvSpPr txBox="1"/>
          <p:nvPr/>
        </p:nvSpPr>
        <p:spPr>
          <a:xfrm>
            <a:off x="8013294" y="4768648"/>
            <a:ext cx="412955" cy="830997"/>
          </a:xfrm>
          <a:prstGeom prst="rect">
            <a:avLst/>
          </a:prstGeom>
          <a:noFill/>
        </p:spPr>
        <p:txBody>
          <a:bodyPr wrap="square" rtlCol="0">
            <a:spAutoFit/>
          </a:bodyPr>
          <a:lstStyle/>
          <a:p>
            <a:r>
              <a:rPr lang="en-US" sz="4800" b="1" dirty="0">
                <a:solidFill>
                  <a:srgbClr val="C00000"/>
                </a:solidFill>
                <a:latin typeface="Arial Black" panose="020B0604020202020204" pitchFamily="34" charset="0"/>
                <a:cs typeface="Arial Black" panose="020B0604020202020204" pitchFamily="34" charset="0"/>
              </a:rPr>
              <a:t>!</a:t>
            </a:r>
          </a:p>
        </p:txBody>
      </p:sp>
    </p:spTree>
    <p:extLst>
      <p:ext uri="{BB962C8B-B14F-4D97-AF65-F5344CB8AC3E}">
        <p14:creationId xmlns:p14="http://schemas.microsoft.com/office/powerpoint/2010/main" val="3646024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62A71-8CC7-554D-826B-AC3F7CAE6B40}"/>
              </a:ext>
            </a:extLst>
          </p:cNvPr>
          <p:cNvSpPr>
            <a:spLocks noGrp="1"/>
          </p:cNvSpPr>
          <p:nvPr>
            <p:ph type="title"/>
          </p:nvPr>
        </p:nvSpPr>
        <p:spPr/>
        <p:txBody>
          <a:bodyPr/>
          <a:lstStyle/>
          <a:p>
            <a:r>
              <a:rPr lang="en-US" dirty="0"/>
              <a:t>Grants Award Modification (GAM)</a:t>
            </a:r>
          </a:p>
        </p:txBody>
      </p:sp>
    </p:spTree>
    <p:extLst>
      <p:ext uri="{BB962C8B-B14F-4D97-AF65-F5344CB8AC3E}">
        <p14:creationId xmlns:p14="http://schemas.microsoft.com/office/powerpoint/2010/main" val="34970923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149417C5-A41D-E34D-A7F9-B3FA7F1D304D}"/>
              </a:ext>
            </a:extLst>
          </p:cNvPr>
          <p:cNvSpPr>
            <a:spLocks noGrp="1" noChangeArrowheads="1"/>
          </p:cNvSpPr>
          <p:nvPr>
            <p:ph type="title"/>
          </p:nvPr>
        </p:nvSpPr>
        <p:spPr/>
        <p:txBody>
          <a:bodyPr/>
          <a:lstStyle/>
          <a:p>
            <a:r>
              <a:rPr lang="en-US" altLang="en-US" dirty="0"/>
              <a:t>Grant Award Modification (GAM)</a:t>
            </a:r>
          </a:p>
        </p:txBody>
      </p:sp>
      <p:pic>
        <p:nvPicPr>
          <p:cNvPr id="4" name="Picture 3">
            <a:extLst>
              <a:ext uri="{FF2B5EF4-FFF2-40B4-BE49-F238E27FC236}">
                <a16:creationId xmlns:a16="http://schemas.microsoft.com/office/drawing/2014/main" id="{D40D9A15-96A3-084F-B77C-1FC37342455A}"/>
              </a:ext>
            </a:extLst>
          </p:cNvPr>
          <p:cNvPicPr>
            <a:picLocks noChangeAspect="1"/>
          </p:cNvPicPr>
          <p:nvPr/>
        </p:nvPicPr>
        <p:blipFill rotWithShape="1">
          <a:blip r:embed="rId2"/>
          <a:srcRect l="22177" t="1558" r="19039" b="-1558"/>
          <a:stretch/>
        </p:blipFill>
        <p:spPr>
          <a:xfrm>
            <a:off x="7385538" y="1000047"/>
            <a:ext cx="4855597" cy="5496811"/>
          </a:xfrm>
          <a:prstGeom prst="rect">
            <a:avLst/>
          </a:prstGeom>
        </p:spPr>
      </p:pic>
      <p:sp>
        <p:nvSpPr>
          <p:cNvPr id="3" name="Rectangle 3">
            <a:extLst>
              <a:ext uri="{FF2B5EF4-FFF2-40B4-BE49-F238E27FC236}">
                <a16:creationId xmlns:a16="http://schemas.microsoft.com/office/drawing/2014/main" id="{29220BEF-9E88-DD4A-BAF3-8861E13F7AA4}"/>
              </a:ext>
            </a:extLst>
          </p:cNvPr>
          <p:cNvSpPr txBox="1">
            <a:spLocks noChangeArrowheads="1"/>
          </p:cNvSpPr>
          <p:nvPr/>
        </p:nvSpPr>
        <p:spPr bwMode="auto">
          <a:xfrm>
            <a:off x="140680" y="1490623"/>
            <a:ext cx="7237412" cy="3965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457200" marR="0" lvl="0" indent="-457200" algn="l" defTabSz="914400" rtl="0" eaLnBrk="1" fontAlgn="auto" latinLnBrk="0" hangingPunct="1">
              <a:lnSpc>
                <a:spcPct val="90000"/>
              </a:lnSpc>
              <a:spcBef>
                <a:spcPts val="1000"/>
              </a:spcBef>
              <a:spcAft>
                <a:spcPts val="0"/>
              </a:spcAft>
              <a:buClr>
                <a:srgbClr val="C00000"/>
              </a:buClr>
              <a:buSzPct val="80000"/>
              <a:buFont typeface="Wingdings" pitchFamily="2" charset="2"/>
              <a:buChar char="Ø"/>
              <a:tabLst/>
              <a:defRPr/>
            </a:pPr>
            <a:r>
              <a:rPr kumimoji="0" lang="en-US" alt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purpose of a Grant Award Modification (GAM) is to update/modify key facts or details about the award.  </a:t>
            </a:r>
          </a:p>
          <a:p>
            <a:pPr marL="457200" marR="0" lvl="0" indent="-457200" algn="l" defTabSz="914400" rtl="0" eaLnBrk="1" fontAlgn="auto" latinLnBrk="0" hangingPunct="1">
              <a:lnSpc>
                <a:spcPct val="90000"/>
              </a:lnSpc>
              <a:spcBef>
                <a:spcPts val="1000"/>
              </a:spcBef>
              <a:spcAft>
                <a:spcPts val="0"/>
              </a:spcAft>
              <a:buClr>
                <a:srgbClr val="C00000"/>
              </a:buClr>
              <a:buSzPct val="80000"/>
              <a:buFont typeface="Wingdings" pitchFamily="2" charset="2"/>
              <a:buChar char="Ø"/>
              <a:tabLst/>
              <a:defRPr/>
            </a:pPr>
            <a:r>
              <a:rPr kumimoji="0" lang="en-US" alt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three types of award changes that can be performed in the GAM system: </a:t>
            </a:r>
          </a:p>
          <a:p>
            <a:pPr marL="685800" marR="0" lvl="1" indent="-228600" algn="l" defTabSz="914400" rtl="0" eaLnBrk="1" fontAlgn="auto" latinLnBrk="0" hangingPunct="1">
              <a:lnSpc>
                <a:spcPct val="90000"/>
              </a:lnSpc>
              <a:spcBef>
                <a:spcPts val="500"/>
              </a:spcBef>
              <a:spcAft>
                <a:spcPts val="0"/>
              </a:spcAft>
              <a:buClr>
                <a:srgbClr val="C00000"/>
              </a:buClr>
              <a:buSzPct val="80000"/>
              <a:buFont typeface="Wingdings" pitchFamily="2" charset="2"/>
              <a:buChar char="Ø"/>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Financial; </a:t>
            </a:r>
          </a:p>
          <a:p>
            <a:pPr marL="685800" marR="0" lvl="1" indent="-228600" algn="l" defTabSz="914400" rtl="0" eaLnBrk="1" fontAlgn="auto" latinLnBrk="0" hangingPunct="1">
              <a:lnSpc>
                <a:spcPct val="90000"/>
              </a:lnSpc>
              <a:spcBef>
                <a:spcPts val="500"/>
              </a:spcBef>
              <a:spcAft>
                <a:spcPts val="0"/>
              </a:spcAft>
              <a:buClr>
                <a:srgbClr val="C00000"/>
              </a:buClr>
              <a:buSzPct val="80000"/>
              <a:buFont typeface="Wingdings" pitchFamily="2" charset="2"/>
              <a:buChar char="Ø"/>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Project Period Extension; and</a:t>
            </a:r>
          </a:p>
          <a:p>
            <a:pPr marL="685800" marR="0" lvl="1" indent="-228600" algn="l" defTabSz="914400" rtl="0" eaLnBrk="1" fontAlgn="auto" latinLnBrk="0" hangingPunct="1">
              <a:lnSpc>
                <a:spcPct val="90000"/>
              </a:lnSpc>
              <a:spcBef>
                <a:spcPts val="500"/>
              </a:spcBef>
              <a:spcAft>
                <a:spcPts val="0"/>
              </a:spcAft>
              <a:buClr>
                <a:srgbClr val="C00000"/>
              </a:buClr>
              <a:buSzPct val="80000"/>
              <a:buFont typeface="Wingdings" pitchFamily="2" charset="2"/>
              <a:buChar char="Ø"/>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Programmatic. </a:t>
            </a:r>
          </a:p>
          <a:p>
            <a:pPr marL="457200" marR="0" lvl="0" indent="-457200" algn="l" defTabSz="914400" rtl="0" eaLnBrk="1" fontAlgn="auto" latinLnBrk="0" hangingPunct="1">
              <a:lnSpc>
                <a:spcPct val="90000"/>
              </a:lnSpc>
              <a:spcBef>
                <a:spcPts val="1000"/>
              </a:spcBef>
              <a:spcAft>
                <a:spcPts val="0"/>
              </a:spcAft>
              <a:buClr>
                <a:srgbClr val="C00000"/>
              </a:buClr>
              <a:buSzPct val="80000"/>
              <a:buFont typeface="Wingdings" pitchFamily="2" charset="2"/>
              <a:buChar char="Ø"/>
              <a:tabLst/>
              <a:defRPr/>
            </a:pPr>
            <a:endParaRPr kumimoji="0" lang="en-US" alt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868336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10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149417C5-A41D-E34D-A7F9-B3FA7F1D304D}"/>
              </a:ext>
            </a:extLst>
          </p:cNvPr>
          <p:cNvSpPr>
            <a:spLocks noGrp="1" noChangeArrowheads="1"/>
          </p:cNvSpPr>
          <p:nvPr>
            <p:ph type="title"/>
          </p:nvPr>
        </p:nvSpPr>
        <p:spPr/>
        <p:txBody>
          <a:bodyPr/>
          <a:lstStyle/>
          <a:p>
            <a:r>
              <a:rPr lang="en-US" altLang="en-US" dirty="0"/>
              <a:t>Grant Award Modification (GAM)</a:t>
            </a:r>
          </a:p>
        </p:txBody>
      </p:sp>
      <p:pic>
        <p:nvPicPr>
          <p:cNvPr id="4" name="Picture 3">
            <a:extLst>
              <a:ext uri="{FF2B5EF4-FFF2-40B4-BE49-F238E27FC236}">
                <a16:creationId xmlns:a16="http://schemas.microsoft.com/office/drawing/2014/main" id="{D40D9A15-96A3-084F-B77C-1FC37342455A}"/>
              </a:ext>
            </a:extLst>
          </p:cNvPr>
          <p:cNvPicPr>
            <a:picLocks noChangeAspect="1"/>
          </p:cNvPicPr>
          <p:nvPr/>
        </p:nvPicPr>
        <p:blipFill rotWithShape="1">
          <a:blip r:embed="rId2"/>
          <a:srcRect l="22347" t="1558" r="19039" b="-1558"/>
          <a:stretch/>
        </p:blipFill>
        <p:spPr>
          <a:xfrm>
            <a:off x="7399606" y="1000047"/>
            <a:ext cx="4841529" cy="5496811"/>
          </a:xfrm>
          <a:prstGeom prst="rect">
            <a:avLst/>
          </a:prstGeom>
        </p:spPr>
      </p:pic>
      <p:sp>
        <p:nvSpPr>
          <p:cNvPr id="3" name="Rectangle 3">
            <a:extLst>
              <a:ext uri="{FF2B5EF4-FFF2-40B4-BE49-F238E27FC236}">
                <a16:creationId xmlns:a16="http://schemas.microsoft.com/office/drawing/2014/main" id="{29220BEF-9E88-DD4A-BAF3-8861E13F7AA4}"/>
              </a:ext>
            </a:extLst>
          </p:cNvPr>
          <p:cNvSpPr txBox="1">
            <a:spLocks noChangeArrowheads="1"/>
          </p:cNvSpPr>
          <p:nvPr/>
        </p:nvSpPr>
        <p:spPr bwMode="auto">
          <a:xfrm>
            <a:off x="342928" y="1140103"/>
            <a:ext cx="7237412" cy="5247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457200" marR="0" lvl="0" indent="-457200" algn="l" defTabSz="914400" rtl="0" eaLnBrk="1" fontAlgn="auto" latinLnBrk="0" hangingPunct="1">
              <a:lnSpc>
                <a:spcPct val="90000"/>
              </a:lnSpc>
              <a:spcBef>
                <a:spcPts val="1000"/>
              </a:spcBef>
              <a:spcAft>
                <a:spcPts val="0"/>
              </a:spcAft>
              <a:buClr>
                <a:srgbClr val="C00000"/>
              </a:buClr>
              <a:buSzPct val="80000"/>
              <a:buFont typeface="Wingdings" pitchFamily="2" charset="2"/>
              <a:buChar char="Ø"/>
              <a:tabLst/>
              <a:defRPr/>
            </a:pPr>
            <a:r>
              <a:rPr kumimoji="0" lang="en-US" alt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Financial GAMs have four subtypes:</a:t>
            </a:r>
          </a:p>
          <a:p>
            <a:pPr marL="685800" marR="0" lvl="1" indent="-457200" algn="l" defTabSz="914400" rtl="0" eaLnBrk="1" fontAlgn="auto" latinLnBrk="0" hangingPunct="1">
              <a:lnSpc>
                <a:spcPct val="90000"/>
              </a:lnSpc>
              <a:spcBef>
                <a:spcPts val="1000"/>
              </a:spcBef>
              <a:spcAft>
                <a:spcPts val="0"/>
              </a:spcAft>
              <a:buClr>
                <a:srgbClr val="C00000"/>
              </a:buClr>
              <a:buSzPct val="80000"/>
              <a:buFont typeface="Wingdings" pitchFamily="2" charset="2"/>
              <a:buChar char="Ø"/>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Budget Modification;</a:t>
            </a:r>
          </a:p>
          <a:p>
            <a:pPr marL="685800" marR="0" lvl="1" indent="-457200" algn="l" defTabSz="914400" rtl="0" eaLnBrk="1" fontAlgn="auto" latinLnBrk="0" hangingPunct="1">
              <a:lnSpc>
                <a:spcPct val="90000"/>
              </a:lnSpc>
              <a:spcBef>
                <a:spcPts val="1000"/>
              </a:spcBef>
              <a:spcAft>
                <a:spcPts val="0"/>
              </a:spcAft>
              <a:buClr>
                <a:srgbClr val="C00000"/>
              </a:buClr>
              <a:buSzPct val="80000"/>
              <a:buFont typeface="Wingdings" pitchFamily="2" charset="2"/>
              <a:buChar char="Ø"/>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Budget Reduction;</a:t>
            </a:r>
          </a:p>
          <a:p>
            <a:pPr marL="685800" marR="0" lvl="1" indent="-457200" algn="l" defTabSz="914400" rtl="0" eaLnBrk="1" fontAlgn="auto" latinLnBrk="0" hangingPunct="1">
              <a:lnSpc>
                <a:spcPct val="90000"/>
              </a:lnSpc>
              <a:spcBef>
                <a:spcPts val="1000"/>
              </a:spcBef>
              <a:spcAft>
                <a:spcPts val="0"/>
              </a:spcAft>
              <a:buClr>
                <a:srgbClr val="C00000"/>
              </a:buClr>
              <a:buSzPct val="80000"/>
              <a:buFont typeface="Wingdings" pitchFamily="2" charset="2"/>
              <a:buChar char="Ø"/>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Sole Source Approval; and</a:t>
            </a:r>
          </a:p>
          <a:p>
            <a:pPr marL="685800" marR="0" lvl="1" indent="-457200" algn="l" defTabSz="914400" rtl="0" eaLnBrk="1" fontAlgn="auto" latinLnBrk="0" hangingPunct="1">
              <a:lnSpc>
                <a:spcPct val="90000"/>
              </a:lnSpc>
              <a:spcBef>
                <a:spcPts val="1000"/>
              </a:spcBef>
              <a:spcAft>
                <a:spcPts val="0"/>
              </a:spcAft>
              <a:buClr>
                <a:srgbClr val="C00000"/>
              </a:buClr>
              <a:buSzPct val="80000"/>
              <a:buFont typeface="Wingdings" pitchFamily="2" charset="2"/>
              <a:buChar char="Ø"/>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Budget Clearance </a:t>
            </a:r>
            <a:r>
              <a:rPr kumimoji="0" lang="en-US" altLang="en-US" sz="2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(Financial Grants Management Initiator only)</a:t>
            </a: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457200" marR="0" lvl="0" indent="-457200" algn="l" defTabSz="914400" rtl="0" eaLnBrk="1" fontAlgn="auto" latinLnBrk="0" hangingPunct="1">
              <a:lnSpc>
                <a:spcPct val="90000"/>
              </a:lnSpc>
              <a:spcBef>
                <a:spcPts val="1000"/>
              </a:spcBef>
              <a:spcAft>
                <a:spcPts val="0"/>
              </a:spcAft>
              <a:buClr>
                <a:srgbClr val="C00000"/>
              </a:buClr>
              <a:buSzPct val="80000"/>
              <a:buFont typeface="Wingdings" pitchFamily="2" charset="2"/>
              <a:buChar char="Ø"/>
              <a:tabLst/>
              <a:defRPr/>
            </a:pPr>
            <a:r>
              <a:rPr kumimoji="0" lang="en-US" alt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Project Period Extension GAM is used to extend the length of the funded award.  </a:t>
            </a:r>
          </a:p>
          <a:p>
            <a:pPr marL="457200" marR="0" lvl="0" indent="-457200" algn="l" defTabSz="914400" rtl="0" eaLnBrk="1" fontAlgn="auto" latinLnBrk="0" hangingPunct="1">
              <a:lnSpc>
                <a:spcPct val="90000"/>
              </a:lnSpc>
              <a:spcBef>
                <a:spcPts val="1000"/>
              </a:spcBef>
              <a:spcAft>
                <a:spcPts val="0"/>
              </a:spcAft>
              <a:buClr>
                <a:srgbClr val="C00000"/>
              </a:buClr>
              <a:buSzPct val="80000"/>
              <a:buFont typeface="Wingdings" pitchFamily="2" charset="2"/>
              <a:buChar char="Ø"/>
              <a:tabLst/>
              <a:defRPr/>
            </a:pPr>
            <a:r>
              <a:rPr kumimoji="0" lang="en-US" alt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Programmatic GAMs have two subtypes: </a:t>
            </a:r>
          </a:p>
          <a:p>
            <a:pPr marL="685800" marR="0" lvl="1" indent="-228600" algn="l" defTabSz="914400" rtl="0" eaLnBrk="1" fontAlgn="auto" latinLnBrk="0" hangingPunct="1">
              <a:lnSpc>
                <a:spcPct val="90000"/>
              </a:lnSpc>
              <a:spcBef>
                <a:spcPts val="500"/>
              </a:spcBef>
              <a:spcAft>
                <a:spcPts val="0"/>
              </a:spcAft>
              <a:buClr>
                <a:srgbClr val="C00000"/>
              </a:buClr>
              <a:buSzPct val="80000"/>
              <a:buFont typeface="Wingdings" pitchFamily="2" charset="2"/>
              <a:buChar char="Ø"/>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Programmatic Costs; and </a:t>
            </a:r>
          </a:p>
          <a:p>
            <a:pPr marL="685800" marR="0" lvl="1" indent="-228600" algn="l" defTabSz="914400" rtl="0" eaLnBrk="1" fontAlgn="auto" latinLnBrk="0" hangingPunct="1">
              <a:lnSpc>
                <a:spcPct val="90000"/>
              </a:lnSpc>
              <a:spcBef>
                <a:spcPts val="500"/>
              </a:spcBef>
              <a:spcAft>
                <a:spcPts val="0"/>
              </a:spcAft>
              <a:buClr>
                <a:srgbClr val="C00000"/>
              </a:buClr>
              <a:buSzPct val="80000"/>
              <a:buFont typeface="Wingdings" pitchFamily="2" charset="2"/>
              <a:buChar char="Ø"/>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Scope Change. </a:t>
            </a:r>
            <a:r>
              <a:rPr kumimoji="0" lang="en-US" altLang="en-US" sz="2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457200" marR="0" lvl="0" indent="-457200" algn="l" defTabSz="914400" rtl="0" eaLnBrk="1" fontAlgn="auto" latinLnBrk="0" hangingPunct="1">
              <a:lnSpc>
                <a:spcPct val="90000"/>
              </a:lnSpc>
              <a:spcBef>
                <a:spcPts val="1000"/>
              </a:spcBef>
              <a:spcAft>
                <a:spcPts val="0"/>
              </a:spcAft>
              <a:buClr>
                <a:srgbClr val="C00000"/>
              </a:buClr>
              <a:buSzPct val="80000"/>
              <a:buFont typeface="Wingdings" pitchFamily="2" charset="2"/>
              <a:buChar char="Ø"/>
              <a:tabLst/>
              <a:defRPr/>
            </a:pPr>
            <a:endParaRPr kumimoji="0" lang="en-US" alt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719913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10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10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10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1000"/>
                                        <p:tgtEl>
                                          <p:spTgt spid="3">
                                            <p:txEl>
                                              <p:pRg st="5" end="5"/>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1000"/>
                                        <p:tgtEl>
                                          <p:spTgt spid="3">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1000"/>
                                        <p:tgtEl>
                                          <p:spTgt spid="3">
                                            <p:txEl>
                                              <p:pRg st="7" end="7"/>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1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A18FC-328F-CC42-AE6A-6E29FEA80CFC}"/>
              </a:ext>
            </a:extLst>
          </p:cNvPr>
          <p:cNvSpPr>
            <a:spLocks noGrp="1"/>
          </p:cNvSpPr>
          <p:nvPr>
            <p:ph type="title"/>
          </p:nvPr>
        </p:nvSpPr>
        <p:spPr/>
        <p:txBody>
          <a:bodyPr/>
          <a:lstStyle/>
          <a:p>
            <a:r>
              <a:rPr lang="en-US" dirty="0"/>
              <a:t>Reporting Requirements</a:t>
            </a:r>
          </a:p>
        </p:txBody>
      </p:sp>
    </p:spTree>
    <p:extLst>
      <p:ext uri="{BB962C8B-B14F-4D97-AF65-F5344CB8AC3E}">
        <p14:creationId xmlns:p14="http://schemas.microsoft.com/office/powerpoint/2010/main" val="14400867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B808F-F4D3-8D43-B3DE-F0C68F557B29}"/>
              </a:ext>
            </a:extLst>
          </p:cNvPr>
          <p:cNvSpPr>
            <a:spLocks noGrp="1"/>
          </p:cNvSpPr>
          <p:nvPr>
            <p:ph type="title"/>
          </p:nvPr>
        </p:nvSpPr>
        <p:spPr/>
        <p:txBody>
          <a:bodyPr/>
          <a:lstStyle/>
          <a:p>
            <a:r>
              <a:rPr lang="en-US" dirty="0"/>
              <a:t>Topics of Discussion</a:t>
            </a:r>
          </a:p>
        </p:txBody>
      </p:sp>
      <p:sp>
        <p:nvSpPr>
          <p:cNvPr id="3" name="Content Placeholder 2">
            <a:extLst>
              <a:ext uri="{FF2B5EF4-FFF2-40B4-BE49-F238E27FC236}">
                <a16:creationId xmlns:a16="http://schemas.microsoft.com/office/drawing/2014/main" id="{7086B139-5DC3-B645-899A-3739138103A8}"/>
              </a:ext>
            </a:extLst>
          </p:cNvPr>
          <p:cNvSpPr txBox="1">
            <a:spLocks/>
          </p:cNvSpPr>
          <p:nvPr/>
        </p:nvSpPr>
        <p:spPr>
          <a:xfrm>
            <a:off x="598713" y="1152940"/>
            <a:ext cx="11234057" cy="5705060"/>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600" b="1" dirty="0">
                <a:solidFill>
                  <a:srgbClr val="C00000"/>
                </a:solidFill>
              </a:rPr>
              <a:t>	                  TOPICS        						  SLIDE #</a:t>
            </a:r>
          </a:p>
          <a:p>
            <a:pPr marL="0" indent="0">
              <a:buFont typeface="Arial" panose="020B0604020202020204" pitchFamily="34" charset="0"/>
              <a:buNone/>
            </a:pPr>
            <a:endParaRPr lang="en-US" sz="2600" u="sng" dirty="0"/>
          </a:p>
          <a:p>
            <a:pPr marL="0" indent="0">
              <a:buFont typeface="Arial" panose="020B0604020202020204" pitchFamily="34" charset="0"/>
              <a:buNone/>
            </a:pPr>
            <a:r>
              <a:rPr lang="en-US" dirty="0"/>
              <a:t>Laws and Regulations Affecting Federal Grant Funds                       5            </a:t>
            </a:r>
          </a:p>
          <a:p>
            <a:pPr marL="0" indent="0">
              <a:buFont typeface="Arial" panose="020B0604020202020204" pitchFamily="34" charset="0"/>
              <a:buNone/>
            </a:pPr>
            <a:r>
              <a:rPr lang="en-US" dirty="0"/>
              <a:t>Agency Requirements                                                                        7</a:t>
            </a:r>
          </a:p>
          <a:p>
            <a:pPr marL="0" indent="0">
              <a:buFont typeface="Arial" panose="020B0604020202020204" pitchFamily="34" charset="0"/>
              <a:buNone/>
            </a:pPr>
            <a:r>
              <a:rPr lang="en-US" dirty="0"/>
              <a:t>Internal Controls								      14</a:t>
            </a:r>
          </a:p>
          <a:p>
            <a:pPr marL="0" indent="0">
              <a:buFont typeface="Arial" panose="020B0604020202020204" pitchFamily="34" charset="0"/>
              <a:buNone/>
            </a:pPr>
            <a:r>
              <a:rPr lang="en-US" dirty="0"/>
              <a:t>Standards for Costs							      18</a:t>
            </a:r>
          </a:p>
          <a:p>
            <a:pPr marL="0" indent="0">
              <a:buFont typeface="Arial" panose="020B0604020202020204" pitchFamily="34" charset="0"/>
              <a:buNone/>
            </a:pPr>
            <a:r>
              <a:rPr lang="en-US" dirty="0"/>
              <a:t>Types of Costs								      20</a:t>
            </a:r>
          </a:p>
          <a:p>
            <a:pPr marL="0" indent="0">
              <a:buFont typeface="Arial" panose="020B0604020202020204" pitchFamily="34" charset="0"/>
              <a:buNone/>
            </a:pPr>
            <a:r>
              <a:rPr lang="en-US" dirty="0"/>
              <a:t>Grant Award Modification						      26</a:t>
            </a:r>
          </a:p>
          <a:p>
            <a:pPr marL="0" indent="0">
              <a:buFont typeface="Arial" panose="020B0604020202020204" pitchFamily="34" charset="0"/>
              <a:buNone/>
            </a:pPr>
            <a:r>
              <a:rPr lang="en-US" dirty="0"/>
              <a:t>Reporting Requirements							      29</a:t>
            </a:r>
          </a:p>
          <a:p>
            <a:pPr marL="0" indent="0">
              <a:buFont typeface="Arial" panose="020B0604020202020204" pitchFamily="34" charset="0"/>
              <a:buNone/>
            </a:pPr>
            <a:r>
              <a:rPr lang="en-US" dirty="0"/>
              <a:t>2 CFR Part 200/Subpart F						      31</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							</a:t>
            </a:r>
          </a:p>
          <a:p>
            <a:endParaRPr lang="en-US" dirty="0"/>
          </a:p>
          <a:p>
            <a:endParaRPr lang="en-US" dirty="0"/>
          </a:p>
        </p:txBody>
      </p:sp>
    </p:spTree>
    <p:extLst>
      <p:ext uri="{BB962C8B-B14F-4D97-AF65-F5344CB8AC3E}">
        <p14:creationId xmlns:p14="http://schemas.microsoft.com/office/powerpoint/2010/main" val="20117275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6AF93-DE9F-914A-B0F0-F97B35516DC1}"/>
              </a:ext>
            </a:extLst>
          </p:cNvPr>
          <p:cNvSpPr>
            <a:spLocks noGrp="1"/>
          </p:cNvSpPr>
          <p:nvPr>
            <p:ph type="title"/>
          </p:nvPr>
        </p:nvSpPr>
        <p:spPr/>
        <p:txBody>
          <a:bodyPr/>
          <a:lstStyle/>
          <a:p>
            <a:r>
              <a:rPr lang="en-US" dirty="0"/>
              <a:t>Reporting Requirements</a:t>
            </a:r>
          </a:p>
        </p:txBody>
      </p:sp>
      <p:sp>
        <p:nvSpPr>
          <p:cNvPr id="12" name="TextBox 7">
            <a:extLst>
              <a:ext uri="{FF2B5EF4-FFF2-40B4-BE49-F238E27FC236}">
                <a16:creationId xmlns:a16="http://schemas.microsoft.com/office/drawing/2014/main" id="{15EA38D8-7957-A240-B4DC-BEAAF06C3ADB}"/>
              </a:ext>
            </a:extLst>
          </p:cNvPr>
          <p:cNvSpPr txBox="1">
            <a:spLocks noChangeArrowheads="1"/>
          </p:cNvSpPr>
          <p:nvPr/>
        </p:nvSpPr>
        <p:spPr bwMode="auto">
          <a:xfrm>
            <a:off x="5814045" y="5089556"/>
            <a:ext cx="434975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b="1" dirty="0">
                <a:solidFill>
                  <a:srgbClr val="C00000"/>
                </a:solidFill>
                <a:latin typeface="Arial" panose="020B0604020202020204" pitchFamily="34" charset="0"/>
                <a:cs typeface="Arial" panose="020B0604020202020204" pitchFamily="34" charset="0"/>
              </a:rPr>
              <a:t>Progress Reports – Programmatic Reports </a:t>
            </a:r>
            <a:r>
              <a:rPr lang="en-US" altLang="en-US" sz="2000" b="1" dirty="0">
                <a:latin typeface="Arial" panose="020B0604020202020204" pitchFamily="34" charset="0"/>
                <a:cs typeface="Arial" panose="020B0604020202020204" pitchFamily="34" charset="0"/>
              </a:rPr>
              <a:t>Submitted Annually, Semi-annually or Quarterly</a:t>
            </a:r>
          </a:p>
        </p:txBody>
      </p:sp>
      <p:sp>
        <p:nvSpPr>
          <p:cNvPr id="13" name="TextBox 8">
            <a:extLst>
              <a:ext uri="{FF2B5EF4-FFF2-40B4-BE49-F238E27FC236}">
                <a16:creationId xmlns:a16="http://schemas.microsoft.com/office/drawing/2014/main" id="{5B7C9589-903E-BE4C-8F71-A7E7903F2627}"/>
              </a:ext>
            </a:extLst>
          </p:cNvPr>
          <p:cNvSpPr txBox="1">
            <a:spLocks noChangeArrowheads="1"/>
          </p:cNvSpPr>
          <p:nvPr/>
        </p:nvSpPr>
        <p:spPr bwMode="auto">
          <a:xfrm>
            <a:off x="1149336" y="5089556"/>
            <a:ext cx="296386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b="1" dirty="0">
                <a:solidFill>
                  <a:srgbClr val="C00000"/>
                </a:solidFill>
                <a:latin typeface="Arial" panose="020B0604020202020204" pitchFamily="34" charset="0"/>
                <a:cs typeface="Arial" panose="020B0604020202020204" pitchFamily="34" charset="0"/>
              </a:rPr>
              <a:t>Federal Financial Report (SF–425)</a:t>
            </a:r>
          </a:p>
          <a:p>
            <a:pPr algn="ctr" eaLnBrk="1" hangingPunct="1"/>
            <a:r>
              <a:rPr lang="en-US" altLang="en-US" sz="2000" b="1" dirty="0">
                <a:latin typeface="Arial" panose="020B0604020202020204" pitchFamily="34" charset="0"/>
                <a:cs typeface="Arial" panose="020B0604020202020204" pitchFamily="34" charset="0"/>
              </a:rPr>
              <a:t>Submitted Quarterly</a:t>
            </a:r>
          </a:p>
        </p:txBody>
      </p:sp>
      <p:grpSp>
        <p:nvGrpSpPr>
          <p:cNvPr id="27" name="Group 26">
            <a:extLst>
              <a:ext uri="{FF2B5EF4-FFF2-40B4-BE49-F238E27FC236}">
                <a16:creationId xmlns:a16="http://schemas.microsoft.com/office/drawing/2014/main" id="{81C31FB5-05FA-4043-917C-A4802DF9F51A}"/>
              </a:ext>
            </a:extLst>
          </p:cNvPr>
          <p:cNvGrpSpPr/>
          <p:nvPr/>
        </p:nvGrpSpPr>
        <p:grpSpPr>
          <a:xfrm>
            <a:off x="788988" y="1308515"/>
            <a:ext cx="3684558" cy="3682585"/>
            <a:chOff x="788988" y="2028825"/>
            <a:chExt cx="2963862" cy="2962275"/>
          </a:xfrm>
        </p:grpSpPr>
        <p:sp>
          <p:nvSpPr>
            <p:cNvPr id="15" name="Oval 14">
              <a:extLst>
                <a:ext uri="{FF2B5EF4-FFF2-40B4-BE49-F238E27FC236}">
                  <a16:creationId xmlns:a16="http://schemas.microsoft.com/office/drawing/2014/main" id="{9D426968-BD6D-4B4B-8DB2-CBC9ACAE411F}"/>
                </a:ext>
              </a:extLst>
            </p:cNvPr>
            <p:cNvSpPr/>
            <p:nvPr/>
          </p:nvSpPr>
          <p:spPr>
            <a:xfrm>
              <a:off x="788988" y="2028825"/>
              <a:ext cx="2963862" cy="2962275"/>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6" name="Picture 24">
              <a:extLst>
                <a:ext uri="{FF2B5EF4-FFF2-40B4-BE49-F238E27FC236}">
                  <a16:creationId xmlns:a16="http://schemas.microsoft.com/office/drawing/2014/main" id="{60A5ECBF-7F07-534F-AE59-9DFE3F4631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5250" y="2487613"/>
              <a:ext cx="1846263"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 name="Group 25">
            <a:extLst>
              <a:ext uri="{FF2B5EF4-FFF2-40B4-BE49-F238E27FC236}">
                <a16:creationId xmlns:a16="http://schemas.microsoft.com/office/drawing/2014/main" id="{19F90910-EC10-1D4F-BF2C-CABCCA0C4939}"/>
              </a:ext>
            </a:extLst>
          </p:cNvPr>
          <p:cNvGrpSpPr/>
          <p:nvPr/>
        </p:nvGrpSpPr>
        <p:grpSpPr>
          <a:xfrm>
            <a:off x="6135787" y="1308515"/>
            <a:ext cx="3684559" cy="3682585"/>
            <a:chOff x="4089400" y="2028825"/>
            <a:chExt cx="2963863" cy="2962275"/>
          </a:xfrm>
        </p:grpSpPr>
        <p:sp>
          <p:nvSpPr>
            <p:cNvPr id="14" name="Oval 13">
              <a:extLst>
                <a:ext uri="{FF2B5EF4-FFF2-40B4-BE49-F238E27FC236}">
                  <a16:creationId xmlns:a16="http://schemas.microsoft.com/office/drawing/2014/main" id="{BCDA5EFB-EA0E-0A40-A480-7FCB40E1AE59}"/>
                </a:ext>
              </a:extLst>
            </p:cNvPr>
            <p:cNvSpPr/>
            <p:nvPr/>
          </p:nvSpPr>
          <p:spPr>
            <a:xfrm>
              <a:off x="4089400" y="2028825"/>
              <a:ext cx="2963863" cy="2962275"/>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8" name="Picture 26">
              <a:extLst>
                <a:ext uri="{FF2B5EF4-FFF2-40B4-BE49-F238E27FC236}">
                  <a16:creationId xmlns:a16="http://schemas.microsoft.com/office/drawing/2014/main" id="{466D8904-FF59-0243-ABD7-519BB4BCCB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5439" y="2535066"/>
              <a:ext cx="1999644" cy="1943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 name="Group 22">
            <a:extLst>
              <a:ext uri="{FF2B5EF4-FFF2-40B4-BE49-F238E27FC236}">
                <a16:creationId xmlns:a16="http://schemas.microsoft.com/office/drawing/2014/main" id="{298BBA93-57DF-FD4E-AD52-FC23A019BCBD}"/>
              </a:ext>
            </a:extLst>
          </p:cNvPr>
          <p:cNvGrpSpPr/>
          <p:nvPr/>
        </p:nvGrpSpPr>
        <p:grpSpPr>
          <a:xfrm>
            <a:off x="4249693" y="2118516"/>
            <a:ext cx="2109947" cy="2109947"/>
            <a:chOff x="1938773" y="2993721"/>
            <a:chExt cx="2530475" cy="2530475"/>
          </a:xfrm>
        </p:grpSpPr>
        <p:sp>
          <p:nvSpPr>
            <p:cNvPr id="20" name="Oval 19">
              <a:extLst>
                <a:ext uri="{FF2B5EF4-FFF2-40B4-BE49-F238E27FC236}">
                  <a16:creationId xmlns:a16="http://schemas.microsoft.com/office/drawing/2014/main" id="{716F6AA3-7267-F84F-988A-8B2D8A30E0A3}"/>
                </a:ext>
              </a:extLst>
            </p:cNvPr>
            <p:cNvSpPr/>
            <p:nvPr/>
          </p:nvSpPr>
          <p:spPr>
            <a:xfrm>
              <a:off x="1938773" y="2993721"/>
              <a:ext cx="2530475" cy="2530475"/>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21" name="Picture 20">
              <a:extLst>
                <a:ext uri="{FF2B5EF4-FFF2-40B4-BE49-F238E27FC236}">
                  <a16:creationId xmlns:a16="http://schemas.microsoft.com/office/drawing/2014/main" id="{DBF55ECC-F2C7-4148-A3EA-44CD618241FD}"/>
                </a:ext>
              </a:extLst>
            </p:cNvPr>
            <p:cNvPicPr>
              <a:picLocks noChangeAspect="1"/>
            </p:cNvPicPr>
            <p:nvPr/>
          </p:nvPicPr>
          <p:blipFill>
            <a:blip r:embed="rId4"/>
            <a:stretch>
              <a:fillRect/>
            </a:stretch>
          </p:blipFill>
          <p:spPr>
            <a:xfrm>
              <a:off x="2152789" y="3155664"/>
              <a:ext cx="2130538" cy="2130538"/>
            </a:xfrm>
            <a:prstGeom prst="rect">
              <a:avLst/>
            </a:prstGeom>
          </p:spPr>
        </p:pic>
        <p:pic>
          <p:nvPicPr>
            <p:cNvPr id="22" name="Picture 21">
              <a:extLst>
                <a:ext uri="{FF2B5EF4-FFF2-40B4-BE49-F238E27FC236}">
                  <a16:creationId xmlns:a16="http://schemas.microsoft.com/office/drawing/2014/main" id="{D4C6EA72-401F-1E4A-8734-41DF1330703C}"/>
                </a:ext>
              </a:extLst>
            </p:cNvPr>
            <p:cNvPicPr>
              <a:picLocks noChangeAspect="1"/>
            </p:cNvPicPr>
            <p:nvPr/>
          </p:nvPicPr>
          <p:blipFill>
            <a:blip r:embed="rId5"/>
            <a:stretch>
              <a:fillRect/>
            </a:stretch>
          </p:blipFill>
          <p:spPr>
            <a:xfrm>
              <a:off x="2617189" y="3366630"/>
              <a:ext cx="1809490" cy="1809490"/>
            </a:xfrm>
            <a:prstGeom prst="rect">
              <a:avLst/>
            </a:prstGeom>
          </p:spPr>
        </p:pic>
      </p:grpSp>
    </p:spTree>
    <p:extLst>
      <p:ext uri="{BB962C8B-B14F-4D97-AF65-F5344CB8AC3E}">
        <p14:creationId xmlns:p14="http://schemas.microsoft.com/office/powerpoint/2010/main" val="58847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dissolve">
                                      <p:cBhvr>
                                        <p:cTn id="12" dur="500"/>
                                        <p:tgtEl>
                                          <p:spTgt spid="27"/>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dissolve">
                                      <p:cBhvr>
                                        <p:cTn id="21" dur="500"/>
                                        <p:tgtEl>
                                          <p:spTgt spid="26"/>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5E9CD-8A79-BD43-894B-3AE70292FF25}"/>
              </a:ext>
            </a:extLst>
          </p:cNvPr>
          <p:cNvSpPr>
            <a:spLocks noGrp="1"/>
          </p:cNvSpPr>
          <p:nvPr>
            <p:ph type="title"/>
          </p:nvPr>
        </p:nvSpPr>
        <p:spPr/>
        <p:txBody>
          <a:bodyPr/>
          <a:lstStyle/>
          <a:p>
            <a:r>
              <a:rPr lang="en-US" dirty="0"/>
              <a:t>2 CFR Part 200/Subpart F</a:t>
            </a:r>
            <a:br>
              <a:rPr lang="en-US" dirty="0"/>
            </a:br>
            <a:r>
              <a:rPr lang="en-US" sz="3600" dirty="0"/>
              <a:t>Audit of non-Federal Entities </a:t>
            </a:r>
            <a:br>
              <a:rPr lang="en-US" sz="3600" dirty="0"/>
            </a:br>
            <a:r>
              <a:rPr lang="en-US" sz="3600" dirty="0"/>
              <a:t>Expending Federal Awards</a:t>
            </a:r>
          </a:p>
        </p:txBody>
      </p:sp>
    </p:spTree>
    <p:extLst>
      <p:ext uri="{BB962C8B-B14F-4D97-AF65-F5344CB8AC3E}">
        <p14:creationId xmlns:p14="http://schemas.microsoft.com/office/powerpoint/2010/main" val="17769113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a:extLst>
              <a:ext uri="{FF2B5EF4-FFF2-40B4-BE49-F238E27FC236}">
                <a16:creationId xmlns:a16="http://schemas.microsoft.com/office/drawing/2014/main" id="{71B5788F-CA2E-D943-B15B-24BE1565C220}"/>
              </a:ext>
            </a:extLst>
          </p:cNvPr>
          <p:cNvSpPr>
            <a:spLocks noGrp="1" noChangeArrowheads="1"/>
          </p:cNvSpPr>
          <p:nvPr>
            <p:ph type="title"/>
          </p:nvPr>
        </p:nvSpPr>
        <p:spPr/>
        <p:txBody>
          <a:bodyPr/>
          <a:lstStyle/>
          <a:p>
            <a:r>
              <a:rPr lang="en-US" altLang="en-US" dirty="0"/>
              <a:t>Audit Requirements</a:t>
            </a:r>
          </a:p>
        </p:txBody>
      </p:sp>
      <p:sp>
        <p:nvSpPr>
          <p:cNvPr id="107522" name="Content Placeholder 2">
            <a:extLst>
              <a:ext uri="{FF2B5EF4-FFF2-40B4-BE49-F238E27FC236}">
                <a16:creationId xmlns:a16="http://schemas.microsoft.com/office/drawing/2014/main" id="{806CB864-3CB9-6440-94CE-06363269E29B}"/>
              </a:ext>
            </a:extLst>
          </p:cNvPr>
          <p:cNvSpPr>
            <a:spLocks noGrp="1" noChangeArrowheads="1"/>
          </p:cNvSpPr>
          <p:nvPr>
            <p:ph idx="4294967295"/>
          </p:nvPr>
        </p:nvSpPr>
        <p:spPr>
          <a:xfrm>
            <a:off x="556590" y="1670050"/>
            <a:ext cx="1841184" cy="1931988"/>
          </a:xfrm>
        </p:spPr>
        <p:txBody>
          <a:bodyPr/>
          <a:lstStyle/>
          <a:p>
            <a:pPr marL="0" indent="0" eaLnBrk="0" hangingPunct="0">
              <a:spcBef>
                <a:spcPct val="0"/>
              </a:spcBef>
              <a:spcAft>
                <a:spcPts val="600"/>
              </a:spcAft>
              <a:buClr>
                <a:srgbClr val="000000"/>
              </a:buClr>
              <a:buNone/>
            </a:pPr>
            <a:r>
              <a:rPr lang="en-US" altLang="en-US" sz="2200" dirty="0"/>
              <a:t>2 CFR </a:t>
            </a:r>
            <a:br>
              <a:rPr lang="en-US" altLang="en-US" sz="2200" dirty="0"/>
            </a:br>
            <a:r>
              <a:rPr lang="en-US" altLang="en-US" sz="2200" dirty="0"/>
              <a:t>Subpart F applicable </a:t>
            </a:r>
            <a:br>
              <a:rPr lang="en-US" altLang="en-US" sz="2200" dirty="0"/>
            </a:br>
            <a:r>
              <a:rPr lang="en-US" altLang="en-US" sz="2200" dirty="0"/>
              <a:t>to all </a:t>
            </a:r>
            <a:br>
              <a:rPr lang="en-US" altLang="en-US" sz="2200" dirty="0"/>
            </a:br>
            <a:r>
              <a:rPr lang="en-US" altLang="en-US" sz="2200" dirty="0"/>
              <a:t>non-federal entities</a:t>
            </a:r>
          </a:p>
        </p:txBody>
      </p:sp>
      <p:sp>
        <p:nvSpPr>
          <p:cNvPr id="8" name="Rounded Rectangle 7">
            <a:extLst>
              <a:ext uri="{FF2B5EF4-FFF2-40B4-BE49-F238E27FC236}">
                <a16:creationId xmlns:a16="http://schemas.microsoft.com/office/drawing/2014/main" id="{CECE632E-A929-0E40-829D-3856B90397F3}"/>
              </a:ext>
            </a:extLst>
          </p:cNvPr>
          <p:cNvSpPr/>
          <p:nvPr/>
        </p:nvSpPr>
        <p:spPr>
          <a:xfrm>
            <a:off x="7499594" y="1444488"/>
            <a:ext cx="2178354" cy="30745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Content Placeholder 2">
            <a:extLst>
              <a:ext uri="{FF2B5EF4-FFF2-40B4-BE49-F238E27FC236}">
                <a16:creationId xmlns:a16="http://schemas.microsoft.com/office/drawing/2014/main" id="{48C70BB1-BDF8-F04B-B766-A9C7DA151D62}"/>
              </a:ext>
            </a:extLst>
          </p:cNvPr>
          <p:cNvSpPr txBox="1">
            <a:spLocks noChangeArrowheads="1"/>
          </p:cNvSpPr>
          <p:nvPr/>
        </p:nvSpPr>
        <p:spPr bwMode="auto">
          <a:xfrm>
            <a:off x="9978715" y="1669775"/>
            <a:ext cx="2105925" cy="264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hangingPunct="0">
              <a:spcBef>
                <a:spcPct val="0"/>
              </a:spcBef>
              <a:spcAft>
                <a:spcPts val="600"/>
              </a:spcAft>
              <a:buClr>
                <a:srgbClr val="000000"/>
              </a:buClr>
              <a:buFont typeface="Arial" panose="020B0604020202020204" pitchFamily="34" charset="0"/>
              <a:buNone/>
            </a:pPr>
            <a:r>
              <a:rPr lang="en-US" altLang="en-US" sz="2200" dirty="0"/>
              <a:t>$15,000 </a:t>
            </a:r>
            <a:br>
              <a:rPr lang="en-US" altLang="en-US" sz="2200" dirty="0"/>
            </a:br>
            <a:r>
              <a:rPr lang="en-US" altLang="en-US" sz="2200" dirty="0"/>
              <a:t>or more in questioned costs must </a:t>
            </a:r>
            <a:br>
              <a:rPr lang="en-US" altLang="en-US" sz="2200" dirty="0"/>
            </a:br>
            <a:r>
              <a:rPr lang="en-US" altLang="en-US" sz="2200" dirty="0"/>
              <a:t>be included </a:t>
            </a:r>
            <a:br>
              <a:rPr lang="en-US" altLang="en-US" sz="2200" dirty="0"/>
            </a:br>
            <a:r>
              <a:rPr lang="en-US" altLang="en-US" sz="2200" dirty="0"/>
              <a:t>in the Single </a:t>
            </a:r>
            <a:br>
              <a:rPr lang="en-US" altLang="en-US" sz="2200" dirty="0"/>
            </a:br>
            <a:r>
              <a:rPr lang="en-US" altLang="en-US" sz="2200" dirty="0"/>
              <a:t>Audit report</a:t>
            </a:r>
          </a:p>
        </p:txBody>
      </p:sp>
      <p:sp>
        <p:nvSpPr>
          <p:cNvPr id="11" name="Content Placeholder 2">
            <a:extLst>
              <a:ext uri="{FF2B5EF4-FFF2-40B4-BE49-F238E27FC236}">
                <a16:creationId xmlns:a16="http://schemas.microsoft.com/office/drawing/2014/main" id="{21FCF26E-882A-0E4E-84AD-7648EEDD5918}"/>
              </a:ext>
            </a:extLst>
          </p:cNvPr>
          <p:cNvSpPr txBox="1">
            <a:spLocks noChangeArrowheads="1"/>
          </p:cNvSpPr>
          <p:nvPr/>
        </p:nvSpPr>
        <p:spPr bwMode="auto">
          <a:xfrm>
            <a:off x="2848116" y="1669775"/>
            <a:ext cx="2077813" cy="2825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ts val="600"/>
              </a:spcAft>
              <a:buClr>
                <a:srgbClr val="000000"/>
              </a:buClr>
              <a:buNone/>
            </a:pPr>
            <a:r>
              <a:rPr lang="en-US" altLang="en-US" sz="2200" dirty="0"/>
              <a:t>Thresholds $750K </a:t>
            </a:r>
            <a:br>
              <a:rPr lang="en-US" altLang="en-US" sz="2200" dirty="0"/>
            </a:br>
            <a:r>
              <a:rPr lang="en-US" altLang="en-US" sz="2200" dirty="0"/>
              <a:t>or more expended during </a:t>
            </a:r>
            <a:br>
              <a:rPr lang="en-US" altLang="en-US" sz="2200" dirty="0"/>
            </a:br>
            <a:r>
              <a:rPr lang="en-US" altLang="en-US" sz="2200" dirty="0"/>
              <a:t>the FY – </a:t>
            </a:r>
            <a:br>
              <a:rPr lang="en-US" altLang="en-US" sz="2200" dirty="0"/>
            </a:br>
            <a:r>
              <a:rPr lang="en-US" altLang="en-US" sz="2200" dirty="0"/>
              <a:t>Single Audit required</a:t>
            </a:r>
          </a:p>
        </p:txBody>
      </p:sp>
      <p:sp>
        <p:nvSpPr>
          <p:cNvPr id="12" name="Content Placeholder 2">
            <a:extLst>
              <a:ext uri="{FF2B5EF4-FFF2-40B4-BE49-F238E27FC236}">
                <a16:creationId xmlns:a16="http://schemas.microsoft.com/office/drawing/2014/main" id="{0B9D67C0-27C4-1E49-B2AA-C8E05F56CE9B}"/>
              </a:ext>
            </a:extLst>
          </p:cNvPr>
          <p:cNvSpPr txBox="1">
            <a:spLocks noChangeArrowheads="1"/>
          </p:cNvSpPr>
          <p:nvPr/>
        </p:nvSpPr>
        <p:spPr bwMode="auto">
          <a:xfrm>
            <a:off x="5219493" y="1669775"/>
            <a:ext cx="2105925" cy="1553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hangingPunct="0">
              <a:spcBef>
                <a:spcPct val="0"/>
              </a:spcBef>
              <a:spcAft>
                <a:spcPts val="600"/>
              </a:spcAft>
              <a:buClr>
                <a:srgbClr val="000000"/>
              </a:buClr>
              <a:buFont typeface="Arial" panose="020B0604020202020204" pitchFamily="34" charset="0"/>
              <a:buNone/>
            </a:pPr>
            <a:r>
              <a:rPr lang="en-US" altLang="en-US" sz="2200" dirty="0"/>
              <a:t>Audit Report due nine (9) months after end of FY</a:t>
            </a:r>
          </a:p>
        </p:txBody>
      </p:sp>
      <p:sp>
        <p:nvSpPr>
          <p:cNvPr id="13" name="Content Placeholder 2">
            <a:extLst>
              <a:ext uri="{FF2B5EF4-FFF2-40B4-BE49-F238E27FC236}">
                <a16:creationId xmlns:a16="http://schemas.microsoft.com/office/drawing/2014/main" id="{0BD7504A-C277-C840-9ADD-E80B9E46D1E2}"/>
              </a:ext>
            </a:extLst>
          </p:cNvPr>
          <p:cNvSpPr txBox="1">
            <a:spLocks noChangeArrowheads="1"/>
          </p:cNvSpPr>
          <p:nvPr/>
        </p:nvSpPr>
        <p:spPr bwMode="auto">
          <a:xfrm>
            <a:off x="7605730" y="1669775"/>
            <a:ext cx="2105925" cy="1759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hangingPunct="0">
              <a:spcBef>
                <a:spcPct val="0"/>
              </a:spcBef>
              <a:spcAft>
                <a:spcPts val="600"/>
              </a:spcAft>
              <a:buClr>
                <a:srgbClr val="000000"/>
              </a:buClr>
              <a:buFont typeface="Arial" panose="020B0604020202020204" pitchFamily="34" charset="0"/>
              <a:buNone/>
            </a:pPr>
            <a:r>
              <a:rPr lang="en-US" altLang="en-US" sz="2200" dirty="0"/>
              <a:t>Submit </a:t>
            </a:r>
            <a:br>
              <a:rPr lang="en-US" altLang="en-US" sz="2200" dirty="0"/>
            </a:br>
            <a:r>
              <a:rPr lang="en-US" altLang="en-US" sz="2200" dirty="0"/>
              <a:t>online to Federal Audit Clearinghouse </a:t>
            </a:r>
            <a:br>
              <a:rPr lang="en-US" altLang="en-US" sz="2200" dirty="0"/>
            </a:br>
            <a:r>
              <a:rPr lang="en-US" altLang="en-US" sz="2200" dirty="0"/>
              <a:t>(FAC)</a:t>
            </a:r>
          </a:p>
        </p:txBody>
      </p:sp>
      <p:sp>
        <p:nvSpPr>
          <p:cNvPr id="16" name="Rounded Rectangle 15">
            <a:extLst>
              <a:ext uri="{FF2B5EF4-FFF2-40B4-BE49-F238E27FC236}">
                <a16:creationId xmlns:a16="http://schemas.microsoft.com/office/drawing/2014/main" id="{EA270402-DE16-9249-9B8F-09F8F5451A0E}"/>
              </a:ext>
            </a:extLst>
          </p:cNvPr>
          <p:cNvSpPr/>
          <p:nvPr/>
        </p:nvSpPr>
        <p:spPr>
          <a:xfrm>
            <a:off x="9878358" y="1444488"/>
            <a:ext cx="2178354" cy="30745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7" name="Rounded Rectangle 16">
            <a:extLst>
              <a:ext uri="{FF2B5EF4-FFF2-40B4-BE49-F238E27FC236}">
                <a16:creationId xmlns:a16="http://schemas.microsoft.com/office/drawing/2014/main" id="{0DCC3513-F2D2-6641-B5D8-ACF88030E53C}"/>
              </a:ext>
            </a:extLst>
          </p:cNvPr>
          <p:cNvSpPr/>
          <p:nvPr/>
        </p:nvSpPr>
        <p:spPr>
          <a:xfrm>
            <a:off x="2742062" y="1444488"/>
            <a:ext cx="2178354" cy="30745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8" name="Rounded Rectangle 17">
            <a:extLst>
              <a:ext uri="{FF2B5EF4-FFF2-40B4-BE49-F238E27FC236}">
                <a16:creationId xmlns:a16="http://schemas.microsoft.com/office/drawing/2014/main" id="{6E90114F-165F-5248-B977-59031DC0C8D1}"/>
              </a:ext>
            </a:extLst>
          </p:cNvPr>
          <p:cNvSpPr/>
          <p:nvPr/>
        </p:nvSpPr>
        <p:spPr>
          <a:xfrm>
            <a:off x="5120828" y="1444488"/>
            <a:ext cx="2178354" cy="30745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9" name="Rounded Rectangle 18">
            <a:extLst>
              <a:ext uri="{FF2B5EF4-FFF2-40B4-BE49-F238E27FC236}">
                <a16:creationId xmlns:a16="http://schemas.microsoft.com/office/drawing/2014/main" id="{13C2446D-3411-2749-925B-0254F3F456EC}"/>
              </a:ext>
            </a:extLst>
          </p:cNvPr>
          <p:cNvSpPr/>
          <p:nvPr/>
        </p:nvSpPr>
        <p:spPr>
          <a:xfrm>
            <a:off x="363296" y="1444488"/>
            <a:ext cx="2178354" cy="30745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20" name="Group 19">
            <a:extLst>
              <a:ext uri="{FF2B5EF4-FFF2-40B4-BE49-F238E27FC236}">
                <a16:creationId xmlns:a16="http://schemas.microsoft.com/office/drawing/2014/main" id="{8F981535-5346-BA4B-8F3C-6D6E5B6249D1}"/>
              </a:ext>
            </a:extLst>
          </p:cNvPr>
          <p:cNvGrpSpPr/>
          <p:nvPr/>
        </p:nvGrpSpPr>
        <p:grpSpPr>
          <a:xfrm>
            <a:off x="432811" y="4207286"/>
            <a:ext cx="1964963" cy="1964964"/>
            <a:chOff x="8663188" y="2540000"/>
            <a:chExt cx="1964963" cy="1964964"/>
          </a:xfrm>
        </p:grpSpPr>
        <p:sp>
          <p:nvSpPr>
            <p:cNvPr id="21" name="Oval 20">
              <a:extLst>
                <a:ext uri="{FF2B5EF4-FFF2-40B4-BE49-F238E27FC236}">
                  <a16:creationId xmlns:a16="http://schemas.microsoft.com/office/drawing/2014/main" id="{C566DA16-6698-8844-914D-9D995F2A49D2}"/>
                </a:ext>
              </a:extLst>
            </p:cNvPr>
            <p:cNvSpPr/>
            <p:nvPr/>
          </p:nvSpPr>
          <p:spPr>
            <a:xfrm>
              <a:off x="8663188" y="2540000"/>
              <a:ext cx="1964963" cy="1964964"/>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3" name="TextBox 22">
              <a:extLst>
                <a:ext uri="{FF2B5EF4-FFF2-40B4-BE49-F238E27FC236}">
                  <a16:creationId xmlns:a16="http://schemas.microsoft.com/office/drawing/2014/main" id="{C32185C1-1B51-2D49-9514-55409F8EDCFB}"/>
                </a:ext>
              </a:extLst>
            </p:cNvPr>
            <p:cNvSpPr txBox="1"/>
            <p:nvPr/>
          </p:nvSpPr>
          <p:spPr>
            <a:xfrm>
              <a:off x="8786968" y="3108795"/>
              <a:ext cx="1722784" cy="830997"/>
            </a:xfrm>
            <a:prstGeom prst="rect">
              <a:avLst/>
            </a:prstGeom>
            <a:noFill/>
          </p:spPr>
          <p:txBody>
            <a:bodyPr wrap="square" rtlCol="0">
              <a:spAutoFit/>
            </a:bodyPr>
            <a:lstStyle/>
            <a:p>
              <a:pPr algn="ctr"/>
              <a:r>
                <a:rPr lang="en-US" sz="2400" b="1" dirty="0">
                  <a:solidFill>
                    <a:schemeClr val="bg1"/>
                  </a:solidFill>
                  <a:latin typeface="Arial Narrow" panose="020B0604020202020204" pitchFamily="34" charset="0"/>
                  <a:cs typeface="Arial Narrow" panose="020B0604020202020204" pitchFamily="34" charset="0"/>
                </a:rPr>
                <a:t>2 CFR Subpart F</a:t>
              </a:r>
            </a:p>
          </p:txBody>
        </p:sp>
      </p:grpSp>
      <p:grpSp>
        <p:nvGrpSpPr>
          <p:cNvPr id="24" name="Group 23">
            <a:extLst>
              <a:ext uri="{FF2B5EF4-FFF2-40B4-BE49-F238E27FC236}">
                <a16:creationId xmlns:a16="http://schemas.microsoft.com/office/drawing/2014/main" id="{E2A5ABF3-0EAD-F745-AB26-EE1279661130}"/>
              </a:ext>
            </a:extLst>
          </p:cNvPr>
          <p:cNvGrpSpPr/>
          <p:nvPr/>
        </p:nvGrpSpPr>
        <p:grpSpPr>
          <a:xfrm>
            <a:off x="2857958" y="4207286"/>
            <a:ext cx="1964963" cy="1964964"/>
            <a:chOff x="8663188" y="2540000"/>
            <a:chExt cx="1964963" cy="1964964"/>
          </a:xfrm>
        </p:grpSpPr>
        <p:sp>
          <p:nvSpPr>
            <p:cNvPr id="25" name="Oval 24">
              <a:extLst>
                <a:ext uri="{FF2B5EF4-FFF2-40B4-BE49-F238E27FC236}">
                  <a16:creationId xmlns:a16="http://schemas.microsoft.com/office/drawing/2014/main" id="{550C47F0-696B-5742-AE49-0C29D400545A}"/>
                </a:ext>
              </a:extLst>
            </p:cNvPr>
            <p:cNvSpPr/>
            <p:nvPr/>
          </p:nvSpPr>
          <p:spPr>
            <a:xfrm>
              <a:off x="8663188" y="2540000"/>
              <a:ext cx="1964963" cy="1964964"/>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6" name="TextBox 25">
              <a:extLst>
                <a:ext uri="{FF2B5EF4-FFF2-40B4-BE49-F238E27FC236}">
                  <a16:creationId xmlns:a16="http://schemas.microsoft.com/office/drawing/2014/main" id="{E95979D5-31F7-AB4B-810D-DEC65568ABCA}"/>
                </a:ext>
              </a:extLst>
            </p:cNvPr>
            <p:cNvSpPr txBox="1"/>
            <p:nvPr/>
          </p:nvSpPr>
          <p:spPr>
            <a:xfrm>
              <a:off x="8786968" y="3108795"/>
              <a:ext cx="1722784" cy="830997"/>
            </a:xfrm>
            <a:prstGeom prst="rect">
              <a:avLst/>
            </a:prstGeom>
            <a:noFill/>
          </p:spPr>
          <p:txBody>
            <a:bodyPr wrap="square" rtlCol="0">
              <a:spAutoFit/>
            </a:bodyPr>
            <a:lstStyle/>
            <a:p>
              <a:pPr algn="ctr"/>
              <a:r>
                <a:rPr lang="en-US" sz="2400" b="1" dirty="0">
                  <a:solidFill>
                    <a:schemeClr val="bg1"/>
                  </a:solidFill>
                  <a:latin typeface="Arial Narrow" panose="020B0604020202020204" pitchFamily="34" charset="0"/>
                  <a:cs typeface="Arial Narrow" panose="020B0604020202020204" pitchFamily="34" charset="0"/>
                </a:rPr>
                <a:t>$750K</a:t>
              </a:r>
            </a:p>
            <a:p>
              <a:pPr algn="ctr"/>
              <a:r>
                <a:rPr lang="en-US" sz="2400" b="1" dirty="0">
                  <a:solidFill>
                    <a:schemeClr val="bg1"/>
                  </a:solidFill>
                  <a:latin typeface="Arial Narrow" panose="020B0604020202020204" pitchFamily="34" charset="0"/>
                  <a:cs typeface="Arial Narrow" panose="020B0604020202020204" pitchFamily="34" charset="0"/>
                </a:rPr>
                <a:t>Thresholds</a:t>
              </a:r>
            </a:p>
          </p:txBody>
        </p:sp>
      </p:grpSp>
      <p:grpSp>
        <p:nvGrpSpPr>
          <p:cNvPr id="27" name="Group 26">
            <a:extLst>
              <a:ext uri="{FF2B5EF4-FFF2-40B4-BE49-F238E27FC236}">
                <a16:creationId xmlns:a16="http://schemas.microsoft.com/office/drawing/2014/main" id="{6945EB0F-5373-DD41-B87A-60B44E186381}"/>
              </a:ext>
            </a:extLst>
          </p:cNvPr>
          <p:cNvGrpSpPr/>
          <p:nvPr/>
        </p:nvGrpSpPr>
        <p:grpSpPr>
          <a:xfrm>
            <a:off x="5230098" y="4207286"/>
            <a:ext cx="1964963" cy="1964964"/>
            <a:chOff x="8663188" y="2540000"/>
            <a:chExt cx="1964963" cy="1964964"/>
          </a:xfrm>
        </p:grpSpPr>
        <p:sp>
          <p:nvSpPr>
            <p:cNvPr id="28" name="Oval 27">
              <a:extLst>
                <a:ext uri="{FF2B5EF4-FFF2-40B4-BE49-F238E27FC236}">
                  <a16:creationId xmlns:a16="http://schemas.microsoft.com/office/drawing/2014/main" id="{16646AE1-A8BA-C54A-A360-66022B9C8CBC}"/>
                </a:ext>
              </a:extLst>
            </p:cNvPr>
            <p:cNvSpPr/>
            <p:nvPr/>
          </p:nvSpPr>
          <p:spPr>
            <a:xfrm>
              <a:off x="8663188" y="2540000"/>
              <a:ext cx="1964963" cy="1964964"/>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9" name="TextBox 28">
              <a:extLst>
                <a:ext uri="{FF2B5EF4-FFF2-40B4-BE49-F238E27FC236}">
                  <a16:creationId xmlns:a16="http://schemas.microsoft.com/office/drawing/2014/main" id="{57613C0B-4CC7-B54C-A5A6-110FF0515412}"/>
                </a:ext>
              </a:extLst>
            </p:cNvPr>
            <p:cNvSpPr txBox="1"/>
            <p:nvPr/>
          </p:nvSpPr>
          <p:spPr>
            <a:xfrm>
              <a:off x="8786968" y="2737734"/>
              <a:ext cx="1722784" cy="1569660"/>
            </a:xfrm>
            <a:prstGeom prst="rect">
              <a:avLst/>
            </a:prstGeom>
            <a:noFill/>
          </p:spPr>
          <p:txBody>
            <a:bodyPr wrap="square" rtlCol="0">
              <a:spAutoFit/>
            </a:bodyPr>
            <a:lstStyle/>
            <a:p>
              <a:pPr algn="ctr"/>
              <a:r>
                <a:rPr lang="en-US" sz="2400" b="1" dirty="0">
                  <a:solidFill>
                    <a:schemeClr val="bg1"/>
                  </a:solidFill>
                  <a:latin typeface="Arial Narrow" panose="020B0604020202020204" pitchFamily="34" charset="0"/>
                  <a:cs typeface="Arial Narrow" panose="020B0604020202020204" pitchFamily="34" charset="0"/>
                </a:rPr>
                <a:t>Due </a:t>
              </a:r>
            </a:p>
            <a:p>
              <a:pPr algn="ctr"/>
              <a:r>
                <a:rPr lang="en-US" sz="2400" b="1" dirty="0">
                  <a:solidFill>
                    <a:schemeClr val="bg1"/>
                  </a:solidFill>
                  <a:latin typeface="Arial Narrow" panose="020B0604020202020204" pitchFamily="34" charset="0"/>
                  <a:cs typeface="Arial Narrow" panose="020B0604020202020204" pitchFamily="34" charset="0"/>
                </a:rPr>
                <a:t>9 Months after end </a:t>
              </a:r>
              <a:br>
                <a:rPr lang="en-US" sz="2400" b="1" dirty="0">
                  <a:solidFill>
                    <a:schemeClr val="bg1"/>
                  </a:solidFill>
                  <a:latin typeface="Arial Narrow" panose="020B0604020202020204" pitchFamily="34" charset="0"/>
                  <a:cs typeface="Arial Narrow" panose="020B0604020202020204" pitchFamily="34" charset="0"/>
                </a:rPr>
              </a:br>
              <a:r>
                <a:rPr lang="en-US" sz="2400" b="1" dirty="0">
                  <a:solidFill>
                    <a:schemeClr val="bg1"/>
                  </a:solidFill>
                  <a:latin typeface="Arial Narrow" panose="020B0604020202020204" pitchFamily="34" charset="0"/>
                  <a:cs typeface="Arial Narrow" panose="020B0604020202020204" pitchFamily="34" charset="0"/>
                </a:rPr>
                <a:t>of FY</a:t>
              </a:r>
            </a:p>
          </p:txBody>
        </p:sp>
      </p:grpSp>
      <p:grpSp>
        <p:nvGrpSpPr>
          <p:cNvPr id="30" name="Group 29">
            <a:extLst>
              <a:ext uri="{FF2B5EF4-FFF2-40B4-BE49-F238E27FC236}">
                <a16:creationId xmlns:a16="http://schemas.microsoft.com/office/drawing/2014/main" id="{89557CE7-E635-9F4F-AD59-DC9EA77A70D0}"/>
              </a:ext>
            </a:extLst>
          </p:cNvPr>
          <p:cNvGrpSpPr/>
          <p:nvPr/>
        </p:nvGrpSpPr>
        <p:grpSpPr>
          <a:xfrm>
            <a:off x="7655245" y="4207286"/>
            <a:ext cx="1964963" cy="1964964"/>
            <a:chOff x="8663188" y="2540000"/>
            <a:chExt cx="1964963" cy="1964964"/>
          </a:xfrm>
        </p:grpSpPr>
        <p:sp>
          <p:nvSpPr>
            <p:cNvPr id="31" name="Oval 30">
              <a:extLst>
                <a:ext uri="{FF2B5EF4-FFF2-40B4-BE49-F238E27FC236}">
                  <a16:creationId xmlns:a16="http://schemas.microsoft.com/office/drawing/2014/main" id="{5C0E93C2-A784-9349-A4FE-F04C9E627224}"/>
                </a:ext>
              </a:extLst>
            </p:cNvPr>
            <p:cNvSpPr/>
            <p:nvPr/>
          </p:nvSpPr>
          <p:spPr>
            <a:xfrm>
              <a:off x="8663188" y="2540000"/>
              <a:ext cx="1964963" cy="1964964"/>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2" name="TextBox 31">
              <a:extLst>
                <a:ext uri="{FF2B5EF4-FFF2-40B4-BE49-F238E27FC236}">
                  <a16:creationId xmlns:a16="http://schemas.microsoft.com/office/drawing/2014/main" id="{32AA9ED4-BA18-F84B-9C5B-4F67D09AFD08}"/>
                </a:ext>
              </a:extLst>
            </p:cNvPr>
            <p:cNvSpPr txBox="1"/>
            <p:nvPr/>
          </p:nvSpPr>
          <p:spPr>
            <a:xfrm>
              <a:off x="8786968" y="2949771"/>
              <a:ext cx="1722784" cy="1200329"/>
            </a:xfrm>
            <a:prstGeom prst="rect">
              <a:avLst/>
            </a:prstGeom>
            <a:noFill/>
          </p:spPr>
          <p:txBody>
            <a:bodyPr wrap="square" rtlCol="0">
              <a:spAutoFit/>
            </a:bodyPr>
            <a:lstStyle/>
            <a:p>
              <a:pPr algn="ctr"/>
              <a:r>
                <a:rPr lang="en-US" sz="2400" b="1" dirty="0">
                  <a:solidFill>
                    <a:schemeClr val="bg1"/>
                  </a:solidFill>
                  <a:latin typeface="Arial Narrow" panose="020B0604020202020204" pitchFamily="34" charset="0"/>
                  <a:cs typeface="Arial Narrow" panose="020B0604020202020204" pitchFamily="34" charset="0"/>
                </a:rPr>
                <a:t>Submit online to FAC</a:t>
              </a:r>
            </a:p>
          </p:txBody>
        </p:sp>
      </p:grpSp>
      <p:grpSp>
        <p:nvGrpSpPr>
          <p:cNvPr id="33" name="Group 32">
            <a:extLst>
              <a:ext uri="{FF2B5EF4-FFF2-40B4-BE49-F238E27FC236}">
                <a16:creationId xmlns:a16="http://schemas.microsoft.com/office/drawing/2014/main" id="{B79FE50B-9EB5-384F-9469-A6F3A63AFF72}"/>
              </a:ext>
            </a:extLst>
          </p:cNvPr>
          <p:cNvGrpSpPr/>
          <p:nvPr/>
        </p:nvGrpSpPr>
        <p:grpSpPr>
          <a:xfrm>
            <a:off x="10000880" y="4207286"/>
            <a:ext cx="1964963" cy="1964964"/>
            <a:chOff x="8663188" y="2540000"/>
            <a:chExt cx="1964963" cy="1964964"/>
          </a:xfrm>
        </p:grpSpPr>
        <p:sp>
          <p:nvSpPr>
            <p:cNvPr id="34" name="Oval 33">
              <a:extLst>
                <a:ext uri="{FF2B5EF4-FFF2-40B4-BE49-F238E27FC236}">
                  <a16:creationId xmlns:a16="http://schemas.microsoft.com/office/drawing/2014/main" id="{306ECB88-69CA-F44E-B0C8-8242D558DA3D}"/>
                </a:ext>
              </a:extLst>
            </p:cNvPr>
            <p:cNvSpPr/>
            <p:nvPr/>
          </p:nvSpPr>
          <p:spPr>
            <a:xfrm>
              <a:off x="8663188" y="2540000"/>
              <a:ext cx="1964963" cy="1964964"/>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5" name="TextBox 34">
              <a:extLst>
                <a:ext uri="{FF2B5EF4-FFF2-40B4-BE49-F238E27FC236}">
                  <a16:creationId xmlns:a16="http://schemas.microsoft.com/office/drawing/2014/main" id="{8FD7F2CE-32AA-7B44-B60D-E74FDE14256C}"/>
                </a:ext>
              </a:extLst>
            </p:cNvPr>
            <p:cNvSpPr txBox="1"/>
            <p:nvPr/>
          </p:nvSpPr>
          <p:spPr>
            <a:xfrm>
              <a:off x="8786968" y="2923267"/>
              <a:ext cx="1722784" cy="1200329"/>
            </a:xfrm>
            <a:prstGeom prst="rect">
              <a:avLst/>
            </a:prstGeom>
            <a:noFill/>
          </p:spPr>
          <p:txBody>
            <a:bodyPr wrap="square" rtlCol="0">
              <a:spAutoFit/>
            </a:bodyPr>
            <a:lstStyle/>
            <a:p>
              <a:pPr algn="ctr"/>
              <a:r>
                <a:rPr lang="en-US" sz="2400" b="1" dirty="0">
                  <a:solidFill>
                    <a:schemeClr val="bg1"/>
                  </a:solidFill>
                  <a:latin typeface="Arial Narrow" panose="020B0604020202020204" pitchFamily="34" charset="0"/>
                  <a:cs typeface="Arial Narrow" panose="020B0604020202020204" pitchFamily="34" charset="0"/>
                </a:rPr>
                <a:t>$15K</a:t>
              </a:r>
            </a:p>
            <a:p>
              <a:pPr algn="ctr"/>
              <a:r>
                <a:rPr lang="en-US" sz="2400" b="1" dirty="0">
                  <a:solidFill>
                    <a:schemeClr val="bg1"/>
                  </a:solidFill>
                  <a:latin typeface="Arial Narrow" panose="020B0604020202020204" pitchFamily="34" charset="0"/>
                  <a:cs typeface="Arial Narrow" panose="020B0604020202020204" pitchFamily="34" charset="0"/>
                </a:rPr>
                <a:t>Questioned Costs</a:t>
              </a:r>
            </a:p>
          </p:txBody>
        </p:sp>
      </p:grpSp>
    </p:spTree>
    <p:extLst>
      <p:ext uri="{BB962C8B-B14F-4D97-AF65-F5344CB8AC3E}">
        <p14:creationId xmlns:p14="http://schemas.microsoft.com/office/powerpoint/2010/main" val="2223698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7522">
                                            <p:txEl>
                                              <p:pRg st="0" end="0"/>
                                            </p:txEl>
                                          </p:spTgt>
                                        </p:tgtEl>
                                        <p:attrNameLst>
                                          <p:attrName>style.visibility</p:attrName>
                                        </p:attrNameLst>
                                      </p:cBhvr>
                                      <p:to>
                                        <p:strVal val="visible"/>
                                      </p:to>
                                    </p:set>
                                    <p:animEffect transition="in" filter="fade">
                                      <p:cBhvr>
                                        <p:cTn id="10" dur="1000"/>
                                        <p:tgtEl>
                                          <p:spTgt spid="107522">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1000"/>
                                        <p:tgtEl>
                                          <p:spTgt spid="2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1000"/>
                                        <p:tgtEl>
                                          <p:spTgt spid="2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10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1000"/>
                                        <p:tgtEl>
                                          <p:spTgt spid="3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10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1000"/>
                                        <p:tgtEl>
                                          <p:spTgt spid="33"/>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1000"/>
                                        <p:tgtEl>
                                          <p:spTgt spid="10"/>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2" grpId="0" build="p"/>
      <p:bldP spid="8" grpId="0" animBg="1"/>
      <p:bldP spid="10" grpId="0"/>
      <p:bldP spid="11" grpId="0"/>
      <p:bldP spid="12" grpId="0"/>
      <p:bldP spid="13" grpId="0"/>
      <p:bldP spid="16" grpId="0" animBg="1"/>
      <p:bldP spid="17" grpId="0" animBg="1"/>
      <p:bldP spid="18" grpId="0" animBg="1"/>
      <p:bldP spid="1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a:extLst>
              <a:ext uri="{FF2B5EF4-FFF2-40B4-BE49-F238E27FC236}">
                <a16:creationId xmlns:a16="http://schemas.microsoft.com/office/drawing/2014/main" id="{9AD44CF8-BA6C-DD49-AE1F-81120D5B2E15}"/>
              </a:ext>
            </a:extLst>
          </p:cNvPr>
          <p:cNvSpPr>
            <a:spLocks noGrp="1" noChangeArrowheads="1"/>
          </p:cNvSpPr>
          <p:nvPr>
            <p:ph type="title"/>
          </p:nvPr>
        </p:nvSpPr>
        <p:spPr/>
        <p:txBody>
          <a:bodyPr/>
          <a:lstStyle/>
          <a:p>
            <a:r>
              <a:rPr lang="en-US" altLang="en-US"/>
              <a:t>Audit Trail</a:t>
            </a:r>
          </a:p>
        </p:txBody>
      </p:sp>
      <p:pic>
        <p:nvPicPr>
          <p:cNvPr id="3" name="Picture 2">
            <a:extLst>
              <a:ext uri="{FF2B5EF4-FFF2-40B4-BE49-F238E27FC236}">
                <a16:creationId xmlns:a16="http://schemas.microsoft.com/office/drawing/2014/main" id="{31414F6E-1F91-CB42-8A64-A8771E7E52C3}"/>
              </a:ext>
            </a:extLst>
          </p:cNvPr>
          <p:cNvPicPr>
            <a:picLocks noChangeAspect="1"/>
          </p:cNvPicPr>
          <p:nvPr/>
        </p:nvPicPr>
        <p:blipFill>
          <a:blip r:embed="rId2"/>
          <a:stretch>
            <a:fillRect/>
          </a:stretch>
        </p:blipFill>
        <p:spPr>
          <a:xfrm>
            <a:off x="105508" y="102041"/>
            <a:ext cx="11898923" cy="6700123"/>
          </a:xfrm>
          <a:prstGeom prst="rect">
            <a:avLst/>
          </a:prstGeom>
        </p:spPr>
      </p:pic>
    </p:spTree>
    <p:extLst>
      <p:ext uri="{BB962C8B-B14F-4D97-AF65-F5344CB8AC3E}">
        <p14:creationId xmlns:p14="http://schemas.microsoft.com/office/powerpoint/2010/main" val="14297721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itle 1">
            <a:extLst>
              <a:ext uri="{FF2B5EF4-FFF2-40B4-BE49-F238E27FC236}">
                <a16:creationId xmlns:a16="http://schemas.microsoft.com/office/drawing/2014/main" id="{22406244-369A-4747-B109-31C5654DCAF2}"/>
              </a:ext>
            </a:extLst>
          </p:cNvPr>
          <p:cNvSpPr>
            <a:spLocks noGrp="1" noChangeArrowheads="1"/>
          </p:cNvSpPr>
          <p:nvPr>
            <p:ph type="title"/>
          </p:nvPr>
        </p:nvSpPr>
        <p:spPr/>
        <p:txBody>
          <a:bodyPr/>
          <a:lstStyle/>
          <a:p>
            <a:r>
              <a:rPr lang="en-US" altLang="en-US"/>
              <a:t>Single Audit</a:t>
            </a:r>
          </a:p>
        </p:txBody>
      </p:sp>
      <p:sp>
        <p:nvSpPr>
          <p:cNvPr id="110594" name="Content Placeholder 2">
            <a:extLst>
              <a:ext uri="{FF2B5EF4-FFF2-40B4-BE49-F238E27FC236}">
                <a16:creationId xmlns:a16="http://schemas.microsoft.com/office/drawing/2014/main" id="{60790AEE-47AA-E14C-92F0-33ECC3A6B4BC}"/>
              </a:ext>
            </a:extLst>
          </p:cNvPr>
          <p:cNvSpPr>
            <a:spLocks noGrp="1" noChangeArrowheads="1"/>
          </p:cNvSpPr>
          <p:nvPr>
            <p:ph idx="4294967295"/>
          </p:nvPr>
        </p:nvSpPr>
        <p:spPr>
          <a:xfrm>
            <a:off x="546265" y="1820864"/>
            <a:ext cx="6806433" cy="902828"/>
          </a:xfrm>
        </p:spPr>
        <p:txBody>
          <a:bodyPr>
            <a:normAutofit lnSpcReduction="10000"/>
          </a:bodyPr>
          <a:lstStyle/>
          <a:p>
            <a:pPr marL="0" lvl="1" indent="0">
              <a:buFont typeface="Arial" panose="020B0604020202020204" pitchFamily="34" charset="0"/>
              <a:buNone/>
            </a:pPr>
            <a:r>
              <a:rPr lang="en-US" altLang="en-US" sz="3000" dirty="0"/>
              <a:t>All grant recipients to submit online via Internet Data Entry System (IDES):</a:t>
            </a:r>
            <a:endParaRPr lang="en-US" altLang="en-US" sz="2600" dirty="0"/>
          </a:p>
        </p:txBody>
      </p:sp>
      <p:grpSp>
        <p:nvGrpSpPr>
          <p:cNvPr id="12" name="Group 11">
            <a:extLst>
              <a:ext uri="{FF2B5EF4-FFF2-40B4-BE49-F238E27FC236}">
                <a16:creationId xmlns:a16="http://schemas.microsoft.com/office/drawing/2014/main" id="{8E334B74-FFAE-D742-AACB-BDBC7A07E3F6}"/>
              </a:ext>
            </a:extLst>
          </p:cNvPr>
          <p:cNvGrpSpPr/>
          <p:nvPr/>
        </p:nvGrpSpPr>
        <p:grpSpPr>
          <a:xfrm>
            <a:off x="6106858" y="4638625"/>
            <a:ext cx="4447889" cy="1245840"/>
            <a:chOff x="6208597" y="4496147"/>
            <a:chExt cx="4447889" cy="1245840"/>
          </a:xfrm>
        </p:grpSpPr>
        <p:sp>
          <p:nvSpPr>
            <p:cNvPr id="6" name="TextBox 9">
              <a:extLst>
                <a:ext uri="{FF2B5EF4-FFF2-40B4-BE49-F238E27FC236}">
                  <a16:creationId xmlns:a16="http://schemas.microsoft.com/office/drawing/2014/main" id="{2E3963F5-EBA6-8F46-A68E-927D94B516C7}"/>
                </a:ext>
              </a:extLst>
            </p:cNvPr>
            <p:cNvSpPr txBox="1">
              <a:spLocks noChangeArrowheads="1"/>
            </p:cNvSpPr>
            <p:nvPr/>
          </p:nvSpPr>
          <p:spPr bwMode="auto">
            <a:xfrm>
              <a:off x="7012139" y="4716200"/>
              <a:ext cx="3644347" cy="656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ct val="120000"/>
                </a:lnSpc>
              </a:pPr>
              <a:r>
                <a:rPr lang="en-US" altLang="en-US" sz="1600" b="1" dirty="0">
                  <a:solidFill>
                    <a:srgbClr val="C00000"/>
                  </a:solidFill>
                  <a:latin typeface="Arial" panose="020B0604020202020204" pitchFamily="34" charset="0"/>
                  <a:cs typeface="Arial" panose="020B0604020202020204" pitchFamily="34" charset="0"/>
                </a:rPr>
                <a:t>IF AUDIT REPORT IS DELINQUENT, FUNDS MAY BE WITHHELD.</a:t>
              </a:r>
            </a:p>
          </p:txBody>
        </p:sp>
        <p:pic>
          <p:nvPicPr>
            <p:cNvPr id="7" name="Picture 6">
              <a:extLst>
                <a:ext uri="{FF2B5EF4-FFF2-40B4-BE49-F238E27FC236}">
                  <a16:creationId xmlns:a16="http://schemas.microsoft.com/office/drawing/2014/main" id="{3FEAB0E4-9B1C-DF46-9913-B6BEC162AD2A}"/>
                </a:ext>
              </a:extLst>
            </p:cNvPr>
            <p:cNvPicPr>
              <a:picLocks noChangeAspect="1"/>
            </p:cNvPicPr>
            <p:nvPr/>
          </p:nvPicPr>
          <p:blipFill>
            <a:blip r:embed="rId2"/>
            <a:stretch>
              <a:fillRect/>
            </a:stretch>
          </p:blipFill>
          <p:spPr>
            <a:xfrm>
              <a:off x="6208597" y="4496147"/>
              <a:ext cx="1245840" cy="1245840"/>
            </a:xfrm>
            <a:prstGeom prst="rect">
              <a:avLst/>
            </a:prstGeom>
          </p:spPr>
        </p:pic>
      </p:grpSp>
      <p:sp>
        <p:nvSpPr>
          <p:cNvPr id="8" name="Content Placeholder 2">
            <a:extLst>
              <a:ext uri="{FF2B5EF4-FFF2-40B4-BE49-F238E27FC236}">
                <a16:creationId xmlns:a16="http://schemas.microsoft.com/office/drawing/2014/main" id="{267EBC74-19AA-7842-92DE-BB827C6F990B}"/>
              </a:ext>
            </a:extLst>
          </p:cNvPr>
          <p:cNvSpPr txBox="1">
            <a:spLocks noChangeArrowheads="1"/>
          </p:cNvSpPr>
          <p:nvPr/>
        </p:nvSpPr>
        <p:spPr bwMode="auto">
          <a:xfrm>
            <a:off x="1295400" y="1116013"/>
            <a:ext cx="1089660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None/>
            </a:pPr>
            <a:r>
              <a:rPr lang="en-US" altLang="en-US" sz="3000" b="1" dirty="0">
                <a:solidFill>
                  <a:srgbClr val="C00000"/>
                </a:solidFill>
                <a:latin typeface="Arial Narrow" panose="020B0604020202020204" pitchFamily="34" charset="0"/>
              </a:rPr>
              <a:t>Federal Audit Clearinghouse (FAC) Requirement</a:t>
            </a:r>
          </a:p>
        </p:txBody>
      </p:sp>
      <p:sp>
        <p:nvSpPr>
          <p:cNvPr id="14" name="Snip Single Corner Rectangle 13">
            <a:extLst>
              <a:ext uri="{FF2B5EF4-FFF2-40B4-BE49-F238E27FC236}">
                <a16:creationId xmlns:a16="http://schemas.microsoft.com/office/drawing/2014/main" id="{19814583-0D5B-644D-B302-70B52E71AD91}"/>
              </a:ext>
            </a:extLst>
          </p:cNvPr>
          <p:cNvSpPr/>
          <p:nvPr/>
        </p:nvSpPr>
        <p:spPr>
          <a:xfrm flipV="1">
            <a:off x="1480922" y="3036779"/>
            <a:ext cx="2062617" cy="1482212"/>
          </a:xfrm>
          <a:prstGeom prst="snip1Rect">
            <a:avLst/>
          </a:prstGeom>
          <a:noFill/>
          <a:ln w="508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nip Single Corner Rectangle 14">
            <a:extLst>
              <a:ext uri="{FF2B5EF4-FFF2-40B4-BE49-F238E27FC236}">
                <a16:creationId xmlns:a16="http://schemas.microsoft.com/office/drawing/2014/main" id="{1A19B75C-2952-CB40-AE21-58A608752367}"/>
              </a:ext>
            </a:extLst>
          </p:cNvPr>
          <p:cNvSpPr/>
          <p:nvPr/>
        </p:nvSpPr>
        <p:spPr>
          <a:xfrm flipV="1">
            <a:off x="4044241" y="3036779"/>
            <a:ext cx="2062617" cy="2224766"/>
          </a:xfrm>
          <a:prstGeom prst="snip1Rect">
            <a:avLst/>
          </a:prstGeom>
          <a:noFill/>
          <a:ln w="508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8241C2B-C1ED-7441-9CDA-DF39C364DF46}"/>
              </a:ext>
            </a:extLst>
          </p:cNvPr>
          <p:cNvSpPr txBox="1"/>
          <p:nvPr/>
        </p:nvSpPr>
        <p:spPr>
          <a:xfrm>
            <a:off x="1627810" y="3260691"/>
            <a:ext cx="1768839" cy="892552"/>
          </a:xfrm>
          <a:prstGeom prst="rect">
            <a:avLst/>
          </a:prstGeom>
          <a:noFill/>
        </p:spPr>
        <p:txBody>
          <a:bodyPr wrap="square" rtlCol="0">
            <a:spAutoFit/>
          </a:bodyPr>
          <a:lstStyle/>
          <a:p>
            <a:r>
              <a:rPr lang="en-US" altLang="en-US" sz="2600" b="1" dirty="0">
                <a:latin typeface="Arial" panose="020B0604020202020204" pitchFamily="34" charset="0"/>
                <a:cs typeface="Arial" panose="020B0604020202020204" pitchFamily="34" charset="0"/>
              </a:rPr>
              <a:t>form </a:t>
            </a:r>
          </a:p>
          <a:p>
            <a:r>
              <a:rPr lang="en-US" altLang="en-US" sz="2600" b="1" dirty="0">
                <a:latin typeface="Arial" panose="020B0604020202020204" pitchFamily="34" charset="0"/>
                <a:cs typeface="Arial" panose="020B0604020202020204" pitchFamily="34" charset="0"/>
              </a:rPr>
              <a:t>SF SAC</a:t>
            </a:r>
            <a:endParaRPr lang="en-US" sz="2600" b="1"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E5E17A74-F3ED-164F-A1F2-48A1BF6C06E5}"/>
              </a:ext>
            </a:extLst>
          </p:cNvPr>
          <p:cNvSpPr txBox="1"/>
          <p:nvPr/>
        </p:nvSpPr>
        <p:spPr>
          <a:xfrm>
            <a:off x="4236099" y="3260691"/>
            <a:ext cx="1768839" cy="1692771"/>
          </a:xfrm>
          <a:prstGeom prst="rect">
            <a:avLst/>
          </a:prstGeom>
          <a:noFill/>
        </p:spPr>
        <p:txBody>
          <a:bodyPr wrap="square" rtlCol="0">
            <a:spAutoFit/>
          </a:bodyPr>
          <a:lstStyle/>
          <a:p>
            <a:r>
              <a:rPr lang="en-US" altLang="en-US" sz="2600" b="1" dirty="0">
                <a:latin typeface="Arial" panose="020B0604020202020204" pitchFamily="34" charset="0"/>
                <a:cs typeface="Arial" panose="020B0604020202020204" pitchFamily="34" charset="0"/>
              </a:rPr>
              <a:t>Single Audit Report package</a:t>
            </a:r>
            <a:endParaRPr lang="en-US" sz="2600" b="1" dirty="0">
              <a:latin typeface="Arial" panose="020B0604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4AD28420-B61D-7E46-9CBF-61769AE5EA37}"/>
              </a:ext>
            </a:extLst>
          </p:cNvPr>
          <p:cNvPicPr>
            <a:picLocks noChangeAspect="1"/>
          </p:cNvPicPr>
          <p:nvPr/>
        </p:nvPicPr>
        <p:blipFill>
          <a:blip r:embed="rId3"/>
          <a:stretch>
            <a:fillRect/>
          </a:stretch>
        </p:blipFill>
        <p:spPr>
          <a:xfrm rot="16200000">
            <a:off x="8196065" y="106349"/>
            <a:ext cx="4230591" cy="3863198"/>
          </a:xfrm>
          <a:prstGeom prst="rect">
            <a:avLst/>
          </a:prstGeom>
        </p:spPr>
      </p:pic>
      <p:pic>
        <p:nvPicPr>
          <p:cNvPr id="20" name="Picture 19">
            <a:extLst>
              <a:ext uri="{FF2B5EF4-FFF2-40B4-BE49-F238E27FC236}">
                <a16:creationId xmlns:a16="http://schemas.microsoft.com/office/drawing/2014/main" id="{1E0F9B37-DF88-1644-9FAD-76D869EC3C99}"/>
              </a:ext>
            </a:extLst>
          </p:cNvPr>
          <p:cNvPicPr>
            <a:picLocks noChangeAspect="1"/>
          </p:cNvPicPr>
          <p:nvPr/>
        </p:nvPicPr>
        <p:blipFill>
          <a:blip r:embed="rId4"/>
          <a:stretch>
            <a:fillRect/>
          </a:stretch>
        </p:blipFill>
        <p:spPr>
          <a:xfrm>
            <a:off x="7853400" y="2346291"/>
            <a:ext cx="1828800" cy="1828800"/>
          </a:xfrm>
          <a:prstGeom prst="rect">
            <a:avLst/>
          </a:prstGeom>
        </p:spPr>
      </p:pic>
    </p:spTree>
    <p:extLst>
      <p:ext uri="{BB962C8B-B14F-4D97-AF65-F5344CB8AC3E}">
        <p14:creationId xmlns:p14="http://schemas.microsoft.com/office/powerpoint/2010/main" val="390365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000" fill="hold"/>
                                        <p:tgtEl>
                                          <p:spTgt spid="14"/>
                                        </p:tgtEl>
                                        <p:attrNameLst>
                                          <p:attrName>ppt_x</p:attrName>
                                        </p:attrNameLst>
                                      </p:cBhvr>
                                      <p:tavLst>
                                        <p:tav tm="0">
                                          <p:val>
                                            <p:strVal val="#ppt_x"/>
                                          </p:val>
                                        </p:tav>
                                        <p:tav tm="100000">
                                          <p:val>
                                            <p:strVal val="#ppt_x"/>
                                          </p:val>
                                        </p:tav>
                                      </p:tavLst>
                                    </p:anim>
                                    <p:anim calcmode="lin" valueType="num">
                                      <p:cBhvr additive="base">
                                        <p:cTn id="12"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1000" fill="hold"/>
                                        <p:tgtEl>
                                          <p:spTgt spid="17"/>
                                        </p:tgtEl>
                                        <p:attrNameLst>
                                          <p:attrName>ppt_x</p:attrName>
                                        </p:attrNameLst>
                                      </p:cBhvr>
                                      <p:tavLst>
                                        <p:tav tm="0">
                                          <p:val>
                                            <p:strVal val="#ppt_x"/>
                                          </p:val>
                                        </p:tav>
                                        <p:tav tm="100000">
                                          <p:val>
                                            <p:strVal val="#ppt_x"/>
                                          </p:val>
                                        </p:tav>
                                      </p:tavLst>
                                    </p:anim>
                                    <p:anim calcmode="lin" valueType="num">
                                      <p:cBhvr additive="base">
                                        <p:cTn id="18" dur="1000" fill="hold"/>
                                        <p:tgtEl>
                                          <p:spTgt spid="1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1000" fill="hold"/>
                                        <p:tgtEl>
                                          <p:spTgt spid="15"/>
                                        </p:tgtEl>
                                        <p:attrNameLst>
                                          <p:attrName>ppt_x</p:attrName>
                                        </p:attrNameLst>
                                      </p:cBhvr>
                                      <p:tavLst>
                                        <p:tav tm="0">
                                          <p:val>
                                            <p:strVal val="#ppt_x"/>
                                          </p:val>
                                        </p:tav>
                                        <p:tav tm="100000">
                                          <p:val>
                                            <p:strVal val="#ppt_x"/>
                                          </p:val>
                                        </p:tav>
                                      </p:tavLst>
                                    </p:anim>
                                    <p:anim calcmode="lin" valueType="num">
                                      <p:cBhvr additive="base">
                                        <p:cTn id="22"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4" grpId="0"/>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9C5AF4C-F785-4B4A-9199-A1493A4040A1}"/>
              </a:ext>
            </a:extLst>
          </p:cNvPr>
          <p:cNvPicPr>
            <a:picLocks noChangeAspect="1"/>
          </p:cNvPicPr>
          <p:nvPr/>
        </p:nvPicPr>
        <p:blipFill>
          <a:blip r:embed="rId2"/>
          <a:stretch>
            <a:fillRect/>
          </a:stretch>
        </p:blipFill>
        <p:spPr>
          <a:xfrm>
            <a:off x="8730102" y="4278170"/>
            <a:ext cx="3485113" cy="2173199"/>
          </a:xfrm>
          <a:prstGeom prst="rect">
            <a:avLst/>
          </a:prstGeom>
        </p:spPr>
      </p:pic>
      <p:sp>
        <p:nvSpPr>
          <p:cNvPr id="111617" name="Title 1">
            <a:extLst>
              <a:ext uri="{FF2B5EF4-FFF2-40B4-BE49-F238E27FC236}">
                <a16:creationId xmlns:a16="http://schemas.microsoft.com/office/drawing/2014/main" id="{A585BD04-67C6-BC4D-BC92-D453F86A5A40}"/>
              </a:ext>
            </a:extLst>
          </p:cNvPr>
          <p:cNvSpPr>
            <a:spLocks noGrp="1" noChangeArrowheads="1"/>
          </p:cNvSpPr>
          <p:nvPr>
            <p:ph type="title"/>
          </p:nvPr>
        </p:nvSpPr>
        <p:spPr/>
        <p:txBody>
          <a:bodyPr/>
          <a:lstStyle/>
          <a:p>
            <a:r>
              <a:rPr lang="en-US" altLang="en-US"/>
              <a:t>Single Audit</a:t>
            </a:r>
          </a:p>
        </p:txBody>
      </p:sp>
      <p:pic>
        <p:nvPicPr>
          <p:cNvPr id="111618" name="Picture 6">
            <a:extLst>
              <a:ext uri="{FF2B5EF4-FFF2-40B4-BE49-F238E27FC236}">
                <a16:creationId xmlns:a16="http://schemas.microsoft.com/office/drawing/2014/main" id="{2184065F-7B55-034E-8313-1103DB90FE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72" y="4223760"/>
            <a:ext cx="2818151" cy="2302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3">
            <a:extLst>
              <a:ext uri="{FF2B5EF4-FFF2-40B4-BE49-F238E27FC236}">
                <a16:creationId xmlns:a16="http://schemas.microsoft.com/office/drawing/2014/main" id="{FA8F7DDF-1504-1B45-BD21-3A70C7FD7F76}"/>
              </a:ext>
            </a:extLst>
          </p:cNvPr>
          <p:cNvSpPr>
            <a:spLocks noGrp="1"/>
          </p:cNvSpPr>
          <p:nvPr>
            <p:ph idx="1"/>
          </p:nvPr>
        </p:nvSpPr>
        <p:spPr>
          <a:xfrm>
            <a:off x="1884362" y="1535275"/>
            <a:ext cx="8229600" cy="2954338"/>
          </a:xfrm>
        </p:spPr>
        <p:txBody>
          <a:bodyPr rtlCol="0">
            <a:normAutofit/>
          </a:bodyPr>
          <a:lstStyle/>
          <a:p>
            <a:pPr marL="0" indent="0" algn="ctr" fontAlgn="auto">
              <a:spcAft>
                <a:spcPts val="0"/>
              </a:spcAft>
              <a:buClr>
                <a:schemeClr val="tx1"/>
              </a:buClr>
              <a:buFont typeface="Arial" panose="020B0604020202020204" pitchFamily="34" charset="0"/>
              <a:buNone/>
              <a:defRPr/>
            </a:pPr>
            <a:r>
              <a:rPr lang="en-US" sz="3200" b="1" dirty="0">
                <a:solidFill>
                  <a:srgbClr val="C00000"/>
                </a:solidFill>
              </a:rPr>
              <a:t>To use the online system:</a:t>
            </a:r>
          </a:p>
          <a:p>
            <a:pPr marL="0" indent="0" algn="ctr">
              <a:buClr>
                <a:schemeClr val="tx1"/>
              </a:buClr>
              <a:buNone/>
              <a:defRPr/>
            </a:pPr>
            <a:r>
              <a:rPr lang="en-US" sz="2400" u="sng" dirty="0">
                <a:solidFill>
                  <a:srgbClr val="0033CC"/>
                </a:solidFill>
                <a:hlinkClick r:id="rId4" tooltip="http://harvester.census.gov/fac/collect/ddeindex.html#"/>
              </a:rPr>
              <a:t>http://harvester.census.gov/facdissem/Main.</a:t>
            </a:r>
            <a:endParaRPr lang="en-US" sz="2400" dirty="0">
              <a:solidFill>
                <a:schemeClr val="accent2"/>
              </a:solidFill>
            </a:endParaRPr>
          </a:p>
          <a:p>
            <a:pPr marL="365760" lvl="1" indent="0" algn="ctr" fontAlgn="auto">
              <a:spcAft>
                <a:spcPts val="0"/>
              </a:spcAft>
              <a:buClr>
                <a:schemeClr val="tx1"/>
              </a:buClr>
              <a:buFont typeface="Arial" panose="020B0604020202020204" pitchFamily="34" charset="0"/>
              <a:buNone/>
              <a:defRPr/>
            </a:pPr>
            <a:r>
              <a:rPr lang="en-US" sz="2600" dirty="0"/>
              <a:t>Questions about submission can be addressed to:</a:t>
            </a:r>
          </a:p>
          <a:p>
            <a:pPr marL="457200" lvl="1" indent="0" algn="ctr" fontAlgn="auto">
              <a:spcAft>
                <a:spcPts val="0"/>
              </a:spcAft>
              <a:buClr>
                <a:schemeClr val="tx1"/>
              </a:buClr>
              <a:buFont typeface="Arial" panose="020B0604020202020204" pitchFamily="34" charset="0"/>
              <a:buNone/>
              <a:defRPr/>
            </a:pPr>
            <a:r>
              <a:rPr lang="en-US" sz="2600" dirty="0"/>
              <a:t>Phone #: 800-253-0696</a:t>
            </a:r>
          </a:p>
          <a:p>
            <a:pPr marL="457200" lvl="1" indent="0" algn="ctr">
              <a:buClr>
                <a:schemeClr val="tx1"/>
              </a:buClr>
              <a:buNone/>
              <a:defRPr/>
            </a:pPr>
            <a:r>
              <a:rPr lang="en-US" sz="2600" dirty="0"/>
              <a:t>Email: </a:t>
            </a:r>
            <a:r>
              <a:rPr lang="en-US" sz="2600" dirty="0">
                <a:hlinkClick r:id="rId5" tooltip="govs.fac@census.gov"/>
              </a:rPr>
              <a:t>govs.fac.ides@census.gov</a:t>
            </a:r>
            <a:endParaRPr lang="en-US" sz="2600" dirty="0"/>
          </a:p>
        </p:txBody>
      </p:sp>
      <p:sp>
        <p:nvSpPr>
          <p:cNvPr id="9" name="Rounded Rectangle 8">
            <a:extLst>
              <a:ext uri="{FF2B5EF4-FFF2-40B4-BE49-F238E27FC236}">
                <a16:creationId xmlns:a16="http://schemas.microsoft.com/office/drawing/2014/main" id="{3603E54B-5124-4B44-824C-04925175108B}"/>
              </a:ext>
            </a:extLst>
          </p:cNvPr>
          <p:cNvSpPr/>
          <p:nvPr/>
        </p:nvSpPr>
        <p:spPr>
          <a:xfrm>
            <a:off x="1981200" y="1382875"/>
            <a:ext cx="8229600" cy="2632075"/>
          </a:xfrm>
          <a:prstGeom prst="roundRect">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t>   </a:t>
            </a:r>
          </a:p>
        </p:txBody>
      </p:sp>
      <p:grpSp>
        <p:nvGrpSpPr>
          <p:cNvPr id="2" name="Group 1">
            <a:extLst>
              <a:ext uri="{FF2B5EF4-FFF2-40B4-BE49-F238E27FC236}">
                <a16:creationId xmlns:a16="http://schemas.microsoft.com/office/drawing/2014/main" id="{7EA671D8-B375-0F46-9102-D387DA78FCB6}"/>
              </a:ext>
            </a:extLst>
          </p:cNvPr>
          <p:cNvGrpSpPr/>
          <p:nvPr/>
        </p:nvGrpSpPr>
        <p:grpSpPr>
          <a:xfrm>
            <a:off x="3329221" y="4598995"/>
            <a:ext cx="4447889" cy="1245840"/>
            <a:chOff x="3329221" y="3565325"/>
            <a:chExt cx="4447889" cy="1245840"/>
          </a:xfrm>
        </p:grpSpPr>
        <p:sp>
          <p:nvSpPr>
            <p:cNvPr id="10" name="TextBox 9">
              <a:extLst>
                <a:ext uri="{FF2B5EF4-FFF2-40B4-BE49-F238E27FC236}">
                  <a16:creationId xmlns:a16="http://schemas.microsoft.com/office/drawing/2014/main" id="{CB075D21-267C-D44F-9D7D-1875B41DE3C4}"/>
                </a:ext>
              </a:extLst>
            </p:cNvPr>
            <p:cNvSpPr txBox="1">
              <a:spLocks noChangeArrowheads="1"/>
            </p:cNvSpPr>
            <p:nvPr/>
          </p:nvSpPr>
          <p:spPr bwMode="auto">
            <a:xfrm>
              <a:off x="4132763" y="3785378"/>
              <a:ext cx="3644347" cy="656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ct val="120000"/>
                </a:lnSpc>
              </a:pPr>
              <a:r>
                <a:rPr lang="en-US" altLang="en-US" sz="1600" b="1" dirty="0">
                  <a:solidFill>
                    <a:srgbClr val="C00000"/>
                  </a:solidFill>
                  <a:latin typeface="Arial" panose="020B0604020202020204" pitchFamily="34" charset="0"/>
                  <a:cs typeface="Arial" panose="020B0604020202020204" pitchFamily="34" charset="0"/>
                </a:rPr>
                <a:t>IF AUDIT REPORT IS DELINQUENT, FUNDS MAY BE WITHHELD.</a:t>
              </a:r>
            </a:p>
          </p:txBody>
        </p:sp>
        <p:pic>
          <p:nvPicPr>
            <p:cNvPr id="11" name="Picture 10">
              <a:extLst>
                <a:ext uri="{FF2B5EF4-FFF2-40B4-BE49-F238E27FC236}">
                  <a16:creationId xmlns:a16="http://schemas.microsoft.com/office/drawing/2014/main" id="{BADE408C-7A43-DD44-897B-8824890EB2EF}"/>
                </a:ext>
              </a:extLst>
            </p:cNvPr>
            <p:cNvPicPr>
              <a:picLocks noChangeAspect="1"/>
            </p:cNvPicPr>
            <p:nvPr/>
          </p:nvPicPr>
          <p:blipFill>
            <a:blip r:embed="rId6"/>
            <a:stretch>
              <a:fillRect/>
            </a:stretch>
          </p:blipFill>
          <p:spPr>
            <a:xfrm>
              <a:off x="3329221" y="3565325"/>
              <a:ext cx="1245840" cy="1245840"/>
            </a:xfrm>
            <a:prstGeom prst="rect">
              <a:avLst/>
            </a:prstGeom>
          </p:spPr>
        </p:pic>
      </p:grpSp>
      <p:pic>
        <p:nvPicPr>
          <p:cNvPr id="12" name="Picture 11">
            <a:extLst>
              <a:ext uri="{FF2B5EF4-FFF2-40B4-BE49-F238E27FC236}">
                <a16:creationId xmlns:a16="http://schemas.microsoft.com/office/drawing/2014/main" id="{BD9C4071-F27A-9C44-9441-0D4FECAF7CE6}"/>
              </a:ext>
            </a:extLst>
          </p:cNvPr>
          <p:cNvPicPr>
            <a:picLocks noChangeAspect="1"/>
          </p:cNvPicPr>
          <p:nvPr/>
        </p:nvPicPr>
        <p:blipFill>
          <a:blip r:embed="rId7"/>
          <a:stretch>
            <a:fillRect/>
          </a:stretch>
        </p:blipFill>
        <p:spPr>
          <a:xfrm>
            <a:off x="1599441" y="2627649"/>
            <a:ext cx="1828800" cy="1828800"/>
          </a:xfrm>
          <a:prstGeom prst="rect">
            <a:avLst/>
          </a:prstGeom>
        </p:spPr>
      </p:pic>
    </p:spTree>
    <p:extLst>
      <p:ext uri="{BB962C8B-B14F-4D97-AF65-F5344CB8AC3E}">
        <p14:creationId xmlns:p14="http://schemas.microsoft.com/office/powerpoint/2010/main" val="2220584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itle 1">
            <a:extLst>
              <a:ext uri="{FF2B5EF4-FFF2-40B4-BE49-F238E27FC236}">
                <a16:creationId xmlns:a16="http://schemas.microsoft.com/office/drawing/2014/main" id="{D9FD7249-3D5E-7C48-97F1-CEF6FCCAEDCD}"/>
              </a:ext>
            </a:extLst>
          </p:cNvPr>
          <p:cNvSpPr>
            <a:spLocks noGrp="1" noChangeArrowheads="1"/>
          </p:cNvSpPr>
          <p:nvPr>
            <p:ph type="title"/>
          </p:nvPr>
        </p:nvSpPr>
        <p:spPr/>
        <p:txBody>
          <a:bodyPr/>
          <a:lstStyle/>
          <a:p>
            <a:r>
              <a:rPr lang="en-US" altLang="en-US"/>
              <a:t>Resolution of Audit Reports</a:t>
            </a:r>
          </a:p>
        </p:txBody>
      </p:sp>
      <p:sp>
        <p:nvSpPr>
          <p:cNvPr id="3" name="Content Placeholder 2">
            <a:extLst>
              <a:ext uri="{FF2B5EF4-FFF2-40B4-BE49-F238E27FC236}">
                <a16:creationId xmlns:a16="http://schemas.microsoft.com/office/drawing/2014/main" id="{C0CAC600-519E-6B41-B899-E064E83157FE}"/>
              </a:ext>
            </a:extLst>
          </p:cNvPr>
          <p:cNvSpPr>
            <a:spLocks noGrp="1"/>
          </p:cNvSpPr>
          <p:nvPr>
            <p:ph idx="4294967295"/>
          </p:nvPr>
        </p:nvSpPr>
        <p:spPr>
          <a:xfrm>
            <a:off x="1249957" y="1371600"/>
            <a:ext cx="8120063" cy="522288"/>
          </a:xfrm>
        </p:spPr>
        <p:txBody>
          <a:bodyPr rtlCol="0">
            <a:normAutofit/>
          </a:bodyPr>
          <a:lstStyle/>
          <a:p>
            <a:pPr marL="0" indent="0" fontAlgn="auto">
              <a:spcAft>
                <a:spcPts val="0"/>
              </a:spcAft>
              <a:buClr>
                <a:schemeClr val="tx1"/>
              </a:buClr>
              <a:buFont typeface="Arial" panose="020B0604020202020204" pitchFamily="34" charset="0"/>
              <a:buNone/>
              <a:defRPr/>
            </a:pPr>
            <a:r>
              <a:rPr lang="en-US" sz="3000" dirty="0">
                <a:solidFill>
                  <a:srgbClr val="000000"/>
                </a:solidFill>
              </a:rPr>
              <a:t>Office of Audit, Assessment, and Management</a:t>
            </a:r>
            <a:endParaRPr lang="en-US" sz="3000" dirty="0"/>
          </a:p>
        </p:txBody>
      </p:sp>
      <p:grpSp>
        <p:nvGrpSpPr>
          <p:cNvPr id="11" name="Group 10">
            <a:extLst>
              <a:ext uri="{FF2B5EF4-FFF2-40B4-BE49-F238E27FC236}">
                <a16:creationId xmlns:a16="http://schemas.microsoft.com/office/drawing/2014/main" id="{B68593D0-FA88-AD46-BEEA-F8AB6F4731CF}"/>
              </a:ext>
            </a:extLst>
          </p:cNvPr>
          <p:cNvGrpSpPr/>
          <p:nvPr/>
        </p:nvGrpSpPr>
        <p:grpSpPr>
          <a:xfrm>
            <a:off x="5849349" y="4140605"/>
            <a:ext cx="2305166" cy="2305166"/>
            <a:chOff x="5985284" y="3990703"/>
            <a:chExt cx="2305166" cy="2305166"/>
          </a:xfrm>
        </p:grpSpPr>
        <p:sp>
          <p:nvSpPr>
            <p:cNvPr id="7" name="Oval 6">
              <a:extLst>
                <a:ext uri="{FF2B5EF4-FFF2-40B4-BE49-F238E27FC236}">
                  <a16:creationId xmlns:a16="http://schemas.microsoft.com/office/drawing/2014/main" id="{349DBC9A-AC27-FA4B-B792-B70C2A1CA167}"/>
                </a:ext>
              </a:extLst>
            </p:cNvPr>
            <p:cNvSpPr/>
            <p:nvPr/>
          </p:nvSpPr>
          <p:spPr>
            <a:xfrm>
              <a:off x="6129073" y="4207286"/>
              <a:ext cx="1964963" cy="1964964"/>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0" name="Picture 9">
              <a:extLst>
                <a:ext uri="{FF2B5EF4-FFF2-40B4-BE49-F238E27FC236}">
                  <a16:creationId xmlns:a16="http://schemas.microsoft.com/office/drawing/2014/main" id="{7E88F980-F8D7-6D47-A4AD-D6DEAC84AEEA}"/>
                </a:ext>
              </a:extLst>
            </p:cNvPr>
            <p:cNvPicPr>
              <a:picLocks noChangeAspect="1"/>
            </p:cNvPicPr>
            <p:nvPr/>
          </p:nvPicPr>
          <p:blipFill>
            <a:blip r:embed="rId2"/>
            <a:stretch>
              <a:fillRect/>
            </a:stretch>
          </p:blipFill>
          <p:spPr>
            <a:xfrm>
              <a:off x="5985284" y="3990703"/>
              <a:ext cx="2305166" cy="2305166"/>
            </a:xfrm>
            <a:prstGeom prst="rect">
              <a:avLst/>
            </a:prstGeom>
          </p:spPr>
        </p:pic>
      </p:grpSp>
      <p:sp>
        <p:nvSpPr>
          <p:cNvPr id="14" name="Snip Single Corner Rectangle 13">
            <a:extLst>
              <a:ext uri="{FF2B5EF4-FFF2-40B4-BE49-F238E27FC236}">
                <a16:creationId xmlns:a16="http://schemas.microsoft.com/office/drawing/2014/main" id="{7B4A4448-ED52-5C41-987F-82B6CE2D3821}"/>
              </a:ext>
            </a:extLst>
          </p:cNvPr>
          <p:cNvSpPr/>
          <p:nvPr/>
        </p:nvSpPr>
        <p:spPr>
          <a:xfrm flipV="1">
            <a:off x="1249957" y="1989766"/>
            <a:ext cx="2780183" cy="3046988"/>
          </a:xfrm>
          <a:prstGeom prst="snip1Rect">
            <a:avLst/>
          </a:prstGeom>
          <a:noFill/>
          <a:ln w="508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51001C2C-921C-DA45-B3BA-4380DA8FA829}"/>
              </a:ext>
            </a:extLst>
          </p:cNvPr>
          <p:cNvGrpSpPr/>
          <p:nvPr/>
        </p:nvGrpSpPr>
        <p:grpSpPr>
          <a:xfrm>
            <a:off x="5945022" y="2047995"/>
            <a:ext cx="5162690" cy="3129909"/>
            <a:chOff x="6397697" y="2392200"/>
            <a:chExt cx="4401554" cy="2524589"/>
          </a:xfrm>
        </p:grpSpPr>
        <p:sp>
          <p:nvSpPr>
            <p:cNvPr id="16" name="Content Placeholder 2">
              <a:extLst>
                <a:ext uri="{FF2B5EF4-FFF2-40B4-BE49-F238E27FC236}">
                  <a16:creationId xmlns:a16="http://schemas.microsoft.com/office/drawing/2014/main" id="{950E9851-AA8B-4543-8119-AF84812BEE60}"/>
                </a:ext>
              </a:extLst>
            </p:cNvPr>
            <p:cNvSpPr txBox="1">
              <a:spLocks noChangeArrowheads="1"/>
            </p:cNvSpPr>
            <p:nvPr/>
          </p:nvSpPr>
          <p:spPr bwMode="auto">
            <a:xfrm>
              <a:off x="6581748" y="2611624"/>
              <a:ext cx="4076259" cy="230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Clr>
                  <a:schemeClr val="tx1"/>
                </a:buClr>
                <a:buNone/>
                <a:defRPr/>
              </a:pPr>
              <a:r>
                <a:rPr lang="en-US" sz="2600" dirty="0"/>
                <a:t>If there are any findings, a letter must be generated to the audited recipient. This letter should include a request for a Corrective Action Plan (CAP).  </a:t>
              </a:r>
            </a:p>
          </p:txBody>
        </p:sp>
        <p:sp>
          <p:nvSpPr>
            <p:cNvPr id="17" name="Snip Single Corner Rectangle 16">
              <a:extLst>
                <a:ext uri="{FF2B5EF4-FFF2-40B4-BE49-F238E27FC236}">
                  <a16:creationId xmlns:a16="http://schemas.microsoft.com/office/drawing/2014/main" id="{986DB201-ED78-2946-B203-9D5017DBE7C4}"/>
                </a:ext>
              </a:extLst>
            </p:cNvPr>
            <p:cNvSpPr/>
            <p:nvPr/>
          </p:nvSpPr>
          <p:spPr>
            <a:xfrm flipV="1">
              <a:off x="6397697" y="2392200"/>
              <a:ext cx="4401554" cy="2089858"/>
            </a:xfrm>
            <a:prstGeom prst="snip1Rect">
              <a:avLst/>
            </a:prstGeom>
            <a:noFill/>
            <a:ln w="508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AD186776-E328-924A-836D-EC92B219079A}"/>
              </a:ext>
            </a:extLst>
          </p:cNvPr>
          <p:cNvSpPr txBox="1"/>
          <p:nvPr/>
        </p:nvSpPr>
        <p:spPr>
          <a:xfrm>
            <a:off x="1415292" y="2130916"/>
            <a:ext cx="2571479" cy="3046988"/>
          </a:xfrm>
          <a:prstGeom prst="rect">
            <a:avLst/>
          </a:prstGeom>
          <a:noFill/>
        </p:spPr>
        <p:txBody>
          <a:bodyPr wrap="square" rtlCol="0">
            <a:spAutoFit/>
          </a:bodyPr>
          <a:lstStyle/>
          <a:p>
            <a:pPr fontAlgn="auto">
              <a:spcAft>
                <a:spcPts val="0"/>
              </a:spcAft>
              <a:buClr>
                <a:schemeClr val="tx1"/>
              </a:buClr>
              <a:defRPr/>
            </a:pPr>
            <a:r>
              <a:rPr lang="en-US" sz="2600" dirty="0">
                <a:latin typeface="Arial" panose="020B0604020202020204" pitchFamily="34" charset="0"/>
                <a:cs typeface="Arial" panose="020B0604020202020204" pitchFamily="34" charset="0"/>
              </a:rPr>
              <a:t>Establish working file for the audit report.</a:t>
            </a:r>
          </a:p>
          <a:p>
            <a:pPr fontAlgn="auto">
              <a:spcAft>
                <a:spcPts val="0"/>
              </a:spcAft>
              <a:buClr>
                <a:schemeClr val="tx1"/>
              </a:buClr>
              <a:defRPr/>
            </a:pPr>
            <a:r>
              <a:rPr lang="en-US" sz="1000" dirty="0">
                <a:latin typeface="Arial" panose="020B0604020202020204" pitchFamily="34" charset="0"/>
                <a:cs typeface="Arial" panose="020B0604020202020204" pitchFamily="34" charset="0"/>
              </a:rPr>
              <a:t>  </a:t>
            </a:r>
          </a:p>
          <a:p>
            <a:pPr fontAlgn="auto">
              <a:spcAft>
                <a:spcPts val="0"/>
              </a:spcAft>
              <a:buClr>
                <a:schemeClr val="tx1"/>
              </a:buClr>
              <a:defRPr/>
            </a:pPr>
            <a:r>
              <a:rPr lang="en-US" sz="2600" dirty="0">
                <a:latin typeface="Arial" panose="020B0604020202020204" pitchFamily="34" charset="0"/>
                <a:cs typeface="Arial" panose="020B0604020202020204" pitchFamily="34" charset="0"/>
              </a:rPr>
              <a:t>Review and analyze the audit report. </a:t>
            </a:r>
          </a:p>
          <a:p>
            <a:endParaRPr lang="en-US" sz="2600" dirty="0">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BE81C261-79F1-8246-9F8A-5C5D1DA3D5D9}"/>
              </a:ext>
            </a:extLst>
          </p:cNvPr>
          <p:cNvPicPr>
            <a:picLocks noChangeAspect="1"/>
          </p:cNvPicPr>
          <p:nvPr/>
        </p:nvPicPr>
        <p:blipFill>
          <a:blip r:embed="rId3"/>
          <a:stretch>
            <a:fillRect/>
          </a:stretch>
        </p:blipFill>
        <p:spPr>
          <a:xfrm rot="608213">
            <a:off x="7549726" y="4314364"/>
            <a:ext cx="1359988" cy="1359988"/>
          </a:xfrm>
          <a:prstGeom prst="rect">
            <a:avLst/>
          </a:prstGeom>
        </p:spPr>
      </p:pic>
      <p:pic>
        <p:nvPicPr>
          <p:cNvPr id="21" name="Picture 20">
            <a:extLst>
              <a:ext uri="{FF2B5EF4-FFF2-40B4-BE49-F238E27FC236}">
                <a16:creationId xmlns:a16="http://schemas.microsoft.com/office/drawing/2014/main" id="{C6223FB2-DABD-834F-AF88-883E043F4892}"/>
              </a:ext>
            </a:extLst>
          </p:cNvPr>
          <p:cNvPicPr>
            <a:picLocks noChangeAspect="1"/>
          </p:cNvPicPr>
          <p:nvPr/>
        </p:nvPicPr>
        <p:blipFill>
          <a:blip r:embed="rId4"/>
          <a:stretch>
            <a:fillRect/>
          </a:stretch>
        </p:blipFill>
        <p:spPr>
          <a:xfrm>
            <a:off x="3809512" y="3369420"/>
            <a:ext cx="1987212" cy="1987212"/>
          </a:xfrm>
          <a:prstGeom prst="rect">
            <a:avLst/>
          </a:prstGeom>
        </p:spPr>
      </p:pic>
    </p:spTree>
    <p:extLst>
      <p:ext uri="{BB962C8B-B14F-4D97-AF65-F5344CB8AC3E}">
        <p14:creationId xmlns:p14="http://schemas.microsoft.com/office/powerpoint/2010/main" val="337706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000" fill="hold"/>
                                        <p:tgtEl>
                                          <p:spTgt spid="14"/>
                                        </p:tgtEl>
                                        <p:attrNameLst>
                                          <p:attrName>ppt_x</p:attrName>
                                        </p:attrNameLst>
                                      </p:cBhvr>
                                      <p:tavLst>
                                        <p:tav tm="0">
                                          <p:val>
                                            <p:strVal val="#ppt_x"/>
                                          </p:val>
                                        </p:tav>
                                        <p:tav tm="100000">
                                          <p:val>
                                            <p:strVal val="#ppt_x"/>
                                          </p:val>
                                        </p:tav>
                                      </p:tavLst>
                                    </p:anim>
                                    <p:anim calcmode="lin" valueType="num">
                                      <p:cBhvr additive="base">
                                        <p:cTn id="12" dur="10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1000" fill="hold"/>
                                        <p:tgtEl>
                                          <p:spTgt spid="21"/>
                                        </p:tgtEl>
                                        <p:attrNameLst>
                                          <p:attrName>ppt_x</p:attrName>
                                        </p:attrNameLst>
                                      </p:cBhvr>
                                      <p:tavLst>
                                        <p:tav tm="0">
                                          <p:val>
                                            <p:strVal val="#ppt_x"/>
                                          </p:val>
                                        </p:tav>
                                        <p:tav tm="100000">
                                          <p:val>
                                            <p:strVal val="#ppt_x"/>
                                          </p:val>
                                        </p:tav>
                                      </p:tavLst>
                                    </p:anim>
                                    <p:anim calcmode="lin" valueType="num">
                                      <p:cBhvr additive="base">
                                        <p:cTn id="16"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2000" fill="hold"/>
                                        <p:tgtEl>
                                          <p:spTgt spid="15"/>
                                        </p:tgtEl>
                                        <p:attrNameLst>
                                          <p:attrName>ppt_x</p:attrName>
                                        </p:attrNameLst>
                                      </p:cBhvr>
                                      <p:tavLst>
                                        <p:tav tm="0">
                                          <p:val>
                                            <p:strVal val="#ppt_x"/>
                                          </p:val>
                                        </p:tav>
                                        <p:tav tm="100000">
                                          <p:val>
                                            <p:strVal val="#ppt_x"/>
                                          </p:val>
                                        </p:tav>
                                      </p:tavLst>
                                    </p:anim>
                                    <p:anim calcmode="lin" valueType="num">
                                      <p:cBhvr additive="base">
                                        <p:cTn id="22" dur="2000" fill="hold"/>
                                        <p:tgtEl>
                                          <p:spTgt spid="1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2000" fill="hold"/>
                                        <p:tgtEl>
                                          <p:spTgt spid="11"/>
                                        </p:tgtEl>
                                        <p:attrNameLst>
                                          <p:attrName>ppt_x</p:attrName>
                                        </p:attrNameLst>
                                      </p:cBhvr>
                                      <p:tavLst>
                                        <p:tav tm="0">
                                          <p:val>
                                            <p:strVal val="#ppt_x"/>
                                          </p:val>
                                        </p:tav>
                                        <p:tav tm="100000">
                                          <p:val>
                                            <p:strVal val="#ppt_x"/>
                                          </p:val>
                                        </p:tav>
                                      </p:tavLst>
                                    </p:anim>
                                    <p:anim calcmode="lin" valueType="num">
                                      <p:cBhvr additive="base">
                                        <p:cTn id="26" dur="20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2000" fill="hold"/>
                                        <p:tgtEl>
                                          <p:spTgt spid="19"/>
                                        </p:tgtEl>
                                        <p:attrNameLst>
                                          <p:attrName>ppt_x</p:attrName>
                                        </p:attrNameLst>
                                      </p:cBhvr>
                                      <p:tavLst>
                                        <p:tav tm="0">
                                          <p:val>
                                            <p:strVal val="#ppt_x"/>
                                          </p:val>
                                        </p:tav>
                                        <p:tav tm="100000">
                                          <p:val>
                                            <p:strVal val="#ppt_x"/>
                                          </p:val>
                                        </p:tav>
                                      </p:tavLst>
                                    </p:anim>
                                    <p:anim calcmode="lin" valueType="num">
                                      <p:cBhvr additive="base">
                                        <p:cTn id="30" dur="2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itle 1">
            <a:extLst>
              <a:ext uri="{FF2B5EF4-FFF2-40B4-BE49-F238E27FC236}">
                <a16:creationId xmlns:a16="http://schemas.microsoft.com/office/drawing/2014/main" id="{2CB22B62-85B1-AC43-B98A-295C606BD976}"/>
              </a:ext>
            </a:extLst>
          </p:cNvPr>
          <p:cNvSpPr>
            <a:spLocks noGrp="1" noChangeArrowheads="1"/>
          </p:cNvSpPr>
          <p:nvPr>
            <p:ph type="title"/>
          </p:nvPr>
        </p:nvSpPr>
        <p:spPr/>
        <p:txBody>
          <a:bodyPr/>
          <a:lstStyle/>
          <a:p>
            <a:r>
              <a:rPr lang="en-US" altLang="en-US"/>
              <a:t>Resolution of Audit Reports</a:t>
            </a:r>
          </a:p>
        </p:txBody>
      </p:sp>
      <p:sp>
        <p:nvSpPr>
          <p:cNvPr id="3" name="Content Placeholder 2">
            <a:extLst>
              <a:ext uri="{FF2B5EF4-FFF2-40B4-BE49-F238E27FC236}">
                <a16:creationId xmlns:a16="http://schemas.microsoft.com/office/drawing/2014/main" id="{3E7ABF11-BF78-274E-89E4-4C573BA7BCD1}"/>
              </a:ext>
            </a:extLst>
          </p:cNvPr>
          <p:cNvSpPr>
            <a:spLocks noGrp="1"/>
          </p:cNvSpPr>
          <p:nvPr>
            <p:ph idx="4294967295"/>
          </p:nvPr>
        </p:nvSpPr>
        <p:spPr>
          <a:xfrm>
            <a:off x="543338" y="1371600"/>
            <a:ext cx="9229311" cy="642938"/>
          </a:xfrm>
        </p:spPr>
        <p:txBody>
          <a:bodyPr rtlCol="0">
            <a:noAutofit/>
          </a:bodyPr>
          <a:lstStyle/>
          <a:p>
            <a:pPr marL="0" indent="0" fontAlgn="auto">
              <a:lnSpc>
                <a:spcPct val="120000"/>
              </a:lnSpc>
              <a:spcAft>
                <a:spcPts val="600"/>
              </a:spcAft>
              <a:buClr>
                <a:schemeClr val="tx1"/>
              </a:buClr>
              <a:buFont typeface="Arial" panose="020B0604020202020204" pitchFamily="34" charset="0"/>
              <a:buNone/>
              <a:defRPr/>
            </a:pPr>
            <a:r>
              <a:rPr lang="en-US" sz="3000" dirty="0">
                <a:solidFill>
                  <a:srgbClr val="000000"/>
                </a:solidFill>
              </a:rPr>
              <a:t>The corrective action plan (CAP) should include:</a:t>
            </a:r>
            <a:endParaRPr lang="en-US" sz="3000" dirty="0"/>
          </a:p>
        </p:txBody>
      </p:sp>
      <p:pic>
        <p:nvPicPr>
          <p:cNvPr id="4" name="Picture 3">
            <a:extLst>
              <a:ext uri="{FF2B5EF4-FFF2-40B4-BE49-F238E27FC236}">
                <a16:creationId xmlns:a16="http://schemas.microsoft.com/office/drawing/2014/main" id="{E0CF8E5D-4370-3D44-92A8-7FCC14949652}"/>
              </a:ext>
            </a:extLst>
          </p:cNvPr>
          <p:cNvPicPr>
            <a:picLocks noChangeAspect="1"/>
          </p:cNvPicPr>
          <p:nvPr/>
        </p:nvPicPr>
        <p:blipFill>
          <a:blip r:embed="rId2"/>
          <a:stretch>
            <a:fillRect/>
          </a:stretch>
        </p:blipFill>
        <p:spPr>
          <a:xfrm rot="20658288">
            <a:off x="515584" y="2123723"/>
            <a:ext cx="2610554" cy="2610554"/>
          </a:xfrm>
          <a:prstGeom prst="rect">
            <a:avLst/>
          </a:prstGeom>
        </p:spPr>
      </p:pic>
      <p:sp>
        <p:nvSpPr>
          <p:cNvPr id="5" name="Content Placeholder 2">
            <a:extLst>
              <a:ext uri="{FF2B5EF4-FFF2-40B4-BE49-F238E27FC236}">
                <a16:creationId xmlns:a16="http://schemas.microsoft.com/office/drawing/2014/main" id="{7F9502CC-DDE7-A243-A57E-D32DE7C22914}"/>
              </a:ext>
            </a:extLst>
          </p:cNvPr>
          <p:cNvSpPr txBox="1">
            <a:spLocks/>
          </p:cNvSpPr>
          <p:nvPr/>
        </p:nvSpPr>
        <p:spPr bwMode="auto">
          <a:xfrm>
            <a:off x="3248923" y="2020958"/>
            <a:ext cx="8545512" cy="343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eaLnBrk="1" fontAlgn="auto" hangingPunct="1">
              <a:lnSpc>
                <a:spcPct val="200000"/>
              </a:lnSpc>
              <a:spcBef>
                <a:spcPts val="0"/>
              </a:spcBef>
              <a:spcAft>
                <a:spcPts val="600"/>
              </a:spcAft>
              <a:buClr>
                <a:srgbClr val="C00000"/>
              </a:buClr>
              <a:buSzPct val="80000"/>
              <a:buFont typeface="+mj-lt"/>
              <a:buAutoNum type="arabicPeriod"/>
              <a:defRPr/>
            </a:pPr>
            <a:r>
              <a:rPr lang="en-US" sz="2600" dirty="0"/>
              <a:t>Description of each finding.</a:t>
            </a:r>
          </a:p>
          <a:p>
            <a:pPr marL="514350" indent="-514350" eaLnBrk="1" fontAlgn="auto" hangingPunct="1">
              <a:lnSpc>
                <a:spcPct val="200000"/>
              </a:lnSpc>
              <a:spcBef>
                <a:spcPts val="0"/>
              </a:spcBef>
              <a:spcAft>
                <a:spcPts val="600"/>
              </a:spcAft>
              <a:buClr>
                <a:srgbClr val="C00000"/>
              </a:buClr>
              <a:buSzPct val="80000"/>
              <a:buFont typeface="+mj-lt"/>
              <a:buAutoNum type="arabicPeriod"/>
              <a:defRPr/>
            </a:pPr>
            <a:r>
              <a:rPr lang="en-US" sz="2600" dirty="0"/>
              <a:t>Specific steps to implement the recommendation.</a:t>
            </a:r>
          </a:p>
          <a:p>
            <a:pPr marL="514350" indent="-514350" eaLnBrk="1" fontAlgn="auto" hangingPunct="1">
              <a:lnSpc>
                <a:spcPct val="200000"/>
              </a:lnSpc>
              <a:spcBef>
                <a:spcPts val="0"/>
              </a:spcBef>
              <a:spcAft>
                <a:spcPts val="600"/>
              </a:spcAft>
              <a:buClr>
                <a:srgbClr val="C00000"/>
              </a:buClr>
              <a:buSzPct val="80000"/>
              <a:buFont typeface="+mj-lt"/>
              <a:buAutoNum type="arabicPeriod"/>
              <a:defRPr/>
            </a:pPr>
            <a:r>
              <a:rPr lang="en-US" sz="2600" dirty="0"/>
              <a:t>Timetable for performance of each corrective action.</a:t>
            </a:r>
          </a:p>
          <a:p>
            <a:pPr marL="514350" indent="-514350" eaLnBrk="1" fontAlgn="auto" hangingPunct="1">
              <a:lnSpc>
                <a:spcPct val="200000"/>
              </a:lnSpc>
              <a:spcBef>
                <a:spcPts val="0"/>
              </a:spcBef>
              <a:spcAft>
                <a:spcPts val="600"/>
              </a:spcAft>
              <a:buClr>
                <a:srgbClr val="C00000"/>
              </a:buClr>
              <a:buSzPct val="80000"/>
              <a:buFont typeface="+mj-lt"/>
              <a:buAutoNum type="arabicPeriod"/>
              <a:defRPr/>
            </a:pPr>
            <a:r>
              <a:rPr lang="en-US" sz="2600" dirty="0"/>
              <a:t>Description of monitoring to be performed.</a:t>
            </a:r>
          </a:p>
        </p:txBody>
      </p:sp>
      <p:cxnSp>
        <p:nvCxnSpPr>
          <p:cNvPr id="6" name="Straight Connector 5">
            <a:extLst>
              <a:ext uri="{FF2B5EF4-FFF2-40B4-BE49-F238E27FC236}">
                <a16:creationId xmlns:a16="http://schemas.microsoft.com/office/drawing/2014/main" id="{F070D971-F53D-214B-B62A-DFC355A3CE96}"/>
              </a:ext>
            </a:extLst>
          </p:cNvPr>
          <p:cNvCxnSpPr/>
          <p:nvPr/>
        </p:nvCxnSpPr>
        <p:spPr>
          <a:xfrm>
            <a:off x="0" y="6082748"/>
            <a:ext cx="12192000" cy="0"/>
          </a:xfrm>
          <a:prstGeom prst="line">
            <a:avLst/>
          </a:prstGeom>
          <a:ln w="50800">
            <a:solidFill>
              <a:srgbClr val="00929E"/>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71654B28-DD4C-6E4E-80C3-D0D2210FDE42}"/>
              </a:ext>
            </a:extLst>
          </p:cNvPr>
          <p:cNvSpPr/>
          <p:nvPr/>
        </p:nvSpPr>
        <p:spPr>
          <a:xfrm>
            <a:off x="1543987" y="5827915"/>
            <a:ext cx="479685" cy="47968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EDBC81E-B71D-5D40-8261-39A6A1AA2161}"/>
              </a:ext>
            </a:extLst>
          </p:cNvPr>
          <p:cNvSpPr/>
          <p:nvPr/>
        </p:nvSpPr>
        <p:spPr>
          <a:xfrm>
            <a:off x="7428755" y="5827915"/>
            <a:ext cx="479685" cy="47968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524B4BF-1242-284C-9F80-0DA0B3188A0A}"/>
              </a:ext>
            </a:extLst>
          </p:cNvPr>
          <p:cNvSpPr/>
          <p:nvPr/>
        </p:nvSpPr>
        <p:spPr>
          <a:xfrm>
            <a:off x="10371138" y="5827915"/>
            <a:ext cx="479685" cy="47968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26E8348-4F0C-924A-BD70-F81AD5893914}"/>
              </a:ext>
            </a:extLst>
          </p:cNvPr>
          <p:cNvSpPr/>
          <p:nvPr/>
        </p:nvSpPr>
        <p:spPr>
          <a:xfrm>
            <a:off x="4486371" y="5827915"/>
            <a:ext cx="479685" cy="47968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7769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10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fade">
                                      <p:cBhvr>
                                        <p:cTn id="18" dur="1000"/>
                                        <p:tgtEl>
                                          <p:spTgt spid="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fade">
                                      <p:cBhvr>
                                        <p:cTn id="23" dur="10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itle 1">
            <a:extLst>
              <a:ext uri="{FF2B5EF4-FFF2-40B4-BE49-F238E27FC236}">
                <a16:creationId xmlns:a16="http://schemas.microsoft.com/office/drawing/2014/main" id="{D3A7408C-2A39-B641-B98E-FEB07F108249}"/>
              </a:ext>
            </a:extLst>
          </p:cNvPr>
          <p:cNvSpPr>
            <a:spLocks noGrp="1" noChangeArrowheads="1"/>
          </p:cNvSpPr>
          <p:nvPr>
            <p:ph type="title"/>
          </p:nvPr>
        </p:nvSpPr>
        <p:spPr/>
        <p:txBody>
          <a:bodyPr/>
          <a:lstStyle/>
          <a:p>
            <a:r>
              <a:rPr lang="en-US" altLang="en-US" dirty="0"/>
              <a:t>Top 10 Audit Findings (FY 2021)</a:t>
            </a:r>
          </a:p>
        </p:txBody>
      </p:sp>
      <p:sp>
        <p:nvSpPr>
          <p:cNvPr id="116738" name="Content Placeholder 7">
            <a:extLst>
              <a:ext uri="{FF2B5EF4-FFF2-40B4-BE49-F238E27FC236}">
                <a16:creationId xmlns:a16="http://schemas.microsoft.com/office/drawing/2014/main" id="{388C8923-7E0A-AB4C-ACA6-36084E489991}"/>
              </a:ext>
            </a:extLst>
          </p:cNvPr>
          <p:cNvSpPr txBox="1">
            <a:spLocks noChangeArrowheads="1"/>
          </p:cNvSpPr>
          <p:nvPr/>
        </p:nvSpPr>
        <p:spPr bwMode="auto">
          <a:xfrm>
            <a:off x="1953116" y="1264985"/>
            <a:ext cx="8304067" cy="491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200000"/>
              </a:lnSpc>
              <a:spcBef>
                <a:spcPts val="800"/>
              </a:spcBef>
              <a:spcAft>
                <a:spcPts val="0"/>
              </a:spcAft>
              <a:buClrTx/>
              <a:buSzTx/>
              <a:buFont typeface="Arial" panose="020B0604020202020204" pitchFamily="34" charset="0"/>
              <a:buNone/>
              <a:tabLst/>
              <a:defRPr/>
            </a:pPr>
            <a:r>
              <a:rPr kumimoji="0" lang="en-US" alt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Procedures not documented or need improvement. </a:t>
            </a:r>
          </a:p>
          <a:p>
            <a:pPr marL="0" marR="0" lvl="0" indent="0" algn="l" defTabSz="914400" rtl="0" eaLnBrk="1" fontAlgn="auto" latinLnBrk="0" hangingPunct="1">
              <a:lnSpc>
                <a:spcPct val="200000"/>
              </a:lnSpc>
              <a:spcBef>
                <a:spcPts val="800"/>
              </a:spcBef>
              <a:spcAft>
                <a:spcPts val="0"/>
              </a:spcAft>
              <a:buClrTx/>
              <a:buSzTx/>
              <a:buFont typeface="Arial" panose="020B0604020202020204" pitchFamily="34" charset="0"/>
              <a:buNone/>
              <a:tabLst/>
              <a:defRPr/>
            </a:pPr>
            <a:r>
              <a:rPr kumimoji="0" lang="en-US" alt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Financial and program reports not accurate.  </a:t>
            </a:r>
          </a:p>
          <a:p>
            <a:pPr marL="0" marR="0" lvl="0" indent="0" algn="l" defTabSz="914400" rtl="0" eaLnBrk="1" fontAlgn="auto" latinLnBrk="0" hangingPunct="1">
              <a:lnSpc>
                <a:spcPct val="200000"/>
              </a:lnSpc>
              <a:spcBef>
                <a:spcPts val="800"/>
              </a:spcBef>
              <a:spcAft>
                <a:spcPts val="0"/>
              </a:spcAft>
              <a:buClrTx/>
              <a:buSzTx/>
              <a:buFont typeface="Arial" panose="020B0604020202020204" pitchFamily="34" charset="0"/>
              <a:buNone/>
              <a:tabLst/>
              <a:defRPr/>
            </a:pPr>
            <a:r>
              <a:rPr kumimoji="0" lang="en-US" alt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Special conditions not met by grantee.</a:t>
            </a:r>
          </a:p>
          <a:p>
            <a:pPr marL="0" marR="0" lvl="0" indent="0" algn="l" defTabSz="914400" rtl="0" eaLnBrk="1" fontAlgn="auto" latinLnBrk="0" hangingPunct="1">
              <a:lnSpc>
                <a:spcPct val="200000"/>
              </a:lnSpc>
              <a:spcBef>
                <a:spcPts val="800"/>
              </a:spcBef>
              <a:spcAft>
                <a:spcPts val="0"/>
              </a:spcAft>
              <a:buClrTx/>
              <a:buSzTx/>
              <a:buFont typeface="Arial" panose="020B0604020202020204" pitchFamily="34" charset="0"/>
              <a:buNone/>
              <a:tabLst/>
              <a:defRPr/>
            </a:pPr>
            <a:r>
              <a:rPr kumimoji="0" lang="en-US" alt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Questioned costs - unsupported.</a:t>
            </a:r>
          </a:p>
          <a:p>
            <a:pPr marL="0" marR="0" lvl="0" indent="0" algn="l" defTabSz="914400" rtl="0" eaLnBrk="1" fontAlgn="auto" latinLnBrk="0" hangingPunct="1">
              <a:lnSpc>
                <a:spcPts val="2020"/>
              </a:lnSpc>
              <a:spcBef>
                <a:spcPts val="800"/>
              </a:spcBef>
              <a:spcAft>
                <a:spcPts val="0"/>
              </a:spcAft>
              <a:buClrTx/>
              <a:buSzTx/>
              <a:buFont typeface="Arial" panose="020B0604020202020204" pitchFamily="34" charset="0"/>
              <a:buNone/>
              <a:tabLst/>
              <a:defRPr/>
            </a:pPr>
            <a:endParaRPr kumimoji="0" lang="en-US" alt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800"/>
              </a:spcBef>
              <a:spcAft>
                <a:spcPts val="0"/>
              </a:spcAft>
              <a:buClrTx/>
              <a:buSzTx/>
              <a:buFont typeface="Arial" panose="020B0604020202020204" pitchFamily="34" charset="0"/>
              <a:buNone/>
              <a:tabLst/>
              <a:defRPr/>
            </a:pPr>
            <a:r>
              <a:rPr kumimoji="0" lang="en-US" alt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Questioned costs – unallowable.       </a:t>
            </a:r>
          </a:p>
        </p:txBody>
      </p:sp>
      <p:grpSp>
        <p:nvGrpSpPr>
          <p:cNvPr id="116739" name="Group 5">
            <a:extLst>
              <a:ext uri="{FF2B5EF4-FFF2-40B4-BE49-F238E27FC236}">
                <a16:creationId xmlns:a16="http://schemas.microsoft.com/office/drawing/2014/main" id="{DC5C96C4-C19F-8943-BAD3-077610507515}"/>
              </a:ext>
            </a:extLst>
          </p:cNvPr>
          <p:cNvGrpSpPr>
            <a:grpSpLocks/>
          </p:cNvGrpSpPr>
          <p:nvPr/>
        </p:nvGrpSpPr>
        <p:grpSpPr bwMode="auto">
          <a:xfrm>
            <a:off x="1084263" y="1447294"/>
            <a:ext cx="708025" cy="708025"/>
            <a:chOff x="2158968" y="1472960"/>
            <a:chExt cx="707795" cy="707795"/>
          </a:xfrm>
        </p:grpSpPr>
        <p:sp>
          <p:nvSpPr>
            <p:cNvPr id="7" name="Oval 6">
              <a:extLst>
                <a:ext uri="{FF2B5EF4-FFF2-40B4-BE49-F238E27FC236}">
                  <a16:creationId xmlns:a16="http://schemas.microsoft.com/office/drawing/2014/main" id="{403F662B-5916-3643-AB90-78C2C542F534}"/>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753" name="TextBox 7">
              <a:extLst>
                <a:ext uri="{FF2B5EF4-FFF2-40B4-BE49-F238E27FC236}">
                  <a16:creationId xmlns:a16="http://schemas.microsoft.com/office/drawing/2014/main" id="{1F50E137-A460-864E-8054-11FE9E87344E}"/>
                </a:ext>
              </a:extLst>
            </p:cNvPr>
            <p:cNvSpPr txBox="1">
              <a:spLocks noChangeArrowheads="1"/>
            </p:cNvSpPr>
            <p:nvPr/>
          </p:nvSpPr>
          <p:spPr bwMode="auto">
            <a:xfrm>
              <a:off x="2308025" y="153936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1</a:t>
              </a:r>
            </a:p>
          </p:txBody>
        </p:sp>
      </p:grpSp>
      <p:grpSp>
        <p:nvGrpSpPr>
          <p:cNvPr id="116740" name="Group 8">
            <a:extLst>
              <a:ext uri="{FF2B5EF4-FFF2-40B4-BE49-F238E27FC236}">
                <a16:creationId xmlns:a16="http://schemas.microsoft.com/office/drawing/2014/main" id="{3E3B36D8-2431-D448-80E1-EBA533527001}"/>
              </a:ext>
            </a:extLst>
          </p:cNvPr>
          <p:cNvGrpSpPr>
            <a:grpSpLocks/>
          </p:cNvGrpSpPr>
          <p:nvPr/>
        </p:nvGrpSpPr>
        <p:grpSpPr bwMode="auto">
          <a:xfrm>
            <a:off x="1084263" y="2333891"/>
            <a:ext cx="708025" cy="708025"/>
            <a:chOff x="2158968" y="1472960"/>
            <a:chExt cx="707795" cy="707795"/>
          </a:xfrm>
        </p:grpSpPr>
        <p:sp>
          <p:nvSpPr>
            <p:cNvPr id="10" name="Oval 9">
              <a:extLst>
                <a:ext uri="{FF2B5EF4-FFF2-40B4-BE49-F238E27FC236}">
                  <a16:creationId xmlns:a16="http://schemas.microsoft.com/office/drawing/2014/main" id="{EEFD2D3D-B8C6-4B4B-BD88-0D081EB78C34}"/>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751" name="TextBox 10">
              <a:extLst>
                <a:ext uri="{FF2B5EF4-FFF2-40B4-BE49-F238E27FC236}">
                  <a16:creationId xmlns:a16="http://schemas.microsoft.com/office/drawing/2014/main" id="{2B068974-F459-1344-A9C1-6E2550DCBB5C}"/>
                </a:ext>
              </a:extLst>
            </p:cNvPr>
            <p:cNvSpPr txBox="1">
              <a:spLocks noChangeArrowheads="1"/>
            </p:cNvSpPr>
            <p:nvPr/>
          </p:nvSpPr>
          <p:spPr bwMode="auto">
            <a:xfrm>
              <a:off x="2308025" y="1527642"/>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2</a:t>
              </a:r>
            </a:p>
          </p:txBody>
        </p:sp>
      </p:grpSp>
      <p:grpSp>
        <p:nvGrpSpPr>
          <p:cNvPr id="116741" name="Group 11">
            <a:extLst>
              <a:ext uri="{FF2B5EF4-FFF2-40B4-BE49-F238E27FC236}">
                <a16:creationId xmlns:a16="http://schemas.microsoft.com/office/drawing/2014/main" id="{ABFDC130-9BAC-0B45-99FB-465C6C5FC26B}"/>
              </a:ext>
            </a:extLst>
          </p:cNvPr>
          <p:cNvGrpSpPr>
            <a:grpSpLocks/>
          </p:cNvGrpSpPr>
          <p:nvPr/>
        </p:nvGrpSpPr>
        <p:grpSpPr bwMode="auto">
          <a:xfrm>
            <a:off x="1084263" y="3226009"/>
            <a:ext cx="708025" cy="708025"/>
            <a:chOff x="2158968" y="1472960"/>
            <a:chExt cx="707795" cy="707795"/>
          </a:xfrm>
        </p:grpSpPr>
        <p:sp>
          <p:nvSpPr>
            <p:cNvPr id="13" name="Oval 12">
              <a:extLst>
                <a:ext uri="{FF2B5EF4-FFF2-40B4-BE49-F238E27FC236}">
                  <a16:creationId xmlns:a16="http://schemas.microsoft.com/office/drawing/2014/main" id="{7D3F4180-9AF1-0E49-A743-6FAD31A642CF}"/>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749" name="TextBox 13">
              <a:extLst>
                <a:ext uri="{FF2B5EF4-FFF2-40B4-BE49-F238E27FC236}">
                  <a16:creationId xmlns:a16="http://schemas.microsoft.com/office/drawing/2014/main" id="{361EB658-9B79-CA49-9341-8E8BAF3DC113}"/>
                </a:ext>
              </a:extLst>
            </p:cNvPr>
            <p:cNvSpPr txBox="1">
              <a:spLocks noChangeArrowheads="1"/>
            </p:cNvSpPr>
            <p:nvPr/>
          </p:nvSpPr>
          <p:spPr bwMode="auto">
            <a:xfrm>
              <a:off x="2308025" y="153936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3</a:t>
              </a:r>
            </a:p>
          </p:txBody>
        </p:sp>
      </p:grpSp>
      <p:grpSp>
        <p:nvGrpSpPr>
          <p:cNvPr id="116742" name="Group 14">
            <a:extLst>
              <a:ext uri="{FF2B5EF4-FFF2-40B4-BE49-F238E27FC236}">
                <a16:creationId xmlns:a16="http://schemas.microsoft.com/office/drawing/2014/main" id="{A89FC4F6-81F1-8C4A-AAA5-6A9BF36C60DA}"/>
              </a:ext>
            </a:extLst>
          </p:cNvPr>
          <p:cNvGrpSpPr>
            <a:grpSpLocks/>
          </p:cNvGrpSpPr>
          <p:nvPr/>
        </p:nvGrpSpPr>
        <p:grpSpPr bwMode="auto">
          <a:xfrm>
            <a:off x="1084263" y="4136184"/>
            <a:ext cx="708025" cy="708025"/>
            <a:chOff x="2158968" y="1472960"/>
            <a:chExt cx="707795" cy="707795"/>
          </a:xfrm>
        </p:grpSpPr>
        <p:sp>
          <p:nvSpPr>
            <p:cNvPr id="16" name="Oval 15">
              <a:extLst>
                <a:ext uri="{FF2B5EF4-FFF2-40B4-BE49-F238E27FC236}">
                  <a16:creationId xmlns:a16="http://schemas.microsoft.com/office/drawing/2014/main" id="{59FF1AC6-8BD7-C641-9DDF-9CAB96AE6129}"/>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747" name="TextBox 16">
              <a:extLst>
                <a:ext uri="{FF2B5EF4-FFF2-40B4-BE49-F238E27FC236}">
                  <a16:creationId xmlns:a16="http://schemas.microsoft.com/office/drawing/2014/main" id="{758718E7-172E-A143-A675-0FC813E44E33}"/>
                </a:ext>
              </a:extLst>
            </p:cNvPr>
            <p:cNvSpPr txBox="1">
              <a:spLocks noChangeArrowheads="1"/>
            </p:cNvSpPr>
            <p:nvPr/>
          </p:nvSpPr>
          <p:spPr bwMode="auto">
            <a:xfrm>
              <a:off x="2296305" y="155108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4</a:t>
              </a:r>
            </a:p>
          </p:txBody>
        </p:sp>
      </p:grpSp>
      <p:grpSp>
        <p:nvGrpSpPr>
          <p:cNvPr id="116743" name="Group 17">
            <a:extLst>
              <a:ext uri="{FF2B5EF4-FFF2-40B4-BE49-F238E27FC236}">
                <a16:creationId xmlns:a16="http://schemas.microsoft.com/office/drawing/2014/main" id="{BAA60160-0A27-4349-B4FB-5266BE53E136}"/>
              </a:ext>
            </a:extLst>
          </p:cNvPr>
          <p:cNvGrpSpPr>
            <a:grpSpLocks/>
          </p:cNvGrpSpPr>
          <p:nvPr/>
        </p:nvGrpSpPr>
        <p:grpSpPr bwMode="auto">
          <a:xfrm>
            <a:off x="1084263" y="5056693"/>
            <a:ext cx="708025" cy="708025"/>
            <a:chOff x="2158968" y="1472960"/>
            <a:chExt cx="707795" cy="707795"/>
          </a:xfrm>
        </p:grpSpPr>
        <p:sp>
          <p:nvSpPr>
            <p:cNvPr id="19" name="Oval 18">
              <a:extLst>
                <a:ext uri="{FF2B5EF4-FFF2-40B4-BE49-F238E27FC236}">
                  <a16:creationId xmlns:a16="http://schemas.microsoft.com/office/drawing/2014/main" id="{2F37B99A-CA2A-7049-B96D-0B8254839AA7}"/>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745" name="TextBox 19">
              <a:extLst>
                <a:ext uri="{FF2B5EF4-FFF2-40B4-BE49-F238E27FC236}">
                  <a16:creationId xmlns:a16="http://schemas.microsoft.com/office/drawing/2014/main" id="{2001DCB2-5D16-1D48-B38B-B2888951FC90}"/>
                </a:ext>
              </a:extLst>
            </p:cNvPr>
            <p:cNvSpPr txBox="1">
              <a:spLocks noChangeArrowheads="1"/>
            </p:cNvSpPr>
            <p:nvPr/>
          </p:nvSpPr>
          <p:spPr bwMode="auto">
            <a:xfrm>
              <a:off x="2296305" y="155108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5</a:t>
              </a:r>
            </a:p>
          </p:txBody>
        </p:sp>
      </p:grpSp>
      <p:pic>
        <p:nvPicPr>
          <p:cNvPr id="3" name="Picture 2">
            <a:extLst>
              <a:ext uri="{FF2B5EF4-FFF2-40B4-BE49-F238E27FC236}">
                <a16:creationId xmlns:a16="http://schemas.microsoft.com/office/drawing/2014/main" id="{5EA50940-D71F-A64D-B3B1-B6CAC9ADA878}"/>
              </a:ext>
            </a:extLst>
          </p:cNvPr>
          <p:cNvPicPr>
            <a:picLocks noChangeAspect="1"/>
          </p:cNvPicPr>
          <p:nvPr/>
        </p:nvPicPr>
        <p:blipFill>
          <a:blip r:embed="rId2"/>
          <a:stretch>
            <a:fillRect/>
          </a:stretch>
        </p:blipFill>
        <p:spPr>
          <a:xfrm rot="685479">
            <a:off x="9423194" y="161235"/>
            <a:ext cx="2765064" cy="2765064"/>
          </a:xfrm>
          <a:prstGeom prst="rect">
            <a:avLst/>
          </a:prstGeom>
        </p:spPr>
      </p:pic>
    </p:spTree>
    <p:extLst>
      <p:ext uri="{BB962C8B-B14F-4D97-AF65-F5344CB8AC3E}">
        <p14:creationId xmlns:p14="http://schemas.microsoft.com/office/powerpoint/2010/main" val="217229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nodeType="clickEffect">
                                  <p:stCondLst>
                                    <p:cond delay="0"/>
                                  </p:stCondLst>
                                  <p:childTnLst>
                                    <p:set>
                                      <p:cBhvr>
                                        <p:cTn id="14" dur="1" fill="hold">
                                          <p:stCondLst>
                                            <p:cond delay="0"/>
                                          </p:stCondLst>
                                        </p:cTn>
                                        <p:tgtEl>
                                          <p:spTgt spid="116739"/>
                                        </p:tgtEl>
                                        <p:attrNameLst>
                                          <p:attrName>style.visibility</p:attrName>
                                        </p:attrNameLst>
                                      </p:cBhvr>
                                      <p:to>
                                        <p:strVal val="visible"/>
                                      </p:to>
                                    </p:set>
                                    <p:anim calcmode="lin" valueType="num">
                                      <p:cBhvr>
                                        <p:cTn id="15" dur="500" fill="hold"/>
                                        <p:tgtEl>
                                          <p:spTgt spid="116739"/>
                                        </p:tgtEl>
                                        <p:attrNameLst>
                                          <p:attrName>ppt_w</p:attrName>
                                        </p:attrNameLst>
                                      </p:cBhvr>
                                      <p:tavLst>
                                        <p:tav tm="0">
                                          <p:val>
                                            <p:fltVal val="0"/>
                                          </p:val>
                                        </p:tav>
                                        <p:tav tm="100000">
                                          <p:val>
                                            <p:strVal val="#ppt_w"/>
                                          </p:val>
                                        </p:tav>
                                      </p:tavLst>
                                    </p:anim>
                                    <p:anim calcmode="lin" valueType="num">
                                      <p:cBhvr>
                                        <p:cTn id="16" dur="500" fill="hold"/>
                                        <p:tgtEl>
                                          <p:spTgt spid="116739"/>
                                        </p:tgtEl>
                                        <p:attrNameLst>
                                          <p:attrName>ppt_h</p:attrName>
                                        </p:attrNameLst>
                                      </p:cBhvr>
                                      <p:tavLst>
                                        <p:tav tm="0">
                                          <p:val>
                                            <p:fltVal val="0"/>
                                          </p:val>
                                        </p:tav>
                                        <p:tav tm="100000">
                                          <p:val>
                                            <p:strVal val="#ppt_h"/>
                                          </p:val>
                                        </p:tav>
                                      </p:tavLst>
                                    </p:anim>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16738">
                                            <p:txEl>
                                              <p:pRg st="0" end="0"/>
                                            </p:txEl>
                                          </p:spTgt>
                                        </p:tgtEl>
                                        <p:attrNameLst>
                                          <p:attrName>style.visibility</p:attrName>
                                        </p:attrNameLst>
                                      </p:cBhvr>
                                      <p:to>
                                        <p:strVal val="visible"/>
                                      </p:to>
                                    </p:set>
                                    <p:animEffect transition="in" filter="fade">
                                      <p:cBhvr>
                                        <p:cTn id="20" dur="1000"/>
                                        <p:tgtEl>
                                          <p:spTgt spid="11673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116740"/>
                                        </p:tgtEl>
                                        <p:attrNameLst>
                                          <p:attrName>style.visibility</p:attrName>
                                        </p:attrNameLst>
                                      </p:cBhvr>
                                      <p:to>
                                        <p:strVal val="visible"/>
                                      </p:to>
                                    </p:set>
                                    <p:anim calcmode="lin" valueType="num">
                                      <p:cBhvr>
                                        <p:cTn id="25" dur="500" fill="hold"/>
                                        <p:tgtEl>
                                          <p:spTgt spid="116740"/>
                                        </p:tgtEl>
                                        <p:attrNameLst>
                                          <p:attrName>ppt_w</p:attrName>
                                        </p:attrNameLst>
                                      </p:cBhvr>
                                      <p:tavLst>
                                        <p:tav tm="0">
                                          <p:val>
                                            <p:fltVal val="0"/>
                                          </p:val>
                                        </p:tav>
                                        <p:tav tm="100000">
                                          <p:val>
                                            <p:strVal val="#ppt_w"/>
                                          </p:val>
                                        </p:tav>
                                      </p:tavLst>
                                    </p:anim>
                                    <p:anim calcmode="lin" valueType="num">
                                      <p:cBhvr>
                                        <p:cTn id="26" dur="500" fill="hold"/>
                                        <p:tgtEl>
                                          <p:spTgt spid="116740"/>
                                        </p:tgtEl>
                                        <p:attrNameLst>
                                          <p:attrName>ppt_h</p:attrName>
                                        </p:attrNameLst>
                                      </p:cBhvr>
                                      <p:tavLst>
                                        <p:tav tm="0">
                                          <p:val>
                                            <p:fltVal val="0"/>
                                          </p:val>
                                        </p:tav>
                                        <p:tav tm="100000">
                                          <p:val>
                                            <p:strVal val="#ppt_h"/>
                                          </p:val>
                                        </p:tav>
                                      </p:tavLst>
                                    </p:anim>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116738">
                                            <p:txEl>
                                              <p:pRg st="1" end="1"/>
                                            </p:txEl>
                                          </p:spTgt>
                                        </p:tgtEl>
                                        <p:attrNameLst>
                                          <p:attrName>style.visibility</p:attrName>
                                        </p:attrNameLst>
                                      </p:cBhvr>
                                      <p:to>
                                        <p:strVal val="visible"/>
                                      </p:to>
                                    </p:set>
                                    <p:animEffect transition="in" filter="fade">
                                      <p:cBhvr>
                                        <p:cTn id="30" dur="1000"/>
                                        <p:tgtEl>
                                          <p:spTgt spid="116738">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nodeType="clickEffect">
                                  <p:stCondLst>
                                    <p:cond delay="0"/>
                                  </p:stCondLst>
                                  <p:childTnLst>
                                    <p:set>
                                      <p:cBhvr>
                                        <p:cTn id="34" dur="1" fill="hold">
                                          <p:stCondLst>
                                            <p:cond delay="0"/>
                                          </p:stCondLst>
                                        </p:cTn>
                                        <p:tgtEl>
                                          <p:spTgt spid="116741"/>
                                        </p:tgtEl>
                                        <p:attrNameLst>
                                          <p:attrName>style.visibility</p:attrName>
                                        </p:attrNameLst>
                                      </p:cBhvr>
                                      <p:to>
                                        <p:strVal val="visible"/>
                                      </p:to>
                                    </p:set>
                                    <p:anim calcmode="lin" valueType="num">
                                      <p:cBhvr>
                                        <p:cTn id="35" dur="500" fill="hold"/>
                                        <p:tgtEl>
                                          <p:spTgt spid="116741"/>
                                        </p:tgtEl>
                                        <p:attrNameLst>
                                          <p:attrName>ppt_w</p:attrName>
                                        </p:attrNameLst>
                                      </p:cBhvr>
                                      <p:tavLst>
                                        <p:tav tm="0">
                                          <p:val>
                                            <p:fltVal val="0"/>
                                          </p:val>
                                        </p:tav>
                                        <p:tav tm="100000">
                                          <p:val>
                                            <p:strVal val="#ppt_w"/>
                                          </p:val>
                                        </p:tav>
                                      </p:tavLst>
                                    </p:anim>
                                    <p:anim calcmode="lin" valueType="num">
                                      <p:cBhvr>
                                        <p:cTn id="36" dur="500" fill="hold"/>
                                        <p:tgtEl>
                                          <p:spTgt spid="116741"/>
                                        </p:tgtEl>
                                        <p:attrNameLst>
                                          <p:attrName>ppt_h</p:attrName>
                                        </p:attrNameLst>
                                      </p:cBhvr>
                                      <p:tavLst>
                                        <p:tav tm="0">
                                          <p:val>
                                            <p:fltVal val="0"/>
                                          </p:val>
                                        </p:tav>
                                        <p:tav tm="100000">
                                          <p:val>
                                            <p:strVal val="#ppt_h"/>
                                          </p:val>
                                        </p:tav>
                                      </p:tavLst>
                                    </p:anim>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116738">
                                            <p:txEl>
                                              <p:pRg st="2" end="2"/>
                                            </p:txEl>
                                          </p:spTgt>
                                        </p:tgtEl>
                                        <p:attrNameLst>
                                          <p:attrName>style.visibility</p:attrName>
                                        </p:attrNameLst>
                                      </p:cBhvr>
                                      <p:to>
                                        <p:strVal val="visible"/>
                                      </p:to>
                                    </p:set>
                                    <p:animEffect transition="in" filter="fade">
                                      <p:cBhvr>
                                        <p:cTn id="40" dur="1000"/>
                                        <p:tgtEl>
                                          <p:spTgt spid="116738">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3" presetClass="entr" presetSubtype="16" fill="hold" nodeType="clickEffect">
                                  <p:stCondLst>
                                    <p:cond delay="0"/>
                                  </p:stCondLst>
                                  <p:childTnLst>
                                    <p:set>
                                      <p:cBhvr>
                                        <p:cTn id="44" dur="1" fill="hold">
                                          <p:stCondLst>
                                            <p:cond delay="0"/>
                                          </p:stCondLst>
                                        </p:cTn>
                                        <p:tgtEl>
                                          <p:spTgt spid="116742"/>
                                        </p:tgtEl>
                                        <p:attrNameLst>
                                          <p:attrName>style.visibility</p:attrName>
                                        </p:attrNameLst>
                                      </p:cBhvr>
                                      <p:to>
                                        <p:strVal val="visible"/>
                                      </p:to>
                                    </p:set>
                                    <p:anim calcmode="lin" valueType="num">
                                      <p:cBhvr>
                                        <p:cTn id="45" dur="500" fill="hold"/>
                                        <p:tgtEl>
                                          <p:spTgt spid="116742"/>
                                        </p:tgtEl>
                                        <p:attrNameLst>
                                          <p:attrName>ppt_w</p:attrName>
                                        </p:attrNameLst>
                                      </p:cBhvr>
                                      <p:tavLst>
                                        <p:tav tm="0">
                                          <p:val>
                                            <p:fltVal val="0"/>
                                          </p:val>
                                        </p:tav>
                                        <p:tav tm="100000">
                                          <p:val>
                                            <p:strVal val="#ppt_w"/>
                                          </p:val>
                                        </p:tav>
                                      </p:tavLst>
                                    </p:anim>
                                    <p:anim calcmode="lin" valueType="num">
                                      <p:cBhvr>
                                        <p:cTn id="46" dur="500" fill="hold"/>
                                        <p:tgtEl>
                                          <p:spTgt spid="116742"/>
                                        </p:tgtEl>
                                        <p:attrNameLst>
                                          <p:attrName>ppt_h</p:attrName>
                                        </p:attrNameLst>
                                      </p:cBhvr>
                                      <p:tavLst>
                                        <p:tav tm="0">
                                          <p:val>
                                            <p:fltVal val="0"/>
                                          </p:val>
                                        </p:tav>
                                        <p:tav tm="100000">
                                          <p:val>
                                            <p:strVal val="#ppt_h"/>
                                          </p:val>
                                        </p:tav>
                                      </p:tavLst>
                                    </p:anim>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116738">
                                            <p:txEl>
                                              <p:pRg st="3" end="3"/>
                                            </p:txEl>
                                          </p:spTgt>
                                        </p:tgtEl>
                                        <p:attrNameLst>
                                          <p:attrName>style.visibility</p:attrName>
                                        </p:attrNameLst>
                                      </p:cBhvr>
                                      <p:to>
                                        <p:strVal val="visible"/>
                                      </p:to>
                                    </p:set>
                                    <p:animEffect transition="in" filter="fade">
                                      <p:cBhvr>
                                        <p:cTn id="50" dur="1000"/>
                                        <p:tgtEl>
                                          <p:spTgt spid="116738">
                                            <p:txEl>
                                              <p:pRg st="3" end="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3" presetClass="entr" presetSubtype="16" fill="hold" nodeType="clickEffect">
                                  <p:stCondLst>
                                    <p:cond delay="0"/>
                                  </p:stCondLst>
                                  <p:childTnLst>
                                    <p:set>
                                      <p:cBhvr>
                                        <p:cTn id="54" dur="1" fill="hold">
                                          <p:stCondLst>
                                            <p:cond delay="0"/>
                                          </p:stCondLst>
                                        </p:cTn>
                                        <p:tgtEl>
                                          <p:spTgt spid="116743"/>
                                        </p:tgtEl>
                                        <p:attrNameLst>
                                          <p:attrName>style.visibility</p:attrName>
                                        </p:attrNameLst>
                                      </p:cBhvr>
                                      <p:to>
                                        <p:strVal val="visible"/>
                                      </p:to>
                                    </p:set>
                                    <p:anim calcmode="lin" valueType="num">
                                      <p:cBhvr>
                                        <p:cTn id="55" dur="500" fill="hold"/>
                                        <p:tgtEl>
                                          <p:spTgt spid="116743"/>
                                        </p:tgtEl>
                                        <p:attrNameLst>
                                          <p:attrName>ppt_w</p:attrName>
                                        </p:attrNameLst>
                                      </p:cBhvr>
                                      <p:tavLst>
                                        <p:tav tm="0">
                                          <p:val>
                                            <p:fltVal val="0"/>
                                          </p:val>
                                        </p:tav>
                                        <p:tav tm="100000">
                                          <p:val>
                                            <p:strVal val="#ppt_w"/>
                                          </p:val>
                                        </p:tav>
                                      </p:tavLst>
                                    </p:anim>
                                    <p:anim calcmode="lin" valueType="num">
                                      <p:cBhvr>
                                        <p:cTn id="56" dur="500" fill="hold"/>
                                        <p:tgtEl>
                                          <p:spTgt spid="116743"/>
                                        </p:tgtEl>
                                        <p:attrNameLst>
                                          <p:attrName>ppt_h</p:attrName>
                                        </p:attrNameLst>
                                      </p:cBhvr>
                                      <p:tavLst>
                                        <p:tav tm="0">
                                          <p:val>
                                            <p:fltVal val="0"/>
                                          </p:val>
                                        </p:tav>
                                        <p:tav tm="100000">
                                          <p:val>
                                            <p:strVal val="#ppt_h"/>
                                          </p:val>
                                        </p:tav>
                                      </p:tavLst>
                                    </p:anim>
                                  </p:childTnLst>
                                </p:cTn>
                              </p:par>
                              <p:par>
                                <p:cTn id="57" presetID="10" presetClass="entr" presetSubtype="0" fill="hold" nodeType="withEffect">
                                  <p:stCondLst>
                                    <p:cond delay="0"/>
                                  </p:stCondLst>
                                  <p:childTnLst>
                                    <p:set>
                                      <p:cBhvr>
                                        <p:cTn id="58" dur="1" fill="hold">
                                          <p:stCondLst>
                                            <p:cond delay="0"/>
                                          </p:stCondLst>
                                        </p:cTn>
                                        <p:tgtEl>
                                          <p:spTgt spid="116738">
                                            <p:txEl>
                                              <p:pRg st="5" end="5"/>
                                            </p:txEl>
                                          </p:spTgt>
                                        </p:tgtEl>
                                        <p:attrNameLst>
                                          <p:attrName>style.visibility</p:attrName>
                                        </p:attrNameLst>
                                      </p:cBhvr>
                                      <p:to>
                                        <p:strVal val="visible"/>
                                      </p:to>
                                    </p:set>
                                    <p:animEffect transition="in" filter="fade">
                                      <p:cBhvr>
                                        <p:cTn id="59" dur="1000"/>
                                        <p:tgtEl>
                                          <p:spTgt spid="11673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a:extLst>
              <a:ext uri="{FF2B5EF4-FFF2-40B4-BE49-F238E27FC236}">
                <a16:creationId xmlns:a16="http://schemas.microsoft.com/office/drawing/2014/main" id="{23C719BB-D3DB-4145-8414-4C6CCEC5314A}"/>
              </a:ext>
            </a:extLst>
          </p:cNvPr>
          <p:cNvSpPr>
            <a:spLocks noGrp="1" noChangeArrowheads="1"/>
          </p:cNvSpPr>
          <p:nvPr>
            <p:ph type="title"/>
          </p:nvPr>
        </p:nvSpPr>
        <p:spPr/>
        <p:txBody>
          <a:bodyPr/>
          <a:lstStyle/>
          <a:p>
            <a:r>
              <a:rPr lang="en-US" altLang="en-US" dirty="0"/>
              <a:t>Top 10 Audit Findings (FY 2021)</a:t>
            </a:r>
          </a:p>
        </p:txBody>
      </p:sp>
      <p:sp>
        <p:nvSpPr>
          <p:cNvPr id="117761" name="Content Placeholder 5">
            <a:extLst>
              <a:ext uri="{FF2B5EF4-FFF2-40B4-BE49-F238E27FC236}">
                <a16:creationId xmlns:a16="http://schemas.microsoft.com/office/drawing/2014/main" id="{7E48F7F5-E213-B646-8BA6-678171193382}"/>
              </a:ext>
            </a:extLst>
          </p:cNvPr>
          <p:cNvSpPr>
            <a:spLocks noGrp="1" noChangeArrowheads="1"/>
          </p:cNvSpPr>
          <p:nvPr>
            <p:ph idx="4294967295"/>
          </p:nvPr>
        </p:nvSpPr>
        <p:spPr>
          <a:xfrm>
            <a:off x="1969038" y="1400175"/>
            <a:ext cx="10037762" cy="5053013"/>
          </a:xfrm>
        </p:spPr>
        <p:txBody>
          <a:bodyPr>
            <a:normAutofit/>
          </a:bodyPr>
          <a:lstStyle/>
          <a:p>
            <a:pPr marL="0" indent="0">
              <a:lnSpc>
                <a:spcPct val="150000"/>
              </a:lnSpc>
              <a:spcBef>
                <a:spcPts val="800"/>
              </a:spcBef>
              <a:buNone/>
            </a:pPr>
            <a:r>
              <a:rPr lang="en-US" altLang="en-US" sz="2600" dirty="0"/>
              <a:t>Drawdowns not adequately supported.   </a:t>
            </a:r>
          </a:p>
          <a:p>
            <a:pPr marL="0" indent="0">
              <a:lnSpc>
                <a:spcPct val="250000"/>
              </a:lnSpc>
              <a:spcBef>
                <a:spcPts val="800"/>
              </a:spcBef>
              <a:buNone/>
            </a:pPr>
            <a:r>
              <a:rPr lang="en-US" altLang="en-US" sz="2600" dirty="0"/>
              <a:t>Matching funds not provided and/or inadequately supported.    </a:t>
            </a:r>
          </a:p>
          <a:p>
            <a:pPr marL="0" indent="0">
              <a:lnSpc>
                <a:spcPct val="150000"/>
              </a:lnSpc>
              <a:spcBef>
                <a:spcPts val="800"/>
              </a:spcBef>
              <a:buNone/>
            </a:pPr>
            <a:r>
              <a:rPr lang="en-US" altLang="en-US" sz="2600" dirty="0"/>
              <a:t>Procurement not supported – (e.g., RFPs, Bids, etc.).   </a:t>
            </a:r>
          </a:p>
          <a:p>
            <a:pPr marL="0" indent="0">
              <a:lnSpc>
                <a:spcPct val="250000"/>
              </a:lnSpc>
              <a:spcBef>
                <a:spcPts val="800"/>
              </a:spcBef>
              <a:buNone/>
            </a:pPr>
            <a:r>
              <a:rPr lang="en-US" altLang="en-US" sz="2600" dirty="0"/>
              <a:t>Suspension and Debarment – (verification not performed).    </a:t>
            </a:r>
          </a:p>
          <a:p>
            <a:pPr marL="0" indent="0">
              <a:lnSpc>
                <a:spcPct val="200000"/>
              </a:lnSpc>
              <a:spcBef>
                <a:spcPts val="800"/>
              </a:spcBef>
              <a:buNone/>
            </a:pPr>
            <a:r>
              <a:rPr lang="en-US" altLang="en-US" sz="2600" dirty="0"/>
              <a:t>Accounting system inadequate or not effectively utilized.     </a:t>
            </a:r>
          </a:p>
        </p:txBody>
      </p:sp>
      <p:grpSp>
        <p:nvGrpSpPr>
          <p:cNvPr id="117763" name="Group 5">
            <a:extLst>
              <a:ext uri="{FF2B5EF4-FFF2-40B4-BE49-F238E27FC236}">
                <a16:creationId xmlns:a16="http://schemas.microsoft.com/office/drawing/2014/main" id="{4F35C97B-5CE1-F341-B24D-567A8B4EE608}"/>
              </a:ext>
            </a:extLst>
          </p:cNvPr>
          <p:cNvGrpSpPr>
            <a:grpSpLocks/>
          </p:cNvGrpSpPr>
          <p:nvPr/>
        </p:nvGrpSpPr>
        <p:grpSpPr bwMode="auto">
          <a:xfrm>
            <a:off x="1084263" y="1466653"/>
            <a:ext cx="708025" cy="708025"/>
            <a:chOff x="2158968" y="1472960"/>
            <a:chExt cx="707795" cy="707795"/>
          </a:xfrm>
        </p:grpSpPr>
        <p:sp>
          <p:nvSpPr>
            <p:cNvPr id="7" name="Oval 6">
              <a:extLst>
                <a:ext uri="{FF2B5EF4-FFF2-40B4-BE49-F238E27FC236}">
                  <a16:creationId xmlns:a16="http://schemas.microsoft.com/office/drawing/2014/main" id="{88526A2E-7236-7B44-B1AA-7812279363D4}"/>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777" name="TextBox 7">
              <a:extLst>
                <a:ext uri="{FF2B5EF4-FFF2-40B4-BE49-F238E27FC236}">
                  <a16:creationId xmlns:a16="http://schemas.microsoft.com/office/drawing/2014/main" id="{7A9A977E-E7EA-9C4C-ACE5-939F9A7B78C8}"/>
                </a:ext>
              </a:extLst>
            </p:cNvPr>
            <p:cNvSpPr txBox="1">
              <a:spLocks noChangeArrowheads="1"/>
            </p:cNvSpPr>
            <p:nvPr/>
          </p:nvSpPr>
          <p:spPr bwMode="auto">
            <a:xfrm>
              <a:off x="2319744" y="153936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6</a:t>
              </a:r>
            </a:p>
          </p:txBody>
        </p:sp>
      </p:grpSp>
      <p:grpSp>
        <p:nvGrpSpPr>
          <p:cNvPr id="117764" name="Group 8">
            <a:extLst>
              <a:ext uri="{FF2B5EF4-FFF2-40B4-BE49-F238E27FC236}">
                <a16:creationId xmlns:a16="http://schemas.microsoft.com/office/drawing/2014/main" id="{5BD2029E-D921-234C-B203-1AEA3F1F9F5E}"/>
              </a:ext>
            </a:extLst>
          </p:cNvPr>
          <p:cNvGrpSpPr>
            <a:grpSpLocks/>
          </p:cNvGrpSpPr>
          <p:nvPr/>
        </p:nvGrpSpPr>
        <p:grpSpPr bwMode="auto">
          <a:xfrm>
            <a:off x="1084263" y="2382406"/>
            <a:ext cx="708025" cy="708025"/>
            <a:chOff x="2158968" y="1472960"/>
            <a:chExt cx="707795" cy="707795"/>
          </a:xfrm>
        </p:grpSpPr>
        <p:sp>
          <p:nvSpPr>
            <p:cNvPr id="10" name="Oval 9">
              <a:extLst>
                <a:ext uri="{FF2B5EF4-FFF2-40B4-BE49-F238E27FC236}">
                  <a16:creationId xmlns:a16="http://schemas.microsoft.com/office/drawing/2014/main" id="{86718EDB-89F5-F142-9F3E-C8EDF9283E98}"/>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775" name="TextBox 10">
              <a:extLst>
                <a:ext uri="{FF2B5EF4-FFF2-40B4-BE49-F238E27FC236}">
                  <a16:creationId xmlns:a16="http://schemas.microsoft.com/office/drawing/2014/main" id="{AA15D449-5D53-BA42-A0EB-E5568067B88F}"/>
                </a:ext>
              </a:extLst>
            </p:cNvPr>
            <p:cNvSpPr txBox="1">
              <a:spLocks noChangeArrowheads="1"/>
            </p:cNvSpPr>
            <p:nvPr/>
          </p:nvSpPr>
          <p:spPr bwMode="auto">
            <a:xfrm>
              <a:off x="2319744" y="153936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7</a:t>
              </a:r>
            </a:p>
          </p:txBody>
        </p:sp>
      </p:grpSp>
      <p:grpSp>
        <p:nvGrpSpPr>
          <p:cNvPr id="117765" name="Group 11">
            <a:extLst>
              <a:ext uri="{FF2B5EF4-FFF2-40B4-BE49-F238E27FC236}">
                <a16:creationId xmlns:a16="http://schemas.microsoft.com/office/drawing/2014/main" id="{64618FF3-8EEC-A14F-BD83-1179C821832E}"/>
              </a:ext>
            </a:extLst>
          </p:cNvPr>
          <p:cNvGrpSpPr>
            <a:grpSpLocks/>
          </p:cNvGrpSpPr>
          <p:nvPr/>
        </p:nvGrpSpPr>
        <p:grpSpPr bwMode="auto">
          <a:xfrm>
            <a:off x="1126517" y="3270283"/>
            <a:ext cx="708025" cy="708025"/>
            <a:chOff x="2158968" y="1472960"/>
            <a:chExt cx="707795" cy="707795"/>
          </a:xfrm>
        </p:grpSpPr>
        <p:sp>
          <p:nvSpPr>
            <p:cNvPr id="13" name="Oval 12">
              <a:extLst>
                <a:ext uri="{FF2B5EF4-FFF2-40B4-BE49-F238E27FC236}">
                  <a16:creationId xmlns:a16="http://schemas.microsoft.com/office/drawing/2014/main" id="{B47FC208-F0C5-F24D-8F63-017EEBE654F3}"/>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773" name="TextBox 13">
              <a:extLst>
                <a:ext uri="{FF2B5EF4-FFF2-40B4-BE49-F238E27FC236}">
                  <a16:creationId xmlns:a16="http://schemas.microsoft.com/office/drawing/2014/main" id="{CB0EC7C9-4C4E-A243-A527-50C726924C52}"/>
                </a:ext>
              </a:extLst>
            </p:cNvPr>
            <p:cNvSpPr txBox="1">
              <a:spLocks noChangeArrowheads="1"/>
            </p:cNvSpPr>
            <p:nvPr/>
          </p:nvSpPr>
          <p:spPr bwMode="auto">
            <a:xfrm>
              <a:off x="2319744" y="153936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8</a:t>
              </a:r>
            </a:p>
          </p:txBody>
        </p:sp>
      </p:grpSp>
      <p:grpSp>
        <p:nvGrpSpPr>
          <p:cNvPr id="117766" name="Group 14">
            <a:extLst>
              <a:ext uri="{FF2B5EF4-FFF2-40B4-BE49-F238E27FC236}">
                <a16:creationId xmlns:a16="http://schemas.microsoft.com/office/drawing/2014/main" id="{76B7F1D0-8280-1C44-9EC5-D6A696F9C254}"/>
              </a:ext>
            </a:extLst>
          </p:cNvPr>
          <p:cNvGrpSpPr>
            <a:grpSpLocks/>
          </p:cNvGrpSpPr>
          <p:nvPr/>
        </p:nvGrpSpPr>
        <p:grpSpPr bwMode="auto">
          <a:xfrm>
            <a:off x="1124871" y="4219404"/>
            <a:ext cx="708025" cy="708025"/>
            <a:chOff x="2158968" y="1472960"/>
            <a:chExt cx="707795" cy="707795"/>
          </a:xfrm>
        </p:grpSpPr>
        <p:sp>
          <p:nvSpPr>
            <p:cNvPr id="16" name="Oval 15">
              <a:extLst>
                <a:ext uri="{FF2B5EF4-FFF2-40B4-BE49-F238E27FC236}">
                  <a16:creationId xmlns:a16="http://schemas.microsoft.com/office/drawing/2014/main" id="{4F8A4A09-0606-CD4F-9B37-0AFA4A18E524}"/>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771" name="TextBox 16">
              <a:extLst>
                <a:ext uri="{FF2B5EF4-FFF2-40B4-BE49-F238E27FC236}">
                  <a16:creationId xmlns:a16="http://schemas.microsoft.com/office/drawing/2014/main" id="{C87153E6-EB9A-3F47-AFB4-5332FD82C52D}"/>
                </a:ext>
              </a:extLst>
            </p:cNvPr>
            <p:cNvSpPr txBox="1">
              <a:spLocks noChangeArrowheads="1"/>
            </p:cNvSpPr>
            <p:nvPr/>
          </p:nvSpPr>
          <p:spPr bwMode="auto">
            <a:xfrm>
              <a:off x="2319744" y="153936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9</a:t>
              </a:r>
            </a:p>
          </p:txBody>
        </p:sp>
      </p:grpSp>
      <p:grpSp>
        <p:nvGrpSpPr>
          <p:cNvPr id="117767" name="Group 17">
            <a:extLst>
              <a:ext uri="{FF2B5EF4-FFF2-40B4-BE49-F238E27FC236}">
                <a16:creationId xmlns:a16="http://schemas.microsoft.com/office/drawing/2014/main" id="{B468ADD8-2CF7-4144-B886-FB9CBA5EBCEF}"/>
              </a:ext>
            </a:extLst>
          </p:cNvPr>
          <p:cNvGrpSpPr>
            <a:grpSpLocks/>
          </p:cNvGrpSpPr>
          <p:nvPr/>
        </p:nvGrpSpPr>
        <p:grpSpPr bwMode="auto">
          <a:xfrm>
            <a:off x="1146075" y="5168525"/>
            <a:ext cx="750887" cy="708025"/>
            <a:chOff x="2158968" y="1472960"/>
            <a:chExt cx="749999" cy="707795"/>
          </a:xfrm>
        </p:grpSpPr>
        <p:sp>
          <p:nvSpPr>
            <p:cNvPr id="19" name="Oval 18">
              <a:extLst>
                <a:ext uri="{FF2B5EF4-FFF2-40B4-BE49-F238E27FC236}">
                  <a16:creationId xmlns:a16="http://schemas.microsoft.com/office/drawing/2014/main" id="{60AEF0E4-94CE-1C4D-9885-428959270D8B}"/>
                </a:ext>
              </a:extLst>
            </p:cNvPr>
            <p:cNvSpPr/>
            <p:nvPr/>
          </p:nvSpPr>
          <p:spPr>
            <a:xfrm>
              <a:off x="2158968" y="1472960"/>
              <a:ext cx="707188"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769" name="TextBox 19">
              <a:extLst>
                <a:ext uri="{FF2B5EF4-FFF2-40B4-BE49-F238E27FC236}">
                  <a16:creationId xmlns:a16="http://schemas.microsoft.com/office/drawing/2014/main" id="{786A8CF1-D781-F94D-94A2-DB563797EEB1}"/>
                </a:ext>
              </a:extLst>
            </p:cNvPr>
            <p:cNvSpPr txBox="1">
              <a:spLocks noChangeArrowheads="1"/>
            </p:cNvSpPr>
            <p:nvPr/>
          </p:nvSpPr>
          <p:spPr bwMode="auto">
            <a:xfrm>
              <a:off x="2201172" y="1539361"/>
              <a:ext cx="7077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10</a:t>
              </a:r>
            </a:p>
          </p:txBody>
        </p:sp>
      </p:grpSp>
      <p:pic>
        <p:nvPicPr>
          <p:cNvPr id="22" name="Picture 21">
            <a:extLst>
              <a:ext uri="{FF2B5EF4-FFF2-40B4-BE49-F238E27FC236}">
                <a16:creationId xmlns:a16="http://schemas.microsoft.com/office/drawing/2014/main" id="{2CD40171-437A-9E4C-98A5-72E3557D284F}"/>
              </a:ext>
            </a:extLst>
          </p:cNvPr>
          <p:cNvPicPr>
            <a:picLocks noChangeAspect="1"/>
          </p:cNvPicPr>
          <p:nvPr/>
        </p:nvPicPr>
        <p:blipFill>
          <a:blip r:embed="rId3"/>
          <a:stretch>
            <a:fillRect/>
          </a:stretch>
        </p:blipFill>
        <p:spPr>
          <a:xfrm rot="685479">
            <a:off x="9350879" y="17643"/>
            <a:ext cx="2765064" cy="2765064"/>
          </a:xfrm>
          <a:prstGeom prst="rect">
            <a:avLst/>
          </a:prstGeom>
        </p:spPr>
      </p:pic>
    </p:spTree>
    <p:extLst>
      <p:ext uri="{BB962C8B-B14F-4D97-AF65-F5344CB8AC3E}">
        <p14:creationId xmlns:p14="http://schemas.microsoft.com/office/powerpoint/2010/main" val="186066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17763"/>
                                        </p:tgtEl>
                                        <p:attrNameLst>
                                          <p:attrName>style.visibility</p:attrName>
                                        </p:attrNameLst>
                                      </p:cBhvr>
                                      <p:to>
                                        <p:strVal val="visible"/>
                                      </p:to>
                                    </p:set>
                                    <p:anim calcmode="lin" valueType="num">
                                      <p:cBhvr>
                                        <p:cTn id="7" dur="500" fill="hold"/>
                                        <p:tgtEl>
                                          <p:spTgt spid="117763"/>
                                        </p:tgtEl>
                                        <p:attrNameLst>
                                          <p:attrName>ppt_w</p:attrName>
                                        </p:attrNameLst>
                                      </p:cBhvr>
                                      <p:tavLst>
                                        <p:tav tm="0">
                                          <p:val>
                                            <p:fltVal val="0"/>
                                          </p:val>
                                        </p:tav>
                                        <p:tav tm="100000">
                                          <p:val>
                                            <p:strVal val="#ppt_w"/>
                                          </p:val>
                                        </p:tav>
                                      </p:tavLst>
                                    </p:anim>
                                    <p:anim calcmode="lin" valueType="num">
                                      <p:cBhvr>
                                        <p:cTn id="8" dur="500" fill="hold"/>
                                        <p:tgtEl>
                                          <p:spTgt spid="11776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17761">
                                            <p:txEl>
                                              <p:pRg st="0" end="0"/>
                                            </p:txEl>
                                          </p:spTgt>
                                        </p:tgtEl>
                                        <p:attrNameLst>
                                          <p:attrName>style.visibility</p:attrName>
                                        </p:attrNameLst>
                                      </p:cBhvr>
                                      <p:to>
                                        <p:strVal val="visible"/>
                                      </p:to>
                                    </p:set>
                                    <p:animEffect transition="in" filter="fade">
                                      <p:cBhvr>
                                        <p:cTn id="12" dur="1000"/>
                                        <p:tgtEl>
                                          <p:spTgt spid="11776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117764"/>
                                        </p:tgtEl>
                                        <p:attrNameLst>
                                          <p:attrName>style.visibility</p:attrName>
                                        </p:attrNameLst>
                                      </p:cBhvr>
                                      <p:to>
                                        <p:strVal val="visible"/>
                                      </p:to>
                                    </p:set>
                                    <p:anim calcmode="lin" valueType="num">
                                      <p:cBhvr>
                                        <p:cTn id="17" dur="500" fill="hold"/>
                                        <p:tgtEl>
                                          <p:spTgt spid="117764"/>
                                        </p:tgtEl>
                                        <p:attrNameLst>
                                          <p:attrName>ppt_w</p:attrName>
                                        </p:attrNameLst>
                                      </p:cBhvr>
                                      <p:tavLst>
                                        <p:tav tm="0">
                                          <p:val>
                                            <p:fltVal val="0"/>
                                          </p:val>
                                        </p:tav>
                                        <p:tav tm="100000">
                                          <p:val>
                                            <p:strVal val="#ppt_w"/>
                                          </p:val>
                                        </p:tav>
                                      </p:tavLst>
                                    </p:anim>
                                    <p:anim calcmode="lin" valueType="num">
                                      <p:cBhvr>
                                        <p:cTn id="18" dur="500" fill="hold"/>
                                        <p:tgtEl>
                                          <p:spTgt spid="117764"/>
                                        </p:tgtEl>
                                        <p:attrNameLst>
                                          <p:attrName>ppt_h</p:attrName>
                                        </p:attrNameLst>
                                      </p:cBhvr>
                                      <p:tavLst>
                                        <p:tav tm="0">
                                          <p:val>
                                            <p:fltVal val="0"/>
                                          </p:val>
                                        </p:tav>
                                        <p:tav tm="100000">
                                          <p:val>
                                            <p:strVal val="#ppt_h"/>
                                          </p:val>
                                        </p:tav>
                                      </p:tavLst>
                                    </p:anim>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117761">
                                            <p:txEl>
                                              <p:pRg st="1" end="1"/>
                                            </p:txEl>
                                          </p:spTgt>
                                        </p:tgtEl>
                                        <p:attrNameLst>
                                          <p:attrName>style.visibility</p:attrName>
                                        </p:attrNameLst>
                                      </p:cBhvr>
                                      <p:to>
                                        <p:strVal val="visible"/>
                                      </p:to>
                                    </p:set>
                                    <p:animEffect transition="in" filter="fade">
                                      <p:cBhvr>
                                        <p:cTn id="22" dur="1000"/>
                                        <p:tgtEl>
                                          <p:spTgt spid="117761">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0"/>
                                  </p:stCondLst>
                                  <p:childTnLst>
                                    <p:set>
                                      <p:cBhvr>
                                        <p:cTn id="26" dur="1" fill="hold">
                                          <p:stCondLst>
                                            <p:cond delay="0"/>
                                          </p:stCondLst>
                                        </p:cTn>
                                        <p:tgtEl>
                                          <p:spTgt spid="117765"/>
                                        </p:tgtEl>
                                        <p:attrNameLst>
                                          <p:attrName>style.visibility</p:attrName>
                                        </p:attrNameLst>
                                      </p:cBhvr>
                                      <p:to>
                                        <p:strVal val="visible"/>
                                      </p:to>
                                    </p:set>
                                    <p:anim calcmode="lin" valueType="num">
                                      <p:cBhvr>
                                        <p:cTn id="27" dur="500" fill="hold"/>
                                        <p:tgtEl>
                                          <p:spTgt spid="117765"/>
                                        </p:tgtEl>
                                        <p:attrNameLst>
                                          <p:attrName>ppt_w</p:attrName>
                                        </p:attrNameLst>
                                      </p:cBhvr>
                                      <p:tavLst>
                                        <p:tav tm="0">
                                          <p:val>
                                            <p:fltVal val="0"/>
                                          </p:val>
                                        </p:tav>
                                        <p:tav tm="100000">
                                          <p:val>
                                            <p:strVal val="#ppt_w"/>
                                          </p:val>
                                        </p:tav>
                                      </p:tavLst>
                                    </p:anim>
                                    <p:anim calcmode="lin" valueType="num">
                                      <p:cBhvr>
                                        <p:cTn id="28" dur="500" fill="hold"/>
                                        <p:tgtEl>
                                          <p:spTgt spid="117765"/>
                                        </p:tgtEl>
                                        <p:attrNameLst>
                                          <p:attrName>ppt_h</p:attrName>
                                        </p:attrNameLst>
                                      </p:cBhvr>
                                      <p:tavLst>
                                        <p:tav tm="0">
                                          <p:val>
                                            <p:fltVal val="0"/>
                                          </p:val>
                                        </p:tav>
                                        <p:tav tm="100000">
                                          <p:val>
                                            <p:strVal val="#ppt_h"/>
                                          </p:val>
                                        </p:tav>
                                      </p:tavLst>
                                    </p:anim>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17761">
                                            <p:txEl>
                                              <p:pRg st="2" end="2"/>
                                            </p:txEl>
                                          </p:spTgt>
                                        </p:tgtEl>
                                        <p:attrNameLst>
                                          <p:attrName>style.visibility</p:attrName>
                                        </p:attrNameLst>
                                      </p:cBhvr>
                                      <p:to>
                                        <p:strVal val="visible"/>
                                      </p:to>
                                    </p:set>
                                    <p:animEffect transition="in" filter="fade">
                                      <p:cBhvr>
                                        <p:cTn id="32" dur="1000"/>
                                        <p:tgtEl>
                                          <p:spTgt spid="117761">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nodeType="clickEffect">
                                  <p:stCondLst>
                                    <p:cond delay="0"/>
                                  </p:stCondLst>
                                  <p:childTnLst>
                                    <p:set>
                                      <p:cBhvr>
                                        <p:cTn id="36" dur="1" fill="hold">
                                          <p:stCondLst>
                                            <p:cond delay="0"/>
                                          </p:stCondLst>
                                        </p:cTn>
                                        <p:tgtEl>
                                          <p:spTgt spid="117766"/>
                                        </p:tgtEl>
                                        <p:attrNameLst>
                                          <p:attrName>style.visibility</p:attrName>
                                        </p:attrNameLst>
                                      </p:cBhvr>
                                      <p:to>
                                        <p:strVal val="visible"/>
                                      </p:to>
                                    </p:set>
                                    <p:anim calcmode="lin" valueType="num">
                                      <p:cBhvr>
                                        <p:cTn id="37" dur="500" fill="hold"/>
                                        <p:tgtEl>
                                          <p:spTgt spid="117766"/>
                                        </p:tgtEl>
                                        <p:attrNameLst>
                                          <p:attrName>ppt_w</p:attrName>
                                        </p:attrNameLst>
                                      </p:cBhvr>
                                      <p:tavLst>
                                        <p:tav tm="0">
                                          <p:val>
                                            <p:fltVal val="0"/>
                                          </p:val>
                                        </p:tav>
                                        <p:tav tm="100000">
                                          <p:val>
                                            <p:strVal val="#ppt_w"/>
                                          </p:val>
                                        </p:tav>
                                      </p:tavLst>
                                    </p:anim>
                                    <p:anim calcmode="lin" valueType="num">
                                      <p:cBhvr>
                                        <p:cTn id="38" dur="500" fill="hold"/>
                                        <p:tgtEl>
                                          <p:spTgt spid="117766"/>
                                        </p:tgtEl>
                                        <p:attrNameLst>
                                          <p:attrName>ppt_h</p:attrName>
                                        </p:attrNameLst>
                                      </p:cBhvr>
                                      <p:tavLst>
                                        <p:tav tm="0">
                                          <p:val>
                                            <p:fltVal val="0"/>
                                          </p:val>
                                        </p:tav>
                                        <p:tav tm="100000">
                                          <p:val>
                                            <p:strVal val="#ppt_h"/>
                                          </p:val>
                                        </p:tav>
                                      </p:tavLst>
                                    </p:anim>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117761">
                                            <p:txEl>
                                              <p:pRg st="3" end="3"/>
                                            </p:txEl>
                                          </p:spTgt>
                                        </p:tgtEl>
                                        <p:attrNameLst>
                                          <p:attrName>style.visibility</p:attrName>
                                        </p:attrNameLst>
                                      </p:cBhvr>
                                      <p:to>
                                        <p:strVal val="visible"/>
                                      </p:to>
                                    </p:set>
                                    <p:animEffect transition="in" filter="fade">
                                      <p:cBhvr>
                                        <p:cTn id="42" dur="1000"/>
                                        <p:tgtEl>
                                          <p:spTgt spid="117761">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3" presetClass="entr" presetSubtype="16" fill="hold" nodeType="clickEffect">
                                  <p:stCondLst>
                                    <p:cond delay="0"/>
                                  </p:stCondLst>
                                  <p:childTnLst>
                                    <p:set>
                                      <p:cBhvr>
                                        <p:cTn id="46" dur="1" fill="hold">
                                          <p:stCondLst>
                                            <p:cond delay="0"/>
                                          </p:stCondLst>
                                        </p:cTn>
                                        <p:tgtEl>
                                          <p:spTgt spid="117767"/>
                                        </p:tgtEl>
                                        <p:attrNameLst>
                                          <p:attrName>style.visibility</p:attrName>
                                        </p:attrNameLst>
                                      </p:cBhvr>
                                      <p:to>
                                        <p:strVal val="visible"/>
                                      </p:to>
                                    </p:set>
                                    <p:anim calcmode="lin" valueType="num">
                                      <p:cBhvr>
                                        <p:cTn id="47" dur="500" fill="hold"/>
                                        <p:tgtEl>
                                          <p:spTgt spid="117767"/>
                                        </p:tgtEl>
                                        <p:attrNameLst>
                                          <p:attrName>ppt_w</p:attrName>
                                        </p:attrNameLst>
                                      </p:cBhvr>
                                      <p:tavLst>
                                        <p:tav tm="0">
                                          <p:val>
                                            <p:fltVal val="0"/>
                                          </p:val>
                                        </p:tav>
                                        <p:tav tm="100000">
                                          <p:val>
                                            <p:strVal val="#ppt_w"/>
                                          </p:val>
                                        </p:tav>
                                      </p:tavLst>
                                    </p:anim>
                                    <p:anim calcmode="lin" valueType="num">
                                      <p:cBhvr>
                                        <p:cTn id="48" dur="500" fill="hold"/>
                                        <p:tgtEl>
                                          <p:spTgt spid="117767"/>
                                        </p:tgtEl>
                                        <p:attrNameLst>
                                          <p:attrName>ppt_h</p:attrName>
                                        </p:attrNameLst>
                                      </p:cBhvr>
                                      <p:tavLst>
                                        <p:tav tm="0">
                                          <p:val>
                                            <p:fltVal val="0"/>
                                          </p:val>
                                        </p:tav>
                                        <p:tav tm="100000">
                                          <p:val>
                                            <p:strVal val="#ppt_h"/>
                                          </p:val>
                                        </p:tav>
                                      </p:tavLst>
                                    </p:anim>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117761">
                                            <p:txEl>
                                              <p:pRg st="4" end="4"/>
                                            </p:txEl>
                                          </p:spTgt>
                                        </p:tgtEl>
                                        <p:attrNameLst>
                                          <p:attrName>style.visibility</p:attrName>
                                        </p:attrNameLst>
                                      </p:cBhvr>
                                      <p:to>
                                        <p:strVal val="visible"/>
                                      </p:to>
                                    </p:set>
                                    <p:animEffect transition="in" filter="fade">
                                      <p:cBhvr>
                                        <p:cTn id="52" dur="1000"/>
                                        <p:tgtEl>
                                          <p:spTgt spid="11776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14AC4-6772-EE43-A559-4DC5647E70D4}"/>
              </a:ext>
            </a:extLst>
          </p:cNvPr>
          <p:cNvSpPr>
            <a:spLocks noGrp="1"/>
          </p:cNvSpPr>
          <p:nvPr>
            <p:ph type="title"/>
          </p:nvPr>
        </p:nvSpPr>
        <p:spPr/>
        <p:txBody>
          <a:bodyPr/>
          <a:lstStyle/>
          <a:p>
            <a:r>
              <a:rPr lang="en-US" dirty="0"/>
              <a:t>Points to Remember for </a:t>
            </a:r>
            <a:br>
              <a:rPr lang="en-US" dirty="0"/>
            </a:br>
            <a:r>
              <a:rPr lang="en-US" dirty="0"/>
              <a:t>Successful Financial Management</a:t>
            </a:r>
          </a:p>
        </p:txBody>
      </p:sp>
    </p:spTree>
    <p:extLst>
      <p:ext uri="{BB962C8B-B14F-4D97-AF65-F5344CB8AC3E}">
        <p14:creationId xmlns:p14="http://schemas.microsoft.com/office/powerpoint/2010/main" val="36642200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93C69-E810-9945-BDB4-204AFBCDAAE2}"/>
              </a:ext>
            </a:extLst>
          </p:cNvPr>
          <p:cNvSpPr>
            <a:spLocks noGrp="1"/>
          </p:cNvSpPr>
          <p:nvPr>
            <p:ph type="title"/>
          </p:nvPr>
        </p:nvSpPr>
        <p:spPr/>
        <p:txBody>
          <a:bodyPr/>
          <a:lstStyle/>
          <a:p>
            <a:r>
              <a:rPr lang="en-US" dirty="0"/>
              <a:t>Getting Through the Financial Maze</a:t>
            </a:r>
          </a:p>
        </p:txBody>
      </p:sp>
      <p:sp>
        <p:nvSpPr>
          <p:cNvPr id="3" name="Content Placeholder 2">
            <a:extLst>
              <a:ext uri="{FF2B5EF4-FFF2-40B4-BE49-F238E27FC236}">
                <a16:creationId xmlns:a16="http://schemas.microsoft.com/office/drawing/2014/main" id="{04D01D8C-3700-3242-9C43-56E958891B64}"/>
              </a:ext>
            </a:extLst>
          </p:cNvPr>
          <p:cNvSpPr>
            <a:spLocks noGrp="1"/>
          </p:cNvSpPr>
          <p:nvPr>
            <p:ph idx="1"/>
          </p:nvPr>
        </p:nvSpPr>
        <p:spPr>
          <a:xfrm>
            <a:off x="598714" y="1371601"/>
            <a:ext cx="10890250" cy="484093"/>
          </a:xfrm>
        </p:spPr>
        <p:txBody>
          <a:bodyPr>
            <a:noAutofit/>
          </a:bodyPr>
          <a:lstStyle/>
          <a:p>
            <a:pPr marL="0" indent="0">
              <a:buNone/>
            </a:pPr>
            <a:r>
              <a:rPr lang="en-US" sz="3000" dirty="0"/>
              <a:t>When in Doubt… </a:t>
            </a:r>
          </a:p>
        </p:txBody>
      </p:sp>
      <p:pic>
        <p:nvPicPr>
          <p:cNvPr id="10" name="Picture 9">
            <a:extLst>
              <a:ext uri="{FF2B5EF4-FFF2-40B4-BE49-F238E27FC236}">
                <a16:creationId xmlns:a16="http://schemas.microsoft.com/office/drawing/2014/main" id="{FBFA9E39-34FE-7746-97CD-2C7D578F75C4}"/>
              </a:ext>
            </a:extLst>
          </p:cNvPr>
          <p:cNvPicPr>
            <a:picLocks noChangeAspect="1"/>
          </p:cNvPicPr>
          <p:nvPr/>
        </p:nvPicPr>
        <p:blipFill>
          <a:blip r:embed="rId2"/>
          <a:stretch>
            <a:fillRect/>
          </a:stretch>
        </p:blipFill>
        <p:spPr>
          <a:xfrm>
            <a:off x="3110753" y="902876"/>
            <a:ext cx="5970494" cy="5970494"/>
          </a:xfrm>
          <a:prstGeom prst="rect">
            <a:avLst/>
          </a:prstGeom>
        </p:spPr>
      </p:pic>
      <p:sp>
        <p:nvSpPr>
          <p:cNvPr id="11" name="TextBox 10">
            <a:extLst>
              <a:ext uri="{FF2B5EF4-FFF2-40B4-BE49-F238E27FC236}">
                <a16:creationId xmlns:a16="http://schemas.microsoft.com/office/drawing/2014/main" id="{DB62B75D-C5A6-B047-8472-2DBD298C24A5}"/>
              </a:ext>
            </a:extLst>
          </p:cNvPr>
          <p:cNvSpPr txBox="1"/>
          <p:nvPr/>
        </p:nvSpPr>
        <p:spPr>
          <a:xfrm>
            <a:off x="5094194" y="3173506"/>
            <a:ext cx="1922930" cy="1569660"/>
          </a:xfrm>
          <a:prstGeom prst="rect">
            <a:avLst/>
          </a:prstGeom>
          <a:noFill/>
        </p:spPr>
        <p:txBody>
          <a:bodyPr wrap="square" rtlCol="0">
            <a:spAutoFit/>
          </a:bodyPr>
          <a:lstStyle/>
          <a:p>
            <a:pPr algn="ctr"/>
            <a:r>
              <a:rPr lang="en-US" sz="3200" b="1" i="1" dirty="0">
                <a:solidFill>
                  <a:srgbClr val="C00000"/>
                </a:solidFill>
                <a:latin typeface="Arial Narrow" panose="020B0604020202020204" pitchFamily="34" charset="0"/>
                <a:cs typeface="Arial Narrow" panose="020B0604020202020204" pitchFamily="34" charset="0"/>
              </a:rPr>
              <a:t>Call the Awarding Agency</a:t>
            </a:r>
          </a:p>
        </p:txBody>
      </p:sp>
      <p:pic>
        <p:nvPicPr>
          <p:cNvPr id="14" name="Picture 13">
            <a:extLst>
              <a:ext uri="{FF2B5EF4-FFF2-40B4-BE49-F238E27FC236}">
                <a16:creationId xmlns:a16="http://schemas.microsoft.com/office/drawing/2014/main" id="{16CD1A12-20F1-6F4E-A85F-CFB722C13C01}"/>
              </a:ext>
            </a:extLst>
          </p:cNvPr>
          <p:cNvPicPr>
            <a:picLocks noChangeAspect="1"/>
          </p:cNvPicPr>
          <p:nvPr/>
        </p:nvPicPr>
        <p:blipFill>
          <a:blip r:embed="rId3"/>
          <a:stretch>
            <a:fillRect/>
          </a:stretch>
        </p:blipFill>
        <p:spPr>
          <a:xfrm rot="8447415">
            <a:off x="3761545" y="1044712"/>
            <a:ext cx="1000844" cy="1000844"/>
          </a:xfrm>
          <a:prstGeom prst="rect">
            <a:avLst/>
          </a:prstGeom>
        </p:spPr>
      </p:pic>
      <p:grpSp>
        <p:nvGrpSpPr>
          <p:cNvPr id="23" name="Group 22">
            <a:extLst>
              <a:ext uri="{FF2B5EF4-FFF2-40B4-BE49-F238E27FC236}">
                <a16:creationId xmlns:a16="http://schemas.microsoft.com/office/drawing/2014/main" id="{40A38739-7BBA-7843-B5A7-6DD9212FA1F8}"/>
              </a:ext>
            </a:extLst>
          </p:cNvPr>
          <p:cNvGrpSpPr/>
          <p:nvPr/>
        </p:nvGrpSpPr>
        <p:grpSpPr>
          <a:xfrm>
            <a:off x="6350" y="1164131"/>
            <a:ext cx="3767069" cy="3767069"/>
            <a:chOff x="6350" y="1164131"/>
            <a:chExt cx="3767069" cy="3767069"/>
          </a:xfrm>
        </p:grpSpPr>
        <p:pic>
          <p:nvPicPr>
            <p:cNvPr id="13" name="Picture 12">
              <a:extLst>
                <a:ext uri="{FF2B5EF4-FFF2-40B4-BE49-F238E27FC236}">
                  <a16:creationId xmlns:a16="http://schemas.microsoft.com/office/drawing/2014/main" id="{C4B22134-680B-E54E-9FB9-3E8E2814D0CC}"/>
                </a:ext>
              </a:extLst>
            </p:cNvPr>
            <p:cNvPicPr>
              <a:picLocks noChangeAspect="1"/>
            </p:cNvPicPr>
            <p:nvPr/>
          </p:nvPicPr>
          <p:blipFill>
            <a:blip r:embed="rId3"/>
            <a:stretch>
              <a:fillRect/>
            </a:stretch>
          </p:blipFill>
          <p:spPr>
            <a:xfrm>
              <a:off x="6350" y="1164131"/>
              <a:ext cx="3767069" cy="3767069"/>
            </a:xfrm>
            <a:prstGeom prst="rect">
              <a:avLst/>
            </a:prstGeom>
          </p:spPr>
        </p:pic>
        <p:sp>
          <p:nvSpPr>
            <p:cNvPr id="17" name="TextBox 16">
              <a:extLst>
                <a:ext uri="{FF2B5EF4-FFF2-40B4-BE49-F238E27FC236}">
                  <a16:creationId xmlns:a16="http://schemas.microsoft.com/office/drawing/2014/main" id="{0A81D4C9-51EB-C94B-9333-E8AB1BB42912}"/>
                </a:ext>
              </a:extLst>
            </p:cNvPr>
            <p:cNvSpPr txBox="1"/>
            <p:nvPr/>
          </p:nvSpPr>
          <p:spPr>
            <a:xfrm>
              <a:off x="1613648" y="1936377"/>
              <a:ext cx="537882" cy="1015663"/>
            </a:xfrm>
            <a:prstGeom prst="rect">
              <a:avLst/>
            </a:prstGeom>
            <a:noFill/>
          </p:spPr>
          <p:txBody>
            <a:bodyPr wrap="square" rtlCol="0">
              <a:spAutoFit/>
            </a:bodyPr>
            <a:lstStyle/>
            <a:p>
              <a:r>
                <a:rPr lang="en-US" sz="6000" b="1" dirty="0">
                  <a:solidFill>
                    <a:schemeClr val="bg1"/>
                  </a:solidFill>
                  <a:latin typeface="Arial Narrow" panose="020B0604020202020204" pitchFamily="34" charset="0"/>
                  <a:cs typeface="Arial Narrow" panose="020B0604020202020204" pitchFamily="34" charset="0"/>
                </a:rPr>
                <a:t>?</a:t>
              </a:r>
            </a:p>
          </p:txBody>
        </p:sp>
      </p:grpSp>
      <p:pic>
        <p:nvPicPr>
          <p:cNvPr id="18" name="Picture 17">
            <a:extLst>
              <a:ext uri="{FF2B5EF4-FFF2-40B4-BE49-F238E27FC236}">
                <a16:creationId xmlns:a16="http://schemas.microsoft.com/office/drawing/2014/main" id="{8D430BD6-0EE9-1949-B7A9-BC3F857D9F21}"/>
              </a:ext>
            </a:extLst>
          </p:cNvPr>
          <p:cNvPicPr>
            <a:picLocks noChangeAspect="1"/>
          </p:cNvPicPr>
          <p:nvPr/>
        </p:nvPicPr>
        <p:blipFill>
          <a:blip r:embed="rId3"/>
          <a:stretch>
            <a:fillRect/>
          </a:stretch>
        </p:blipFill>
        <p:spPr>
          <a:xfrm rot="11967736">
            <a:off x="6365677" y="1290548"/>
            <a:ext cx="1000844" cy="1000844"/>
          </a:xfrm>
          <a:prstGeom prst="rect">
            <a:avLst/>
          </a:prstGeom>
        </p:spPr>
      </p:pic>
      <p:pic>
        <p:nvPicPr>
          <p:cNvPr id="19" name="Picture 18">
            <a:extLst>
              <a:ext uri="{FF2B5EF4-FFF2-40B4-BE49-F238E27FC236}">
                <a16:creationId xmlns:a16="http://schemas.microsoft.com/office/drawing/2014/main" id="{671C0561-7B4F-1847-9540-BF47E48A9AA2}"/>
              </a:ext>
            </a:extLst>
          </p:cNvPr>
          <p:cNvPicPr>
            <a:picLocks noChangeAspect="1"/>
          </p:cNvPicPr>
          <p:nvPr/>
        </p:nvPicPr>
        <p:blipFill>
          <a:blip r:embed="rId3"/>
          <a:stretch>
            <a:fillRect/>
          </a:stretch>
        </p:blipFill>
        <p:spPr>
          <a:xfrm rot="14081280">
            <a:off x="3846628" y="4569437"/>
            <a:ext cx="1000844" cy="1000844"/>
          </a:xfrm>
          <a:prstGeom prst="rect">
            <a:avLst/>
          </a:prstGeom>
        </p:spPr>
      </p:pic>
      <p:pic>
        <p:nvPicPr>
          <p:cNvPr id="20" name="Picture 19">
            <a:extLst>
              <a:ext uri="{FF2B5EF4-FFF2-40B4-BE49-F238E27FC236}">
                <a16:creationId xmlns:a16="http://schemas.microsoft.com/office/drawing/2014/main" id="{53478FA2-2046-6B49-A79B-3D9C4DDC8FC2}"/>
              </a:ext>
            </a:extLst>
          </p:cNvPr>
          <p:cNvPicPr>
            <a:picLocks noChangeAspect="1"/>
          </p:cNvPicPr>
          <p:nvPr/>
        </p:nvPicPr>
        <p:blipFill>
          <a:blip r:embed="rId3"/>
          <a:stretch>
            <a:fillRect/>
          </a:stretch>
        </p:blipFill>
        <p:spPr>
          <a:xfrm rot="1562450">
            <a:off x="4715236" y="5516537"/>
            <a:ext cx="1000844" cy="1000844"/>
          </a:xfrm>
          <a:prstGeom prst="rect">
            <a:avLst/>
          </a:prstGeom>
        </p:spPr>
      </p:pic>
      <p:pic>
        <p:nvPicPr>
          <p:cNvPr id="21" name="Picture 20">
            <a:extLst>
              <a:ext uri="{FF2B5EF4-FFF2-40B4-BE49-F238E27FC236}">
                <a16:creationId xmlns:a16="http://schemas.microsoft.com/office/drawing/2014/main" id="{130BC619-F201-4A48-BEF5-E56E30F3C86D}"/>
              </a:ext>
            </a:extLst>
          </p:cNvPr>
          <p:cNvPicPr>
            <a:picLocks noChangeAspect="1"/>
          </p:cNvPicPr>
          <p:nvPr/>
        </p:nvPicPr>
        <p:blipFill>
          <a:blip r:embed="rId3"/>
          <a:stretch>
            <a:fillRect/>
          </a:stretch>
        </p:blipFill>
        <p:spPr>
          <a:xfrm rot="976340">
            <a:off x="5239672" y="4911419"/>
            <a:ext cx="1000844" cy="1000844"/>
          </a:xfrm>
          <a:prstGeom prst="rect">
            <a:avLst/>
          </a:prstGeom>
        </p:spPr>
      </p:pic>
      <p:pic>
        <p:nvPicPr>
          <p:cNvPr id="22" name="Picture 21">
            <a:extLst>
              <a:ext uri="{FF2B5EF4-FFF2-40B4-BE49-F238E27FC236}">
                <a16:creationId xmlns:a16="http://schemas.microsoft.com/office/drawing/2014/main" id="{C2723E82-303A-8D49-870B-0E59155EE9EC}"/>
              </a:ext>
            </a:extLst>
          </p:cNvPr>
          <p:cNvPicPr>
            <a:picLocks noChangeAspect="1"/>
          </p:cNvPicPr>
          <p:nvPr/>
        </p:nvPicPr>
        <p:blipFill>
          <a:blip r:embed="rId3"/>
          <a:stretch>
            <a:fillRect/>
          </a:stretch>
        </p:blipFill>
        <p:spPr>
          <a:xfrm rot="4313786">
            <a:off x="4544238" y="3741324"/>
            <a:ext cx="1000844" cy="1000844"/>
          </a:xfrm>
          <a:prstGeom prst="rect">
            <a:avLst/>
          </a:prstGeom>
        </p:spPr>
      </p:pic>
    </p:spTree>
    <p:extLst>
      <p:ext uri="{BB962C8B-B14F-4D97-AF65-F5344CB8AC3E}">
        <p14:creationId xmlns:p14="http://schemas.microsoft.com/office/powerpoint/2010/main" val="3460984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childTnLst>
                                  <p:subTnLst>
                                    <p:set>
                                      <p:cBhvr override="childStyle">
                                        <p:cTn dur="1" fill="hold" display="0" masterRel="sameClick" afterEffect="1">
                                          <p:stCondLst>
                                            <p:cond evt="end" delay="0">
                                              <p:tn val="9"/>
                                            </p:cond>
                                          </p:stCondLst>
                                        </p:cTn>
                                        <p:tgtEl>
                                          <p:spTgt spid="14"/>
                                        </p:tgtEl>
                                        <p:attrNameLst>
                                          <p:attrName>style.visibility</p:attrName>
                                        </p:attrNameLst>
                                      </p:cBhvr>
                                      <p:to>
                                        <p:strVal val="hidden"/>
                                      </p:to>
                                    </p:set>
                                  </p:sub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childTnLst>
                                  <p:subTnLst>
                                    <p:set>
                                      <p:cBhvr override="childStyle">
                                        <p:cTn dur="1" fill="hold" display="0" masterRel="sameClick" afterEffect="1">
                                          <p:stCondLst>
                                            <p:cond evt="end" delay="0">
                                              <p:tn val="13"/>
                                            </p:cond>
                                          </p:stCondLst>
                                        </p:cTn>
                                        <p:tgtEl>
                                          <p:spTgt spid="18"/>
                                        </p:tgtEl>
                                        <p:attrNameLst>
                                          <p:attrName>style.visibility</p:attrName>
                                        </p:attrNameLst>
                                      </p:cBhvr>
                                      <p:to>
                                        <p:strVal val="hidden"/>
                                      </p:to>
                                    </p:set>
                                  </p:sub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childTnLst>
                                  <p:subTnLst>
                                    <p:set>
                                      <p:cBhvr override="childStyle">
                                        <p:cTn dur="1" fill="hold" display="0" masterRel="sameClick" afterEffect="1">
                                          <p:stCondLst>
                                            <p:cond evt="end" delay="0">
                                              <p:tn val="17"/>
                                            </p:cond>
                                          </p:stCondLst>
                                        </p:cTn>
                                        <p:tgtEl>
                                          <p:spTgt spid="19"/>
                                        </p:tgtEl>
                                        <p:attrNameLst>
                                          <p:attrName>style.visibility</p:attrName>
                                        </p:attrNameLst>
                                      </p:cBhvr>
                                      <p:to>
                                        <p:strVal val="hidden"/>
                                      </p:to>
                                    </p:set>
                                  </p:subTnLst>
                                </p:cTn>
                              </p:par>
                            </p:childTnLst>
                          </p:cTn>
                        </p:par>
                        <p:par>
                          <p:cTn id="20" fill="hold">
                            <p:stCondLst>
                              <p:cond delay="3500"/>
                            </p:stCondLst>
                            <p:childTnLst>
                              <p:par>
                                <p:cTn id="21" presetID="10"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childTnLst>
                                  <p:subTnLst>
                                    <p:set>
                                      <p:cBhvr override="childStyle">
                                        <p:cTn dur="1" fill="hold" display="0" masterRel="sameClick" afterEffect="1">
                                          <p:stCondLst>
                                            <p:cond evt="end" delay="0">
                                              <p:tn val="21"/>
                                            </p:cond>
                                          </p:stCondLst>
                                        </p:cTn>
                                        <p:tgtEl>
                                          <p:spTgt spid="20"/>
                                        </p:tgtEl>
                                        <p:attrNameLst>
                                          <p:attrName>style.visibility</p:attrName>
                                        </p:attrNameLst>
                                      </p:cBhvr>
                                      <p:to>
                                        <p:strVal val="hidden"/>
                                      </p:to>
                                    </p:set>
                                  </p:subTnLst>
                                </p:cTn>
                              </p:par>
                            </p:childTnLst>
                          </p:cTn>
                        </p:par>
                        <p:par>
                          <p:cTn id="24" fill="hold">
                            <p:stCondLst>
                              <p:cond delay="4500"/>
                            </p:stCondLst>
                            <p:childTnLst>
                              <p:par>
                                <p:cTn id="25" presetID="10" presetClass="entr" presetSubtype="0"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childTnLst>
                                  <p:subTnLst>
                                    <p:set>
                                      <p:cBhvr override="childStyle">
                                        <p:cTn dur="1" fill="hold" display="0" masterRel="sameClick" afterEffect="1">
                                          <p:stCondLst>
                                            <p:cond evt="end" delay="0">
                                              <p:tn val="25"/>
                                            </p:cond>
                                          </p:stCondLst>
                                        </p:cTn>
                                        <p:tgtEl>
                                          <p:spTgt spid="21"/>
                                        </p:tgtEl>
                                        <p:attrNameLst>
                                          <p:attrName>style.visibility</p:attrName>
                                        </p:attrNameLst>
                                      </p:cBhvr>
                                      <p:to>
                                        <p:strVal val="hidden"/>
                                      </p:to>
                                    </p:set>
                                  </p:subTnLst>
                                </p:cTn>
                              </p:par>
                            </p:childTnLst>
                          </p:cTn>
                        </p:par>
                        <p:par>
                          <p:cTn id="28" fill="hold">
                            <p:stCondLst>
                              <p:cond delay="5500"/>
                            </p:stCondLst>
                            <p:childTnLst>
                              <p:par>
                                <p:cTn id="29" presetID="10" presetClass="entr" presetSubtype="0"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childTnLst>
                                </p:cTn>
                              </p:par>
                            </p:childTnLst>
                          </p:cTn>
                        </p:par>
                        <p:par>
                          <p:cTn id="32" fill="hold">
                            <p:stCondLst>
                              <p:cond delay="6500"/>
                            </p:stCondLst>
                            <p:childTnLst>
                              <p:par>
                                <p:cTn id="33" presetID="10"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852D67-EA9E-9741-A898-026E4B5F1C9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918474" y="904933"/>
            <a:ext cx="8259132" cy="5592120"/>
          </a:xfrm>
          <a:prstGeom prst="rect">
            <a:avLst/>
          </a:prstGeom>
        </p:spPr>
      </p:pic>
      <p:sp>
        <p:nvSpPr>
          <p:cNvPr id="7" name="TextBox 6">
            <a:extLst>
              <a:ext uri="{FF2B5EF4-FFF2-40B4-BE49-F238E27FC236}">
                <a16:creationId xmlns:a16="http://schemas.microsoft.com/office/drawing/2014/main" id="{36A6A2B9-9867-2247-8E80-DAAEDEA2EF35}"/>
              </a:ext>
            </a:extLst>
          </p:cNvPr>
          <p:cNvSpPr txBox="1"/>
          <p:nvPr/>
        </p:nvSpPr>
        <p:spPr>
          <a:xfrm>
            <a:off x="5052763" y="1412645"/>
            <a:ext cx="845542" cy="1340747"/>
          </a:xfrm>
          <a:prstGeom prst="rect">
            <a:avLst/>
          </a:prstGeom>
          <a:noFill/>
        </p:spPr>
        <p:txBody>
          <a:bodyPr wrap="square" rtlCol="0">
            <a:spAutoFit/>
          </a:bodyPr>
          <a:lstStyle/>
          <a:p>
            <a:r>
              <a:rPr lang="en-US" sz="8000" b="1" dirty="0">
                <a:solidFill>
                  <a:schemeClr val="bg1"/>
                </a:solidFill>
                <a:latin typeface="Arial Black" panose="020B0604020202020204" pitchFamily="34" charset="0"/>
                <a:cs typeface="Arial Black" panose="020B0604020202020204" pitchFamily="34" charset="0"/>
              </a:rPr>
              <a:t>?</a:t>
            </a:r>
          </a:p>
        </p:txBody>
      </p:sp>
      <p:sp>
        <p:nvSpPr>
          <p:cNvPr id="8" name="TextBox 7">
            <a:extLst>
              <a:ext uri="{FF2B5EF4-FFF2-40B4-BE49-F238E27FC236}">
                <a16:creationId xmlns:a16="http://schemas.microsoft.com/office/drawing/2014/main" id="{A0F75ECB-BAAC-9A44-A51D-B16CC3D86527}"/>
              </a:ext>
            </a:extLst>
          </p:cNvPr>
          <p:cNvSpPr txBox="1"/>
          <p:nvPr/>
        </p:nvSpPr>
        <p:spPr>
          <a:xfrm>
            <a:off x="6555207" y="2066257"/>
            <a:ext cx="734817" cy="1122486"/>
          </a:xfrm>
          <a:prstGeom prst="rect">
            <a:avLst/>
          </a:prstGeom>
          <a:noFill/>
        </p:spPr>
        <p:txBody>
          <a:bodyPr wrap="square" rtlCol="0">
            <a:spAutoFit/>
          </a:bodyPr>
          <a:lstStyle/>
          <a:p>
            <a:r>
              <a:rPr lang="en-US" sz="6600" b="1" dirty="0">
                <a:solidFill>
                  <a:schemeClr val="bg1"/>
                </a:solidFill>
                <a:latin typeface="Arial Black" panose="020B0604020202020204" pitchFamily="34" charset="0"/>
                <a:cs typeface="Arial Black" panose="020B0604020202020204" pitchFamily="34" charset="0"/>
              </a:rPr>
              <a:t>?</a:t>
            </a:r>
          </a:p>
        </p:txBody>
      </p:sp>
      <p:sp>
        <p:nvSpPr>
          <p:cNvPr id="9" name="TextBox 8">
            <a:extLst>
              <a:ext uri="{FF2B5EF4-FFF2-40B4-BE49-F238E27FC236}">
                <a16:creationId xmlns:a16="http://schemas.microsoft.com/office/drawing/2014/main" id="{BB947285-883C-D34D-AD45-1AE02183B323}"/>
              </a:ext>
            </a:extLst>
          </p:cNvPr>
          <p:cNvSpPr txBox="1"/>
          <p:nvPr/>
        </p:nvSpPr>
        <p:spPr>
          <a:xfrm>
            <a:off x="7091692" y="1115501"/>
            <a:ext cx="629123" cy="779504"/>
          </a:xfrm>
          <a:prstGeom prst="rect">
            <a:avLst/>
          </a:prstGeom>
          <a:noFill/>
        </p:spPr>
        <p:txBody>
          <a:bodyPr wrap="square" rtlCol="0">
            <a:spAutoFit/>
          </a:bodyPr>
          <a:lstStyle/>
          <a:p>
            <a:r>
              <a:rPr lang="en-US" sz="4400" b="1" dirty="0">
                <a:solidFill>
                  <a:schemeClr val="bg1"/>
                </a:solidFill>
                <a:latin typeface="Arial Black" panose="020B0604020202020204" pitchFamily="34" charset="0"/>
                <a:cs typeface="Arial Black" panose="020B0604020202020204" pitchFamily="34" charset="0"/>
              </a:rPr>
              <a:t>?</a:t>
            </a:r>
            <a:endParaRPr lang="en-US" sz="6600" b="1" dirty="0">
              <a:solidFill>
                <a:schemeClr val="bg1"/>
              </a:solidFill>
              <a:latin typeface="Arial Black" panose="020B0604020202020204" pitchFamily="34" charset="0"/>
              <a:cs typeface="Arial Black" panose="020B0604020202020204" pitchFamily="34" charset="0"/>
            </a:endParaRPr>
          </a:p>
        </p:txBody>
      </p:sp>
      <p:sp>
        <p:nvSpPr>
          <p:cNvPr id="10" name="TextBox 9">
            <a:extLst>
              <a:ext uri="{FF2B5EF4-FFF2-40B4-BE49-F238E27FC236}">
                <a16:creationId xmlns:a16="http://schemas.microsoft.com/office/drawing/2014/main" id="{D8BBDF5A-D03C-B141-B1EC-3249D59C2A89}"/>
              </a:ext>
            </a:extLst>
          </p:cNvPr>
          <p:cNvSpPr txBox="1"/>
          <p:nvPr/>
        </p:nvSpPr>
        <p:spPr>
          <a:xfrm>
            <a:off x="7920269" y="1890694"/>
            <a:ext cx="629122" cy="935405"/>
          </a:xfrm>
          <a:prstGeom prst="rect">
            <a:avLst/>
          </a:prstGeom>
          <a:noFill/>
        </p:spPr>
        <p:txBody>
          <a:bodyPr wrap="square" rtlCol="0">
            <a:spAutoFit/>
          </a:bodyPr>
          <a:lstStyle/>
          <a:p>
            <a:r>
              <a:rPr lang="en-US" sz="5400" b="1" dirty="0">
                <a:solidFill>
                  <a:schemeClr val="bg1"/>
                </a:solidFill>
                <a:latin typeface="Arial Black" panose="020B0604020202020204" pitchFamily="34" charset="0"/>
                <a:cs typeface="Arial Black" panose="020B0604020202020204" pitchFamily="34" charset="0"/>
              </a:rPr>
              <a:t>?</a:t>
            </a:r>
            <a:endParaRPr lang="en-US" sz="6600" b="1" dirty="0">
              <a:solidFill>
                <a:schemeClr val="bg1"/>
              </a:solidFill>
              <a:latin typeface="Arial Black" panose="020B0604020202020204" pitchFamily="34" charset="0"/>
              <a:cs typeface="Arial Black" panose="020B0604020202020204" pitchFamily="34" charset="0"/>
            </a:endParaRPr>
          </a:p>
        </p:txBody>
      </p:sp>
      <p:sp>
        <p:nvSpPr>
          <p:cNvPr id="11" name="TextBox 10">
            <a:extLst>
              <a:ext uri="{FF2B5EF4-FFF2-40B4-BE49-F238E27FC236}">
                <a16:creationId xmlns:a16="http://schemas.microsoft.com/office/drawing/2014/main" id="{62314461-7D4A-D54F-AEE8-835EC1B8DAA1}"/>
              </a:ext>
            </a:extLst>
          </p:cNvPr>
          <p:cNvSpPr txBox="1"/>
          <p:nvPr/>
        </p:nvSpPr>
        <p:spPr>
          <a:xfrm>
            <a:off x="3599223" y="2393546"/>
            <a:ext cx="503296" cy="654784"/>
          </a:xfrm>
          <a:prstGeom prst="rect">
            <a:avLst/>
          </a:prstGeom>
          <a:noFill/>
        </p:spPr>
        <p:txBody>
          <a:bodyPr wrap="square" rtlCol="0">
            <a:spAutoFit/>
          </a:bodyPr>
          <a:lstStyle/>
          <a:p>
            <a:r>
              <a:rPr lang="en-US" sz="3600" b="1" dirty="0">
                <a:solidFill>
                  <a:schemeClr val="bg1"/>
                </a:solidFill>
                <a:latin typeface="Arial Black" panose="020B0604020202020204" pitchFamily="34" charset="0"/>
                <a:cs typeface="Arial Black" panose="020B0604020202020204" pitchFamily="34" charset="0"/>
              </a:rPr>
              <a:t>?</a:t>
            </a:r>
            <a:endParaRPr lang="en-US" sz="6600" b="1" dirty="0">
              <a:solidFill>
                <a:schemeClr val="bg1"/>
              </a:solidFill>
              <a:latin typeface="Arial Black" panose="020B0604020202020204" pitchFamily="34" charset="0"/>
              <a:cs typeface="Arial Black" panose="020B0604020202020204" pitchFamily="34" charset="0"/>
            </a:endParaRPr>
          </a:p>
        </p:txBody>
      </p:sp>
      <p:sp>
        <p:nvSpPr>
          <p:cNvPr id="12" name="TextBox 11">
            <a:extLst>
              <a:ext uri="{FF2B5EF4-FFF2-40B4-BE49-F238E27FC236}">
                <a16:creationId xmlns:a16="http://schemas.microsoft.com/office/drawing/2014/main" id="{EA363508-177A-9E4E-8A0A-1CD0B8377CB6}"/>
              </a:ext>
            </a:extLst>
          </p:cNvPr>
          <p:cNvSpPr txBox="1"/>
          <p:nvPr/>
        </p:nvSpPr>
        <p:spPr>
          <a:xfrm>
            <a:off x="4037750" y="1719530"/>
            <a:ext cx="437867" cy="530063"/>
          </a:xfrm>
          <a:prstGeom prst="rect">
            <a:avLst/>
          </a:prstGeom>
          <a:noFill/>
        </p:spPr>
        <p:txBody>
          <a:bodyPr wrap="square" rtlCol="0">
            <a:spAutoFit/>
          </a:bodyPr>
          <a:lstStyle/>
          <a:p>
            <a:r>
              <a:rPr lang="en-US" sz="2800" b="1" dirty="0">
                <a:solidFill>
                  <a:schemeClr val="bg1"/>
                </a:solidFill>
                <a:latin typeface="Arial Black" panose="020B0604020202020204" pitchFamily="34" charset="0"/>
                <a:cs typeface="Arial Black" panose="020B0604020202020204" pitchFamily="34" charset="0"/>
              </a:rPr>
              <a:t>?</a:t>
            </a:r>
            <a:endParaRPr lang="en-US" sz="5400" b="1" dirty="0">
              <a:solidFill>
                <a:schemeClr val="bg1"/>
              </a:solidFill>
              <a:latin typeface="Arial Black" panose="020B0604020202020204" pitchFamily="34" charset="0"/>
              <a:cs typeface="Arial Black" panose="020B0604020202020204" pitchFamily="34" charset="0"/>
            </a:endParaRPr>
          </a:p>
        </p:txBody>
      </p:sp>
      <p:sp>
        <p:nvSpPr>
          <p:cNvPr id="15" name="Title 1">
            <a:extLst>
              <a:ext uri="{FF2B5EF4-FFF2-40B4-BE49-F238E27FC236}">
                <a16:creationId xmlns:a16="http://schemas.microsoft.com/office/drawing/2014/main" id="{4FA2E9CD-0F58-7B4E-98C5-FB2D8062D7EA}"/>
              </a:ext>
            </a:extLst>
          </p:cNvPr>
          <p:cNvSpPr txBox="1">
            <a:spLocks noChangeArrowheads="1"/>
          </p:cNvSpPr>
          <p:nvPr/>
        </p:nvSpPr>
        <p:spPr>
          <a:xfrm>
            <a:off x="1295400" y="272142"/>
            <a:ext cx="10890250" cy="642257"/>
          </a:xfrm>
          <a:prstGeom prst="rect">
            <a:avLst/>
          </a:prstGeom>
        </p:spPr>
        <p:txBody>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r>
              <a:rPr lang="en-US" altLang="en-US" dirty="0"/>
              <a:t>Questions &amp; Answers</a:t>
            </a:r>
          </a:p>
        </p:txBody>
      </p:sp>
    </p:spTree>
    <p:extLst>
      <p:ext uri="{BB962C8B-B14F-4D97-AF65-F5344CB8AC3E}">
        <p14:creationId xmlns:p14="http://schemas.microsoft.com/office/powerpoint/2010/main" val="2899615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par>
                          <p:cTn id="9" fill="hold">
                            <p:stCondLst>
                              <p:cond delay="1000"/>
                            </p:stCondLst>
                            <p:childTnLst>
                              <p:par>
                                <p:cTn id="10" presetID="1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p:tgtEl>
                                          <p:spTgt spid="8"/>
                                        </p:tgtEl>
                                        <p:attrNameLst>
                                          <p:attrName>ppt_y</p:attrName>
                                        </p:attrNameLst>
                                      </p:cBhvr>
                                      <p:tavLst>
                                        <p:tav tm="0">
                                          <p:val>
                                            <p:strVal val="#ppt_y+#ppt_h*1.125000"/>
                                          </p:val>
                                        </p:tav>
                                        <p:tav tm="100000">
                                          <p:val>
                                            <p:strVal val="#ppt_y"/>
                                          </p:val>
                                        </p:tav>
                                      </p:tavLst>
                                    </p:anim>
                                    <p:animEffect transition="in" filter="wipe(up)">
                                      <p:cBhvr>
                                        <p:cTn id="13" dur="500"/>
                                        <p:tgtEl>
                                          <p:spTgt spid="8"/>
                                        </p:tgtEl>
                                      </p:cBhvr>
                                    </p:animEffect>
                                  </p:childTnLst>
                                </p:cTn>
                              </p:par>
                            </p:childTnLst>
                          </p:cTn>
                        </p:par>
                        <p:par>
                          <p:cTn id="14" fill="hold">
                            <p:stCondLst>
                              <p:cond delay="1500"/>
                            </p:stCondLst>
                            <p:childTnLst>
                              <p:par>
                                <p:cTn id="15" presetID="12" presetClass="entr" presetSubtype="4"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p:tgtEl>
                                          <p:spTgt spid="11"/>
                                        </p:tgtEl>
                                        <p:attrNameLst>
                                          <p:attrName>ppt_y</p:attrName>
                                        </p:attrNameLst>
                                      </p:cBhvr>
                                      <p:tavLst>
                                        <p:tav tm="0">
                                          <p:val>
                                            <p:strVal val="#ppt_y+#ppt_h*1.125000"/>
                                          </p:val>
                                        </p:tav>
                                        <p:tav tm="100000">
                                          <p:val>
                                            <p:strVal val="#ppt_y"/>
                                          </p:val>
                                        </p:tav>
                                      </p:tavLst>
                                    </p:anim>
                                    <p:animEffect transition="in" filter="wipe(up)">
                                      <p:cBhvr>
                                        <p:cTn id="18" dur="500"/>
                                        <p:tgtEl>
                                          <p:spTgt spid="11"/>
                                        </p:tgtEl>
                                      </p:cBhvr>
                                    </p:animEffect>
                                  </p:childTnLst>
                                </p:cTn>
                              </p:par>
                            </p:childTnLst>
                          </p:cTn>
                        </p:par>
                        <p:par>
                          <p:cTn id="19" fill="hold">
                            <p:stCondLst>
                              <p:cond delay="2000"/>
                            </p:stCondLst>
                            <p:childTnLst>
                              <p:par>
                                <p:cTn id="20" presetID="12" presetClass="entr" presetSubtype="4"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p:tgtEl>
                                          <p:spTgt spid="10"/>
                                        </p:tgtEl>
                                        <p:attrNameLst>
                                          <p:attrName>ppt_y</p:attrName>
                                        </p:attrNameLst>
                                      </p:cBhvr>
                                      <p:tavLst>
                                        <p:tav tm="0">
                                          <p:val>
                                            <p:strVal val="#ppt_y+#ppt_h*1.125000"/>
                                          </p:val>
                                        </p:tav>
                                        <p:tav tm="100000">
                                          <p:val>
                                            <p:strVal val="#ppt_y"/>
                                          </p:val>
                                        </p:tav>
                                      </p:tavLst>
                                    </p:anim>
                                    <p:animEffect transition="in" filter="wipe(up)">
                                      <p:cBhvr>
                                        <p:cTn id="23" dur="500"/>
                                        <p:tgtEl>
                                          <p:spTgt spid="10"/>
                                        </p:tgtEl>
                                      </p:cBhvr>
                                    </p:animEffect>
                                  </p:childTnLst>
                                </p:cTn>
                              </p:par>
                            </p:childTnLst>
                          </p:cTn>
                        </p:par>
                        <p:par>
                          <p:cTn id="24" fill="hold">
                            <p:stCondLst>
                              <p:cond delay="3000"/>
                            </p:stCondLst>
                            <p:childTnLst>
                              <p:par>
                                <p:cTn id="25" presetID="12" presetClass="entr" presetSubtype="4"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p:tgtEl>
                                          <p:spTgt spid="12"/>
                                        </p:tgtEl>
                                        <p:attrNameLst>
                                          <p:attrName>ppt_y</p:attrName>
                                        </p:attrNameLst>
                                      </p:cBhvr>
                                      <p:tavLst>
                                        <p:tav tm="0">
                                          <p:val>
                                            <p:strVal val="#ppt_y+#ppt_h*1.125000"/>
                                          </p:val>
                                        </p:tav>
                                        <p:tav tm="100000">
                                          <p:val>
                                            <p:strVal val="#ppt_y"/>
                                          </p:val>
                                        </p:tav>
                                      </p:tavLst>
                                    </p:anim>
                                    <p:animEffect transition="in" filter="wipe(up)">
                                      <p:cBhvr>
                                        <p:cTn id="28" dur="500"/>
                                        <p:tgtEl>
                                          <p:spTgt spid="12"/>
                                        </p:tgtEl>
                                      </p:cBhvr>
                                    </p:animEffect>
                                  </p:childTnLst>
                                </p:cTn>
                              </p:par>
                            </p:childTnLst>
                          </p:cTn>
                        </p:par>
                        <p:par>
                          <p:cTn id="29" fill="hold">
                            <p:stCondLst>
                              <p:cond delay="3500"/>
                            </p:stCondLst>
                            <p:childTnLst>
                              <p:par>
                                <p:cTn id="30" presetID="12" presetClass="entr" presetSubtype="4"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p:tgtEl>
                                          <p:spTgt spid="9"/>
                                        </p:tgtEl>
                                        <p:attrNameLst>
                                          <p:attrName>ppt_y</p:attrName>
                                        </p:attrNameLst>
                                      </p:cBhvr>
                                      <p:tavLst>
                                        <p:tav tm="0">
                                          <p:val>
                                            <p:strVal val="#ppt_y+#ppt_h*1.125000"/>
                                          </p:val>
                                        </p:tav>
                                        <p:tav tm="100000">
                                          <p:val>
                                            <p:strVal val="#ppt_y"/>
                                          </p:val>
                                        </p:tav>
                                      </p:tavLst>
                                    </p:anim>
                                    <p:animEffect transition="in" filter="wipe(up)">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14AC4-6772-EE43-A559-4DC5647E70D4}"/>
              </a:ext>
            </a:extLst>
          </p:cNvPr>
          <p:cNvSpPr>
            <a:spLocks noGrp="1"/>
          </p:cNvSpPr>
          <p:nvPr>
            <p:ph type="title"/>
          </p:nvPr>
        </p:nvSpPr>
        <p:spPr/>
        <p:txBody>
          <a:bodyPr/>
          <a:lstStyle/>
          <a:p>
            <a:r>
              <a:rPr lang="en-US" dirty="0"/>
              <a:t>Laws and Regulations </a:t>
            </a:r>
            <a:br>
              <a:rPr lang="en-US" dirty="0"/>
            </a:br>
            <a:r>
              <a:rPr lang="en-US" sz="3600" dirty="0"/>
              <a:t>Affecting Federal Grant Funds</a:t>
            </a:r>
          </a:p>
        </p:txBody>
      </p:sp>
    </p:spTree>
    <p:extLst>
      <p:ext uri="{BB962C8B-B14F-4D97-AF65-F5344CB8AC3E}">
        <p14:creationId xmlns:p14="http://schemas.microsoft.com/office/powerpoint/2010/main" val="16746291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AC65B-C1A4-E641-B116-317E05CC5561}"/>
              </a:ext>
            </a:extLst>
          </p:cNvPr>
          <p:cNvSpPr>
            <a:spLocks noGrp="1"/>
          </p:cNvSpPr>
          <p:nvPr>
            <p:ph type="title"/>
          </p:nvPr>
        </p:nvSpPr>
        <p:spPr/>
        <p:txBody>
          <a:bodyPr/>
          <a:lstStyle/>
          <a:p>
            <a:r>
              <a:rPr lang="en-US" dirty="0"/>
              <a:t>Order of Precedence</a:t>
            </a:r>
          </a:p>
        </p:txBody>
      </p:sp>
      <p:sp>
        <p:nvSpPr>
          <p:cNvPr id="3" name="Content Placeholder 2">
            <a:extLst>
              <a:ext uri="{FF2B5EF4-FFF2-40B4-BE49-F238E27FC236}">
                <a16:creationId xmlns:a16="http://schemas.microsoft.com/office/drawing/2014/main" id="{4261AFCE-89E4-BE4A-811D-80DE80520E8E}"/>
              </a:ext>
            </a:extLst>
          </p:cNvPr>
          <p:cNvSpPr txBox="1">
            <a:spLocks/>
          </p:cNvSpPr>
          <p:nvPr/>
        </p:nvSpPr>
        <p:spPr>
          <a:xfrm>
            <a:off x="3204523" y="1452844"/>
            <a:ext cx="7599362" cy="49479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a:solidFill>
                  <a:srgbClr val="C00000"/>
                </a:solidFill>
              </a:rPr>
              <a:t>AUTHORIZING LEGISLATION </a:t>
            </a:r>
          </a:p>
          <a:p>
            <a:pPr marL="457200" lvl="1" indent="0">
              <a:buNone/>
            </a:pPr>
            <a:r>
              <a:rPr lang="en-US" dirty="0"/>
              <a:t>Congress</a:t>
            </a:r>
          </a:p>
          <a:p>
            <a:pPr marL="457200" lvl="1" indent="0">
              <a:buNone/>
            </a:pPr>
            <a:r>
              <a:rPr lang="en-US" dirty="0"/>
              <a:t> </a:t>
            </a:r>
            <a:endParaRPr lang="en-US" sz="2000" dirty="0"/>
          </a:p>
          <a:p>
            <a:pPr marL="0" indent="0">
              <a:buNone/>
            </a:pPr>
            <a:r>
              <a:rPr lang="en-US" sz="2600" b="1" dirty="0">
                <a:solidFill>
                  <a:srgbClr val="C00000"/>
                </a:solidFill>
              </a:rPr>
              <a:t>FEDERAL AGENCY REGULATION </a:t>
            </a:r>
          </a:p>
          <a:p>
            <a:pPr marL="457200" lvl="1" indent="0">
              <a:buNone/>
            </a:pPr>
            <a:r>
              <a:rPr lang="en-US" dirty="0"/>
              <a:t>Code of Federal Regulation (CFR)</a:t>
            </a:r>
          </a:p>
          <a:p>
            <a:pPr marL="457200" lvl="1" indent="0">
              <a:buNone/>
            </a:pPr>
            <a:endParaRPr lang="en-US" sz="2000" dirty="0"/>
          </a:p>
          <a:p>
            <a:pPr marL="0" indent="0">
              <a:buNone/>
            </a:pPr>
            <a:r>
              <a:rPr lang="en-US" sz="2600" b="1" dirty="0">
                <a:solidFill>
                  <a:srgbClr val="C00000"/>
                </a:solidFill>
              </a:rPr>
              <a:t>TERMS AND CONDITIONS OF THE AWARD  </a:t>
            </a:r>
          </a:p>
          <a:p>
            <a:pPr marL="457200" lvl="1" indent="0">
              <a:buNone/>
            </a:pPr>
            <a:r>
              <a:rPr lang="en-US" dirty="0"/>
              <a:t>Grant Award Document</a:t>
            </a:r>
          </a:p>
          <a:p>
            <a:pPr marL="457200" lvl="1" indent="0">
              <a:buNone/>
            </a:pPr>
            <a:endParaRPr lang="en-US" sz="2000" dirty="0"/>
          </a:p>
          <a:p>
            <a:pPr marL="0" indent="0">
              <a:buNone/>
            </a:pPr>
            <a:r>
              <a:rPr lang="en-US" sz="2600" b="1" dirty="0">
                <a:solidFill>
                  <a:srgbClr val="C00000"/>
                </a:solidFill>
              </a:rPr>
              <a:t>FEDERAL AGENCY POLICIES  </a:t>
            </a:r>
          </a:p>
          <a:p>
            <a:pPr marL="457200" lvl="1" indent="0">
              <a:buNone/>
            </a:pPr>
            <a:r>
              <a:rPr lang="en-US"/>
              <a:t>DOJ </a:t>
            </a:r>
            <a:r>
              <a:rPr lang="en-US" dirty="0"/>
              <a:t>Grants Financial Guide</a:t>
            </a:r>
          </a:p>
          <a:p>
            <a:pPr marL="457200" lvl="1" indent="0">
              <a:buNone/>
            </a:pPr>
            <a:r>
              <a:rPr lang="en-US" sz="2600" dirty="0">
                <a:solidFill>
                  <a:srgbClr val="800000"/>
                </a:solidFill>
              </a:rPr>
              <a:t> </a:t>
            </a:r>
          </a:p>
        </p:txBody>
      </p:sp>
      <p:grpSp>
        <p:nvGrpSpPr>
          <p:cNvPr id="4" name="Group 3">
            <a:extLst>
              <a:ext uri="{FF2B5EF4-FFF2-40B4-BE49-F238E27FC236}">
                <a16:creationId xmlns:a16="http://schemas.microsoft.com/office/drawing/2014/main" id="{9FF43B63-A679-684A-8313-BEC921E65B2D}"/>
              </a:ext>
            </a:extLst>
          </p:cNvPr>
          <p:cNvGrpSpPr/>
          <p:nvPr/>
        </p:nvGrpSpPr>
        <p:grpSpPr>
          <a:xfrm>
            <a:off x="1081088" y="1130109"/>
            <a:ext cx="1120503" cy="1120504"/>
            <a:chOff x="1295400" y="1994171"/>
            <a:chExt cx="1950643" cy="1950644"/>
          </a:xfrm>
        </p:grpSpPr>
        <p:sp>
          <p:nvSpPr>
            <p:cNvPr id="5" name="Oval 4">
              <a:extLst>
                <a:ext uri="{FF2B5EF4-FFF2-40B4-BE49-F238E27FC236}">
                  <a16:creationId xmlns:a16="http://schemas.microsoft.com/office/drawing/2014/main" id="{9EB43E1C-18C9-4348-9553-882DD1ED4C96}"/>
                </a:ext>
              </a:extLst>
            </p:cNvPr>
            <p:cNvSpPr/>
            <p:nvPr/>
          </p:nvSpPr>
          <p:spPr>
            <a:xfrm>
              <a:off x="1295400" y="1994171"/>
              <a:ext cx="1950643" cy="1950644"/>
            </a:xfrm>
            <a:prstGeom prst="ellipse">
              <a:avLst/>
            </a:prstGeom>
            <a:solidFill>
              <a:srgbClr val="00929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logo&#10;&#10;Description automatically generated">
              <a:extLst>
                <a:ext uri="{FF2B5EF4-FFF2-40B4-BE49-F238E27FC236}">
                  <a16:creationId xmlns:a16="http://schemas.microsoft.com/office/drawing/2014/main" id="{2AB7A71D-4704-F14D-A5D6-80E2C6081E61}"/>
                </a:ext>
              </a:extLst>
            </p:cNvPr>
            <p:cNvPicPr>
              <a:picLocks noChangeAspect="1"/>
            </p:cNvPicPr>
            <p:nvPr/>
          </p:nvPicPr>
          <p:blipFill>
            <a:blip r:embed="rId2"/>
            <a:stretch>
              <a:fillRect/>
            </a:stretch>
          </p:blipFill>
          <p:spPr>
            <a:xfrm>
              <a:off x="1837287" y="2279171"/>
              <a:ext cx="866867" cy="1303132"/>
            </a:xfrm>
            <a:prstGeom prst="rect">
              <a:avLst/>
            </a:prstGeom>
          </p:spPr>
        </p:pic>
      </p:grpSp>
      <p:grpSp>
        <p:nvGrpSpPr>
          <p:cNvPr id="26" name="Group 25">
            <a:extLst>
              <a:ext uri="{FF2B5EF4-FFF2-40B4-BE49-F238E27FC236}">
                <a16:creationId xmlns:a16="http://schemas.microsoft.com/office/drawing/2014/main" id="{A8DBBB4B-7131-8648-867B-83852B3B81FC}"/>
              </a:ext>
            </a:extLst>
          </p:cNvPr>
          <p:cNvGrpSpPr/>
          <p:nvPr/>
        </p:nvGrpSpPr>
        <p:grpSpPr>
          <a:xfrm>
            <a:off x="1081088" y="2374569"/>
            <a:ext cx="1120503" cy="1120504"/>
            <a:chOff x="1081088" y="2374569"/>
            <a:chExt cx="1120503" cy="1120504"/>
          </a:xfrm>
        </p:grpSpPr>
        <p:sp>
          <p:nvSpPr>
            <p:cNvPr id="7" name="Oval 6">
              <a:extLst>
                <a:ext uri="{FF2B5EF4-FFF2-40B4-BE49-F238E27FC236}">
                  <a16:creationId xmlns:a16="http://schemas.microsoft.com/office/drawing/2014/main" id="{E3083DBB-2802-CF4A-9191-BA4851F60E42}"/>
                </a:ext>
              </a:extLst>
            </p:cNvPr>
            <p:cNvSpPr/>
            <p:nvPr/>
          </p:nvSpPr>
          <p:spPr>
            <a:xfrm>
              <a:off x="1081088" y="2374569"/>
              <a:ext cx="1120503" cy="1120504"/>
            </a:xfrm>
            <a:prstGeom prst="ellipse">
              <a:avLst/>
            </a:prstGeom>
            <a:solidFill>
              <a:srgbClr val="00929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C64444E-565E-3248-ABC9-724FAE0A7615}"/>
                </a:ext>
              </a:extLst>
            </p:cNvPr>
            <p:cNvPicPr>
              <a:picLocks noChangeAspect="1"/>
            </p:cNvPicPr>
            <p:nvPr/>
          </p:nvPicPr>
          <p:blipFill>
            <a:blip r:embed="rId3"/>
            <a:stretch>
              <a:fillRect/>
            </a:stretch>
          </p:blipFill>
          <p:spPr>
            <a:xfrm>
              <a:off x="1131657" y="2425139"/>
              <a:ext cx="1019363" cy="1019363"/>
            </a:xfrm>
            <a:prstGeom prst="rect">
              <a:avLst/>
            </a:prstGeom>
          </p:spPr>
        </p:pic>
      </p:grpSp>
      <p:grpSp>
        <p:nvGrpSpPr>
          <p:cNvPr id="9" name="Group 8">
            <a:extLst>
              <a:ext uri="{FF2B5EF4-FFF2-40B4-BE49-F238E27FC236}">
                <a16:creationId xmlns:a16="http://schemas.microsoft.com/office/drawing/2014/main" id="{21605DFB-9C99-DF4B-A1D2-1D8CE1AB6CC1}"/>
              </a:ext>
            </a:extLst>
          </p:cNvPr>
          <p:cNvGrpSpPr/>
          <p:nvPr/>
        </p:nvGrpSpPr>
        <p:grpSpPr>
          <a:xfrm>
            <a:off x="2510514" y="1312579"/>
            <a:ext cx="707795" cy="707795"/>
            <a:chOff x="2158968" y="1472960"/>
            <a:chExt cx="707795" cy="707795"/>
          </a:xfrm>
        </p:grpSpPr>
        <p:sp>
          <p:nvSpPr>
            <p:cNvPr id="10" name="Oval 9">
              <a:extLst>
                <a:ext uri="{FF2B5EF4-FFF2-40B4-BE49-F238E27FC236}">
                  <a16:creationId xmlns:a16="http://schemas.microsoft.com/office/drawing/2014/main" id="{FC62AC26-C55E-6042-A697-C06607DE8B95}"/>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D50EED2-AFAB-6C40-81F8-D6C14A39B061}"/>
                </a:ext>
              </a:extLst>
            </p:cNvPr>
            <p:cNvSpPr txBox="1"/>
            <p:nvPr/>
          </p:nvSpPr>
          <p:spPr>
            <a:xfrm>
              <a:off x="2319744" y="1539361"/>
              <a:ext cx="471487" cy="584775"/>
            </a:xfrm>
            <a:prstGeom prst="rect">
              <a:avLst/>
            </a:prstGeom>
            <a:noFill/>
            <a:ln>
              <a:noFill/>
            </a:ln>
          </p:spPr>
          <p:txBody>
            <a:bodyPr wrap="square" rtlCol="0">
              <a:spAutoFit/>
            </a:bodyPr>
            <a:lstStyle/>
            <a:p>
              <a:r>
                <a:rPr lang="en-US" sz="3200" b="1" dirty="0">
                  <a:latin typeface="Arial" panose="020B0604020202020204" pitchFamily="34" charset="0"/>
                  <a:cs typeface="Arial" panose="020B0604020202020204" pitchFamily="34" charset="0"/>
                </a:rPr>
                <a:t>1</a:t>
              </a:r>
            </a:p>
          </p:txBody>
        </p:sp>
      </p:grpSp>
      <p:grpSp>
        <p:nvGrpSpPr>
          <p:cNvPr id="12" name="Group 11">
            <a:extLst>
              <a:ext uri="{FF2B5EF4-FFF2-40B4-BE49-F238E27FC236}">
                <a16:creationId xmlns:a16="http://schemas.microsoft.com/office/drawing/2014/main" id="{93005BA1-3B87-2144-BBA9-903571D7126F}"/>
              </a:ext>
            </a:extLst>
          </p:cNvPr>
          <p:cNvGrpSpPr/>
          <p:nvPr/>
        </p:nvGrpSpPr>
        <p:grpSpPr>
          <a:xfrm>
            <a:off x="2510514" y="2566948"/>
            <a:ext cx="707795" cy="707795"/>
            <a:chOff x="2158968" y="1472960"/>
            <a:chExt cx="707795" cy="707795"/>
          </a:xfrm>
        </p:grpSpPr>
        <p:sp>
          <p:nvSpPr>
            <p:cNvPr id="13" name="Oval 12">
              <a:extLst>
                <a:ext uri="{FF2B5EF4-FFF2-40B4-BE49-F238E27FC236}">
                  <a16:creationId xmlns:a16="http://schemas.microsoft.com/office/drawing/2014/main" id="{05C7DEBB-0409-6444-A4B0-BC05ECE3BE52}"/>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EDEA33A-36B6-0A49-9656-2914CA93EC2F}"/>
                </a:ext>
              </a:extLst>
            </p:cNvPr>
            <p:cNvSpPr txBox="1"/>
            <p:nvPr/>
          </p:nvSpPr>
          <p:spPr>
            <a:xfrm>
              <a:off x="2319744" y="1539361"/>
              <a:ext cx="471487" cy="584775"/>
            </a:xfrm>
            <a:prstGeom prst="rect">
              <a:avLst/>
            </a:prstGeom>
            <a:noFill/>
            <a:ln>
              <a:noFill/>
            </a:ln>
          </p:spPr>
          <p:txBody>
            <a:bodyPr wrap="square" rtlCol="0">
              <a:spAutoFit/>
            </a:bodyPr>
            <a:lstStyle/>
            <a:p>
              <a:r>
                <a:rPr lang="en-US" sz="3200" b="1" dirty="0">
                  <a:latin typeface="Arial" panose="020B0604020202020204" pitchFamily="34" charset="0"/>
                  <a:cs typeface="Arial" panose="020B0604020202020204" pitchFamily="34" charset="0"/>
                </a:rPr>
                <a:t>2</a:t>
              </a:r>
            </a:p>
          </p:txBody>
        </p:sp>
      </p:grpSp>
      <p:grpSp>
        <p:nvGrpSpPr>
          <p:cNvPr id="15" name="Group 14">
            <a:extLst>
              <a:ext uri="{FF2B5EF4-FFF2-40B4-BE49-F238E27FC236}">
                <a16:creationId xmlns:a16="http://schemas.microsoft.com/office/drawing/2014/main" id="{DD666297-9B69-F547-AAD4-4332CCF4D136}"/>
              </a:ext>
            </a:extLst>
          </p:cNvPr>
          <p:cNvGrpSpPr/>
          <p:nvPr/>
        </p:nvGrpSpPr>
        <p:grpSpPr>
          <a:xfrm>
            <a:off x="2510514" y="3797872"/>
            <a:ext cx="707795" cy="707795"/>
            <a:chOff x="2158968" y="1472960"/>
            <a:chExt cx="707795" cy="707795"/>
          </a:xfrm>
        </p:grpSpPr>
        <p:sp>
          <p:nvSpPr>
            <p:cNvPr id="16" name="Oval 15">
              <a:extLst>
                <a:ext uri="{FF2B5EF4-FFF2-40B4-BE49-F238E27FC236}">
                  <a16:creationId xmlns:a16="http://schemas.microsoft.com/office/drawing/2014/main" id="{5CC4FD46-84F8-8342-841D-395A0A26BADB}"/>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0FCFCD5-EFFF-654A-B52F-0DF9901FC886}"/>
                </a:ext>
              </a:extLst>
            </p:cNvPr>
            <p:cNvSpPr txBox="1"/>
            <p:nvPr/>
          </p:nvSpPr>
          <p:spPr>
            <a:xfrm>
              <a:off x="2319744" y="1539361"/>
              <a:ext cx="471487" cy="584775"/>
            </a:xfrm>
            <a:prstGeom prst="rect">
              <a:avLst/>
            </a:prstGeom>
            <a:noFill/>
            <a:ln>
              <a:noFill/>
            </a:ln>
          </p:spPr>
          <p:txBody>
            <a:bodyPr wrap="square" rtlCol="0">
              <a:spAutoFit/>
            </a:bodyPr>
            <a:lstStyle/>
            <a:p>
              <a:r>
                <a:rPr lang="en-US" sz="3200" b="1" dirty="0">
                  <a:latin typeface="Arial" panose="020B0604020202020204" pitchFamily="34" charset="0"/>
                  <a:cs typeface="Arial" panose="020B0604020202020204" pitchFamily="34" charset="0"/>
                </a:rPr>
                <a:t>3</a:t>
              </a:r>
            </a:p>
          </p:txBody>
        </p:sp>
      </p:grpSp>
      <p:grpSp>
        <p:nvGrpSpPr>
          <p:cNvPr id="18" name="Group 17">
            <a:extLst>
              <a:ext uri="{FF2B5EF4-FFF2-40B4-BE49-F238E27FC236}">
                <a16:creationId xmlns:a16="http://schemas.microsoft.com/office/drawing/2014/main" id="{DF38DE29-69E3-A142-A960-FFC4A4425599}"/>
              </a:ext>
            </a:extLst>
          </p:cNvPr>
          <p:cNvGrpSpPr/>
          <p:nvPr/>
        </p:nvGrpSpPr>
        <p:grpSpPr>
          <a:xfrm>
            <a:off x="2510514" y="5005349"/>
            <a:ext cx="707795" cy="707795"/>
            <a:chOff x="2158968" y="1472960"/>
            <a:chExt cx="707795" cy="707795"/>
          </a:xfrm>
        </p:grpSpPr>
        <p:sp>
          <p:nvSpPr>
            <p:cNvPr id="19" name="Oval 18">
              <a:extLst>
                <a:ext uri="{FF2B5EF4-FFF2-40B4-BE49-F238E27FC236}">
                  <a16:creationId xmlns:a16="http://schemas.microsoft.com/office/drawing/2014/main" id="{B02618CD-8CD1-C444-AFB7-773137D1AD87}"/>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BAF15F76-5D92-244F-AA90-C2CFAC13BEAF}"/>
                </a:ext>
              </a:extLst>
            </p:cNvPr>
            <p:cNvSpPr txBox="1"/>
            <p:nvPr/>
          </p:nvSpPr>
          <p:spPr>
            <a:xfrm>
              <a:off x="2319744" y="1539361"/>
              <a:ext cx="471487" cy="584775"/>
            </a:xfrm>
            <a:prstGeom prst="rect">
              <a:avLst/>
            </a:prstGeom>
            <a:noFill/>
            <a:ln>
              <a:noFill/>
            </a:ln>
          </p:spPr>
          <p:txBody>
            <a:bodyPr wrap="square" rtlCol="0">
              <a:spAutoFit/>
            </a:bodyPr>
            <a:lstStyle/>
            <a:p>
              <a:r>
                <a:rPr lang="en-US" sz="3200" b="1" dirty="0">
                  <a:latin typeface="Arial" panose="020B0604020202020204" pitchFamily="34" charset="0"/>
                  <a:cs typeface="Arial" panose="020B0604020202020204" pitchFamily="34" charset="0"/>
                </a:rPr>
                <a:t>4</a:t>
              </a:r>
            </a:p>
          </p:txBody>
        </p:sp>
      </p:grpSp>
      <p:grpSp>
        <p:nvGrpSpPr>
          <p:cNvPr id="22" name="Group 21">
            <a:extLst>
              <a:ext uri="{FF2B5EF4-FFF2-40B4-BE49-F238E27FC236}">
                <a16:creationId xmlns:a16="http://schemas.microsoft.com/office/drawing/2014/main" id="{317DFABF-07EE-A242-B497-1FC5290B9396}"/>
              </a:ext>
            </a:extLst>
          </p:cNvPr>
          <p:cNvGrpSpPr/>
          <p:nvPr/>
        </p:nvGrpSpPr>
        <p:grpSpPr>
          <a:xfrm>
            <a:off x="1068479" y="4796906"/>
            <a:ext cx="1192693" cy="1192693"/>
            <a:chOff x="1068479" y="4796906"/>
            <a:chExt cx="1192693" cy="1192693"/>
          </a:xfrm>
        </p:grpSpPr>
        <p:sp>
          <p:nvSpPr>
            <p:cNvPr id="23" name="Oval 22">
              <a:extLst>
                <a:ext uri="{FF2B5EF4-FFF2-40B4-BE49-F238E27FC236}">
                  <a16:creationId xmlns:a16="http://schemas.microsoft.com/office/drawing/2014/main" id="{1F836AD2-AE71-0E4B-8B96-173BD54C341F}"/>
                </a:ext>
              </a:extLst>
            </p:cNvPr>
            <p:cNvSpPr/>
            <p:nvPr/>
          </p:nvSpPr>
          <p:spPr>
            <a:xfrm>
              <a:off x="1081088" y="4836983"/>
              <a:ext cx="1120503" cy="1120504"/>
            </a:xfrm>
            <a:prstGeom prst="ellipse">
              <a:avLst/>
            </a:prstGeom>
            <a:solidFill>
              <a:srgbClr val="00929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5D122FF8-DE57-2E4E-B2BA-384C07705410}"/>
                </a:ext>
              </a:extLst>
            </p:cNvPr>
            <p:cNvPicPr>
              <a:picLocks noChangeAspect="1"/>
            </p:cNvPicPr>
            <p:nvPr/>
          </p:nvPicPr>
          <p:blipFill>
            <a:blip r:embed="rId4"/>
            <a:stretch>
              <a:fillRect/>
            </a:stretch>
          </p:blipFill>
          <p:spPr>
            <a:xfrm>
              <a:off x="1068479" y="4796906"/>
              <a:ext cx="1192693" cy="1192693"/>
            </a:xfrm>
            <a:prstGeom prst="rect">
              <a:avLst/>
            </a:prstGeom>
          </p:spPr>
        </p:pic>
      </p:grpSp>
      <p:grpSp>
        <p:nvGrpSpPr>
          <p:cNvPr id="27" name="Group 26">
            <a:extLst>
              <a:ext uri="{FF2B5EF4-FFF2-40B4-BE49-F238E27FC236}">
                <a16:creationId xmlns:a16="http://schemas.microsoft.com/office/drawing/2014/main" id="{64629C54-AF90-314F-97B7-60A4BF412741}"/>
              </a:ext>
            </a:extLst>
          </p:cNvPr>
          <p:cNvGrpSpPr/>
          <p:nvPr/>
        </p:nvGrpSpPr>
        <p:grpSpPr>
          <a:xfrm>
            <a:off x="1030305" y="3519817"/>
            <a:ext cx="1269039" cy="1269039"/>
            <a:chOff x="1030305" y="3519817"/>
            <a:chExt cx="1269039" cy="1269039"/>
          </a:xfrm>
        </p:grpSpPr>
        <p:sp>
          <p:nvSpPr>
            <p:cNvPr id="21" name="Oval 20">
              <a:extLst>
                <a:ext uri="{FF2B5EF4-FFF2-40B4-BE49-F238E27FC236}">
                  <a16:creationId xmlns:a16="http://schemas.microsoft.com/office/drawing/2014/main" id="{452E9E66-EE15-6849-AA60-2EF24DDD690F}"/>
                </a:ext>
              </a:extLst>
            </p:cNvPr>
            <p:cNvSpPr/>
            <p:nvPr/>
          </p:nvSpPr>
          <p:spPr>
            <a:xfrm>
              <a:off x="1081088" y="3603531"/>
              <a:ext cx="1120503" cy="1120504"/>
            </a:xfrm>
            <a:prstGeom prst="ellipse">
              <a:avLst/>
            </a:prstGeom>
            <a:solidFill>
              <a:srgbClr val="00929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11563CE9-1659-624E-9518-10BF9EF23680}"/>
                </a:ext>
              </a:extLst>
            </p:cNvPr>
            <p:cNvPicPr>
              <a:picLocks noChangeAspect="1"/>
            </p:cNvPicPr>
            <p:nvPr/>
          </p:nvPicPr>
          <p:blipFill>
            <a:blip r:embed="rId5"/>
            <a:stretch>
              <a:fillRect/>
            </a:stretch>
          </p:blipFill>
          <p:spPr>
            <a:xfrm>
              <a:off x="1030305" y="3519817"/>
              <a:ext cx="1269039" cy="1269039"/>
            </a:xfrm>
            <a:prstGeom prst="rect">
              <a:avLst/>
            </a:prstGeom>
          </p:spPr>
        </p:pic>
      </p:grpSp>
    </p:spTree>
    <p:extLst>
      <p:ext uri="{BB962C8B-B14F-4D97-AF65-F5344CB8AC3E}">
        <p14:creationId xmlns:p14="http://schemas.microsoft.com/office/powerpoint/2010/main" val="245810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childTnLst>
                                </p:cTn>
                              </p:par>
                              <p:par>
                                <p:cTn id="13" presetID="10" presetClass="entr" presetSubtype="0" fill="hold"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2000"/>
                                        <p:tgtEl>
                                          <p:spTgt spid="3">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2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p:cTn id="23" dur="500" fill="hold"/>
                                        <p:tgtEl>
                                          <p:spTgt spid="26"/>
                                        </p:tgtEl>
                                        <p:attrNameLst>
                                          <p:attrName>ppt_w</p:attrName>
                                        </p:attrNameLst>
                                      </p:cBhvr>
                                      <p:tavLst>
                                        <p:tav tm="0">
                                          <p:val>
                                            <p:fltVal val="0"/>
                                          </p:val>
                                        </p:tav>
                                        <p:tav tm="100000">
                                          <p:val>
                                            <p:strVal val="#ppt_w"/>
                                          </p:val>
                                        </p:tav>
                                      </p:tavLst>
                                    </p:anim>
                                    <p:anim calcmode="lin" valueType="num">
                                      <p:cBhvr>
                                        <p:cTn id="24" dur="500" fill="hold"/>
                                        <p:tgtEl>
                                          <p:spTgt spid="26"/>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childTnLst>
                                </p:cTn>
                              </p:par>
                              <p:par>
                                <p:cTn id="29" presetID="10" presetClass="entr" presetSubtype="0" fill="hold" nodeType="with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2000"/>
                                        <p:tgtEl>
                                          <p:spTgt spid="3">
                                            <p:txEl>
                                              <p:pRg st="3" end="3"/>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20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p:cTn id="39" dur="500" fill="hold"/>
                                        <p:tgtEl>
                                          <p:spTgt spid="27"/>
                                        </p:tgtEl>
                                        <p:attrNameLst>
                                          <p:attrName>ppt_w</p:attrName>
                                        </p:attrNameLst>
                                      </p:cBhvr>
                                      <p:tavLst>
                                        <p:tav tm="0">
                                          <p:val>
                                            <p:fltVal val="0"/>
                                          </p:val>
                                        </p:tav>
                                        <p:tav tm="100000">
                                          <p:val>
                                            <p:strVal val="#ppt_w"/>
                                          </p:val>
                                        </p:tav>
                                      </p:tavLst>
                                    </p:anim>
                                    <p:anim calcmode="lin" valueType="num">
                                      <p:cBhvr>
                                        <p:cTn id="40" dur="500" fill="hold"/>
                                        <p:tgtEl>
                                          <p:spTgt spid="27"/>
                                        </p:tgtEl>
                                        <p:attrNameLst>
                                          <p:attrName>ppt_h</p:attrName>
                                        </p:attrNameLst>
                                      </p:cBhvr>
                                      <p:tavLst>
                                        <p:tav tm="0">
                                          <p:val>
                                            <p:flt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ppt_w</p:attrName>
                                        </p:attrNameLst>
                                      </p:cBhvr>
                                      <p:tavLst>
                                        <p:tav tm="0">
                                          <p:val>
                                            <p:fltVal val="0"/>
                                          </p:val>
                                        </p:tav>
                                        <p:tav tm="100000">
                                          <p:val>
                                            <p:strVal val="#ppt_w"/>
                                          </p:val>
                                        </p:tav>
                                      </p:tavLst>
                                    </p:anim>
                                    <p:anim calcmode="lin" valueType="num">
                                      <p:cBhvr>
                                        <p:cTn id="44" dur="500" fill="hold"/>
                                        <p:tgtEl>
                                          <p:spTgt spid="15"/>
                                        </p:tgtEl>
                                        <p:attrNameLst>
                                          <p:attrName>ppt_h</p:attrName>
                                        </p:attrNameLst>
                                      </p:cBhvr>
                                      <p:tavLst>
                                        <p:tav tm="0">
                                          <p:val>
                                            <p:fltVal val="0"/>
                                          </p:val>
                                        </p:tav>
                                        <p:tav tm="100000">
                                          <p:val>
                                            <p:strVal val="#ppt_h"/>
                                          </p:val>
                                        </p:tav>
                                      </p:tavLst>
                                    </p:anim>
                                  </p:childTnLst>
                                </p:cTn>
                              </p:par>
                              <p:par>
                                <p:cTn id="45" presetID="10" presetClass="entr" presetSubtype="0" fill="hold" nodeType="with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fade">
                                      <p:cBhvr>
                                        <p:cTn id="47" dur="2000"/>
                                        <p:tgtEl>
                                          <p:spTgt spid="3">
                                            <p:txEl>
                                              <p:pRg st="6" end="6"/>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Effect transition="in" filter="fade">
                                      <p:cBhvr>
                                        <p:cTn id="50" dur="2000"/>
                                        <p:tgtEl>
                                          <p:spTgt spid="3">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3" presetClass="entr" presetSubtype="16"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anim calcmode="lin" valueType="num">
                                      <p:cBhvr>
                                        <p:cTn id="55" dur="500" fill="hold"/>
                                        <p:tgtEl>
                                          <p:spTgt spid="22"/>
                                        </p:tgtEl>
                                        <p:attrNameLst>
                                          <p:attrName>ppt_w</p:attrName>
                                        </p:attrNameLst>
                                      </p:cBhvr>
                                      <p:tavLst>
                                        <p:tav tm="0">
                                          <p:val>
                                            <p:fltVal val="0"/>
                                          </p:val>
                                        </p:tav>
                                        <p:tav tm="100000">
                                          <p:val>
                                            <p:strVal val="#ppt_w"/>
                                          </p:val>
                                        </p:tav>
                                      </p:tavLst>
                                    </p:anim>
                                    <p:anim calcmode="lin" valueType="num">
                                      <p:cBhvr>
                                        <p:cTn id="56" dur="500" fill="hold"/>
                                        <p:tgtEl>
                                          <p:spTgt spid="22"/>
                                        </p:tgtEl>
                                        <p:attrNameLst>
                                          <p:attrName>ppt_h</p:attrName>
                                        </p:attrNameLst>
                                      </p:cBhvr>
                                      <p:tavLst>
                                        <p:tav tm="0">
                                          <p:val>
                                            <p:fltVal val="0"/>
                                          </p:val>
                                        </p:tav>
                                        <p:tav tm="100000">
                                          <p:val>
                                            <p:strVal val="#ppt_h"/>
                                          </p:val>
                                        </p:tav>
                                      </p:tavLst>
                                    </p:anim>
                                  </p:childTnLst>
                                </p:cTn>
                              </p:par>
                              <p:par>
                                <p:cTn id="57" presetID="23" presetClass="entr" presetSubtype="16"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p:cTn id="59" dur="500" fill="hold"/>
                                        <p:tgtEl>
                                          <p:spTgt spid="18"/>
                                        </p:tgtEl>
                                        <p:attrNameLst>
                                          <p:attrName>ppt_w</p:attrName>
                                        </p:attrNameLst>
                                      </p:cBhvr>
                                      <p:tavLst>
                                        <p:tav tm="0">
                                          <p:val>
                                            <p:fltVal val="0"/>
                                          </p:val>
                                        </p:tav>
                                        <p:tav tm="100000">
                                          <p:val>
                                            <p:strVal val="#ppt_w"/>
                                          </p:val>
                                        </p:tav>
                                      </p:tavLst>
                                    </p:anim>
                                    <p:anim calcmode="lin" valueType="num">
                                      <p:cBhvr>
                                        <p:cTn id="60" dur="500" fill="hold"/>
                                        <p:tgtEl>
                                          <p:spTgt spid="18"/>
                                        </p:tgtEl>
                                        <p:attrNameLst>
                                          <p:attrName>ppt_h</p:attrName>
                                        </p:attrNameLst>
                                      </p:cBhvr>
                                      <p:tavLst>
                                        <p:tav tm="0">
                                          <p:val>
                                            <p:fltVal val="0"/>
                                          </p:val>
                                        </p:tav>
                                        <p:tav tm="100000">
                                          <p:val>
                                            <p:strVal val="#ppt_h"/>
                                          </p:val>
                                        </p:tav>
                                      </p:tavLst>
                                    </p:anim>
                                  </p:childTnLst>
                                </p:cTn>
                              </p:par>
                              <p:par>
                                <p:cTn id="61" presetID="10" presetClass="entr" presetSubtype="0" fill="hold" nodeType="withEffect">
                                  <p:stCondLst>
                                    <p:cond delay="0"/>
                                  </p:stCondLst>
                                  <p:childTnLst>
                                    <p:set>
                                      <p:cBhvr>
                                        <p:cTn id="62" dur="1" fill="hold">
                                          <p:stCondLst>
                                            <p:cond delay="0"/>
                                          </p:stCondLst>
                                        </p:cTn>
                                        <p:tgtEl>
                                          <p:spTgt spid="3">
                                            <p:txEl>
                                              <p:pRg st="9" end="9"/>
                                            </p:txEl>
                                          </p:spTgt>
                                        </p:tgtEl>
                                        <p:attrNameLst>
                                          <p:attrName>style.visibility</p:attrName>
                                        </p:attrNameLst>
                                      </p:cBhvr>
                                      <p:to>
                                        <p:strVal val="visible"/>
                                      </p:to>
                                    </p:set>
                                    <p:animEffect transition="in" filter="fade">
                                      <p:cBhvr>
                                        <p:cTn id="63" dur="2000"/>
                                        <p:tgtEl>
                                          <p:spTgt spid="3">
                                            <p:txEl>
                                              <p:pRg st="9" end="9"/>
                                            </p:txEl>
                                          </p:spTgt>
                                        </p:tgtEl>
                                      </p:cBhvr>
                                    </p:animEffect>
                                  </p:childTnLst>
                                </p:cTn>
                              </p:par>
                              <p:par>
                                <p:cTn id="64" presetID="10" presetClass="entr" presetSubtype="0" fill="hold" nodeType="withEffect">
                                  <p:stCondLst>
                                    <p:cond delay="0"/>
                                  </p:stCondLst>
                                  <p:childTnLst>
                                    <p:set>
                                      <p:cBhvr>
                                        <p:cTn id="65" dur="1" fill="hold">
                                          <p:stCondLst>
                                            <p:cond delay="0"/>
                                          </p:stCondLst>
                                        </p:cTn>
                                        <p:tgtEl>
                                          <p:spTgt spid="3">
                                            <p:txEl>
                                              <p:pRg st="10" end="10"/>
                                            </p:txEl>
                                          </p:spTgt>
                                        </p:tgtEl>
                                        <p:attrNameLst>
                                          <p:attrName>style.visibility</p:attrName>
                                        </p:attrNameLst>
                                      </p:cBhvr>
                                      <p:to>
                                        <p:strVal val="visible"/>
                                      </p:to>
                                    </p:set>
                                    <p:animEffect transition="in" filter="fade">
                                      <p:cBhvr>
                                        <p:cTn id="66" dur="2000"/>
                                        <p:tgtEl>
                                          <p:spTgt spid="3">
                                            <p:txEl>
                                              <p:pRg st="10" end="10"/>
                                            </p:txEl>
                                          </p:spTgt>
                                        </p:tgtEl>
                                      </p:cBhvr>
                                    </p:animEffect>
                                  </p:childTnLst>
                                </p:cTn>
                              </p:par>
                              <p:par>
                                <p:cTn id="67" presetID="10" presetClass="entr" presetSubtype="0" fill="hold" nodeType="withEffect">
                                  <p:stCondLst>
                                    <p:cond delay="0"/>
                                  </p:stCondLst>
                                  <p:childTnLst>
                                    <p:set>
                                      <p:cBhvr>
                                        <p:cTn id="68" dur="1" fill="hold">
                                          <p:stCondLst>
                                            <p:cond delay="0"/>
                                          </p:stCondLst>
                                        </p:cTn>
                                        <p:tgtEl>
                                          <p:spTgt spid="3">
                                            <p:txEl>
                                              <p:pRg st="11" end="11"/>
                                            </p:txEl>
                                          </p:spTgt>
                                        </p:tgtEl>
                                        <p:attrNameLst>
                                          <p:attrName>style.visibility</p:attrName>
                                        </p:attrNameLst>
                                      </p:cBhvr>
                                      <p:to>
                                        <p:strVal val="visible"/>
                                      </p:to>
                                    </p:set>
                                    <p:animEffect transition="in" filter="fade">
                                      <p:cBhvr>
                                        <p:cTn id="69" dur="20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DE6B2-7303-6C41-B66C-0E7F13DD689B}"/>
              </a:ext>
            </a:extLst>
          </p:cNvPr>
          <p:cNvSpPr>
            <a:spLocks noGrp="1"/>
          </p:cNvSpPr>
          <p:nvPr>
            <p:ph type="title"/>
          </p:nvPr>
        </p:nvSpPr>
        <p:spPr/>
        <p:txBody>
          <a:bodyPr/>
          <a:lstStyle/>
          <a:p>
            <a:r>
              <a:rPr lang="en-US" dirty="0"/>
              <a:t>Agency Requirements</a:t>
            </a:r>
            <a:br>
              <a:rPr lang="en-US" dirty="0"/>
            </a:br>
            <a:r>
              <a:rPr lang="en-US" sz="3600" dirty="0"/>
              <a:t>Financial Management Systems</a:t>
            </a:r>
          </a:p>
        </p:txBody>
      </p:sp>
    </p:spTree>
    <p:extLst>
      <p:ext uri="{BB962C8B-B14F-4D97-AF65-F5344CB8AC3E}">
        <p14:creationId xmlns:p14="http://schemas.microsoft.com/office/powerpoint/2010/main" val="24515294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079854-1BC2-2C4A-BD97-ABF335A6D779}"/>
              </a:ext>
            </a:extLst>
          </p:cNvPr>
          <p:cNvSpPr txBox="1">
            <a:spLocks/>
          </p:cNvSpPr>
          <p:nvPr/>
        </p:nvSpPr>
        <p:spPr>
          <a:xfrm>
            <a:off x="546264" y="1122287"/>
            <a:ext cx="11645736" cy="7759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3000" dirty="0"/>
              <a:t>All recipients are required to:</a:t>
            </a:r>
          </a:p>
        </p:txBody>
      </p:sp>
      <p:sp>
        <p:nvSpPr>
          <p:cNvPr id="4" name="Rounded Rectangle 3">
            <a:extLst>
              <a:ext uri="{FF2B5EF4-FFF2-40B4-BE49-F238E27FC236}">
                <a16:creationId xmlns:a16="http://schemas.microsoft.com/office/drawing/2014/main" id="{671BFD88-B6E7-854D-AC63-CB794AD43C6B}"/>
              </a:ext>
            </a:extLst>
          </p:cNvPr>
          <p:cNvSpPr/>
          <p:nvPr/>
        </p:nvSpPr>
        <p:spPr>
          <a:xfrm>
            <a:off x="313201" y="1990842"/>
            <a:ext cx="3586799" cy="341453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DF6EF0E1-A2BF-EA4B-AE1C-0DE540B2F24B}"/>
              </a:ext>
            </a:extLst>
          </p:cNvPr>
          <p:cNvSpPr/>
          <p:nvPr/>
        </p:nvSpPr>
        <p:spPr>
          <a:xfrm>
            <a:off x="4133183" y="1979121"/>
            <a:ext cx="3586799" cy="341453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0FDE9F26-B452-6D4F-A5F8-B0A8989FDBDD}"/>
              </a:ext>
            </a:extLst>
          </p:cNvPr>
          <p:cNvSpPr/>
          <p:nvPr/>
        </p:nvSpPr>
        <p:spPr>
          <a:xfrm>
            <a:off x="7953165" y="1990842"/>
            <a:ext cx="3586799" cy="341453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91E2175-01EF-2C4C-949C-EAB569884321}"/>
              </a:ext>
            </a:extLst>
          </p:cNvPr>
          <p:cNvSpPr txBox="1"/>
          <p:nvPr/>
        </p:nvSpPr>
        <p:spPr>
          <a:xfrm>
            <a:off x="566878" y="2106585"/>
            <a:ext cx="3236496" cy="1292662"/>
          </a:xfrm>
          <a:prstGeom prst="rect">
            <a:avLst/>
          </a:prstGeom>
          <a:noFill/>
        </p:spPr>
        <p:txBody>
          <a:bodyPr wrap="square" rtlCol="0">
            <a:spAutoFit/>
          </a:bodyPr>
          <a:lstStyle/>
          <a:p>
            <a:r>
              <a:rPr lang="en-US" sz="2600" dirty="0">
                <a:latin typeface="Arial" panose="020B0604020202020204" pitchFamily="34" charset="0"/>
                <a:cs typeface="Arial" panose="020B0604020202020204" pitchFamily="34" charset="0"/>
              </a:rPr>
              <a:t>Establish/maintain auditable accounting records</a:t>
            </a:r>
          </a:p>
        </p:txBody>
      </p:sp>
      <p:sp>
        <p:nvSpPr>
          <p:cNvPr id="8" name="TextBox 7">
            <a:extLst>
              <a:ext uri="{FF2B5EF4-FFF2-40B4-BE49-F238E27FC236}">
                <a16:creationId xmlns:a16="http://schemas.microsoft.com/office/drawing/2014/main" id="{1D290690-5CBB-0F45-B462-54419AD7AD69}"/>
              </a:ext>
            </a:extLst>
          </p:cNvPr>
          <p:cNvSpPr txBox="1"/>
          <p:nvPr/>
        </p:nvSpPr>
        <p:spPr>
          <a:xfrm>
            <a:off x="4398435" y="2094864"/>
            <a:ext cx="3109270" cy="892552"/>
          </a:xfrm>
          <a:prstGeom prst="rect">
            <a:avLst/>
          </a:prstGeom>
          <a:noFill/>
        </p:spPr>
        <p:txBody>
          <a:bodyPr wrap="square" rtlCol="0">
            <a:spAutoFit/>
          </a:bodyPr>
          <a:lstStyle/>
          <a:p>
            <a:r>
              <a:rPr lang="en-US" sz="2600" dirty="0">
                <a:latin typeface="Arial" panose="020B0604020202020204" pitchFamily="34" charset="0"/>
                <a:cs typeface="Arial" panose="020B0604020202020204" pitchFamily="34" charset="0"/>
              </a:rPr>
              <a:t>Accurately account for funds awarded</a:t>
            </a:r>
          </a:p>
        </p:txBody>
      </p:sp>
      <p:sp>
        <p:nvSpPr>
          <p:cNvPr id="9" name="TextBox 8">
            <a:extLst>
              <a:ext uri="{FF2B5EF4-FFF2-40B4-BE49-F238E27FC236}">
                <a16:creationId xmlns:a16="http://schemas.microsoft.com/office/drawing/2014/main" id="{EA8ABDBA-84BE-7744-9562-28C15E3CE27C}"/>
              </a:ext>
            </a:extLst>
          </p:cNvPr>
          <p:cNvSpPr txBox="1"/>
          <p:nvPr/>
        </p:nvSpPr>
        <p:spPr>
          <a:xfrm>
            <a:off x="8241566" y="2106585"/>
            <a:ext cx="3068117" cy="2893100"/>
          </a:xfrm>
          <a:prstGeom prst="rect">
            <a:avLst/>
          </a:prstGeom>
          <a:noFill/>
        </p:spPr>
        <p:txBody>
          <a:bodyPr wrap="square" rtlCol="0">
            <a:spAutoFit/>
          </a:bodyPr>
          <a:lstStyle/>
          <a:p>
            <a:r>
              <a:rPr lang="en-US" sz="2600" dirty="0">
                <a:latin typeface="Arial" panose="020B0604020202020204" pitchFamily="34" charset="0"/>
                <a:cs typeface="Arial" panose="020B0604020202020204" pitchFamily="34" charset="0"/>
              </a:rPr>
              <a:t>Funds for each award must be accounted for </a:t>
            </a:r>
            <a:br>
              <a:rPr lang="en-US" sz="2600" dirty="0">
                <a:latin typeface="Arial" panose="020B0604020202020204" pitchFamily="34" charset="0"/>
                <a:cs typeface="Arial" panose="020B0604020202020204" pitchFamily="34" charset="0"/>
              </a:rPr>
            </a:br>
            <a:r>
              <a:rPr lang="en-US" sz="2600" dirty="0">
                <a:latin typeface="Arial" panose="020B0604020202020204" pitchFamily="34" charset="0"/>
                <a:cs typeface="Arial" panose="020B0604020202020204" pitchFamily="34" charset="0"/>
              </a:rPr>
              <a:t>separately from other grants and other funding sources</a:t>
            </a:r>
          </a:p>
        </p:txBody>
      </p:sp>
      <p:sp>
        <p:nvSpPr>
          <p:cNvPr id="10" name="Content Placeholder 2">
            <a:extLst>
              <a:ext uri="{FF2B5EF4-FFF2-40B4-BE49-F238E27FC236}">
                <a16:creationId xmlns:a16="http://schemas.microsoft.com/office/drawing/2014/main" id="{55DE3538-0D18-1946-8158-205F8F26A137}"/>
              </a:ext>
            </a:extLst>
          </p:cNvPr>
          <p:cNvSpPr txBox="1">
            <a:spLocks/>
          </p:cNvSpPr>
          <p:nvPr/>
        </p:nvSpPr>
        <p:spPr>
          <a:xfrm>
            <a:off x="453667" y="5561096"/>
            <a:ext cx="11645736" cy="7759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3000" dirty="0"/>
              <a:t>Records shall include Federal, matching, and program income</a:t>
            </a:r>
          </a:p>
        </p:txBody>
      </p:sp>
      <p:pic>
        <p:nvPicPr>
          <p:cNvPr id="11" name="Picture 10">
            <a:extLst>
              <a:ext uri="{FF2B5EF4-FFF2-40B4-BE49-F238E27FC236}">
                <a16:creationId xmlns:a16="http://schemas.microsoft.com/office/drawing/2014/main" id="{F9A1E768-8CE9-7F47-8B57-6A291BE508C8}"/>
              </a:ext>
            </a:extLst>
          </p:cNvPr>
          <p:cNvPicPr>
            <a:picLocks noChangeAspect="1"/>
          </p:cNvPicPr>
          <p:nvPr/>
        </p:nvPicPr>
        <p:blipFill>
          <a:blip r:embed="rId2"/>
          <a:stretch>
            <a:fillRect/>
          </a:stretch>
        </p:blipFill>
        <p:spPr>
          <a:xfrm>
            <a:off x="1221901" y="3498421"/>
            <a:ext cx="1828800" cy="1828800"/>
          </a:xfrm>
          <a:prstGeom prst="rect">
            <a:avLst/>
          </a:prstGeom>
        </p:spPr>
      </p:pic>
      <p:pic>
        <p:nvPicPr>
          <p:cNvPr id="12" name="Picture 11">
            <a:extLst>
              <a:ext uri="{FF2B5EF4-FFF2-40B4-BE49-F238E27FC236}">
                <a16:creationId xmlns:a16="http://schemas.microsoft.com/office/drawing/2014/main" id="{7E4456BC-FAB6-A748-AF1B-9379609F7F49}"/>
              </a:ext>
            </a:extLst>
          </p:cNvPr>
          <p:cNvPicPr>
            <a:picLocks noChangeAspect="1"/>
          </p:cNvPicPr>
          <p:nvPr/>
        </p:nvPicPr>
        <p:blipFill>
          <a:blip r:embed="rId3"/>
          <a:stretch>
            <a:fillRect/>
          </a:stretch>
        </p:blipFill>
        <p:spPr>
          <a:xfrm>
            <a:off x="5103477" y="3498421"/>
            <a:ext cx="1646211" cy="1646211"/>
          </a:xfrm>
          <a:prstGeom prst="rect">
            <a:avLst/>
          </a:prstGeom>
        </p:spPr>
      </p:pic>
      <p:sp>
        <p:nvSpPr>
          <p:cNvPr id="16" name="Title 1">
            <a:extLst>
              <a:ext uri="{FF2B5EF4-FFF2-40B4-BE49-F238E27FC236}">
                <a16:creationId xmlns:a16="http://schemas.microsoft.com/office/drawing/2014/main" id="{3A74FC3C-8005-F146-8DF4-479D6372496F}"/>
              </a:ext>
            </a:extLst>
          </p:cNvPr>
          <p:cNvSpPr>
            <a:spLocks noGrp="1"/>
          </p:cNvSpPr>
          <p:nvPr>
            <p:ph type="title"/>
          </p:nvPr>
        </p:nvSpPr>
        <p:spPr/>
        <p:txBody>
          <a:bodyPr/>
          <a:lstStyle/>
          <a:p>
            <a:r>
              <a:rPr lang="en-US" dirty="0"/>
              <a:t>Financial Management Systems</a:t>
            </a:r>
          </a:p>
        </p:txBody>
      </p:sp>
    </p:spTree>
    <p:extLst>
      <p:ext uri="{BB962C8B-B14F-4D97-AF65-F5344CB8AC3E}">
        <p14:creationId xmlns:p14="http://schemas.microsoft.com/office/powerpoint/2010/main" val="358710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childTnLst>
                                </p:cTn>
                              </p:par>
                              <p:par>
                                <p:cTn id="22" presetID="10"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childTnLst>
                                </p:cTn>
                              </p:par>
                            </p:childTnLst>
                          </p:cTn>
                        </p:par>
                        <p:par>
                          <p:cTn id="33" fill="hold">
                            <p:stCondLst>
                              <p:cond delay="1000"/>
                            </p:stCondLst>
                            <p:childTnLst>
                              <p:par>
                                <p:cTn id="34" presetID="2" presetClass="entr" presetSubtype="4"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1000" fill="hold"/>
                                        <p:tgtEl>
                                          <p:spTgt spid="10"/>
                                        </p:tgtEl>
                                        <p:attrNameLst>
                                          <p:attrName>ppt_x</p:attrName>
                                        </p:attrNameLst>
                                      </p:cBhvr>
                                      <p:tavLst>
                                        <p:tav tm="0">
                                          <p:val>
                                            <p:strVal val="#ppt_x"/>
                                          </p:val>
                                        </p:tav>
                                        <p:tav tm="100000">
                                          <p:val>
                                            <p:strVal val="#ppt_x"/>
                                          </p:val>
                                        </p:tav>
                                      </p:tavLst>
                                    </p:anim>
                                    <p:anim calcmode="lin" valueType="num">
                                      <p:cBhvr additive="base">
                                        <p:cTn id="37"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E8D3D-905D-664A-AF65-2BF2CD8C996F}"/>
              </a:ext>
            </a:extLst>
          </p:cNvPr>
          <p:cNvSpPr>
            <a:spLocks noGrp="1"/>
          </p:cNvSpPr>
          <p:nvPr>
            <p:ph type="title"/>
          </p:nvPr>
        </p:nvSpPr>
        <p:spPr/>
        <p:txBody>
          <a:bodyPr/>
          <a:lstStyle/>
          <a:p>
            <a:r>
              <a:rPr lang="en-US" dirty="0"/>
              <a:t>Financial Management Systems</a:t>
            </a:r>
          </a:p>
        </p:txBody>
      </p:sp>
      <p:sp>
        <p:nvSpPr>
          <p:cNvPr id="4" name="Content Placeholder 2">
            <a:extLst>
              <a:ext uri="{FF2B5EF4-FFF2-40B4-BE49-F238E27FC236}">
                <a16:creationId xmlns:a16="http://schemas.microsoft.com/office/drawing/2014/main" id="{B3CCA2AE-7255-534C-A77A-E01793478F0B}"/>
              </a:ext>
            </a:extLst>
          </p:cNvPr>
          <p:cNvSpPr txBox="1">
            <a:spLocks/>
          </p:cNvSpPr>
          <p:nvPr/>
        </p:nvSpPr>
        <p:spPr>
          <a:xfrm>
            <a:off x="546265" y="1365661"/>
            <a:ext cx="6097603" cy="48451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defRPr/>
            </a:pPr>
            <a:r>
              <a:rPr lang="en-US" sz="2600" dirty="0"/>
              <a:t>States and other non-Federal entities must expend/account for grant funds per their own policies and procedures, applicable Federal statutes, regulations, and terms and conditions of the award. </a:t>
            </a:r>
            <a:r>
              <a:rPr lang="en-US" sz="2600" i="1" dirty="0"/>
              <a:t>(whichever are more restrictive)</a:t>
            </a:r>
          </a:p>
        </p:txBody>
      </p:sp>
      <p:pic>
        <p:nvPicPr>
          <p:cNvPr id="5" name="Picture 4">
            <a:extLst>
              <a:ext uri="{FF2B5EF4-FFF2-40B4-BE49-F238E27FC236}">
                <a16:creationId xmlns:a16="http://schemas.microsoft.com/office/drawing/2014/main" id="{2B5D6CF2-CD58-B34A-A022-3085C43DF284}"/>
              </a:ext>
            </a:extLst>
          </p:cNvPr>
          <p:cNvPicPr>
            <a:picLocks noChangeAspect="1"/>
          </p:cNvPicPr>
          <p:nvPr/>
        </p:nvPicPr>
        <p:blipFill rotWithShape="1">
          <a:blip r:embed="rId2"/>
          <a:srcRect l="56569" t="19913" r="2972" b="9437"/>
          <a:stretch/>
        </p:blipFill>
        <p:spPr>
          <a:xfrm>
            <a:off x="6896100" y="1365661"/>
            <a:ext cx="4927600" cy="4845134"/>
          </a:xfrm>
          <a:prstGeom prst="rect">
            <a:avLst/>
          </a:prstGeom>
        </p:spPr>
      </p:pic>
    </p:spTree>
    <p:extLst>
      <p:ext uri="{BB962C8B-B14F-4D97-AF65-F5344CB8AC3E}">
        <p14:creationId xmlns:p14="http://schemas.microsoft.com/office/powerpoint/2010/main" val="3309206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FOday1_DRAFT.pptx" id="{F82B20EE-2541-2E46-8E67-C4ABA308A286}" vid="{B902D662-3B11-5344-A8C2-0B7691DA7438}"/>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FOday1_DRAFT.pptx" id="{F82B20EE-2541-2E46-8E67-C4ABA308A286}" vid="{59DB9225-9911-FC44-8E4B-D390C3D2C731}"/>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FOday1_DRAFT.pptx" id="{F82B20EE-2541-2E46-8E67-C4ABA308A286}" vid="{2AA350DF-34F2-E841-8231-2D2CC00AB9A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10213</TotalTime>
  <Words>1545</Words>
  <Application>Microsoft Office PowerPoint</Application>
  <PresentationFormat>Widescreen</PresentationFormat>
  <Paragraphs>230</Paragraphs>
  <Slides>41</Slides>
  <Notes>3</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41</vt:i4>
      </vt:variant>
    </vt:vector>
  </HeadingPairs>
  <TitlesOfParts>
    <vt:vector size="51" baseType="lpstr">
      <vt:lpstr>Arial</vt:lpstr>
      <vt:lpstr>Arial Black</vt:lpstr>
      <vt:lpstr>Arial Narrow</vt:lpstr>
      <vt:lpstr>Calibri</vt:lpstr>
      <vt:lpstr>Calibri Light</vt:lpstr>
      <vt:lpstr>Times New Roman</vt:lpstr>
      <vt:lpstr>Wingdings</vt:lpstr>
      <vt:lpstr>Office Theme</vt:lpstr>
      <vt:lpstr>1_Custom Design</vt:lpstr>
      <vt:lpstr>Custom Design</vt:lpstr>
      <vt:lpstr>PowerPoint Presentation</vt:lpstr>
      <vt:lpstr>Overview of Webinar</vt:lpstr>
      <vt:lpstr>Topics of Discussion</vt:lpstr>
      <vt:lpstr>Points to Remember for  Successful Financial Management</vt:lpstr>
      <vt:lpstr>Laws and Regulations  Affecting Federal Grant Funds</vt:lpstr>
      <vt:lpstr>Order of Precedence</vt:lpstr>
      <vt:lpstr>Agency Requirements Financial Management Systems</vt:lpstr>
      <vt:lpstr>Financial Management Systems</vt:lpstr>
      <vt:lpstr>Financial Management Systems</vt:lpstr>
      <vt:lpstr>Financial Management Systems</vt:lpstr>
      <vt:lpstr>Financial Management Systems</vt:lpstr>
      <vt:lpstr>Financial Management Systems</vt:lpstr>
      <vt:lpstr>Financial Management Systems</vt:lpstr>
      <vt:lpstr>Internal Controls</vt:lpstr>
      <vt:lpstr>Internal Controls</vt:lpstr>
      <vt:lpstr>Internal Controls</vt:lpstr>
      <vt:lpstr>Internal Controls</vt:lpstr>
      <vt:lpstr>Standards for Costs</vt:lpstr>
      <vt:lpstr>Standards for Costs</vt:lpstr>
      <vt:lpstr>Types of Costs</vt:lpstr>
      <vt:lpstr>Allowable Costs</vt:lpstr>
      <vt:lpstr>Unallowable Costs</vt:lpstr>
      <vt:lpstr>Unauthorized Costs</vt:lpstr>
      <vt:lpstr>Unsupported Costs</vt:lpstr>
      <vt:lpstr>Unreasonable Costs</vt:lpstr>
      <vt:lpstr>Grants Award Modification (GAM)</vt:lpstr>
      <vt:lpstr>Grant Award Modification (GAM)</vt:lpstr>
      <vt:lpstr>Grant Award Modification (GAM)</vt:lpstr>
      <vt:lpstr>Reporting Requirements</vt:lpstr>
      <vt:lpstr>Reporting Requirements</vt:lpstr>
      <vt:lpstr>2 CFR Part 200/Subpart F Audit of non-Federal Entities  Expending Federal Awards</vt:lpstr>
      <vt:lpstr>Audit Requirements</vt:lpstr>
      <vt:lpstr>Audit Trail</vt:lpstr>
      <vt:lpstr>Single Audit</vt:lpstr>
      <vt:lpstr>Single Audit</vt:lpstr>
      <vt:lpstr>Resolution of Audit Reports</vt:lpstr>
      <vt:lpstr>Resolution of Audit Reports</vt:lpstr>
      <vt:lpstr>Top 10 Audit Findings (FY 2021)</vt:lpstr>
      <vt:lpstr>Top 10 Audit Findings (FY 2021)</vt:lpstr>
      <vt:lpstr>Getting Through the Financial Maze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Barbara Powderly</dc:creator>
  <cp:lastModifiedBy>Vitale, Sarah (OJP)</cp:lastModifiedBy>
  <cp:revision>66</cp:revision>
  <dcterms:created xsi:type="dcterms:W3CDTF">2020-07-23T17:58:01Z</dcterms:created>
  <dcterms:modified xsi:type="dcterms:W3CDTF">2022-08-17T13:49:28Z</dcterms:modified>
</cp:coreProperties>
</file>