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7F_EB464179.xml" ContentType="application/vnd.ms-powerpoint.comments+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65"/>
  </p:notesMasterIdLst>
  <p:sldIdLst>
    <p:sldId id="2050" r:id="rId2"/>
    <p:sldId id="259" r:id="rId3"/>
    <p:sldId id="257" r:id="rId4"/>
    <p:sldId id="261" r:id="rId5"/>
    <p:sldId id="2012" r:id="rId6"/>
    <p:sldId id="258" r:id="rId7"/>
    <p:sldId id="2020" r:id="rId8"/>
    <p:sldId id="260" r:id="rId9"/>
    <p:sldId id="707" r:id="rId10"/>
    <p:sldId id="745" r:id="rId11"/>
    <p:sldId id="2052" r:id="rId12"/>
    <p:sldId id="2016" r:id="rId13"/>
    <p:sldId id="2014" r:id="rId14"/>
    <p:sldId id="266" r:id="rId15"/>
    <p:sldId id="1839" r:id="rId16"/>
    <p:sldId id="2028" r:id="rId17"/>
    <p:sldId id="2024" r:id="rId18"/>
    <p:sldId id="2035" r:id="rId19"/>
    <p:sldId id="383" r:id="rId20"/>
    <p:sldId id="2029" r:id="rId21"/>
    <p:sldId id="2034" r:id="rId22"/>
    <p:sldId id="2027" r:id="rId23"/>
    <p:sldId id="358" r:id="rId24"/>
    <p:sldId id="2030" r:id="rId25"/>
    <p:sldId id="2031" r:id="rId26"/>
    <p:sldId id="2033" r:id="rId27"/>
    <p:sldId id="2036" r:id="rId28"/>
    <p:sldId id="360" r:id="rId29"/>
    <p:sldId id="2032" r:id="rId30"/>
    <p:sldId id="2037" r:id="rId31"/>
    <p:sldId id="2038" r:id="rId32"/>
    <p:sldId id="364" r:id="rId33"/>
    <p:sldId id="2039" r:id="rId34"/>
    <p:sldId id="2040" r:id="rId35"/>
    <p:sldId id="366" r:id="rId36"/>
    <p:sldId id="2043" r:id="rId37"/>
    <p:sldId id="2042" r:id="rId38"/>
    <p:sldId id="368" r:id="rId39"/>
    <p:sldId id="2041" r:id="rId40"/>
    <p:sldId id="2048" r:id="rId41"/>
    <p:sldId id="370" r:id="rId42"/>
    <p:sldId id="2044" r:id="rId43"/>
    <p:sldId id="2049" r:id="rId44"/>
    <p:sldId id="372" r:id="rId45"/>
    <p:sldId id="385" r:id="rId46"/>
    <p:sldId id="2045" r:id="rId47"/>
    <p:sldId id="2054" r:id="rId48"/>
    <p:sldId id="374" r:id="rId49"/>
    <p:sldId id="2046" r:id="rId50"/>
    <p:sldId id="2055" r:id="rId51"/>
    <p:sldId id="2056" r:id="rId52"/>
    <p:sldId id="376" r:id="rId53"/>
    <p:sldId id="554" r:id="rId54"/>
    <p:sldId id="555" r:id="rId55"/>
    <p:sldId id="2057" r:id="rId56"/>
    <p:sldId id="2060" r:id="rId57"/>
    <p:sldId id="2061" r:id="rId58"/>
    <p:sldId id="264" r:id="rId59"/>
    <p:sldId id="2062" r:id="rId60"/>
    <p:sldId id="2063" r:id="rId61"/>
    <p:sldId id="2064" r:id="rId62"/>
    <p:sldId id="2065" r:id="rId63"/>
    <p:sldId id="27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404277-418C-0DAF-9CF2-88D28FAD01FF}" name="Wade, Angela (OJP)" initials="WA(" userId="S::Angela.Wade@ojp.usdoj.gov::b9d53294-97a8-492d-a528-9d8c0ef49e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9" autoAdjust="0"/>
  </p:normalViewPr>
  <p:slideViewPr>
    <p:cSldViewPr snapToGrid="0">
      <p:cViewPr varScale="1">
        <p:scale>
          <a:sx n="77" d="100"/>
          <a:sy n="77" d="100"/>
        </p:scale>
        <p:origin x="96" y="3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modernComment_17F_EB464179.xml><?xml version="1.0" encoding="utf-8"?>
<p188:cmLst xmlns:a="http://schemas.openxmlformats.org/drawingml/2006/main" xmlns:r="http://schemas.openxmlformats.org/officeDocument/2006/relationships" xmlns:p188="http://schemas.microsoft.com/office/powerpoint/2018/8/main">
  <p188:cm id="{2E90D21D-CE25-4B61-8594-4FC7FAC62B6D}" authorId="{1D404277-418C-0DAF-9CF2-88D28FAD01FF}" created="2023-08-25T15:47:15.180">
    <pc:sldMkLst xmlns:pc="http://schemas.microsoft.com/office/powerpoint/2013/main/command">
      <pc:docMk/>
      <pc:sldMk cId="3947250041" sldId="383"/>
    </pc:sldMkLst>
    <p188:txBody>
      <a:bodyPr/>
      <a:lstStyle/>
      <a:p>
        <a:r>
          <a:rPr lang="en-US"/>
          <a:t>Updated this slide to look more like Just Grants vs the BDW</a:t>
        </a:r>
      </a:p>
    </p188:txBody>
  </p188:cm>
</p188:cmLst>
</file>

<file path=ppt/diagrams/_rels/data4.xml.rels><?xml version="1.0" encoding="UTF-8" standalone="yes"?>
<Relationships xmlns="http://schemas.openxmlformats.org/package/2006/relationships"><Relationship Id="rId3" Type="http://schemas.openxmlformats.org/officeDocument/2006/relationships/hyperlink" Target="https://pxhere.com/es/photo/731049" TargetMode="External"/><Relationship Id="rId2" Type="http://schemas.openxmlformats.org/officeDocument/2006/relationships/image" Target="../media/image35.jpg"/><Relationship Id="rId1" Type="http://schemas.openxmlformats.org/officeDocument/2006/relationships/image" Target="../media/image34.jpg"/><Relationship Id="rId5" Type="http://schemas.openxmlformats.org/officeDocument/2006/relationships/hyperlink" Target="https://www.mynextmove.org/profile/summary/43-3031.00" TargetMode="External"/><Relationship Id="rId4" Type="http://schemas.openxmlformats.org/officeDocument/2006/relationships/image" Target="../media/image36.jpg"/></Relationships>
</file>

<file path=ppt/diagrams/_rels/drawing4.xml.rels><?xml version="1.0" encoding="UTF-8" standalone="yes"?>
<Relationships xmlns="http://schemas.openxmlformats.org/package/2006/relationships"><Relationship Id="rId3" Type="http://schemas.openxmlformats.org/officeDocument/2006/relationships/hyperlink" Target="https://pxhere.com/es/photo/731049" TargetMode="External"/><Relationship Id="rId2" Type="http://schemas.openxmlformats.org/officeDocument/2006/relationships/image" Target="../media/image35.jpg"/><Relationship Id="rId1" Type="http://schemas.openxmlformats.org/officeDocument/2006/relationships/image" Target="../media/image34.jpg"/><Relationship Id="rId5" Type="http://schemas.openxmlformats.org/officeDocument/2006/relationships/hyperlink" Target="https://www.mynextmove.org/profile/summary/43-3031.00" TargetMode="External"/><Relationship Id="rId4" Type="http://schemas.openxmlformats.org/officeDocument/2006/relationships/image" Target="../media/image36.jp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1B7DAC-FCAF-44E0-BE1F-D7711B973A6E}" type="doc">
      <dgm:prSet loTypeId="urn:microsoft.com/office/officeart/2005/8/layout/hList1" loCatId="list" qsTypeId="urn:microsoft.com/office/officeart/2005/8/quickstyle/simple1" qsCatId="simple" csTypeId="urn:microsoft.com/office/officeart/2005/8/colors/accent1_5" csCatId="accent1" phldr="1"/>
      <dgm:spPr/>
      <dgm:t>
        <a:bodyPr/>
        <a:lstStyle/>
        <a:p>
          <a:endParaRPr lang="en-US"/>
        </a:p>
      </dgm:t>
    </dgm:pt>
    <dgm:pt modelId="{EAE8D679-69AC-426A-ABDE-19DC61F2297A}">
      <dgm:prSet phldrT="[Text]"/>
      <dgm:spPr/>
      <dgm:t>
        <a:bodyPr/>
        <a:lstStyle/>
        <a:p>
          <a:r>
            <a:rPr lang="en-US"/>
            <a:t>Notice of Funding Opportunity (NOFO)</a:t>
          </a:r>
          <a:endParaRPr lang="en-US" dirty="0"/>
        </a:p>
      </dgm:t>
    </dgm:pt>
    <dgm:pt modelId="{B999E6C8-C728-4BB2-8F0E-7D71B3F9DEEF}" type="parTrans" cxnId="{DDB2EAF2-37EF-4407-86F3-729994CC2CCD}">
      <dgm:prSet/>
      <dgm:spPr/>
      <dgm:t>
        <a:bodyPr/>
        <a:lstStyle/>
        <a:p>
          <a:endParaRPr lang="en-US"/>
        </a:p>
      </dgm:t>
    </dgm:pt>
    <dgm:pt modelId="{0E09C6D7-1398-4676-82BA-D752A9805DAF}" type="sibTrans" cxnId="{DDB2EAF2-37EF-4407-86F3-729994CC2CCD}">
      <dgm:prSet/>
      <dgm:spPr/>
      <dgm:t>
        <a:bodyPr/>
        <a:lstStyle/>
        <a:p>
          <a:endParaRPr lang="en-US"/>
        </a:p>
      </dgm:t>
    </dgm:pt>
    <dgm:pt modelId="{CC99B005-8FC5-47A9-BFCA-2638A6AAA9EB}">
      <dgm:prSet phldrT="[Text]"/>
      <dgm:spPr/>
      <dgm:t>
        <a:bodyPr/>
        <a:lstStyle/>
        <a:p>
          <a:r>
            <a:rPr lang="en-US"/>
            <a:t>Formally known as Solicitation - Budget request should align with allowable activities and program guidelines within the NOFO.  </a:t>
          </a:r>
          <a:endParaRPr lang="en-US" dirty="0"/>
        </a:p>
      </dgm:t>
    </dgm:pt>
    <dgm:pt modelId="{7FF549B4-4367-40CC-BEF0-AB91EAA2DE5C}" type="parTrans" cxnId="{50018857-4A81-4481-954C-9A76EE25E9D3}">
      <dgm:prSet/>
      <dgm:spPr/>
      <dgm:t>
        <a:bodyPr/>
        <a:lstStyle/>
        <a:p>
          <a:endParaRPr lang="en-US"/>
        </a:p>
      </dgm:t>
    </dgm:pt>
    <dgm:pt modelId="{F465C300-1DAE-40CA-972C-0C462DC1D7AA}" type="sibTrans" cxnId="{50018857-4A81-4481-954C-9A76EE25E9D3}">
      <dgm:prSet/>
      <dgm:spPr/>
      <dgm:t>
        <a:bodyPr/>
        <a:lstStyle/>
        <a:p>
          <a:endParaRPr lang="en-US"/>
        </a:p>
      </dgm:t>
    </dgm:pt>
    <dgm:pt modelId="{B1CD28F1-FF36-4C09-BE62-F33BA978BEB8}">
      <dgm:prSet phldrT="[Text]"/>
      <dgm:spPr/>
      <dgm:t>
        <a:bodyPr/>
        <a:lstStyle/>
        <a:p>
          <a:r>
            <a:rPr lang="en-US"/>
            <a:t>DOJ Financial Guide</a:t>
          </a:r>
          <a:endParaRPr lang="en-US" dirty="0"/>
        </a:p>
      </dgm:t>
    </dgm:pt>
    <dgm:pt modelId="{DC0AF965-DCB7-4612-9FF0-8319232902DB}" type="parTrans" cxnId="{D1396118-43B0-4239-8C36-A9660701E7C1}">
      <dgm:prSet/>
      <dgm:spPr/>
      <dgm:t>
        <a:bodyPr/>
        <a:lstStyle/>
        <a:p>
          <a:endParaRPr lang="en-US"/>
        </a:p>
      </dgm:t>
    </dgm:pt>
    <dgm:pt modelId="{0BD70E1C-F400-440F-9B02-5D91609DEEC7}" type="sibTrans" cxnId="{D1396118-43B0-4239-8C36-A9660701E7C1}">
      <dgm:prSet/>
      <dgm:spPr/>
      <dgm:t>
        <a:bodyPr/>
        <a:lstStyle/>
        <a:p>
          <a:endParaRPr lang="en-US"/>
        </a:p>
      </dgm:t>
    </dgm:pt>
    <dgm:pt modelId="{691A4B07-BB05-4096-B235-6FA91DC87302}">
      <dgm:prSet phldrT="[Text]"/>
      <dgm:spPr/>
      <dgm:t>
        <a:bodyPr/>
        <a:lstStyle/>
        <a:p>
          <a:r>
            <a:rPr lang="en-US"/>
            <a:t>The DOJ Grants Financial Guide is a primary reference manual for Office of Justice Programs (OJP), Office on Violence Against Women (OVW), and Office of Community Oriented Policing Services (COPS Office) award recipients, compiling laws and regulations related to the financial and administrative management of DOJ grants</a:t>
          </a:r>
          <a:endParaRPr lang="en-US" dirty="0"/>
        </a:p>
      </dgm:t>
    </dgm:pt>
    <dgm:pt modelId="{74612510-71B4-4DEE-AB70-7ACDA9A5FFAB}" type="parTrans" cxnId="{E2351BC0-1D2E-47CF-BBBC-CCA0A16A25EE}">
      <dgm:prSet/>
      <dgm:spPr/>
      <dgm:t>
        <a:bodyPr/>
        <a:lstStyle/>
        <a:p>
          <a:endParaRPr lang="en-US"/>
        </a:p>
      </dgm:t>
    </dgm:pt>
    <dgm:pt modelId="{100EFBC6-6920-4E03-B03F-67001A8AE345}" type="sibTrans" cxnId="{E2351BC0-1D2E-47CF-BBBC-CCA0A16A25EE}">
      <dgm:prSet/>
      <dgm:spPr/>
      <dgm:t>
        <a:bodyPr/>
        <a:lstStyle/>
        <a:p>
          <a:endParaRPr lang="en-US"/>
        </a:p>
      </dgm:t>
    </dgm:pt>
    <dgm:pt modelId="{932BB897-66A2-4C8C-9C41-37500DCE5C8D}">
      <dgm:prSet phldrT="[Text]"/>
      <dgm:spPr/>
      <dgm:t>
        <a:bodyPr/>
        <a:lstStyle/>
        <a:p>
          <a:r>
            <a:rPr lang="en-US"/>
            <a:t>2 C.F.R. Part 200, Subpart E</a:t>
          </a:r>
          <a:endParaRPr lang="en-US" dirty="0"/>
        </a:p>
      </dgm:t>
    </dgm:pt>
    <dgm:pt modelId="{2725D585-4F62-4B75-A9A1-5F4C8324CF82}" type="parTrans" cxnId="{2FB1B039-E447-4A95-AD75-B0F0F777370F}">
      <dgm:prSet/>
      <dgm:spPr/>
      <dgm:t>
        <a:bodyPr/>
        <a:lstStyle/>
        <a:p>
          <a:endParaRPr lang="en-US"/>
        </a:p>
      </dgm:t>
    </dgm:pt>
    <dgm:pt modelId="{53D7BCE9-DC73-4FEB-9D59-FBFBE3CA295A}" type="sibTrans" cxnId="{2FB1B039-E447-4A95-AD75-B0F0F777370F}">
      <dgm:prSet/>
      <dgm:spPr/>
      <dgm:t>
        <a:bodyPr/>
        <a:lstStyle/>
        <a:p>
          <a:endParaRPr lang="en-US"/>
        </a:p>
      </dgm:t>
    </dgm:pt>
    <dgm:pt modelId="{978B0CE2-FFA6-417D-B833-9E8749D014F8}">
      <dgm:prSet phldrT="[Text]"/>
      <dgm:spPr/>
      <dgm:t>
        <a:bodyPr/>
        <a:lstStyle/>
        <a:p>
          <a:r>
            <a:rPr lang="en-US"/>
            <a:t>Refers to Title 2 of the Code of Federal Regulations (CFR), which contains the Office of Management and Budget (OMB) guidance for Federal financial assistance, including the Uniform Administrative Requirements, Cost Principles, and Audit Requirements for Federal Awards</a:t>
          </a:r>
          <a:endParaRPr lang="en-US" dirty="0"/>
        </a:p>
      </dgm:t>
    </dgm:pt>
    <dgm:pt modelId="{55853A16-B583-4C94-AC2E-9D7F5403E4F4}" type="parTrans" cxnId="{21DD68FC-2C31-45B9-B44F-352BA66802A4}">
      <dgm:prSet/>
      <dgm:spPr/>
      <dgm:t>
        <a:bodyPr/>
        <a:lstStyle/>
        <a:p>
          <a:endParaRPr lang="en-US"/>
        </a:p>
      </dgm:t>
    </dgm:pt>
    <dgm:pt modelId="{D9E37E88-54A4-4445-8F7A-4D838B208CF5}" type="sibTrans" cxnId="{21DD68FC-2C31-45B9-B44F-352BA66802A4}">
      <dgm:prSet/>
      <dgm:spPr/>
      <dgm:t>
        <a:bodyPr/>
        <a:lstStyle/>
        <a:p>
          <a:endParaRPr lang="en-US"/>
        </a:p>
      </dgm:t>
    </dgm:pt>
    <dgm:pt modelId="{716606A7-330A-43E0-9659-7F4D0EB61EA0}" type="pres">
      <dgm:prSet presAssocID="{131B7DAC-FCAF-44E0-BE1F-D7711B973A6E}" presName="Name0" presStyleCnt="0">
        <dgm:presLayoutVars>
          <dgm:dir/>
          <dgm:animLvl val="lvl"/>
          <dgm:resizeHandles val="exact"/>
        </dgm:presLayoutVars>
      </dgm:prSet>
      <dgm:spPr/>
    </dgm:pt>
    <dgm:pt modelId="{DDB9B644-8C7C-4057-891B-23B083A10A4A}" type="pres">
      <dgm:prSet presAssocID="{EAE8D679-69AC-426A-ABDE-19DC61F2297A}" presName="composite" presStyleCnt="0"/>
      <dgm:spPr/>
    </dgm:pt>
    <dgm:pt modelId="{B1AEA333-027B-40E0-9941-FEC0FF2A233D}" type="pres">
      <dgm:prSet presAssocID="{EAE8D679-69AC-426A-ABDE-19DC61F2297A}" presName="parTx" presStyleLbl="alignNode1" presStyleIdx="0" presStyleCnt="3">
        <dgm:presLayoutVars>
          <dgm:chMax val="0"/>
          <dgm:chPref val="0"/>
          <dgm:bulletEnabled val="1"/>
        </dgm:presLayoutVars>
      </dgm:prSet>
      <dgm:spPr/>
    </dgm:pt>
    <dgm:pt modelId="{E9428928-9DC0-424F-A796-A82457BCBDDF}" type="pres">
      <dgm:prSet presAssocID="{EAE8D679-69AC-426A-ABDE-19DC61F2297A}" presName="desTx" presStyleLbl="alignAccFollowNode1" presStyleIdx="0" presStyleCnt="3">
        <dgm:presLayoutVars>
          <dgm:bulletEnabled val="1"/>
        </dgm:presLayoutVars>
      </dgm:prSet>
      <dgm:spPr/>
    </dgm:pt>
    <dgm:pt modelId="{7B9EB48C-BA7C-470D-BECB-E74998D637C2}" type="pres">
      <dgm:prSet presAssocID="{0E09C6D7-1398-4676-82BA-D752A9805DAF}" presName="space" presStyleCnt="0"/>
      <dgm:spPr/>
    </dgm:pt>
    <dgm:pt modelId="{26F7F519-1CAE-457C-88CD-AEB1117FB59B}" type="pres">
      <dgm:prSet presAssocID="{B1CD28F1-FF36-4C09-BE62-F33BA978BEB8}" presName="composite" presStyleCnt="0"/>
      <dgm:spPr/>
    </dgm:pt>
    <dgm:pt modelId="{1E427B8C-6D2F-4A99-A061-2E140730823C}" type="pres">
      <dgm:prSet presAssocID="{B1CD28F1-FF36-4C09-BE62-F33BA978BEB8}" presName="parTx" presStyleLbl="alignNode1" presStyleIdx="1" presStyleCnt="3">
        <dgm:presLayoutVars>
          <dgm:chMax val="0"/>
          <dgm:chPref val="0"/>
          <dgm:bulletEnabled val="1"/>
        </dgm:presLayoutVars>
      </dgm:prSet>
      <dgm:spPr/>
    </dgm:pt>
    <dgm:pt modelId="{8B185C42-BCFD-45A9-BF03-35A5A95BD990}" type="pres">
      <dgm:prSet presAssocID="{B1CD28F1-FF36-4C09-BE62-F33BA978BEB8}" presName="desTx" presStyleLbl="alignAccFollowNode1" presStyleIdx="1" presStyleCnt="3">
        <dgm:presLayoutVars>
          <dgm:bulletEnabled val="1"/>
        </dgm:presLayoutVars>
      </dgm:prSet>
      <dgm:spPr/>
    </dgm:pt>
    <dgm:pt modelId="{E5499706-078B-484E-8183-A3332203FD74}" type="pres">
      <dgm:prSet presAssocID="{0BD70E1C-F400-440F-9B02-5D91609DEEC7}" presName="space" presStyleCnt="0"/>
      <dgm:spPr/>
    </dgm:pt>
    <dgm:pt modelId="{8E144728-A079-4E54-B5FF-F01827831854}" type="pres">
      <dgm:prSet presAssocID="{932BB897-66A2-4C8C-9C41-37500DCE5C8D}" presName="composite" presStyleCnt="0"/>
      <dgm:spPr/>
    </dgm:pt>
    <dgm:pt modelId="{C6539BBA-1A60-484D-8319-9F747DAF183B}" type="pres">
      <dgm:prSet presAssocID="{932BB897-66A2-4C8C-9C41-37500DCE5C8D}" presName="parTx" presStyleLbl="alignNode1" presStyleIdx="2" presStyleCnt="3">
        <dgm:presLayoutVars>
          <dgm:chMax val="0"/>
          <dgm:chPref val="0"/>
          <dgm:bulletEnabled val="1"/>
        </dgm:presLayoutVars>
      </dgm:prSet>
      <dgm:spPr/>
    </dgm:pt>
    <dgm:pt modelId="{829F3265-623A-42AD-9DE7-F416800D01AD}" type="pres">
      <dgm:prSet presAssocID="{932BB897-66A2-4C8C-9C41-37500DCE5C8D}" presName="desTx" presStyleLbl="alignAccFollowNode1" presStyleIdx="2" presStyleCnt="3">
        <dgm:presLayoutVars>
          <dgm:bulletEnabled val="1"/>
        </dgm:presLayoutVars>
      </dgm:prSet>
      <dgm:spPr/>
    </dgm:pt>
  </dgm:ptLst>
  <dgm:cxnLst>
    <dgm:cxn modelId="{EF973A0F-DDF0-45AF-811A-02F7A315B79D}" type="presOf" srcId="{932BB897-66A2-4C8C-9C41-37500DCE5C8D}" destId="{C6539BBA-1A60-484D-8319-9F747DAF183B}" srcOrd="0" destOrd="0" presId="urn:microsoft.com/office/officeart/2005/8/layout/hList1"/>
    <dgm:cxn modelId="{D1396118-43B0-4239-8C36-A9660701E7C1}" srcId="{131B7DAC-FCAF-44E0-BE1F-D7711B973A6E}" destId="{B1CD28F1-FF36-4C09-BE62-F33BA978BEB8}" srcOrd="1" destOrd="0" parTransId="{DC0AF965-DCB7-4612-9FF0-8319232902DB}" sibTransId="{0BD70E1C-F400-440F-9B02-5D91609DEEC7}"/>
    <dgm:cxn modelId="{5C18822C-001C-4238-A8E0-8348DB06FA75}" type="presOf" srcId="{131B7DAC-FCAF-44E0-BE1F-D7711B973A6E}" destId="{716606A7-330A-43E0-9659-7F4D0EB61EA0}" srcOrd="0" destOrd="0" presId="urn:microsoft.com/office/officeart/2005/8/layout/hList1"/>
    <dgm:cxn modelId="{2FB1B039-E447-4A95-AD75-B0F0F777370F}" srcId="{131B7DAC-FCAF-44E0-BE1F-D7711B973A6E}" destId="{932BB897-66A2-4C8C-9C41-37500DCE5C8D}" srcOrd="2" destOrd="0" parTransId="{2725D585-4F62-4B75-A9A1-5F4C8324CF82}" sibTransId="{53D7BCE9-DC73-4FEB-9D59-FBFBE3CA295A}"/>
    <dgm:cxn modelId="{FDA6C35F-1F96-4733-AB87-D3F592D7134C}" type="presOf" srcId="{B1CD28F1-FF36-4C09-BE62-F33BA978BEB8}" destId="{1E427B8C-6D2F-4A99-A061-2E140730823C}" srcOrd="0" destOrd="0" presId="urn:microsoft.com/office/officeart/2005/8/layout/hList1"/>
    <dgm:cxn modelId="{2684AD48-FA14-4F4A-AF30-91760476703D}" type="presOf" srcId="{EAE8D679-69AC-426A-ABDE-19DC61F2297A}" destId="{B1AEA333-027B-40E0-9941-FEC0FF2A233D}" srcOrd="0" destOrd="0" presId="urn:microsoft.com/office/officeart/2005/8/layout/hList1"/>
    <dgm:cxn modelId="{9662D169-4F33-45F2-B63D-92E8A6379C37}" type="presOf" srcId="{691A4B07-BB05-4096-B235-6FA91DC87302}" destId="{8B185C42-BCFD-45A9-BF03-35A5A95BD990}" srcOrd="0" destOrd="0" presId="urn:microsoft.com/office/officeart/2005/8/layout/hList1"/>
    <dgm:cxn modelId="{50018857-4A81-4481-954C-9A76EE25E9D3}" srcId="{EAE8D679-69AC-426A-ABDE-19DC61F2297A}" destId="{CC99B005-8FC5-47A9-BFCA-2638A6AAA9EB}" srcOrd="0" destOrd="0" parTransId="{7FF549B4-4367-40CC-BEF0-AB91EAA2DE5C}" sibTransId="{F465C300-1DAE-40CA-972C-0C462DC1D7AA}"/>
    <dgm:cxn modelId="{4177FB99-A244-4CE1-9863-1E6C50CAFC2F}" type="presOf" srcId="{CC99B005-8FC5-47A9-BFCA-2638A6AAA9EB}" destId="{E9428928-9DC0-424F-A796-A82457BCBDDF}" srcOrd="0" destOrd="0" presId="urn:microsoft.com/office/officeart/2005/8/layout/hList1"/>
    <dgm:cxn modelId="{952775B4-FE5C-4656-AA2B-8D53E2F281A8}" type="presOf" srcId="{978B0CE2-FFA6-417D-B833-9E8749D014F8}" destId="{829F3265-623A-42AD-9DE7-F416800D01AD}" srcOrd="0" destOrd="0" presId="urn:microsoft.com/office/officeart/2005/8/layout/hList1"/>
    <dgm:cxn modelId="{E2351BC0-1D2E-47CF-BBBC-CCA0A16A25EE}" srcId="{B1CD28F1-FF36-4C09-BE62-F33BA978BEB8}" destId="{691A4B07-BB05-4096-B235-6FA91DC87302}" srcOrd="0" destOrd="0" parTransId="{74612510-71B4-4DEE-AB70-7ACDA9A5FFAB}" sibTransId="{100EFBC6-6920-4E03-B03F-67001A8AE345}"/>
    <dgm:cxn modelId="{DDB2EAF2-37EF-4407-86F3-729994CC2CCD}" srcId="{131B7DAC-FCAF-44E0-BE1F-D7711B973A6E}" destId="{EAE8D679-69AC-426A-ABDE-19DC61F2297A}" srcOrd="0" destOrd="0" parTransId="{B999E6C8-C728-4BB2-8F0E-7D71B3F9DEEF}" sibTransId="{0E09C6D7-1398-4676-82BA-D752A9805DAF}"/>
    <dgm:cxn modelId="{21DD68FC-2C31-45B9-B44F-352BA66802A4}" srcId="{932BB897-66A2-4C8C-9C41-37500DCE5C8D}" destId="{978B0CE2-FFA6-417D-B833-9E8749D014F8}" srcOrd="0" destOrd="0" parTransId="{55853A16-B583-4C94-AC2E-9D7F5403E4F4}" sibTransId="{D9E37E88-54A4-4445-8F7A-4D838B208CF5}"/>
    <dgm:cxn modelId="{8ACE54A4-E6AA-4473-8523-AD88D8D70B40}" type="presParOf" srcId="{716606A7-330A-43E0-9659-7F4D0EB61EA0}" destId="{DDB9B644-8C7C-4057-891B-23B083A10A4A}" srcOrd="0" destOrd="0" presId="urn:microsoft.com/office/officeart/2005/8/layout/hList1"/>
    <dgm:cxn modelId="{BDD60B27-2B05-4671-9047-1603C97331F2}" type="presParOf" srcId="{DDB9B644-8C7C-4057-891B-23B083A10A4A}" destId="{B1AEA333-027B-40E0-9941-FEC0FF2A233D}" srcOrd="0" destOrd="0" presId="urn:microsoft.com/office/officeart/2005/8/layout/hList1"/>
    <dgm:cxn modelId="{912F756F-EB96-4B86-B180-9E489F072171}" type="presParOf" srcId="{DDB9B644-8C7C-4057-891B-23B083A10A4A}" destId="{E9428928-9DC0-424F-A796-A82457BCBDDF}" srcOrd="1" destOrd="0" presId="urn:microsoft.com/office/officeart/2005/8/layout/hList1"/>
    <dgm:cxn modelId="{EC4F6106-1410-4CE1-A11D-B82FFB781D13}" type="presParOf" srcId="{716606A7-330A-43E0-9659-7F4D0EB61EA0}" destId="{7B9EB48C-BA7C-470D-BECB-E74998D637C2}" srcOrd="1" destOrd="0" presId="urn:microsoft.com/office/officeart/2005/8/layout/hList1"/>
    <dgm:cxn modelId="{06CF5397-CDC7-48AE-A0B4-56A77F9F4873}" type="presParOf" srcId="{716606A7-330A-43E0-9659-7F4D0EB61EA0}" destId="{26F7F519-1CAE-457C-88CD-AEB1117FB59B}" srcOrd="2" destOrd="0" presId="urn:microsoft.com/office/officeart/2005/8/layout/hList1"/>
    <dgm:cxn modelId="{F366F248-0AAD-4177-9BE8-D48DBA518ADD}" type="presParOf" srcId="{26F7F519-1CAE-457C-88CD-AEB1117FB59B}" destId="{1E427B8C-6D2F-4A99-A061-2E140730823C}" srcOrd="0" destOrd="0" presId="urn:microsoft.com/office/officeart/2005/8/layout/hList1"/>
    <dgm:cxn modelId="{683467E3-7FC9-4E84-B1FC-14F8F12EA403}" type="presParOf" srcId="{26F7F519-1CAE-457C-88CD-AEB1117FB59B}" destId="{8B185C42-BCFD-45A9-BF03-35A5A95BD990}" srcOrd="1" destOrd="0" presId="urn:microsoft.com/office/officeart/2005/8/layout/hList1"/>
    <dgm:cxn modelId="{CF71DC05-33D3-4368-A2B3-3F7648843A90}" type="presParOf" srcId="{716606A7-330A-43E0-9659-7F4D0EB61EA0}" destId="{E5499706-078B-484E-8183-A3332203FD74}" srcOrd="3" destOrd="0" presId="urn:microsoft.com/office/officeart/2005/8/layout/hList1"/>
    <dgm:cxn modelId="{B386FFC6-ECE1-4494-B796-18157311BDF2}" type="presParOf" srcId="{716606A7-330A-43E0-9659-7F4D0EB61EA0}" destId="{8E144728-A079-4E54-B5FF-F01827831854}" srcOrd="4" destOrd="0" presId="urn:microsoft.com/office/officeart/2005/8/layout/hList1"/>
    <dgm:cxn modelId="{C0A9B79C-94A7-4992-BC15-57657436F997}" type="presParOf" srcId="{8E144728-A079-4E54-B5FF-F01827831854}" destId="{C6539BBA-1A60-484D-8319-9F747DAF183B}" srcOrd="0" destOrd="0" presId="urn:microsoft.com/office/officeart/2005/8/layout/hList1"/>
    <dgm:cxn modelId="{02E240ED-4F92-494E-B11E-AE00A03E238B}" type="presParOf" srcId="{8E144728-A079-4E54-B5FF-F01827831854}" destId="{829F3265-623A-42AD-9DE7-F416800D01A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2702E3-A84F-4099-8D6E-35179E07505F}"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US"/>
        </a:p>
      </dgm:t>
    </dgm:pt>
    <dgm:pt modelId="{84A22C9A-7E82-4A26-A783-102F5CB81000}">
      <dgm:prSet/>
      <dgm:spPr/>
      <dgm:t>
        <a:bodyPr/>
        <a:lstStyle/>
        <a:p>
          <a:pPr>
            <a:defRPr b="1"/>
          </a:pPr>
          <a:r>
            <a:rPr lang="en-US" b="1" i="0" baseline="0" dirty="0">
              <a:latin typeface="Cambria" panose="02040503050406030204" pitchFamily="18" charset="0"/>
              <a:ea typeface="Cambria" panose="02040503050406030204" pitchFamily="18" charset="0"/>
            </a:rPr>
            <a:t>Specific </a:t>
          </a:r>
        </a:p>
        <a:p>
          <a:pPr>
            <a:defRPr b="1"/>
          </a:pPr>
          <a:r>
            <a:rPr lang="en-US" b="0" i="0" baseline="0" dirty="0">
              <a:latin typeface="Cambria" panose="02040503050406030204" pitchFamily="18" charset="0"/>
              <a:ea typeface="Cambria" panose="02040503050406030204" pitchFamily="18" charset="0"/>
            </a:rPr>
            <a:t> Financial goals should be very detailed (not vague) and align with NOFO and DOJ’s mission. Transparency is key.</a:t>
          </a:r>
          <a:endParaRPr lang="en-US" dirty="0">
            <a:latin typeface="Cambria" panose="02040503050406030204" pitchFamily="18" charset="0"/>
            <a:ea typeface="Cambria" panose="02040503050406030204" pitchFamily="18" charset="0"/>
          </a:endParaRPr>
        </a:p>
      </dgm:t>
    </dgm:pt>
    <dgm:pt modelId="{A74500DC-3D55-49B8-9F9D-65E645EAF5D1}" type="parTrans" cxnId="{40D0B3E1-5AAD-475E-91EE-12978CC02780}">
      <dgm:prSet/>
      <dgm:spPr/>
      <dgm:t>
        <a:bodyPr/>
        <a:lstStyle/>
        <a:p>
          <a:endParaRPr lang="en-US">
            <a:solidFill>
              <a:schemeClr val="tx1"/>
            </a:solidFill>
          </a:endParaRPr>
        </a:p>
      </dgm:t>
    </dgm:pt>
    <dgm:pt modelId="{1D23E296-3033-435F-A6E6-028DD80E722B}" type="sibTrans" cxnId="{40D0B3E1-5AAD-475E-91EE-12978CC02780}">
      <dgm:prSet/>
      <dgm:spPr/>
      <dgm:t>
        <a:bodyPr/>
        <a:lstStyle/>
        <a:p>
          <a:endParaRPr lang="en-US">
            <a:solidFill>
              <a:schemeClr val="tx1"/>
            </a:solidFill>
          </a:endParaRPr>
        </a:p>
      </dgm:t>
    </dgm:pt>
    <dgm:pt modelId="{F2A6CD2C-E479-4597-9BF8-47296F73D3EB}">
      <dgm:prSet/>
      <dgm:spPr/>
      <dgm:t>
        <a:bodyPr/>
        <a:lstStyle/>
        <a:p>
          <a:endParaRPr lang="en-US" dirty="0">
            <a:solidFill>
              <a:schemeClr val="tx1"/>
            </a:solidFill>
          </a:endParaRPr>
        </a:p>
      </dgm:t>
    </dgm:pt>
    <dgm:pt modelId="{EAC49C3A-1DFC-442F-AAF8-41C0F0234047}" type="parTrans" cxnId="{B4AA0886-9C6D-4C51-9F78-19F9C58F7FE1}">
      <dgm:prSet/>
      <dgm:spPr/>
      <dgm:t>
        <a:bodyPr/>
        <a:lstStyle/>
        <a:p>
          <a:endParaRPr lang="en-US">
            <a:solidFill>
              <a:schemeClr val="tx1"/>
            </a:solidFill>
          </a:endParaRPr>
        </a:p>
      </dgm:t>
    </dgm:pt>
    <dgm:pt modelId="{E5EC34D0-65FB-4FC6-A033-B4440B4C5E72}" type="sibTrans" cxnId="{B4AA0886-9C6D-4C51-9F78-19F9C58F7FE1}">
      <dgm:prSet/>
      <dgm:spPr/>
      <dgm:t>
        <a:bodyPr/>
        <a:lstStyle/>
        <a:p>
          <a:endParaRPr lang="en-US">
            <a:solidFill>
              <a:schemeClr val="tx1"/>
            </a:solidFill>
          </a:endParaRPr>
        </a:p>
      </dgm:t>
    </dgm:pt>
    <dgm:pt modelId="{FABEE7F5-011F-4548-8538-CB34F3FE60B3}">
      <dgm:prSet/>
      <dgm:spPr/>
      <dgm:t>
        <a:bodyPr/>
        <a:lstStyle/>
        <a:p>
          <a:pPr>
            <a:defRPr b="1"/>
          </a:pPr>
          <a:r>
            <a:rPr lang="en-US" b="1">
              <a:latin typeface="Cambria" panose="02040503050406030204" pitchFamily="18" charset="0"/>
              <a:ea typeface="Cambria" panose="02040503050406030204" pitchFamily="18" charset="0"/>
            </a:rPr>
            <a:t>M</a:t>
          </a:r>
          <a:r>
            <a:rPr lang="en-US">
              <a:latin typeface="Cambria" panose="02040503050406030204" pitchFamily="18" charset="0"/>
              <a:ea typeface="Cambria" panose="02040503050406030204" pitchFamily="18" charset="0"/>
            </a:rPr>
            <a:t>easurable </a:t>
          </a:r>
        </a:p>
        <a:p>
          <a:pPr>
            <a:defRPr b="1"/>
          </a:pPr>
          <a:r>
            <a:rPr kumimoji="0" lang="en-US" b="0" i="0" u="none" strike="noStrike" cap="none" spc="0" normalizeH="0" baseline="0" noProof="0">
              <a:effectLst/>
              <a:uLnTx/>
              <a:uFillTx/>
              <a:latin typeface="Cambria" panose="02040503050406030204" pitchFamily="18" charset="0"/>
              <a:ea typeface="Cambria" panose="02040503050406030204" pitchFamily="18" charset="0"/>
              <a:cs typeface="+mn-cs"/>
            </a:rPr>
            <a:t>Be sure that funding requested is consistent with the allowable activities and be able to track with an adequate accounting system.</a:t>
          </a:r>
          <a:endParaRPr lang="en-US" b="0">
            <a:latin typeface="Cambria" panose="02040503050406030204" pitchFamily="18" charset="0"/>
            <a:ea typeface="Cambria" panose="02040503050406030204" pitchFamily="18" charset="0"/>
          </a:endParaRPr>
        </a:p>
      </dgm:t>
    </dgm:pt>
    <dgm:pt modelId="{64C54746-6E4D-4E2F-B16F-36FA66CC92B9}" type="parTrans" cxnId="{BC99BC19-2FF6-4FF3-AF1D-178B3B24E90A}">
      <dgm:prSet/>
      <dgm:spPr/>
      <dgm:t>
        <a:bodyPr/>
        <a:lstStyle/>
        <a:p>
          <a:endParaRPr lang="en-US">
            <a:solidFill>
              <a:schemeClr val="tx1"/>
            </a:solidFill>
          </a:endParaRPr>
        </a:p>
      </dgm:t>
    </dgm:pt>
    <dgm:pt modelId="{E6C1AB60-05CF-4172-8A08-AF8770DE608A}" type="sibTrans" cxnId="{BC99BC19-2FF6-4FF3-AF1D-178B3B24E90A}">
      <dgm:prSet/>
      <dgm:spPr/>
      <dgm:t>
        <a:bodyPr/>
        <a:lstStyle/>
        <a:p>
          <a:endParaRPr lang="en-US">
            <a:solidFill>
              <a:schemeClr val="tx1"/>
            </a:solidFill>
          </a:endParaRPr>
        </a:p>
      </dgm:t>
    </dgm:pt>
    <dgm:pt modelId="{B1403F31-EF5E-4120-B130-864C92C4DBAF}">
      <dgm:prSet/>
      <dgm:spPr/>
      <dgm:t>
        <a:bodyPr/>
        <a:lstStyle/>
        <a:p>
          <a:pPr>
            <a:defRPr b="1"/>
          </a:pPr>
          <a:r>
            <a:rPr lang="en-US" b="1" i="0" baseline="0">
              <a:latin typeface="Cambria" panose="02040503050406030204" pitchFamily="18" charset="0"/>
              <a:ea typeface="Cambria" panose="02040503050406030204" pitchFamily="18" charset="0"/>
            </a:rPr>
            <a:t>Attainable</a:t>
          </a:r>
          <a:r>
            <a:rPr lang="en-US" b="0" i="0" baseline="0">
              <a:latin typeface="Cambria" panose="02040503050406030204" pitchFamily="18" charset="0"/>
              <a:ea typeface="Cambria" panose="02040503050406030204" pitchFamily="18" charset="0"/>
            </a:rPr>
            <a:t>  </a:t>
          </a:r>
        </a:p>
        <a:p>
          <a:pPr>
            <a:defRPr b="1"/>
          </a:pPr>
          <a:r>
            <a:rPr lang="en-US" b="0" i="0" baseline="0">
              <a:latin typeface="Cambria" panose="02040503050406030204" pitchFamily="18" charset="0"/>
              <a:ea typeface="Cambria" panose="02040503050406030204" pitchFamily="18" charset="0"/>
            </a:rPr>
            <a:t>Be realistic and attainable.  Should be able at achieve goals within the budget period.</a:t>
          </a:r>
          <a:endParaRPr lang="en-US">
            <a:latin typeface="Cambria" panose="02040503050406030204" pitchFamily="18" charset="0"/>
            <a:ea typeface="Cambria" panose="02040503050406030204" pitchFamily="18" charset="0"/>
          </a:endParaRPr>
        </a:p>
      </dgm:t>
    </dgm:pt>
    <dgm:pt modelId="{4304F388-983A-4211-B0D6-49726AF77A77}" type="parTrans" cxnId="{BF4538A9-F866-4F78-81C4-4A0DBA125D6D}">
      <dgm:prSet/>
      <dgm:spPr/>
      <dgm:t>
        <a:bodyPr/>
        <a:lstStyle/>
        <a:p>
          <a:endParaRPr lang="en-US">
            <a:solidFill>
              <a:schemeClr val="tx1"/>
            </a:solidFill>
          </a:endParaRPr>
        </a:p>
      </dgm:t>
    </dgm:pt>
    <dgm:pt modelId="{7D646889-EEAF-4BA3-93D0-A473B0848189}" type="sibTrans" cxnId="{BF4538A9-F866-4F78-81C4-4A0DBA125D6D}">
      <dgm:prSet/>
      <dgm:spPr/>
      <dgm:t>
        <a:bodyPr/>
        <a:lstStyle/>
        <a:p>
          <a:endParaRPr lang="en-US">
            <a:solidFill>
              <a:schemeClr val="tx1"/>
            </a:solidFill>
          </a:endParaRPr>
        </a:p>
      </dgm:t>
    </dgm:pt>
    <dgm:pt modelId="{A3DCF02E-0A78-4861-9B4E-8D466C544AB8}">
      <dgm:prSet/>
      <dgm:spPr/>
      <dgm:t>
        <a:bodyPr/>
        <a:lstStyle/>
        <a:p>
          <a:pPr>
            <a:defRPr b="1"/>
          </a:pPr>
          <a:r>
            <a:rPr lang="en-US" b="1">
              <a:latin typeface="Cambria" panose="02040503050406030204" pitchFamily="18" charset="0"/>
              <a:ea typeface="Cambria" panose="02040503050406030204" pitchFamily="18" charset="0"/>
            </a:rPr>
            <a:t>R</a:t>
          </a:r>
          <a:r>
            <a:rPr lang="en-US">
              <a:latin typeface="Cambria" panose="02040503050406030204" pitchFamily="18" charset="0"/>
              <a:ea typeface="Cambria" panose="02040503050406030204" pitchFamily="18" charset="0"/>
            </a:rPr>
            <a:t>elevant </a:t>
          </a:r>
        </a:p>
        <a:p>
          <a:pPr>
            <a:defRPr b="1"/>
          </a:pPr>
          <a:r>
            <a:rPr lang="en-US" b="0">
              <a:latin typeface="Cambria" panose="02040503050406030204" pitchFamily="18" charset="0"/>
              <a:ea typeface="Cambria" panose="02040503050406030204" pitchFamily="18" charset="0"/>
            </a:rPr>
            <a:t>Ensure costs and activities in the budget are for allowable, allocable, necessary, and reasonable costs.</a:t>
          </a:r>
        </a:p>
      </dgm:t>
    </dgm:pt>
    <dgm:pt modelId="{B118F5CA-2448-444A-A546-4613BDCC6E0F}" type="parTrans" cxnId="{F8C23AE3-DFA4-45D8-A52A-8F0DEEDED47D}">
      <dgm:prSet/>
      <dgm:spPr/>
      <dgm:t>
        <a:bodyPr/>
        <a:lstStyle/>
        <a:p>
          <a:endParaRPr lang="en-US">
            <a:solidFill>
              <a:schemeClr val="tx1"/>
            </a:solidFill>
          </a:endParaRPr>
        </a:p>
      </dgm:t>
    </dgm:pt>
    <dgm:pt modelId="{FB0A4956-B206-4631-B6AC-C1027FCC54A9}" type="sibTrans" cxnId="{F8C23AE3-DFA4-45D8-A52A-8F0DEEDED47D}">
      <dgm:prSet/>
      <dgm:spPr/>
      <dgm:t>
        <a:bodyPr/>
        <a:lstStyle/>
        <a:p>
          <a:endParaRPr lang="en-US">
            <a:solidFill>
              <a:schemeClr val="tx1"/>
            </a:solidFill>
          </a:endParaRPr>
        </a:p>
      </dgm:t>
    </dgm:pt>
    <dgm:pt modelId="{0811992D-B615-42AD-AB1D-BBEFDBC8712B}">
      <dgm:prSet/>
      <dgm:spPr/>
      <dgm:t>
        <a:bodyPr/>
        <a:lstStyle/>
        <a:p>
          <a:pPr>
            <a:defRPr b="1"/>
          </a:pPr>
          <a:r>
            <a:rPr lang="en-US" b="1" i="0" baseline="0">
              <a:latin typeface="Cambria" panose="02040503050406030204" pitchFamily="18" charset="0"/>
              <a:ea typeface="Cambria" panose="02040503050406030204" pitchFamily="18" charset="0"/>
            </a:rPr>
            <a:t>Time-bound </a:t>
          </a:r>
          <a:r>
            <a:rPr lang="en-US" b="0" i="0" baseline="0"/>
            <a:t> </a:t>
          </a:r>
        </a:p>
        <a:p>
          <a:pPr>
            <a:defRPr b="1"/>
          </a:pPr>
          <a:r>
            <a:rPr lang="en-US" b="0" i="0" baseline="0">
              <a:latin typeface="Cambria" panose="02040503050406030204" pitchFamily="18" charset="0"/>
              <a:ea typeface="Cambria" panose="02040503050406030204" pitchFamily="18" charset="0"/>
            </a:rPr>
            <a:t>Budget should be organized by year. Must adhere to the period of performance for obligating, reporting, and expending.</a:t>
          </a:r>
          <a:endParaRPr lang="en-US">
            <a:latin typeface="Cambria" panose="02040503050406030204" pitchFamily="18" charset="0"/>
            <a:ea typeface="Cambria" panose="02040503050406030204" pitchFamily="18" charset="0"/>
          </a:endParaRPr>
        </a:p>
      </dgm:t>
    </dgm:pt>
    <dgm:pt modelId="{5FF0AE4A-6241-426E-89EC-ABC7F7B160D4}" type="parTrans" cxnId="{A2B25B29-4B36-4270-8FD2-F1254F46A420}">
      <dgm:prSet/>
      <dgm:spPr/>
      <dgm:t>
        <a:bodyPr/>
        <a:lstStyle/>
        <a:p>
          <a:endParaRPr lang="en-US">
            <a:solidFill>
              <a:schemeClr val="tx1"/>
            </a:solidFill>
          </a:endParaRPr>
        </a:p>
      </dgm:t>
    </dgm:pt>
    <dgm:pt modelId="{7D92CB24-AAB5-41B0-98AA-2C118FE0A7C6}" type="sibTrans" cxnId="{A2B25B29-4B36-4270-8FD2-F1254F46A420}">
      <dgm:prSet/>
      <dgm:spPr/>
      <dgm:t>
        <a:bodyPr/>
        <a:lstStyle/>
        <a:p>
          <a:endParaRPr lang="en-US">
            <a:solidFill>
              <a:schemeClr val="tx1"/>
            </a:solidFill>
          </a:endParaRPr>
        </a:p>
      </dgm:t>
    </dgm:pt>
    <dgm:pt modelId="{F188A4D1-FF4A-42E4-BB5D-7BEC0F25C9FF}" type="pres">
      <dgm:prSet presAssocID="{E32702E3-A84F-4099-8D6E-35179E07505F}" presName="diagram" presStyleCnt="0">
        <dgm:presLayoutVars>
          <dgm:dir/>
          <dgm:resizeHandles val="exact"/>
        </dgm:presLayoutVars>
      </dgm:prSet>
      <dgm:spPr/>
    </dgm:pt>
    <dgm:pt modelId="{CD52D1F8-D7C4-4DED-B6C1-451525116B5D}" type="pres">
      <dgm:prSet presAssocID="{84A22C9A-7E82-4A26-A783-102F5CB81000}" presName="node" presStyleLbl="node1" presStyleIdx="0" presStyleCnt="5">
        <dgm:presLayoutVars>
          <dgm:bulletEnabled val="1"/>
        </dgm:presLayoutVars>
      </dgm:prSet>
      <dgm:spPr/>
    </dgm:pt>
    <dgm:pt modelId="{A0849CFF-D762-4746-A309-B311D7F2B031}" type="pres">
      <dgm:prSet presAssocID="{1D23E296-3033-435F-A6E6-028DD80E722B}" presName="sibTrans" presStyleCnt="0"/>
      <dgm:spPr/>
    </dgm:pt>
    <dgm:pt modelId="{053B8714-9152-4FD2-A744-97AFE6E01C45}" type="pres">
      <dgm:prSet presAssocID="{FABEE7F5-011F-4548-8538-CB34F3FE60B3}" presName="node" presStyleLbl="node1" presStyleIdx="1" presStyleCnt="5">
        <dgm:presLayoutVars>
          <dgm:bulletEnabled val="1"/>
        </dgm:presLayoutVars>
      </dgm:prSet>
      <dgm:spPr/>
    </dgm:pt>
    <dgm:pt modelId="{7C379003-CB5E-49F3-80C9-7273DF210693}" type="pres">
      <dgm:prSet presAssocID="{E6C1AB60-05CF-4172-8A08-AF8770DE608A}" presName="sibTrans" presStyleCnt="0"/>
      <dgm:spPr/>
    </dgm:pt>
    <dgm:pt modelId="{68B66AAF-E4BA-4CA0-8318-79B5EB33E7D0}" type="pres">
      <dgm:prSet presAssocID="{B1403F31-EF5E-4120-B130-864C92C4DBAF}" presName="node" presStyleLbl="node1" presStyleIdx="2" presStyleCnt="5">
        <dgm:presLayoutVars>
          <dgm:bulletEnabled val="1"/>
        </dgm:presLayoutVars>
      </dgm:prSet>
      <dgm:spPr/>
    </dgm:pt>
    <dgm:pt modelId="{15C97B30-E8C0-4730-A6DA-F2D10C07DD7F}" type="pres">
      <dgm:prSet presAssocID="{7D646889-EEAF-4BA3-93D0-A473B0848189}" presName="sibTrans" presStyleCnt="0"/>
      <dgm:spPr/>
    </dgm:pt>
    <dgm:pt modelId="{D35B36C4-774D-4CAD-A87B-38C323168213}" type="pres">
      <dgm:prSet presAssocID="{A3DCF02E-0A78-4861-9B4E-8D466C544AB8}" presName="node" presStyleLbl="node1" presStyleIdx="3" presStyleCnt="5">
        <dgm:presLayoutVars>
          <dgm:bulletEnabled val="1"/>
        </dgm:presLayoutVars>
      </dgm:prSet>
      <dgm:spPr/>
    </dgm:pt>
    <dgm:pt modelId="{42B32EB8-321A-42DB-B963-BC27A3ECA460}" type="pres">
      <dgm:prSet presAssocID="{FB0A4956-B206-4631-B6AC-C1027FCC54A9}" presName="sibTrans" presStyleCnt="0"/>
      <dgm:spPr/>
    </dgm:pt>
    <dgm:pt modelId="{BA673D84-1CBC-4CC0-A590-8B13C0E4D2B0}" type="pres">
      <dgm:prSet presAssocID="{0811992D-B615-42AD-AB1D-BBEFDBC8712B}" presName="node" presStyleLbl="node1" presStyleIdx="4" presStyleCnt="5">
        <dgm:presLayoutVars>
          <dgm:bulletEnabled val="1"/>
        </dgm:presLayoutVars>
      </dgm:prSet>
      <dgm:spPr/>
    </dgm:pt>
  </dgm:ptLst>
  <dgm:cxnLst>
    <dgm:cxn modelId="{BC99BC19-2FF6-4FF3-AF1D-178B3B24E90A}" srcId="{E32702E3-A84F-4099-8D6E-35179E07505F}" destId="{FABEE7F5-011F-4548-8538-CB34F3FE60B3}" srcOrd="1" destOrd="0" parTransId="{64C54746-6E4D-4E2F-B16F-36FA66CC92B9}" sibTransId="{E6C1AB60-05CF-4172-8A08-AF8770DE608A}"/>
    <dgm:cxn modelId="{A2B25B29-4B36-4270-8FD2-F1254F46A420}" srcId="{E32702E3-A84F-4099-8D6E-35179E07505F}" destId="{0811992D-B615-42AD-AB1D-BBEFDBC8712B}" srcOrd="4" destOrd="0" parTransId="{5FF0AE4A-6241-426E-89EC-ABC7F7B160D4}" sibTransId="{7D92CB24-AAB5-41B0-98AA-2C118FE0A7C6}"/>
    <dgm:cxn modelId="{5604E434-01A1-451D-B04E-863BD45D2441}" type="presOf" srcId="{E32702E3-A84F-4099-8D6E-35179E07505F}" destId="{F188A4D1-FF4A-42E4-BB5D-7BEC0F25C9FF}" srcOrd="0" destOrd="0" presId="urn:microsoft.com/office/officeart/2005/8/layout/default"/>
    <dgm:cxn modelId="{84E69148-AD54-42C7-AECB-C2FA4324CC22}" type="presOf" srcId="{A3DCF02E-0A78-4861-9B4E-8D466C544AB8}" destId="{D35B36C4-774D-4CAD-A87B-38C323168213}" srcOrd="0" destOrd="0" presId="urn:microsoft.com/office/officeart/2005/8/layout/default"/>
    <dgm:cxn modelId="{B4AA0886-9C6D-4C51-9F78-19F9C58F7FE1}" srcId="{84A22C9A-7E82-4A26-A783-102F5CB81000}" destId="{F2A6CD2C-E479-4597-9BF8-47296F73D3EB}" srcOrd="0" destOrd="0" parTransId="{EAC49C3A-1DFC-442F-AAF8-41C0F0234047}" sibTransId="{E5EC34D0-65FB-4FC6-A033-B4440B4C5E72}"/>
    <dgm:cxn modelId="{5E33998F-63FF-41C4-AD27-6062C3EC4B7D}" type="presOf" srcId="{B1403F31-EF5E-4120-B130-864C92C4DBAF}" destId="{68B66AAF-E4BA-4CA0-8318-79B5EB33E7D0}" srcOrd="0" destOrd="0" presId="urn:microsoft.com/office/officeart/2005/8/layout/default"/>
    <dgm:cxn modelId="{BF4538A9-F866-4F78-81C4-4A0DBA125D6D}" srcId="{E32702E3-A84F-4099-8D6E-35179E07505F}" destId="{B1403F31-EF5E-4120-B130-864C92C4DBAF}" srcOrd="2" destOrd="0" parTransId="{4304F388-983A-4211-B0D6-49726AF77A77}" sibTransId="{7D646889-EEAF-4BA3-93D0-A473B0848189}"/>
    <dgm:cxn modelId="{9CF861AB-F3AE-4826-AC5E-6CE849D181F1}" type="presOf" srcId="{84A22C9A-7E82-4A26-A783-102F5CB81000}" destId="{CD52D1F8-D7C4-4DED-B6C1-451525116B5D}" srcOrd="0" destOrd="0" presId="urn:microsoft.com/office/officeart/2005/8/layout/default"/>
    <dgm:cxn modelId="{9F3AC8DA-A148-4BB0-AB4F-422F65E2E04E}" type="presOf" srcId="{0811992D-B615-42AD-AB1D-BBEFDBC8712B}" destId="{BA673D84-1CBC-4CC0-A590-8B13C0E4D2B0}" srcOrd="0" destOrd="0" presId="urn:microsoft.com/office/officeart/2005/8/layout/default"/>
    <dgm:cxn modelId="{40D0B3E1-5AAD-475E-91EE-12978CC02780}" srcId="{E32702E3-A84F-4099-8D6E-35179E07505F}" destId="{84A22C9A-7E82-4A26-A783-102F5CB81000}" srcOrd="0" destOrd="0" parTransId="{A74500DC-3D55-49B8-9F9D-65E645EAF5D1}" sibTransId="{1D23E296-3033-435F-A6E6-028DD80E722B}"/>
    <dgm:cxn modelId="{F8C23AE3-DFA4-45D8-A52A-8F0DEEDED47D}" srcId="{E32702E3-A84F-4099-8D6E-35179E07505F}" destId="{A3DCF02E-0A78-4861-9B4E-8D466C544AB8}" srcOrd="3" destOrd="0" parTransId="{B118F5CA-2448-444A-A546-4613BDCC6E0F}" sibTransId="{FB0A4956-B206-4631-B6AC-C1027FCC54A9}"/>
    <dgm:cxn modelId="{41FF07E6-787F-4949-886B-66637CFBBE72}" type="presOf" srcId="{FABEE7F5-011F-4548-8538-CB34F3FE60B3}" destId="{053B8714-9152-4FD2-A744-97AFE6E01C45}" srcOrd="0" destOrd="0" presId="urn:microsoft.com/office/officeart/2005/8/layout/default"/>
    <dgm:cxn modelId="{265180FE-1581-4089-81BE-1F3F318E3506}" type="presOf" srcId="{F2A6CD2C-E479-4597-9BF8-47296F73D3EB}" destId="{CD52D1F8-D7C4-4DED-B6C1-451525116B5D}" srcOrd="0" destOrd="1" presId="urn:microsoft.com/office/officeart/2005/8/layout/default"/>
    <dgm:cxn modelId="{AB997B08-054B-4DF7-9822-885ECF02993A}" type="presParOf" srcId="{F188A4D1-FF4A-42E4-BB5D-7BEC0F25C9FF}" destId="{CD52D1F8-D7C4-4DED-B6C1-451525116B5D}" srcOrd="0" destOrd="0" presId="urn:microsoft.com/office/officeart/2005/8/layout/default"/>
    <dgm:cxn modelId="{9593077F-2C0E-4803-9404-EE2CE8DE000B}" type="presParOf" srcId="{F188A4D1-FF4A-42E4-BB5D-7BEC0F25C9FF}" destId="{A0849CFF-D762-4746-A309-B311D7F2B031}" srcOrd="1" destOrd="0" presId="urn:microsoft.com/office/officeart/2005/8/layout/default"/>
    <dgm:cxn modelId="{752A2061-4FA7-426A-919E-39F0776829E7}" type="presParOf" srcId="{F188A4D1-FF4A-42E4-BB5D-7BEC0F25C9FF}" destId="{053B8714-9152-4FD2-A744-97AFE6E01C45}" srcOrd="2" destOrd="0" presId="urn:microsoft.com/office/officeart/2005/8/layout/default"/>
    <dgm:cxn modelId="{369D878E-AF6C-40E6-A859-6F840007D162}" type="presParOf" srcId="{F188A4D1-FF4A-42E4-BB5D-7BEC0F25C9FF}" destId="{7C379003-CB5E-49F3-80C9-7273DF210693}" srcOrd="3" destOrd="0" presId="urn:microsoft.com/office/officeart/2005/8/layout/default"/>
    <dgm:cxn modelId="{1281086A-4CFC-426C-B3DE-2076D9BE0561}" type="presParOf" srcId="{F188A4D1-FF4A-42E4-BB5D-7BEC0F25C9FF}" destId="{68B66AAF-E4BA-4CA0-8318-79B5EB33E7D0}" srcOrd="4" destOrd="0" presId="urn:microsoft.com/office/officeart/2005/8/layout/default"/>
    <dgm:cxn modelId="{A702CC4C-DDED-46F9-B103-8603D532D29D}" type="presParOf" srcId="{F188A4D1-FF4A-42E4-BB5D-7BEC0F25C9FF}" destId="{15C97B30-E8C0-4730-A6DA-F2D10C07DD7F}" srcOrd="5" destOrd="0" presId="urn:microsoft.com/office/officeart/2005/8/layout/default"/>
    <dgm:cxn modelId="{6A0493B9-7414-4455-8B3D-02EEB8EDF470}" type="presParOf" srcId="{F188A4D1-FF4A-42E4-BB5D-7BEC0F25C9FF}" destId="{D35B36C4-774D-4CAD-A87B-38C323168213}" srcOrd="6" destOrd="0" presId="urn:microsoft.com/office/officeart/2005/8/layout/default"/>
    <dgm:cxn modelId="{CC49B185-8276-4734-A18D-97A582F1211B}" type="presParOf" srcId="{F188A4D1-FF4A-42E4-BB5D-7BEC0F25C9FF}" destId="{42B32EB8-321A-42DB-B963-BC27A3ECA460}" srcOrd="7" destOrd="0" presId="urn:microsoft.com/office/officeart/2005/8/layout/default"/>
    <dgm:cxn modelId="{9415FB31-3915-42E8-948B-5D345715E5E8}" type="presParOf" srcId="{F188A4D1-FF4A-42E4-BB5D-7BEC0F25C9FF}" destId="{BA673D84-1CBC-4CC0-A590-8B13C0E4D2B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97E285F-4D4D-49FB-866E-55BA8039DDD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C6B6C9EE-E45D-493A-96C7-53A84854A7B2}">
      <dgm:prSet phldrT="[Text]"/>
      <dgm:spPr/>
      <dgm:t>
        <a:bodyPr/>
        <a:lstStyle/>
        <a:p>
          <a:pPr>
            <a:defRPr b="1"/>
          </a:pPr>
          <a:r>
            <a:rPr lang="en-US">
              <a:latin typeface="Georgia" panose="02040502050405020303" pitchFamily="18" charset="0"/>
            </a:rPr>
            <a:t>Direct Costs</a:t>
          </a:r>
        </a:p>
      </dgm:t>
    </dgm:pt>
    <dgm:pt modelId="{1B1A4D09-9778-4181-9E57-99EE11D92F91}" type="parTrans" cxnId="{B30D5D76-7F5D-46CF-B6C9-B682FBEA6F19}">
      <dgm:prSet/>
      <dgm:spPr/>
      <dgm:t>
        <a:bodyPr/>
        <a:lstStyle/>
        <a:p>
          <a:endParaRPr lang="en-US"/>
        </a:p>
      </dgm:t>
    </dgm:pt>
    <dgm:pt modelId="{C6183CCA-C03E-47DE-A1F2-3BCCC0F2BBEF}" type="sibTrans" cxnId="{B30D5D76-7F5D-46CF-B6C9-B682FBEA6F19}">
      <dgm:prSet/>
      <dgm:spPr/>
      <dgm:t>
        <a:bodyPr/>
        <a:lstStyle/>
        <a:p>
          <a:endParaRPr lang="en-US"/>
        </a:p>
      </dgm:t>
    </dgm:pt>
    <dgm:pt modelId="{18A72714-C835-4050-A737-59BE98207A6E}">
      <dgm:prSet phldrT="[Text]"/>
      <dgm:spPr/>
      <dgm:t>
        <a:bodyPr/>
        <a:lstStyle/>
        <a:p>
          <a:pPr>
            <a:buFont typeface="Arial" panose="020B0604020202020204" pitchFamily="34" charset="0"/>
            <a:buChar char="•"/>
          </a:pPr>
          <a:r>
            <a:rPr lang="en-US">
              <a:latin typeface="Cambria" panose="02040503050406030204" pitchFamily="18" charset="0"/>
              <a:ea typeface="Cambria" panose="02040503050406030204" pitchFamily="18" charset="0"/>
            </a:rPr>
            <a:t>Easily identified with a specific cost objective</a:t>
          </a:r>
        </a:p>
      </dgm:t>
    </dgm:pt>
    <dgm:pt modelId="{7D42187F-0052-4AE0-8706-61475A15289F}" type="parTrans" cxnId="{23EEB8FF-3D24-46A2-9E7E-89F9AC57A45A}">
      <dgm:prSet/>
      <dgm:spPr/>
      <dgm:t>
        <a:bodyPr/>
        <a:lstStyle/>
        <a:p>
          <a:endParaRPr lang="en-US"/>
        </a:p>
      </dgm:t>
    </dgm:pt>
    <dgm:pt modelId="{71EA31C8-7783-4CDB-BFEF-964110F4A0EE}" type="sibTrans" cxnId="{23EEB8FF-3D24-46A2-9E7E-89F9AC57A45A}">
      <dgm:prSet/>
      <dgm:spPr/>
      <dgm:t>
        <a:bodyPr/>
        <a:lstStyle/>
        <a:p>
          <a:endParaRPr lang="en-US"/>
        </a:p>
      </dgm:t>
    </dgm:pt>
    <dgm:pt modelId="{250A4B6B-2C76-41CD-AC9E-5E06BB898385}">
      <dgm:prSet phldrT="[Text]"/>
      <dgm:spPr/>
      <dgm:t>
        <a:bodyPr/>
        <a:lstStyle/>
        <a:p>
          <a:pPr>
            <a:buFont typeface="Arial" panose="020B0604020202020204" pitchFamily="34" charset="0"/>
            <a:buChar char="•"/>
          </a:pPr>
          <a:r>
            <a:rPr lang="en-US">
              <a:latin typeface="Cambria" panose="02040503050406030204" pitchFamily="18" charset="0"/>
              <a:ea typeface="Cambria" panose="02040503050406030204" pitchFamily="18" charset="0"/>
            </a:rPr>
            <a:t>Specific to a particular cost objective</a:t>
          </a:r>
        </a:p>
      </dgm:t>
    </dgm:pt>
    <dgm:pt modelId="{8954BF87-E407-4888-9B87-71A808A03977}" type="parTrans" cxnId="{B13E11F6-3B4F-4707-B02F-75C364436773}">
      <dgm:prSet/>
      <dgm:spPr/>
      <dgm:t>
        <a:bodyPr/>
        <a:lstStyle/>
        <a:p>
          <a:endParaRPr lang="en-US"/>
        </a:p>
      </dgm:t>
    </dgm:pt>
    <dgm:pt modelId="{9621C7A6-684D-4515-A18C-8BB5A399ABF2}" type="sibTrans" cxnId="{B13E11F6-3B4F-4707-B02F-75C364436773}">
      <dgm:prSet/>
      <dgm:spPr/>
      <dgm:t>
        <a:bodyPr/>
        <a:lstStyle/>
        <a:p>
          <a:endParaRPr lang="en-US"/>
        </a:p>
      </dgm:t>
    </dgm:pt>
    <dgm:pt modelId="{5415C6F8-A0BC-483D-B96E-5AA066449937}">
      <dgm:prSet phldrT="[Text]"/>
      <dgm:spPr/>
      <dgm:t>
        <a:bodyPr/>
        <a:lstStyle/>
        <a:p>
          <a:pPr>
            <a:defRPr b="1"/>
          </a:pPr>
          <a:r>
            <a:rPr lang="en-US">
              <a:latin typeface="Georgia" panose="02040502050405020303" pitchFamily="18" charset="0"/>
            </a:rPr>
            <a:t>Indirect Costs</a:t>
          </a:r>
        </a:p>
      </dgm:t>
    </dgm:pt>
    <dgm:pt modelId="{7DBEB9C5-C68B-417F-8479-9B19162C75CE}" type="parTrans" cxnId="{0235E20E-7E35-4369-9E57-48766D5B2E25}">
      <dgm:prSet/>
      <dgm:spPr/>
      <dgm:t>
        <a:bodyPr/>
        <a:lstStyle/>
        <a:p>
          <a:endParaRPr lang="en-US"/>
        </a:p>
      </dgm:t>
    </dgm:pt>
    <dgm:pt modelId="{77E9157A-6D99-48AC-BB92-0E54613A8353}" type="sibTrans" cxnId="{0235E20E-7E35-4369-9E57-48766D5B2E25}">
      <dgm:prSet/>
      <dgm:spPr/>
      <dgm:t>
        <a:bodyPr/>
        <a:lstStyle/>
        <a:p>
          <a:endParaRPr lang="en-US"/>
        </a:p>
      </dgm:t>
    </dgm:pt>
    <dgm:pt modelId="{9F025F60-3B82-4434-AEA4-E92A15E30D2C}">
      <dgm:prSet phldrT="[Text]"/>
      <dgm:spPr/>
      <dgm:t>
        <a:bodyPr/>
        <a:lstStyle/>
        <a:p>
          <a:r>
            <a:rPr lang="en-US">
              <a:latin typeface="Cambria" panose="02040503050406030204" pitchFamily="18" charset="0"/>
              <a:ea typeface="Cambria" panose="02040503050406030204" pitchFamily="18" charset="0"/>
            </a:rPr>
            <a:t>Not readily assignable to cost objective</a:t>
          </a:r>
        </a:p>
      </dgm:t>
    </dgm:pt>
    <dgm:pt modelId="{C7103155-85E1-4B9A-91C9-324A3DFAA66F}" type="parTrans" cxnId="{305555D6-8EF6-4577-BCED-8B46B99D6DE9}">
      <dgm:prSet/>
      <dgm:spPr/>
      <dgm:t>
        <a:bodyPr/>
        <a:lstStyle/>
        <a:p>
          <a:endParaRPr lang="en-US"/>
        </a:p>
      </dgm:t>
    </dgm:pt>
    <dgm:pt modelId="{ED0EF820-2910-4576-A4B1-C845C9008AAA}" type="sibTrans" cxnId="{305555D6-8EF6-4577-BCED-8B46B99D6DE9}">
      <dgm:prSet/>
      <dgm:spPr/>
      <dgm:t>
        <a:bodyPr/>
        <a:lstStyle/>
        <a:p>
          <a:endParaRPr lang="en-US"/>
        </a:p>
      </dgm:t>
    </dgm:pt>
    <dgm:pt modelId="{A9BF56BF-42BF-4EEA-9167-31D6B2172636}">
      <dgm:prSet phldrT="[Text]"/>
      <dgm:spPr/>
      <dgm:t>
        <a:bodyPr/>
        <a:lstStyle/>
        <a:p>
          <a:r>
            <a:rPr lang="en-US">
              <a:latin typeface="Cambria" panose="02040503050406030204" pitchFamily="18" charset="0"/>
              <a:ea typeface="Cambria" panose="02040503050406030204" pitchFamily="18" charset="0"/>
            </a:rPr>
            <a:t>Benefits more than one cost objective</a:t>
          </a:r>
        </a:p>
      </dgm:t>
    </dgm:pt>
    <dgm:pt modelId="{E622A782-5C53-4920-9A2D-EC79FAD33834}" type="parTrans" cxnId="{6F58D0BB-76A3-4F23-B445-4F21FB61F0A6}">
      <dgm:prSet/>
      <dgm:spPr/>
      <dgm:t>
        <a:bodyPr/>
        <a:lstStyle/>
        <a:p>
          <a:endParaRPr lang="en-US"/>
        </a:p>
      </dgm:t>
    </dgm:pt>
    <dgm:pt modelId="{595DC63F-964D-4957-A0DF-5552A42A31DA}" type="sibTrans" cxnId="{6F58D0BB-76A3-4F23-B445-4F21FB61F0A6}">
      <dgm:prSet/>
      <dgm:spPr/>
      <dgm:t>
        <a:bodyPr/>
        <a:lstStyle/>
        <a:p>
          <a:endParaRPr lang="en-US"/>
        </a:p>
      </dgm:t>
    </dgm:pt>
    <dgm:pt modelId="{5CB1B3EF-C3C1-45A3-98E0-34E85DAEAAFE}">
      <dgm:prSet phldrT="[Text]"/>
      <dgm:spPr/>
      <dgm:t>
        <a:bodyPr/>
        <a:lstStyle/>
        <a:p>
          <a:pPr>
            <a:buFont typeface="Arial" panose="020B0604020202020204" pitchFamily="34" charset="0"/>
            <a:buChar char="•"/>
          </a:pPr>
          <a:r>
            <a:rPr lang="en-US">
              <a:latin typeface="Cambria" panose="02040503050406030204" pitchFamily="18" charset="0"/>
              <a:ea typeface="Cambria" panose="02040503050406030204" pitchFamily="18" charset="0"/>
            </a:rPr>
            <a:t>Direct Salaries, Travel Equipment, Materials</a:t>
          </a:r>
        </a:p>
      </dgm:t>
    </dgm:pt>
    <dgm:pt modelId="{716FB63A-5269-4E85-B9F7-E3B074D4FD3F}" type="parTrans" cxnId="{BD7E56C0-6C36-49F1-A614-D3E9292327F1}">
      <dgm:prSet/>
      <dgm:spPr/>
      <dgm:t>
        <a:bodyPr/>
        <a:lstStyle/>
        <a:p>
          <a:endParaRPr lang="en-US"/>
        </a:p>
      </dgm:t>
    </dgm:pt>
    <dgm:pt modelId="{1D40C365-00FD-4EBD-BA12-6E44B22FBBB6}" type="sibTrans" cxnId="{BD7E56C0-6C36-49F1-A614-D3E9292327F1}">
      <dgm:prSet/>
      <dgm:spPr/>
      <dgm:t>
        <a:bodyPr/>
        <a:lstStyle/>
        <a:p>
          <a:endParaRPr lang="en-US"/>
        </a:p>
      </dgm:t>
    </dgm:pt>
    <dgm:pt modelId="{0926A3F8-DE16-40C2-AEBF-4253BA4512A2}">
      <dgm:prSet phldrT="[Text]"/>
      <dgm:spPr/>
      <dgm:t>
        <a:bodyPr/>
        <a:lstStyle/>
        <a:p>
          <a:r>
            <a:rPr lang="en-US">
              <a:latin typeface="Cambria" panose="02040503050406030204" pitchFamily="18" charset="0"/>
              <a:ea typeface="Cambria" panose="02040503050406030204" pitchFamily="18" charset="0"/>
            </a:rPr>
            <a:t>Accounting Services, Utilities, Rent</a:t>
          </a:r>
        </a:p>
      </dgm:t>
    </dgm:pt>
    <dgm:pt modelId="{CBFE12A7-69A2-4837-941A-28BCB15D6A03}" type="parTrans" cxnId="{C4CDA71F-C37D-41F1-B35E-41B3452047F1}">
      <dgm:prSet/>
      <dgm:spPr/>
      <dgm:t>
        <a:bodyPr/>
        <a:lstStyle/>
        <a:p>
          <a:endParaRPr lang="en-US"/>
        </a:p>
      </dgm:t>
    </dgm:pt>
    <dgm:pt modelId="{AA0443AF-DF65-45B7-8F77-C168518DF61C}" type="sibTrans" cxnId="{C4CDA71F-C37D-41F1-B35E-41B3452047F1}">
      <dgm:prSet/>
      <dgm:spPr/>
      <dgm:t>
        <a:bodyPr/>
        <a:lstStyle/>
        <a:p>
          <a:endParaRPr lang="en-US"/>
        </a:p>
      </dgm:t>
    </dgm:pt>
    <dgm:pt modelId="{FB3A76E5-C80A-4CF1-B02C-F3977958C140}">
      <dgm:prSet/>
      <dgm:spPr/>
      <dgm:t>
        <a:bodyPr/>
        <a:lstStyle/>
        <a:p>
          <a:pPr>
            <a:buFont typeface="Arial" panose="020B0604020202020204" pitchFamily="34" charset="0"/>
            <a:buChar char="•"/>
          </a:pPr>
          <a:r>
            <a:rPr lang="en-US">
              <a:latin typeface="Cambria" panose="02040503050406030204" pitchFamily="18" charset="0"/>
              <a:ea typeface="Cambria" panose="02040503050406030204" pitchFamily="18" charset="0"/>
            </a:rPr>
            <a:t>Budget Detail Worksheet Cost Categories</a:t>
          </a:r>
        </a:p>
      </dgm:t>
    </dgm:pt>
    <dgm:pt modelId="{D8EEBB02-C6D4-4E9B-9639-C6EE260F1B2F}" type="parTrans" cxnId="{74DE9503-7264-45F7-8B67-C90F8716F3CE}">
      <dgm:prSet/>
      <dgm:spPr/>
      <dgm:t>
        <a:bodyPr/>
        <a:lstStyle/>
        <a:p>
          <a:endParaRPr lang="en-US"/>
        </a:p>
      </dgm:t>
    </dgm:pt>
    <dgm:pt modelId="{0A84CCB2-AF26-435E-AC65-88E14CC80496}" type="sibTrans" cxnId="{74DE9503-7264-45F7-8B67-C90F8716F3CE}">
      <dgm:prSet/>
      <dgm:spPr/>
      <dgm:t>
        <a:bodyPr/>
        <a:lstStyle/>
        <a:p>
          <a:endParaRPr lang="en-US"/>
        </a:p>
      </dgm:t>
    </dgm:pt>
    <dgm:pt modelId="{BE839587-3228-4218-B60C-C3995F6F72F4}">
      <dgm:prSet/>
      <dgm:spPr/>
      <dgm:t>
        <a:bodyPr/>
        <a:lstStyle/>
        <a:p>
          <a:r>
            <a:rPr lang="en-US">
              <a:latin typeface="Cambria" panose="02040503050406030204" pitchFamily="18" charset="0"/>
              <a:ea typeface="Cambria" panose="02040503050406030204" pitchFamily="18" charset="0"/>
            </a:rPr>
            <a:t>Budget Detail Worksheet Indirect Cost Category</a:t>
          </a:r>
        </a:p>
      </dgm:t>
    </dgm:pt>
    <dgm:pt modelId="{49400BF9-0D6A-4118-8DF5-7A23DAE102A3}" type="parTrans" cxnId="{99ABF4B1-8A45-49FF-94A9-7A4AB68C00E9}">
      <dgm:prSet/>
      <dgm:spPr/>
      <dgm:t>
        <a:bodyPr/>
        <a:lstStyle/>
        <a:p>
          <a:endParaRPr lang="en-US"/>
        </a:p>
      </dgm:t>
    </dgm:pt>
    <dgm:pt modelId="{0A1D025A-2851-4EE7-ADAA-461B5FCC3B72}" type="sibTrans" cxnId="{99ABF4B1-8A45-49FF-94A9-7A4AB68C00E9}">
      <dgm:prSet/>
      <dgm:spPr/>
      <dgm:t>
        <a:bodyPr/>
        <a:lstStyle/>
        <a:p>
          <a:endParaRPr lang="en-US"/>
        </a:p>
      </dgm:t>
    </dgm:pt>
    <dgm:pt modelId="{F6FEE7F1-D268-4B42-AFC8-F5F026D143B1}" type="pres">
      <dgm:prSet presAssocID="{497E285F-4D4D-49FB-866E-55BA8039DDD8}" presName="linear" presStyleCnt="0">
        <dgm:presLayoutVars>
          <dgm:dir/>
          <dgm:animLvl val="lvl"/>
          <dgm:resizeHandles val="exact"/>
        </dgm:presLayoutVars>
      </dgm:prSet>
      <dgm:spPr/>
    </dgm:pt>
    <dgm:pt modelId="{1B4C92AF-72C1-4A9B-A2AE-85875CF1C63C}" type="pres">
      <dgm:prSet presAssocID="{C6B6C9EE-E45D-493A-96C7-53A84854A7B2}" presName="parentLin" presStyleCnt="0"/>
      <dgm:spPr/>
    </dgm:pt>
    <dgm:pt modelId="{46C4A692-C639-4BFA-B828-B4CC1955C10A}" type="pres">
      <dgm:prSet presAssocID="{C6B6C9EE-E45D-493A-96C7-53A84854A7B2}" presName="parentLeftMargin" presStyleLbl="node1" presStyleIdx="0" presStyleCnt="2"/>
      <dgm:spPr/>
    </dgm:pt>
    <dgm:pt modelId="{5500A0D4-F014-4E3B-A659-16D0D56BFFD9}" type="pres">
      <dgm:prSet presAssocID="{C6B6C9EE-E45D-493A-96C7-53A84854A7B2}" presName="parentText" presStyleLbl="node1" presStyleIdx="0" presStyleCnt="2">
        <dgm:presLayoutVars>
          <dgm:chMax val="0"/>
          <dgm:bulletEnabled val="1"/>
        </dgm:presLayoutVars>
      </dgm:prSet>
      <dgm:spPr/>
    </dgm:pt>
    <dgm:pt modelId="{4276615F-A669-451D-84BB-6E7C1C3CC649}" type="pres">
      <dgm:prSet presAssocID="{C6B6C9EE-E45D-493A-96C7-53A84854A7B2}" presName="negativeSpace" presStyleCnt="0"/>
      <dgm:spPr/>
    </dgm:pt>
    <dgm:pt modelId="{9DD6C939-05BB-45B6-A526-161DD2A3E372}" type="pres">
      <dgm:prSet presAssocID="{C6B6C9EE-E45D-493A-96C7-53A84854A7B2}" presName="childText" presStyleLbl="conFgAcc1" presStyleIdx="0" presStyleCnt="2">
        <dgm:presLayoutVars>
          <dgm:bulletEnabled val="1"/>
        </dgm:presLayoutVars>
      </dgm:prSet>
      <dgm:spPr/>
    </dgm:pt>
    <dgm:pt modelId="{93EF93BB-8400-4EE3-B7A0-AF86DB515111}" type="pres">
      <dgm:prSet presAssocID="{C6183CCA-C03E-47DE-A1F2-3BCCC0F2BBEF}" presName="spaceBetweenRectangles" presStyleCnt="0"/>
      <dgm:spPr/>
    </dgm:pt>
    <dgm:pt modelId="{D2C0C79F-39B0-4128-9381-9828EF512C47}" type="pres">
      <dgm:prSet presAssocID="{5415C6F8-A0BC-483D-B96E-5AA066449937}" presName="parentLin" presStyleCnt="0"/>
      <dgm:spPr/>
    </dgm:pt>
    <dgm:pt modelId="{BE6251EB-78A0-4BEC-9DEB-E614EACA66C4}" type="pres">
      <dgm:prSet presAssocID="{5415C6F8-A0BC-483D-B96E-5AA066449937}" presName="parentLeftMargin" presStyleLbl="node1" presStyleIdx="0" presStyleCnt="2"/>
      <dgm:spPr/>
    </dgm:pt>
    <dgm:pt modelId="{75C75DAD-1410-4F60-BBBD-42EA7389B192}" type="pres">
      <dgm:prSet presAssocID="{5415C6F8-A0BC-483D-B96E-5AA066449937}" presName="parentText" presStyleLbl="node1" presStyleIdx="1" presStyleCnt="2">
        <dgm:presLayoutVars>
          <dgm:chMax val="0"/>
          <dgm:bulletEnabled val="1"/>
        </dgm:presLayoutVars>
      </dgm:prSet>
      <dgm:spPr/>
    </dgm:pt>
    <dgm:pt modelId="{86D2F701-7D58-4004-A2C1-F2B0E25F82F8}" type="pres">
      <dgm:prSet presAssocID="{5415C6F8-A0BC-483D-B96E-5AA066449937}" presName="negativeSpace" presStyleCnt="0"/>
      <dgm:spPr/>
    </dgm:pt>
    <dgm:pt modelId="{884490A8-D002-4D84-B13B-16BFB247E1B3}" type="pres">
      <dgm:prSet presAssocID="{5415C6F8-A0BC-483D-B96E-5AA066449937}" presName="childText" presStyleLbl="conFgAcc1" presStyleIdx="1" presStyleCnt="2">
        <dgm:presLayoutVars>
          <dgm:bulletEnabled val="1"/>
        </dgm:presLayoutVars>
      </dgm:prSet>
      <dgm:spPr/>
    </dgm:pt>
  </dgm:ptLst>
  <dgm:cxnLst>
    <dgm:cxn modelId="{74DE9503-7264-45F7-8B67-C90F8716F3CE}" srcId="{C6B6C9EE-E45D-493A-96C7-53A84854A7B2}" destId="{FB3A76E5-C80A-4CF1-B02C-F3977958C140}" srcOrd="3" destOrd="0" parTransId="{D8EEBB02-C6D4-4E9B-9639-C6EE260F1B2F}" sibTransId="{0A84CCB2-AF26-435E-AC65-88E14CC80496}"/>
    <dgm:cxn modelId="{0235E20E-7E35-4369-9E57-48766D5B2E25}" srcId="{497E285F-4D4D-49FB-866E-55BA8039DDD8}" destId="{5415C6F8-A0BC-483D-B96E-5AA066449937}" srcOrd="1" destOrd="0" parTransId="{7DBEB9C5-C68B-417F-8479-9B19162C75CE}" sibTransId="{77E9157A-6D99-48AC-BB92-0E54613A8353}"/>
    <dgm:cxn modelId="{C4CDA71F-C37D-41F1-B35E-41B3452047F1}" srcId="{5415C6F8-A0BC-483D-B96E-5AA066449937}" destId="{0926A3F8-DE16-40C2-AEBF-4253BA4512A2}" srcOrd="2" destOrd="0" parTransId="{CBFE12A7-69A2-4837-941A-28BCB15D6A03}" sibTransId="{AA0443AF-DF65-45B7-8F77-C168518DF61C}"/>
    <dgm:cxn modelId="{F9C9AB20-E02B-4C70-929A-A3A90CE89ADA}" type="presOf" srcId="{5415C6F8-A0BC-483D-B96E-5AA066449937}" destId="{BE6251EB-78A0-4BEC-9DEB-E614EACA66C4}" srcOrd="0" destOrd="0" presId="urn:microsoft.com/office/officeart/2005/8/layout/list1"/>
    <dgm:cxn modelId="{5BF47062-DE79-4238-841B-AE585670A89D}" type="presOf" srcId="{A9BF56BF-42BF-4EEA-9167-31D6B2172636}" destId="{884490A8-D002-4D84-B13B-16BFB247E1B3}" srcOrd="0" destOrd="1" presId="urn:microsoft.com/office/officeart/2005/8/layout/list1"/>
    <dgm:cxn modelId="{4E65B762-DD55-4CA4-B26E-F63EC848BAE1}" type="presOf" srcId="{BE839587-3228-4218-B60C-C3995F6F72F4}" destId="{884490A8-D002-4D84-B13B-16BFB247E1B3}" srcOrd="0" destOrd="3" presId="urn:microsoft.com/office/officeart/2005/8/layout/list1"/>
    <dgm:cxn modelId="{4D931C4B-B0E2-417E-A46E-2816EE45FCC3}" type="presOf" srcId="{5415C6F8-A0BC-483D-B96E-5AA066449937}" destId="{75C75DAD-1410-4F60-BBBD-42EA7389B192}" srcOrd="1" destOrd="0" presId="urn:microsoft.com/office/officeart/2005/8/layout/list1"/>
    <dgm:cxn modelId="{B30D5D76-7F5D-46CF-B6C9-B682FBEA6F19}" srcId="{497E285F-4D4D-49FB-866E-55BA8039DDD8}" destId="{C6B6C9EE-E45D-493A-96C7-53A84854A7B2}" srcOrd="0" destOrd="0" parTransId="{1B1A4D09-9778-4181-9E57-99EE11D92F91}" sibTransId="{C6183CCA-C03E-47DE-A1F2-3BCCC0F2BBEF}"/>
    <dgm:cxn modelId="{99ABF4B1-8A45-49FF-94A9-7A4AB68C00E9}" srcId="{5415C6F8-A0BC-483D-B96E-5AA066449937}" destId="{BE839587-3228-4218-B60C-C3995F6F72F4}" srcOrd="3" destOrd="0" parTransId="{49400BF9-0D6A-4118-8DF5-7A23DAE102A3}" sibTransId="{0A1D025A-2851-4EE7-ADAA-461B5FCC3B72}"/>
    <dgm:cxn modelId="{F9C808B7-2851-46C2-BD4D-2674AA198C56}" type="presOf" srcId="{5CB1B3EF-C3C1-45A3-98E0-34E85DAEAAFE}" destId="{9DD6C939-05BB-45B6-A526-161DD2A3E372}" srcOrd="0" destOrd="2" presId="urn:microsoft.com/office/officeart/2005/8/layout/list1"/>
    <dgm:cxn modelId="{6F58D0BB-76A3-4F23-B445-4F21FB61F0A6}" srcId="{5415C6F8-A0BC-483D-B96E-5AA066449937}" destId="{A9BF56BF-42BF-4EEA-9167-31D6B2172636}" srcOrd="1" destOrd="0" parTransId="{E622A782-5C53-4920-9A2D-EC79FAD33834}" sibTransId="{595DC63F-964D-4957-A0DF-5552A42A31DA}"/>
    <dgm:cxn modelId="{C982D8BD-4A68-4ED5-B132-8CFA832F437D}" type="presOf" srcId="{FB3A76E5-C80A-4CF1-B02C-F3977958C140}" destId="{9DD6C939-05BB-45B6-A526-161DD2A3E372}" srcOrd="0" destOrd="3" presId="urn:microsoft.com/office/officeart/2005/8/layout/list1"/>
    <dgm:cxn modelId="{BD7E56C0-6C36-49F1-A614-D3E9292327F1}" srcId="{C6B6C9EE-E45D-493A-96C7-53A84854A7B2}" destId="{5CB1B3EF-C3C1-45A3-98E0-34E85DAEAAFE}" srcOrd="2" destOrd="0" parTransId="{716FB63A-5269-4E85-B9F7-E3B074D4FD3F}" sibTransId="{1D40C365-00FD-4EBD-BA12-6E44B22FBBB6}"/>
    <dgm:cxn modelId="{3A64C7C1-74C3-4A30-8546-3F65E424E9D2}" type="presOf" srcId="{18A72714-C835-4050-A737-59BE98207A6E}" destId="{9DD6C939-05BB-45B6-A526-161DD2A3E372}" srcOrd="0" destOrd="0" presId="urn:microsoft.com/office/officeart/2005/8/layout/list1"/>
    <dgm:cxn modelId="{5D985DD3-F579-4D15-A733-D15E955EAA96}" type="presOf" srcId="{C6B6C9EE-E45D-493A-96C7-53A84854A7B2}" destId="{5500A0D4-F014-4E3B-A659-16D0D56BFFD9}" srcOrd="1" destOrd="0" presId="urn:microsoft.com/office/officeart/2005/8/layout/list1"/>
    <dgm:cxn modelId="{0B8D8ED5-6FB8-481B-8CA1-8BE622EDCC46}" type="presOf" srcId="{C6B6C9EE-E45D-493A-96C7-53A84854A7B2}" destId="{46C4A692-C639-4BFA-B828-B4CC1955C10A}" srcOrd="0" destOrd="0" presId="urn:microsoft.com/office/officeart/2005/8/layout/list1"/>
    <dgm:cxn modelId="{305555D6-8EF6-4577-BCED-8B46B99D6DE9}" srcId="{5415C6F8-A0BC-483D-B96E-5AA066449937}" destId="{9F025F60-3B82-4434-AEA4-E92A15E30D2C}" srcOrd="0" destOrd="0" parTransId="{C7103155-85E1-4B9A-91C9-324A3DFAA66F}" sibTransId="{ED0EF820-2910-4576-A4B1-C845C9008AAA}"/>
    <dgm:cxn modelId="{A527EBE4-5D3A-4CC9-9630-ED2E759225B1}" type="presOf" srcId="{9F025F60-3B82-4434-AEA4-E92A15E30D2C}" destId="{884490A8-D002-4D84-B13B-16BFB247E1B3}" srcOrd="0" destOrd="0" presId="urn:microsoft.com/office/officeart/2005/8/layout/list1"/>
    <dgm:cxn modelId="{09C719E5-B24B-4712-8664-5846F54478EF}" type="presOf" srcId="{0926A3F8-DE16-40C2-AEBF-4253BA4512A2}" destId="{884490A8-D002-4D84-B13B-16BFB247E1B3}" srcOrd="0" destOrd="2" presId="urn:microsoft.com/office/officeart/2005/8/layout/list1"/>
    <dgm:cxn modelId="{913664E8-F5D0-4B00-A972-AE3489FEA9A8}" type="presOf" srcId="{497E285F-4D4D-49FB-866E-55BA8039DDD8}" destId="{F6FEE7F1-D268-4B42-AFC8-F5F026D143B1}" srcOrd="0" destOrd="0" presId="urn:microsoft.com/office/officeart/2005/8/layout/list1"/>
    <dgm:cxn modelId="{B13E11F6-3B4F-4707-B02F-75C364436773}" srcId="{C6B6C9EE-E45D-493A-96C7-53A84854A7B2}" destId="{250A4B6B-2C76-41CD-AC9E-5E06BB898385}" srcOrd="1" destOrd="0" parTransId="{8954BF87-E407-4888-9B87-71A808A03977}" sibTransId="{9621C7A6-684D-4515-A18C-8BB5A399ABF2}"/>
    <dgm:cxn modelId="{4E8BECFC-44D0-4733-B506-B27776EDCC04}" type="presOf" srcId="{250A4B6B-2C76-41CD-AC9E-5E06BB898385}" destId="{9DD6C939-05BB-45B6-A526-161DD2A3E372}" srcOrd="0" destOrd="1" presId="urn:microsoft.com/office/officeart/2005/8/layout/list1"/>
    <dgm:cxn modelId="{23EEB8FF-3D24-46A2-9E7E-89F9AC57A45A}" srcId="{C6B6C9EE-E45D-493A-96C7-53A84854A7B2}" destId="{18A72714-C835-4050-A737-59BE98207A6E}" srcOrd="0" destOrd="0" parTransId="{7D42187F-0052-4AE0-8706-61475A15289F}" sibTransId="{71EA31C8-7783-4CDB-BFEF-964110F4A0EE}"/>
    <dgm:cxn modelId="{C0E11933-E21F-49D7-A50F-3D0120A92284}" type="presParOf" srcId="{F6FEE7F1-D268-4B42-AFC8-F5F026D143B1}" destId="{1B4C92AF-72C1-4A9B-A2AE-85875CF1C63C}" srcOrd="0" destOrd="0" presId="urn:microsoft.com/office/officeart/2005/8/layout/list1"/>
    <dgm:cxn modelId="{60CF6221-B668-4BA7-8341-BEE3C1AD986F}" type="presParOf" srcId="{1B4C92AF-72C1-4A9B-A2AE-85875CF1C63C}" destId="{46C4A692-C639-4BFA-B828-B4CC1955C10A}" srcOrd="0" destOrd="0" presId="urn:microsoft.com/office/officeart/2005/8/layout/list1"/>
    <dgm:cxn modelId="{ACFD82EE-B3A7-4C7A-924D-77BA339238D7}" type="presParOf" srcId="{1B4C92AF-72C1-4A9B-A2AE-85875CF1C63C}" destId="{5500A0D4-F014-4E3B-A659-16D0D56BFFD9}" srcOrd="1" destOrd="0" presId="urn:microsoft.com/office/officeart/2005/8/layout/list1"/>
    <dgm:cxn modelId="{40167BDE-0E46-4DCF-912C-08F18BF1921C}" type="presParOf" srcId="{F6FEE7F1-D268-4B42-AFC8-F5F026D143B1}" destId="{4276615F-A669-451D-84BB-6E7C1C3CC649}" srcOrd="1" destOrd="0" presId="urn:microsoft.com/office/officeart/2005/8/layout/list1"/>
    <dgm:cxn modelId="{2A11B570-58F7-4319-BCFE-28049C5F8F72}" type="presParOf" srcId="{F6FEE7F1-D268-4B42-AFC8-F5F026D143B1}" destId="{9DD6C939-05BB-45B6-A526-161DD2A3E372}" srcOrd="2" destOrd="0" presId="urn:microsoft.com/office/officeart/2005/8/layout/list1"/>
    <dgm:cxn modelId="{2F1A3C5B-6848-4112-BE0A-9960C7500BBF}" type="presParOf" srcId="{F6FEE7F1-D268-4B42-AFC8-F5F026D143B1}" destId="{93EF93BB-8400-4EE3-B7A0-AF86DB515111}" srcOrd="3" destOrd="0" presId="urn:microsoft.com/office/officeart/2005/8/layout/list1"/>
    <dgm:cxn modelId="{8753B859-FD19-4778-AB3E-42F111730AE8}" type="presParOf" srcId="{F6FEE7F1-D268-4B42-AFC8-F5F026D143B1}" destId="{D2C0C79F-39B0-4128-9381-9828EF512C47}" srcOrd="4" destOrd="0" presId="urn:microsoft.com/office/officeart/2005/8/layout/list1"/>
    <dgm:cxn modelId="{40938187-3068-44AD-BBC5-1466866CC4A1}" type="presParOf" srcId="{D2C0C79F-39B0-4128-9381-9828EF512C47}" destId="{BE6251EB-78A0-4BEC-9DEB-E614EACA66C4}" srcOrd="0" destOrd="0" presId="urn:microsoft.com/office/officeart/2005/8/layout/list1"/>
    <dgm:cxn modelId="{4F9DAE0B-5B29-4447-AD7E-54C7F82AD567}" type="presParOf" srcId="{D2C0C79F-39B0-4128-9381-9828EF512C47}" destId="{75C75DAD-1410-4F60-BBBD-42EA7389B192}" srcOrd="1" destOrd="0" presId="urn:microsoft.com/office/officeart/2005/8/layout/list1"/>
    <dgm:cxn modelId="{39E08618-278C-4206-BBF6-7CD184218AB5}" type="presParOf" srcId="{F6FEE7F1-D268-4B42-AFC8-F5F026D143B1}" destId="{86D2F701-7D58-4004-A2C1-F2B0E25F82F8}" srcOrd="5" destOrd="0" presId="urn:microsoft.com/office/officeart/2005/8/layout/list1"/>
    <dgm:cxn modelId="{E5808CEC-0C03-45EE-BE32-BF42E111A20D}" type="presParOf" srcId="{F6FEE7F1-D268-4B42-AFC8-F5F026D143B1}" destId="{884490A8-D002-4D84-B13B-16BFB247E1B3}" srcOrd="6" destOrd="0" presId="urn:microsoft.com/office/officeart/2005/8/layout/list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B72DC8-4061-44D3-85E3-C789AD326F8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F5E5BD1-515B-41E7-8E3D-3AA12069F0C0}">
      <dgm:prSet phldrT="[Text]"/>
      <dgm:spPr/>
      <dgm:t>
        <a:bodyPr/>
        <a:lstStyle/>
        <a:p>
          <a:r>
            <a:rPr lang="en-US" dirty="0">
              <a:latin typeface="Cambria" panose="02040503050406030204" pitchFamily="18" charset="0"/>
              <a:ea typeface="Cambria" panose="02040503050406030204" pitchFamily="18" charset="0"/>
            </a:rPr>
            <a:t>After completing the application (SF424), etc.- complete the Just Grants Budget Detail Form in DOJ’s Justice Grants System.</a:t>
          </a:r>
        </a:p>
      </dgm:t>
    </dgm:pt>
    <dgm:pt modelId="{D15A49C0-3658-4CA3-ADE7-78F316115721}" type="parTrans" cxnId="{EACEEA97-6CE3-497A-A84C-A89DF1BA8706}">
      <dgm:prSet/>
      <dgm:spPr/>
      <dgm:t>
        <a:bodyPr/>
        <a:lstStyle/>
        <a:p>
          <a:endParaRPr lang="en-US"/>
        </a:p>
      </dgm:t>
    </dgm:pt>
    <dgm:pt modelId="{816BF905-C60A-4393-AC45-BDDB07F26343}" type="sibTrans" cxnId="{EACEEA97-6CE3-497A-A84C-A89DF1BA8706}">
      <dgm:prSet/>
      <dgm:spPr/>
      <dgm:t>
        <a:bodyPr/>
        <a:lstStyle/>
        <a:p>
          <a:endParaRPr lang="en-US"/>
        </a:p>
      </dgm:t>
    </dgm:pt>
    <dgm:pt modelId="{B906AB58-64DC-4A08-AFDB-9854BA455F98}">
      <dgm:prSet phldrT="[Text]"/>
      <dgm:spPr/>
      <dgm:t>
        <a:bodyPr/>
        <a:lstStyle/>
        <a:p>
          <a:r>
            <a:rPr lang="en-US" dirty="0">
              <a:latin typeface="Cambria" panose="02040503050406030204" pitchFamily="18" charset="0"/>
              <a:ea typeface="Cambria" panose="02040503050406030204" pitchFamily="18" charset="0"/>
            </a:rPr>
            <a:t>Enter estimated costs per year for each budget year by category.</a:t>
          </a:r>
        </a:p>
      </dgm:t>
    </dgm:pt>
    <dgm:pt modelId="{A33A77B6-491C-460B-BC64-C0605FF6A09C}" type="parTrans" cxnId="{11E5A7FF-FA70-45CE-A812-FEE2A0624370}">
      <dgm:prSet/>
      <dgm:spPr/>
      <dgm:t>
        <a:bodyPr/>
        <a:lstStyle/>
        <a:p>
          <a:endParaRPr lang="en-US"/>
        </a:p>
      </dgm:t>
    </dgm:pt>
    <dgm:pt modelId="{86AC6722-4763-49F2-BAED-B0A8C543FC11}" type="sibTrans" cxnId="{11E5A7FF-FA70-45CE-A812-FEE2A0624370}">
      <dgm:prSet/>
      <dgm:spPr/>
      <dgm:t>
        <a:bodyPr/>
        <a:lstStyle/>
        <a:p>
          <a:endParaRPr lang="en-US"/>
        </a:p>
      </dgm:t>
    </dgm:pt>
    <dgm:pt modelId="{BD2CBBDD-7C0C-4612-813D-5ADCDB32F080}">
      <dgm:prSet phldrT="[Text]"/>
      <dgm:spPr/>
      <dgm:t>
        <a:bodyPr/>
        <a:lstStyle/>
        <a:p>
          <a:r>
            <a:rPr lang="en-US" dirty="0">
              <a:latin typeface="Cambria" panose="02040503050406030204" pitchFamily="18" charset="0"/>
              <a:ea typeface="Cambria" panose="02040503050406030204" pitchFamily="18" charset="0"/>
            </a:rPr>
            <a:t>Create a budget narrative for each category that clearly describes the cost in detail.  </a:t>
          </a:r>
        </a:p>
      </dgm:t>
    </dgm:pt>
    <dgm:pt modelId="{3E8E2770-F6F5-4018-9019-7BA343928474}" type="parTrans" cxnId="{D25F31EB-0FB8-4953-9F57-CCFB2A1181F9}">
      <dgm:prSet/>
      <dgm:spPr/>
      <dgm:t>
        <a:bodyPr/>
        <a:lstStyle/>
        <a:p>
          <a:endParaRPr lang="en-US"/>
        </a:p>
      </dgm:t>
    </dgm:pt>
    <dgm:pt modelId="{DDAA89E0-6C9A-4C57-B3F0-361FA5AEEA2F}" type="sibTrans" cxnId="{D25F31EB-0FB8-4953-9F57-CCFB2A1181F9}">
      <dgm:prSet/>
      <dgm:spPr/>
      <dgm:t>
        <a:bodyPr/>
        <a:lstStyle/>
        <a:p>
          <a:endParaRPr lang="en-US"/>
        </a:p>
      </dgm:t>
    </dgm:pt>
    <dgm:pt modelId="{E899916B-ED2A-4F5D-905D-30DBC8994D2E}" type="pres">
      <dgm:prSet presAssocID="{EFB72DC8-4061-44D3-85E3-C789AD326F84}" presName="Name0" presStyleCnt="0">
        <dgm:presLayoutVars>
          <dgm:dir/>
          <dgm:resizeHandles val="exact"/>
        </dgm:presLayoutVars>
      </dgm:prSet>
      <dgm:spPr/>
    </dgm:pt>
    <dgm:pt modelId="{364A9067-2080-49D8-86D2-63787EA02697}" type="pres">
      <dgm:prSet presAssocID="{DF5E5BD1-515B-41E7-8E3D-3AA12069F0C0}" presName="composite" presStyleCnt="0"/>
      <dgm:spPr/>
    </dgm:pt>
    <dgm:pt modelId="{39C493A4-CBB2-4ECD-89E1-9C6E90A461E1}" type="pres">
      <dgm:prSet presAssocID="{DF5E5BD1-515B-41E7-8E3D-3AA12069F0C0}" presName="rect1" presStyleLbl="trAlignAcc1" presStyleIdx="0" presStyleCnt="3">
        <dgm:presLayoutVars>
          <dgm:bulletEnabled val="1"/>
        </dgm:presLayoutVars>
      </dgm:prSet>
      <dgm:spPr/>
    </dgm:pt>
    <dgm:pt modelId="{B36A27F7-8FDA-493B-B9B6-885186FD3C81}" type="pres">
      <dgm:prSet presAssocID="{DF5E5BD1-515B-41E7-8E3D-3AA12069F0C0}"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pt>
    <dgm:pt modelId="{9CEE1AAA-D8BD-4D6D-83D3-B99B99714237}" type="pres">
      <dgm:prSet presAssocID="{816BF905-C60A-4393-AC45-BDDB07F26343}" presName="sibTrans" presStyleCnt="0"/>
      <dgm:spPr/>
    </dgm:pt>
    <dgm:pt modelId="{6A5CFECE-745D-4D93-9840-608663AB4CF9}" type="pres">
      <dgm:prSet presAssocID="{B906AB58-64DC-4A08-AFDB-9854BA455F98}" presName="composite" presStyleCnt="0"/>
      <dgm:spPr/>
    </dgm:pt>
    <dgm:pt modelId="{520321F3-0A6C-4BD4-B21D-F24DE3DBED87}" type="pres">
      <dgm:prSet presAssocID="{B906AB58-64DC-4A08-AFDB-9854BA455F98}" presName="rect1" presStyleLbl="trAlignAcc1" presStyleIdx="1" presStyleCnt="3">
        <dgm:presLayoutVars>
          <dgm:bulletEnabled val="1"/>
        </dgm:presLayoutVars>
      </dgm:prSet>
      <dgm:spPr/>
    </dgm:pt>
    <dgm:pt modelId="{6AA25441-F079-464E-A0A2-B12CC40E1C8D}" type="pres">
      <dgm:prSet presAssocID="{B906AB58-64DC-4A08-AFDB-9854BA455F98}" presName="rect2" presStyleLbl="fgImgPlace1" presStyleIdx="1" presStyleCnt="3"/>
      <dgm:spPr>
        <a:blipFill>
          <a:blip xmlns:r="http://schemas.openxmlformats.org/officeDocument/2006/relationships" r:embed="rId2">
            <a:extLst>
              <a:ext uri="{837473B0-CC2E-450A-ABE3-18F120FF3D39}">
                <a1611:picAttrSrcUrl xmlns:a1611="http://schemas.microsoft.com/office/drawing/2016/11/main" r:id="rId3"/>
              </a:ext>
            </a:extLst>
          </a:blip>
          <a:srcRect/>
          <a:stretch>
            <a:fillRect l="-55000" r="-55000"/>
          </a:stretch>
        </a:blipFill>
      </dgm:spPr>
    </dgm:pt>
    <dgm:pt modelId="{FCA9B19C-B55C-4744-BD60-90EBA89FBE42}" type="pres">
      <dgm:prSet presAssocID="{86AC6722-4763-49F2-BAED-B0A8C543FC11}" presName="sibTrans" presStyleCnt="0"/>
      <dgm:spPr/>
    </dgm:pt>
    <dgm:pt modelId="{D3CA3140-AC7F-4275-8276-EFD88C7E382B}" type="pres">
      <dgm:prSet presAssocID="{BD2CBBDD-7C0C-4612-813D-5ADCDB32F080}" presName="composite" presStyleCnt="0"/>
      <dgm:spPr/>
    </dgm:pt>
    <dgm:pt modelId="{8946F44F-A3EE-4CCC-A686-76A3D84EB23E}" type="pres">
      <dgm:prSet presAssocID="{BD2CBBDD-7C0C-4612-813D-5ADCDB32F080}" presName="rect1" presStyleLbl="trAlignAcc1" presStyleIdx="2" presStyleCnt="3">
        <dgm:presLayoutVars>
          <dgm:bulletEnabled val="1"/>
        </dgm:presLayoutVars>
      </dgm:prSet>
      <dgm:spPr/>
    </dgm:pt>
    <dgm:pt modelId="{A65175B9-290F-4001-BEAF-C92CC513950C}" type="pres">
      <dgm:prSet presAssocID="{BD2CBBDD-7C0C-4612-813D-5ADCDB32F080}" presName="rect2" presStyleLbl="fgImgPlace1" presStyleIdx="2" presStyleCnt="3"/>
      <dgm:spPr>
        <a:blipFill>
          <a:blip xmlns:r="http://schemas.openxmlformats.org/officeDocument/2006/relationships" r:embed="rId4">
            <a:extLst>
              <a:ext uri="{837473B0-CC2E-450A-ABE3-18F120FF3D39}">
                <a1611:picAttrSrcUrl xmlns:a1611="http://schemas.microsoft.com/office/drawing/2016/11/main" r:id="rId5"/>
              </a:ext>
            </a:extLst>
          </a:blip>
          <a:srcRect/>
          <a:stretch>
            <a:fillRect l="-83000" r="-83000"/>
          </a:stretch>
        </a:blipFill>
      </dgm:spPr>
    </dgm:pt>
  </dgm:ptLst>
  <dgm:cxnLst>
    <dgm:cxn modelId="{67B57522-54D1-45C7-90D1-787E03A37988}" type="presOf" srcId="{BD2CBBDD-7C0C-4612-813D-5ADCDB32F080}" destId="{8946F44F-A3EE-4CCC-A686-76A3D84EB23E}" srcOrd="0" destOrd="0" presId="urn:microsoft.com/office/officeart/2008/layout/PictureStrips"/>
    <dgm:cxn modelId="{000E8050-5C45-4CAC-A003-B2EA296B32A0}" type="presOf" srcId="{EFB72DC8-4061-44D3-85E3-C789AD326F84}" destId="{E899916B-ED2A-4F5D-905D-30DBC8994D2E}" srcOrd="0" destOrd="0" presId="urn:microsoft.com/office/officeart/2008/layout/PictureStrips"/>
    <dgm:cxn modelId="{EACEEA97-6CE3-497A-A84C-A89DF1BA8706}" srcId="{EFB72DC8-4061-44D3-85E3-C789AD326F84}" destId="{DF5E5BD1-515B-41E7-8E3D-3AA12069F0C0}" srcOrd="0" destOrd="0" parTransId="{D15A49C0-3658-4CA3-ADE7-78F316115721}" sibTransId="{816BF905-C60A-4393-AC45-BDDB07F26343}"/>
    <dgm:cxn modelId="{1B92FFDA-A101-4464-84B6-BEFA4AA6B30E}" type="presOf" srcId="{DF5E5BD1-515B-41E7-8E3D-3AA12069F0C0}" destId="{39C493A4-CBB2-4ECD-89E1-9C6E90A461E1}" srcOrd="0" destOrd="0" presId="urn:microsoft.com/office/officeart/2008/layout/PictureStrips"/>
    <dgm:cxn modelId="{C546C0DE-CA96-4EF4-A4C5-4F5DB6D08365}" type="presOf" srcId="{B906AB58-64DC-4A08-AFDB-9854BA455F98}" destId="{520321F3-0A6C-4BD4-B21D-F24DE3DBED87}" srcOrd="0" destOrd="0" presId="urn:microsoft.com/office/officeart/2008/layout/PictureStrips"/>
    <dgm:cxn modelId="{D25F31EB-0FB8-4953-9F57-CCFB2A1181F9}" srcId="{EFB72DC8-4061-44D3-85E3-C789AD326F84}" destId="{BD2CBBDD-7C0C-4612-813D-5ADCDB32F080}" srcOrd="2" destOrd="0" parTransId="{3E8E2770-F6F5-4018-9019-7BA343928474}" sibTransId="{DDAA89E0-6C9A-4C57-B3F0-361FA5AEEA2F}"/>
    <dgm:cxn modelId="{11E5A7FF-FA70-45CE-A812-FEE2A0624370}" srcId="{EFB72DC8-4061-44D3-85E3-C789AD326F84}" destId="{B906AB58-64DC-4A08-AFDB-9854BA455F98}" srcOrd="1" destOrd="0" parTransId="{A33A77B6-491C-460B-BC64-C0605FF6A09C}" sibTransId="{86AC6722-4763-49F2-BAED-B0A8C543FC11}"/>
    <dgm:cxn modelId="{1E2F9337-606D-4D4B-A56D-A2A5CAD4EA0A}" type="presParOf" srcId="{E899916B-ED2A-4F5D-905D-30DBC8994D2E}" destId="{364A9067-2080-49D8-86D2-63787EA02697}" srcOrd="0" destOrd="0" presId="urn:microsoft.com/office/officeart/2008/layout/PictureStrips"/>
    <dgm:cxn modelId="{DB26C1A7-1CCF-4C64-9EA5-C6CA7EA0204D}" type="presParOf" srcId="{364A9067-2080-49D8-86D2-63787EA02697}" destId="{39C493A4-CBB2-4ECD-89E1-9C6E90A461E1}" srcOrd="0" destOrd="0" presId="urn:microsoft.com/office/officeart/2008/layout/PictureStrips"/>
    <dgm:cxn modelId="{AAC31107-D95B-4BDF-942F-78557B293BB4}" type="presParOf" srcId="{364A9067-2080-49D8-86D2-63787EA02697}" destId="{B36A27F7-8FDA-493B-B9B6-885186FD3C81}" srcOrd="1" destOrd="0" presId="urn:microsoft.com/office/officeart/2008/layout/PictureStrips"/>
    <dgm:cxn modelId="{77A90315-6A46-4912-B397-C4FC2C6F9205}" type="presParOf" srcId="{E899916B-ED2A-4F5D-905D-30DBC8994D2E}" destId="{9CEE1AAA-D8BD-4D6D-83D3-B99B99714237}" srcOrd="1" destOrd="0" presId="urn:microsoft.com/office/officeart/2008/layout/PictureStrips"/>
    <dgm:cxn modelId="{ED9F5E0E-9A0B-417B-A1F6-A0CE6CD17995}" type="presParOf" srcId="{E899916B-ED2A-4F5D-905D-30DBC8994D2E}" destId="{6A5CFECE-745D-4D93-9840-608663AB4CF9}" srcOrd="2" destOrd="0" presId="urn:microsoft.com/office/officeart/2008/layout/PictureStrips"/>
    <dgm:cxn modelId="{43D4CCA9-C908-434C-8D14-04CC17DEE371}" type="presParOf" srcId="{6A5CFECE-745D-4D93-9840-608663AB4CF9}" destId="{520321F3-0A6C-4BD4-B21D-F24DE3DBED87}" srcOrd="0" destOrd="0" presId="urn:microsoft.com/office/officeart/2008/layout/PictureStrips"/>
    <dgm:cxn modelId="{72C4B301-DB2C-4C68-B529-DCE3EEA29717}" type="presParOf" srcId="{6A5CFECE-745D-4D93-9840-608663AB4CF9}" destId="{6AA25441-F079-464E-A0A2-B12CC40E1C8D}" srcOrd="1" destOrd="0" presId="urn:microsoft.com/office/officeart/2008/layout/PictureStrips"/>
    <dgm:cxn modelId="{F3CB6A33-B3FE-4E3E-80C7-46D1B1064256}" type="presParOf" srcId="{E899916B-ED2A-4F5D-905D-30DBC8994D2E}" destId="{FCA9B19C-B55C-4744-BD60-90EBA89FBE42}" srcOrd="3" destOrd="0" presId="urn:microsoft.com/office/officeart/2008/layout/PictureStrips"/>
    <dgm:cxn modelId="{AEFA4630-F83C-43E8-BD8E-1C21D710D58A}" type="presParOf" srcId="{E899916B-ED2A-4F5D-905D-30DBC8994D2E}" destId="{D3CA3140-AC7F-4275-8276-EFD88C7E382B}" srcOrd="4" destOrd="0" presId="urn:microsoft.com/office/officeart/2008/layout/PictureStrips"/>
    <dgm:cxn modelId="{88482360-52B4-490F-8887-6634D62636F6}" type="presParOf" srcId="{D3CA3140-AC7F-4275-8276-EFD88C7E382B}" destId="{8946F44F-A3EE-4CCC-A686-76A3D84EB23E}" srcOrd="0" destOrd="0" presId="urn:microsoft.com/office/officeart/2008/layout/PictureStrips"/>
    <dgm:cxn modelId="{2BBB4EE3-18FF-4A8E-AEEF-39AF3FCDF674}" type="presParOf" srcId="{D3CA3140-AC7F-4275-8276-EFD88C7E382B}" destId="{A65175B9-290F-4001-BEAF-C92CC513950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6A724C-C8E9-4719-9481-6B0C47A9C1CA}"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en-US"/>
        </a:p>
      </dgm:t>
    </dgm:pt>
    <dgm:pt modelId="{C20D2DCF-69BA-421D-8E73-C0E6707638E7}">
      <dgm:prSet phldrT="[Text]"/>
      <dgm:spPr/>
      <dgm:t>
        <a:bodyPr/>
        <a:lstStyle/>
        <a:p>
          <a:r>
            <a:rPr lang="en-US" dirty="0"/>
            <a:t>Recipient</a:t>
          </a:r>
        </a:p>
      </dgm:t>
    </dgm:pt>
    <dgm:pt modelId="{414B9DDA-C416-4FA9-A318-9D33A8B39475}" type="parTrans" cxnId="{937F942C-87AA-4006-BD5B-496802C0F0FA}">
      <dgm:prSet/>
      <dgm:spPr/>
      <dgm:t>
        <a:bodyPr/>
        <a:lstStyle/>
        <a:p>
          <a:endParaRPr lang="en-US"/>
        </a:p>
      </dgm:t>
    </dgm:pt>
    <dgm:pt modelId="{E4454173-CB75-4F1F-9C1A-E839A0F6B066}" type="sibTrans" cxnId="{937F942C-87AA-4006-BD5B-496802C0F0FA}">
      <dgm:prSet/>
      <dgm:spPr/>
      <dgm:t>
        <a:bodyPr/>
        <a:lstStyle/>
        <a:p>
          <a:endParaRPr lang="en-US"/>
        </a:p>
      </dgm:t>
    </dgm:pt>
    <dgm:pt modelId="{C8E64C1D-0F34-4ADD-AA0E-A6293ECEFF3D}">
      <dgm:prSet phldrT="[Text]"/>
      <dgm:spPr/>
      <dgm:t>
        <a:bodyPr/>
        <a:lstStyle/>
        <a:p>
          <a:r>
            <a:rPr lang="en-US" dirty="0"/>
            <a:t>Grant Financial Management Division </a:t>
          </a:r>
        </a:p>
      </dgm:t>
    </dgm:pt>
    <dgm:pt modelId="{2569BA16-CE1B-490A-8059-EAC5F156EAB6}" type="parTrans" cxnId="{D6C4AEB2-17AB-4B7D-8080-1C84FA8E4FC3}">
      <dgm:prSet/>
      <dgm:spPr/>
      <dgm:t>
        <a:bodyPr/>
        <a:lstStyle/>
        <a:p>
          <a:endParaRPr lang="en-US"/>
        </a:p>
      </dgm:t>
    </dgm:pt>
    <dgm:pt modelId="{8A16408A-1433-4DCE-95B5-E0398EAC349A}" type="sibTrans" cxnId="{D6C4AEB2-17AB-4B7D-8080-1C84FA8E4FC3}">
      <dgm:prSet/>
      <dgm:spPr/>
      <dgm:t>
        <a:bodyPr/>
        <a:lstStyle/>
        <a:p>
          <a:endParaRPr lang="en-US"/>
        </a:p>
      </dgm:t>
    </dgm:pt>
    <dgm:pt modelId="{022E4077-9B90-45C4-BEFE-A2D9D52457E3}">
      <dgm:prSet/>
      <dgm:spPr/>
      <dgm:t>
        <a:bodyPr/>
        <a:lstStyle/>
        <a:p>
          <a:r>
            <a:rPr lang="en-US" dirty="0">
              <a:latin typeface="Cambria" panose="02040503050406030204" pitchFamily="18" charset="0"/>
              <a:ea typeface="Cambria" panose="02040503050406030204" pitchFamily="18" charset="0"/>
            </a:rPr>
            <a:t>Obtain cost breakdowns from the budget detail worksheet submitted in </a:t>
          </a:r>
          <a:r>
            <a:rPr lang="en-US" dirty="0">
              <a:highlight>
                <a:srgbClr val="FFFF00"/>
              </a:highlight>
              <a:latin typeface="Cambria" panose="02040503050406030204" pitchFamily="18" charset="0"/>
              <a:ea typeface="Cambria" panose="02040503050406030204" pitchFamily="18" charset="0"/>
            </a:rPr>
            <a:t>DOJ’s Just Grants</a:t>
          </a:r>
          <a:r>
            <a:rPr lang="en-US" dirty="0">
              <a:latin typeface="Cambria" panose="02040503050406030204" pitchFamily="18" charset="0"/>
              <a:ea typeface="Cambria" panose="02040503050406030204" pitchFamily="18" charset="0"/>
            </a:rPr>
            <a:t>, verify cost data, evaluate specific elements of cost, and examine data to determine the necessity, reasonableness, allowability, allocability, and appropriateness of the proposed cost</a:t>
          </a:r>
        </a:p>
      </dgm:t>
    </dgm:pt>
    <dgm:pt modelId="{41DC233A-945E-4F25-8258-8E2C4B58C03A}" type="parTrans" cxnId="{CFBF7CE2-E30C-4CF1-8F61-606AB8E21EF2}">
      <dgm:prSet/>
      <dgm:spPr/>
      <dgm:t>
        <a:bodyPr/>
        <a:lstStyle/>
        <a:p>
          <a:endParaRPr lang="en-US"/>
        </a:p>
      </dgm:t>
    </dgm:pt>
    <dgm:pt modelId="{1106D935-878B-4D80-A18F-2D95550D706C}" type="sibTrans" cxnId="{CFBF7CE2-E30C-4CF1-8F61-606AB8E21EF2}">
      <dgm:prSet/>
      <dgm:spPr/>
      <dgm:t>
        <a:bodyPr/>
        <a:lstStyle/>
        <a:p>
          <a:endParaRPr lang="en-US"/>
        </a:p>
      </dgm:t>
    </dgm:pt>
    <dgm:pt modelId="{99B64A58-D18B-4FA6-9737-A70E12F3115F}">
      <dgm:prSet/>
      <dgm:spPr/>
      <dgm:t>
        <a:bodyPr/>
        <a:lstStyle/>
        <a:p>
          <a:pPr>
            <a:buFont typeface="Arial" panose="020B0604020202020204" pitchFamily="34" charset="0"/>
            <a:buNone/>
          </a:pPr>
          <a:r>
            <a:rPr lang="en-US" dirty="0">
              <a:latin typeface="Cambria" panose="02040503050406030204" pitchFamily="18" charset="0"/>
              <a:ea typeface="Cambria" panose="02040503050406030204" pitchFamily="18" charset="0"/>
            </a:rPr>
            <a:t>Submit application including(SF-424) and if applicable, Disclosure of Lobbying Activities (SF-LLL) online through the federal grants portal </a:t>
          </a:r>
          <a:r>
            <a:rPr lang="en-US" dirty="0" err="1">
              <a:latin typeface="Cambria" panose="02040503050406030204" pitchFamily="18" charset="0"/>
              <a:ea typeface="Cambria" panose="02040503050406030204" pitchFamily="18" charset="0"/>
            </a:rPr>
            <a:t>Grants.Gov</a:t>
          </a:r>
          <a:r>
            <a:rPr lang="en-US" dirty="0">
              <a:latin typeface="Cambria" panose="02040503050406030204" pitchFamily="18" charset="0"/>
              <a:ea typeface="Cambria" panose="02040503050406030204" pitchFamily="18" charset="0"/>
            </a:rPr>
            <a:t> (www.grants.gov) and submit their full application including attachments in </a:t>
          </a:r>
          <a:r>
            <a:rPr lang="en-US" dirty="0">
              <a:highlight>
                <a:srgbClr val="FFFF00"/>
              </a:highlight>
              <a:latin typeface="Cambria" panose="02040503050406030204" pitchFamily="18" charset="0"/>
              <a:ea typeface="Cambria" panose="02040503050406030204" pitchFamily="18" charset="0"/>
            </a:rPr>
            <a:t>DOJ's JustGrants </a:t>
          </a:r>
          <a:r>
            <a:rPr lang="en-US" dirty="0">
              <a:latin typeface="Cambria" panose="02040503050406030204" pitchFamily="18" charset="0"/>
              <a:ea typeface="Cambria" panose="02040503050406030204" pitchFamily="18" charset="0"/>
            </a:rPr>
            <a:t>(https://justgrants.usdoj.gov/).</a:t>
          </a:r>
        </a:p>
      </dgm:t>
    </dgm:pt>
    <dgm:pt modelId="{1A6F0D2C-D78E-4D0D-B13A-7AC081F4ED3F}" type="parTrans" cxnId="{29F2C7CE-64F4-4E11-AC3D-7E1DF50908A0}">
      <dgm:prSet/>
      <dgm:spPr/>
      <dgm:t>
        <a:bodyPr/>
        <a:lstStyle/>
        <a:p>
          <a:endParaRPr lang="en-US"/>
        </a:p>
      </dgm:t>
    </dgm:pt>
    <dgm:pt modelId="{EC39BDCE-1618-464E-9636-B93D5697F988}" type="sibTrans" cxnId="{29F2C7CE-64F4-4E11-AC3D-7E1DF50908A0}">
      <dgm:prSet/>
      <dgm:spPr/>
      <dgm:t>
        <a:bodyPr/>
        <a:lstStyle/>
        <a:p>
          <a:endParaRPr lang="en-US"/>
        </a:p>
      </dgm:t>
    </dgm:pt>
    <dgm:pt modelId="{20C3A7A2-C05F-488A-84F0-00A52BB00AA9}" type="pres">
      <dgm:prSet presAssocID="{EE6A724C-C8E9-4719-9481-6B0C47A9C1CA}" presName="diagram" presStyleCnt="0">
        <dgm:presLayoutVars>
          <dgm:chPref val="1"/>
          <dgm:dir/>
          <dgm:animOne val="branch"/>
          <dgm:animLvl val="lvl"/>
          <dgm:resizeHandles/>
        </dgm:presLayoutVars>
      </dgm:prSet>
      <dgm:spPr/>
    </dgm:pt>
    <dgm:pt modelId="{EA15082D-BCC6-4D98-B339-AA256049FEA1}" type="pres">
      <dgm:prSet presAssocID="{C20D2DCF-69BA-421D-8E73-C0E6707638E7}" presName="root" presStyleCnt="0"/>
      <dgm:spPr/>
    </dgm:pt>
    <dgm:pt modelId="{E98412E4-347A-4CB8-A645-9621F96E8A84}" type="pres">
      <dgm:prSet presAssocID="{C20D2DCF-69BA-421D-8E73-C0E6707638E7}" presName="rootComposite" presStyleCnt="0"/>
      <dgm:spPr/>
    </dgm:pt>
    <dgm:pt modelId="{2F3D3239-AC0C-484E-BA18-B92D10C4DA92}" type="pres">
      <dgm:prSet presAssocID="{C20D2DCF-69BA-421D-8E73-C0E6707638E7}" presName="rootText" presStyleLbl="node1" presStyleIdx="0" presStyleCnt="2"/>
      <dgm:spPr/>
    </dgm:pt>
    <dgm:pt modelId="{692394FE-C89C-45BB-8695-B7F53DECAB57}" type="pres">
      <dgm:prSet presAssocID="{C20D2DCF-69BA-421D-8E73-C0E6707638E7}" presName="rootConnector" presStyleLbl="node1" presStyleIdx="0" presStyleCnt="2"/>
      <dgm:spPr/>
    </dgm:pt>
    <dgm:pt modelId="{EF3D428E-7FFF-414D-B13F-5848DE7CB6C0}" type="pres">
      <dgm:prSet presAssocID="{C20D2DCF-69BA-421D-8E73-C0E6707638E7}" presName="childShape" presStyleCnt="0"/>
      <dgm:spPr/>
    </dgm:pt>
    <dgm:pt modelId="{C49B3A0F-F84A-4999-B665-6F411482C86E}" type="pres">
      <dgm:prSet presAssocID="{1A6F0D2C-D78E-4D0D-B13A-7AC081F4ED3F}" presName="Name13" presStyleLbl="parChTrans1D2" presStyleIdx="0" presStyleCnt="2"/>
      <dgm:spPr/>
    </dgm:pt>
    <dgm:pt modelId="{CD7AE47F-9725-44C3-9283-D9EB8AF7EEB3}" type="pres">
      <dgm:prSet presAssocID="{99B64A58-D18B-4FA6-9737-A70E12F3115F}" presName="childText" presStyleLbl="bgAcc1" presStyleIdx="0" presStyleCnt="2" custScaleX="118261" custScaleY="108537">
        <dgm:presLayoutVars>
          <dgm:bulletEnabled val="1"/>
        </dgm:presLayoutVars>
      </dgm:prSet>
      <dgm:spPr/>
    </dgm:pt>
    <dgm:pt modelId="{C43EFBF2-FA4C-4F89-9E64-18A3662DE357}" type="pres">
      <dgm:prSet presAssocID="{C8E64C1D-0F34-4ADD-AA0E-A6293ECEFF3D}" presName="root" presStyleCnt="0"/>
      <dgm:spPr/>
    </dgm:pt>
    <dgm:pt modelId="{B25F10CF-DBC1-49C1-94E7-440FCD998B21}" type="pres">
      <dgm:prSet presAssocID="{C8E64C1D-0F34-4ADD-AA0E-A6293ECEFF3D}" presName="rootComposite" presStyleCnt="0"/>
      <dgm:spPr/>
    </dgm:pt>
    <dgm:pt modelId="{33F4C2E1-4AB4-40D8-A28F-383D09794834}" type="pres">
      <dgm:prSet presAssocID="{C8E64C1D-0F34-4ADD-AA0E-A6293ECEFF3D}" presName="rootText" presStyleLbl="node1" presStyleIdx="1" presStyleCnt="2"/>
      <dgm:spPr/>
    </dgm:pt>
    <dgm:pt modelId="{17F4480A-B7B8-4D9C-ABA1-1E30F59300F7}" type="pres">
      <dgm:prSet presAssocID="{C8E64C1D-0F34-4ADD-AA0E-A6293ECEFF3D}" presName="rootConnector" presStyleLbl="node1" presStyleIdx="1" presStyleCnt="2"/>
      <dgm:spPr/>
    </dgm:pt>
    <dgm:pt modelId="{CE33290E-0D94-45C3-8DE2-7510222C3F59}" type="pres">
      <dgm:prSet presAssocID="{C8E64C1D-0F34-4ADD-AA0E-A6293ECEFF3D}" presName="childShape" presStyleCnt="0"/>
      <dgm:spPr/>
    </dgm:pt>
    <dgm:pt modelId="{899569CA-1304-4289-9494-D2F76DFAFAE9}" type="pres">
      <dgm:prSet presAssocID="{41DC233A-945E-4F25-8258-8E2C4B58C03A}" presName="Name13" presStyleLbl="parChTrans1D2" presStyleIdx="1" presStyleCnt="2"/>
      <dgm:spPr/>
    </dgm:pt>
    <dgm:pt modelId="{6791DFD1-3225-4086-BA5E-66FD23A00F24}" type="pres">
      <dgm:prSet presAssocID="{022E4077-9B90-45C4-BEFE-A2D9D52457E3}" presName="childText" presStyleLbl="bgAcc1" presStyleIdx="1" presStyleCnt="2" custScaleX="114568" custScaleY="108389">
        <dgm:presLayoutVars>
          <dgm:bulletEnabled val="1"/>
        </dgm:presLayoutVars>
      </dgm:prSet>
      <dgm:spPr/>
    </dgm:pt>
  </dgm:ptLst>
  <dgm:cxnLst>
    <dgm:cxn modelId="{ACEF0924-C626-42C9-83D0-88375610DD87}" type="presOf" srcId="{C8E64C1D-0F34-4ADD-AA0E-A6293ECEFF3D}" destId="{33F4C2E1-4AB4-40D8-A28F-383D09794834}" srcOrd="0" destOrd="0" presId="urn:microsoft.com/office/officeart/2005/8/layout/hierarchy3"/>
    <dgm:cxn modelId="{50268625-C082-40CD-B62F-9BA45670E66C}" type="presOf" srcId="{EE6A724C-C8E9-4719-9481-6B0C47A9C1CA}" destId="{20C3A7A2-C05F-488A-84F0-00A52BB00AA9}" srcOrd="0" destOrd="0" presId="urn:microsoft.com/office/officeart/2005/8/layout/hierarchy3"/>
    <dgm:cxn modelId="{937F942C-87AA-4006-BD5B-496802C0F0FA}" srcId="{EE6A724C-C8E9-4719-9481-6B0C47A9C1CA}" destId="{C20D2DCF-69BA-421D-8E73-C0E6707638E7}" srcOrd="0" destOrd="0" parTransId="{414B9DDA-C416-4FA9-A318-9D33A8B39475}" sibTransId="{E4454173-CB75-4F1F-9C1A-E839A0F6B066}"/>
    <dgm:cxn modelId="{206A9A2C-54FC-4B16-8727-F609DB2279B3}" type="presOf" srcId="{C8E64C1D-0F34-4ADD-AA0E-A6293ECEFF3D}" destId="{17F4480A-B7B8-4D9C-ABA1-1E30F59300F7}" srcOrd="1" destOrd="0" presId="urn:microsoft.com/office/officeart/2005/8/layout/hierarchy3"/>
    <dgm:cxn modelId="{FDED1A38-FC59-4DFF-9D09-896A1B4FC24A}" type="presOf" srcId="{41DC233A-945E-4F25-8258-8E2C4B58C03A}" destId="{899569CA-1304-4289-9494-D2F76DFAFAE9}" srcOrd="0" destOrd="0" presId="urn:microsoft.com/office/officeart/2005/8/layout/hierarchy3"/>
    <dgm:cxn modelId="{BCEF9A53-1904-453C-914D-122F9524DB23}" type="presOf" srcId="{C20D2DCF-69BA-421D-8E73-C0E6707638E7}" destId="{692394FE-C89C-45BB-8695-B7F53DECAB57}" srcOrd="1" destOrd="0" presId="urn:microsoft.com/office/officeart/2005/8/layout/hierarchy3"/>
    <dgm:cxn modelId="{B6F887AF-A18E-41D7-AF5D-E74F6A8FF349}" type="presOf" srcId="{1A6F0D2C-D78E-4D0D-B13A-7AC081F4ED3F}" destId="{C49B3A0F-F84A-4999-B665-6F411482C86E}" srcOrd="0" destOrd="0" presId="urn:microsoft.com/office/officeart/2005/8/layout/hierarchy3"/>
    <dgm:cxn modelId="{0B9B7FB1-9118-447C-8D9C-4CA5C3FD9A6F}" type="presOf" srcId="{022E4077-9B90-45C4-BEFE-A2D9D52457E3}" destId="{6791DFD1-3225-4086-BA5E-66FD23A00F24}" srcOrd="0" destOrd="0" presId="urn:microsoft.com/office/officeart/2005/8/layout/hierarchy3"/>
    <dgm:cxn modelId="{D6C4AEB2-17AB-4B7D-8080-1C84FA8E4FC3}" srcId="{EE6A724C-C8E9-4719-9481-6B0C47A9C1CA}" destId="{C8E64C1D-0F34-4ADD-AA0E-A6293ECEFF3D}" srcOrd="1" destOrd="0" parTransId="{2569BA16-CE1B-490A-8059-EAC5F156EAB6}" sibTransId="{8A16408A-1433-4DCE-95B5-E0398EAC349A}"/>
    <dgm:cxn modelId="{25324ACA-A328-4064-B4D0-8F6D16D6CEA9}" type="presOf" srcId="{C20D2DCF-69BA-421D-8E73-C0E6707638E7}" destId="{2F3D3239-AC0C-484E-BA18-B92D10C4DA92}" srcOrd="0" destOrd="0" presId="urn:microsoft.com/office/officeart/2005/8/layout/hierarchy3"/>
    <dgm:cxn modelId="{29F2C7CE-64F4-4E11-AC3D-7E1DF50908A0}" srcId="{C20D2DCF-69BA-421D-8E73-C0E6707638E7}" destId="{99B64A58-D18B-4FA6-9737-A70E12F3115F}" srcOrd="0" destOrd="0" parTransId="{1A6F0D2C-D78E-4D0D-B13A-7AC081F4ED3F}" sibTransId="{EC39BDCE-1618-464E-9636-B93D5697F988}"/>
    <dgm:cxn modelId="{CFBF7CE2-E30C-4CF1-8F61-606AB8E21EF2}" srcId="{C8E64C1D-0F34-4ADD-AA0E-A6293ECEFF3D}" destId="{022E4077-9B90-45C4-BEFE-A2D9D52457E3}" srcOrd="0" destOrd="0" parTransId="{41DC233A-945E-4F25-8258-8E2C4B58C03A}" sibTransId="{1106D935-878B-4D80-A18F-2D95550D706C}"/>
    <dgm:cxn modelId="{D59AD3E8-5BBF-4D5F-8832-84FBFF6B4955}" type="presOf" srcId="{99B64A58-D18B-4FA6-9737-A70E12F3115F}" destId="{CD7AE47F-9725-44C3-9283-D9EB8AF7EEB3}" srcOrd="0" destOrd="0" presId="urn:microsoft.com/office/officeart/2005/8/layout/hierarchy3"/>
    <dgm:cxn modelId="{3542176B-71F2-4F9E-AA04-3EB0D6879F56}" type="presParOf" srcId="{20C3A7A2-C05F-488A-84F0-00A52BB00AA9}" destId="{EA15082D-BCC6-4D98-B339-AA256049FEA1}" srcOrd="0" destOrd="0" presId="urn:microsoft.com/office/officeart/2005/8/layout/hierarchy3"/>
    <dgm:cxn modelId="{55B6B548-01A1-4C3C-A0C9-36EF64B982B8}" type="presParOf" srcId="{EA15082D-BCC6-4D98-B339-AA256049FEA1}" destId="{E98412E4-347A-4CB8-A645-9621F96E8A84}" srcOrd="0" destOrd="0" presId="urn:microsoft.com/office/officeart/2005/8/layout/hierarchy3"/>
    <dgm:cxn modelId="{04920131-582B-42C4-B310-00C35995CD59}" type="presParOf" srcId="{E98412E4-347A-4CB8-A645-9621F96E8A84}" destId="{2F3D3239-AC0C-484E-BA18-B92D10C4DA92}" srcOrd="0" destOrd="0" presId="urn:microsoft.com/office/officeart/2005/8/layout/hierarchy3"/>
    <dgm:cxn modelId="{09385CE8-A2FD-42B3-9759-0D7A31E09AEE}" type="presParOf" srcId="{E98412E4-347A-4CB8-A645-9621F96E8A84}" destId="{692394FE-C89C-45BB-8695-B7F53DECAB57}" srcOrd="1" destOrd="0" presId="urn:microsoft.com/office/officeart/2005/8/layout/hierarchy3"/>
    <dgm:cxn modelId="{5AD21575-67C9-46E2-A105-8DD8527F9332}" type="presParOf" srcId="{EA15082D-BCC6-4D98-B339-AA256049FEA1}" destId="{EF3D428E-7FFF-414D-B13F-5848DE7CB6C0}" srcOrd="1" destOrd="0" presId="urn:microsoft.com/office/officeart/2005/8/layout/hierarchy3"/>
    <dgm:cxn modelId="{7B37F8CF-E4BC-4D31-8171-C7816D102810}" type="presParOf" srcId="{EF3D428E-7FFF-414D-B13F-5848DE7CB6C0}" destId="{C49B3A0F-F84A-4999-B665-6F411482C86E}" srcOrd="0" destOrd="0" presId="urn:microsoft.com/office/officeart/2005/8/layout/hierarchy3"/>
    <dgm:cxn modelId="{C7B21F9C-B0CB-423A-B52C-9535640C311D}" type="presParOf" srcId="{EF3D428E-7FFF-414D-B13F-5848DE7CB6C0}" destId="{CD7AE47F-9725-44C3-9283-D9EB8AF7EEB3}" srcOrd="1" destOrd="0" presId="urn:microsoft.com/office/officeart/2005/8/layout/hierarchy3"/>
    <dgm:cxn modelId="{74031A72-4DA7-48E8-8812-1E4AAA7767E8}" type="presParOf" srcId="{20C3A7A2-C05F-488A-84F0-00A52BB00AA9}" destId="{C43EFBF2-FA4C-4F89-9E64-18A3662DE357}" srcOrd="1" destOrd="0" presId="urn:microsoft.com/office/officeart/2005/8/layout/hierarchy3"/>
    <dgm:cxn modelId="{FD653F42-D491-4119-9245-445CE4343A35}" type="presParOf" srcId="{C43EFBF2-FA4C-4F89-9E64-18A3662DE357}" destId="{B25F10CF-DBC1-49C1-94E7-440FCD998B21}" srcOrd="0" destOrd="0" presId="urn:microsoft.com/office/officeart/2005/8/layout/hierarchy3"/>
    <dgm:cxn modelId="{C99FBB3F-37FE-4FCB-8A8E-2ECF231D70C3}" type="presParOf" srcId="{B25F10CF-DBC1-49C1-94E7-440FCD998B21}" destId="{33F4C2E1-4AB4-40D8-A28F-383D09794834}" srcOrd="0" destOrd="0" presId="urn:microsoft.com/office/officeart/2005/8/layout/hierarchy3"/>
    <dgm:cxn modelId="{928AD997-6D9E-4E8A-BF04-B3B8B5B735E5}" type="presParOf" srcId="{B25F10CF-DBC1-49C1-94E7-440FCD998B21}" destId="{17F4480A-B7B8-4D9C-ABA1-1E30F59300F7}" srcOrd="1" destOrd="0" presId="urn:microsoft.com/office/officeart/2005/8/layout/hierarchy3"/>
    <dgm:cxn modelId="{544E398C-3691-42F0-A64D-FFEDB291C777}" type="presParOf" srcId="{C43EFBF2-FA4C-4F89-9E64-18A3662DE357}" destId="{CE33290E-0D94-45C3-8DE2-7510222C3F59}" srcOrd="1" destOrd="0" presId="urn:microsoft.com/office/officeart/2005/8/layout/hierarchy3"/>
    <dgm:cxn modelId="{51AE5A5A-37E8-4F21-8BA4-A02882CF140A}" type="presParOf" srcId="{CE33290E-0D94-45C3-8DE2-7510222C3F59}" destId="{899569CA-1304-4289-9494-D2F76DFAFAE9}" srcOrd="0" destOrd="0" presId="urn:microsoft.com/office/officeart/2005/8/layout/hierarchy3"/>
    <dgm:cxn modelId="{CC19269E-FE83-428A-8A9A-6A25A8C678A3}" type="presParOf" srcId="{CE33290E-0D94-45C3-8DE2-7510222C3F59}" destId="{6791DFD1-3225-4086-BA5E-66FD23A00F2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EA333-027B-40E0-9941-FEC0FF2A233D}">
      <dsp:nvSpPr>
        <dsp:cNvPr id="0" name=""/>
        <dsp:cNvSpPr/>
      </dsp:nvSpPr>
      <dsp:spPr>
        <a:xfrm>
          <a:off x="2071" y="63129"/>
          <a:ext cx="2020131" cy="580168"/>
        </a:xfrm>
        <a:prstGeom prst="rect">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Notice of Funding Opportunity (NOFO)</a:t>
          </a:r>
          <a:endParaRPr lang="en-US" sz="1600" kern="1200" dirty="0"/>
        </a:p>
      </dsp:txBody>
      <dsp:txXfrm>
        <a:off x="2071" y="63129"/>
        <a:ext cx="2020131" cy="580168"/>
      </dsp:txXfrm>
    </dsp:sp>
    <dsp:sp modelId="{E9428928-9DC0-424F-A796-A82457BCBDDF}">
      <dsp:nvSpPr>
        <dsp:cNvPr id="0" name=""/>
        <dsp:cNvSpPr/>
      </dsp:nvSpPr>
      <dsp:spPr>
        <a:xfrm>
          <a:off x="2071" y="643298"/>
          <a:ext cx="2020131" cy="47982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Formally known as Solicitation - Budget request should align with allowable activities and program guidelines within the NOFO.  </a:t>
          </a:r>
          <a:endParaRPr lang="en-US" sz="1600" kern="1200" dirty="0"/>
        </a:p>
      </dsp:txBody>
      <dsp:txXfrm>
        <a:off x="2071" y="643298"/>
        <a:ext cx="2020131" cy="4798260"/>
      </dsp:txXfrm>
    </dsp:sp>
    <dsp:sp modelId="{1E427B8C-6D2F-4A99-A061-2E140730823C}">
      <dsp:nvSpPr>
        <dsp:cNvPr id="0" name=""/>
        <dsp:cNvSpPr/>
      </dsp:nvSpPr>
      <dsp:spPr>
        <a:xfrm>
          <a:off x="2305021" y="63129"/>
          <a:ext cx="2020131" cy="580168"/>
        </a:xfrm>
        <a:prstGeom prst="rect">
          <a:avLst/>
        </a:prstGeom>
        <a:solidFill>
          <a:schemeClr val="accent1">
            <a:alpha val="90000"/>
            <a:hueOff val="0"/>
            <a:satOff val="0"/>
            <a:lumOff val="0"/>
            <a:alphaOff val="-20000"/>
          </a:schemeClr>
        </a:solidFill>
        <a:ln w="254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DOJ Financial Guide</a:t>
          </a:r>
          <a:endParaRPr lang="en-US" sz="1600" kern="1200" dirty="0"/>
        </a:p>
      </dsp:txBody>
      <dsp:txXfrm>
        <a:off x="2305021" y="63129"/>
        <a:ext cx="2020131" cy="580168"/>
      </dsp:txXfrm>
    </dsp:sp>
    <dsp:sp modelId="{8B185C42-BCFD-45A9-BF03-35A5A95BD990}">
      <dsp:nvSpPr>
        <dsp:cNvPr id="0" name=""/>
        <dsp:cNvSpPr/>
      </dsp:nvSpPr>
      <dsp:spPr>
        <a:xfrm>
          <a:off x="2305021" y="643298"/>
          <a:ext cx="2020131" cy="47982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The DOJ Grants Financial Guide is a primary reference manual for Office of Justice Programs (OJP), Office on Violence Against Women (OVW), and Office of Community Oriented Policing Services (COPS Office) award recipients, compiling laws and regulations related to the financial and administrative management of DOJ grants</a:t>
          </a:r>
          <a:endParaRPr lang="en-US" sz="1600" kern="1200" dirty="0"/>
        </a:p>
      </dsp:txBody>
      <dsp:txXfrm>
        <a:off x="2305021" y="643298"/>
        <a:ext cx="2020131" cy="4798260"/>
      </dsp:txXfrm>
    </dsp:sp>
    <dsp:sp modelId="{C6539BBA-1A60-484D-8319-9F747DAF183B}">
      <dsp:nvSpPr>
        <dsp:cNvPr id="0" name=""/>
        <dsp:cNvSpPr/>
      </dsp:nvSpPr>
      <dsp:spPr>
        <a:xfrm>
          <a:off x="4607970" y="63129"/>
          <a:ext cx="2020131" cy="580168"/>
        </a:xfrm>
        <a:prstGeom prst="rect">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2 C.F.R. Part 200, Subpart E</a:t>
          </a:r>
          <a:endParaRPr lang="en-US" sz="1600" kern="1200" dirty="0"/>
        </a:p>
      </dsp:txBody>
      <dsp:txXfrm>
        <a:off x="4607970" y="63129"/>
        <a:ext cx="2020131" cy="580168"/>
      </dsp:txXfrm>
    </dsp:sp>
    <dsp:sp modelId="{829F3265-623A-42AD-9DE7-F416800D01AD}">
      <dsp:nvSpPr>
        <dsp:cNvPr id="0" name=""/>
        <dsp:cNvSpPr/>
      </dsp:nvSpPr>
      <dsp:spPr>
        <a:xfrm>
          <a:off x="4607970" y="643298"/>
          <a:ext cx="2020131" cy="47982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Refers to Title 2 of the Code of Federal Regulations (CFR), which contains the Office of Management and Budget (OMB) guidance for Federal financial assistance, including the Uniform Administrative Requirements, Cost Principles, and Audit Requirements for Federal Awards</a:t>
          </a:r>
          <a:endParaRPr lang="en-US" sz="1600" kern="1200" dirty="0"/>
        </a:p>
      </dsp:txBody>
      <dsp:txXfrm>
        <a:off x="4607970" y="643298"/>
        <a:ext cx="2020131" cy="4798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2D1F8-D7C4-4DED-B6C1-451525116B5D}">
      <dsp:nvSpPr>
        <dsp:cNvPr id="0" name=""/>
        <dsp:cNvSpPr/>
      </dsp:nvSpPr>
      <dsp:spPr>
        <a:xfrm>
          <a:off x="930572" y="3032"/>
          <a:ext cx="2833338" cy="1700003"/>
        </a:xfrm>
        <a:prstGeom prst="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defRPr b="1"/>
          </a:pPr>
          <a:r>
            <a:rPr lang="en-US" sz="1600" b="1" i="0" kern="1200" baseline="0" dirty="0">
              <a:latin typeface="Cambria" panose="02040503050406030204" pitchFamily="18" charset="0"/>
              <a:ea typeface="Cambria" panose="02040503050406030204" pitchFamily="18" charset="0"/>
            </a:rPr>
            <a:t>Specific </a:t>
          </a:r>
        </a:p>
        <a:p>
          <a:pPr marL="0" lvl="0" indent="0" algn="l" defTabSz="711200">
            <a:lnSpc>
              <a:spcPct val="90000"/>
            </a:lnSpc>
            <a:spcBef>
              <a:spcPct val="0"/>
            </a:spcBef>
            <a:spcAft>
              <a:spcPct val="35000"/>
            </a:spcAft>
            <a:buNone/>
            <a:defRPr b="1"/>
          </a:pPr>
          <a:r>
            <a:rPr lang="en-US" sz="1600" b="0" i="0" kern="1200" baseline="0" dirty="0">
              <a:latin typeface="Cambria" panose="02040503050406030204" pitchFamily="18" charset="0"/>
              <a:ea typeface="Cambria" panose="02040503050406030204" pitchFamily="18" charset="0"/>
            </a:rPr>
            <a:t> Financial goals should be very detailed (not vague) and align with NOFO and DOJ’s mission. Transparency is key.</a:t>
          </a:r>
          <a:endParaRPr lang="en-US" sz="1600" kern="1200" dirty="0">
            <a:latin typeface="Cambria" panose="02040503050406030204" pitchFamily="18" charset="0"/>
            <a:ea typeface="Cambria" panose="02040503050406030204" pitchFamily="18" charset="0"/>
          </a:endParaRPr>
        </a:p>
        <a:p>
          <a:pPr marL="114300" lvl="1" indent="-114300" algn="l" defTabSz="533400">
            <a:lnSpc>
              <a:spcPct val="90000"/>
            </a:lnSpc>
            <a:spcBef>
              <a:spcPct val="0"/>
            </a:spcBef>
            <a:spcAft>
              <a:spcPct val="15000"/>
            </a:spcAft>
            <a:buChar char="•"/>
          </a:pPr>
          <a:endParaRPr lang="en-US" sz="1200" kern="1200" dirty="0">
            <a:solidFill>
              <a:schemeClr val="tx1"/>
            </a:solidFill>
          </a:endParaRPr>
        </a:p>
      </dsp:txBody>
      <dsp:txXfrm>
        <a:off x="930572" y="3032"/>
        <a:ext cx="2833338" cy="1700003"/>
      </dsp:txXfrm>
    </dsp:sp>
    <dsp:sp modelId="{053B8714-9152-4FD2-A744-97AFE6E01C45}">
      <dsp:nvSpPr>
        <dsp:cNvPr id="0" name=""/>
        <dsp:cNvSpPr/>
      </dsp:nvSpPr>
      <dsp:spPr>
        <a:xfrm>
          <a:off x="4047245" y="3032"/>
          <a:ext cx="2833338" cy="1700003"/>
        </a:xfrm>
        <a:prstGeom prst="rect">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b="1" kern="1200">
              <a:latin typeface="Cambria" panose="02040503050406030204" pitchFamily="18" charset="0"/>
              <a:ea typeface="Cambria" panose="02040503050406030204" pitchFamily="18" charset="0"/>
            </a:rPr>
            <a:t>M</a:t>
          </a:r>
          <a:r>
            <a:rPr lang="en-US" sz="1600" kern="1200">
              <a:latin typeface="Cambria" panose="02040503050406030204" pitchFamily="18" charset="0"/>
              <a:ea typeface="Cambria" panose="02040503050406030204" pitchFamily="18" charset="0"/>
            </a:rPr>
            <a:t>easurable </a:t>
          </a:r>
        </a:p>
        <a:p>
          <a:pPr marL="0" lvl="0" indent="0" algn="ctr" defTabSz="711200">
            <a:lnSpc>
              <a:spcPct val="90000"/>
            </a:lnSpc>
            <a:spcBef>
              <a:spcPct val="0"/>
            </a:spcBef>
            <a:spcAft>
              <a:spcPct val="35000"/>
            </a:spcAft>
            <a:buNone/>
            <a:defRPr b="1"/>
          </a:pPr>
          <a:r>
            <a:rPr kumimoji="0" lang="en-US" sz="1600" b="0" i="0" u="none" strike="noStrike" kern="1200" cap="none" spc="0" normalizeH="0" baseline="0" noProof="0">
              <a:effectLst/>
              <a:uLnTx/>
              <a:uFillTx/>
              <a:latin typeface="Cambria" panose="02040503050406030204" pitchFamily="18" charset="0"/>
              <a:ea typeface="Cambria" panose="02040503050406030204" pitchFamily="18" charset="0"/>
              <a:cs typeface="+mn-cs"/>
            </a:rPr>
            <a:t>Be sure that funding requested is consistent with the allowable activities and be able to track with an adequate accounting system.</a:t>
          </a:r>
          <a:endParaRPr lang="en-US" sz="1600" b="0" kern="1200">
            <a:latin typeface="Cambria" panose="02040503050406030204" pitchFamily="18" charset="0"/>
            <a:ea typeface="Cambria" panose="02040503050406030204" pitchFamily="18" charset="0"/>
          </a:endParaRPr>
        </a:p>
      </dsp:txBody>
      <dsp:txXfrm>
        <a:off x="4047245" y="3032"/>
        <a:ext cx="2833338" cy="1700003"/>
      </dsp:txXfrm>
    </dsp:sp>
    <dsp:sp modelId="{68B66AAF-E4BA-4CA0-8318-79B5EB33E7D0}">
      <dsp:nvSpPr>
        <dsp:cNvPr id="0" name=""/>
        <dsp:cNvSpPr/>
      </dsp:nvSpPr>
      <dsp:spPr>
        <a:xfrm>
          <a:off x="7163917" y="3032"/>
          <a:ext cx="2833338" cy="1700003"/>
        </a:xfrm>
        <a:prstGeom prst="rect">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b="1" i="0" kern="1200" baseline="0">
              <a:latin typeface="Cambria" panose="02040503050406030204" pitchFamily="18" charset="0"/>
              <a:ea typeface="Cambria" panose="02040503050406030204" pitchFamily="18" charset="0"/>
            </a:rPr>
            <a:t>Attainable</a:t>
          </a:r>
          <a:r>
            <a:rPr lang="en-US" sz="1600" b="0" i="0" kern="1200" baseline="0">
              <a:latin typeface="Cambria" panose="02040503050406030204" pitchFamily="18" charset="0"/>
              <a:ea typeface="Cambria" panose="02040503050406030204" pitchFamily="18" charset="0"/>
            </a:rPr>
            <a:t>  </a:t>
          </a:r>
        </a:p>
        <a:p>
          <a:pPr marL="0" lvl="0" indent="0" algn="ctr" defTabSz="711200">
            <a:lnSpc>
              <a:spcPct val="90000"/>
            </a:lnSpc>
            <a:spcBef>
              <a:spcPct val="0"/>
            </a:spcBef>
            <a:spcAft>
              <a:spcPct val="35000"/>
            </a:spcAft>
            <a:buNone/>
            <a:defRPr b="1"/>
          </a:pPr>
          <a:r>
            <a:rPr lang="en-US" sz="1600" b="0" i="0" kern="1200" baseline="0">
              <a:latin typeface="Cambria" panose="02040503050406030204" pitchFamily="18" charset="0"/>
              <a:ea typeface="Cambria" panose="02040503050406030204" pitchFamily="18" charset="0"/>
            </a:rPr>
            <a:t>Be realistic and attainable.  Should be able at achieve goals within the budget period.</a:t>
          </a:r>
          <a:endParaRPr lang="en-US" sz="1600" kern="1200">
            <a:latin typeface="Cambria" panose="02040503050406030204" pitchFamily="18" charset="0"/>
            <a:ea typeface="Cambria" panose="02040503050406030204" pitchFamily="18" charset="0"/>
          </a:endParaRPr>
        </a:p>
      </dsp:txBody>
      <dsp:txXfrm>
        <a:off x="7163917" y="3032"/>
        <a:ext cx="2833338" cy="1700003"/>
      </dsp:txXfrm>
    </dsp:sp>
    <dsp:sp modelId="{D35B36C4-774D-4CAD-A87B-38C323168213}">
      <dsp:nvSpPr>
        <dsp:cNvPr id="0" name=""/>
        <dsp:cNvSpPr/>
      </dsp:nvSpPr>
      <dsp:spPr>
        <a:xfrm>
          <a:off x="2488909" y="1986369"/>
          <a:ext cx="2833338" cy="1700003"/>
        </a:xfrm>
        <a:prstGeom prst="rect">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b="1" kern="1200">
              <a:latin typeface="Cambria" panose="02040503050406030204" pitchFamily="18" charset="0"/>
              <a:ea typeface="Cambria" panose="02040503050406030204" pitchFamily="18" charset="0"/>
            </a:rPr>
            <a:t>R</a:t>
          </a:r>
          <a:r>
            <a:rPr lang="en-US" sz="1600" kern="1200">
              <a:latin typeface="Cambria" panose="02040503050406030204" pitchFamily="18" charset="0"/>
              <a:ea typeface="Cambria" panose="02040503050406030204" pitchFamily="18" charset="0"/>
            </a:rPr>
            <a:t>elevant </a:t>
          </a:r>
        </a:p>
        <a:p>
          <a:pPr marL="0" lvl="0" indent="0" algn="ctr" defTabSz="711200">
            <a:lnSpc>
              <a:spcPct val="90000"/>
            </a:lnSpc>
            <a:spcBef>
              <a:spcPct val="0"/>
            </a:spcBef>
            <a:spcAft>
              <a:spcPct val="35000"/>
            </a:spcAft>
            <a:buNone/>
            <a:defRPr b="1"/>
          </a:pPr>
          <a:r>
            <a:rPr lang="en-US" sz="1600" b="0" kern="1200">
              <a:latin typeface="Cambria" panose="02040503050406030204" pitchFamily="18" charset="0"/>
              <a:ea typeface="Cambria" panose="02040503050406030204" pitchFamily="18" charset="0"/>
            </a:rPr>
            <a:t>Ensure costs and activities in the budget are for allowable, allocable, necessary, and reasonable costs.</a:t>
          </a:r>
        </a:p>
      </dsp:txBody>
      <dsp:txXfrm>
        <a:off x="2488909" y="1986369"/>
        <a:ext cx="2833338" cy="1700003"/>
      </dsp:txXfrm>
    </dsp:sp>
    <dsp:sp modelId="{BA673D84-1CBC-4CC0-A590-8B13C0E4D2B0}">
      <dsp:nvSpPr>
        <dsp:cNvPr id="0" name=""/>
        <dsp:cNvSpPr/>
      </dsp:nvSpPr>
      <dsp:spPr>
        <a:xfrm>
          <a:off x="5605581" y="1986369"/>
          <a:ext cx="2833338" cy="1700003"/>
        </a:xfrm>
        <a:prstGeom prst="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b="1" i="0" kern="1200" baseline="0">
              <a:latin typeface="Cambria" panose="02040503050406030204" pitchFamily="18" charset="0"/>
              <a:ea typeface="Cambria" panose="02040503050406030204" pitchFamily="18" charset="0"/>
            </a:rPr>
            <a:t>Time-bound </a:t>
          </a:r>
          <a:r>
            <a:rPr lang="en-US" sz="1600" b="0" i="0" kern="1200" baseline="0"/>
            <a:t> </a:t>
          </a:r>
        </a:p>
        <a:p>
          <a:pPr marL="0" lvl="0" indent="0" algn="ctr" defTabSz="711200">
            <a:lnSpc>
              <a:spcPct val="90000"/>
            </a:lnSpc>
            <a:spcBef>
              <a:spcPct val="0"/>
            </a:spcBef>
            <a:spcAft>
              <a:spcPct val="35000"/>
            </a:spcAft>
            <a:buNone/>
            <a:defRPr b="1"/>
          </a:pPr>
          <a:r>
            <a:rPr lang="en-US" sz="1600" b="0" i="0" kern="1200" baseline="0">
              <a:latin typeface="Cambria" panose="02040503050406030204" pitchFamily="18" charset="0"/>
              <a:ea typeface="Cambria" panose="02040503050406030204" pitchFamily="18" charset="0"/>
            </a:rPr>
            <a:t>Budget should be organized by year. Must adhere to the period of performance for obligating, reporting, and expending.</a:t>
          </a:r>
          <a:endParaRPr lang="en-US" sz="1600" kern="1200">
            <a:latin typeface="Cambria" panose="02040503050406030204" pitchFamily="18" charset="0"/>
            <a:ea typeface="Cambria" panose="02040503050406030204" pitchFamily="18" charset="0"/>
          </a:endParaRPr>
        </a:p>
      </dsp:txBody>
      <dsp:txXfrm>
        <a:off x="5605581" y="1986369"/>
        <a:ext cx="2833338" cy="1700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6C939-05BB-45B6-A526-161DD2A3E372}">
      <dsp:nvSpPr>
        <dsp:cNvPr id="0" name=""/>
        <dsp:cNvSpPr/>
      </dsp:nvSpPr>
      <dsp:spPr>
        <a:xfrm>
          <a:off x="0" y="436341"/>
          <a:ext cx="4555782" cy="2324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3579" tIns="374904" rIns="353579"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mbria" panose="02040503050406030204" pitchFamily="18" charset="0"/>
              <a:ea typeface="Cambria" panose="02040503050406030204" pitchFamily="18" charset="0"/>
            </a:rPr>
            <a:t>Easily identified with a specific cost objective</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mbria" panose="02040503050406030204" pitchFamily="18" charset="0"/>
              <a:ea typeface="Cambria" panose="02040503050406030204" pitchFamily="18" charset="0"/>
            </a:rPr>
            <a:t>Specific to a particular cost objective</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mbria" panose="02040503050406030204" pitchFamily="18" charset="0"/>
              <a:ea typeface="Cambria" panose="02040503050406030204" pitchFamily="18" charset="0"/>
            </a:rPr>
            <a:t>Direct Salaries, Travel Equipment, Materials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mbria" panose="02040503050406030204" pitchFamily="18" charset="0"/>
              <a:ea typeface="Cambria" panose="02040503050406030204" pitchFamily="18" charset="0"/>
            </a:rPr>
            <a:t>Budget Detail Worksheet Cost Categories</a:t>
          </a:r>
        </a:p>
      </dsp:txBody>
      <dsp:txXfrm>
        <a:off x="0" y="436341"/>
        <a:ext cx="4555782" cy="2324700"/>
      </dsp:txXfrm>
    </dsp:sp>
    <dsp:sp modelId="{5500A0D4-F014-4E3B-A659-16D0D56BFFD9}">
      <dsp:nvSpPr>
        <dsp:cNvPr id="0" name=""/>
        <dsp:cNvSpPr/>
      </dsp:nvSpPr>
      <dsp:spPr>
        <a:xfrm>
          <a:off x="227789" y="170661"/>
          <a:ext cx="3189047"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Georgia" panose="02040502050405020303" pitchFamily="18" charset="0"/>
            </a:rPr>
            <a:t>Direct Costs</a:t>
          </a:r>
        </a:p>
      </dsp:txBody>
      <dsp:txXfrm>
        <a:off x="253728" y="196600"/>
        <a:ext cx="3137169" cy="479482"/>
      </dsp:txXfrm>
    </dsp:sp>
    <dsp:sp modelId="{884490A8-D002-4D84-B13B-16BFB247E1B3}">
      <dsp:nvSpPr>
        <dsp:cNvPr id="0" name=""/>
        <dsp:cNvSpPr/>
      </dsp:nvSpPr>
      <dsp:spPr>
        <a:xfrm>
          <a:off x="0" y="3123921"/>
          <a:ext cx="4555782" cy="2097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3579" tIns="374904" rIns="35357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Cambria" panose="02040503050406030204" pitchFamily="18" charset="0"/>
              <a:ea typeface="Cambria" panose="02040503050406030204" pitchFamily="18" charset="0"/>
            </a:rPr>
            <a:t>Not readily assignable to cost objective</a:t>
          </a:r>
        </a:p>
        <a:p>
          <a:pPr marL="171450" lvl="1" indent="-171450" algn="l" defTabSz="800100">
            <a:lnSpc>
              <a:spcPct val="90000"/>
            </a:lnSpc>
            <a:spcBef>
              <a:spcPct val="0"/>
            </a:spcBef>
            <a:spcAft>
              <a:spcPct val="15000"/>
            </a:spcAft>
            <a:buChar char="•"/>
          </a:pPr>
          <a:r>
            <a:rPr lang="en-US" sz="1800" kern="1200">
              <a:latin typeface="Cambria" panose="02040503050406030204" pitchFamily="18" charset="0"/>
              <a:ea typeface="Cambria" panose="02040503050406030204" pitchFamily="18" charset="0"/>
            </a:rPr>
            <a:t>Benefits more than one cost objective</a:t>
          </a:r>
        </a:p>
        <a:p>
          <a:pPr marL="171450" lvl="1" indent="-171450" algn="l" defTabSz="800100">
            <a:lnSpc>
              <a:spcPct val="90000"/>
            </a:lnSpc>
            <a:spcBef>
              <a:spcPct val="0"/>
            </a:spcBef>
            <a:spcAft>
              <a:spcPct val="15000"/>
            </a:spcAft>
            <a:buChar char="•"/>
          </a:pPr>
          <a:r>
            <a:rPr lang="en-US" sz="1800" kern="1200">
              <a:latin typeface="Cambria" panose="02040503050406030204" pitchFamily="18" charset="0"/>
              <a:ea typeface="Cambria" panose="02040503050406030204" pitchFamily="18" charset="0"/>
            </a:rPr>
            <a:t>Accounting Services, Utilities, Rent</a:t>
          </a:r>
        </a:p>
        <a:p>
          <a:pPr marL="171450" lvl="1" indent="-171450" algn="l" defTabSz="800100">
            <a:lnSpc>
              <a:spcPct val="90000"/>
            </a:lnSpc>
            <a:spcBef>
              <a:spcPct val="0"/>
            </a:spcBef>
            <a:spcAft>
              <a:spcPct val="15000"/>
            </a:spcAft>
            <a:buChar char="•"/>
          </a:pPr>
          <a:r>
            <a:rPr lang="en-US" sz="1800" kern="1200">
              <a:latin typeface="Cambria" panose="02040503050406030204" pitchFamily="18" charset="0"/>
              <a:ea typeface="Cambria" panose="02040503050406030204" pitchFamily="18" charset="0"/>
            </a:rPr>
            <a:t>Budget Detail Worksheet Indirect Cost Category</a:t>
          </a:r>
        </a:p>
      </dsp:txBody>
      <dsp:txXfrm>
        <a:off x="0" y="3123921"/>
        <a:ext cx="4555782" cy="2097900"/>
      </dsp:txXfrm>
    </dsp:sp>
    <dsp:sp modelId="{75C75DAD-1410-4F60-BBBD-42EA7389B192}">
      <dsp:nvSpPr>
        <dsp:cNvPr id="0" name=""/>
        <dsp:cNvSpPr/>
      </dsp:nvSpPr>
      <dsp:spPr>
        <a:xfrm>
          <a:off x="227789" y="2858241"/>
          <a:ext cx="3189047"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Georgia" panose="02040502050405020303" pitchFamily="18" charset="0"/>
            </a:rPr>
            <a:t>Indirect Costs</a:t>
          </a:r>
        </a:p>
      </dsp:txBody>
      <dsp:txXfrm>
        <a:off x="253728" y="2884180"/>
        <a:ext cx="3137169"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493A4-CBB2-4ECD-89E1-9C6E90A461E1}">
      <dsp:nvSpPr>
        <dsp:cNvPr id="0" name=""/>
        <dsp:cNvSpPr/>
      </dsp:nvSpPr>
      <dsp:spPr>
        <a:xfrm>
          <a:off x="2749880" y="364400"/>
          <a:ext cx="5105182" cy="15953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0597"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ambria" panose="02040503050406030204" pitchFamily="18" charset="0"/>
              <a:ea typeface="Cambria" panose="02040503050406030204" pitchFamily="18" charset="0"/>
            </a:rPr>
            <a:t>After completing the application (SF424), etc.- complete the Just Grants Budget Detail Form in DOJ’s Justice Grants System.</a:t>
          </a:r>
        </a:p>
      </dsp:txBody>
      <dsp:txXfrm>
        <a:off x="2749880" y="364400"/>
        <a:ext cx="5105182" cy="1595369"/>
      </dsp:txXfrm>
    </dsp:sp>
    <dsp:sp modelId="{B36A27F7-8FDA-493B-B9B6-885186FD3C81}">
      <dsp:nvSpPr>
        <dsp:cNvPr id="0" name=""/>
        <dsp:cNvSpPr/>
      </dsp:nvSpPr>
      <dsp:spPr>
        <a:xfrm>
          <a:off x="2537165" y="133958"/>
          <a:ext cx="1116758" cy="167513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0321F3-0A6C-4BD4-B21D-F24DE3DBED87}">
      <dsp:nvSpPr>
        <dsp:cNvPr id="0" name=""/>
        <dsp:cNvSpPr/>
      </dsp:nvSpPr>
      <dsp:spPr>
        <a:xfrm>
          <a:off x="2749880" y="2372793"/>
          <a:ext cx="5105182" cy="15953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0597"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ambria" panose="02040503050406030204" pitchFamily="18" charset="0"/>
              <a:ea typeface="Cambria" panose="02040503050406030204" pitchFamily="18" charset="0"/>
            </a:rPr>
            <a:t>Enter estimated costs per year for each budget year by category.</a:t>
          </a:r>
        </a:p>
      </dsp:txBody>
      <dsp:txXfrm>
        <a:off x="2749880" y="2372793"/>
        <a:ext cx="5105182" cy="1595369"/>
      </dsp:txXfrm>
    </dsp:sp>
    <dsp:sp modelId="{6AA25441-F079-464E-A0A2-B12CC40E1C8D}">
      <dsp:nvSpPr>
        <dsp:cNvPr id="0" name=""/>
        <dsp:cNvSpPr/>
      </dsp:nvSpPr>
      <dsp:spPr>
        <a:xfrm>
          <a:off x="2537165" y="2142351"/>
          <a:ext cx="1116758" cy="1675137"/>
        </a:xfrm>
        <a:prstGeom prst="rect">
          <a:avLst/>
        </a:prstGeom>
        <a:blipFill>
          <a:blip xmlns:r="http://schemas.openxmlformats.org/officeDocument/2006/relationships" r:embed="rId2">
            <a:extLst>
              <a:ext uri="{837473B0-CC2E-450A-ABE3-18F120FF3D39}">
                <a1611:picAttrSrcUrl xmlns:a1611="http://schemas.microsoft.com/office/drawing/2016/11/main" r:id="rId3"/>
              </a:ext>
            </a:extLst>
          </a:blip>
          <a:srcRect/>
          <a:stretch>
            <a:fillRect l="-55000" r="-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46F44F-A3EE-4CCC-A686-76A3D84EB23E}">
      <dsp:nvSpPr>
        <dsp:cNvPr id="0" name=""/>
        <dsp:cNvSpPr/>
      </dsp:nvSpPr>
      <dsp:spPr>
        <a:xfrm>
          <a:off x="2749880" y="4381186"/>
          <a:ext cx="5105182" cy="15953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0597"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ambria" panose="02040503050406030204" pitchFamily="18" charset="0"/>
              <a:ea typeface="Cambria" panose="02040503050406030204" pitchFamily="18" charset="0"/>
            </a:rPr>
            <a:t>Create a budget narrative for each category that clearly describes the cost in detail.  </a:t>
          </a:r>
        </a:p>
      </dsp:txBody>
      <dsp:txXfrm>
        <a:off x="2749880" y="4381186"/>
        <a:ext cx="5105182" cy="1595369"/>
      </dsp:txXfrm>
    </dsp:sp>
    <dsp:sp modelId="{A65175B9-290F-4001-BEAF-C92CC513950C}">
      <dsp:nvSpPr>
        <dsp:cNvPr id="0" name=""/>
        <dsp:cNvSpPr/>
      </dsp:nvSpPr>
      <dsp:spPr>
        <a:xfrm>
          <a:off x="2537165" y="4150743"/>
          <a:ext cx="1116758" cy="1675137"/>
        </a:xfrm>
        <a:prstGeom prst="rect">
          <a:avLst/>
        </a:prstGeom>
        <a:blipFill>
          <a:blip xmlns:r="http://schemas.openxmlformats.org/officeDocument/2006/relationships" r:embed="rId4">
            <a:extLst>
              <a:ext uri="{837473B0-CC2E-450A-ABE3-18F120FF3D39}">
                <a1611:picAttrSrcUrl xmlns:a1611="http://schemas.microsoft.com/office/drawing/2016/11/main" r:id="rId5"/>
              </a:ext>
            </a:extLst>
          </a:blip>
          <a:srcRect/>
          <a:stretch>
            <a:fillRect l="-83000" r="-8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D3239-AC0C-484E-BA18-B92D10C4DA92}">
      <dsp:nvSpPr>
        <dsp:cNvPr id="0" name=""/>
        <dsp:cNvSpPr/>
      </dsp:nvSpPr>
      <dsp:spPr>
        <a:xfrm>
          <a:off x="1686" y="1387407"/>
          <a:ext cx="3105276" cy="15526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Recipient</a:t>
          </a:r>
        </a:p>
      </dsp:txBody>
      <dsp:txXfrm>
        <a:off x="47161" y="1432882"/>
        <a:ext cx="3014326" cy="1461688"/>
      </dsp:txXfrm>
    </dsp:sp>
    <dsp:sp modelId="{C49B3A0F-F84A-4999-B665-6F411482C86E}">
      <dsp:nvSpPr>
        <dsp:cNvPr id="0" name=""/>
        <dsp:cNvSpPr/>
      </dsp:nvSpPr>
      <dsp:spPr>
        <a:xfrm>
          <a:off x="312213" y="2940045"/>
          <a:ext cx="310527" cy="1230753"/>
        </a:xfrm>
        <a:custGeom>
          <a:avLst/>
          <a:gdLst/>
          <a:ahLst/>
          <a:cxnLst/>
          <a:rect l="0" t="0" r="0" b="0"/>
          <a:pathLst>
            <a:path>
              <a:moveTo>
                <a:pt x="0" y="0"/>
              </a:moveTo>
              <a:lnTo>
                <a:pt x="0" y="1230753"/>
              </a:lnTo>
              <a:lnTo>
                <a:pt x="310527" y="123075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7AE47F-9725-44C3-9283-D9EB8AF7EEB3}">
      <dsp:nvSpPr>
        <dsp:cNvPr id="0" name=""/>
        <dsp:cNvSpPr/>
      </dsp:nvSpPr>
      <dsp:spPr>
        <a:xfrm>
          <a:off x="622741" y="3328205"/>
          <a:ext cx="2937864" cy="168518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kern="1200" dirty="0">
              <a:latin typeface="Cambria" panose="02040503050406030204" pitchFamily="18" charset="0"/>
              <a:ea typeface="Cambria" panose="02040503050406030204" pitchFamily="18" charset="0"/>
            </a:rPr>
            <a:t>Submit application including(SF-424) and if applicable, Disclosure of Lobbying Activities (SF-LLL) online through the federal grants portal </a:t>
          </a:r>
          <a:r>
            <a:rPr lang="en-US" sz="1300" kern="1200" dirty="0" err="1">
              <a:latin typeface="Cambria" panose="02040503050406030204" pitchFamily="18" charset="0"/>
              <a:ea typeface="Cambria" panose="02040503050406030204" pitchFamily="18" charset="0"/>
            </a:rPr>
            <a:t>Grants.Gov</a:t>
          </a:r>
          <a:r>
            <a:rPr lang="en-US" sz="1300" kern="1200" dirty="0">
              <a:latin typeface="Cambria" panose="02040503050406030204" pitchFamily="18" charset="0"/>
              <a:ea typeface="Cambria" panose="02040503050406030204" pitchFamily="18" charset="0"/>
            </a:rPr>
            <a:t> (www.grants.gov) and submit their full application including attachments in </a:t>
          </a:r>
          <a:r>
            <a:rPr lang="en-US" sz="1300" kern="1200" dirty="0">
              <a:highlight>
                <a:srgbClr val="FFFF00"/>
              </a:highlight>
              <a:latin typeface="Cambria" panose="02040503050406030204" pitchFamily="18" charset="0"/>
              <a:ea typeface="Cambria" panose="02040503050406030204" pitchFamily="18" charset="0"/>
            </a:rPr>
            <a:t>DOJ's JustGrants </a:t>
          </a:r>
          <a:r>
            <a:rPr lang="en-US" sz="1300" kern="1200" dirty="0">
              <a:latin typeface="Cambria" panose="02040503050406030204" pitchFamily="18" charset="0"/>
              <a:ea typeface="Cambria" panose="02040503050406030204" pitchFamily="18" charset="0"/>
            </a:rPr>
            <a:t>(https://justgrants.usdoj.gov/).</a:t>
          </a:r>
        </a:p>
      </dsp:txBody>
      <dsp:txXfrm>
        <a:off x="672098" y="3377562"/>
        <a:ext cx="2839150" cy="1586472"/>
      </dsp:txXfrm>
    </dsp:sp>
    <dsp:sp modelId="{33F4C2E1-4AB4-40D8-A28F-383D09794834}">
      <dsp:nvSpPr>
        <dsp:cNvPr id="0" name=""/>
        <dsp:cNvSpPr/>
      </dsp:nvSpPr>
      <dsp:spPr>
        <a:xfrm>
          <a:off x="3883281" y="1387407"/>
          <a:ext cx="3105276" cy="15526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Grant Financial Management Division </a:t>
          </a:r>
        </a:p>
      </dsp:txBody>
      <dsp:txXfrm>
        <a:off x="3928756" y="1432882"/>
        <a:ext cx="3014326" cy="1461688"/>
      </dsp:txXfrm>
    </dsp:sp>
    <dsp:sp modelId="{899569CA-1304-4289-9494-D2F76DFAFAE9}">
      <dsp:nvSpPr>
        <dsp:cNvPr id="0" name=""/>
        <dsp:cNvSpPr/>
      </dsp:nvSpPr>
      <dsp:spPr>
        <a:xfrm>
          <a:off x="4193809" y="2940045"/>
          <a:ext cx="310527" cy="1229604"/>
        </a:xfrm>
        <a:custGeom>
          <a:avLst/>
          <a:gdLst/>
          <a:ahLst/>
          <a:cxnLst/>
          <a:rect l="0" t="0" r="0" b="0"/>
          <a:pathLst>
            <a:path>
              <a:moveTo>
                <a:pt x="0" y="0"/>
              </a:moveTo>
              <a:lnTo>
                <a:pt x="0" y="1229604"/>
              </a:lnTo>
              <a:lnTo>
                <a:pt x="310527" y="122960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1DFD1-3225-4086-BA5E-66FD23A00F24}">
      <dsp:nvSpPr>
        <dsp:cNvPr id="0" name=""/>
        <dsp:cNvSpPr/>
      </dsp:nvSpPr>
      <dsp:spPr>
        <a:xfrm>
          <a:off x="4504337" y="3328205"/>
          <a:ext cx="2846122" cy="168288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ea typeface="Cambria" panose="02040503050406030204" pitchFamily="18" charset="0"/>
            </a:rPr>
            <a:t>Obtain cost breakdowns from the budget detail worksheet submitted in </a:t>
          </a:r>
          <a:r>
            <a:rPr lang="en-US" sz="1300" kern="1200" dirty="0">
              <a:highlight>
                <a:srgbClr val="FFFF00"/>
              </a:highlight>
              <a:latin typeface="Cambria" panose="02040503050406030204" pitchFamily="18" charset="0"/>
              <a:ea typeface="Cambria" panose="02040503050406030204" pitchFamily="18" charset="0"/>
            </a:rPr>
            <a:t>DOJ’s Just Grants</a:t>
          </a:r>
          <a:r>
            <a:rPr lang="en-US" sz="1300" kern="1200" dirty="0">
              <a:latin typeface="Cambria" panose="02040503050406030204" pitchFamily="18" charset="0"/>
              <a:ea typeface="Cambria" panose="02040503050406030204" pitchFamily="18" charset="0"/>
            </a:rPr>
            <a:t>, verify cost data, evaluate specific elements of cost, and examine data to determine the necessity, reasonableness, allowability, allocability, and appropriateness of the proposed cost</a:t>
          </a:r>
        </a:p>
      </dsp:txBody>
      <dsp:txXfrm>
        <a:off x="4553627" y="3377495"/>
        <a:ext cx="2747542" cy="158430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BD38F-9F15-4502-824A-973E4F480583}"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F38BD-E4DA-415B-B1DE-8D5BBF996199}" type="slidenum">
              <a:rPr lang="en-US" smtClean="0"/>
              <a:t>‹#›</a:t>
            </a:fld>
            <a:endParaRPr lang="en-US"/>
          </a:p>
        </p:txBody>
      </p:sp>
    </p:spTree>
    <p:extLst>
      <p:ext uri="{BB962C8B-B14F-4D97-AF65-F5344CB8AC3E}">
        <p14:creationId xmlns:p14="http://schemas.microsoft.com/office/powerpoint/2010/main" val="2893210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7</a:t>
            </a:fld>
            <a:endParaRPr lang="en-US" dirty="0"/>
          </a:p>
        </p:txBody>
      </p:sp>
    </p:spTree>
    <p:extLst>
      <p:ext uri="{BB962C8B-B14F-4D97-AF65-F5344CB8AC3E}">
        <p14:creationId xmlns:p14="http://schemas.microsoft.com/office/powerpoint/2010/main" val="379677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248CCF2D-AD7F-4B3A-B9C4-F8569D31EEF2}"/>
              </a:ext>
            </a:extLst>
          </p:cNvPr>
          <p:cNvSpPr>
            <a:spLocks noGrp="1" noRot="1" noChangeAspect="1" noTextEdit="1"/>
          </p:cNvSpPr>
          <p:nvPr>
            <p:ph type="sldImg"/>
          </p:nvPr>
        </p:nvSpPr>
        <p:spPr>
          <a:ln/>
        </p:spPr>
      </p:sp>
      <p:sp>
        <p:nvSpPr>
          <p:cNvPr id="198659" name="Notes Placeholder 2">
            <a:extLst>
              <a:ext uri="{FF2B5EF4-FFF2-40B4-BE49-F238E27FC236}">
                <a16:creationId xmlns:a16="http://schemas.microsoft.com/office/drawing/2014/main" id="{A9EE5947-0E19-4507-B1DF-A033C4B8A8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When looking at budget categories, keep in mind that you may have different titles for these within you organization. That’s ok, but these are the federal categories. Make sure that you use these for your applications and reports. </a:t>
            </a:r>
          </a:p>
          <a:p>
            <a:endParaRPr lang="en-US" altLang="en-US"/>
          </a:p>
          <a:p>
            <a:r>
              <a:rPr lang="en-US" altLang="en-US"/>
              <a:t>*Read all starting with personnel, clockwise.*</a:t>
            </a:r>
          </a:p>
          <a:p>
            <a:endParaRPr lang="en-US" altLang="en-US"/>
          </a:p>
        </p:txBody>
      </p:sp>
      <p:sp>
        <p:nvSpPr>
          <p:cNvPr id="198660" name="Slide Number Placeholder 3">
            <a:extLst>
              <a:ext uri="{FF2B5EF4-FFF2-40B4-BE49-F238E27FC236}">
                <a16:creationId xmlns:a16="http://schemas.microsoft.com/office/drawing/2014/main" id="{D358CA7D-A450-4897-AC9B-BBF097CAFC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4E032A-C979-4CE9-B190-7979A1042DD9}" type="slidenum">
              <a:rPr lang="en-US" altLang="en-US"/>
              <a:pPr>
                <a:spcBef>
                  <a:spcPct val="0"/>
                </a:spcBef>
              </a:pPr>
              <a:t>15</a:t>
            </a:fld>
            <a:endParaRPr lang="en-US" altLang="en-US"/>
          </a:p>
        </p:txBody>
      </p:sp>
    </p:spTree>
    <p:extLst>
      <p:ext uri="{BB962C8B-B14F-4D97-AF65-F5344CB8AC3E}">
        <p14:creationId xmlns:p14="http://schemas.microsoft.com/office/powerpoint/2010/main" val="1187391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26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29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6DC48A-0955-4882-8FCC-C96B77F6C5B5}"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3047499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6DC48A-0955-4882-8FCC-C96B77F6C5B5}"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3484565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6DC48A-0955-4882-8FCC-C96B77F6C5B5}"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73656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6DC48A-0955-4882-8FCC-C96B77F6C5B5}"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340393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6DC48A-0955-4882-8FCC-C96B77F6C5B5}"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394265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6DC48A-0955-4882-8FCC-C96B77F6C5B5}"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346323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6DC48A-0955-4882-8FCC-C96B77F6C5B5}"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179467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6DC48A-0955-4882-8FCC-C96B77F6C5B5}"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360705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DC48A-0955-4882-8FCC-C96B77F6C5B5}"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387263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46DC48A-0955-4882-8FCC-C96B77F6C5B5}"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2676818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46DC48A-0955-4882-8FCC-C96B77F6C5B5}"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9F79A-F97C-413B-A940-DB8578DF70CF}" type="slidenum">
              <a:rPr lang="en-US" smtClean="0"/>
              <a:t>‹#›</a:t>
            </a:fld>
            <a:endParaRPr lang="en-US"/>
          </a:p>
        </p:txBody>
      </p:sp>
    </p:spTree>
    <p:extLst>
      <p:ext uri="{BB962C8B-B14F-4D97-AF65-F5344CB8AC3E}">
        <p14:creationId xmlns:p14="http://schemas.microsoft.com/office/powerpoint/2010/main" val="403761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C46DC48A-0955-4882-8FCC-C96B77F6C5B5}" type="datetimeFigureOut">
              <a:rPr lang="en-US" smtClean="0"/>
              <a:t>9/23/2025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2709F79A-F97C-413B-A940-DB8578DF70CF}" type="slidenum">
              <a:rPr lang="en-US" smtClean="0"/>
              <a:t>‹#›</a:t>
            </a:fld>
            <a:endParaRPr lang="en-US"/>
          </a:p>
        </p:txBody>
      </p:sp>
    </p:spTree>
    <p:extLst>
      <p:ext uri="{BB962C8B-B14F-4D97-AF65-F5344CB8AC3E}">
        <p14:creationId xmlns:p14="http://schemas.microsoft.com/office/powerpoint/2010/main" val="20648744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svg"/><Relationship Id="rId7" Type="http://schemas.openxmlformats.org/officeDocument/2006/relationships/image" Target="../media/image7.svg"/><Relationship Id="rId12"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7F_EB464179.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hyperlink" Target="https://www.gsa.gov/"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24.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image" Target="../media/image53.jpe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1.png"/><Relationship Id="rId9" Type="http://schemas.openxmlformats.org/officeDocument/2006/relationships/image" Target="../media/image58.png"/><Relationship Id="rId14" Type="http://schemas.openxmlformats.org/officeDocument/2006/relationships/image" Target="../media/image63.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www.google.com/search?sca_esv=9ae82e7bfb083ba5&amp;cs=0&amp;sxsrf=AE3TifO5FVhkiCse9x3zaPHCMGk8XmNSIg%3A1753982676495&amp;q=Subpart+E&amp;sa=X&amp;ved=2ahUKEwiC-bjSzueOAxWcLVkFHbgPNVgQxccNegQIAhAB&amp;mstk=AUtExfAgTT2kYs8Uad1DdCoB_LKjm-SHXlvODAepOuhxAs-ufqRq-QsxWNGwfXcI05KIJ3XG6FlUOrixGV0aixEc44-O23nQ8mCIyyziTfnNXJuTmUbCA_aLaQ5x7O-_Jbsm7UZanJ9NaG3jDOMMsKuj4HL5Fr6w_aDOz9LtntHwWYDXibM&amp;csui=3" TargetMode="Externa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4996696" y="684061"/>
            <a:ext cx="7761286" cy="7761286"/>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rot="-2700000">
            <a:off x="-4251339" y="892305"/>
            <a:ext cx="7242099" cy="724209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5" name="TextBox 5"/>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a:extLst>
              <a:ext uri="{C183D7F6-B498-43B3-948B-1728B52AA6E4}">
                <adec:decorative xmlns:adec="http://schemas.microsoft.com/office/drawing/2017/decorative" val="1"/>
              </a:ext>
            </a:extLst>
          </p:cNvPr>
          <p:cNvSpPr/>
          <p:nvPr/>
        </p:nvSpPr>
        <p:spPr>
          <a:xfrm rot="8100000">
            <a:off x="3851477" y="5550531"/>
            <a:ext cx="3757951" cy="40398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3"/>
            <a:stretch>
              <a:fillRect/>
            </a:stretch>
          </a:blipFill>
        </p:spPr>
        <p:txBody>
          <a:bodyPr/>
          <a:lstStyle/>
          <a:p>
            <a:endParaRPr lang="en-US" sz="1200"/>
          </a:p>
        </p:txBody>
      </p:sp>
      <p:grpSp>
        <p:nvGrpSpPr>
          <p:cNvPr id="7" name="Group 7">
            <a:extLst>
              <a:ext uri="{C183D7F6-B498-43B3-948B-1728B52AA6E4}">
                <adec:decorative xmlns:adec="http://schemas.microsoft.com/office/drawing/2017/decorative" val="1"/>
              </a:ext>
            </a:extLst>
          </p:cNvPr>
          <p:cNvGrpSpPr/>
          <p:nvPr/>
        </p:nvGrpSpPr>
        <p:grpSpPr>
          <a:xfrm rot="-2700000">
            <a:off x="4997319" y="5258019"/>
            <a:ext cx="3850872" cy="2244109"/>
            <a:chOff x="0" y="0"/>
            <a:chExt cx="1721191" cy="1003030"/>
          </a:xfrm>
        </p:grpSpPr>
        <p:sp>
          <p:nvSpPr>
            <p:cNvPr id="8" name="Freeform 8"/>
            <p:cNvSpPr/>
            <p:nvPr/>
          </p:nvSpPr>
          <p:spPr>
            <a:xfrm>
              <a:off x="0" y="0"/>
              <a:ext cx="1721191" cy="1003030"/>
            </a:xfrm>
            <a:custGeom>
              <a:avLst/>
              <a:gdLst/>
              <a:ahLst/>
              <a:cxnLst/>
              <a:rect l="l" t="t" r="r" b="b"/>
              <a:pathLst>
                <a:path w="1721191" h="1003030">
                  <a:moveTo>
                    <a:pt x="0" y="0"/>
                  </a:moveTo>
                  <a:lnTo>
                    <a:pt x="1721191" y="0"/>
                  </a:lnTo>
                  <a:lnTo>
                    <a:pt x="1721191" y="1003030"/>
                  </a:lnTo>
                  <a:lnTo>
                    <a:pt x="0" y="1003030"/>
                  </a:lnTo>
                  <a:close/>
                </a:path>
              </a:pathLst>
            </a:custGeom>
            <a:solidFill>
              <a:srgbClr val="0F4984"/>
            </a:solidFill>
          </p:spPr>
          <p:txBody>
            <a:bodyPr/>
            <a:lstStyle/>
            <a:p>
              <a:endParaRPr lang="en-US" sz="1200"/>
            </a:p>
          </p:txBody>
        </p:sp>
        <p:sp>
          <p:nvSpPr>
            <p:cNvPr id="9" name="TextBox 9"/>
            <p:cNvSpPr txBox="1"/>
            <p:nvPr/>
          </p:nvSpPr>
          <p:spPr>
            <a:xfrm>
              <a:off x="0" y="-38100"/>
              <a:ext cx="1721191" cy="1041130"/>
            </a:xfrm>
            <a:prstGeom prst="rect">
              <a:avLst/>
            </a:prstGeom>
          </p:spPr>
          <p:txBody>
            <a:bodyPr lIns="33867" tIns="33867" rIns="33867" bIns="33867" rtlCol="0" anchor="ctr"/>
            <a:lstStyle/>
            <a:p>
              <a:pPr algn="ctr">
                <a:lnSpc>
                  <a:spcPts val="1773"/>
                </a:lnSpc>
                <a:spcBef>
                  <a:spcPct val="0"/>
                </a:spcBef>
              </a:pPr>
              <a:endParaRPr sz="1200"/>
            </a:p>
          </p:txBody>
        </p:sp>
      </p:grpSp>
      <p:sp>
        <p:nvSpPr>
          <p:cNvPr id="10" name="Freeform 10">
            <a:extLst>
              <a:ext uri="{C183D7F6-B498-43B3-948B-1728B52AA6E4}">
                <adec:decorative xmlns:adec="http://schemas.microsoft.com/office/drawing/2017/decorative" val="1"/>
              </a:ext>
            </a:extLst>
          </p:cNvPr>
          <p:cNvSpPr/>
          <p:nvPr/>
        </p:nvSpPr>
        <p:spPr>
          <a:xfrm rot="2700000">
            <a:off x="2551212" y="346120"/>
            <a:ext cx="3757951" cy="40398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3"/>
            <a:stretch>
              <a:fillRect/>
            </a:stretch>
          </a:blipFill>
        </p:spPr>
        <p:txBody>
          <a:bodyPr/>
          <a:lstStyle/>
          <a:p>
            <a:endParaRPr lang="en-US" sz="1200"/>
          </a:p>
        </p:txBody>
      </p:sp>
      <p:grpSp>
        <p:nvGrpSpPr>
          <p:cNvPr id="11" name="Group 11">
            <a:extLst>
              <a:ext uri="{C183D7F6-B498-43B3-948B-1728B52AA6E4}">
                <adec:decorative xmlns:adec="http://schemas.microsoft.com/office/drawing/2017/decorative" val="1"/>
              </a:ext>
            </a:extLst>
          </p:cNvPr>
          <p:cNvGrpSpPr/>
          <p:nvPr/>
        </p:nvGrpSpPr>
        <p:grpSpPr>
          <a:xfrm rot="-8100000">
            <a:off x="4177071" y="-518836"/>
            <a:ext cx="2850346" cy="1674214"/>
            <a:chOff x="0" y="0"/>
            <a:chExt cx="1273995" cy="748309"/>
          </a:xfrm>
        </p:grpSpPr>
        <p:sp>
          <p:nvSpPr>
            <p:cNvPr id="12" name="Freeform 12"/>
            <p:cNvSpPr/>
            <p:nvPr/>
          </p:nvSpPr>
          <p:spPr>
            <a:xfrm>
              <a:off x="0" y="0"/>
              <a:ext cx="1273995" cy="748309"/>
            </a:xfrm>
            <a:custGeom>
              <a:avLst/>
              <a:gdLst/>
              <a:ahLst/>
              <a:cxnLst/>
              <a:rect l="l" t="t" r="r" b="b"/>
              <a:pathLst>
                <a:path w="1273995" h="748309">
                  <a:moveTo>
                    <a:pt x="0" y="0"/>
                  </a:moveTo>
                  <a:lnTo>
                    <a:pt x="1273995" y="0"/>
                  </a:lnTo>
                  <a:lnTo>
                    <a:pt x="1273995" y="748309"/>
                  </a:lnTo>
                  <a:lnTo>
                    <a:pt x="0" y="748309"/>
                  </a:lnTo>
                  <a:close/>
                </a:path>
              </a:pathLst>
            </a:custGeom>
            <a:solidFill>
              <a:srgbClr val="16599D"/>
            </a:solidFill>
          </p:spPr>
          <p:txBody>
            <a:bodyPr/>
            <a:lstStyle/>
            <a:p>
              <a:endParaRPr lang="en-US" sz="1200"/>
            </a:p>
          </p:txBody>
        </p:sp>
        <p:sp>
          <p:nvSpPr>
            <p:cNvPr id="13" name="TextBox 13"/>
            <p:cNvSpPr txBox="1"/>
            <p:nvPr/>
          </p:nvSpPr>
          <p:spPr>
            <a:xfrm>
              <a:off x="0" y="-38100"/>
              <a:ext cx="1273995" cy="786409"/>
            </a:xfrm>
            <a:prstGeom prst="rect">
              <a:avLst/>
            </a:prstGeom>
          </p:spPr>
          <p:txBody>
            <a:bodyPr lIns="33867" tIns="33867" rIns="33867" bIns="33867" rtlCol="0" anchor="ctr"/>
            <a:lstStyle/>
            <a:p>
              <a:pPr algn="ctr">
                <a:lnSpc>
                  <a:spcPts val="1773"/>
                </a:lnSpc>
                <a:spcBef>
                  <a:spcPct val="0"/>
                </a:spcBef>
              </a:pPr>
              <a:endParaRPr sz="1200"/>
            </a:p>
          </p:txBody>
        </p:sp>
      </p:grpSp>
      <p:sp>
        <p:nvSpPr>
          <p:cNvPr id="14" name="Freeform 14">
            <a:extLst>
              <a:ext uri="{C183D7F6-B498-43B3-948B-1728B52AA6E4}">
                <adec:decorative xmlns:adec="http://schemas.microsoft.com/office/drawing/2017/decorative" val="1"/>
              </a:ext>
            </a:extLst>
          </p:cNvPr>
          <p:cNvSpPr/>
          <p:nvPr/>
        </p:nvSpPr>
        <p:spPr>
          <a:xfrm rot="-2700000">
            <a:off x="6375269" y="-1316691"/>
            <a:ext cx="7761286" cy="7761286"/>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2">
              <a:alphaModFix amt="58000"/>
            </a:blip>
            <a:stretch>
              <a:fillRect/>
            </a:stretch>
          </a:blipFill>
        </p:spPr>
        <p:txBody>
          <a:bodyPr/>
          <a:lstStyle/>
          <a:p>
            <a:endParaRPr lang="en-US" sz="1200"/>
          </a:p>
        </p:txBody>
      </p:sp>
      <p:grpSp>
        <p:nvGrpSpPr>
          <p:cNvPr id="15" name="Group 15">
            <a:extLst>
              <a:ext uri="{C183D7F6-B498-43B3-948B-1728B52AA6E4}">
                <adec:decorative xmlns:adec="http://schemas.microsoft.com/office/drawing/2017/decorative" val="1"/>
              </a:ext>
            </a:extLst>
          </p:cNvPr>
          <p:cNvGrpSpPr/>
          <p:nvPr/>
        </p:nvGrpSpPr>
        <p:grpSpPr>
          <a:xfrm rot="-2700000">
            <a:off x="6596215" y="-1095746"/>
            <a:ext cx="7242099" cy="7242099"/>
            <a:chOff x="0" y="0"/>
            <a:chExt cx="2041549" cy="2041549"/>
          </a:xfrm>
        </p:grpSpPr>
        <p:sp>
          <p:nvSpPr>
            <p:cNvPr id="16" name="Freeform 16"/>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17" name="TextBox 17"/>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a:extLst>
              <a:ext uri="{C183D7F6-B498-43B3-948B-1728B52AA6E4}">
                <adec:decorative xmlns:adec="http://schemas.microsoft.com/office/drawing/2017/decorative" val="1"/>
              </a:ext>
            </a:extLst>
          </p:cNvPr>
          <p:cNvGrpSpPr/>
          <p:nvPr/>
        </p:nvGrpSpPr>
        <p:grpSpPr>
          <a:xfrm>
            <a:off x="5749503" y="-1942457"/>
            <a:ext cx="8935521" cy="8935521"/>
            <a:chOff x="0" y="0"/>
            <a:chExt cx="812800" cy="812800"/>
          </a:xfrm>
        </p:grpSpPr>
        <p:sp>
          <p:nvSpPr>
            <p:cNvPr id="19" name="Freeform 19"/>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4"/>
              <a:stretch>
                <a:fillRect l="-51554" t="-19731" r="-30998" b="-1894"/>
              </a:stretch>
            </a:blipFill>
          </p:spPr>
          <p:txBody>
            <a:bodyPr/>
            <a:lstStyle/>
            <a:p>
              <a:endParaRPr lang="en-US" sz="1200"/>
            </a:p>
          </p:txBody>
        </p:sp>
      </p:grpSp>
      <p:sp>
        <p:nvSpPr>
          <p:cNvPr id="20" name="Freeform 20">
            <a:extLst>
              <a:ext uri="{C183D7F6-B498-43B3-948B-1728B52AA6E4}">
                <adec:decorative xmlns:adec="http://schemas.microsoft.com/office/drawing/2017/decorative" val="1"/>
              </a:ext>
            </a:extLst>
          </p:cNvPr>
          <p:cNvSpPr/>
          <p:nvPr/>
        </p:nvSpPr>
        <p:spPr>
          <a:xfrm rot="8100000">
            <a:off x="5310242" y="7091845"/>
            <a:ext cx="3757951" cy="40398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3"/>
            <a:stretch>
              <a:fillRect/>
            </a:stretch>
          </a:blipFill>
        </p:spPr>
        <p:txBody>
          <a:bodyPr/>
          <a:lstStyle/>
          <a:p>
            <a:endParaRPr lang="en-US" sz="1200"/>
          </a:p>
        </p:txBody>
      </p:sp>
      <p:grpSp>
        <p:nvGrpSpPr>
          <p:cNvPr id="21" name="Group 21">
            <a:extLst>
              <a:ext uri="{C183D7F6-B498-43B3-948B-1728B52AA6E4}">
                <adec:decorative xmlns:adec="http://schemas.microsoft.com/office/drawing/2017/decorative" val="1"/>
              </a:ext>
            </a:extLst>
          </p:cNvPr>
          <p:cNvGrpSpPr/>
          <p:nvPr/>
        </p:nvGrpSpPr>
        <p:grpSpPr>
          <a:xfrm rot="-2700000">
            <a:off x="7146419" y="4410598"/>
            <a:ext cx="6807830" cy="1627283"/>
            <a:chOff x="0" y="0"/>
            <a:chExt cx="3042837" cy="727333"/>
          </a:xfrm>
        </p:grpSpPr>
        <p:sp>
          <p:nvSpPr>
            <p:cNvPr id="22" name="Freeform 22"/>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solidFill>
              <a:srgbClr val="16599D"/>
            </a:solidFill>
          </p:spPr>
          <p:txBody>
            <a:bodyPr/>
            <a:lstStyle/>
            <a:p>
              <a:endParaRPr lang="en-US" sz="1200"/>
            </a:p>
          </p:txBody>
        </p:sp>
        <p:sp>
          <p:nvSpPr>
            <p:cNvPr id="23" name="TextBox 23"/>
            <p:cNvSpPr txBox="1"/>
            <p:nvPr/>
          </p:nvSpPr>
          <p:spPr>
            <a:xfrm>
              <a:off x="0" y="-38100"/>
              <a:ext cx="3042837" cy="765433"/>
            </a:xfrm>
            <a:prstGeom prst="rect">
              <a:avLst/>
            </a:prstGeom>
          </p:spPr>
          <p:txBody>
            <a:bodyPr lIns="33867" tIns="33867" rIns="33867" bIns="33867" rtlCol="0" anchor="ctr"/>
            <a:lstStyle/>
            <a:p>
              <a:pPr algn="ctr">
                <a:lnSpc>
                  <a:spcPts val="1773"/>
                </a:lnSpc>
                <a:spcBef>
                  <a:spcPct val="0"/>
                </a:spcBef>
              </a:pPr>
              <a:endParaRPr sz="1200"/>
            </a:p>
          </p:txBody>
        </p:sp>
      </p:grpSp>
      <p:sp>
        <p:nvSpPr>
          <p:cNvPr id="24" name="Freeform 24">
            <a:extLst>
              <a:ext uri="{C183D7F6-B498-43B3-948B-1728B52AA6E4}">
                <adec:decorative xmlns:adec="http://schemas.microsoft.com/office/drawing/2017/decorative" val="1"/>
              </a:ext>
            </a:extLst>
          </p:cNvPr>
          <p:cNvSpPr/>
          <p:nvPr/>
        </p:nvSpPr>
        <p:spPr>
          <a:xfrm rot="8100000">
            <a:off x="9147403" y="5425345"/>
            <a:ext cx="3757951" cy="40398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3"/>
            <a:stretch>
              <a:fillRect/>
            </a:stretch>
          </a:blipFill>
        </p:spPr>
        <p:txBody>
          <a:bodyPr/>
          <a:lstStyle/>
          <a:p>
            <a:endParaRPr lang="en-US" sz="1200"/>
          </a:p>
        </p:txBody>
      </p:sp>
      <p:grpSp>
        <p:nvGrpSpPr>
          <p:cNvPr id="25" name="Group 25">
            <a:extLst>
              <a:ext uri="{C183D7F6-B498-43B3-948B-1728B52AA6E4}">
                <adec:decorative xmlns:adec="http://schemas.microsoft.com/office/drawing/2017/decorative" val="1"/>
              </a:ext>
            </a:extLst>
          </p:cNvPr>
          <p:cNvGrpSpPr/>
          <p:nvPr/>
        </p:nvGrpSpPr>
        <p:grpSpPr>
          <a:xfrm rot="-2700000">
            <a:off x="9849069" y="5425336"/>
            <a:ext cx="3761232" cy="1700385"/>
            <a:chOff x="0" y="0"/>
            <a:chExt cx="1681125" cy="760006"/>
          </a:xfrm>
        </p:grpSpPr>
        <p:sp>
          <p:nvSpPr>
            <p:cNvPr id="26" name="Freeform 26"/>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solidFill>
              <a:srgbClr val="2978C8"/>
            </a:solidFill>
          </p:spPr>
          <p:txBody>
            <a:bodyPr/>
            <a:lstStyle/>
            <a:p>
              <a:endParaRPr lang="en-US" sz="1200"/>
            </a:p>
          </p:txBody>
        </p:sp>
        <p:sp>
          <p:nvSpPr>
            <p:cNvPr id="27" name="TextBox 27"/>
            <p:cNvSpPr txBox="1"/>
            <p:nvPr/>
          </p:nvSpPr>
          <p:spPr>
            <a:xfrm>
              <a:off x="0" y="-38100"/>
              <a:ext cx="1681125" cy="798106"/>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28" name="Group 28">
            <a:extLst>
              <a:ext uri="{C183D7F6-B498-43B3-948B-1728B52AA6E4}">
                <adec:decorative xmlns:adec="http://schemas.microsoft.com/office/drawing/2017/decorative" val="1"/>
              </a:ext>
            </a:extLst>
          </p:cNvPr>
          <p:cNvGrpSpPr/>
          <p:nvPr/>
        </p:nvGrpSpPr>
        <p:grpSpPr>
          <a:xfrm rot="-10800000">
            <a:off x="685800" y="4422750"/>
            <a:ext cx="622833" cy="70782"/>
            <a:chOff x="0" y="0"/>
            <a:chExt cx="278383" cy="31637"/>
          </a:xfrm>
        </p:grpSpPr>
        <p:sp>
          <p:nvSpPr>
            <p:cNvPr id="29" name="Freeform 29"/>
            <p:cNvSpPr/>
            <p:nvPr/>
          </p:nvSpPr>
          <p:spPr>
            <a:xfrm>
              <a:off x="0" y="0"/>
              <a:ext cx="278383" cy="31637"/>
            </a:xfrm>
            <a:custGeom>
              <a:avLst/>
              <a:gdLst/>
              <a:ahLst/>
              <a:cxnLst/>
              <a:rect l="l" t="t" r="r" b="b"/>
              <a:pathLst>
                <a:path w="278383" h="31637">
                  <a:moveTo>
                    <a:pt x="15818" y="0"/>
                  </a:moveTo>
                  <a:lnTo>
                    <a:pt x="262564" y="0"/>
                  </a:lnTo>
                  <a:cubicBezTo>
                    <a:pt x="266759" y="0"/>
                    <a:pt x="270783" y="1667"/>
                    <a:pt x="273749" y="4633"/>
                  </a:cubicBezTo>
                  <a:cubicBezTo>
                    <a:pt x="276716" y="7600"/>
                    <a:pt x="278383" y="11623"/>
                    <a:pt x="278383" y="15818"/>
                  </a:cubicBezTo>
                  <a:lnTo>
                    <a:pt x="278383" y="15818"/>
                  </a:lnTo>
                  <a:cubicBezTo>
                    <a:pt x="278383" y="24555"/>
                    <a:pt x="271300" y="31637"/>
                    <a:pt x="262564"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78C8"/>
            </a:solidFill>
          </p:spPr>
          <p:txBody>
            <a:bodyPr/>
            <a:lstStyle/>
            <a:p>
              <a:endParaRPr lang="en-US" sz="1200"/>
            </a:p>
          </p:txBody>
        </p:sp>
        <p:sp>
          <p:nvSpPr>
            <p:cNvPr id="30" name="TextBox 30"/>
            <p:cNvSpPr txBox="1"/>
            <p:nvPr/>
          </p:nvSpPr>
          <p:spPr>
            <a:xfrm>
              <a:off x="0" y="-38100"/>
              <a:ext cx="278383" cy="6973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2" name="Group 32">
            <a:extLst>
              <a:ext uri="{C183D7F6-B498-43B3-948B-1728B52AA6E4}">
                <adec:decorative xmlns:adec="http://schemas.microsoft.com/office/drawing/2017/decorative" val="1"/>
              </a:ext>
            </a:extLst>
          </p:cNvPr>
          <p:cNvGrpSpPr/>
          <p:nvPr/>
        </p:nvGrpSpPr>
        <p:grpSpPr>
          <a:xfrm rot="-10800000">
            <a:off x="1372134" y="4422750"/>
            <a:ext cx="208593" cy="70782"/>
            <a:chOff x="0" y="0"/>
            <a:chExt cx="93233" cy="31637"/>
          </a:xfrm>
        </p:grpSpPr>
        <p:sp>
          <p:nvSpPr>
            <p:cNvPr id="33" name="Freeform 33"/>
            <p:cNvSpPr/>
            <p:nvPr/>
          </p:nvSpPr>
          <p:spPr>
            <a:xfrm>
              <a:off x="0" y="0"/>
              <a:ext cx="93233" cy="31637"/>
            </a:xfrm>
            <a:custGeom>
              <a:avLst/>
              <a:gdLst/>
              <a:ahLst/>
              <a:cxnLst/>
              <a:rect l="l" t="t" r="r" b="b"/>
              <a:pathLst>
                <a:path w="93233" h="31637">
                  <a:moveTo>
                    <a:pt x="15818" y="0"/>
                  </a:moveTo>
                  <a:lnTo>
                    <a:pt x="77415" y="0"/>
                  </a:lnTo>
                  <a:cubicBezTo>
                    <a:pt x="86151" y="0"/>
                    <a:pt x="93233" y="7082"/>
                    <a:pt x="93233" y="15818"/>
                  </a:cubicBezTo>
                  <a:lnTo>
                    <a:pt x="93233" y="15818"/>
                  </a:lnTo>
                  <a:cubicBezTo>
                    <a:pt x="93233" y="20014"/>
                    <a:pt x="91566" y="24037"/>
                    <a:pt x="88600" y="27004"/>
                  </a:cubicBezTo>
                  <a:cubicBezTo>
                    <a:pt x="85633" y="29970"/>
                    <a:pt x="81610" y="31637"/>
                    <a:pt x="77415"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2A2B"/>
            </a:solidFill>
          </p:spPr>
          <p:txBody>
            <a:bodyPr/>
            <a:lstStyle/>
            <a:p>
              <a:endParaRPr lang="en-US" sz="1200"/>
            </a:p>
          </p:txBody>
        </p:sp>
        <p:sp>
          <p:nvSpPr>
            <p:cNvPr id="34" name="TextBox 34"/>
            <p:cNvSpPr txBox="1"/>
            <p:nvPr/>
          </p:nvSpPr>
          <p:spPr>
            <a:xfrm>
              <a:off x="0" y="-38100"/>
              <a:ext cx="93233" cy="69737"/>
            </a:xfrm>
            <a:prstGeom prst="rect">
              <a:avLst/>
            </a:prstGeom>
          </p:spPr>
          <p:txBody>
            <a:bodyPr lIns="33867" tIns="33867" rIns="33867" bIns="33867" rtlCol="0" anchor="ctr"/>
            <a:lstStyle/>
            <a:p>
              <a:pPr algn="ctr">
                <a:lnSpc>
                  <a:spcPts val="1773"/>
                </a:lnSpc>
                <a:spcBef>
                  <a:spcPct val="0"/>
                </a:spcBef>
              </a:pPr>
              <a:endParaRPr sz="1200"/>
            </a:p>
          </p:txBody>
        </p:sp>
      </p:grpSp>
      <p:sp>
        <p:nvSpPr>
          <p:cNvPr id="37" name="TextBox 37"/>
          <p:cNvSpPr txBox="1">
            <a:spLocks noGrp="1"/>
          </p:cNvSpPr>
          <p:nvPr>
            <p:ph type="title" idx="4294967295"/>
          </p:nvPr>
        </p:nvSpPr>
        <p:spPr>
          <a:xfrm>
            <a:off x="637007" y="841676"/>
            <a:ext cx="4410526" cy="21159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16599D"/>
                </a:solidFill>
                <a:effectLst/>
                <a:uLnTx/>
                <a:uFillTx/>
                <a:latin typeface="Helios Bold"/>
                <a:ea typeface="Helios Bold"/>
                <a:cs typeface="Helios Bold"/>
                <a:sym typeface="Helios Bold"/>
              </a:rPr>
              <a:t>SUCCESSFUL BUDGET PLANNING:</a:t>
            </a:r>
          </a:p>
        </p:txBody>
      </p:sp>
      <p:sp>
        <p:nvSpPr>
          <p:cNvPr id="38" name="TextBox 38"/>
          <p:cNvSpPr txBox="1"/>
          <p:nvPr/>
        </p:nvSpPr>
        <p:spPr>
          <a:xfrm>
            <a:off x="675662" y="3152322"/>
            <a:ext cx="5410200" cy="808683"/>
          </a:xfrm>
          <a:prstGeom prst="rect">
            <a:avLst/>
          </a:prstGeom>
        </p:spPr>
        <p:txBody>
          <a:bodyPr lIns="0" tIns="0" rIns="0" bIns="0" rtlCol="0" anchor="t">
            <a:spAutoFit/>
          </a:bodyPr>
          <a:lstStyle/>
          <a:p>
            <a:pPr>
              <a:lnSpc>
                <a:spcPts val="3266"/>
              </a:lnSpc>
              <a:spcBef>
                <a:spcPct val="0"/>
              </a:spcBef>
            </a:pPr>
            <a:r>
              <a:rPr lang="en-US" sz="2333" dirty="0">
                <a:solidFill>
                  <a:srgbClr val="292A2B"/>
                </a:solidFill>
                <a:latin typeface="Helios"/>
                <a:ea typeface="Helios"/>
                <a:cs typeface="Helios"/>
                <a:sym typeface="Helios"/>
              </a:rPr>
              <a:t>KEY STRATEGIES FOR BUDGET DEVELOPMENT AND MODIFICATION</a:t>
            </a:r>
          </a:p>
        </p:txBody>
      </p:sp>
      <p:sp>
        <p:nvSpPr>
          <p:cNvPr id="39" name="TextBox 39"/>
          <p:cNvSpPr txBox="1"/>
          <p:nvPr/>
        </p:nvSpPr>
        <p:spPr>
          <a:xfrm>
            <a:off x="685801" y="4849031"/>
            <a:ext cx="2133807" cy="221664"/>
          </a:xfrm>
          <a:prstGeom prst="rect">
            <a:avLst/>
          </a:prstGeom>
        </p:spPr>
        <p:txBody>
          <a:bodyPr lIns="0" tIns="0" rIns="0" bIns="0" rtlCol="0" anchor="t">
            <a:spAutoFit/>
          </a:bodyPr>
          <a:lstStyle/>
          <a:p>
            <a:pPr>
              <a:lnSpc>
                <a:spcPts val="1867"/>
              </a:lnSpc>
              <a:spcBef>
                <a:spcPct val="0"/>
              </a:spcBef>
            </a:pPr>
            <a:r>
              <a:rPr lang="en-US" sz="1333">
                <a:solidFill>
                  <a:srgbClr val="000000"/>
                </a:solidFill>
                <a:latin typeface="Helios"/>
                <a:ea typeface="Helios"/>
                <a:cs typeface="Helios"/>
                <a:sym typeface="Helios"/>
              </a:rPr>
              <a:t>Presented By:</a:t>
            </a:r>
          </a:p>
        </p:txBody>
      </p:sp>
      <p:sp>
        <p:nvSpPr>
          <p:cNvPr id="40" name="TextBox 40"/>
          <p:cNvSpPr txBox="1"/>
          <p:nvPr/>
        </p:nvSpPr>
        <p:spPr>
          <a:xfrm>
            <a:off x="685800" y="5100875"/>
            <a:ext cx="3919110" cy="1154803"/>
          </a:xfrm>
          <a:prstGeom prst="rect">
            <a:avLst/>
          </a:prstGeom>
        </p:spPr>
        <p:txBody>
          <a:bodyPr wrap="square" lIns="0" tIns="0" rIns="0" bIns="0" rtlCol="0" anchor="t">
            <a:spAutoFit/>
          </a:bodyPr>
          <a:lstStyle/>
          <a:p>
            <a:pPr>
              <a:lnSpc>
                <a:spcPts val="2333"/>
              </a:lnSpc>
              <a:spcBef>
                <a:spcPct val="0"/>
              </a:spcBef>
            </a:pPr>
            <a:r>
              <a:rPr lang="en-US" sz="1667" b="1" dirty="0">
                <a:solidFill>
                  <a:srgbClr val="000000"/>
                </a:solidFill>
                <a:latin typeface="Helios Bold"/>
                <a:ea typeface="Helios Bold"/>
                <a:cs typeface="Helios Bold"/>
                <a:sym typeface="Helios Bold"/>
              </a:rPr>
              <a:t>DEPARTMENT OF JUSTICE</a:t>
            </a:r>
          </a:p>
          <a:p>
            <a:pPr>
              <a:lnSpc>
                <a:spcPts val="2333"/>
              </a:lnSpc>
              <a:spcBef>
                <a:spcPct val="0"/>
              </a:spcBef>
            </a:pPr>
            <a:r>
              <a:rPr lang="en-US" sz="1667" dirty="0">
                <a:solidFill>
                  <a:schemeClr val="tx2"/>
                </a:solidFill>
                <a:latin typeface="Helios Bold"/>
                <a:ea typeface="Helios Bold"/>
                <a:cs typeface="Helios Bold"/>
                <a:sym typeface="Helios Bold"/>
              </a:rPr>
              <a:t>OFFICE OF JUSTICE PROGRAMS</a:t>
            </a:r>
          </a:p>
          <a:p>
            <a:pPr>
              <a:lnSpc>
                <a:spcPts val="2333"/>
              </a:lnSpc>
              <a:spcBef>
                <a:spcPct val="0"/>
              </a:spcBef>
            </a:pPr>
            <a:endParaRPr lang="en-US" sz="1667" dirty="0">
              <a:solidFill>
                <a:schemeClr val="tx2"/>
              </a:solidFill>
              <a:latin typeface="Helios Bold"/>
              <a:ea typeface="Helios Bold"/>
              <a:cs typeface="Helios Bold"/>
              <a:sym typeface="Helios Bold"/>
            </a:endParaRPr>
          </a:p>
          <a:p>
            <a:pPr>
              <a:lnSpc>
                <a:spcPts val="2333"/>
              </a:lnSpc>
              <a:spcBef>
                <a:spcPct val="0"/>
              </a:spcBef>
            </a:pPr>
            <a:r>
              <a:rPr lang="en-US" sz="1667" b="1" dirty="0">
                <a:solidFill>
                  <a:schemeClr val="tx2">
                    <a:lumMod val="60000"/>
                    <a:lumOff val="40000"/>
                  </a:schemeClr>
                </a:solidFill>
                <a:latin typeface="Helios Bold"/>
                <a:ea typeface="Helios Bold"/>
                <a:cs typeface="Helios Bold"/>
                <a:sym typeface="Helios Bold"/>
              </a:rPr>
              <a:t>OCFO/GFMD/FMB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a:xfrm>
            <a:off x="6503158" y="649480"/>
            <a:ext cx="4862447" cy="5546047"/>
          </a:xfrm>
        </p:spPr>
        <p:txBody>
          <a:bodyPr anchor="ctr">
            <a:normAutofit/>
          </a:bodyPr>
          <a:lstStyle/>
          <a:p>
            <a:pPr marL="0" indent="0">
              <a:spcAft>
                <a:spcPts val="600"/>
              </a:spcAft>
              <a:buNone/>
            </a:pPr>
            <a:r>
              <a:rPr lang="en-US" sz="2000">
                <a:latin typeface="Cambria" panose="02040503050406030204" pitchFamily="18" charset="0"/>
                <a:ea typeface="Cambria" panose="02040503050406030204" pitchFamily="18" charset="0"/>
              </a:rPr>
              <a:t>Before Developing A Budget – You must read and understand the following:</a:t>
            </a:r>
          </a:p>
          <a:p>
            <a:pPr marL="971550" lvl="1" indent="-514350">
              <a:spcBef>
                <a:spcPts val="600"/>
              </a:spcBef>
              <a:spcAft>
                <a:spcPts val="600"/>
              </a:spcAft>
              <a:buAutoNum type="alphaUcPeriod"/>
            </a:pPr>
            <a:r>
              <a:rPr lang="en-US" sz="2000">
                <a:latin typeface="Cambria" panose="02040503050406030204" pitchFamily="18" charset="0"/>
                <a:ea typeface="Cambria" panose="02040503050406030204" pitchFamily="18" charset="0"/>
              </a:rPr>
              <a:t>Notice of Funding Opportunity</a:t>
            </a:r>
          </a:p>
          <a:p>
            <a:pPr marL="971550" lvl="1" indent="-514350">
              <a:spcBef>
                <a:spcPts val="600"/>
              </a:spcBef>
              <a:spcAft>
                <a:spcPts val="600"/>
              </a:spcAft>
              <a:buAutoNum type="alphaUcPeriod"/>
            </a:pPr>
            <a:r>
              <a:rPr lang="en-US" sz="2000">
                <a:latin typeface="Cambria" panose="02040503050406030204" pitchFamily="18" charset="0"/>
                <a:ea typeface="Cambria" panose="02040503050406030204" pitchFamily="18" charset="0"/>
              </a:rPr>
              <a:t>2 C.F.R. 200 Part E (Cost Principles)</a:t>
            </a:r>
          </a:p>
          <a:p>
            <a:pPr marL="971550" lvl="1" indent="-514350">
              <a:spcBef>
                <a:spcPts val="600"/>
              </a:spcBef>
              <a:spcAft>
                <a:spcPts val="600"/>
              </a:spcAft>
              <a:buAutoNum type="alphaUcPeriod"/>
            </a:pPr>
            <a:r>
              <a:rPr lang="en-US" sz="2000">
                <a:latin typeface="Cambria" panose="02040503050406030204" pitchFamily="18" charset="0"/>
                <a:ea typeface="Cambria" panose="02040503050406030204" pitchFamily="18" charset="0"/>
              </a:rPr>
              <a:t>DOJ Financial Guide</a:t>
            </a:r>
          </a:p>
          <a:p>
            <a:pPr marL="971550" lvl="1" indent="-514350">
              <a:spcBef>
                <a:spcPts val="600"/>
              </a:spcBef>
              <a:spcAft>
                <a:spcPts val="600"/>
              </a:spcAft>
              <a:buAutoNum type="alphaUcPeriod"/>
            </a:pPr>
            <a:r>
              <a:rPr lang="en-US" sz="2000">
                <a:latin typeface="Cambria" panose="02040503050406030204" pitchFamily="18" charset="0"/>
                <a:ea typeface="Cambria" panose="02040503050406030204" pitchFamily="18" charset="0"/>
              </a:rPr>
              <a:t>All of the Above</a:t>
            </a:r>
          </a:p>
        </p:txBody>
      </p:sp>
    </p:spTree>
    <p:extLst>
      <p:ext uri="{BB962C8B-B14F-4D97-AF65-F5344CB8AC3E}">
        <p14:creationId xmlns:p14="http://schemas.microsoft.com/office/powerpoint/2010/main" val="32229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C183D7F6-B498-43B3-948B-1728B52AA6E4}">
                <adec:decorative xmlns:adec="http://schemas.microsoft.com/office/drawing/2017/decorative" val="1"/>
              </a:ext>
            </a:extLst>
          </p:cNvPr>
          <p:cNvGrpSpPr/>
          <p:nvPr/>
        </p:nvGrpSpPr>
        <p:grpSpPr>
          <a:xfrm>
            <a:off x="7481615" y="2951344"/>
            <a:ext cx="5104355" cy="1345855"/>
            <a:chOff x="0" y="-38100"/>
            <a:chExt cx="2016535" cy="531696"/>
          </a:xfrm>
        </p:grpSpPr>
        <p:sp>
          <p:nvSpPr>
            <p:cNvPr id="9" name="Freeform 9"/>
            <p:cNvSpPr/>
            <p:nvPr/>
          </p:nvSpPr>
          <p:spPr>
            <a:xfrm>
              <a:off x="0" y="0"/>
              <a:ext cx="2016535" cy="493596"/>
            </a:xfrm>
            <a:custGeom>
              <a:avLst/>
              <a:gdLst/>
              <a:ahLst/>
              <a:cxnLst/>
              <a:rect l="l" t="t" r="r" b="b"/>
              <a:pathLst>
                <a:path w="2016535" h="493596">
                  <a:moveTo>
                    <a:pt x="56625" y="0"/>
                  </a:moveTo>
                  <a:lnTo>
                    <a:pt x="1959911" y="0"/>
                  </a:lnTo>
                  <a:cubicBezTo>
                    <a:pt x="1974928" y="0"/>
                    <a:pt x="1989331" y="5966"/>
                    <a:pt x="1999950" y="16585"/>
                  </a:cubicBezTo>
                  <a:cubicBezTo>
                    <a:pt x="2010570" y="27204"/>
                    <a:pt x="2016535" y="41607"/>
                    <a:pt x="2016535" y="56625"/>
                  </a:cubicBezTo>
                  <a:lnTo>
                    <a:pt x="2016535" y="436972"/>
                  </a:lnTo>
                  <a:cubicBezTo>
                    <a:pt x="2016535" y="468244"/>
                    <a:pt x="1991183" y="493596"/>
                    <a:pt x="1959911" y="493596"/>
                  </a:cubicBezTo>
                  <a:lnTo>
                    <a:pt x="56625" y="493596"/>
                  </a:lnTo>
                  <a:cubicBezTo>
                    <a:pt x="41607" y="493596"/>
                    <a:pt x="27204" y="487630"/>
                    <a:pt x="16585" y="477011"/>
                  </a:cubicBezTo>
                  <a:cubicBezTo>
                    <a:pt x="5966" y="466392"/>
                    <a:pt x="0" y="451989"/>
                    <a:pt x="0" y="436972"/>
                  </a:cubicBezTo>
                  <a:lnTo>
                    <a:pt x="0" y="56625"/>
                  </a:lnTo>
                  <a:cubicBezTo>
                    <a:pt x="0" y="25352"/>
                    <a:pt x="25352" y="0"/>
                    <a:pt x="56625" y="0"/>
                  </a:cubicBezTo>
                  <a:close/>
                </a:path>
              </a:pathLst>
            </a:custGeom>
            <a:solidFill>
              <a:srgbClr val="16599D"/>
            </a:solidFill>
          </p:spPr>
          <p:txBody>
            <a:bodyPr/>
            <a:lstStyle/>
            <a:p>
              <a:endParaRPr lang="en-US" sz="1200" dirty="0"/>
            </a:p>
          </p:txBody>
        </p:sp>
        <p:sp>
          <p:nvSpPr>
            <p:cNvPr id="10" name="TextBox 10"/>
            <p:cNvSpPr txBox="1"/>
            <p:nvPr/>
          </p:nvSpPr>
          <p:spPr>
            <a:xfrm>
              <a:off x="0" y="-38100"/>
              <a:ext cx="2016535" cy="531696"/>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C183D7F6-B498-43B3-948B-1728B52AA6E4}">
                <adec:decorative xmlns:adec="http://schemas.microsoft.com/office/drawing/2017/decorative" val="1"/>
              </a:ext>
            </a:extLst>
          </p:cNvPr>
          <p:cNvGrpSpPr/>
          <p:nvPr/>
        </p:nvGrpSpPr>
        <p:grpSpPr>
          <a:xfrm>
            <a:off x="7481615" y="4038079"/>
            <a:ext cx="5104355" cy="2895816"/>
            <a:chOff x="0" y="0"/>
            <a:chExt cx="2016535" cy="1144026"/>
          </a:xfrm>
        </p:grpSpPr>
        <p:sp>
          <p:nvSpPr>
            <p:cNvPr id="12" name="Freeform 12"/>
            <p:cNvSpPr/>
            <p:nvPr/>
          </p:nvSpPr>
          <p:spPr>
            <a:xfrm>
              <a:off x="0" y="0"/>
              <a:ext cx="2016535" cy="1144026"/>
            </a:xfrm>
            <a:custGeom>
              <a:avLst/>
              <a:gdLst/>
              <a:ahLst/>
              <a:cxnLst/>
              <a:rect l="l" t="t" r="r" b="b"/>
              <a:pathLst>
                <a:path w="2016535" h="1144026">
                  <a:moveTo>
                    <a:pt x="0" y="0"/>
                  </a:moveTo>
                  <a:lnTo>
                    <a:pt x="2016535" y="0"/>
                  </a:lnTo>
                  <a:lnTo>
                    <a:pt x="2016535" y="1144026"/>
                  </a:lnTo>
                  <a:lnTo>
                    <a:pt x="0" y="1144026"/>
                  </a:lnTo>
                  <a:close/>
                </a:path>
              </a:pathLst>
            </a:custGeom>
            <a:solidFill>
              <a:srgbClr val="2978C8"/>
            </a:solidFill>
          </p:spPr>
          <p:txBody>
            <a:bodyPr/>
            <a:lstStyle/>
            <a:p>
              <a:endParaRPr lang="en-US" sz="1200"/>
            </a:p>
          </p:txBody>
        </p:sp>
        <p:sp>
          <p:nvSpPr>
            <p:cNvPr id="13" name="TextBox 13"/>
            <p:cNvSpPr txBox="1"/>
            <p:nvPr/>
          </p:nvSpPr>
          <p:spPr>
            <a:xfrm>
              <a:off x="0" y="-38100"/>
              <a:ext cx="2016535" cy="1182126"/>
            </a:xfrm>
            <a:prstGeom prst="rect">
              <a:avLst/>
            </a:prstGeom>
          </p:spPr>
          <p:txBody>
            <a:bodyPr lIns="33867" tIns="33867" rIns="33867" bIns="33867" rtlCol="0" anchor="ctr"/>
            <a:lstStyle/>
            <a:p>
              <a:pPr algn="ctr">
                <a:lnSpc>
                  <a:spcPts val="1773"/>
                </a:lnSpc>
              </a:pPr>
              <a:endParaRPr sz="1200"/>
            </a:p>
          </p:txBody>
        </p:sp>
      </p:grpSp>
      <p:sp>
        <p:nvSpPr>
          <p:cNvPr id="18" name="Freeform 18">
            <a:extLst>
              <a:ext uri="{C183D7F6-B498-43B3-948B-1728B52AA6E4}">
                <adec:decorative xmlns:adec="http://schemas.microsoft.com/office/drawing/2017/decorative" val="1"/>
              </a:ext>
            </a:extLst>
          </p:cNvPr>
          <p:cNvSpPr/>
          <p:nvPr/>
        </p:nvSpPr>
        <p:spPr>
          <a:xfrm flipV="1">
            <a:off x="7797545" y="3874964"/>
            <a:ext cx="389525" cy="255670"/>
          </a:xfrm>
          <a:custGeom>
            <a:avLst/>
            <a:gdLst/>
            <a:ahLst/>
            <a:cxnLst/>
            <a:rect l="l" t="t" r="r" b="b"/>
            <a:pathLst>
              <a:path w="584287" h="383505">
                <a:moveTo>
                  <a:pt x="0" y="383504"/>
                </a:moveTo>
                <a:lnTo>
                  <a:pt x="584287" y="383504"/>
                </a:lnTo>
                <a:lnTo>
                  <a:pt x="584287" y="0"/>
                </a:lnTo>
                <a:lnTo>
                  <a:pt x="0" y="0"/>
                </a:lnTo>
                <a:lnTo>
                  <a:pt x="0" y="3835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9" name="TextBox 19"/>
          <p:cNvSpPr txBox="1">
            <a:spLocks noGrp="1"/>
          </p:cNvSpPr>
          <p:nvPr>
            <p:ph type="title" idx="4294967295"/>
          </p:nvPr>
        </p:nvSpPr>
        <p:spPr>
          <a:xfrm>
            <a:off x="685800" y="752756"/>
            <a:ext cx="4942966" cy="41447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66"/>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THE BUDGET WORKSHEET</a:t>
            </a:r>
          </a:p>
        </p:txBody>
      </p:sp>
      <p:sp>
        <p:nvSpPr>
          <p:cNvPr id="20" name="TextBox 20"/>
          <p:cNvSpPr txBox="1"/>
          <p:nvPr/>
        </p:nvSpPr>
        <p:spPr>
          <a:xfrm>
            <a:off x="685800" y="1405274"/>
            <a:ext cx="4131270" cy="282129"/>
          </a:xfrm>
          <a:prstGeom prst="rect">
            <a:avLst/>
          </a:prstGeom>
        </p:spPr>
        <p:txBody>
          <a:bodyPr lIns="0" tIns="0" rIns="0" bIns="0" rtlCol="0" anchor="t">
            <a:spAutoFit/>
          </a:bodyPr>
          <a:lstStyle/>
          <a:p>
            <a:pPr>
              <a:lnSpc>
                <a:spcPts val="2240"/>
              </a:lnSpc>
              <a:spcBef>
                <a:spcPct val="0"/>
              </a:spcBef>
            </a:pPr>
            <a:r>
              <a:rPr lang="en-US" sz="2000" b="1" dirty="0">
                <a:solidFill>
                  <a:srgbClr val="000000"/>
                </a:solidFill>
                <a:latin typeface="Helios Bold"/>
                <a:ea typeface="Helios Bold"/>
                <a:cs typeface="Helios Bold"/>
                <a:sym typeface="Helios Bold"/>
              </a:rPr>
              <a:t>WHAT YOU WILL LEARN:</a:t>
            </a:r>
          </a:p>
        </p:txBody>
      </p:sp>
      <p:grpSp>
        <p:nvGrpSpPr>
          <p:cNvPr id="3" name="Group 2" descr="Budget worksheet discussion that will detail application process roles, budget cost categories, and important things to know">
            <a:extLst>
              <a:ext uri="{FF2B5EF4-FFF2-40B4-BE49-F238E27FC236}">
                <a16:creationId xmlns:a16="http://schemas.microsoft.com/office/drawing/2014/main" id="{1C2B3CBF-6667-4DEF-43DF-C9199CE69534}"/>
              </a:ext>
            </a:extLst>
          </p:cNvPr>
          <p:cNvGrpSpPr/>
          <p:nvPr/>
        </p:nvGrpSpPr>
        <p:grpSpPr>
          <a:xfrm>
            <a:off x="602564" y="2411897"/>
            <a:ext cx="4131270" cy="2895816"/>
            <a:chOff x="602564" y="2411897"/>
            <a:chExt cx="2949052" cy="2118237"/>
          </a:xfrm>
        </p:grpSpPr>
        <p:sp>
          <p:nvSpPr>
            <p:cNvPr id="2" name="Freeform 2"/>
            <p:cNvSpPr/>
            <p:nvPr/>
          </p:nvSpPr>
          <p:spPr>
            <a:xfrm>
              <a:off x="602564" y="2411897"/>
              <a:ext cx="2865816" cy="533758"/>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4" name="Freeform 4"/>
            <p:cNvSpPr/>
            <p:nvPr/>
          </p:nvSpPr>
          <p:spPr>
            <a:xfrm>
              <a:off x="685800" y="3269853"/>
              <a:ext cx="2865816" cy="533758"/>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685800" y="3996376"/>
              <a:ext cx="2865816" cy="533758"/>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15" name="Freeform 15"/>
            <p:cNvSpPr/>
            <p:nvPr/>
          </p:nvSpPr>
          <p:spPr>
            <a:xfrm>
              <a:off x="842286" y="4160168"/>
              <a:ext cx="206174" cy="206174"/>
            </a:xfrm>
            <a:custGeom>
              <a:avLst/>
              <a:gdLst/>
              <a:ahLst/>
              <a:cxnLst/>
              <a:rect l="l" t="t" r="r" b="b"/>
              <a:pathLst>
                <a:path w="309261" h="309261">
                  <a:moveTo>
                    <a:pt x="0" y="0"/>
                  </a:moveTo>
                  <a:lnTo>
                    <a:pt x="309261" y="0"/>
                  </a:lnTo>
                  <a:lnTo>
                    <a:pt x="309261" y="309261"/>
                  </a:lnTo>
                  <a:lnTo>
                    <a:pt x="0" y="309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6" name="Freeform 16"/>
            <p:cNvSpPr/>
            <p:nvPr/>
          </p:nvSpPr>
          <p:spPr>
            <a:xfrm>
              <a:off x="781827" y="2541884"/>
              <a:ext cx="206174" cy="206174"/>
            </a:xfrm>
            <a:custGeom>
              <a:avLst/>
              <a:gdLst/>
              <a:ahLst/>
              <a:cxnLst/>
              <a:rect l="l" t="t" r="r" b="b"/>
              <a:pathLst>
                <a:path w="309261" h="309261">
                  <a:moveTo>
                    <a:pt x="0" y="0"/>
                  </a:moveTo>
                  <a:lnTo>
                    <a:pt x="309261" y="0"/>
                  </a:lnTo>
                  <a:lnTo>
                    <a:pt x="309261" y="309261"/>
                  </a:lnTo>
                  <a:lnTo>
                    <a:pt x="0" y="309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7" name="Freeform 17"/>
            <p:cNvSpPr/>
            <p:nvPr/>
          </p:nvSpPr>
          <p:spPr>
            <a:xfrm>
              <a:off x="842286" y="3443052"/>
              <a:ext cx="206174" cy="187361"/>
            </a:xfrm>
            <a:custGeom>
              <a:avLst/>
              <a:gdLst/>
              <a:ahLst/>
              <a:cxnLst/>
              <a:rect l="l" t="t" r="r" b="b"/>
              <a:pathLst>
                <a:path w="309261" h="281041">
                  <a:moveTo>
                    <a:pt x="0" y="0"/>
                  </a:moveTo>
                  <a:lnTo>
                    <a:pt x="309261" y="0"/>
                  </a:lnTo>
                  <a:lnTo>
                    <a:pt x="309261" y="281041"/>
                  </a:lnTo>
                  <a:lnTo>
                    <a:pt x="0" y="281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4" name="TextBox 24"/>
            <p:cNvSpPr txBox="1"/>
            <p:nvPr/>
          </p:nvSpPr>
          <p:spPr>
            <a:xfrm>
              <a:off x="1613633" y="2541884"/>
              <a:ext cx="1527660" cy="114349"/>
            </a:xfrm>
            <a:prstGeom prst="rect">
              <a:avLst/>
            </a:prstGeom>
          </p:spPr>
          <p:txBody>
            <a:bodyPr wrap="square" lIns="0" tIns="0" rIns="0" bIns="0" rtlCol="0" anchor="t">
              <a:spAutoFit/>
            </a:bodyPr>
            <a:lstStyle/>
            <a:p>
              <a:pPr algn="ctr">
                <a:lnSpc>
                  <a:spcPts val="1221"/>
                </a:lnSpc>
              </a:pPr>
              <a:r>
                <a:rPr lang="en-US" sz="1400" dirty="0">
                  <a:solidFill>
                    <a:srgbClr val="FFFFFF"/>
                  </a:solidFill>
                  <a:latin typeface="Helios"/>
                  <a:ea typeface="Helios"/>
                  <a:cs typeface="Helios"/>
                  <a:sym typeface="Helios"/>
                </a:rPr>
                <a:t>Application Process Roles</a:t>
              </a:r>
            </a:p>
          </p:txBody>
        </p:sp>
        <p:sp>
          <p:nvSpPr>
            <p:cNvPr id="26" name="TextBox 26"/>
            <p:cNvSpPr txBox="1"/>
            <p:nvPr/>
          </p:nvSpPr>
          <p:spPr>
            <a:xfrm>
              <a:off x="1439985" y="3459788"/>
              <a:ext cx="1740158" cy="114349"/>
            </a:xfrm>
            <a:prstGeom prst="rect">
              <a:avLst/>
            </a:prstGeom>
          </p:spPr>
          <p:txBody>
            <a:bodyPr wrap="square" lIns="0" tIns="0" rIns="0" bIns="0" rtlCol="0" anchor="t">
              <a:spAutoFit/>
            </a:bodyPr>
            <a:lstStyle/>
            <a:p>
              <a:pPr algn="ctr">
                <a:lnSpc>
                  <a:spcPts val="1221"/>
                </a:lnSpc>
              </a:pPr>
              <a:r>
                <a:rPr lang="en-US" sz="1400" dirty="0">
                  <a:solidFill>
                    <a:srgbClr val="FFFFFF"/>
                  </a:solidFill>
                  <a:latin typeface="Helios"/>
                  <a:ea typeface="Helios"/>
                  <a:cs typeface="Helios"/>
                  <a:sym typeface="Helios"/>
                </a:rPr>
                <a:t>Budget Cost Categories</a:t>
              </a:r>
            </a:p>
          </p:txBody>
        </p:sp>
        <p:sp>
          <p:nvSpPr>
            <p:cNvPr id="27" name="TextBox 27"/>
            <p:cNvSpPr txBox="1"/>
            <p:nvPr/>
          </p:nvSpPr>
          <p:spPr>
            <a:xfrm>
              <a:off x="1506560" y="4202839"/>
              <a:ext cx="1740158" cy="114349"/>
            </a:xfrm>
            <a:prstGeom prst="rect">
              <a:avLst/>
            </a:prstGeom>
          </p:spPr>
          <p:txBody>
            <a:bodyPr wrap="square" lIns="0" tIns="0" rIns="0" bIns="0" rtlCol="0" anchor="t">
              <a:spAutoFit/>
            </a:bodyPr>
            <a:lstStyle/>
            <a:p>
              <a:pPr algn="ctr">
                <a:lnSpc>
                  <a:spcPts val="1221"/>
                </a:lnSpc>
              </a:pPr>
              <a:r>
                <a:rPr lang="en-US" sz="1400" dirty="0">
                  <a:solidFill>
                    <a:srgbClr val="FFFFFF"/>
                  </a:solidFill>
                  <a:latin typeface="Helios"/>
                  <a:ea typeface="Helios"/>
                  <a:cs typeface="Helios"/>
                  <a:sym typeface="Helios"/>
                </a:rPr>
                <a:t>Important Things to Know</a:t>
              </a:r>
            </a:p>
          </p:txBody>
        </p:sp>
      </p:grpSp>
      <p:grpSp>
        <p:nvGrpSpPr>
          <p:cNvPr id="6" name="Group 6" descr="people in a meeting around a conference table with open laptops"/>
          <p:cNvGrpSpPr/>
          <p:nvPr/>
        </p:nvGrpSpPr>
        <p:grpSpPr>
          <a:xfrm>
            <a:off x="5786566" y="-459476"/>
            <a:ext cx="6799405" cy="4600938"/>
            <a:chOff x="0" y="0"/>
            <a:chExt cx="13598810" cy="9201876"/>
          </a:xfrm>
        </p:grpSpPr>
        <p:pic>
          <p:nvPicPr>
            <p:cNvPr id="7" name="Picture 7"/>
            <p:cNvPicPr>
              <a:picLocks noChangeAspect="1"/>
            </p:cNvPicPr>
            <p:nvPr/>
          </p:nvPicPr>
          <p:blipFill>
            <a:blip r:embed="rId12"/>
            <a:srcRect l="5452" b="3309"/>
            <a:stretch>
              <a:fillRect/>
            </a:stretch>
          </p:blipFill>
          <p:spPr>
            <a:xfrm>
              <a:off x="0" y="0"/>
              <a:ext cx="13598810" cy="9201876"/>
            </a:xfrm>
            <a:prstGeom prst="rect">
              <a:avLst/>
            </a:prstGeom>
          </p:spPr>
        </p:pic>
      </p:grpSp>
      <p:sp>
        <p:nvSpPr>
          <p:cNvPr id="21" name="TextBox 21"/>
          <p:cNvSpPr txBox="1"/>
          <p:nvPr/>
        </p:nvSpPr>
        <p:spPr>
          <a:xfrm>
            <a:off x="8187070" y="3379060"/>
            <a:ext cx="3475580" cy="469231"/>
          </a:xfrm>
          <a:prstGeom prst="rect">
            <a:avLst/>
          </a:prstGeom>
        </p:spPr>
        <p:txBody>
          <a:bodyPr lIns="0" tIns="0" rIns="0" bIns="0" rtlCol="0" anchor="t">
            <a:spAutoFit/>
          </a:bodyPr>
          <a:lstStyle/>
          <a:p>
            <a:pPr algn="ctr">
              <a:lnSpc>
                <a:spcPts val="1907"/>
              </a:lnSpc>
            </a:pPr>
            <a:r>
              <a:rPr lang="en-US" sz="1467" b="1" dirty="0">
                <a:solidFill>
                  <a:srgbClr val="FFFFFF"/>
                </a:solidFill>
                <a:latin typeface="Helios Bold"/>
                <a:ea typeface="Helios Bold"/>
                <a:cs typeface="Helios Bold"/>
                <a:sym typeface="Helios Bold"/>
              </a:rPr>
              <a:t>The importance of </a:t>
            </a:r>
          </a:p>
          <a:p>
            <a:pPr algn="ctr">
              <a:lnSpc>
                <a:spcPts val="1907"/>
              </a:lnSpc>
            </a:pPr>
            <a:r>
              <a:rPr lang="en-US" sz="1467" b="1" dirty="0">
                <a:solidFill>
                  <a:srgbClr val="FFFFFF"/>
                </a:solidFill>
                <a:latin typeface="Helios Bold"/>
                <a:ea typeface="Helios Bold"/>
                <a:cs typeface="Helios Bold"/>
                <a:sym typeface="Helios Bold"/>
              </a:rPr>
              <a:t>Financial Management</a:t>
            </a:r>
          </a:p>
        </p:txBody>
      </p:sp>
      <p:sp>
        <p:nvSpPr>
          <p:cNvPr id="28" name="TextBox 28"/>
          <p:cNvSpPr txBox="1"/>
          <p:nvPr/>
        </p:nvSpPr>
        <p:spPr>
          <a:xfrm>
            <a:off x="7848834" y="4335300"/>
            <a:ext cx="3945617" cy="902619"/>
          </a:xfrm>
          <a:prstGeom prst="rect">
            <a:avLst/>
          </a:prstGeom>
        </p:spPr>
        <p:txBody>
          <a:bodyPr wrap="square" lIns="0" tIns="0" rIns="0" bIns="0" rtlCol="0" anchor="t">
            <a:spAutoFit/>
          </a:bodyPr>
          <a:lstStyle/>
          <a:p>
            <a:pPr algn="just">
              <a:lnSpc>
                <a:spcPts val="1773"/>
              </a:lnSpc>
              <a:spcBef>
                <a:spcPct val="0"/>
              </a:spcBef>
            </a:pPr>
            <a:r>
              <a:rPr lang="en-US" sz="1267" dirty="0">
                <a:solidFill>
                  <a:srgbClr val="FFFFFF"/>
                </a:solidFill>
                <a:latin typeface="Helios"/>
                <a:ea typeface="Helios"/>
                <a:cs typeface="Helios"/>
                <a:sym typeface="Helios"/>
              </a:rPr>
              <a:t>To “ensure financial stewardship of federal funds” under 2 CFR 200, recipients of federal awards must establish and maintain sound financial management practices, including robust internal controls.</a:t>
            </a:r>
          </a:p>
        </p:txBody>
      </p:sp>
    </p:spTree>
    <p:extLst>
      <p:ext uri="{BB962C8B-B14F-4D97-AF65-F5344CB8AC3E}">
        <p14:creationId xmlns:p14="http://schemas.microsoft.com/office/powerpoint/2010/main" val="417763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D850A8-0B55-E6BC-F718-336E0E51BF04}"/>
              </a:ext>
            </a:extLst>
          </p:cNvPr>
          <p:cNvSpPr txBox="1">
            <a:spLocks noGrp="1"/>
          </p:cNvSpPr>
          <p:nvPr>
            <p:ph type="title" idx="4294967295"/>
          </p:nvPr>
        </p:nvSpPr>
        <p:spPr>
          <a:xfrm>
            <a:off x="193684" y="736600"/>
            <a:ext cx="8596668" cy="1320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1"/>
                </a:solidFill>
                <a:effectLst/>
                <a:uLnTx/>
                <a:uFillTx/>
                <a:latin typeface="Georgia" panose="02040502050405020303" pitchFamily="18" charset="0"/>
                <a:ea typeface="+mj-ea"/>
                <a:cs typeface="+mj-cs"/>
              </a:rPr>
              <a:t>The Application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1"/>
                </a:solidFill>
                <a:effectLst/>
                <a:uLnTx/>
                <a:uFillTx/>
                <a:latin typeface="Georgia" panose="02040502050405020303" pitchFamily="18" charset="0"/>
                <a:ea typeface="+mj-ea"/>
                <a:cs typeface="+mj-cs"/>
              </a:rPr>
              <a:t>Process</a:t>
            </a:r>
            <a:endParaRPr kumimoji="0" lang="en-US" sz="3600" b="0" i="0" u="none" strike="noStrike" kern="1200" cap="none" spc="0" normalizeH="0" baseline="0" noProof="0" dirty="0">
              <a:ln>
                <a:noFill/>
              </a:ln>
              <a:solidFill>
                <a:schemeClr val="accent1"/>
              </a:solidFill>
              <a:effectLst/>
              <a:uLnTx/>
              <a:uFillTx/>
              <a:latin typeface="Georgia" panose="02040502050405020303" pitchFamily="18" charset="0"/>
              <a:ea typeface="+mj-ea"/>
              <a:cs typeface="+mj-cs"/>
            </a:endParaRPr>
          </a:p>
        </p:txBody>
      </p:sp>
      <p:pic>
        <p:nvPicPr>
          <p:cNvPr id="5" name="Picture 4" descr="DoJ Just Grants system logo">
            <a:extLst>
              <a:ext uri="{FF2B5EF4-FFF2-40B4-BE49-F238E27FC236}">
                <a16:creationId xmlns:a16="http://schemas.microsoft.com/office/drawing/2014/main" id="{88818890-86D2-1538-F6F1-B4FF8F445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37" y="2420257"/>
            <a:ext cx="2950302" cy="2017486"/>
          </a:xfrm>
          <a:prstGeom prst="rect">
            <a:avLst/>
          </a:prstGeom>
        </p:spPr>
      </p:pic>
      <p:graphicFrame>
        <p:nvGraphicFramePr>
          <p:cNvPr id="3" name="Diagram 2" descr="graphic detailing the application process">
            <a:extLst>
              <a:ext uri="{FF2B5EF4-FFF2-40B4-BE49-F238E27FC236}">
                <a16:creationId xmlns:a16="http://schemas.microsoft.com/office/drawing/2014/main" id="{9E7939C9-8A4D-DD98-9882-C8FBCEE90D79}"/>
              </a:ext>
            </a:extLst>
          </p:cNvPr>
          <p:cNvGraphicFramePr/>
          <p:nvPr>
            <p:extLst>
              <p:ext uri="{D42A27DB-BD31-4B8C-83A1-F6EECF244321}">
                <p14:modId xmlns:p14="http://schemas.microsoft.com/office/powerpoint/2010/main" val="3734502941"/>
              </p:ext>
            </p:extLst>
          </p:nvPr>
        </p:nvGraphicFramePr>
        <p:xfrm>
          <a:off x="1993524" y="373743"/>
          <a:ext cx="10392228" cy="611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906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6B6220-DF2C-E297-065E-871B1C37FB3F}"/>
              </a:ext>
            </a:extLst>
          </p:cNvPr>
          <p:cNvSpPr txBox="1">
            <a:spLocks noGrp="1"/>
          </p:cNvSpPr>
          <p:nvPr>
            <p:ph type="title" idx="4294967295"/>
          </p:nvPr>
        </p:nvSpPr>
        <p:spPr>
          <a:xfrm>
            <a:off x="838200" y="557188"/>
            <a:ext cx="4862848" cy="55692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THE APPLICATION PROCESS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mj-lt"/>
                <a:ea typeface="+mj-ea"/>
                <a:cs typeface="+mj-cs"/>
              </a:rPr>
              <a:t>(ROLES)</a:t>
            </a:r>
          </a:p>
        </p:txBody>
      </p:sp>
      <p:graphicFrame>
        <p:nvGraphicFramePr>
          <p:cNvPr id="2" name="Diagram 1" descr="the application process roles for recipient and grant financial management division">
            <a:extLst>
              <a:ext uri="{FF2B5EF4-FFF2-40B4-BE49-F238E27FC236}">
                <a16:creationId xmlns:a16="http://schemas.microsoft.com/office/drawing/2014/main" id="{C56F8692-6D4B-F229-0CFA-BF035DEBB118}"/>
              </a:ext>
            </a:extLst>
          </p:cNvPr>
          <p:cNvGraphicFramePr/>
          <p:nvPr>
            <p:extLst>
              <p:ext uri="{D42A27DB-BD31-4B8C-83A1-F6EECF244321}">
                <p14:modId xmlns:p14="http://schemas.microsoft.com/office/powerpoint/2010/main" val="639970163"/>
              </p:ext>
            </p:extLst>
          </p:nvPr>
        </p:nvGraphicFramePr>
        <p:xfrm>
          <a:off x="4682836" y="277091"/>
          <a:ext cx="7352146"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766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2878031" y="-2558120"/>
            <a:ext cx="7761286" cy="7761286"/>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rot="-2700000">
            <a:off x="-2657086" y="-2337176"/>
            <a:ext cx="7242099" cy="724209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5" name="TextBox 5"/>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TextBox 6"/>
          <p:cNvSpPr txBox="1">
            <a:spLocks noGrp="1"/>
          </p:cNvSpPr>
          <p:nvPr>
            <p:ph type="title" idx="4294967295"/>
          </p:nvPr>
        </p:nvSpPr>
        <p:spPr>
          <a:xfrm>
            <a:off x="685800" y="752756"/>
            <a:ext cx="5106889" cy="863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66"/>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THE BUDGET COST CATEGORIES</a:t>
            </a:r>
          </a:p>
        </p:txBody>
      </p:sp>
      <p:sp>
        <p:nvSpPr>
          <p:cNvPr id="7" name="TextBox 7"/>
          <p:cNvSpPr txBox="1"/>
          <p:nvPr/>
        </p:nvSpPr>
        <p:spPr>
          <a:xfrm>
            <a:off x="685801" y="1950454"/>
            <a:ext cx="4987599" cy="1346522"/>
          </a:xfrm>
          <a:prstGeom prst="rect">
            <a:avLst/>
          </a:prstGeom>
        </p:spPr>
        <p:txBody>
          <a:bodyPr lIns="0" tIns="0" rIns="0" bIns="0" rtlCol="0" anchor="t">
            <a:spAutoFit/>
          </a:bodyPr>
          <a:lstStyle/>
          <a:p>
            <a:pPr algn="just">
              <a:lnSpc>
                <a:spcPts val="2147"/>
              </a:lnSpc>
              <a:spcBef>
                <a:spcPct val="0"/>
              </a:spcBef>
            </a:pPr>
            <a:r>
              <a:rPr lang="en-US" sz="2000" dirty="0">
                <a:latin typeface="Cambria" panose="02040503050406030204" pitchFamily="18" charset="0"/>
                <a:ea typeface="Cambria" panose="02040503050406030204" pitchFamily="18" charset="0"/>
              </a:rPr>
              <a:t>Budget cost categories for federal awards, as outlined in </a:t>
            </a:r>
            <a:r>
              <a:rPr lang="en-US" sz="2000" b="0" i="0" dirty="0">
                <a:solidFill>
                  <a:srgbClr val="001D35"/>
                </a:solidFill>
                <a:effectLst/>
                <a:latin typeface="Cambria" panose="02040503050406030204" pitchFamily="18" charset="0"/>
                <a:ea typeface="Cambria" panose="02040503050406030204" pitchFamily="18" charset="0"/>
              </a:rPr>
              <a:t>2 CFR 200, also known as the Uniform Guidance, are crucial for recipients and subrecipients to ensure compliance and proper financial management. </a:t>
            </a:r>
            <a:endParaRPr lang="en-US" sz="2000" dirty="0">
              <a:solidFill>
                <a:srgbClr val="000000"/>
              </a:solidFill>
              <a:latin typeface="Cambria" panose="02040503050406030204" pitchFamily="18" charset="0"/>
              <a:ea typeface="Cambria" panose="02040503050406030204" pitchFamily="18" charset="0"/>
              <a:cs typeface="Helios"/>
              <a:sym typeface="Helios"/>
            </a:endParaRPr>
          </a:p>
        </p:txBody>
      </p:sp>
      <p:grpSp>
        <p:nvGrpSpPr>
          <p:cNvPr id="8" name="Group 8">
            <a:extLst>
              <a:ext uri="{C183D7F6-B498-43B3-948B-1728B52AA6E4}">
                <adec:decorative xmlns:adec="http://schemas.microsoft.com/office/drawing/2017/decorative" val="1"/>
              </a:ext>
            </a:extLst>
          </p:cNvPr>
          <p:cNvGrpSpPr/>
          <p:nvPr/>
        </p:nvGrpSpPr>
        <p:grpSpPr>
          <a:xfrm>
            <a:off x="7880244" y="3400111"/>
            <a:ext cx="3625956" cy="3943122"/>
            <a:chOff x="0" y="0"/>
            <a:chExt cx="7251912" cy="7886244"/>
          </a:xfrm>
        </p:grpSpPr>
        <p:pic>
          <p:nvPicPr>
            <p:cNvPr id="9" name="Picture 9"/>
            <p:cNvPicPr>
              <a:picLocks noChangeAspect="1"/>
            </p:cNvPicPr>
            <p:nvPr/>
          </p:nvPicPr>
          <p:blipFill>
            <a:blip r:embed="rId3"/>
            <a:srcRect l="18633" r="19564"/>
            <a:stretch>
              <a:fillRect/>
            </a:stretch>
          </p:blipFill>
          <p:spPr>
            <a:xfrm>
              <a:off x="0" y="0"/>
              <a:ext cx="7251912" cy="7886244"/>
            </a:xfrm>
            <a:prstGeom prst="rect">
              <a:avLst/>
            </a:prstGeom>
          </p:spPr>
        </p:pic>
      </p:grpSp>
      <p:grpSp>
        <p:nvGrpSpPr>
          <p:cNvPr id="10" name="Group 10">
            <a:extLst>
              <a:ext uri="{C183D7F6-B498-43B3-948B-1728B52AA6E4}">
                <adec:decorative xmlns:adec="http://schemas.microsoft.com/office/drawing/2017/decorative" val="1"/>
              </a:ext>
            </a:extLst>
          </p:cNvPr>
          <p:cNvGrpSpPr/>
          <p:nvPr/>
        </p:nvGrpSpPr>
        <p:grpSpPr>
          <a:xfrm>
            <a:off x="685801" y="3973648"/>
            <a:ext cx="6302407" cy="2198552"/>
            <a:chOff x="0" y="0"/>
            <a:chExt cx="12604815" cy="4397105"/>
          </a:xfrm>
        </p:grpSpPr>
        <p:pic>
          <p:nvPicPr>
            <p:cNvPr id="11" name="Picture 11"/>
            <p:cNvPicPr>
              <a:picLocks noChangeAspect="1"/>
            </p:cNvPicPr>
            <p:nvPr/>
          </p:nvPicPr>
          <p:blipFill>
            <a:blip r:embed="rId4"/>
            <a:srcRect t="23571" b="10453"/>
            <a:stretch>
              <a:fillRect/>
            </a:stretch>
          </p:blipFill>
          <p:spPr>
            <a:xfrm>
              <a:off x="0" y="0"/>
              <a:ext cx="12604815" cy="4397105"/>
            </a:xfrm>
            <a:prstGeom prst="rect">
              <a:avLst/>
            </a:prstGeom>
          </p:spPr>
        </p:pic>
      </p:grpSp>
      <p:grpSp>
        <p:nvGrpSpPr>
          <p:cNvPr id="12" name="Group 12">
            <a:extLst>
              <a:ext uri="{C183D7F6-B498-43B3-948B-1728B52AA6E4}">
                <adec:decorative xmlns:adec="http://schemas.microsoft.com/office/drawing/2017/decorative" val="1"/>
              </a:ext>
            </a:extLst>
          </p:cNvPr>
          <p:cNvGrpSpPr/>
          <p:nvPr/>
        </p:nvGrpSpPr>
        <p:grpSpPr>
          <a:xfrm>
            <a:off x="5403107" y="4266579"/>
            <a:ext cx="4290115" cy="1523867"/>
            <a:chOff x="0" y="0"/>
            <a:chExt cx="1694860" cy="602022"/>
          </a:xfrm>
        </p:grpSpPr>
        <p:sp>
          <p:nvSpPr>
            <p:cNvPr id="13" name="Freeform 13"/>
            <p:cNvSpPr/>
            <p:nvPr/>
          </p:nvSpPr>
          <p:spPr>
            <a:xfrm>
              <a:off x="0" y="0"/>
              <a:ext cx="1694861" cy="602022"/>
            </a:xfrm>
            <a:custGeom>
              <a:avLst/>
              <a:gdLst/>
              <a:ahLst/>
              <a:cxnLst/>
              <a:rect l="l" t="t" r="r" b="b"/>
              <a:pathLst>
                <a:path w="1694861" h="602022">
                  <a:moveTo>
                    <a:pt x="36092" y="0"/>
                  </a:moveTo>
                  <a:lnTo>
                    <a:pt x="1658769" y="0"/>
                  </a:lnTo>
                  <a:cubicBezTo>
                    <a:pt x="1678702" y="0"/>
                    <a:pt x="1694861" y="16159"/>
                    <a:pt x="1694861" y="36092"/>
                  </a:cubicBezTo>
                  <a:lnTo>
                    <a:pt x="1694861" y="565930"/>
                  </a:lnTo>
                  <a:cubicBezTo>
                    <a:pt x="1694861" y="575502"/>
                    <a:pt x="1691058" y="584682"/>
                    <a:pt x="1684289" y="591451"/>
                  </a:cubicBezTo>
                  <a:cubicBezTo>
                    <a:pt x="1677521" y="598219"/>
                    <a:pt x="1668341" y="602022"/>
                    <a:pt x="1658769" y="602022"/>
                  </a:cubicBezTo>
                  <a:lnTo>
                    <a:pt x="36092" y="602022"/>
                  </a:lnTo>
                  <a:cubicBezTo>
                    <a:pt x="26520" y="602022"/>
                    <a:pt x="17340" y="598219"/>
                    <a:pt x="10571" y="591451"/>
                  </a:cubicBezTo>
                  <a:cubicBezTo>
                    <a:pt x="3803" y="584682"/>
                    <a:pt x="0" y="575502"/>
                    <a:pt x="0" y="565930"/>
                  </a:cubicBezTo>
                  <a:lnTo>
                    <a:pt x="0" y="36092"/>
                  </a:lnTo>
                  <a:cubicBezTo>
                    <a:pt x="0" y="26520"/>
                    <a:pt x="3803" y="17340"/>
                    <a:pt x="10571" y="10571"/>
                  </a:cubicBezTo>
                  <a:cubicBezTo>
                    <a:pt x="17340" y="3803"/>
                    <a:pt x="26520" y="0"/>
                    <a:pt x="36092" y="0"/>
                  </a:cubicBezTo>
                  <a:close/>
                </a:path>
              </a:pathLst>
            </a:custGeom>
            <a:solidFill>
              <a:srgbClr val="16599D"/>
            </a:solidFill>
          </p:spPr>
          <p:txBody>
            <a:bodyPr/>
            <a:lstStyle/>
            <a:p>
              <a:endParaRPr lang="en-US" sz="1200"/>
            </a:p>
          </p:txBody>
        </p:sp>
        <p:sp>
          <p:nvSpPr>
            <p:cNvPr id="14" name="TextBox 14"/>
            <p:cNvSpPr txBox="1"/>
            <p:nvPr/>
          </p:nvSpPr>
          <p:spPr>
            <a:xfrm>
              <a:off x="0" y="-38100"/>
              <a:ext cx="1694860" cy="640122"/>
            </a:xfrm>
            <a:prstGeom prst="rect">
              <a:avLst/>
            </a:prstGeom>
          </p:spPr>
          <p:txBody>
            <a:bodyPr lIns="33867" tIns="33867" rIns="33867" bIns="33867" rtlCol="0" anchor="ctr"/>
            <a:lstStyle/>
            <a:p>
              <a:pPr algn="ctr">
                <a:lnSpc>
                  <a:spcPts val="1773"/>
                </a:lnSpc>
              </a:pPr>
              <a:endParaRPr sz="1200"/>
            </a:p>
          </p:txBody>
        </p:sp>
      </p:grpSp>
      <p:sp>
        <p:nvSpPr>
          <p:cNvPr id="16" name="TextBox 16"/>
          <p:cNvSpPr txBox="1"/>
          <p:nvPr/>
        </p:nvSpPr>
        <p:spPr>
          <a:xfrm>
            <a:off x="5612977" y="4446085"/>
            <a:ext cx="3675439" cy="269946"/>
          </a:xfrm>
          <a:prstGeom prst="rect">
            <a:avLst/>
          </a:prstGeom>
        </p:spPr>
        <p:txBody>
          <a:bodyPr lIns="0" tIns="0" rIns="0" bIns="0" rtlCol="0" anchor="t">
            <a:spAutoFit/>
          </a:bodyPr>
          <a:lstStyle/>
          <a:p>
            <a:pPr algn="just">
              <a:lnSpc>
                <a:spcPts val="2333"/>
              </a:lnSpc>
              <a:spcBef>
                <a:spcPct val="0"/>
              </a:spcBef>
            </a:pPr>
            <a:r>
              <a:rPr lang="en-US" sz="1667" dirty="0">
                <a:solidFill>
                  <a:srgbClr val="FFFFFF"/>
                </a:solidFill>
                <a:latin typeface="Helios"/>
                <a:ea typeface="Helios"/>
                <a:cs typeface="Helios"/>
                <a:sym typeface="Helios"/>
              </a:rPr>
              <a:t>AVOID PITFALLS</a:t>
            </a:r>
          </a:p>
        </p:txBody>
      </p:sp>
      <p:sp>
        <p:nvSpPr>
          <p:cNvPr id="15" name="TextBox 15"/>
          <p:cNvSpPr txBox="1"/>
          <p:nvPr/>
        </p:nvSpPr>
        <p:spPr>
          <a:xfrm>
            <a:off x="5612976" y="4782636"/>
            <a:ext cx="3870377" cy="738664"/>
          </a:xfrm>
          <a:prstGeom prst="rect">
            <a:avLst/>
          </a:prstGeom>
        </p:spPr>
        <p:txBody>
          <a:bodyPr lIns="0" tIns="0" rIns="0" bIns="0" rtlCol="0" anchor="t">
            <a:spAutoFit/>
          </a:bodyPr>
          <a:lstStyle/>
          <a:p>
            <a:pPr algn="just">
              <a:spcBef>
                <a:spcPct val="0"/>
              </a:spcBef>
            </a:pPr>
            <a:r>
              <a:rPr lang="en-US" sz="1200" dirty="0">
                <a:solidFill>
                  <a:schemeClr val="bg1"/>
                </a:solidFill>
                <a:latin typeface="Google Sans"/>
                <a:ea typeface="Cambria" panose="02040503050406030204" pitchFamily="18" charset="0"/>
              </a:rPr>
              <a:t>The</a:t>
            </a:r>
            <a:r>
              <a:rPr lang="en-US" sz="1200" dirty="0">
                <a:solidFill>
                  <a:srgbClr val="001D35"/>
                </a:solidFill>
                <a:latin typeface="Google Sans"/>
                <a:ea typeface="Cambria" panose="02040503050406030204" pitchFamily="18" charset="0"/>
              </a:rPr>
              <a:t> </a:t>
            </a:r>
            <a:r>
              <a:rPr lang="en-US" sz="1200" b="0" i="0" dirty="0">
                <a:solidFill>
                  <a:schemeClr val="bg1"/>
                </a:solidFill>
                <a:effectLst/>
                <a:latin typeface="Cambria" panose="02040503050406030204" pitchFamily="18" charset="0"/>
                <a:ea typeface="Cambria" panose="02040503050406030204" pitchFamily="18" charset="0"/>
              </a:rPr>
              <a:t>2 CFR 200 also addresses specific limitations and exclusions for certain cost items, and emphasizes consistency in cost treatment across federal and non-federal activities. </a:t>
            </a:r>
            <a:endParaRPr lang="en-US" sz="1133" dirty="0">
              <a:solidFill>
                <a:schemeClr val="bg1"/>
              </a:solidFill>
              <a:latin typeface="Cambria" panose="02040503050406030204" pitchFamily="18" charset="0"/>
              <a:ea typeface="Cambria" panose="02040503050406030204" pitchFamily="18" charset="0"/>
              <a:cs typeface="Helios"/>
              <a:sym typeface="Helios"/>
            </a:endParaRPr>
          </a:p>
        </p:txBody>
      </p:sp>
      <p:grpSp>
        <p:nvGrpSpPr>
          <p:cNvPr id="17" name="Group 17">
            <a:extLst>
              <a:ext uri="{C183D7F6-B498-43B3-948B-1728B52AA6E4}">
                <adec:decorative xmlns:adec="http://schemas.microsoft.com/office/drawing/2017/decorative" val="1"/>
              </a:ext>
            </a:extLst>
          </p:cNvPr>
          <p:cNvGrpSpPr/>
          <p:nvPr/>
        </p:nvGrpSpPr>
        <p:grpSpPr>
          <a:xfrm>
            <a:off x="6557467" y="685801"/>
            <a:ext cx="6026721" cy="2491483"/>
            <a:chOff x="0" y="0"/>
            <a:chExt cx="12053443" cy="4982967"/>
          </a:xfrm>
        </p:grpSpPr>
        <p:pic>
          <p:nvPicPr>
            <p:cNvPr id="18" name="Picture 18"/>
            <p:cNvPicPr>
              <a:picLocks noChangeAspect="1"/>
            </p:cNvPicPr>
            <p:nvPr/>
          </p:nvPicPr>
          <p:blipFill>
            <a:blip r:embed="rId5"/>
            <a:srcRect t="8167" b="29899"/>
            <a:stretch>
              <a:fillRect/>
            </a:stretch>
          </p:blipFill>
          <p:spPr>
            <a:xfrm>
              <a:off x="0" y="0"/>
              <a:ext cx="12053443" cy="4982967"/>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DD2269A-D50C-3C59-9FCE-982A15B9BBCF}"/>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7FB334C-57BC-CD4E-C565-DE2039D8C6CF}"/>
              </a:ext>
            </a:extLst>
          </p:cNvPr>
          <p:cNvSpPr txBox="1">
            <a:spLocks noGrp="1"/>
          </p:cNvSpPr>
          <p:nvPr>
            <p:ph type="title" idx="4294967295"/>
          </p:nvPr>
        </p:nvSpPr>
        <p:spPr>
          <a:xfrm>
            <a:off x="244486" y="312098"/>
            <a:ext cx="8596668" cy="1320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1"/>
                </a:solidFill>
                <a:effectLst/>
                <a:uLnTx/>
                <a:uFillTx/>
                <a:latin typeface="Georgia" panose="02040502050405020303" pitchFamily="18" charset="0"/>
                <a:ea typeface="+mj-ea"/>
                <a:cs typeface="+mj-cs"/>
              </a:rPr>
              <a:t>Budget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1"/>
                </a:solidFill>
                <a:effectLst/>
                <a:uLnTx/>
                <a:uFillTx/>
                <a:latin typeface="Georgia" panose="02040502050405020303" pitchFamily="18" charset="0"/>
                <a:ea typeface="+mj-ea"/>
                <a:cs typeface="+mj-cs"/>
              </a:rPr>
              <a:t>Categories</a:t>
            </a:r>
            <a:endParaRPr kumimoji="0" lang="en-US" sz="3600" b="0" i="0" u="none" strike="noStrike" kern="1200" cap="none" spc="0" normalizeH="0" baseline="0" noProof="0" dirty="0">
              <a:ln>
                <a:noFill/>
              </a:ln>
              <a:solidFill>
                <a:schemeClr val="accent1"/>
              </a:solidFill>
              <a:effectLst/>
              <a:uLnTx/>
              <a:uFillTx/>
              <a:latin typeface="Georgia" panose="02040502050405020303" pitchFamily="18" charset="0"/>
              <a:ea typeface="+mj-ea"/>
              <a:cs typeface="+mj-cs"/>
            </a:endParaRPr>
          </a:p>
        </p:txBody>
      </p:sp>
      <p:sp>
        <p:nvSpPr>
          <p:cNvPr id="43" name="_s4116">
            <a:extLst>
              <a:ext uri="{FF2B5EF4-FFF2-40B4-BE49-F238E27FC236}">
                <a16:creationId xmlns:a16="http://schemas.microsoft.com/office/drawing/2014/main" id="{6CEC3DC4-D38D-43A3-BFEB-3CB7AC6AE497}"/>
              </a:ext>
            </a:extLst>
          </p:cNvPr>
          <p:cNvSpPr>
            <a:spLocks noChangeArrowheads="1"/>
          </p:cNvSpPr>
          <p:nvPr/>
        </p:nvSpPr>
        <p:spPr bwMode="auto">
          <a:xfrm>
            <a:off x="4807278" y="3025768"/>
            <a:ext cx="2637995" cy="1314583"/>
          </a:xfrm>
          <a:prstGeom prst="ellipse">
            <a:avLst/>
          </a:prstGeom>
          <a:solidFill>
            <a:srgbClr val="0084B4"/>
          </a:solidFill>
          <a:ln w="9525">
            <a:solidFill>
              <a:schemeClr val="tx1"/>
            </a:solidFill>
            <a:round/>
            <a:headEnd/>
            <a:tailEnd/>
          </a:ln>
          <a:scene3d>
            <a:camera prst="orthographicFront"/>
            <a:lightRig rig="threePt" dir="t"/>
          </a:scene3d>
          <a:sp3d contourW="12700">
            <a:bevelT prst="angle"/>
            <a:contourClr>
              <a:srgbClr val="FF0000"/>
            </a:contourClr>
          </a:sp3d>
        </p:spPr>
        <p:txBody>
          <a:bodyPr wrap="none" lIns="112471" tIns="56236" rIns="112471" bIns="56236" anchor="ctr"/>
          <a:lstStyle/>
          <a:p>
            <a:pPr algn="ctr" eaLnBrk="1" hangingPunct="1">
              <a:defRPr/>
            </a:pPr>
            <a:r>
              <a:rPr lang="en-US" sz="3200" b="1">
                <a:solidFill>
                  <a:schemeClr val="bg1"/>
                </a:solidFill>
                <a:latin typeface="Arial" charset="0"/>
              </a:rPr>
              <a:t>Budget</a:t>
            </a:r>
          </a:p>
        </p:txBody>
      </p:sp>
      <p:grpSp>
        <p:nvGrpSpPr>
          <p:cNvPr id="197638" name="Group 44">
            <a:extLst>
              <a:ext uri="{FF2B5EF4-FFF2-40B4-BE49-F238E27FC236}">
                <a16:creationId xmlns:a16="http://schemas.microsoft.com/office/drawing/2014/main" id="{6A5C1D4B-0942-43A8-905D-5555DC03F138}"/>
              </a:ext>
              <a:ext uri="{C183D7F6-B498-43B3-948B-1728B52AA6E4}">
                <adec:decorative xmlns:adec="http://schemas.microsoft.com/office/drawing/2017/decorative" val="1"/>
              </a:ext>
            </a:extLst>
          </p:cNvPr>
          <p:cNvGrpSpPr>
            <a:grpSpLocks/>
          </p:cNvGrpSpPr>
          <p:nvPr/>
        </p:nvGrpSpPr>
        <p:grpSpPr bwMode="auto">
          <a:xfrm>
            <a:off x="5337436" y="1073231"/>
            <a:ext cx="1772361" cy="2065367"/>
            <a:chOff x="3728615" y="797346"/>
            <a:chExt cx="1607927" cy="2455700"/>
          </a:xfrm>
          <a:solidFill>
            <a:srgbClr val="0084B4"/>
          </a:solidFill>
        </p:grpSpPr>
        <p:sp>
          <p:nvSpPr>
            <p:cNvPr id="197679" name="_s4114">
              <a:extLst>
                <a:ext uri="{FF2B5EF4-FFF2-40B4-BE49-F238E27FC236}">
                  <a16:creationId xmlns:a16="http://schemas.microsoft.com/office/drawing/2014/main" id="{CEA1B684-224B-4B9C-8C15-050A842E1EB7}"/>
                </a:ext>
              </a:extLst>
            </p:cNvPr>
            <p:cNvSpPr>
              <a:spLocks noChangeShapeType="1"/>
            </p:cNvSpPr>
            <p:nvPr/>
          </p:nvSpPr>
          <p:spPr bwMode="auto">
            <a:xfrm flipH="1" flipV="1">
              <a:off x="4511023" y="2048212"/>
              <a:ext cx="19302" cy="1204834"/>
            </a:xfrm>
            <a:prstGeom prst="line">
              <a:avLst/>
            </a:prstGeom>
            <a:grpFill/>
            <a:ln w="28575">
              <a:solidFill>
                <a:schemeClr val="tx1"/>
              </a:solidFill>
              <a:round/>
              <a:headEnd/>
              <a:tailEnd/>
            </a:ln>
          </p:spPr>
          <p:txBody>
            <a:bodyPr anchor="ctr"/>
            <a:lstStyle/>
            <a:p>
              <a:endParaRPr lang="en-US"/>
            </a:p>
          </p:txBody>
        </p:sp>
        <p:sp>
          <p:nvSpPr>
            <p:cNvPr id="42" name="_s4115">
              <a:extLst>
                <a:ext uri="{FF2B5EF4-FFF2-40B4-BE49-F238E27FC236}">
                  <a16:creationId xmlns:a16="http://schemas.microsoft.com/office/drawing/2014/main" id="{916A9E24-F9F2-471D-BAB9-F2A54D79FF80}"/>
                </a:ext>
              </a:extLst>
            </p:cNvPr>
            <p:cNvSpPr>
              <a:spLocks noChangeArrowheads="1"/>
            </p:cNvSpPr>
            <p:nvPr/>
          </p:nvSpPr>
          <p:spPr bwMode="auto">
            <a:xfrm>
              <a:off x="3728615" y="797346"/>
              <a:ext cx="1607927" cy="1331121"/>
            </a:xfrm>
            <a:prstGeom prst="ellipse">
              <a:avLst/>
            </a:prstGeom>
            <a:grpFill/>
            <a:ln w="9525">
              <a:solidFill>
                <a:schemeClr val="tx1"/>
              </a:solidFill>
              <a:round/>
              <a:headEnd/>
              <a:tailEnd/>
            </a:ln>
            <a:scene3d>
              <a:camera prst="orthographicFront"/>
              <a:lightRig rig="threePt" dir="t"/>
            </a:scene3d>
            <a:sp3d contourW="12700">
              <a:bevelT prst="angle"/>
              <a:contourClr>
                <a:srgbClr val="FFC000"/>
              </a:contourClr>
            </a:sp3d>
          </p:spPr>
          <p:txBody>
            <a:bodyPr wrap="none" lIns="112471" tIns="56236" rIns="112471" bIns="56236" anchor="ctr"/>
            <a:lstStyle/>
            <a:p>
              <a:pPr algn="ctr">
                <a:defRPr/>
              </a:pPr>
              <a:r>
                <a:rPr lang="en-US" sz="2000" b="1" dirty="0">
                  <a:solidFill>
                    <a:schemeClr val="bg1"/>
                  </a:solidFill>
                  <a:latin typeface="Arial" charset="0"/>
                </a:rPr>
                <a:t>Personnel</a:t>
              </a:r>
            </a:p>
          </p:txBody>
        </p:sp>
      </p:grpSp>
      <p:grpSp>
        <p:nvGrpSpPr>
          <p:cNvPr id="197639" name="Group 53">
            <a:extLst>
              <a:ext uri="{FF2B5EF4-FFF2-40B4-BE49-F238E27FC236}">
                <a16:creationId xmlns:a16="http://schemas.microsoft.com/office/drawing/2014/main" id="{1F5A69A4-975F-4D38-AD23-A6DBF9C666A7}"/>
              </a:ext>
              <a:ext uri="{C183D7F6-B498-43B3-948B-1728B52AA6E4}">
                <adec:decorative xmlns:adec="http://schemas.microsoft.com/office/drawing/2017/decorative" val="1"/>
              </a:ext>
            </a:extLst>
          </p:cNvPr>
          <p:cNvGrpSpPr>
            <a:grpSpLocks/>
          </p:cNvGrpSpPr>
          <p:nvPr/>
        </p:nvGrpSpPr>
        <p:grpSpPr bwMode="auto">
          <a:xfrm>
            <a:off x="3282523" y="1324497"/>
            <a:ext cx="2496497" cy="1740283"/>
            <a:chOff x="3117155" y="1154202"/>
            <a:chExt cx="1790406" cy="2233926"/>
          </a:xfrm>
          <a:solidFill>
            <a:srgbClr val="0084B4"/>
          </a:solidFill>
        </p:grpSpPr>
        <p:sp>
          <p:nvSpPr>
            <p:cNvPr id="197675" name="_s4100">
              <a:extLst>
                <a:ext uri="{FF2B5EF4-FFF2-40B4-BE49-F238E27FC236}">
                  <a16:creationId xmlns:a16="http://schemas.microsoft.com/office/drawing/2014/main" id="{BF3B5A0E-BCB2-4FC2-B0DA-627AAA590810}"/>
                </a:ext>
              </a:extLst>
            </p:cNvPr>
            <p:cNvSpPr>
              <a:spLocks noChangeShapeType="1"/>
            </p:cNvSpPr>
            <p:nvPr/>
          </p:nvSpPr>
          <p:spPr bwMode="auto">
            <a:xfrm flipH="1" flipV="1">
              <a:off x="4056262" y="2380602"/>
              <a:ext cx="851299" cy="1007526"/>
            </a:xfrm>
            <a:prstGeom prst="line">
              <a:avLst/>
            </a:prstGeom>
            <a:grpFill/>
            <a:ln w="28575">
              <a:solidFill>
                <a:schemeClr val="tx1"/>
              </a:solidFill>
              <a:round/>
              <a:headEnd/>
              <a:tailEnd/>
            </a:ln>
          </p:spPr>
          <p:txBody>
            <a:bodyPr anchor="ctr"/>
            <a:lstStyle/>
            <a:p>
              <a:endParaRPr lang="en-US"/>
            </a:p>
          </p:txBody>
        </p:sp>
        <p:sp>
          <p:nvSpPr>
            <p:cNvPr id="28" name="_s4101">
              <a:extLst>
                <a:ext uri="{FF2B5EF4-FFF2-40B4-BE49-F238E27FC236}">
                  <a16:creationId xmlns:a16="http://schemas.microsoft.com/office/drawing/2014/main" id="{78BDEDE8-ED1D-467C-A1B4-1AE736751A52}"/>
                </a:ext>
              </a:extLst>
            </p:cNvPr>
            <p:cNvSpPr>
              <a:spLocks noChangeArrowheads="1"/>
            </p:cNvSpPr>
            <p:nvPr/>
          </p:nvSpPr>
          <p:spPr bwMode="auto">
            <a:xfrm>
              <a:off x="3117155" y="1154202"/>
              <a:ext cx="1331027" cy="1331121"/>
            </a:xfrm>
            <a:prstGeom prst="ellipse">
              <a:avLst/>
            </a:prstGeom>
            <a:grpFill/>
            <a:ln w="9525">
              <a:solidFill>
                <a:schemeClr val="tx1"/>
              </a:solidFill>
              <a:round/>
              <a:headEnd/>
              <a:tailEnd/>
            </a:ln>
            <a:scene3d>
              <a:camera prst="orthographicFront"/>
              <a:lightRig rig="threePt" dir="t"/>
            </a:scene3d>
            <a:sp3d contourW="12700">
              <a:bevelT prst="angle"/>
              <a:contourClr>
                <a:srgbClr val="FFC000"/>
              </a:contourClr>
            </a:sp3d>
          </p:spPr>
          <p:txBody>
            <a:bodyPr wrap="none" lIns="112471" tIns="56236" rIns="112471" bIns="56236" anchor="ctr"/>
            <a:lstStyle/>
            <a:p>
              <a:pPr algn="ctr" eaLnBrk="1" hangingPunct="1">
                <a:defRPr/>
              </a:pPr>
              <a:r>
                <a:rPr lang="en-US" sz="2000" b="1">
                  <a:solidFill>
                    <a:schemeClr val="bg1"/>
                  </a:solidFill>
                  <a:latin typeface="Arial" charset="0"/>
                </a:rPr>
                <a:t>Indirect</a:t>
              </a:r>
            </a:p>
          </p:txBody>
        </p:sp>
      </p:grpSp>
      <p:grpSp>
        <p:nvGrpSpPr>
          <p:cNvPr id="197649" name="Group 52">
            <a:extLst>
              <a:ext uri="{FF2B5EF4-FFF2-40B4-BE49-F238E27FC236}">
                <a16:creationId xmlns:a16="http://schemas.microsoft.com/office/drawing/2014/main" id="{A25BB1F6-C603-420F-AABC-352F94D85062}"/>
              </a:ext>
              <a:ext uri="{C183D7F6-B498-43B3-948B-1728B52AA6E4}">
                <adec:decorative xmlns:adec="http://schemas.microsoft.com/office/drawing/2017/decorative" val="1"/>
              </a:ext>
            </a:extLst>
          </p:cNvPr>
          <p:cNvGrpSpPr>
            <a:grpSpLocks/>
          </p:cNvGrpSpPr>
          <p:nvPr/>
        </p:nvGrpSpPr>
        <p:grpSpPr bwMode="auto">
          <a:xfrm>
            <a:off x="2017475" y="2173879"/>
            <a:ext cx="2901420" cy="1229838"/>
            <a:chOff x="2070201" y="2775614"/>
            <a:chExt cx="2560809" cy="1399715"/>
          </a:xfrm>
          <a:solidFill>
            <a:srgbClr val="0084B4"/>
          </a:solidFill>
        </p:grpSpPr>
        <p:sp>
          <p:nvSpPr>
            <p:cNvPr id="56" name="_s4103">
              <a:extLst>
                <a:ext uri="{FF2B5EF4-FFF2-40B4-BE49-F238E27FC236}">
                  <a16:creationId xmlns:a16="http://schemas.microsoft.com/office/drawing/2014/main" id="{D161F793-47B3-4088-B3FB-AB3C5F4EA01D}"/>
                </a:ext>
              </a:extLst>
            </p:cNvPr>
            <p:cNvSpPr>
              <a:spLocks noChangeArrowheads="1"/>
            </p:cNvSpPr>
            <p:nvPr/>
          </p:nvSpPr>
          <p:spPr bwMode="auto">
            <a:xfrm>
              <a:off x="2070201" y="2775614"/>
              <a:ext cx="1331027" cy="1331121"/>
            </a:xfrm>
            <a:prstGeom prst="ellipse">
              <a:avLst/>
            </a:prstGeom>
            <a:grpFill/>
            <a:ln w="9525">
              <a:solidFill>
                <a:schemeClr val="tx1"/>
              </a:solidFill>
              <a:round/>
              <a:headEnd/>
              <a:tailEnd/>
            </a:ln>
            <a:scene3d>
              <a:camera prst="orthographicFront"/>
              <a:lightRig rig="threePt" dir="t"/>
            </a:scene3d>
            <a:sp3d extrusionH="76200">
              <a:bevelT prst="angle"/>
              <a:extrusionClr>
                <a:srgbClr val="FFC000"/>
              </a:extrusionClr>
            </a:sp3d>
          </p:spPr>
          <p:txBody>
            <a:bodyPr wrap="none" lIns="112471" tIns="56236" rIns="112471" bIns="56236" anchor="ctr"/>
            <a:lstStyle/>
            <a:p>
              <a:pPr algn="ctr">
                <a:defRPr/>
              </a:pPr>
              <a:r>
                <a:rPr lang="en-US" sz="2000" b="1">
                  <a:solidFill>
                    <a:schemeClr val="bg1"/>
                  </a:solidFill>
                  <a:latin typeface="Arial" charset="0"/>
                </a:rPr>
                <a:t>Other</a:t>
              </a:r>
            </a:p>
          </p:txBody>
        </p:sp>
        <p:sp>
          <p:nvSpPr>
            <p:cNvPr id="197654" name="_s4102">
              <a:extLst>
                <a:ext uri="{FF2B5EF4-FFF2-40B4-BE49-F238E27FC236}">
                  <a16:creationId xmlns:a16="http://schemas.microsoft.com/office/drawing/2014/main" id="{F202A771-A622-417C-8A34-F9E71C33160A}"/>
                </a:ext>
              </a:extLst>
            </p:cNvPr>
            <p:cNvSpPr>
              <a:spLocks noChangeShapeType="1"/>
            </p:cNvSpPr>
            <p:nvPr/>
          </p:nvSpPr>
          <p:spPr bwMode="auto">
            <a:xfrm flipH="1" flipV="1">
              <a:off x="3386013" y="3584595"/>
              <a:ext cx="1244997" cy="590734"/>
            </a:xfrm>
            <a:prstGeom prst="line">
              <a:avLst/>
            </a:prstGeom>
            <a:grpFill/>
            <a:ln w="28575">
              <a:solidFill>
                <a:schemeClr val="tx1"/>
              </a:solidFill>
              <a:round/>
              <a:headEnd/>
              <a:tailEnd/>
            </a:ln>
          </p:spPr>
          <p:txBody>
            <a:bodyPr anchor="ctr"/>
            <a:lstStyle/>
            <a:p>
              <a:endParaRPr lang="en-US"/>
            </a:p>
          </p:txBody>
        </p:sp>
      </p:grpSp>
      <p:grpSp>
        <p:nvGrpSpPr>
          <p:cNvPr id="197634" name="Group 52">
            <a:extLst>
              <a:ext uri="{FF2B5EF4-FFF2-40B4-BE49-F238E27FC236}">
                <a16:creationId xmlns:a16="http://schemas.microsoft.com/office/drawing/2014/main" id="{5FA47B09-CF82-49AB-B206-8149876E98AF}"/>
              </a:ext>
              <a:ext uri="{C183D7F6-B498-43B3-948B-1728B52AA6E4}">
                <adec:decorative xmlns:adec="http://schemas.microsoft.com/office/drawing/2017/decorative" val="1"/>
              </a:ext>
            </a:extLst>
          </p:cNvPr>
          <p:cNvGrpSpPr>
            <a:grpSpLocks/>
          </p:cNvGrpSpPr>
          <p:nvPr/>
        </p:nvGrpSpPr>
        <p:grpSpPr bwMode="auto">
          <a:xfrm>
            <a:off x="1766051" y="3494408"/>
            <a:ext cx="3034757" cy="1169569"/>
            <a:chOff x="1723183" y="2763439"/>
            <a:chExt cx="2510746" cy="1331121"/>
          </a:xfrm>
          <a:solidFill>
            <a:srgbClr val="0084B4"/>
          </a:solidFill>
        </p:grpSpPr>
        <p:sp>
          <p:nvSpPr>
            <p:cNvPr id="197683" name="_s4102">
              <a:extLst>
                <a:ext uri="{FF2B5EF4-FFF2-40B4-BE49-F238E27FC236}">
                  <a16:creationId xmlns:a16="http://schemas.microsoft.com/office/drawing/2014/main" id="{876687AE-12E5-4217-8A04-E9D5656E2E38}"/>
                </a:ext>
              </a:extLst>
            </p:cNvPr>
            <p:cNvSpPr>
              <a:spLocks noChangeShapeType="1"/>
            </p:cNvSpPr>
            <p:nvPr/>
          </p:nvSpPr>
          <p:spPr bwMode="auto">
            <a:xfrm flipH="1">
              <a:off x="3054896" y="3055795"/>
              <a:ext cx="1179033" cy="257437"/>
            </a:xfrm>
            <a:prstGeom prst="line">
              <a:avLst/>
            </a:prstGeom>
            <a:grpFill/>
            <a:ln w="28575">
              <a:solidFill>
                <a:schemeClr val="tx1"/>
              </a:solidFill>
              <a:round/>
              <a:headEnd/>
              <a:tailEnd/>
            </a:ln>
          </p:spPr>
          <p:txBody>
            <a:bodyPr anchor="ctr"/>
            <a:lstStyle/>
            <a:p>
              <a:endParaRPr lang="en-US"/>
            </a:p>
          </p:txBody>
        </p:sp>
        <p:sp>
          <p:nvSpPr>
            <p:cNvPr id="48" name="_s4103">
              <a:extLst>
                <a:ext uri="{FF2B5EF4-FFF2-40B4-BE49-F238E27FC236}">
                  <a16:creationId xmlns:a16="http://schemas.microsoft.com/office/drawing/2014/main" id="{B7E22A14-A766-4B35-BBEB-9935B7E0A4F8}"/>
                </a:ext>
              </a:extLst>
            </p:cNvPr>
            <p:cNvSpPr>
              <a:spLocks noChangeArrowheads="1"/>
            </p:cNvSpPr>
            <p:nvPr/>
          </p:nvSpPr>
          <p:spPr bwMode="auto">
            <a:xfrm>
              <a:off x="1723183" y="2763439"/>
              <a:ext cx="1518763" cy="1331121"/>
            </a:xfrm>
            <a:prstGeom prst="ellipse">
              <a:avLst/>
            </a:prstGeom>
            <a:grpFill/>
            <a:ln w="9525">
              <a:solidFill>
                <a:schemeClr val="tx1"/>
              </a:solidFill>
              <a:round/>
              <a:headEnd/>
              <a:tailEnd/>
            </a:ln>
            <a:scene3d>
              <a:camera prst="orthographicFront"/>
              <a:lightRig rig="threePt" dir="t"/>
            </a:scene3d>
            <a:sp3d extrusionH="76200">
              <a:bevelT prst="angle"/>
              <a:extrusionClr>
                <a:srgbClr val="FFC000"/>
              </a:extrusionClr>
            </a:sp3d>
          </p:spPr>
          <p:txBody>
            <a:bodyPr wrap="none" lIns="112471" tIns="56236" rIns="112471" bIns="56236" anchor="ctr"/>
            <a:lstStyle/>
            <a:p>
              <a:pPr algn="ctr">
                <a:defRPr/>
              </a:pPr>
              <a:r>
                <a:rPr lang="en-US" sz="2000" b="1">
                  <a:solidFill>
                    <a:schemeClr val="bg1"/>
                  </a:solidFill>
                  <a:latin typeface="Arial" charset="0"/>
                </a:rPr>
                <a:t>Procurement</a:t>
              </a:r>
            </a:p>
          </p:txBody>
        </p:sp>
      </p:grpSp>
      <p:grpSp>
        <p:nvGrpSpPr>
          <p:cNvPr id="197640" name="Group 52">
            <a:extLst>
              <a:ext uri="{FF2B5EF4-FFF2-40B4-BE49-F238E27FC236}">
                <a16:creationId xmlns:a16="http://schemas.microsoft.com/office/drawing/2014/main" id="{99A913DA-B72D-4381-8E5B-CB80BC04481F}"/>
              </a:ext>
              <a:ext uri="{C183D7F6-B498-43B3-948B-1728B52AA6E4}">
                <adec:decorative xmlns:adec="http://schemas.microsoft.com/office/drawing/2017/decorative" val="1"/>
              </a:ext>
            </a:extLst>
          </p:cNvPr>
          <p:cNvGrpSpPr>
            <a:grpSpLocks/>
          </p:cNvGrpSpPr>
          <p:nvPr/>
        </p:nvGrpSpPr>
        <p:grpSpPr bwMode="auto">
          <a:xfrm>
            <a:off x="3051193" y="4176239"/>
            <a:ext cx="2261233" cy="1670613"/>
            <a:chOff x="1619310" y="2236169"/>
            <a:chExt cx="1872230" cy="1901131"/>
          </a:xfrm>
          <a:solidFill>
            <a:srgbClr val="0084B4"/>
          </a:solidFill>
        </p:grpSpPr>
        <p:sp>
          <p:nvSpPr>
            <p:cNvPr id="197671" name="_s4102">
              <a:extLst>
                <a:ext uri="{FF2B5EF4-FFF2-40B4-BE49-F238E27FC236}">
                  <a16:creationId xmlns:a16="http://schemas.microsoft.com/office/drawing/2014/main" id="{725E8753-DF70-4E23-A575-DA8A94D39593}"/>
                </a:ext>
              </a:extLst>
            </p:cNvPr>
            <p:cNvSpPr>
              <a:spLocks noChangeShapeType="1"/>
            </p:cNvSpPr>
            <p:nvPr/>
          </p:nvSpPr>
          <p:spPr bwMode="auto">
            <a:xfrm flipH="1">
              <a:off x="2675938" y="2236169"/>
              <a:ext cx="815602" cy="690778"/>
            </a:xfrm>
            <a:prstGeom prst="line">
              <a:avLst/>
            </a:prstGeom>
            <a:grpFill/>
            <a:ln w="28575">
              <a:solidFill>
                <a:schemeClr val="tx1"/>
              </a:solidFill>
              <a:round/>
              <a:headEnd/>
              <a:tailEnd/>
            </a:ln>
          </p:spPr>
          <p:txBody>
            <a:bodyPr anchor="ctr"/>
            <a:lstStyle/>
            <a:p>
              <a:endParaRPr lang="en-US"/>
            </a:p>
          </p:txBody>
        </p:sp>
        <p:sp>
          <p:nvSpPr>
            <p:cNvPr id="30" name="_s4103">
              <a:extLst>
                <a:ext uri="{FF2B5EF4-FFF2-40B4-BE49-F238E27FC236}">
                  <a16:creationId xmlns:a16="http://schemas.microsoft.com/office/drawing/2014/main" id="{21EFCFE2-A22C-49C9-B6A9-1D5AEB786ECD}"/>
                </a:ext>
              </a:extLst>
            </p:cNvPr>
            <p:cNvSpPr>
              <a:spLocks noChangeArrowheads="1"/>
            </p:cNvSpPr>
            <p:nvPr/>
          </p:nvSpPr>
          <p:spPr bwMode="auto">
            <a:xfrm>
              <a:off x="1619310" y="2806179"/>
              <a:ext cx="1331027" cy="1331121"/>
            </a:xfrm>
            <a:prstGeom prst="ellipse">
              <a:avLst/>
            </a:prstGeom>
            <a:grpFill/>
            <a:ln w="9525">
              <a:solidFill>
                <a:schemeClr val="tx1"/>
              </a:solidFill>
              <a:round/>
              <a:headEnd/>
              <a:tailEnd/>
            </a:ln>
            <a:scene3d>
              <a:camera prst="orthographicFront"/>
              <a:lightRig rig="threePt" dir="t"/>
            </a:scene3d>
            <a:sp3d extrusionH="76200">
              <a:bevelT prst="angle"/>
              <a:extrusionClr>
                <a:srgbClr val="FFC000"/>
              </a:extrusionClr>
            </a:sp3d>
          </p:spPr>
          <p:txBody>
            <a:bodyPr wrap="none" lIns="112471" tIns="56236" rIns="112471" bIns="56236" anchor="ctr"/>
            <a:lstStyle/>
            <a:p>
              <a:pPr algn="ctr">
                <a:defRPr/>
              </a:pPr>
              <a:r>
                <a:rPr lang="en-US" sz="2000" b="1" dirty="0">
                  <a:solidFill>
                    <a:schemeClr val="bg1"/>
                  </a:solidFill>
                  <a:latin typeface="Arial" charset="0"/>
                </a:rPr>
                <a:t>Subawards</a:t>
              </a:r>
            </a:p>
          </p:txBody>
        </p:sp>
      </p:grpSp>
      <p:grpSp>
        <p:nvGrpSpPr>
          <p:cNvPr id="197641" name="Group 51">
            <a:extLst>
              <a:ext uri="{FF2B5EF4-FFF2-40B4-BE49-F238E27FC236}">
                <a16:creationId xmlns:a16="http://schemas.microsoft.com/office/drawing/2014/main" id="{67571011-6464-4C17-AE56-4C3F15467C0F}"/>
              </a:ext>
              <a:ext uri="{C183D7F6-B498-43B3-948B-1728B52AA6E4}">
                <adec:decorative xmlns:adec="http://schemas.microsoft.com/office/drawing/2017/decorative" val="1"/>
              </a:ext>
            </a:extLst>
          </p:cNvPr>
          <p:cNvGrpSpPr>
            <a:grpSpLocks/>
          </p:cNvGrpSpPr>
          <p:nvPr/>
        </p:nvGrpSpPr>
        <p:grpSpPr bwMode="auto">
          <a:xfrm>
            <a:off x="5318643" y="4338839"/>
            <a:ext cx="1683452" cy="1783664"/>
            <a:chOff x="2073928" y="3577991"/>
            <a:chExt cx="1331027" cy="1795044"/>
          </a:xfrm>
          <a:solidFill>
            <a:srgbClr val="0084B4"/>
          </a:solidFill>
        </p:grpSpPr>
        <p:sp>
          <p:nvSpPr>
            <p:cNvPr id="197667" name="_s4104">
              <a:extLst>
                <a:ext uri="{FF2B5EF4-FFF2-40B4-BE49-F238E27FC236}">
                  <a16:creationId xmlns:a16="http://schemas.microsoft.com/office/drawing/2014/main" id="{D565EFC9-CAC1-4ADF-8660-838A548A1B7E}"/>
                </a:ext>
              </a:extLst>
            </p:cNvPr>
            <p:cNvSpPr>
              <a:spLocks noChangeShapeType="1"/>
            </p:cNvSpPr>
            <p:nvPr/>
          </p:nvSpPr>
          <p:spPr bwMode="auto">
            <a:xfrm>
              <a:off x="2758634" y="3577991"/>
              <a:ext cx="0" cy="463924"/>
            </a:xfrm>
            <a:prstGeom prst="line">
              <a:avLst/>
            </a:prstGeom>
            <a:grpFill/>
            <a:ln w="28575">
              <a:solidFill>
                <a:schemeClr val="tx1"/>
              </a:solidFill>
              <a:round/>
              <a:headEnd/>
              <a:tailEnd/>
            </a:ln>
          </p:spPr>
          <p:txBody>
            <a:bodyPr anchor="ctr"/>
            <a:lstStyle/>
            <a:p>
              <a:endParaRPr lang="en-US"/>
            </a:p>
          </p:txBody>
        </p:sp>
        <p:sp>
          <p:nvSpPr>
            <p:cNvPr id="32" name="_s4105">
              <a:extLst>
                <a:ext uri="{FF2B5EF4-FFF2-40B4-BE49-F238E27FC236}">
                  <a16:creationId xmlns:a16="http://schemas.microsoft.com/office/drawing/2014/main" id="{896F62BE-FF17-40CA-95D6-732EBB7ECFEC}"/>
                </a:ext>
              </a:extLst>
            </p:cNvPr>
            <p:cNvSpPr>
              <a:spLocks noChangeArrowheads="1"/>
            </p:cNvSpPr>
            <p:nvPr/>
          </p:nvSpPr>
          <p:spPr bwMode="auto">
            <a:xfrm>
              <a:off x="2073928" y="4041914"/>
              <a:ext cx="1331027" cy="1331121"/>
            </a:xfrm>
            <a:prstGeom prst="ellipse">
              <a:avLst/>
            </a:prstGeom>
            <a:grpFill/>
            <a:ln w="9525">
              <a:solidFill>
                <a:schemeClr val="tx1"/>
              </a:solidFill>
              <a:round/>
              <a:headEnd/>
              <a:tailEnd/>
            </a:ln>
            <a:scene3d>
              <a:camera prst="orthographicFront"/>
              <a:lightRig rig="threePt" dir="t"/>
            </a:scene3d>
            <a:sp3d contourW="12700">
              <a:bevelT prst="angle"/>
              <a:contourClr>
                <a:srgbClr val="FFFF00"/>
              </a:contourClr>
            </a:sp3d>
          </p:spPr>
          <p:txBody>
            <a:bodyPr wrap="none" anchor="ctr"/>
            <a:lstStyle/>
            <a:p>
              <a:pPr algn="ctr">
                <a:defRPr/>
              </a:pPr>
              <a:r>
                <a:rPr lang="en-US" sz="2000" b="1">
                  <a:solidFill>
                    <a:schemeClr val="bg1"/>
                  </a:solidFill>
                  <a:latin typeface="Arial" charset="0"/>
                </a:rPr>
                <a:t>Construction</a:t>
              </a:r>
            </a:p>
          </p:txBody>
        </p:sp>
      </p:grpSp>
      <p:grpSp>
        <p:nvGrpSpPr>
          <p:cNvPr id="197642" name="Group 50">
            <a:extLst>
              <a:ext uri="{FF2B5EF4-FFF2-40B4-BE49-F238E27FC236}">
                <a16:creationId xmlns:a16="http://schemas.microsoft.com/office/drawing/2014/main" id="{A7951A30-2DC6-4C32-B56D-AC026C571C59}"/>
              </a:ext>
              <a:ext uri="{C183D7F6-B498-43B3-948B-1728B52AA6E4}">
                <adec:decorative xmlns:adec="http://schemas.microsoft.com/office/drawing/2017/decorative" val="1"/>
              </a:ext>
            </a:extLst>
          </p:cNvPr>
          <p:cNvGrpSpPr>
            <a:grpSpLocks/>
          </p:cNvGrpSpPr>
          <p:nvPr/>
        </p:nvGrpSpPr>
        <p:grpSpPr bwMode="auto">
          <a:xfrm>
            <a:off x="6783585" y="4185196"/>
            <a:ext cx="2167252" cy="1687364"/>
            <a:chOff x="3373840" y="3833136"/>
            <a:chExt cx="1794030" cy="1917981"/>
          </a:xfrm>
          <a:solidFill>
            <a:srgbClr val="0084B4"/>
          </a:solidFill>
        </p:grpSpPr>
        <p:sp>
          <p:nvSpPr>
            <p:cNvPr id="197663" name="_s4106">
              <a:extLst>
                <a:ext uri="{FF2B5EF4-FFF2-40B4-BE49-F238E27FC236}">
                  <a16:creationId xmlns:a16="http://schemas.microsoft.com/office/drawing/2014/main" id="{B007C557-29F7-4B12-8587-88909DF8BA10}"/>
                </a:ext>
              </a:extLst>
            </p:cNvPr>
            <p:cNvSpPr>
              <a:spLocks noChangeShapeType="1"/>
            </p:cNvSpPr>
            <p:nvPr/>
          </p:nvSpPr>
          <p:spPr bwMode="auto">
            <a:xfrm>
              <a:off x="3373840" y="3833136"/>
              <a:ext cx="755765" cy="685208"/>
            </a:xfrm>
            <a:prstGeom prst="line">
              <a:avLst/>
            </a:prstGeom>
            <a:grpFill/>
            <a:ln w="28575">
              <a:solidFill>
                <a:schemeClr val="tx1"/>
              </a:solidFill>
              <a:round/>
              <a:headEnd/>
              <a:tailEnd/>
            </a:ln>
          </p:spPr>
          <p:txBody>
            <a:bodyPr anchor="ctr"/>
            <a:lstStyle/>
            <a:p>
              <a:endParaRPr lang="en-US"/>
            </a:p>
          </p:txBody>
        </p:sp>
        <p:sp>
          <p:nvSpPr>
            <p:cNvPr id="34" name="_s4107">
              <a:extLst>
                <a:ext uri="{FF2B5EF4-FFF2-40B4-BE49-F238E27FC236}">
                  <a16:creationId xmlns:a16="http://schemas.microsoft.com/office/drawing/2014/main" id="{1D3CB37A-84A5-4E9A-87D0-12EC030F5049}"/>
                </a:ext>
              </a:extLst>
            </p:cNvPr>
            <p:cNvSpPr>
              <a:spLocks noChangeArrowheads="1"/>
            </p:cNvSpPr>
            <p:nvPr/>
          </p:nvSpPr>
          <p:spPr bwMode="auto">
            <a:xfrm>
              <a:off x="3836842" y="4419996"/>
              <a:ext cx="1331028" cy="1331121"/>
            </a:xfrm>
            <a:prstGeom prst="ellipse">
              <a:avLst/>
            </a:prstGeom>
            <a:grpFill/>
            <a:ln w="9525">
              <a:solidFill>
                <a:schemeClr val="tx1"/>
              </a:solidFill>
              <a:round/>
              <a:headEnd/>
              <a:tailEnd/>
            </a:ln>
            <a:scene3d>
              <a:camera prst="orthographicFront"/>
              <a:lightRig rig="threePt" dir="t"/>
            </a:scene3d>
            <a:sp3d contourW="12700">
              <a:bevelT prst="angle"/>
              <a:contourClr>
                <a:srgbClr val="FFC000"/>
              </a:contourClr>
            </a:sp3d>
          </p:spPr>
          <p:txBody>
            <a:bodyPr wrap="none" anchor="ctr"/>
            <a:lstStyle/>
            <a:p>
              <a:pPr algn="ctr">
                <a:defRPr/>
              </a:pPr>
              <a:r>
                <a:rPr lang="en-US" sz="2000" b="1">
                  <a:solidFill>
                    <a:schemeClr val="bg1"/>
                  </a:solidFill>
                  <a:latin typeface="Arial" charset="0"/>
                </a:rPr>
                <a:t>Supplies</a:t>
              </a:r>
            </a:p>
          </p:txBody>
        </p:sp>
      </p:grpSp>
      <p:grpSp>
        <p:nvGrpSpPr>
          <p:cNvPr id="197643" name="Group 49">
            <a:extLst>
              <a:ext uri="{FF2B5EF4-FFF2-40B4-BE49-F238E27FC236}">
                <a16:creationId xmlns:a16="http://schemas.microsoft.com/office/drawing/2014/main" id="{76E3E47F-92ED-4FBE-BDF6-BB1FCB108165}"/>
              </a:ext>
              <a:ext uri="{C183D7F6-B498-43B3-948B-1728B52AA6E4}">
                <adec:decorative xmlns:adec="http://schemas.microsoft.com/office/drawing/2017/decorative" val="1"/>
              </a:ext>
            </a:extLst>
          </p:cNvPr>
          <p:cNvGrpSpPr>
            <a:grpSpLocks/>
          </p:cNvGrpSpPr>
          <p:nvPr/>
        </p:nvGrpSpPr>
        <p:grpSpPr bwMode="auto">
          <a:xfrm>
            <a:off x="7391349" y="3463173"/>
            <a:ext cx="2997007" cy="1170965"/>
            <a:chOff x="5849210" y="3343252"/>
            <a:chExt cx="2478236" cy="1331121"/>
          </a:xfrm>
          <a:solidFill>
            <a:srgbClr val="0084B4"/>
          </a:solidFill>
        </p:grpSpPr>
        <p:sp>
          <p:nvSpPr>
            <p:cNvPr id="197659" name="_s4108">
              <a:extLst>
                <a:ext uri="{FF2B5EF4-FFF2-40B4-BE49-F238E27FC236}">
                  <a16:creationId xmlns:a16="http://schemas.microsoft.com/office/drawing/2014/main" id="{382E3240-5D03-48CF-96B1-100025B9617C}"/>
                </a:ext>
              </a:extLst>
            </p:cNvPr>
            <p:cNvSpPr>
              <a:spLocks noChangeShapeType="1"/>
            </p:cNvSpPr>
            <p:nvPr/>
          </p:nvSpPr>
          <p:spPr bwMode="auto">
            <a:xfrm>
              <a:off x="5849210" y="3767032"/>
              <a:ext cx="1147209" cy="237415"/>
            </a:xfrm>
            <a:prstGeom prst="line">
              <a:avLst/>
            </a:prstGeom>
            <a:grpFill/>
            <a:ln w="28575">
              <a:solidFill>
                <a:schemeClr val="tx1"/>
              </a:solidFill>
              <a:round/>
              <a:headEnd/>
              <a:tailEnd/>
            </a:ln>
          </p:spPr>
          <p:txBody>
            <a:bodyPr anchor="ctr"/>
            <a:lstStyle/>
            <a:p>
              <a:endParaRPr lang="en-US"/>
            </a:p>
          </p:txBody>
        </p:sp>
        <p:sp>
          <p:nvSpPr>
            <p:cNvPr id="36" name="_s4109">
              <a:extLst>
                <a:ext uri="{FF2B5EF4-FFF2-40B4-BE49-F238E27FC236}">
                  <a16:creationId xmlns:a16="http://schemas.microsoft.com/office/drawing/2014/main" id="{EFA98312-862D-4B6B-AA1B-DAD6CB14DF3C}"/>
                </a:ext>
              </a:extLst>
            </p:cNvPr>
            <p:cNvSpPr>
              <a:spLocks noChangeArrowheads="1"/>
            </p:cNvSpPr>
            <p:nvPr/>
          </p:nvSpPr>
          <p:spPr bwMode="auto">
            <a:xfrm>
              <a:off x="6996419" y="3343252"/>
              <a:ext cx="1331027" cy="1331121"/>
            </a:xfrm>
            <a:prstGeom prst="ellipse">
              <a:avLst/>
            </a:prstGeom>
            <a:grpFill/>
            <a:ln w="9525">
              <a:solidFill>
                <a:schemeClr val="tx1"/>
              </a:solidFill>
              <a:round/>
              <a:headEnd/>
              <a:tailEnd/>
            </a:ln>
            <a:scene3d>
              <a:camera prst="orthographicFront"/>
              <a:lightRig rig="threePt" dir="t"/>
            </a:scene3d>
            <a:sp3d contourW="12700">
              <a:bevelT prst="angle"/>
              <a:contourClr>
                <a:srgbClr val="FFC000"/>
              </a:contourClr>
            </a:sp3d>
          </p:spPr>
          <p:txBody>
            <a:bodyPr wrap="none" anchor="ctr"/>
            <a:lstStyle/>
            <a:p>
              <a:pPr algn="ctr">
                <a:defRPr/>
              </a:pPr>
              <a:r>
                <a:rPr lang="en-US" sz="2000" b="1">
                  <a:solidFill>
                    <a:schemeClr val="bg1"/>
                  </a:solidFill>
                  <a:latin typeface="Arial" charset="0"/>
                </a:rPr>
                <a:t>Equipment</a:t>
              </a:r>
            </a:p>
          </p:txBody>
        </p:sp>
      </p:grpSp>
      <p:sp>
        <p:nvSpPr>
          <p:cNvPr id="38" name="_s4111">
            <a:extLst>
              <a:ext uri="{FF2B5EF4-FFF2-40B4-BE49-F238E27FC236}">
                <a16:creationId xmlns:a16="http://schemas.microsoft.com/office/drawing/2014/main" id="{B5601705-FB89-4860-B0B8-42886BCCECB8}"/>
              </a:ext>
              <a:ext uri="{C183D7F6-B498-43B3-948B-1728B52AA6E4}">
                <adec:decorative xmlns:adec="http://schemas.microsoft.com/office/drawing/2017/decorative" val="1"/>
              </a:ext>
            </a:extLst>
          </p:cNvPr>
          <p:cNvSpPr>
            <a:spLocks noChangeArrowheads="1"/>
          </p:cNvSpPr>
          <p:nvPr/>
        </p:nvSpPr>
        <p:spPr bwMode="auto">
          <a:xfrm>
            <a:off x="8841154" y="2285229"/>
            <a:ext cx="1477855" cy="980825"/>
          </a:xfrm>
          <a:prstGeom prst="ellipse">
            <a:avLst/>
          </a:prstGeom>
          <a:solidFill>
            <a:srgbClr val="0084B4"/>
          </a:solidFill>
          <a:ln w="9525">
            <a:solidFill>
              <a:schemeClr val="tx1"/>
            </a:solidFill>
            <a:round/>
            <a:headEnd/>
            <a:tailEnd/>
          </a:ln>
          <a:scene3d>
            <a:camera prst="orthographicFront"/>
            <a:lightRig rig="threePt" dir="t"/>
          </a:scene3d>
          <a:sp3d contourW="12700">
            <a:bevelT prst="angle"/>
            <a:bevelB prst="angle"/>
            <a:contourClr>
              <a:srgbClr val="FFC000"/>
            </a:contourClr>
          </a:sp3d>
        </p:spPr>
        <p:txBody>
          <a:bodyPr wrap="none" anchor="ctr"/>
          <a:lstStyle/>
          <a:p>
            <a:pPr algn="ctr">
              <a:defRPr/>
            </a:pPr>
            <a:r>
              <a:rPr lang="en-US" sz="2000" b="1">
                <a:solidFill>
                  <a:schemeClr val="bg1"/>
                </a:solidFill>
                <a:latin typeface="Arial" charset="0"/>
              </a:rPr>
              <a:t>Travel</a:t>
            </a:r>
          </a:p>
        </p:txBody>
      </p:sp>
      <p:sp>
        <p:nvSpPr>
          <p:cNvPr id="40" name="_s4113">
            <a:extLst>
              <a:ext uri="{FF2B5EF4-FFF2-40B4-BE49-F238E27FC236}">
                <a16:creationId xmlns:a16="http://schemas.microsoft.com/office/drawing/2014/main" id="{1FE0606D-8184-44A2-A722-CB28164920DC}"/>
              </a:ext>
              <a:ext uri="{C183D7F6-B498-43B3-948B-1728B52AA6E4}">
                <adec:decorative xmlns:adec="http://schemas.microsoft.com/office/drawing/2017/decorative" val="1"/>
              </a:ext>
            </a:extLst>
          </p:cNvPr>
          <p:cNvSpPr>
            <a:spLocks noChangeArrowheads="1"/>
          </p:cNvSpPr>
          <p:nvPr/>
        </p:nvSpPr>
        <p:spPr bwMode="auto">
          <a:xfrm>
            <a:off x="7527151" y="1325345"/>
            <a:ext cx="1607927" cy="980826"/>
          </a:xfrm>
          <a:prstGeom prst="ellipse">
            <a:avLst/>
          </a:prstGeom>
          <a:solidFill>
            <a:srgbClr val="0084B4"/>
          </a:solidFill>
          <a:ln w="9525">
            <a:noFill/>
            <a:round/>
            <a:headEnd/>
            <a:tailEnd/>
          </a:ln>
          <a:effectLst/>
          <a:scene3d>
            <a:camera prst="orthographicFront"/>
            <a:lightRig rig="threePt" dir="t"/>
          </a:scene3d>
          <a:sp3d contourW="12700">
            <a:bevelT prst="angle"/>
            <a:bevelB prst="angle"/>
            <a:contourClr>
              <a:srgbClr val="FFC000"/>
            </a:contourClr>
          </a:sp3d>
        </p:spPr>
        <p:txBody>
          <a:bodyPr wrap="none" anchor="ctr"/>
          <a:lstStyle/>
          <a:p>
            <a:pPr algn="ctr">
              <a:defRPr/>
            </a:pPr>
            <a:r>
              <a:rPr lang="en-US" sz="2000" b="1" dirty="0">
                <a:solidFill>
                  <a:schemeClr val="bg1"/>
                </a:solidFill>
                <a:latin typeface="Arial" charset="0"/>
              </a:rPr>
              <a:t>Fringe </a:t>
            </a:r>
          </a:p>
          <a:p>
            <a:pPr algn="ctr">
              <a:defRPr/>
            </a:pPr>
            <a:r>
              <a:rPr lang="en-US" sz="2000" b="1" dirty="0">
                <a:solidFill>
                  <a:schemeClr val="bg1"/>
                </a:solidFill>
                <a:latin typeface="Arial" charset="0"/>
              </a:rPr>
              <a:t>Benefits</a:t>
            </a:r>
          </a:p>
        </p:txBody>
      </p:sp>
      <p:sp>
        <p:nvSpPr>
          <p:cNvPr id="197655" name="_s4110">
            <a:extLst>
              <a:ext uri="{FF2B5EF4-FFF2-40B4-BE49-F238E27FC236}">
                <a16:creationId xmlns:a16="http://schemas.microsoft.com/office/drawing/2014/main" id="{6E9F1CB0-ED54-4131-8008-876B45E8F4CA}"/>
              </a:ext>
              <a:ext uri="{C183D7F6-B498-43B3-948B-1728B52AA6E4}">
                <adec:decorative xmlns:adec="http://schemas.microsoft.com/office/drawing/2017/decorative" val="1"/>
              </a:ext>
            </a:extLst>
          </p:cNvPr>
          <p:cNvSpPr>
            <a:spLocks noChangeShapeType="1"/>
          </p:cNvSpPr>
          <p:nvPr/>
        </p:nvSpPr>
        <p:spPr bwMode="auto">
          <a:xfrm flipV="1">
            <a:off x="6890218" y="2157776"/>
            <a:ext cx="912992" cy="980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cxnSp>
        <p:nvCxnSpPr>
          <p:cNvPr id="197650" name="Straight Connector 10">
            <a:extLst>
              <a:ext uri="{FF2B5EF4-FFF2-40B4-BE49-F238E27FC236}">
                <a16:creationId xmlns:a16="http://schemas.microsoft.com/office/drawing/2014/main" id="{30C36F17-E049-4CC4-B3FC-AF44FFF7A165}"/>
              </a:ext>
              <a:ext uri="{C183D7F6-B498-43B3-948B-1728B52AA6E4}">
                <adec:decorative xmlns:adec="http://schemas.microsoft.com/office/drawing/2017/decorative" val="1"/>
              </a:ext>
            </a:extLst>
          </p:cNvPr>
          <p:cNvCxnSpPr>
            <a:cxnSpLocks noChangeShapeType="1"/>
          </p:cNvCxnSpPr>
          <p:nvPr/>
        </p:nvCxnSpPr>
        <p:spPr bwMode="auto">
          <a:xfrm flipV="1">
            <a:off x="7323077" y="3037080"/>
            <a:ext cx="1646951" cy="37872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 name="TextBox 2">
            <a:extLst>
              <a:ext uri="{FF2B5EF4-FFF2-40B4-BE49-F238E27FC236}">
                <a16:creationId xmlns:a16="http://schemas.microsoft.com/office/drawing/2014/main" id="{01C79D07-31DF-800C-7337-C81134AC12FB}"/>
              </a:ext>
            </a:extLst>
          </p:cNvPr>
          <p:cNvSpPr txBox="1"/>
          <p:nvPr/>
        </p:nvSpPr>
        <p:spPr>
          <a:xfrm>
            <a:off x="892629" y="6120917"/>
            <a:ext cx="11299371"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Cambria" panose="02040503050406030204" pitchFamily="18" charset="0"/>
                <a:ea typeface="Cambria" panose="02040503050406030204" pitchFamily="18" charset="0"/>
              </a:rPr>
              <a:t>Direct Costs </a:t>
            </a:r>
            <a:r>
              <a:rPr lang="en-US" sz="2000" dirty="0">
                <a:latin typeface="Cambria" panose="02040503050406030204" pitchFamily="18" charset="0"/>
                <a:ea typeface="Cambria" panose="02040503050406030204" pitchFamily="18" charset="0"/>
              </a:rPr>
              <a:t>should be placed under each Category on the Budget Detail Worksheet  </a:t>
            </a:r>
          </a:p>
          <a:p>
            <a:pPr marL="342900" indent="-342900">
              <a:buFont typeface="Arial" panose="020B0604020202020204" pitchFamily="34" charset="0"/>
              <a:buChar char="•"/>
            </a:pPr>
            <a:r>
              <a:rPr lang="en-US" sz="2000" b="1" dirty="0">
                <a:latin typeface="Cambria" panose="02040503050406030204" pitchFamily="18" charset="0"/>
                <a:ea typeface="Cambria" panose="02040503050406030204" pitchFamily="18" charset="0"/>
              </a:rPr>
              <a:t>Indirect Costs </a:t>
            </a:r>
            <a:r>
              <a:rPr lang="en-US" sz="2000" dirty="0">
                <a:latin typeface="Cambria" panose="02040503050406030204" pitchFamily="18" charset="0"/>
                <a:ea typeface="Cambria" panose="02040503050406030204" pitchFamily="18" charset="0"/>
              </a:rPr>
              <a:t>is a lump sum of costs/percentage entered on the Budget Detail Worksheet</a:t>
            </a:r>
          </a:p>
        </p:txBody>
      </p:sp>
    </p:spTree>
    <p:extLst>
      <p:ext uri="{BB962C8B-B14F-4D97-AF65-F5344CB8AC3E}">
        <p14:creationId xmlns:p14="http://schemas.microsoft.com/office/powerpoint/2010/main" val="11517232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Personnel</a:t>
            </a:r>
          </a:p>
        </p:txBody>
      </p:sp>
      <p:sp useBgFill="1">
        <p:nvSpPr>
          <p:cNvPr id="17" name="Rectangle 16">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62829"/>
            <a:ext cx="6049953" cy="2523854"/>
          </a:xfrm>
        </p:spPr>
        <p:txBody>
          <a:bodyPr vert="horz" lIns="91440" tIns="45720" rIns="91440" bIns="45720" rtlCol="0" anchor="b">
            <a:normAutofit/>
          </a:bodyPr>
          <a:lstStyle/>
          <a:p>
            <a:pPr marL="0" indent="-228600" defTabSz="914400">
              <a:lnSpc>
                <a:spcPct val="90000"/>
              </a:lnSpc>
            </a:pPr>
            <a:r>
              <a:rPr lang="en-US" sz="2000"/>
              <a:t>Refers to employees whose compensation is paid currently or accrued, for the services of employees rendered during the period of performance.  This does not include consultants.</a:t>
            </a:r>
          </a:p>
        </p:txBody>
      </p:sp>
      <p:sp>
        <p:nvSpPr>
          <p:cNvPr id="4" name="TextBox 3">
            <a:extLst>
              <a:ext uri="{FF2B5EF4-FFF2-40B4-BE49-F238E27FC236}">
                <a16:creationId xmlns:a16="http://schemas.microsoft.com/office/drawing/2014/main" id="{CBE6949A-DC65-F8CF-8472-117AA9C03DFE}"/>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2 CFR 200.430</a:t>
            </a:r>
          </a:p>
        </p:txBody>
      </p:sp>
    </p:spTree>
    <p:extLst>
      <p:ext uri="{BB962C8B-B14F-4D97-AF65-F5344CB8AC3E}">
        <p14:creationId xmlns:p14="http://schemas.microsoft.com/office/powerpoint/2010/main" val="133058592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Personnel </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8" y="649480"/>
            <a:ext cx="4862447" cy="5546047"/>
          </a:xfrm>
        </p:spPr>
        <p:txBody>
          <a:bodyPr anchor="ctr">
            <a:normAutofit/>
          </a:bodyPr>
          <a:lstStyle/>
          <a:p>
            <a:pPr rtl="0" fontAlgn="base">
              <a:lnSpc>
                <a:spcPct val="90000"/>
              </a:lnSpc>
              <a:buFont typeface="Arial" panose="020B0604020202020204" pitchFamily="34" charset="0"/>
              <a:buChar char="•"/>
            </a:pPr>
            <a:r>
              <a:rPr lang="en-US" sz="1900" b="0" i="0" u="none" strike="noStrike">
                <a:effectLst/>
                <a:latin typeface="Cambria" panose="02040503050406030204" pitchFamily="18" charset="0"/>
                <a:ea typeface="Cambria" panose="02040503050406030204" pitchFamily="18" charset="0"/>
              </a:rPr>
              <a:t>Only salaries of direct employees should be in the Personnel category. </a:t>
            </a:r>
            <a:r>
              <a:rPr lang="en-US" sz="1900" b="0" i="0">
                <a:effectLst/>
                <a:latin typeface="Cambria" panose="02040503050406030204" pitchFamily="18" charset="0"/>
                <a:ea typeface="Cambria" panose="02040503050406030204" pitchFamily="18" charset="0"/>
              </a:rPr>
              <a:t>​</a:t>
            </a:r>
            <a:endParaRPr lang="en-US" sz="190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1900" b="0" i="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b="0" i="0" u="none" strike="noStrike">
                <a:effectLst/>
                <a:latin typeface="Cambria" panose="02040503050406030204" pitchFamily="18" charset="0"/>
                <a:ea typeface="Cambria" panose="02040503050406030204" pitchFamily="18" charset="0"/>
              </a:rPr>
              <a:t>“To Be Determined “ (TBD) is acceptable for positions unfilled.</a:t>
            </a:r>
            <a:r>
              <a:rPr lang="en-US" sz="1900" b="0" i="0">
                <a:effectLst/>
                <a:latin typeface="Cambria" panose="02040503050406030204" pitchFamily="18" charset="0"/>
                <a:ea typeface="Cambria" panose="02040503050406030204" pitchFamily="18" charset="0"/>
              </a:rPr>
              <a:t>​  However, the Title should be placed in the budget detailed worksheet.</a:t>
            </a:r>
          </a:p>
          <a:p>
            <a:pPr rtl="0" fontAlgn="base">
              <a:lnSpc>
                <a:spcPct val="90000"/>
              </a:lnSpc>
              <a:buFont typeface="Arial" panose="020B0604020202020204" pitchFamily="34" charset="0"/>
              <a:buChar char="•"/>
            </a:pPr>
            <a:endParaRPr lang="en-US" sz="1900" b="0" i="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b="0" i="0" u="none" strike="noStrike">
                <a:effectLst/>
                <a:latin typeface="Cambria" panose="02040503050406030204" pitchFamily="18" charset="0"/>
                <a:ea typeface="Cambria" panose="02040503050406030204" pitchFamily="18" charset="0"/>
              </a:rPr>
              <a:t>Non-employee salaries should be in the Procurement Contracts category.</a:t>
            </a:r>
            <a:r>
              <a:rPr lang="en-US" sz="1900" b="0" i="0">
                <a:effectLst/>
                <a:latin typeface="Cambria" panose="02040503050406030204" pitchFamily="18" charset="0"/>
                <a:ea typeface="Cambria" panose="02040503050406030204" pitchFamily="18" charset="0"/>
              </a:rPr>
              <a:t>​</a:t>
            </a:r>
          </a:p>
          <a:p>
            <a:pPr rtl="0" fontAlgn="base">
              <a:lnSpc>
                <a:spcPct val="90000"/>
              </a:lnSpc>
              <a:buFont typeface="Arial" panose="020B0604020202020204" pitchFamily="34" charset="0"/>
              <a:buChar char="•"/>
            </a:pPr>
            <a:endParaRPr lang="en-US" sz="1900" b="0" i="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b="0" i="0" u="none" strike="noStrike">
                <a:effectLst/>
                <a:latin typeface="Cambria" panose="02040503050406030204" pitchFamily="18" charset="0"/>
                <a:ea typeface="Cambria" panose="02040503050406030204" pitchFamily="18" charset="0"/>
              </a:rPr>
              <a:t>Salary limit is 110% of the SES salary.  For 2025, the maximum salary limit is </a:t>
            </a:r>
            <a:r>
              <a:rPr lang="en-US" sz="1900" b="1" i="0" u="none" strike="noStrike">
                <a:effectLst/>
                <a:latin typeface="Cambria" panose="02040503050406030204" pitchFamily="18" charset="0"/>
                <a:ea typeface="Cambria" panose="02040503050406030204" pitchFamily="18" charset="0"/>
              </a:rPr>
              <a:t>$248,270 </a:t>
            </a:r>
            <a:r>
              <a:rPr lang="en-US" sz="1900" b="0" i="0" u="none" strike="noStrike">
                <a:effectLst/>
                <a:latin typeface="Cambria" panose="02040503050406030204" pitchFamily="18" charset="0"/>
                <a:ea typeface="Cambria" panose="02040503050406030204" pitchFamily="18" charset="0"/>
              </a:rPr>
              <a:t>($225,700 x 110%) annual or </a:t>
            </a:r>
            <a:r>
              <a:rPr lang="en-US" sz="1900" b="1" i="0" u="none" strike="noStrike">
                <a:effectLst/>
                <a:latin typeface="Cambria" panose="02040503050406030204" pitchFamily="18" charset="0"/>
                <a:ea typeface="Cambria" panose="02040503050406030204" pitchFamily="18" charset="0"/>
              </a:rPr>
              <a:t>$119.36 </a:t>
            </a:r>
            <a:r>
              <a:rPr lang="en-US" sz="1900" b="0" i="0" u="none" strike="noStrike">
                <a:effectLst/>
                <a:latin typeface="Cambria" panose="02040503050406030204" pitchFamily="18" charset="0"/>
                <a:ea typeface="Cambria" panose="02040503050406030204" pitchFamily="18" charset="0"/>
              </a:rPr>
              <a:t>per hour. </a:t>
            </a:r>
            <a:r>
              <a:rPr lang="en-US" sz="1900" b="1" i="0" u="none" strike="noStrike">
                <a:effectLst/>
                <a:latin typeface="Cambria" panose="02040503050406030204" pitchFamily="18" charset="0"/>
                <a:ea typeface="Cambria" panose="02040503050406030204" pitchFamily="18" charset="0"/>
              </a:rPr>
              <a:t>Any salaries over the limit requires a signed waiver by the Office Director and should be added to JustGrants. </a:t>
            </a:r>
            <a:r>
              <a:rPr lang="en-US" sz="1900" b="0" i="0">
                <a:effectLst/>
                <a:latin typeface="Cambria" panose="02040503050406030204" pitchFamily="18" charset="0"/>
                <a:ea typeface="Cambria" panose="02040503050406030204" pitchFamily="18" charset="0"/>
              </a:rPr>
              <a:t>​</a:t>
            </a:r>
          </a:p>
          <a:p>
            <a:pPr>
              <a:lnSpc>
                <a:spcPct val="90000"/>
              </a:lnSpc>
            </a:pPr>
            <a:endParaRPr lang="en-US" sz="1900"/>
          </a:p>
        </p:txBody>
      </p:sp>
    </p:spTree>
    <p:extLst>
      <p:ext uri="{BB962C8B-B14F-4D97-AF65-F5344CB8AC3E}">
        <p14:creationId xmlns:p14="http://schemas.microsoft.com/office/powerpoint/2010/main" val="3982653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Personnel (Cont’d) </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8" y="649480"/>
            <a:ext cx="4862447" cy="5546047"/>
          </a:xfrm>
        </p:spPr>
        <p:txBody>
          <a:bodyPr anchor="ctr">
            <a:normAutofit/>
          </a:bodyPr>
          <a:lstStyle/>
          <a:p>
            <a:pPr rtl="0" fontAlgn="base">
              <a:lnSpc>
                <a:spcPct val="90000"/>
              </a:lnSpc>
              <a:buFont typeface="Arial" panose="020B0604020202020204" pitchFamily="34" charset="0"/>
              <a:buChar char="•"/>
            </a:pPr>
            <a:r>
              <a:rPr lang="en-US" sz="2000" b="1" i="0" u="none" strike="noStrike">
                <a:effectLst/>
                <a:latin typeface="Cambria" panose="02040503050406030204" pitchFamily="18" charset="0"/>
                <a:ea typeface="Cambria" panose="02040503050406030204" pitchFamily="18" charset="0"/>
              </a:rPr>
              <a:t>Overtime hours </a:t>
            </a:r>
            <a:r>
              <a:rPr lang="en-US" sz="2000" b="0" i="0" u="none" strike="noStrike">
                <a:effectLst/>
                <a:latin typeface="Cambria" panose="02040503050406030204" pitchFamily="18" charset="0"/>
                <a:ea typeface="Cambria" panose="02040503050406030204" pitchFamily="18" charset="0"/>
              </a:rPr>
              <a:t>should be listed in the Personnel category, using hours times rates.</a:t>
            </a:r>
          </a:p>
          <a:p>
            <a:pPr marL="0" indent="0" rtl="0" fontAlgn="base">
              <a:lnSpc>
                <a:spcPct val="90000"/>
              </a:lnSpc>
              <a:buNone/>
            </a:pPr>
            <a:endParaRPr lang="en-US" sz="2000" b="0" i="0" u="none" strike="noStrike">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2000">
                <a:latin typeface="Cambria" panose="02040503050406030204" pitchFamily="18" charset="0"/>
                <a:ea typeface="Cambria" panose="02040503050406030204" pitchFamily="18" charset="0"/>
              </a:rPr>
              <a:t>Stipends are not personnel cost and should be placed in the Other costs category.</a:t>
            </a:r>
          </a:p>
          <a:p>
            <a:pPr rtl="0" fontAlgn="base">
              <a:lnSpc>
                <a:spcPct val="90000"/>
              </a:lnSpc>
              <a:buFont typeface="Arial" panose="020B0604020202020204" pitchFamily="34" charset="0"/>
              <a:buChar char="•"/>
            </a:pPr>
            <a:endParaRPr lang="en-US" sz="200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2000" b="0" i="0">
                <a:effectLst/>
                <a:latin typeface="Cambria" panose="02040503050406030204" pitchFamily="18" charset="0"/>
                <a:ea typeface="Cambria" panose="02040503050406030204" pitchFamily="18" charset="0"/>
              </a:rPr>
              <a:t>Include Cost of Living Allowance (COLA) if applicable in subsequent years.</a:t>
            </a:r>
          </a:p>
          <a:p>
            <a:pPr rtl="0" fontAlgn="base">
              <a:lnSpc>
                <a:spcPct val="90000"/>
              </a:lnSpc>
              <a:buFont typeface="Arial" panose="020B0604020202020204" pitchFamily="34" charset="0"/>
              <a:buChar char="•"/>
            </a:pPr>
            <a:endParaRPr lang="en-US" sz="200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2000" b="0" i="0">
                <a:effectLst/>
                <a:latin typeface="Cambria" panose="02040503050406030204" pitchFamily="18" charset="0"/>
                <a:ea typeface="Cambria" panose="02040503050406030204" pitchFamily="18" charset="0"/>
              </a:rPr>
              <a:t>Salary should specify annual salary; however, the total cost should reflect the percentage of time worked on the award.  Example, (Grant Manager annual salary = $60,000, percentage of time on the award 10% = total cost of $6,000 charged to the grant)</a:t>
            </a:r>
          </a:p>
          <a:p>
            <a:pPr>
              <a:lnSpc>
                <a:spcPct val="90000"/>
              </a:lnSpc>
            </a:pPr>
            <a:endParaRPr lang="en-US" sz="2000"/>
          </a:p>
        </p:txBody>
      </p:sp>
    </p:spTree>
    <p:extLst>
      <p:ext uri="{BB962C8B-B14F-4D97-AF65-F5344CB8AC3E}">
        <p14:creationId xmlns:p14="http://schemas.microsoft.com/office/powerpoint/2010/main" val="247951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5" name="Picture 4" descr="Personnel budget review chart and how to read it">
            <a:extLst>
              <a:ext uri="{FF2B5EF4-FFF2-40B4-BE49-F238E27FC236}">
                <a16:creationId xmlns:a16="http://schemas.microsoft.com/office/drawing/2014/main" id="{BEE16D37-0EF2-F1DE-EA61-6927D484F011}"/>
              </a:ext>
            </a:extLst>
          </p:cNvPr>
          <p:cNvPicPr>
            <a:picLocks noChangeAspect="1"/>
          </p:cNvPicPr>
          <p:nvPr/>
        </p:nvPicPr>
        <p:blipFill>
          <a:blip r:embed="rId4"/>
          <a:stretch>
            <a:fillRect/>
          </a:stretch>
        </p:blipFill>
        <p:spPr>
          <a:xfrm>
            <a:off x="815439" y="1966293"/>
            <a:ext cx="10561120" cy="4452160"/>
          </a:xfrm>
          <a:prstGeom prst="rect">
            <a:avLst/>
          </a:prstGeom>
        </p:spPr>
      </p:pic>
    </p:spTree>
    <p:extLst>
      <p:ext uri="{BB962C8B-B14F-4D97-AF65-F5344CB8AC3E}">
        <p14:creationId xmlns:p14="http://schemas.microsoft.com/office/powerpoint/2010/main" val="394725004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9"/>
          <p:cNvSpPr txBox="1">
            <a:spLocks noGrp="1"/>
          </p:cNvSpPr>
          <p:nvPr>
            <p:ph type="title" idx="4294967295"/>
          </p:nvPr>
        </p:nvSpPr>
        <p:spPr>
          <a:xfrm>
            <a:off x="685800" y="752756"/>
            <a:ext cx="4942966" cy="41447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66"/>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PREPARING YOUR BUDGET</a:t>
            </a:r>
          </a:p>
        </p:txBody>
      </p:sp>
      <p:sp>
        <p:nvSpPr>
          <p:cNvPr id="20" name="TextBox 20"/>
          <p:cNvSpPr txBox="1"/>
          <p:nvPr/>
        </p:nvSpPr>
        <p:spPr>
          <a:xfrm>
            <a:off x="685800" y="1405274"/>
            <a:ext cx="4131270" cy="282129"/>
          </a:xfrm>
          <a:prstGeom prst="rect">
            <a:avLst/>
          </a:prstGeom>
        </p:spPr>
        <p:txBody>
          <a:bodyPr lIns="0" tIns="0" rIns="0" bIns="0" rtlCol="0" anchor="t">
            <a:spAutoFit/>
          </a:bodyPr>
          <a:lstStyle/>
          <a:p>
            <a:pPr>
              <a:lnSpc>
                <a:spcPts val="2240"/>
              </a:lnSpc>
              <a:spcBef>
                <a:spcPct val="0"/>
              </a:spcBef>
            </a:pPr>
            <a:r>
              <a:rPr lang="en-US" sz="2000" b="1" dirty="0">
                <a:solidFill>
                  <a:srgbClr val="000000"/>
                </a:solidFill>
                <a:latin typeface="Helios Bold"/>
                <a:ea typeface="Helios Bold"/>
                <a:cs typeface="Helios Bold"/>
                <a:sym typeface="Helios Bold"/>
              </a:rPr>
              <a:t>WHAT YOU WILL LEARN:</a:t>
            </a:r>
          </a:p>
        </p:txBody>
      </p:sp>
      <p:grpSp>
        <p:nvGrpSpPr>
          <p:cNvPr id="30" name="Group 29" descr="preparing your budget with Budget definition, keys to success, and develop a SMART budget">
            <a:extLst>
              <a:ext uri="{FF2B5EF4-FFF2-40B4-BE49-F238E27FC236}">
                <a16:creationId xmlns:a16="http://schemas.microsoft.com/office/drawing/2014/main" id="{02A5509B-469D-D4E1-594A-C0D9379D636B}"/>
              </a:ext>
            </a:extLst>
          </p:cNvPr>
          <p:cNvGrpSpPr/>
          <p:nvPr/>
        </p:nvGrpSpPr>
        <p:grpSpPr>
          <a:xfrm>
            <a:off x="602564" y="2411897"/>
            <a:ext cx="4131270" cy="2826022"/>
            <a:chOff x="602564" y="2411897"/>
            <a:chExt cx="2949052" cy="2118237"/>
          </a:xfrm>
        </p:grpSpPr>
        <p:sp>
          <p:nvSpPr>
            <p:cNvPr id="2" name="Freeform 2"/>
            <p:cNvSpPr/>
            <p:nvPr/>
          </p:nvSpPr>
          <p:spPr>
            <a:xfrm>
              <a:off x="602564" y="2411897"/>
              <a:ext cx="2865816" cy="533758"/>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
          <p:nvSpPr>
            <p:cNvPr id="4" name="Freeform 4"/>
            <p:cNvSpPr/>
            <p:nvPr/>
          </p:nvSpPr>
          <p:spPr>
            <a:xfrm>
              <a:off x="685800" y="3269853"/>
              <a:ext cx="2865816" cy="533758"/>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Freeform 5"/>
            <p:cNvSpPr/>
            <p:nvPr/>
          </p:nvSpPr>
          <p:spPr>
            <a:xfrm>
              <a:off x="685800" y="3996376"/>
              <a:ext cx="2865816" cy="533758"/>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
          <p:nvSpPr>
            <p:cNvPr id="15" name="Freeform 15"/>
            <p:cNvSpPr/>
            <p:nvPr/>
          </p:nvSpPr>
          <p:spPr>
            <a:xfrm>
              <a:off x="842286" y="4160168"/>
              <a:ext cx="206174" cy="206174"/>
            </a:xfrm>
            <a:custGeom>
              <a:avLst/>
              <a:gdLst/>
              <a:ahLst/>
              <a:cxnLst/>
              <a:rect l="l" t="t" r="r" b="b"/>
              <a:pathLst>
                <a:path w="309261" h="309261">
                  <a:moveTo>
                    <a:pt x="0" y="0"/>
                  </a:moveTo>
                  <a:lnTo>
                    <a:pt x="309261" y="0"/>
                  </a:lnTo>
                  <a:lnTo>
                    <a:pt x="309261" y="309261"/>
                  </a:lnTo>
                  <a:lnTo>
                    <a:pt x="0" y="309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6" name="Freeform 16"/>
            <p:cNvSpPr/>
            <p:nvPr/>
          </p:nvSpPr>
          <p:spPr>
            <a:xfrm>
              <a:off x="781827" y="2541884"/>
              <a:ext cx="206174" cy="206174"/>
            </a:xfrm>
            <a:custGeom>
              <a:avLst/>
              <a:gdLst/>
              <a:ahLst/>
              <a:cxnLst/>
              <a:rect l="l" t="t" r="r" b="b"/>
              <a:pathLst>
                <a:path w="309261" h="309261">
                  <a:moveTo>
                    <a:pt x="0" y="0"/>
                  </a:moveTo>
                  <a:lnTo>
                    <a:pt x="309261" y="0"/>
                  </a:lnTo>
                  <a:lnTo>
                    <a:pt x="309261" y="309261"/>
                  </a:lnTo>
                  <a:lnTo>
                    <a:pt x="0" y="309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7" name="Freeform 17"/>
            <p:cNvSpPr/>
            <p:nvPr/>
          </p:nvSpPr>
          <p:spPr>
            <a:xfrm>
              <a:off x="842286" y="3443052"/>
              <a:ext cx="206174" cy="187361"/>
            </a:xfrm>
            <a:custGeom>
              <a:avLst/>
              <a:gdLst/>
              <a:ahLst/>
              <a:cxnLst/>
              <a:rect l="l" t="t" r="r" b="b"/>
              <a:pathLst>
                <a:path w="309261" h="281041">
                  <a:moveTo>
                    <a:pt x="0" y="0"/>
                  </a:moveTo>
                  <a:lnTo>
                    <a:pt x="309261" y="0"/>
                  </a:lnTo>
                  <a:lnTo>
                    <a:pt x="309261" y="281041"/>
                  </a:lnTo>
                  <a:lnTo>
                    <a:pt x="0" y="2810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4" name="TextBox 24"/>
            <p:cNvSpPr txBox="1"/>
            <p:nvPr/>
          </p:nvSpPr>
          <p:spPr>
            <a:xfrm>
              <a:off x="1282572" y="2644971"/>
              <a:ext cx="1891237" cy="130246"/>
            </a:xfrm>
            <a:prstGeom prst="rect">
              <a:avLst/>
            </a:prstGeom>
          </p:spPr>
          <p:txBody>
            <a:bodyPr wrap="square" lIns="0" tIns="0" rIns="0" bIns="0" rtlCol="0" anchor="t">
              <a:spAutoFit/>
            </a:bodyPr>
            <a:lstStyle/>
            <a:p>
              <a:pPr algn="ctr">
                <a:lnSpc>
                  <a:spcPts val="1221"/>
                </a:lnSpc>
              </a:pPr>
              <a:r>
                <a:rPr lang="en-US" dirty="0">
                  <a:solidFill>
                    <a:srgbClr val="FFFFFF"/>
                  </a:solidFill>
                  <a:latin typeface="Cambria" panose="02040503050406030204" pitchFamily="18" charset="0"/>
                  <a:ea typeface="Cambria" panose="02040503050406030204" pitchFamily="18" charset="0"/>
                  <a:cs typeface="Helios"/>
                  <a:sym typeface="Helios"/>
                </a:rPr>
                <a:t>Budget </a:t>
              </a:r>
              <a:r>
                <a:rPr lang="en-US" sz="2000" dirty="0">
                  <a:solidFill>
                    <a:srgbClr val="FFFFFF"/>
                  </a:solidFill>
                  <a:latin typeface="Cambria" panose="02040503050406030204" pitchFamily="18" charset="0"/>
                  <a:ea typeface="Cambria" panose="02040503050406030204" pitchFamily="18" charset="0"/>
                  <a:cs typeface="Helios"/>
                  <a:sym typeface="Helios"/>
                </a:rPr>
                <a:t>Definition</a:t>
              </a:r>
            </a:p>
          </p:txBody>
        </p:sp>
        <p:sp>
          <p:nvSpPr>
            <p:cNvPr id="26" name="TextBox 26"/>
            <p:cNvSpPr txBox="1"/>
            <p:nvPr/>
          </p:nvSpPr>
          <p:spPr>
            <a:xfrm>
              <a:off x="1439985" y="3459788"/>
              <a:ext cx="1740158" cy="130246"/>
            </a:xfrm>
            <a:prstGeom prst="rect">
              <a:avLst/>
            </a:prstGeom>
          </p:spPr>
          <p:txBody>
            <a:bodyPr wrap="square" lIns="0" tIns="0" rIns="0" bIns="0" rtlCol="0" anchor="t">
              <a:spAutoFit/>
            </a:bodyPr>
            <a:lstStyle/>
            <a:p>
              <a:pPr algn="ctr">
                <a:lnSpc>
                  <a:spcPts val="1221"/>
                </a:lnSpc>
              </a:pPr>
              <a:r>
                <a:rPr lang="en-US" sz="2000" dirty="0">
                  <a:solidFill>
                    <a:srgbClr val="FFFFFF"/>
                  </a:solidFill>
                  <a:latin typeface="Cambria" panose="02040503050406030204" pitchFamily="18" charset="0"/>
                  <a:ea typeface="Cambria" panose="02040503050406030204" pitchFamily="18" charset="0"/>
                  <a:cs typeface="Helios"/>
                  <a:sym typeface="Helios"/>
                </a:rPr>
                <a:t>Keys to Success</a:t>
              </a:r>
            </a:p>
          </p:txBody>
        </p:sp>
        <p:sp>
          <p:nvSpPr>
            <p:cNvPr id="27" name="TextBox 27"/>
            <p:cNvSpPr txBox="1"/>
            <p:nvPr/>
          </p:nvSpPr>
          <p:spPr>
            <a:xfrm>
              <a:off x="1310594" y="4111014"/>
              <a:ext cx="1948440" cy="230693"/>
            </a:xfrm>
            <a:prstGeom prst="rect">
              <a:avLst/>
            </a:prstGeom>
          </p:spPr>
          <p:txBody>
            <a:bodyPr wrap="square" lIns="0" tIns="0" rIns="0" bIns="0" rtlCol="0" anchor="t">
              <a:spAutoFit/>
            </a:bodyPr>
            <a:lstStyle/>
            <a:p>
              <a:pPr algn="ctr"/>
              <a:r>
                <a:rPr lang="en-US" sz="2000" dirty="0">
                  <a:solidFill>
                    <a:srgbClr val="FFFFFF"/>
                  </a:solidFill>
                  <a:latin typeface="Cambria" panose="02040503050406030204" pitchFamily="18" charset="0"/>
                  <a:ea typeface="Cambria" panose="02040503050406030204" pitchFamily="18" charset="0"/>
                  <a:cs typeface="Helios"/>
                  <a:sym typeface="Helios"/>
                </a:rPr>
                <a:t>Develop a SMART budget</a:t>
              </a:r>
            </a:p>
          </p:txBody>
        </p:sp>
      </p:grpSp>
      <p:grpSp>
        <p:nvGrpSpPr>
          <p:cNvPr id="6" name="Group 6" descr="people in a meeting around a conference table with open laptops">
            <a:extLst>
              <a:ext uri="{C183D7F6-B498-43B3-948B-1728B52AA6E4}">
                <adec:decorative xmlns:adec="http://schemas.microsoft.com/office/drawing/2017/decorative" val="0"/>
              </a:ext>
            </a:extLst>
          </p:cNvPr>
          <p:cNvGrpSpPr/>
          <p:nvPr/>
        </p:nvGrpSpPr>
        <p:grpSpPr>
          <a:xfrm>
            <a:off x="5786566" y="-459476"/>
            <a:ext cx="6799405" cy="4600938"/>
            <a:chOff x="0" y="0"/>
            <a:chExt cx="13598810" cy="9201876"/>
          </a:xfrm>
        </p:grpSpPr>
        <p:pic>
          <p:nvPicPr>
            <p:cNvPr id="7" name="Picture 7"/>
            <p:cNvPicPr>
              <a:picLocks noChangeAspect="1"/>
            </p:cNvPicPr>
            <p:nvPr/>
          </p:nvPicPr>
          <p:blipFill>
            <a:blip r:embed="rId10"/>
            <a:srcRect l="5452" b="3309"/>
            <a:stretch>
              <a:fillRect/>
            </a:stretch>
          </p:blipFill>
          <p:spPr>
            <a:xfrm>
              <a:off x="0" y="0"/>
              <a:ext cx="13598810" cy="9201876"/>
            </a:xfrm>
            <a:prstGeom prst="rect">
              <a:avLst/>
            </a:prstGeom>
          </p:spPr>
        </p:pic>
      </p:grpSp>
      <p:grpSp>
        <p:nvGrpSpPr>
          <p:cNvPr id="8" name="Group 8">
            <a:extLst>
              <a:ext uri="{C183D7F6-B498-43B3-948B-1728B52AA6E4}">
                <adec:decorative xmlns:adec="http://schemas.microsoft.com/office/drawing/2017/decorative" val="1"/>
              </a:ext>
            </a:extLst>
          </p:cNvPr>
          <p:cNvGrpSpPr/>
          <p:nvPr/>
        </p:nvGrpSpPr>
        <p:grpSpPr>
          <a:xfrm>
            <a:off x="7481615" y="2951344"/>
            <a:ext cx="5104355" cy="1345855"/>
            <a:chOff x="0" y="-38100"/>
            <a:chExt cx="2016535" cy="531696"/>
          </a:xfrm>
        </p:grpSpPr>
        <p:sp>
          <p:nvSpPr>
            <p:cNvPr id="9" name="Freeform 9"/>
            <p:cNvSpPr/>
            <p:nvPr/>
          </p:nvSpPr>
          <p:spPr>
            <a:xfrm>
              <a:off x="0" y="0"/>
              <a:ext cx="2016535" cy="493596"/>
            </a:xfrm>
            <a:custGeom>
              <a:avLst/>
              <a:gdLst/>
              <a:ahLst/>
              <a:cxnLst/>
              <a:rect l="l" t="t" r="r" b="b"/>
              <a:pathLst>
                <a:path w="2016535" h="493596">
                  <a:moveTo>
                    <a:pt x="56625" y="0"/>
                  </a:moveTo>
                  <a:lnTo>
                    <a:pt x="1959911" y="0"/>
                  </a:lnTo>
                  <a:cubicBezTo>
                    <a:pt x="1974928" y="0"/>
                    <a:pt x="1989331" y="5966"/>
                    <a:pt x="1999950" y="16585"/>
                  </a:cubicBezTo>
                  <a:cubicBezTo>
                    <a:pt x="2010570" y="27204"/>
                    <a:pt x="2016535" y="41607"/>
                    <a:pt x="2016535" y="56625"/>
                  </a:cubicBezTo>
                  <a:lnTo>
                    <a:pt x="2016535" y="436972"/>
                  </a:lnTo>
                  <a:cubicBezTo>
                    <a:pt x="2016535" y="468244"/>
                    <a:pt x="1991183" y="493596"/>
                    <a:pt x="1959911" y="493596"/>
                  </a:cubicBezTo>
                  <a:lnTo>
                    <a:pt x="56625" y="493596"/>
                  </a:lnTo>
                  <a:cubicBezTo>
                    <a:pt x="41607" y="493596"/>
                    <a:pt x="27204" y="487630"/>
                    <a:pt x="16585" y="477011"/>
                  </a:cubicBezTo>
                  <a:cubicBezTo>
                    <a:pt x="5966" y="466392"/>
                    <a:pt x="0" y="451989"/>
                    <a:pt x="0" y="436972"/>
                  </a:cubicBezTo>
                  <a:lnTo>
                    <a:pt x="0" y="56625"/>
                  </a:lnTo>
                  <a:cubicBezTo>
                    <a:pt x="0" y="25352"/>
                    <a:pt x="25352" y="0"/>
                    <a:pt x="56625" y="0"/>
                  </a:cubicBezTo>
                  <a:close/>
                </a:path>
              </a:pathLst>
            </a:custGeom>
            <a:solidFill>
              <a:srgbClr val="16599D"/>
            </a:solidFill>
          </p:spPr>
          <p:txBody>
            <a:bodyPr/>
            <a:lstStyle/>
            <a:p>
              <a:endParaRPr lang="en-US" sz="1200" dirty="0"/>
            </a:p>
          </p:txBody>
        </p:sp>
        <p:sp>
          <p:nvSpPr>
            <p:cNvPr id="10" name="TextBox 10"/>
            <p:cNvSpPr txBox="1"/>
            <p:nvPr/>
          </p:nvSpPr>
          <p:spPr>
            <a:xfrm>
              <a:off x="0" y="-38100"/>
              <a:ext cx="2016535" cy="531696"/>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C183D7F6-B498-43B3-948B-1728B52AA6E4}">
                <adec:decorative xmlns:adec="http://schemas.microsoft.com/office/drawing/2017/decorative" val="1"/>
              </a:ext>
            </a:extLst>
          </p:cNvPr>
          <p:cNvGrpSpPr/>
          <p:nvPr/>
        </p:nvGrpSpPr>
        <p:grpSpPr>
          <a:xfrm>
            <a:off x="7481615" y="4038079"/>
            <a:ext cx="5104355" cy="2895816"/>
            <a:chOff x="0" y="0"/>
            <a:chExt cx="2016535" cy="1144026"/>
          </a:xfrm>
        </p:grpSpPr>
        <p:sp>
          <p:nvSpPr>
            <p:cNvPr id="12" name="Freeform 12"/>
            <p:cNvSpPr/>
            <p:nvPr/>
          </p:nvSpPr>
          <p:spPr>
            <a:xfrm>
              <a:off x="0" y="0"/>
              <a:ext cx="2016535" cy="1144026"/>
            </a:xfrm>
            <a:custGeom>
              <a:avLst/>
              <a:gdLst/>
              <a:ahLst/>
              <a:cxnLst/>
              <a:rect l="l" t="t" r="r" b="b"/>
              <a:pathLst>
                <a:path w="2016535" h="1144026">
                  <a:moveTo>
                    <a:pt x="0" y="0"/>
                  </a:moveTo>
                  <a:lnTo>
                    <a:pt x="2016535" y="0"/>
                  </a:lnTo>
                  <a:lnTo>
                    <a:pt x="2016535" y="1144026"/>
                  </a:lnTo>
                  <a:lnTo>
                    <a:pt x="0" y="1144026"/>
                  </a:lnTo>
                  <a:close/>
                </a:path>
              </a:pathLst>
            </a:custGeom>
            <a:solidFill>
              <a:srgbClr val="2978C8"/>
            </a:solidFill>
          </p:spPr>
          <p:txBody>
            <a:bodyPr/>
            <a:lstStyle/>
            <a:p>
              <a:endParaRPr lang="en-US" sz="1200"/>
            </a:p>
          </p:txBody>
        </p:sp>
        <p:sp>
          <p:nvSpPr>
            <p:cNvPr id="13" name="TextBox 13"/>
            <p:cNvSpPr txBox="1"/>
            <p:nvPr/>
          </p:nvSpPr>
          <p:spPr>
            <a:xfrm>
              <a:off x="0" y="-38100"/>
              <a:ext cx="2016535" cy="1182126"/>
            </a:xfrm>
            <a:prstGeom prst="rect">
              <a:avLst/>
            </a:prstGeom>
          </p:spPr>
          <p:txBody>
            <a:bodyPr lIns="33867" tIns="33867" rIns="33867" bIns="33867" rtlCol="0" anchor="ctr"/>
            <a:lstStyle/>
            <a:p>
              <a:pPr algn="ctr">
                <a:lnSpc>
                  <a:spcPts val="1773"/>
                </a:lnSpc>
              </a:pPr>
              <a:endParaRPr sz="1200"/>
            </a:p>
          </p:txBody>
        </p:sp>
      </p:grpSp>
      <p:sp>
        <p:nvSpPr>
          <p:cNvPr id="18" name="Freeform 18">
            <a:extLst>
              <a:ext uri="{C183D7F6-B498-43B3-948B-1728B52AA6E4}">
                <adec:decorative xmlns:adec="http://schemas.microsoft.com/office/drawing/2017/decorative" val="1"/>
              </a:ext>
            </a:extLst>
          </p:cNvPr>
          <p:cNvSpPr/>
          <p:nvPr/>
        </p:nvSpPr>
        <p:spPr>
          <a:xfrm flipV="1">
            <a:off x="7797545" y="3874964"/>
            <a:ext cx="389525" cy="255670"/>
          </a:xfrm>
          <a:custGeom>
            <a:avLst/>
            <a:gdLst/>
            <a:ahLst/>
            <a:cxnLst/>
            <a:rect l="l" t="t" r="r" b="b"/>
            <a:pathLst>
              <a:path w="584287" h="383505">
                <a:moveTo>
                  <a:pt x="0" y="383504"/>
                </a:moveTo>
                <a:lnTo>
                  <a:pt x="584287" y="383504"/>
                </a:lnTo>
                <a:lnTo>
                  <a:pt x="584287" y="0"/>
                </a:lnTo>
                <a:lnTo>
                  <a:pt x="0" y="0"/>
                </a:lnTo>
                <a:lnTo>
                  <a:pt x="0" y="383504"/>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21" name="TextBox 21"/>
          <p:cNvSpPr txBox="1"/>
          <p:nvPr/>
        </p:nvSpPr>
        <p:spPr>
          <a:xfrm>
            <a:off x="8187070" y="3379060"/>
            <a:ext cx="3475580" cy="469231"/>
          </a:xfrm>
          <a:prstGeom prst="rect">
            <a:avLst/>
          </a:prstGeom>
        </p:spPr>
        <p:txBody>
          <a:bodyPr lIns="0" tIns="0" rIns="0" bIns="0" rtlCol="0" anchor="t">
            <a:spAutoFit/>
          </a:bodyPr>
          <a:lstStyle/>
          <a:p>
            <a:pPr algn="ctr">
              <a:lnSpc>
                <a:spcPts val="1907"/>
              </a:lnSpc>
            </a:pPr>
            <a:r>
              <a:rPr lang="en-US" sz="1467" b="1" dirty="0">
                <a:solidFill>
                  <a:srgbClr val="FFFFFF"/>
                </a:solidFill>
                <a:latin typeface="Helios Bold"/>
                <a:ea typeface="Helios Bold"/>
                <a:cs typeface="Helios Bold"/>
                <a:sym typeface="Helios Bold"/>
              </a:rPr>
              <a:t>The importance of </a:t>
            </a:r>
          </a:p>
          <a:p>
            <a:pPr algn="ctr">
              <a:lnSpc>
                <a:spcPts val="1907"/>
              </a:lnSpc>
            </a:pPr>
            <a:r>
              <a:rPr lang="en-US" sz="1467" b="1" dirty="0">
                <a:solidFill>
                  <a:srgbClr val="FFFFFF"/>
                </a:solidFill>
                <a:latin typeface="Helios Bold"/>
                <a:ea typeface="Helios Bold"/>
                <a:cs typeface="Helios Bold"/>
                <a:sym typeface="Helios Bold"/>
              </a:rPr>
              <a:t>federal awards</a:t>
            </a:r>
          </a:p>
        </p:txBody>
      </p:sp>
      <p:sp>
        <p:nvSpPr>
          <p:cNvPr id="28" name="TextBox 28"/>
          <p:cNvSpPr txBox="1"/>
          <p:nvPr/>
        </p:nvSpPr>
        <p:spPr>
          <a:xfrm>
            <a:off x="7848834" y="4335300"/>
            <a:ext cx="3945617" cy="1384995"/>
          </a:xfrm>
          <a:prstGeom prst="rect">
            <a:avLst/>
          </a:prstGeom>
        </p:spPr>
        <p:txBody>
          <a:bodyPr wrap="square" lIns="0" tIns="0" rIns="0" bIns="0" rtlCol="0" anchor="t">
            <a:spAutoFit/>
          </a:bodyPr>
          <a:lstStyle/>
          <a:p>
            <a:pPr algn="just">
              <a:lnSpc>
                <a:spcPts val="1773"/>
              </a:lnSpc>
              <a:spcBef>
                <a:spcPct val="0"/>
              </a:spcBef>
            </a:pPr>
            <a:r>
              <a:rPr lang="en-US" dirty="0">
                <a:solidFill>
                  <a:srgbClr val="FFFFFF"/>
                </a:solidFill>
                <a:latin typeface="Cambria" panose="02040503050406030204" pitchFamily="18" charset="0"/>
                <a:ea typeface="Cambria" panose="02040503050406030204" pitchFamily="18" charset="0"/>
                <a:cs typeface="Helios"/>
                <a:sym typeface="Helios"/>
              </a:rPr>
              <a:t>To “ensure financial stewardship of federal funds” under 2 CFR 200, recipients of federal awards must establish and maintain sound financial management practices, including robust internal controls.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Fringe Benefits</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a:t>Allowances and services employers provide to their employees as compensation in addition to regular salaries and wages. These can include, but are not limited to, h</a:t>
            </a:r>
            <a:r>
              <a:rPr lang="en-US" sz="2000" b="0" i="0">
                <a:effectLst/>
              </a:rPr>
              <a:t>ealth insurance, retirement plans, paid leave (like vacation or sick time), and workman’s comp.</a:t>
            </a:r>
            <a:endParaRPr lang="en-US" sz="2000"/>
          </a:p>
        </p:txBody>
      </p:sp>
      <p:sp>
        <p:nvSpPr>
          <p:cNvPr id="4" name="TextBox 3">
            <a:extLst>
              <a:ext uri="{FF2B5EF4-FFF2-40B4-BE49-F238E27FC236}">
                <a16:creationId xmlns:a16="http://schemas.microsoft.com/office/drawing/2014/main" id="{3DF0F048-2E76-D194-826D-554A0EF9DB18}"/>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2 CFR 200.431</a:t>
            </a:r>
          </a:p>
        </p:txBody>
      </p:sp>
    </p:spTree>
    <p:extLst>
      <p:ext uri="{BB962C8B-B14F-4D97-AF65-F5344CB8AC3E}">
        <p14:creationId xmlns:p14="http://schemas.microsoft.com/office/powerpoint/2010/main" val="238755922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Fringe Benefits</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7" y="1061543"/>
            <a:ext cx="4862447" cy="5546047"/>
          </a:xfrm>
        </p:spPr>
        <p:txBody>
          <a:bodyPr anchor="ctr">
            <a:normAutofit/>
          </a:bodyPr>
          <a:lstStyle/>
          <a:p>
            <a:pPr rtl="0" fontAlgn="base">
              <a:buFont typeface="Arial" panose="020B0604020202020204" pitchFamily="34" charset="0"/>
              <a:buChar char="•"/>
            </a:pPr>
            <a:r>
              <a:rPr lang="en-US" sz="2000" b="0" i="0" u="none" strike="noStrike" dirty="0">
                <a:effectLst/>
                <a:latin typeface="Cambria" panose="02040503050406030204" pitchFamily="18" charset="0"/>
                <a:ea typeface="Cambria" panose="02040503050406030204" pitchFamily="18" charset="0"/>
              </a:rPr>
              <a:t>Fringe benefits should be broken-down and detailed based on actual known costs or an approved negotiated rate by a Federal agency.  </a:t>
            </a:r>
            <a:r>
              <a:rPr lang="en-US" sz="2000" b="0" i="0" dirty="0">
                <a:effectLst/>
                <a:latin typeface="Cambria" panose="02040503050406030204" pitchFamily="18" charset="0"/>
                <a:ea typeface="Cambria" panose="02040503050406030204" pitchFamily="18" charset="0"/>
              </a:rPr>
              <a:t>​</a:t>
            </a:r>
          </a:p>
          <a:p>
            <a:pPr rtl="0" fontAlgn="base">
              <a:buFont typeface="Arial" panose="020B0604020202020204" pitchFamily="34" charset="0"/>
              <a:buChar char="•"/>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r>
              <a:rPr lang="en-US" sz="2000" b="0" i="0" u="none" strike="noStrike" dirty="0">
                <a:effectLst/>
                <a:latin typeface="Cambria" panose="02040503050406030204" pitchFamily="18" charset="0"/>
                <a:ea typeface="Cambria" panose="02040503050406030204" pitchFamily="18" charset="0"/>
              </a:rPr>
              <a:t>Itemize fringe benefits.  Do not list a lump sum amount. List each benefit and the percentage.  Example, FICA – 7.65%, Health – 23%, Leave – 5%, </a:t>
            </a:r>
            <a:r>
              <a:rPr lang="en-US" sz="2000" b="0" i="0" u="none" strike="noStrike" dirty="0" err="1">
                <a:effectLst/>
                <a:latin typeface="Cambria" panose="02040503050406030204" pitchFamily="18" charset="0"/>
                <a:ea typeface="Cambria" panose="02040503050406030204" pitchFamily="18" charset="0"/>
              </a:rPr>
              <a:t>etc</a:t>
            </a:r>
            <a:r>
              <a:rPr lang="en-US" sz="2000" b="0" i="0" u="none" strike="noStrike" dirty="0">
                <a:effectLst/>
                <a:latin typeface="Cambria" panose="02040503050406030204" pitchFamily="18" charset="0"/>
                <a:ea typeface="Cambria" panose="02040503050406030204" pitchFamily="18" charset="0"/>
              </a:rPr>
              <a:t> or you can state the percentage and list what it includes.  Example 26% includes FICA, bonus, pension, and health.</a:t>
            </a:r>
            <a:r>
              <a:rPr lang="en-US" sz="2000" b="0" i="0" dirty="0">
                <a:effectLst/>
                <a:latin typeface="Cambria" panose="02040503050406030204" pitchFamily="18" charset="0"/>
                <a:ea typeface="Cambria" panose="02040503050406030204" pitchFamily="18" charset="0"/>
              </a:rPr>
              <a:t>​</a:t>
            </a: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r>
              <a:rPr lang="en-US" sz="2000" dirty="0">
                <a:latin typeface="Cambria" panose="02040503050406030204" pitchFamily="18" charset="0"/>
                <a:ea typeface="Cambria" panose="02040503050406030204" pitchFamily="18" charset="0"/>
              </a:rPr>
              <a:t>Fringe benefits should be calculated on the actual salary of personnel versus the total costs (unless they are the same) </a:t>
            </a: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1437757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5" y="1593899"/>
            <a:ext cx="4230100" cy="3387497"/>
          </a:xfrm>
        </p:spPr>
        <p:txBody>
          <a:bodyPr anchor="b">
            <a:normAutofit/>
          </a:bodyPr>
          <a:lstStyle/>
          <a:p>
            <a:pPr algn="r">
              <a:lnSpc>
                <a:spcPct val="90000"/>
              </a:lnSpc>
            </a:pPr>
            <a:r>
              <a:rPr lang="en-US" sz="4000" dirty="0">
                <a:solidFill>
                  <a:srgbClr val="FFFFFF"/>
                </a:solidFill>
              </a:rPr>
              <a:t>Important things to Know – Fringe Benefits (Cont’d)</a:t>
            </a:r>
            <a:br>
              <a:rPr lang="en-US" sz="4000" dirty="0">
                <a:solidFill>
                  <a:srgbClr val="FFFFFF"/>
                </a:solidFill>
              </a:rPr>
            </a:br>
            <a:br>
              <a:rPr lang="en-US" sz="4000" dirty="0">
                <a:solidFill>
                  <a:srgbClr val="FFFFFF"/>
                </a:solidFill>
              </a:rPr>
            </a:b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8" y="737537"/>
            <a:ext cx="4862447" cy="5546047"/>
          </a:xfrm>
        </p:spPr>
        <p:txBody>
          <a:bodyPr anchor="ctr">
            <a:normAutofit/>
          </a:bodyPr>
          <a:lstStyle/>
          <a:p>
            <a:pPr rtl="0" fontAlgn="base">
              <a:buFont typeface="Arial" panose="020B0604020202020204" pitchFamily="34" charset="0"/>
              <a:buChar char="•"/>
            </a:pPr>
            <a:r>
              <a:rPr lang="en-US" sz="2000" b="0" i="0" u="none" strike="noStrike" dirty="0">
                <a:effectLst/>
                <a:latin typeface="Cambria" panose="02040503050406030204" pitchFamily="18" charset="0"/>
                <a:ea typeface="Cambria" panose="02040503050406030204" pitchFamily="18" charset="0"/>
              </a:rPr>
              <a:t>Non-federal fringe benefits cannot be based on Federal personnel salaries.</a:t>
            </a:r>
            <a:r>
              <a:rPr lang="en-US" sz="2000" b="0" i="0" dirty="0">
                <a:effectLst/>
                <a:latin typeface="Cambria" panose="02040503050406030204" pitchFamily="18" charset="0"/>
                <a:ea typeface="Cambria" panose="02040503050406030204" pitchFamily="18" charset="0"/>
              </a:rPr>
              <a:t>​</a:t>
            </a: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r>
              <a:rPr lang="en-US" sz="2000" b="0" i="0" u="none" strike="noStrike" dirty="0">
                <a:effectLst/>
                <a:latin typeface="Cambria" panose="02040503050406030204" pitchFamily="18" charset="0"/>
                <a:ea typeface="Cambria" panose="02040503050406030204" pitchFamily="18" charset="0"/>
              </a:rPr>
              <a:t>Ensure fringe benefits are reasonable and not excessive.  </a:t>
            </a:r>
            <a:r>
              <a:rPr lang="en-US" sz="2000" dirty="0">
                <a:latin typeface="Cambria" panose="02040503050406030204" pitchFamily="18" charset="0"/>
                <a:ea typeface="Cambria" panose="02040503050406030204" pitchFamily="18" charset="0"/>
              </a:rPr>
              <a:t>Excessive fringe benefits for executives are generally unallowable.</a:t>
            </a: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r>
              <a:rPr lang="en-US" sz="2000" dirty="0">
                <a:latin typeface="Cambria" panose="02040503050406030204" pitchFamily="18" charset="0"/>
                <a:ea typeface="Cambria" panose="02040503050406030204" pitchFamily="18" charset="0"/>
              </a:rPr>
              <a:t>Consultants/contractors should not be included in fringe benefits.</a:t>
            </a: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2936484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4" name="Picture 3" descr="Budget chart for fringe benefits and how to review it">
            <a:extLst>
              <a:ext uri="{FF2B5EF4-FFF2-40B4-BE49-F238E27FC236}">
                <a16:creationId xmlns:a16="http://schemas.microsoft.com/office/drawing/2014/main" id="{08E587E2-AEC9-8F14-DEBD-7ED5671E29F5}"/>
              </a:ext>
            </a:extLst>
          </p:cNvPr>
          <p:cNvPicPr>
            <a:picLocks noChangeAspect="1"/>
          </p:cNvPicPr>
          <p:nvPr/>
        </p:nvPicPr>
        <p:blipFill>
          <a:blip r:embed="rId2"/>
          <a:stretch>
            <a:fillRect/>
          </a:stretch>
        </p:blipFill>
        <p:spPr>
          <a:xfrm>
            <a:off x="1781664" y="1846710"/>
            <a:ext cx="8352149" cy="5011290"/>
          </a:xfrm>
          <a:prstGeom prst="rect">
            <a:avLst/>
          </a:prstGeom>
        </p:spPr>
      </p:pic>
    </p:spTree>
    <p:extLst>
      <p:ext uri="{BB962C8B-B14F-4D97-AF65-F5344CB8AC3E}">
        <p14:creationId xmlns:p14="http://schemas.microsoft.com/office/powerpoint/2010/main" val="201972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Travel</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33992" y="905145"/>
            <a:ext cx="6049953" cy="2523854"/>
          </a:xfrm>
        </p:spPr>
        <p:txBody>
          <a:bodyPr vert="horz" lIns="91440" tIns="45720" rIns="91440" bIns="45720" rtlCol="0" anchor="b">
            <a:normAutofit/>
          </a:bodyPr>
          <a:lstStyle/>
          <a:p>
            <a:pPr marL="0" indent="-228600" defTabSz="914400">
              <a:lnSpc>
                <a:spcPct val="90000"/>
              </a:lnSpc>
            </a:pPr>
            <a:r>
              <a:rPr lang="en-US" sz="2000" dirty="0"/>
              <a:t>Refers </a:t>
            </a:r>
            <a:r>
              <a:rPr lang="en-US" sz="2000" b="0" i="0" dirty="0">
                <a:effectLst/>
              </a:rPr>
              <a:t>to the costs associated with employees traveling on official business for a non-federal entity receiving federal funds. This includes expenses for transportation, lodging, meals, and other incidental costs. These costs are allowable under federal awards if they are reasonable, necessary for the project, and documented.</a:t>
            </a:r>
            <a:endParaRPr lang="en-US" sz="2000" dirty="0"/>
          </a:p>
        </p:txBody>
      </p:sp>
      <p:sp>
        <p:nvSpPr>
          <p:cNvPr id="4" name="TextBox 3">
            <a:extLst>
              <a:ext uri="{FF2B5EF4-FFF2-40B4-BE49-F238E27FC236}">
                <a16:creationId xmlns:a16="http://schemas.microsoft.com/office/drawing/2014/main" id="{CBE6949A-DC65-F8CF-8472-117AA9C03DFE}"/>
              </a:ext>
            </a:extLst>
          </p:cNvPr>
          <p:cNvSpPr txBox="1"/>
          <p:nvPr/>
        </p:nvSpPr>
        <p:spPr>
          <a:xfrm>
            <a:off x="5233992" y="3955988"/>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2 CFR 200.475</a:t>
            </a:r>
          </a:p>
        </p:txBody>
      </p:sp>
    </p:spTree>
    <p:extLst>
      <p:ext uri="{BB962C8B-B14F-4D97-AF65-F5344CB8AC3E}">
        <p14:creationId xmlns:p14="http://schemas.microsoft.com/office/powerpoint/2010/main" val="4554717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Travel</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350247" y="2280603"/>
            <a:ext cx="5576081" cy="5546047"/>
          </a:xfrm>
        </p:spPr>
        <p:txBody>
          <a:bodyPr anchor="ctr">
            <a:normAutofit lnSpcReduction="10000"/>
          </a:bodyPr>
          <a:lstStyle/>
          <a:p>
            <a:pPr rtl="0" fontAlgn="base">
              <a:lnSpc>
                <a:spcPct val="90000"/>
              </a:lnSpc>
              <a:buFont typeface="Arial" panose="020B0604020202020204" pitchFamily="34" charset="0"/>
              <a:buChar char="•"/>
            </a:pPr>
            <a:r>
              <a:rPr lang="en-US" sz="1900" b="0" i="0" u="none" strike="noStrike" dirty="0">
                <a:effectLst/>
                <a:latin typeface="Cambria" panose="02040503050406030204" pitchFamily="18" charset="0"/>
                <a:ea typeface="Cambria" panose="02040503050406030204" pitchFamily="18" charset="0"/>
              </a:rPr>
              <a:t>The budget narrative should include the purpose and how the travel relates to the  grant/program requirement.   </a:t>
            </a:r>
          </a:p>
          <a:p>
            <a:pPr marL="0" indent="0" rtl="0" fontAlgn="base">
              <a:lnSpc>
                <a:spcPct val="90000"/>
              </a:lnSpc>
              <a:buNone/>
            </a:pPr>
            <a:endParaRPr lang="en-US" sz="10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b="0" i="0" u="none" strike="noStrike" dirty="0">
                <a:effectLst/>
                <a:latin typeface="Cambria" panose="02040503050406030204" pitchFamily="18" charset="0"/>
                <a:ea typeface="Cambria" panose="02040503050406030204" pitchFamily="18" charset="0"/>
              </a:rPr>
              <a:t>If the grantee is using their own travel policy, </a:t>
            </a:r>
            <a:r>
              <a:rPr lang="en-US" sz="1900" dirty="0">
                <a:latin typeface="Cambria" panose="02040503050406030204" pitchFamily="18" charset="0"/>
                <a:ea typeface="Cambria" panose="02040503050406030204" pitchFamily="18" charset="0"/>
              </a:rPr>
              <a:t>it</a:t>
            </a:r>
            <a:r>
              <a:rPr lang="en-US" sz="1900" b="0" i="0" u="none" strike="noStrike" dirty="0">
                <a:effectLst/>
                <a:latin typeface="Cambria" panose="02040503050406030204" pitchFamily="18" charset="0"/>
                <a:ea typeface="Cambria" panose="02040503050406030204" pitchFamily="18" charset="0"/>
              </a:rPr>
              <a:t> should be stated in the narrative. </a:t>
            </a:r>
          </a:p>
          <a:p>
            <a:pPr marL="0" indent="0" rtl="0" fontAlgn="base">
              <a:lnSpc>
                <a:spcPct val="90000"/>
              </a:lnSpc>
              <a:buNone/>
            </a:pPr>
            <a:endParaRPr lang="en-US" sz="10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b="0" i="0" u="none" strike="noStrike" dirty="0">
                <a:effectLst/>
                <a:latin typeface="Cambria" panose="02040503050406030204" pitchFamily="18" charset="0"/>
                <a:ea typeface="Cambria" panose="02040503050406030204" pitchFamily="18" charset="0"/>
              </a:rPr>
              <a:t>If the grantee does not state they are using their own travel policy,  ensure the lodging and per diem rates are aligned with GSA’s  lodging and per diem rates.  The GSA website is www.gsa.gov. </a:t>
            </a:r>
            <a:r>
              <a:rPr lang="en-US" sz="1900" b="0" i="0" dirty="0">
                <a:effectLst/>
                <a:latin typeface="Cambria" panose="02040503050406030204" pitchFamily="18" charset="0"/>
                <a:ea typeface="Cambria" panose="02040503050406030204" pitchFamily="18" charset="0"/>
              </a:rPr>
              <a:t>​</a:t>
            </a:r>
          </a:p>
          <a:p>
            <a:pPr marL="0" indent="0" rtl="0" fontAlgn="base">
              <a:lnSpc>
                <a:spcPct val="90000"/>
              </a:lnSpc>
              <a:buNone/>
            </a:pPr>
            <a:endParaRPr lang="en-US" sz="1000" b="0" i="0"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b="0" i="0" u="none" strike="noStrike" dirty="0">
                <a:effectLst/>
                <a:latin typeface="Cambria" panose="02040503050406030204" pitchFamily="18" charset="0"/>
                <a:ea typeface="Cambria" panose="02040503050406030204" pitchFamily="18" charset="0"/>
              </a:rPr>
              <a:t>Please ensure travel costs are broken-down and detailed. Please do not place a lump sum amount.    For example, $2,000 for travel costs with no details.</a:t>
            </a:r>
            <a:r>
              <a:rPr lang="en-US" sz="1900" b="0" i="0" dirty="0">
                <a:effectLst/>
                <a:latin typeface="Cambria" panose="02040503050406030204" pitchFamily="18" charset="0"/>
                <a:ea typeface="Cambria" panose="02040503050406030204" pitchFamily="18" charset="0"/>
              </a:rPr>
              <a:t>​</a:t>
            </a:r>
          </a:p>
          <a:p>
            <a:pPr marL="0" indent="0" rtl="0" fontAlgn="base">
              <a:lnSpc>
                <a:spcPct val="90000"/>
              </a:lnSpc>
              <a:buNone/>
            </a:pPr>
            <a:endParaRPr lang="en-US" sz="1900" b="0" i="0"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b="0" i="0" u="none" strike="noStrike" dirty="0">
                <a:effectLst/>
                <a:latin typeface="Cambria" panose="02040503050406030204" pitchFamily="18" charset="0"/>
                <a:ea typeface="Cambria" panose="02040503050406030204" pitchFamily="18" charset="0"/>
              </a:rPr>
              <a:t>Meals on travel days should be calculated at 75% of per diem rate ($64 x .75 = $48). </a:t>
            </a:r>
          </a:p>
          <a:p>
            <a:pPr marL="0" indent="0" rtl="0" fontAlgn="base">
              <a:lnSpc>
                <a:spcPct val="90000"/>
              </a:lnSpc>
              <a:buNone/>
            </a:pPr>
            <a:endParaRPr lang="en-US" sz="19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1900" dirty="0">
                <a:latin typeface="Cambria" panose="02040503050406030204" pitchFamily="18" charset="0"/>
                <a:ea typeface="Cambria" panose="02040503050406030204" pitchFamily="18" charset="0"/>
              </a:rPr>
              <a:t>Other travel line items include: parking, tolls, </a:t>
            </a:r>
            <a:r>
              <a:rPr lang="en-US" sz="1900" b="0" i="0" u="none" strike="noStrike" dirty="0">
                <a:effectLst/>
                <a:latin typeface="Cambria" panose="02040503050406030204" pitchFamily="18" charset="0"/>
                <a:ea typeface="Cambria" panose="02040503050406030204" pitchFamily="18" charset="0"/>
              </a:rPr>
              <a:t> </a:t>
            </a:r>
            <a:r>
              <a:rPr lang="en-US" sz="1900" b="0" i="0" dirty="0">
                <a:effectLst/>
                <a:latin typeface="Cambria" panose="02040503050406030204" pitchFamily="18" charset="0"/>
                <a:ea typeface="Cambria" panose="02040503050406030204" pitchFamily="18" charset="0"/>
              </a:rPr>
              <a:t>​mileage.</a:t>
            </a: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marL="0" indent="0" rtl="0" fontAlgn="base">
              <a:lnSpc>
                <a:spcPct val="90000"/>
              </a:lnSpc>
              <a:buNone/>
            </a:pPr>
            <a:endParaRPr lang="en-US" sz="19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19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1900" b="0" i="0" dirty="0">
              <a:effectLst/>
              <a:latin typeface="Arial" panose="020B0604020202020204" pitchFamily="34" charset="0"/>
            </a:endParaRPr>
          </a:p>
          <a:p>
            <a:pPr>
              <a:lnSpc>
                <a:spcPct val="90000"/>
              </a:lnSpc>
            </a:pPr>
            <a:endParaRPr lang="en-US" sz="1900" dirty="0"/>
          </a:p>
        </p:txBody>
      </p:sp>
    </p:spTree>
    <p:extLst>
      <p:ext uri="{BB962C8B-B14F-4D97-AF65-F5344CB8AC3E}">
        <p14:creationId xmlns:p14="http://schemas.microsoft.com/office/powerpoint/2010/main" val="1413130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Travel (Cont’d)</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611797" y="1877916"/>
            <a:ext cx="4862447" cy="5546047"/>
          </a:xfrm>
        </p:spPr>
        <p:txBody>
          <a:bodyPr anchor="ctr">
            <a:normAutofit fontScale="85000" lnSpcReduction="20000"/>
          </a:bodyPr>
          <a:lstStyle/>
          <a:p>
            <a:pPr marL="0" indent="0" rtl="0" fontAlgn="base">
              <a:lnSpc>
                <a:spcPct val="90000"/>
              </a:lnSpc>
              <a:buNone/>
            </a:pPr>
            <a:r>
              <a:rPr lang="en-US" sz="1900" b="0" i="0" u="none" strike="noStrike" dirty="0">
                <a:effectLst/>
                <a:latin typeface="Cambria" panose="02040503050406030204" pitchFamily="18" charset="0"/>
                <a:ea typeface="Cambria" panose="02040503050406030204" pitchFamily="18" charset="0"/>
              </a:rPr>
              <a:t> </a:t>
            </a:r>
            <a:r>
              <a:rPr lang="en-US" sz="1900" b="0" i="0" dirty="0">
                <a:effectLst/>
                <a:latin typeface="Cambria" panose="02040503050406030204" pitchFamily="18" charset="0"/>
                <a:ea typeface="Cambria" panose="02040503050406030204" pitchFamily="18" charset="0"/>
              </a:rPr>
              <a:t>​</a:t>
            </a:r>
          </a:p>
          <a:p>
            <a:pPr rtl="0" fontAlgn="base">
              <a:lnSpc>
                <a:spcPct val="90000"/>
              </a:lnSpc>
              <a:buFont typeface="Arial" panose="020B0604020202020204" pitchFamily="34" charset="0"/>
              <a:buChar char="•"/>
            </a:pPr>
            <a:r>
              <a:rPr lang="en-US" sz="2100" b="0" i="0" u="none" strike="noStrike" dirty="0">
                <a:effectLst/>
                <a:latin typeface="Cambria" panose="02040503050406030204" pitchFamily="18" charset="0"/>
                <a:ea typeface="Cambria" panose="02040503050406030204" pitchFamily="18" charset="0"/>
              </a:rPr>
              <a:t>If location is TBD, the grantee can use the highest per diem rate in gsa.gov.</a:t>
            </a:r>
          </a:p>
          <a:p>
            <a:pPr rtl="0" fontAlgn="base">
              <a:lnSpc>
                <a:spcPct val="90000"/>
              </a:lnSpc>
              <a:buFont typeface="Arial" panose="020B0604020202020204" pitchFamily="34" charset="0"/>
              <a:buChar char="•"/>
            </a:pPr>
            <a:endParaRPr lang="en-US" sz="2100" b="0" i="0" u="none" strike="noStrike"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r>
              <a:rPr lang="en-US" sz="2100" dirty="0">
                <a:latin typeface="Cambria" panose="02040503050406030204" pitchFamily="18" charset="0"/>
                <a:ea typeface="Cambria" panose="02040503050406030204" pitchFamily="18" charset="0"/>
              </a:rPr>
              <a:t>Registration/Conference fees should be in the “Other Category.”</a:t>
            </a:r>
          </a:p>
          <a:p>
            <a:pPr fontAlgn="base">
              <a:lnSpc>
                <a:spcPct val="90000"/>
              </a:lnSpc>
              <a:buFont typeface="Arial" panose="020B0604020202020204" pitchFamily="34" charset="0"/>
              <a:buChar char="•"/>
            </a:pPr>
            <a:endParaRPr lang="en-US" sz="21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r>
              <a:rPr lang="en-US" sz="2100" dirty="0">
                <a:latin typeface="Cambria" panose="02040503050406030204" pitchFamily="18" charset="0"/>
                <a:ea typeface="Cambria" panose="02040503050406030204" pitchFamily="18" charset="0"/>
              </a:rPr>
              <a:t>Please include applicable taxes and fees with lodging rates.  </a:t>
            </a:r>
          </a:p>
          <a:p>
            <a:pPr marL="0" indent="0" fontAlgn="base">
              <a:lnSpc>
                <a:spcPct val="90000"/>
              </a:lnSpc>
              <a:buNone/>
            </a:pPr>
            <a:endParaRPr lang="en-US" sz="21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r>
              <a:rPr lang="en-US" sz="2100" dirty="0">
                <a:latin typeface="Cambria" panose="02040503050406030204" pitchFamily="18" charset="0"/>
                <a:ea typeface="Cambria" panose="02040503050406030204" pitchFamily="18" charset="0"/>
              </a:rPr>
              <a:t>When using gsa.gov, the taxes and fees may cause the amount to go over the government per diem rate.  Example, GSA rate = $200 for lodging  vs. Hotel rate =$200 per night plus $35 taxes and service fees.   This is allowable because the lodging rate ($200) did not exceed the </a:t>
            </a:r>
            <a:r>
              <a:rPr lang="en-US" sz="2100" dirty="0" err="1">
                <a:latin typeface="Cambria" panose="02040503050406030204" pitchFamily="18" charset="0"/>
                <a:ea typeface="Cambria" panose="02040503050406030204" pitchFamily="18" charset="0"/>
              </a:rPr>
              <a:t>gsa</a:t>
            </a:r>
            <a:r>
              <a:rPr lang="en-US" sz="2100" dirty="0">
                <a:latin typeface="Cambria" panose="02040503050406030204" pitchFamily="18" charset="0"/>
                <a:ea typeface="Cambria" panose="02040503050406030204" pitchFamily="18" charset="0"/>
              </a:rPr>
              <a:t> rate.  </a:t>
            </a:r>
          </a:p>
          <a:p>
            <a:pPr marL="0" indent="0" fontAlgn="base">
              <a:lnSpc>
                <a:spcPct val="90000"/>
              </a:lnSpc>
              <a:buNone/>
            </a:pPr>
            <a:endParaRPr lang="en-US" sz="21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r>
              <a:rPr lang="en-US" sz="2100" dirty="0">
                <a:latin typeface="Cambria" panose="02040503050406030204" pitchFamily="18" charset="0"/>
                <a:ea typeface="Cambria" panose="02040503050406030204" pitchFamily="18" charset="0"/>
              </a:rPr>
              <a:t>If using Air travel, include a line item for baggage fees (list separately).</a:t>
            </a:r>
          </a:p>
          <a:p>
            <a:pPr marL="0" indent="0" fontAlgn="base">
              <a:lnSpc>
                <a:spcPct val="90000"/>
              </a:lnSpc>
              <a:buNone/>
            </a:pPr>
            <a:endParaRPr lang="en-US" sz="21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r>
              <a:rPr lang="en-US" sz="2100" dirty="0">
                <a:latin typeface="Cambria" panose="02040503050406030204" pitchFamily="18" charset="0"/>
                <a:ea typeface="Cambria" panose="02040503050406030204" pitchFamily="18" charset="0"/>
              </a:rPr>
              <a:t>If the lodging rate per night is more than the GSA rate, the grantees need a justification and state travel policy used.</a:t>
            </a: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marL="0" indent="0" rtl="0" fontAlgn="base">
              <a:lnSpc>
                <a:spcPct val="90000"/>
              </a:lnSpc>
              <a:buNone/>
            </a:pPr>
            <a:endParaRPr lang="en-US" sz="19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19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900" dirty="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1900" b="0" i="0" dirty="0">
              <a:effectLst/>
              <a:latin typeface="Arial" panose="020B0604020202020204" pitchFamily="34" charset="0"/>
            </a:endParaRPr>
          </a:p>
          <a:p>
            <a:pPr>
              <a:lnSpc>
                <a:spcPct val="90000"/>
              </a:lnSpc>
            </a:pPr>
            <a:endParaRPr lang="en-US" sz="1900" dirty="0"/>
          </a:p>
        </p:txBody>
      </p:sp>
    </p:spTree>
    <p:extLst>
      <p:ext uri="{BB962C8B-B14F-4D97-AF65-F5344CB8AC3E}">
        <p14:creationId xmlns:p14="http://schemas.microsoft.com/office/powerpoint/2010/main" val="110577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Travel (Cont’d)</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454879" y="2280603"/>
            <a:ext cx="4862447" cy="5546047"/>
          </a:xfrm>
        </p:spPr>
        <p:txBody>
          <a:bodyPr anchor="ctr">
            <a:normAutofit fontScale="92500" lnSpcReduction="10000"/>
          </a:bodyPr>
          <a:lstStyle/>
          <a:p>
            <a:pPr marL="0" indent="0" rtl="0" fontAlgn="base">
              <a:lnSpc>
                <a:spcPct val="90000"/>
              </a:lnSpc>
              <a:buNone/>
            </a:pPr>
            <a:r>
              <a:rPr lang="en-US" sz="2000" b="0" i="0" u="none" strike="noStrike" dirty="0">
                <a:effectLst/>
                <a:latin typeface="Cambria" panose="02040503050406030204" pitchFamily="18" charset="0"/>
                <a:ea typeface="Cambria" panose="02040503050406030204" pitchFamily="18" charset="0"/>
              </a:rPr>
              <a:t> </a:t>
            </a:r>
            <a:r>
              <a:rPr lang="en-US" sz="2000" b="0" i="0" dirty="0">
                <a:effectLst/>
                <a:latin typeface="Cambria" panose="02040503050406030204" pitchFamily="18" charset="0"/>
                <a:ea typeface="Cambria" panose="02040503050406030204" pitchFamily="18" charset="0"/>
              </a:rPr>
              <a:t>​</a:t>
            </a:r>
          </a:p>
          <a:p>
            <a:pPr marL="0" indent="0">
              <a:lnSpc>
                <a:spcPct val="90000"/>
              </a:lnSpc>
              <a:buNone/>
            </a:pPr>
            <a:r>
              <a:rPr lang="en-US" sz="2000" dirty="0">
                <a:latin typeface="Cambria" panose="02040503050406030204" pitchFamily="18" charset="0"/>
                <a:ea typeface="Cambria" panose="02040503050406030204" pitchFamily="18" charset="0"/>
              </a:rPr>
              <a:t>Lodging Rates at Per Diem </a:t>
            </a:r>
          </a:p>
          <a:p>
            <a:pPr>
              <a:lnSpc>
                <a:spcPct val="90000"/>
              </a:lnSpc>
              <a:buClr>
                <a:srgbClr val="C00000"/>
              </a:buClr>
              <a:buSzPct val="80000"/>
              <a:buFont typeface="Courier New" panose="02070309020205020404" pitchFamily="49" charset="0"/>
              <a:buChar char="o"/>
            </a:pPr>
            <a:r>
              <a:rPr lang="en-US" sz="2000" dirty="0">
                <a:latin typeface="Cambria" panose="02040503050406030204" pitchFamily="18" charset="0"/>
                <a:ea typeface="Cambria" panose="02040503050406030204" pitchFamily="18" charset="0"/>
              </a:rPr>
              <a:t>All OJP funded contracts for events that include 30 or more participants (both Federal and non-Federal) lodging costs for any number of attendees requiring lodging must not exceed Federal per diem rate for lodging.    </a:t>
            </a:r>
          </a:p>
          <a:p>
            <a:pPr marL="0" indent="0">
              <a:lnSpc>
                <a:spcPct val="90000"/>
              </a:lnSpc>
              <a:buClr>
                <a:srgbClr val="C00000"/>
              </a:buClr>
              <a:buSzPct val="80000"/>
              <a:buNone/>
            </a:pPr>
            <a:r>
              <a:rPr lang="en-US" sz="2000" dirty="0">
                <a:latin typeface="Cambria" panose="02040503050406030204" pitchFamily="18" charset="0"/>
                <a:ea typeface="Cambria" panose="02040503050406030204" pitchFamily="18" charset="0"/>
              </a:rPr>
              <a:t> </a:t>
            </a:r>
          </a:p>
          <a:p>
            <a:pPr>
              <a:lnSpc>
                <a:spcPct val="90000"/>
              </a:lnSpc>
              <a:buClr>
                <a:srgbClr val="C00000"/>
              </a:buClr>
              <a:buSzPct val="80000"/>
              <a:buFont typeface="Courier New" panose="02070309020205020404" pitchFamily="49" charset="0"/>
              <a:buChar char="o"/>
            </a:pPr>
            <a:r>
              <a:rPr lang="en-US" sz="2000" dirty="0">
                <a:latin typeface="Cambria" panose="02040503050406030204" pitchFamily="18" charset="0"/>
                <a:ea typeface="Cambria" panose="02040503050406030204" pitchFamily="18" charset="0"/>
              </a:rPr>
              <a:t>Conferences that include less than 30 people are exempt from this requirement.</a:t>
            </a:r>
          </a:p>
          <a:p>
            <a:pPr marL="0" indent="0">
              <a:lnSpc>
                <a:spcPct val="90000"/>
              </a:lnSpc>
              <a:buClr>
                <a:srgbClr val="C00000"/>
              </a:buClr>
              <a:buSzPct val="80000"/>
              <a:buNone/>
            </a:pPr>
            <a:endParaRPr lang="en-US" sz="2000" dirty="0">
              <a:latin typeface="Cambria" panose="02040503050406030204" pitchFamily="18" charset="0"/>
              <a:ea typeface="Cambria" panose="02040503050406030204" pitchFamily="18" charset="0"/>
            </a:endParaRPr>
          </a:p>
          <a:p>
            <a:pPr>
              <a:lnSpc>
                <a:spcPct val="90000"/>
              </a:lnSpc>
              <a:buClr>
                <a:srgbClr val="C00000"/>
              </a:buClr>
              <a:buSzPct val="80000"/>
              <a:buFont typeface="Courier New" panose="02070309020205020404" pitchFamily="49" charset="0"/>
              <a:buChar char="o"/>
            </a:pPr>
            <a:r>
              <a:rPr lang="en-US" sz="2000" dirty="0">
                <a:latin typeface="Cambria" panose="02040503050406030204" pitchFamily="18" charset="0"/>
                <a:ea typeface="Cambria" panose="02040503050406030204" pitchFamily="18" charset="0"/>
              </a:rPr>
              <a:t>The web-site address for obtaining the current rates is </a:t>
            </a:r>
            <a:r>
              <a:rPr lang="en-US" sz="2000" dirty="0">
                <a:latin typeface="Cambria" panose="02040503050406030204" pitchFamily="18" charset="0"/>
                <a:ea typeface="Cambria" panose="02040503050406030204" pitchFamily="18" charset="0"/>
                <a:hlinkClick r:id="rId2" tooltip="http://www.gsa.gov"/>
              </a:rPr>
              <a:t>https://www.gsa.gov</a:t>
            </a:r>
            <a:r>
              <a:rPr lang="en-US" sz="2000" dirty="0">
                <a:latin typeface="Cambria" panose="02040503050406030204" pitchFamily="18" charset="0"/>
                <a:ea typeface="Cambria" panose="02040503050406030204" pitchFamily="18" charset="0"/>
              </a:rPr>
              <a:t> .</a:t>
            </a:r>
          </a:p>
          <a:p>
            <a:pPr marL="0" indent="0">
              <a:lnSpc>
                <a:spcPct val="90000"/>
              </a:lnSpc>
              <a:buClr>
                <a:srgbClr val="C00000"/>
              </a:buClr>
              <a:buSzPct val="80000"/>
              <a:buNone/>
            </a:pPr>
            <a:r>
              <a:rPr lang="en-US" sz="2000" dirty="0">
                <a:latin typeface="Cambria" panose="02040503050406030204" pitchFamily="18" charset="0"/>
                <a:ea typeface="Cambria" panose="02040503050406030204" pitchFamily="18" charset="0"/>
              </a:rPr>
              <a:t>     </a:t>
            </a:r>
          </a:p>
          <a:p>
            <a:pPr>
              <a:lnSpc>
                <a:spcPct val="90000"/>
              </a:lnSpc>
              <a:buClr>
                <a:srgbClr val="C00000"/>
              </a:buClr>
              <a:buSzPct val="80000"/>
              <a:buFont typeface="Courier New" panose="02070309020205020404" pitchFamily="49" charset="0"/>
              <a:buChar char="o"/>
            </a:pPr>
            <a:r>
              <a:rPr lang="en-US" sz="2000" dirty="0">
                <a:latin typeface="Cambria" panose="02040503050406030204" pitchFamily="18" charset="0"/>
                <a:ea typeface="Cambria" panose="02040503050406030204" pitchFamily="18" charset="0"/>
              </a:rPr>
              <a:t>DOJ Grants Financial Guide provides further clarification of this </a:t>
            </a:r>
            <a:br>
              <a:rPr lang="en-US" sz="2000" dirty="0">
                <a:latin typeface="Cambria" panose="02040503050406030204" pitchFamily="18" charset="0"/>
                <a:ea typeface="Cambria" panose="02040503050406030204" pitchFamily="18" charset="0"/>
              </a:rPr>
            </a:br>
            <a:r>
              <a:rPr lang="en-US" sz="2000" dirty="0">
                <a:latin typeface="Cambria" panose="02040503050406030204" pitchFamily="18" charset="0"/>
                <a:ea typeface="Cambria" panose="02040503050406030204" pitchFamily="18" charset="0"/>
              </a:rPr>
              <a:t>requirement at </a:t>
            </a:r>
            <a:r>
              <a:rPr lang="en-US" sz="2000" dirty="0">
                <a:latin typeface="Cambria" panose="02040503050406030204" pitchFamily="18" charset="0"/>
                <a:ea typeface="Cambria" panose="02040503050406030204" pitchFamily="18" charset="0"/>
                <a:hlinkClick r:id="rId3"/>
              </a:rPr>
              <a:t>https://www.ojp.gov/funding/financialguidedoj/overview</a:t>
            </a:r>
            <a:r>
              <a:rPr lang="en-US" sz="2000" dirty="0">
                <a:latin typeface="Cambria" panose="02040503050406030204" pitchFamily="18" charset="0"/>
                <a:ea typeface="Cambria" panose="02040503050406030204" pitchFamily="18" charset="0"/>
              </a:rPr>
              <a:t> </a:t>
            </a: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lnSpc>
                <a:spcPct val="90000"/>
              </a:lnSpc>
              <a:buNone/>
            </a:pPr>
            <a:endParaRPr lang="en-US" sz="20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2000" b="0" i="0" dirty="0">
              <a:effectLst/>
              <a:latin typeface="Arial" panose="020B0604020202020204" pitchFamily="34" charset="0"/>
            </a:endParaRPr>
          </a:p>
          <a:p>
            <a:pPr>
              <a:lnSpc>
                <a:spcPct val="90000"/>
              </a:lnSpc>
            </a:pPr>
            <a:endParaRPr lang="en-US" sz="2000" dirty="0"/>
          </a:p>
        </p:txBody>
      </p:sp>
    </p:spTree>
    <p:extLst>
      <p:ext uri="{BB962C8B-B14F-4D97-AF65-F5344CB8AC3E}">
        <p14:creationId xmlns:p14="http://schemas.microsoft.com/office/powerpoint/2010/main" val="840387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5" name="Picture 4" descr="Budget review chart for travel and how to read it">
            <a:extLst>
              <a:ext uri="{FF2B5EF4-FFF2-40B4-BE49-F238E27FC236}">
                <a16:creationId xmlns:a16="http://schemas.microsoft.com/office/drawing/2014/main" id="{C3FAA3AE-D801-CDC5-4783-AA97C867E766}"/>
              </a:ext>
            </a:extLst>
          </p:cNvPr>
          <p:cNvPicPr>
            <a:picLocks noChangeAspect="1"/>
          </p:cNvPicPr>
          <p:nvPr/>
        </p:nvPicPr>
        <p:blipFill>
          <a:blip r:embed="rId2"/>
          <a:stretch>
            <a:fillRect/>
          </a:stretch>
        </p:blipFill>
        <p:spPr>
          <a:xfrm>
            <a:off x="1144945" y="1966293"/>
            <a:ext cx="9902109" cy="4452160"/>
          </a:xfrm>
          <a:prstGeom prst="rect">
            <a:avLst/>
          </a:prstGeom>
        </p:spPr>
      </p:pic>
    </p:spTree>
    <p:extLst>
      <p:ext uri="{BB962C8B-B14F-4D97-AF65-F5344CB8AC3E}">
        <p14:creationId xmlns:p14="http://schemas.microsoft.com/office/powerpoint/2010/main" val="372059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Equipment</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a:t>Refers </a:t>
            </a:r>
            <a:r>
              <a:rPr lang="en-US" sz="2000" b="0" i="0">
                <a:effectLst/>
              </a:rPr>
              <a:t>to tangible personal property (including technology systems) having a useful life or more than one year and a per-unit acquisition cost of $10,000 or more.</a:t>
            </a:r>
            <a:endParaRPr lang="en-US" sz="2000"/>
          </a:p>
        </p:txBody>
      </p:sp>
      <p:sp>
        <p:nvSpPr>
          <p:cNvPr id="4" name="TextBox 3">
            <a:extLst>
              <a:ext uri="{FF2B5EF4-FFF2-40B4-BE49-F238E27FC236}">
                <a16:creationId xmlns:a16="http://schemas.microsoft.com/office/drawing/2014/main" id="{CBE6949A-DC65-F8CF-8472-117AA9C03DFE}"/>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2 CFR 200.439</a:t>
            </a:r>
          </a:p>
        </p:txBody>
      </p:sp>
    </p:spTree>
    <p:extLst>
      <p:ext uri="{BB962C8B-B14F-4D97-AF65-F5344CB8AC3E}">
        <p14:creationId xmlns:p14="http://schemas.microsoft.com/office/powerpoint/2010/main" val="13800880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4667846" y="751300"/>
            <a:ext cx="3757951" cy="403980"/>
          </a:xfrm>
          <a:custGeom>
            <a:avLst/>
            <a:gdLst/>
            <a:ahLst/>
            <a:cxnLst/>
            <a:rect l="l" t="t" r="r" b="b"/>
            <a:pathLst>
              <a:path w="5636927" h="605970">
                <a:moveTo>
                  <a:pt x="0" y="0"/>
                </a:moveTo>
                <a:lnTo>
                  <a:pt x="5636927" y="0"/>
                </a:lnTo>
                <a:lnTo>
                  <a:pt x="5636927" y="605970"/>
                </a:lnTo>
                <a:lnTo>
                  <a:pt x="0" y="605970"/>
                </a:lnTo>
                <a:lnTo>
                  <a:pt x="0" y="0"/>
                </a:lnTo>
                <a:close/>
              </a:path>
            </a:pathLst>
          </a:custGeom>
          <a:blipFill>
            <a:blip r:embed="rId2"/>
            <a:stretch>
              <a:fillRect/>
            </a:stretch>
          </a:blip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rot="-8100000">
            <a:off x="5676670" y="-369240"/>
            <a:ext cx="3573247" cy="1674214"/>
            <a:chOff x="0" y="0"/>
            <a:chExt cx="1597103" cy="748309"/>
          </a:xfrm>
        </p:grpSpPr>
        <p:sp>
          <p:nvSpPr>
            <p:cNvPr id="4" name="Freeform 4"/>
            <p:cNvSpPr/>
            <p:nvPr/>
          </p:nvSpPr>
          <p:spPr>
            <a:xfrm>
              <a:off x="0" y="0"/>
              <a:ext cx="1597103" cy="748309"/>
            </a:xfrm>
            <a:custGeom>
              <a:avLst/>
              <a:gdLst/>
              <a:ahLst/>
              <a:cxnLst/>
              <a:rect l="l" t="t" r="r" b="b"/>
              <a:pathLst>
                <a:path w="1597103" h="748309">
                  <a:moveTo>
                    <a:pt x="0" y="0"/>
                  </a:moveTo>
                  <a:lnTo>
                    <a:pt x="1597103" y="0"/>
                  </a:lnTo>
                  <a:lnTo>
                    <a:pt x="1597103" y="748309"/>
                  </a:lnTo>
                  <a:lnTo>
                    <a:pt x="0" y="748309"/>
                  </a:lnTo>
                  <a:close/>
                </a:path>
              </a:pathLst>
            </a:custGeom>
            <a:solidFill>
              <a:srgbClr val="0F4984"/>
            </a:solidFill>
          </p:spPr>
          <p:txBody>
            <a:bodyPr/>
            <a:lstStyle/>
            <a:p>
              <a:endParaRPr lang="en-US" sz="1200"/>
            </a:p>
          </p:txBody>
        </p:sp>
        <p:sp>
          <p:nvSpPr>
            <p:cNvPr id="5" name="TextBox 5"/>
            <p:cNvSpPr txBox="1"/>
            <p:nvPr/>
          </p:nvSpPr>
          <p:spPr>
            <a:xfrm>
              <a:off x="0" y="-38100"/>
              <a:ext cx="1597103" cy="78640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a:extLst>
              <a:ext uri="{C183D7F6-B498-43B3-948B-1728B52AA6E4}">
                <adec:decorative xmlns:adec="http://schemas.microsoft.com/office/drawing/2017/decorative" val="1"/>
              </a:ext>
            </a:extLst>
          </p:cNvPr>
          <p:cNvSpPr/>
          <p:nvPr/>
        </p:nvSpPr>
        <p:spPr>
          <a:xfrm rot="2700000">
            <a:off x="6618840" y="540121"/>
            <a:ext cx="3757951" cy="403980"/>
          </a:xfrm>
          <a:custGeom>
            <a:avLst/>
            <a:gdLst/>
            <a:ahLst/>
            <a:cxnLst/>
            <a:rect l="l" t="t" r="r" b="b"/>
            <a:pathLst>
              <a:path w="5636927" h="605970">
                <a:moveTo>
                  <a:pt x="0" y="0"/>
                </a:moveTo>
                <a:lnTo>
                  <a:pt x="5636926" y="0"/>
                </a:lnTo>
                <a:lnTo>
                  <a:pt x="5636926" y="605969"/>
                </a:lnTo>
                <a:lnTo>
                  <a:pt x="0" y="605969"/>
                </a:lnTo>
                <a:lnTo>
                  <a:pt x="0" y="0"/>
                </a:lnTo>
                <a:close/>
              </a:path>
            </a:pathLst>
          </a:custGeom>
          <a:blipFill>
            <a:blip r:embed="rId2"/>
            <a:stretch>
              <a:fillRect/>
            </a:stretch>
          </a:blipFill>
        </p:spPr>
        <p:txBody>
          <a:bodyPr/>
          <a:lstStyle/>
          <a:p>
            <a:endParaRPr lang="en-US" sz="1200"/>
          </a:p>
        </p:txBody>
      </p:sp>
      <p:sp>
        <p:nvSpPr>
          <p:cNvPr id="7" name="Freeform 7">
            <a:extLst>
              <a:ext uri="{C183D7F6-B498-43B3-948B-1728B52AA6E4}">
                <adec:decorative xmlns:adec="http://schemas.microsoft.com/office/drawing/2017/decorative" val="1"/>
              </a:ext>
            </a:extLst>
          </p:cNvPr>
          <p:cNvSpPr/>
          <p:nvPr/>
        </p:nvSpPr>
        <p:spPr>
          <a:xfrm rot="-2700000">
            <a:off x="-2878031" y="-2558120"/>
            <a:ext cx="7761286" cy="7761286"/>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3">
              <a:alphaModFix amt="6999"/>
            </a:blip>
            <a:stretch>
              <a:fillRect/>
            </a:stretch>
          </a:blipFill>
        </p:spPr>
        <p:txBody>
          <a:bodyPr/>
          <a:lstStyle/>
          <a:p>
            <a:endParaRPr lang="en-US" sz="1200"/>
          </a:p>
        </p:txBody>
      </p:sp>
      <p:grpSp>
        <p:nvGrpSpPr>
          <p:cNvPr id="8" name="Group 8">
            <a:extLst>
              <a:ext uri="{C183D7F6-B498-43B3-948B-1728B52AA6E4}">
                <adec:decorative xmlns:adec="http://schemas.microsoft.com/office/drawing/2017/decorative" val="1"/>
              </a:ext>
            </a:extLst>
          </p:cNvPr>
          <p:cNvGrpSpPr/>
          <p:nvPr/>
        </p:nvGrpSpPr>
        <p:grpSpPr>
          <a:xfrm rot="-2700000">
            <a:off x="-2657086" y="-2337176"/>
            <a:ext cx="7242099" cy="7242099"/>
            <a:chOff x="0" y="0"/>
            <a:chExt cx="2041549" cy="2041549"/>
          </a:xfrm>
        </p:grpSpPr>
        <p:sp>
          <p:nvSpPr>
            <p:cNvPr id="9" name="Freeform 9"/>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10" name="TextBox 10"/>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1" name="Group 11">
            <a:extLst>
              <a:ext uri="{C183D7F6-B498-43B3-948B-1728B52AA6E4}">
                <adec:decorative xmlns:adec="http://schemas.microsoft.com/office/drawing/2017/decorative" val="1"/>
              </a:ext>
            </a:extLst>
          </p:cNvPr>
          <p:cNvGrpSpPr/>
          <p:nvPr/>
        </p:nvGrpSpPr>
        <p:grpSpPr>
          <a:xfrm>
            <a:off x="685800" y="3934905"/>
            <a:ext cx="4594913" cy="2057400"/>
            <a:chOff x="0" y="0"/>
            <a:chExt cx="1815274" cy="812800"/>
          </a:xfrm>
        </p:grpSpPr>
        <p:sp>
          <p:nvSpPr>
            <p:cNvPr id="12" name="Freeform 12"/>
            <p:cNvSpPr/>
            <p:nvPr/>
          </p:nvSpPr>
          <p:spPr>
            <a:xfrm>
              <a:off x="0" y="0"/>
              <a:ext cx="1815274" cy="812800"/>
            </a:xfrm>
            <a:custGeom>
              <a:avLst/>
              <a:gdLst/>
              <a:ahLst/>
              <a:cxnLst/>
              <a:rect l="l" t="t" r="r" b="b"/>
              <a:pathLst>
                <a:path w="1815274" h="812800">
                  <a:moveTo>
                    <a:pt x="56163" y="0"/>
                  </a:moveTo>
                  <a:lnTo>
                    <a:pt x="1759111" y="0"/>
                  </a:lnTo>
                  <a:cubicBezTo>
                    <a:pt x="1774007" y="0"/>
                    <a:pt x="1788292" y="5917"/>
                    <a:pt x="1798825" y="16450"/>
                  </a:cubicBezTo>
                  <a:cubicBezTo>
                    <a:pt x="1809357" y="26982"/>
                    <a:pt x="1815274" y="41268"/>
                    <a:pt x="1815274" y="56163"/>
                  </a:cubicBezTo>
                  <a:lnTo>
                    <a:pt x="1815274" y="756637"/>
                  </a:lnTo>
                  <a:cubicBezTo>
                    <a:pt x="1815274" y="771532"/>
                    <a:pt x="1809357" y="785818"/>
                    <a:pt x="1798825" y="796350"/>
                  </a:cubicBezTo>
                  <a:cubicBezTo>
                    <a:pt x="1788292" y="806883"/>
                    <a:pt x="1774007" y="812800"/>
                    <a:pt x="1759111" y="812800"/>
                  </a:cubicBezTo>
                  <a:lnTo>
                    <a:pt x="56163" y="812800"/>
                  </a:lnTo>
                  <a:cubicBezTo>
                    <a:pt x="41268" y="812800"/>
                    <a:pt x="26982" y="806883"/>
                    <a:pt x="16450" y="796350"/>
                  </a:cubicBezTo>
                  <a:cubicBezTo>
                    <a:pt x="5917" y="785818"/>
                    <a:pt x="0" y="771532"/>
                    <a:pt x="0" y="756637"/>
                  </a:cubicBezTo>
                  <a:lnTo>
                    <a:pt x="0" y="56163"/>
                  </a:lnTo>
                  <a:cubicBezTo>
                    <a:pt x="0" y="41268"/>
                    <a:pt x="5917" y="26982"/>
                    <a:pt x="16450" y="16450"/>
                  </a:cubicBezTo>
                  <a:cubicBezTo>
                    <a:pt x="26982" y="5917"/>
                    <a:pt x="41268" y="0"/>
                    <a:pt x="56163" y="0"/>
                  </a:cubicBezTo>
                  <a:close/>
                </a:path>
              </a:pathLst>
            </a:custGeom>
            <a:solidFill>
              <a:srgbClr val="000000">
                <a:alpha val="0"/>
              </a:srgbClr>
            </a:solidFill>
            <a:ln w="19050" cap="rnd">
              <a:solidFill>
                <a:srgbClr val="292A2B"/>
              </a:solidFill>
              <a:prstDash val="solid"/>
              <a:round/>
            </a:ln>
          </p:spPr>
          <p:txBody>
            <a:bodyPr/>
            <a:lstStyle/>
            <a:p>
              <a:endParaRPr lang="en-US" sz="1200"/>
            </a:p>
          </p:txBody>
        </p:sp>
        <p:sp>
          <p:nvSpPr>
            <p:cNvPr id="13" name="TextBox 13"/>
            <p:cNvSpPr txBox="1"/>
            <p:nvPr/>
          </p:nvSpPr>
          <p:spPr>
            <a:xfrm>
              <a:off x="0" y="-38100"/>
              <a:ext cx="1815274" cy="850900"/>
            </a:xfrm>
            <a:prstGeom prst="rect">
              <a:avLst/>
            </a:prstGeom>
          </p:spPr>
          <p:txBody>
            <a:bodyPr lIns="33867" tIns="33867" rIns="33867" bIns="33867" rtlCol="0" anchor="ctr"/>
            <a:lstStyle/>
            <a:p>
              <a:pPr algn="ctr">
                <a:lnSpc>
                  <a:spcPts val="1773"/>
                </a:lnSpc>
              </a:pPr>
              <a:endParaRPr sz="1200"/>
            </a:p>
          </p:txBody>
        </p:sp>
      </p:grpSp>
      <p:grpSp>
        <p:nvGrpSpPr>
          <p:cNvPr id="14" name="Group 14">
            <a:extLst>
              <a:ext uri="{C183D7F6-B498-43B3-948B-1728B52AA6E4}">
                <adec:decorative xmlns:adec="http://schemas.microsoft.com/office/drawing/2017/decorative" val="1"/>
              </a:ext>
            </a:extLst>
          </p:cNvPr>
          <p:cNvGrpSpPr/>
          <p:nvPr/>
        </p:nvGrpSpPr>
        <p:grpSpPr>
          <a:xfrm>
            <a:off x="3975101" y="4280928"/>
            <a:ext cx="1425619" cy="1809156"/>
            <a:chOff x="0" y="0"/>
            <a:chExt cx="563208" cy="714728"/>
          </a:xfrm>
        </p:grpSpPr>
        <p:sp>
          <p:nvSpPr>
            <p:cNvPr id="15" name="Freeform 15"/>
            <p:cNvSpPr/>
            <p:nvPr/>
          </p:nvSpPr>
          <p:spPr>
            <a:xfrm>
              <a:off x="0" y="0"/>
              <a:ext cx="563208" cy="714728"/>
            </a:xfrm>
            <a:custGeom>
              <a:avLst/>
              <a:gdLst/>
              <a:ahLst/>
              <a:cxnLst/>
              <a:rect l="l" t="t" r="r" b="b"/>
              <a:pathLst>
                <a:path w="563208" h="714728">
                  <a:moveTo>
                    <a:pt x="0" y="0"/>
                  </a:moveTo>
                  <a:lnTo>
                    <a:pt x="563208" y="0"/>
                  </a:lnTo>
                  <a:lnTo>
                    <a:pt x="563208" y="714728"/>
                  </a:lnTo>
                  <a:lnTo>
                    <a:pt x="0" y="714728"/>
                  </a:lnTo>
                  <a:close/>
                </a:path>
              </a:pathLst>
            </a:custGeom>
            <a:solidFill>
              <a:srgbClr val="F7FBFF"/>
            </a:solidFill>
          </p:spPr>
          <p:txBody>
            <a:bodyPr/>
            <a:lstStyle/>
            <a:p>
              <a:endParaRPr lang="en-US" sz="1200"/>
            </a:p>
          </p:txBody>
        </p:sp>
        <p:sp>
          <p:nvSpPr>
            <p:cNvPr id="16" name="TextBox 16"/>
            <p:cNvSpPr txBox="1"/>
            <p:nvPr/>
          </p:nvSpPr>
          <p:spPr>
            <a:xfrm>
              <a:off x="0" y="-38100"/>
              <a:ext cx="563208" cy="752828"/>
            </a:xfrm>
            <a:prstGeom prst="rect">
              <a:avLst/>
            </a:prstGeom>
          </p:spPr>
          <p:txBody>
            <a:bodyPr lIns="33867" tIns="33867" rIns="33867" bIns="33867" rtlCol="0" anchor="ctr"/>
            <a:lstStyle/>
            <a:p>
              <a:pPr algn="ctr">
                <a:lnSpc>
                  <a:spcPts val="1773"/>
                </a:lnSpc>
              </a:pPr>
              <a:endParaRPr sz="1200"/>
            </a:p>
          </p:txBody>
        </p:sp>
      </p:grpSp>
      <p:sp>
        <p:nvSpPr>
          <p:cNvPr id="17" name="Freeform 17">
            <a:extLst>
              <a:ext uri="{C183D7F6-B498-43B3-948B-1728B52AA6E4}">
                <adec:decorative xmlns:adec="http://schemas.microsoft.com/office/drawing/2017/decorative" val="1"/>
              </a:ext>
            </a:extLst>
          </p:cNvPr>
          <p:cNvSpPr/>
          <p:nvPr/>
        </p:nvSpPr>
        <p:spPr>
          <a:xfrm rot="-2700000">
            <a:off x="6526876" y="1504798"/>
            <a:ext cx="7265806" cy="7265806"/>
          </a:xfrm>
          <a:custGeom>
            <a:avLst/>
            <a:gdLst/>
            <a:ahLst/>
            <a:cxnLst/>
            <a:rect l="l" t="t" r="r" b="b"/>
            <a:pathLst>
              <a:path w="10898709" h="10898709">
                <a:moveTo>
                  <a:pt x="0" y="0"/>
                </a:moveTo>
                <a:lnTo>
                  <a:pt x="10898710" y="0"/>
                </a:lnTo>
                <a:lnTo>
                  <a:pt x="10898710" y="10898709"/>
                </a:lnTo>
                <a:lnTo>
                  <a:pt x="0" y="10898709"/>
                </a:lnTo>
                <a:lnTo>
                  <a:pt x="0" y="0"/>
                </a:lnTo>
                <a:close/>
              </a:path>
            </a:pathLst>
          </a:custGeom>
          <a:blipFill>
            <a:blip r:embed="rId3">
              <a:alphaModFix amt="58000"/>
            </a:blip>
            <a:stretch>
              <a:fillRect/>
            </a:stretch>
          </a:blipFill>
        </p:spPr>
        <p:txBody>
          <a:bodyPr/>
          <a:lstStyle/>
          <a:p>
            <a:endParaRPr lang="en-US" sz="1200"/>
          </a:p>
        </p:txBody>
      </p:sp>
      <p:grpSp>
        <p:nvGrpSpPr>
          <p:cNvPr id="18" name="Group 18">
            <a:extLst>
              <a:ext uri="{C183D7F6-B498-43B3-948B-1728B52AA6E4}">
                <adec:decorative xmlns:adec="http://schemas.microsoft.com/office/drawing/2017/decorative" val="1"/>
              </a:ext>
            </a:extLst>
          </p:cNvPr>
          <p:cNvGrpSpPr/>
          <p:nvPr/>
        </p:nvGrpSpPr>
        <p:grpSpPr>
          <a:xfrm rot="-2700000">
            <a:off x="6733716" y="1711637"/>
            <a:ext cx="6779764" cy="6779764"/>
            <a:chOff x="0" y="0"/>
            <a:chExt cx="2041549" cy="2041549"/>
          </a:xfrm>
        </p:grpSpPr>
        <p:sp>
          <p:nvSpPr>
            <p:cNvPr id="19" name="Freeform 19"/>
            <p:cNvSpPr/>
            <p:nvPr/>
          </p:nvSpPr>
          <p:spPr>
            <a:xfrm>
              <a:off x="0" y="0"/>
              <a:ext cx="2041549" cy="2041549"/>
            </a:xfrm>
            <a:custGeom>
              <a:avLst/>
              <a:gdLst/>
              <a:ahLst/>
              <a:cxnLst/>
              <a:rect l="l" t="t" r="r" b="b"/>
              <a:pathLst>
                <a:path w="2041549" h="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p:spPr>
          <p:txBody>
            <a:bodyPr/>
            <a:lstStyle/>
            <a:p>
              <a:endParaRPr lang="en-US" sz="1200"/>
            </a:p>
          </p:txBody>
        </p:sp>
        <p:sp>
          <p:nvSpPr>
            <p:cNvPr id="20" name="TextBox 20"/>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sp>
        <p:nvSpPr>
          <p:cNvPr id="33" name="TextBox 33"/>
          <p:cNvSpPr txBox="1">
            <a:spLocks noGrp="1"/>
          </p:cNvSpPr>
          <p:nvPr>
            <p:ph type="title" idx="4294967295"/>
          </p:nvPr>
        </p:nvSpPr>
        <p:spPr>
          <a:xfrm>
            <a:off x="685800" y="793316"/>
            <a:ext cx="4410526" cy="5129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033"/>
              </a:lnSpc>
              <a:spcBef>
                <a:spcPts val="0"/>
              </a:spcBef>
              <a:spcAft>
                <a:spcPts val="0"/>
              </a:spcAft>
              <a:buClrTx/>
              <a:buSzTx/>
              <a:buFontTx/>
              <a:buNone/>
              <a:tabLst/>
              <a:defRPr/>
            </a:pPr>
            <a:r>
              <a:rPr kumimoji="0" lang="en-US" sz="3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BUDGET DEFINED</a:t>
            </a:r>
          </a:p>
        </p:txBody>
      </p:sp>
      <p:sp>
        <p:nvSpPr>
          <p:cNvPr id="34" name="TextBox 34"/>
          <p:cNvSpPr txBox="1"/>
          <p:nvPr/>
        </p:nvSpPr>
        <p:spPr>
          <a:xfrm>
            <a:off x="685800" y="1309822"/>
            <a:ext cx="4833233" cy="385490"/>
          </a:xfrm>
          <a:prstGeom prst="rect">
            <a:avLst/>
          </a:prstGeom>
        </p:spPr>
        <p:txBody>
          <a:bodyPr lIns="0" tIns="0" rIns="0" bIns="0" rtlCol="0" anchor="t">
            <a:spAutoFit/>
          </a:bodyPr>
          <a:lstStyle/>
          <a:p>
            <a:pPr>
              <a:lnSpc>
                <a:spcPts val="3266"/>
              </a:lnSpc>
            </a:pPr>
            <a:r>
              <a:rPr lang="en-US" sz="2333" dirty="0">
                <a:solidFill>
                  <a:srgbClr val="292A2B"/>
                </a:solidFill>
                <a:latin typeface="Helios"/>
                <a:ea typeface="Helios"/>
                <a:cs typeface="Helios"/>
                <a:sym typeface="Helios"/>
              </a:rPr>
              <a:t>THE FEDERAL BUDGET</a:t>
            </a:r>
          </a:p>
        </p:txBody>
      </p:sp>
      <p:sp>
        <p:nvSpPr>
          <p:cNvPr id="35" name="TextBox 35"/>
          <p:cNvSpPr txBox="1"/>
          <p:nvPr/>
        </p:nvSpPr>
        <p:spPr>
          <a:xfrm>
            <a:off x="720303" y="1984368"/>
            <a:ext cx="4594913" cy="1384995"/>
          </a:xfrm>
          <a:prstGeom prst="rect">
            <a:avLst/>
          </a:prstGeom>
        </p:spPr>
        <p:txBody>
          <a:bodyPr lIns="0" tIns="0" rIns="0" bIns="0" rtlCol="0" anchor="t">
            <a:spAutoFit/>
          </a:bodyPr>
          <a:lstStyle/>
          <a:p>
            <a:pPr indent="-228600" defTabSz="914400">
              <a:lnSpc>
                <a:spcPct val="90000"/>
              </a:lnSpc>
            </a:pPr>
            <a:r>
              <a:rPr lang="en-US" sz="2000" dirty="0">
                <a:latin typeface="Cambria" panose="02040503050406030204" pitchFamily="18" charset="0"/>
                <a:ea typeface="Cambria" panose="02040503050406030204" pitchFamily="18" charset="0"/>
              </a:rPr>
              <a:t>The financial plan (estimate) for the Federal award that the Federal agency or pass-through entity approves during the Federal award process or in subsequent amendments to the Federal award. </a:t>
            </a:r>
          </a:p>
        </p:txBody>
      </p:sp>
      <p:sp>
        <p:nvSpPr>
          <p:cNvPr id="36" name="TextBox 36"/>
          <p:cNvSpPr txBox="1"/>
          <p:nvPr/>
        </p:nvSpPr>
        <p:spPr>
          <a:xfrm>
            <a:off x="1002612" y="4210541"/>
            <a:ext cx="3880130" cy="258276"/>
          </a:xfrm>
          <a:prstGeom prst="rect">
            <a:avLst/>
          </a:prstGeom>
        </p:spPr>
        <p:txBody>
          <a:bodyPr lIns="0" tIns="0" rIns="0" bIns="0" rtlCol="0" anchor="t">
            <a:spAutoFit/>
          </a:bodyPr>
          <a:lstStyle/>
          <a:p>
            <a:pPr algn="just">
              <a:lnSpc>
                <a:spcPts val="2240"/>
              </a:lnSpc>
              <a:spcBef>
                <a:spcPct val="0"/>
              </a:spcBef>
            </a:pPr>
            <a:r>
              <a:rPr lang="en-US" sz="1600" b="1" dirty="0">
                <a:solidFill>
                  <a:srgbClr val="000000"/>
                </a:solidFill>
                <a:latin typeface="Helios Bold"/>
                <a:ea typeface="Helios Bold"/>
                <a:cs typeface="Helios Bold"/>
                <a:sym typeface="Helios Bold"/>
              </a:rPr>
              <a:t>In Addition:</a:t>
            </a:r>
          </a:p>
        </p:txBody>
      </p:sp>
      <p:sp>
        <p:nvSpPr>
          <p:cNvPr id="37" name="TextBox 37"/>
          <p:cNvSpPr txBox="1"/>
          <p:nvPr/>
        </p:nvSpPr>
        <p:spPr>
          <a:xfrm>
            <a:off x="1002612" y="4592943"/>
            <a:ext cx="3961289" cy="886397"/>
          </a:xfrm>
          <a:prstGeom prst="rect">
            <a:avLst/>
          </a:prstGeom>
        </p:spPr>
        <p:txBody>
          <a:bodyPr lIns="0" tIns="0" rIns="0" bIns="0" rtlCol="0" anchor="t">
            <a:spAutoFit/>
          </a:bodyPr>
          <a:lstStyle/>
          <a:p>
            <a:pPr indent="-228600" defTabSz="914400">
              <a:lnSpc>
                <a:spcPct val="90000"/>
              </a:lnSpc>
            </a:pPr>
            <a:r>
              <a:rPr lang="en-US" sz="1600" dirty="0">
                <a:latin typeface="Cambria" panose="02040503050406030204" pitchFamily="18" charset="0"/>
                <a:ea typeface="Cambria" panose="02040503050406030204" pitchFamily="18" charset="0"/>
              </a:rPr>
              <a:t>It may include the Federal and non-Federal share (match) or only the Federal share, as determined by the Federal agency or pass-through entity.</a:t>
            </a:r>
          </a:p>
        </p:txBody>
      </p:sp>
      <p:grpSp>
        <p:nvGrpSpPr>
          <p:cNvPr id="21" name="Group 21" descr="window overlooking a skyline view of skyscrapers">
            <a:extLst>
              <a:ext uri="{C183D7F6-B498-43B3-948B-1728B52AA6E4}">
                <adec:decorative xmlns:adec="http://schemas.microsoft.com/office/drawing/2017/decorative" val="0"/>
              </a:ext>
            </a:extLst>
          </p:cNvPr>
          <p:cNvGrpSpPr/>
          <p:nvPr/>
        </p:nvGrpSpPr>
        <p:grpSpPr>
          <a:xfrm>
            <a:off x="5941059" y="918980"/>
            <a:ext cx="8365079" cy="8365079"/>
            <a:chOff x="0" y="0"/>
            <a:chExt cx="812800" cy="812800"/>
          </a:xfrm>
        </p:grpSpPr>
        <p:sp>
          <p:nvSpPr>
            <p:cNvPr id="22" name="Freeform 22"/>
            <p:cNvSpPr/>
            <p:nvPr/>
          </p:nvSpPr>
          <p:spPr>
            <a:xfrm>
              <a:off x="12111" y="12111"/>
              <a:ext cx="788579" cy="788579"/>
            </a:xfrm>
            <a:custGeom>
              <a:avLst/>
              <a:gdLst/>
              <a:ahLst/>
              <a:cxnLst/>
              <a:rect l="l" t="t" r="r" b="b"/>
              <a:pathLst>
                <a:path w="788579" h="788579">
                  <a:moveTo>
                    <a:pt x="421339" y="14939"/>
                  </a:moveTo>
                  <a:lnTo>
                    <a:pt x="773639" y="367239"/>
                  </a:lnTo>
                  <a:cubicBezTo>
                    <a:pt x="788578" y="382178"/>
                    <a:pt x="788578" y="406400"/>
                    <a:pt x="773639" y="421339"/>
                  </a:cubicBezTo>
                  <a:lnTo>
                    <a:pt x="421339" y="773639"/>
                  </a:lnTo>
                  <a:cubicBezTo>
                    <a:pt x="406400" y="788578"/>
                    <a:pt x="382178" y="788578"/>
                    <a:pt x="367239" y="773639"/>
                  </a:cubicBezTo>
                  <a:lnTo>
                    <a:pt x="14939" y="421339"/>
                  </a:lnTo>
                  <a:cubicBezTo>
                    <a:pt x="0" y="406400"/>
                    <a:pt x="0" y="382178"/>
                    <a:pt x="14939" y="367239"/>
                  </a:cubicBezTo>
                  <a:lnTo>
                    <a:pt x="367239" y="14939"/>
                  </a:lnTo>
                  <a:cubicBezTo>
                    <a:pt x="382178" y="0"/>
                    <a:pt x="406400" y="0"/>
                    <a:pt x="421339" y="14939"/>
                  </a:cubicBezTo>
                  <a:close/>
                </a:path>
              </a:pathLst>
            </a:custGeom>
            <a:blipFill>
              <a:blip r:embed="rId4"/>
              <a:stretch>
                <a:fillRect l="-24906" r="-24906"/>
              </a:stretch>
            </a:blipFill>
          </p:spPr>
          <p:txBody>
            <a:bodyPr/>
            <a:lstStyle/>
            <a:p>
              <a:endParaRPr lang="en-US" sz="1200"/>
            </a:p>
          </p:txBody>
        </p:sp>
      </p:grpSp>
      <p:grpSp>
        <p:nvGrpSpPr>
          <p:cNvPr id="23" name="Group 23">
            <a:extLst>
              <a:ext uri="{C183D7F6-B498-43B3-948B-1728B52AA6E4}">
                <adec:decorative xmlns:adec="http://schemas.microsoft.com/office/drawing/2017/decorative" val="1"/>
              </a:ext>
            </a:extLst>
          </p:cNvPr>
          <p:cNvGrpSpPr/>
          <p:nvPr/>
        </p:nvGrpSpPr>
        <p:grpSpPr>
          <a:xfrm rot="-8100000">
            <a:off x="7112907" y="662314"/>
            <a:ext cx="6754868" cy="1536132"/>
            <a:chOff x="0" y="0"/>
            <a:chExt cx="3019165" cy="686592"/>
          </a:xfrm>
        </p:grpSpPr>
        <p:sp>
          <p:nvSpPr>
            <p:cNvPr id="24" name="Freeform 24"/>
            <p:cNvSpPr/>
            <p:nvPr/>
          </p:nvSpPr>
          <p:spPr>
            <a:xfrm>
              <a:off x="0" y="0"/>
              <a:ext cx="3019165" cy="686592"/>
            </a:xfrm>
            <a:custGeom>
              <a:avLst/>
              <a:gdLst/>
              <a:ahLst/>
              <a:cxnLst/>
              <a:rect l="l" t="t" r="r" b="b"/>
              <a:pathLst>
                <a:path w="3019165" h="686592">
                  <a:moveTo>
                    <a:pt x="0" y="0"/>
                  </a:moveTo>
                  <a:lnTo>
                    <a:pt x="3019165" y="0"/>
                  </a:lnTo>
                  <a:lnTo>
                    <a:pt x="3019165" y="686592"/>
                  </a:lnTo>
                  <a:lnTo>
                    <a:pt x="0" y="686592"/>
                  </a:lnTo>
                  <a:close/>
                </a:path>
              </a:pathLst>
            </a:custGeom>
            <a:solidFill>
              <a:srgbClr val="16599D"/>
            </a:solidFill>
          </p:spPr>
          <p:txBody>
            <a:bodyPr/>
            <a:lstStyle/>
            <a:p>
              <a:endParaRPr lang="en-US" sz="1200"/>
            </a:p>
          </p:txBody>
        </p:sp>
        <p:sp>
          <p:nvSpPr>
            <p:cNvPr id="25" name="TextBox 25"/>
            <p:cNvSpPr txBox="1"/>
            <p:nvPr/>
          </p:nvSpPr>
          <p:spPr>
            <a:xfrm>
              <a:off x="0" y="-38100"/>
              <a:ext cx="3019165" cy="724692"/>
            </a:xfrm>
            <a:prstGeom prst="rect">
              <a:avLst/>
            </a:prstGeom>
          </p:spPr>
          <p:txBody>
            <a:bodyPr lIns="33867" tIns="33867" rIns="33867" bIns="33867" rtlCol="0" anchor="ctr"/>
            <a:lstStyle/>
            <a:p>
              <a:pPr algn="ctr">
                <a:lnSpc>
                  <a:spcPts val="1773"/>
                </a:lnSpc>
                <a:spcBef>
                  <a:spcPct val="0"/>
                </a:spcBef>
              </a:pPr>
              <a:endParaRPr sz="1200"/>
            </a:p>
          </p:txBody>
        </p:sp>
      </p:grpSp>
      <p:sp>
        <p:nvSpPr>
          <p:cNvPr id="26" name="Freeform 26">
            <a:extLst>
              <a:ext uri="{C183D7F6-B498-43B3-948B-1728B52AA6E4}">
                <adec:decorative xmlns:adec="http://schemas.microsoft.com/office/drawing/2017/decorative" val="1"/>
              </a:ext>
            </a:extLst>
          </p:cNvPr>
          <p:cNvSpPr/>
          <p:nvPr/>
        </p:nvSpPr>
        <p:spPr>
          <a:xfrm rot="2700000">
            <a:off x="9038041" y="853519"/>
            <a:ext cx="3757951" cy="40398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2"/>
            <a:stretch>
              <a:fillRect/>
            </a:stretch>
          </a:blipFill>
        </p:spPr>
        <p:txBody>
          <a:bodyPr/>
          <a:lstStyle/>
          <a:p>
            <a:endParaRPr lang="en-US" sz="1200"/>
          </a:p>
        </p:txBody>
      </p:sp>
      <p:grpSp>
        <p:nvGrpSpPr>
          <p:cNvPr id="27" name="Group 27">
            <a:extLst>
              <a:ext uri="{C183D7F6-B498-43B3-948B-1728B52AA6E4}">
                <adec:decorative xmlns:adec="http://schemas.microsoft.com/office/drawing/2017/decorative" val="1"/>
              </a:ext>
            </a:extLst>
          </p:cNvPr>
          <p:cNvGrpSpPr/>
          <p:nvPr/>
        </p:nvGrpSpPr>
        <p:grpSpPr>
          <a:xfrm rot="-8100000">
            <a:off x="10033141" y="-233888"/>
            <a:ext cx="3333601" cy="1536132"/>
            <a:chOff x="0" y="0"/>
            <a:chExt cx="1489991" cy="686592"/>
          </a:xfrm>
        </p:grpSpPr>
        <p:sp>
          <p:nvSpPr>
            <p:cNvPr id="28" name="Freeform 28"/>
            <p:cNvSpPr/>
            <p:nvPr/>
          </p:nvSpPr>
          <p:spPr>
            <a:xfrm>
              <a:off x="0" y="0"/>
              <a:ext cx="1489991" cy="686592"/>
            </a:xfrm>
            <a:custGeom>
              <a:avLst/>
              <a:gdLst/>
              <a:ahLst/>
              <a:cxnLst/>
              <a:rect l="l" t="t" r="r" b="b"/>
              <a:pathLst>
                <a:path w="1489991" h="686592">
                  <a:moveTo>
                    <a:pt x="0" y="0"/>
                  </a:moveTo>
                  <a:lnTo>
                    <a:pt x="1489991" y="0"/>
                  </a:lnTo>
                  <a:lnTo>
                    <a:pt x="1489991" y="686592"/>
                  </a:lnTo>
                  <a:lnTo>
                    <a:pt x="0" y="686592"/>
                  </a:lnTo>
                  <a:close/>
                </a:path>
              </a:pathLst>
            </a:custGeom>
            <a:solidFill>
              <a:srgbClr val="2978C8"/>
            </a:solidFill>
          </p:spPr>
          <p:txBody>
            <a:bodyPr/>
            <a:lstStyle/>
            <a:p>
              <a:endParaRPr lang="en-US" sz="1200"/>
            </a:p>
          </p:txBody>
        </p:sp>
        <p:sp>
          <p:nvSpPr>
            <p:cNvPr id="29" name="TextBox 29"/>
            <p:cNvSpPr txBox="1"/>
            <p:nvPr/>
          </p:nvSpPr>
          <p:spPr>
            <a:xfrm>
              <a:off x="0" y="-38100"/>
              <a:ext cx="1489991" cy="724692"/>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0" name="Group 30">
            <a:extLst>
              <a:ext uri="{C183D7F6-B498-43B3-948B-1728B52AA6E4}">
                <adec:decorative xmlns:adec="http://schemas.microsoft.com/office/drawing/2017/decorative" val="1"/>
              </a:ext>
            </a:extLst>
          </p:cNvPr>
          <p:cNvGrpSpPr/>
          <p:nvPr/>
        </p:nvGrpSpPr>
        <p:grpSpPr>
          <a:xfrm>
            <a:off x="3931237" y="5948441"/>
            <a:ext cx="87727" cy="8772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A2B"/>
            </a:solidFill>
          </p:spPr>
          <p:txBody>
            <a:bodyPr/>
            <a:lstStyle/>
            <a:p>
              <a:endParaRPr lang="en-US" sz="1200"/>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Equipment</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7" y="2478280"/>
            <a:ext cx="4862447" cy="5546047"/>
          </a:xfrm>
        </p:spPr>
        <p:txBody>
          <a:bodyPr anchor="ctr">
            <a:normAutofit/>
          </a:bodyPr>
          <a:lstStyle/>
          <a:p>
            <a:pPr marL="0" indent="0" rtl="0" fontAlgn="base">
              <a:lnSpc>
                <a:spcPct val="90000"/>
              </a:lnSpc>
              <a:buNone/>
            </a:pPr>
            <a:r>
              <a:rPr lang="en-US" sz="2000" b="0" i="0" u="none" strike="noStrike" dirty="0">
                <a:effectLst/>
                <a:latin typeface="Cambria" panose="02040503050406030204" pitchFamily="18" charset="0"/>
                <a:ea typeface="Cambria" panose="02040503050406030204" pitchFamily="18" charset="0"/>
              </a:rPr>
              <a:t> </a:t>
            </a:r>
            <a:r>
              <a:rPr lang="en-US" sz="2000" b="0" i="0" dirty="0">
                <a:effectLst/>
                <a:latin typeface="Cambria" panose="02040503050406030204" pitchFamily="18" charset="0"/>
                <a:ea typeface="Cambria" panose="02040503050406030204" pitchFamily="18" charset="0"/>
              </a:rPr>
              <a:t>​</a:t>
            </a:r>
          </a:p>
          <a:p>
            <a:pPr rtl="0" fontAlgn="base">
              <a:lnSpc>
                <a:spcPct val="90000"/>
              </a:lnSpc>
              <a:buFont typeface="Arial" panose="020B0604020202020204" pitchFamily="34" charset="0"/>
              <a:buChar char="•"/>
            </a:pPr>
            <a:r>
              <a:rPr lang="en-US" sz="2000" b="0" i="0" u="none" strike="noStrike" dirty="0">
                <a:effectLst/>
                <a:latin typeface="Cambria" panose="02040503050406030204" pitchFamily="18" charset="0"/>
                <a:ea typeface="Cambria" panose="02040503050406030204" pitchFamily="18" charset="0"/>
              </a:rPr>
              <a:t>Expendable items that are not categorized as Equipment and less than $10,000 per unit should be included in the "Supplies" category. </a:t>
            </a:r>
            <a:r>
              <a:rPr lang="en-US" sz="2000" b="0" i="0" dirty="0">
                <a:effectLst/>
                <a:latin typeface="Cambria" panose="02040503050406030204" pitchFamily="18" charset="0"/>
                <a:ea typeface="Cambria" panose="02040503050406030204" pitchFamily="18" charset="0"/>
              </a:rPr>
              <a:t>​</a:t>
            </a:r>
          </a:p>
          <a:p>
            <a:pPr marL="0" indent="0" rtl="0" fontAlgn="base">
              <a:lnSpc>
                <a:spcPct val="90000"/>
              </a:lnSpc>
              <a:buNone/>
            </a:pPr>
            <a:endParaRPr lang="en-US" sz="2000" b="0" i="0"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2000" b="0" i="0" u="none" strike="noStrike" dirty="0">
                <a:effectLst/>
                <a:latin typeface="Cambria" panose="02040503050406030204" pitchFamily="18" charset="0"/>
                <a:ea typeface="Cambria" panose="02040503050406030204" pitchFamily="18" charset="0"/>
              </a:rPr>
              <a:t>Capitalized equipment is excluded from the indirect cost base when using the De </a:t>
            </a:r>
            <a:r>
              <a:rPr lang="en-US" sz="2000" b="0" i="0" u="none" strike="noStrike" dirty="0" err="1">
                <a:effectLst/>
                <a:latin typeface="Cambria" panose="02040503050406030204" pitchFamily="18" charset="0"/>
                <a:ea typeface="Cambria" panose="02040503050406030204" pitchFamily="18" charset="0"/>
              </a:rPr>
              <a:t>Minimus</a:t>
            </a:r>
            <a:r>
              <a:rPr lang="en-US" sz="2000" b="0" i="0" u="none" strike="noStrike" dirty="0">
                <a:effectLst/>
                <a:latin typeface="Cambria" panose="02040503050406030204" pitchFamily="18" charset="0"/>
                <a:ea typeface="Cambria" panose="02040503050406030204" pitchFamily="18" charset="0"/>
              </a:rPr>
              <a:t> Rate. </a:t>
            </a:r>
            <a:r>
              <a:rPr lang="en-US" sz="2000" b="0" i="0" dirty="0">
                <a:effectLst/>
                <a:latin typeface="Cambria" panose="02040503050406030204" pitchFamily="18" charset="0"/>
                <a:ea typeface="Cambria" panose="02040503050406030204" pitchFamily="18" charset="0"/>
              </a:rPr>
              <a:t>​</a:t>
            </a:r>
          </a:p>
          <a:p>
            <a:pPr rtl="0" fontAlgn="base">
              <a:lnSpc>
                <a:spcPct val="90000"/>
              </a:lnSpc>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2000" b="0" i="0" u="none" strike="noStrike" dirty="0">
                <a:effectLst/>
                <a:latin typeface="Cambria" panose="02040503050406030204" pitchFamily="18" charset="0"/>
                <a:ea typeface="Cambria" panose="02040503050406030204" pitchFamily="18" charset="0"/>
              </a:rPr>
              <a:t>Rented or leased equipment costs should be listed under the Procurement Contracts category.</a:t>
            </a:r>
            <a:r>
              <a:rPr lang="en-US" sz="2000" b="0" i="0" dirty="0">
                <a:effectLst/>
                <a:latin typeface="Cambria" panose="02040503050406030204" pitchFamily="18" charset="0"/>
                <a:ea typeface="Cambria" panose="02040503050406030204" pitchFamily="18" charset="0"/>
              </a:rPr>
              <a:t>​</a:t>
            </a:r>
          </a:p>
          <a:p>
            <a:pPr rtl="0"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r>
              <a:rPr lang="en-US" sz="2000" dirty="0">
                <a:latin typeface="Cambria" panose="02040503050406030204" pitchFamily="18" charset="0"/>
                <a:ea typeface="Cambria" panose="02040503050406030204" pitchFamily="18" charset="0"/>
              </a:rPr>
              <a:t>Recipients should follow their own capitalization policy for equipment.             </a:t>
            </a:r>
            <a:br>
              <a:rPr lang="en-US" sz="2000" dirty="0">
                <a:latin typeface="Cambria" panose="02040503050406030204" pitchFamily="18" charset="0"/>
                <a:ea typeface="Cambria" panose="02040503050406030204" pitchFamily="18" charset="0"/>
              </a:rPr>
            </a:br>
            <a:r>
              <a:rPr lang="en-US" sz="2000" dirty="0">
                <a:latin typeface="Cambria" panose="02040503050406030204" pitchFamily="18" charset="0"/>
                <a:ea typeface="Cambria" panose="02040503050406030204" pitchFamily="18" charset="0"/>
              </a:rPr>
              <a:t>If no policy exists, must follow Federal policy</a:t>
            </a:r>
            <a:endParaRPr lang="en-US" sz="2000" b="0" i="0" dirty="0">
              <a:effectLst/>
              <a:latin typeface="Cambria" panose="02040503050406030204" pitchFamily="18" charset="0"/>
              <a:ea typeface="Cambria" panose="02040503050406030204" pitchFamily="18" charset="0"/>
            </a:endParaRPr>
          </a:p>
          <a:p>
            <a:pPr marL="0" indent="0" rtl="0" fontAlgn="base">
              <a:lnSpc>
                <a:spcPct val="90000"/>
              </a:lnSpc>
              <a:buNone/>
            </a:pPr>
            <a:endParaRPr lang="en-US" sz="20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lnSpc>
                <a:spcPct val="90000"/>
              </a:lnSpc>
              <a:buNone/>
            </a:pPr>
            <a:endParaRPr lang="en-US" sz="20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2000" b="0" i="0" dirty="0">
              <a:effectLst/>
              <a:latin typeface="Arial" panose="020B0604020202020204" pitchFamily="34" charset="0"/>
            </a:endParaRPr>
          </a:p>
          <a:p>
            <a:pPr>
              <a:lnSpc>
                <a:spcPct val="90000"/>
              </a:lnSpc>
            </a:pPr>
            <a:endParaRPr lang="en-US" sz="2000" dirty="0"/>
          </a:p>
        </p:txBody>
      </p:sp>
    </p:spTree>
    <p:extLst>
      <p:ext uri="{BB962C8B-B14F-4D97-AF65-F5344CB8AC3E}">
        <p14:creationId xmlns:p14="http://schemas.microsoft.com/office/powerpoint/2010/main" val="2142594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Equipment (Cont’d)</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7" y="1776317"/>
            <a:ext cx="4862447" cy="5546047"/>
          </a:xfrm>
        </p:spPr>
        <p:txBody>
          <a:bodyPr anchor="ctr">
            <a:normAutofit/>
          </a:bodyPr>
          <a:lstStyle/>
          <a:p>
            <a:pPr marL="0" indent="0" rtl="0" fontAlgn="base">
              <a:lnSpc>
                <a:spcPct val="90000"/>
              </a:lnSpc>
              <a:buNone/>
            </a:pPr>
            <a:r>
              <a:rPr lang="en-US" sz="1700" b="0" i="0" u="none" strike="noStrike" dirty="0">
                <a:effectLst/>
                <a:latin typeface="Cambria" panose="02040503050406030204" pitchFamily="18" charset="0"/>
                <a:ea typeface="Cambria" panose="02040503050406030204" pitchFamily="18" charset="0"/>
              </a:rPr>
              <a:t> </a:t>
            </a:r>
            <a:r>
              <a:rPr lang="en-US" sz="1700" b="0" i="0" dirty="0">
                <a:effectLst/>
                <a:latin typeface="Cambria" panose="02040503050406030204" pitchFamily="18" charset="0"/>
                <a:ea typeface="Cambria" panose="02040503050406030204" pitchFamily="18" charset="0"/>
              </a:rPr>
              <a:t>​</a:t>
            </a:r>
          </a:p>
          <a:p>
            <a:pPr>
              <a:lnSpc>
                <a:spcPct val="90000"/>
              </a:lnSpc>
              <a:buClr>
                <a:schemeClr val="accent2"/>
              </a:buClr>
              <a:buFont typeface="Arial" panose="020B0604020202020204" pitchFamily="34" charset="0"/>
              <a:buChar char="•"/>
              <a:defRPr/>
            </a:pPr>
            <a:r>
              <a:rPr lang="en-US" sz="1800" dirty="0">
                <a:latin typeface="Cambria" panose="02040503050406030204" pitchFamily="18" charset="0"/>
                <a:ea typeface="Cambria" panose="02040503050406030204" pitchFamily="18" charset="0"/>
              </a:rPr>
              <a:t>Federal Definition – useful life of more than one year with a fair market value (FMV) of $10,000 or more.</a:t>
            </a:r>
            <a:r>
              <a:rPr lang="en-US" sz="1800" b="0" i="0" u="none" strike="noStrike" dirty="0">
                <a:effectLst/>
                <a:latin typeface="Cambria" panose="02040503050406030204" pitchFamily="18" charset="0"/>
                <a:ea typeface="Cambria" panose="02040503050406030204" pitchFamily="18" charset="0"/>
              </a:rPr>
              <a:t> For disposition of equipment, grantees should adhere to the following guidelines: https://www.ecfr.gov/current/title-2/section-200.313</a:t>
            </a:r>
            <a:endParaRPr lang="en-US" sz="1800" b="0" i="0" dirty="0">
              <a:effectLst/>
              <a:latin typeface="Cambria" panose="02040503050406030204" pitchFamily="18" charset="0"/>
              <a:ea typeface="Cambria" panose="02040503050406030204" pitchFamily="18" charset="0"/>
            </a:endParaRPr>
          </a:p>
          <a:p>
            <a:pPr>
              <a:lnSpc>
                <a:spcPct val="90000"/>
              </a:lnSpc>
              <a:buClr>
                <a:schemeClr val="accent2"/>
              </a:buClr>
              <a:buSzPct val="80000"/>
              <a:buFont typeface="Arial" panose="020B0604020202020204" pitchFamily="34" charset="0"/>
              <a:buChar char="•"/>
              <a:defRPr/>
            </a:pPr>
            <a:endParaRPr lang="en-US" sz="1800" dirty="0">
              <a:latin typeface="Cambria" panose="02040503050406030204" pitchFamily="18" charset="0"/>
              <a:ea typeface="Cambria" panose="02040503050406030204" pitchFamily="18" charset="0"/>
            </a:endParaRPr>
          </a:p>
          <a:p>
            <a:pPr>
              <a:lnSpc>
                <a:spcPct val="90000"/>
              </a:lnSpc>
              <a:buClr>
                <a:schemeClr val="accent2"/>
              </a:buClr>
              <a:buSzPct val="80000"/>
              <a:buFont typeface="Arial" panose="020B0604020202020204" pitchFamily="34" charset="0"/>
              <a:buChar char="•"/>
              <a:defRPr/>
            </a:pPr>
            <a:r>
              <a:rPr lang="en-US" sz="1800" dirty="0">
                <a:latin typeface="Cambria" panose="02040503050406030204" pitchFamily="18" charset="0"/>
                <a:ea typeface="Cambria" panose="02040503050406030204" pitchFamily="18" charset="0"/>
              </a:rPr>
              <a:t>Disposition – when equipment is no longer needed for criminal justice purposes, and its FMV is less than $10,000, the equipment can be retained with no further obligation to the awarding agency.  </a:t>
            </a:r>
          </a:p>
          <a:p>
            <a:pPr>
              <a:lnSpc>
                <a:spcPct val="90000"/>
              </a:lnSpc>
              <a:buClr>
                <a:schemeClr val="accent2"/>
              </a:buClr>
              <a:buSzPct val="80000"/>
              <a:buFont typeface="Arial" panose="020B0604020202020204" pitchFamily="34" charset="0"/>
              <a:buChar char="•"/>
              <a:defRPr/>
            </a:pPr>
            <a:endParaRPr lang="en-US" sz="1800" dirty="0">
              <a:latin typeface="Cambria" panose="02040503050406030204" pitchFamily="18" charset="0"/>
              <a:ea typeface="Cambria" panose="02040503050406030204" pitchFamily="18" charset="0"/>
            </a:endParaRPr>
          </a:p>
          <a:p>
            <a:pPr>
              <a:lnSpc>
                <a:spcPct val="90000"/>
              </a:lnSpc>
              <a:buClr>
                <a:schemeClr val="accent2"/>
              </a:buClr>
              <a:buSzPct val="80000"/>
              <a:buFont typeface="Arial" panose="020B0604020202020204" pitchFamily="34" charset="0"/>
              <a:buChar char="•"/>
              <a:defRPr/>
            </a:pPr>
            <a:r>
              <a:rPr lang="en-US" sz="1800" dirty="0">
                <a:latin typeface="Cambria" panose="02040503050406030204" pitchFamily="18" charset="0"/>
                <a:ea typeface="Cambria" panose="02040503050406030204" pitchFamily="18" charset="0"/>
              </a:rPr>
              <a:t>If the FMV is $10,000 or more, the equipment can be retained or sold; however, the proceeds (Federal participation) must be returned to the awarding agency.</a:t>
            </a: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marL="0" indent="0" rtl="0" fontAlgn="base">
              <a:lnSpc>
                <a:spcPct val="90000"/>
              </a:lnSpc>
              <a:buNone/>
            </a:pPr>
            <a:endParaRPr lang="en-US" sz="17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17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1700" dirty="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1700" b="0" i="0" dirty="0">
              <a:effectLst/>
              <a:latin typeface="Arial" panose="020B0604020202020204" pitchFamily="34" charset="0"/>
            </a:endParaRPr>
          </a:p>
          <a:p>
            <a:pPr>
              <a:lnSpc>
                <a:spcPct val="90000"/>
              </a:lnSpc>
            </a:pPr>
            <a:endParaRPr lang="en-US" sz="1700" dirty="0"/>
          </a:p>
        </p:txBody>
      </p:sp>
    </p:spTree>
    <p:extLst>
      <p:ext uri="{BB962C8B-B14F-4D97-AF65-F5344CB8AC3E}">
        <p14:creationId xmlns:p14="http://schemas.microsoft.com/office/powerpoint/2010/main" val="3626995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5" name="Picture 4" descr="budget review chart for equipment and how to read it">
            <a:extLst>
              <a:ext uri="{FF2B5EF4-FFF2-40B4-BE49-F238E27FC236}">
                <a16:creationId xmlns:a16="http://schemas.microsoft.com/office/drawing/2014/main" id="{E4B60EB5-C242-D2D7-8007-EED24DA1E011}"/>
              </a:ext>
            </a:extLst>
          </p:cNvPr>
          <p:cNvPicPr>
            <a:picLocks noChangeAspect="1"/>
          </p:cNvPicPr>
          <p:nvPr/>
        </p:nvPicPr>
        <p:blipFill>
          <a:blip r:embed="rId2"/>
          <a:stretch>
            <a:fillRect/>
          </a:stretch>
        </p:blipFill>
        <p:spPr>
          <a:xfrm>
            <a:off x="1993652" y="1966293"/>
            <a:ext cx="8204694" cy="4452160"/>
          </a:xfrm>
          <a:prstGeom prst="rect">
            <a:avLst/>
          </a:prstGeom>
        </p:spPr>
      </p:pic>
    </p:spTree>
    <p:extLst>
      <p:ext uri="{BB962C8B-B14F-4D97-AF65-F5344CB8AC3E}">
        <p14:creationId xmlns:p14="http://schemas.microsoft.com/office/powerpoint/2010/main" val="1248481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Supplies</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a:t>Refers </a:t>
            </a:r>
            <a:r>
              <a:rPr lang="en-US" sz="2000" b="0" i="0">
                <a:effectLst/>
              </a:rPr>
              <a:t>to tangible personal property (including technology systems) having a per-unit acquisition cost of $10,000 or less regardless of the length of its useful life.</a:t>
            </a:r>
            <a:endParaRPr lang="en-US" sz="2000"/>
          </a:p>
        </p:txBody>
      </p:sp>
      <p:sp>
        <p:nvSpPr>
          <p:cNvPr id="4" name="TextBox 3">
            <a:extLst>
              <a:ext uri="{FF2B5EF4-FFF2-40B4-BE49-F238E27FC236}">
                <a16:creationId xmlns:a16="http://schemas.microsoft.com/office/drawing/2014/main" id="{CBE6949A-DC65-F8CF-8472-117AA9C03DFE}"/>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2 CFR 200.453</a:t>
            </a:r>
          </a:p>
        </p:txBody>
      </p:sp>
    </p:spTree>
    <p:extLst>
      <p:ext uri="{BB962C8B-B14F-4D97-AF65-F5344CB8AC3E}">
        <p14:creationId xmlns:p14="http://schemas.microsoft.com/office/powerpoint/2010/main" val="59921886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Supplies</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7" y="2967807"/>
            <a:ext cx="4862447" cy="5546047"/>
          </a:xfrm>
        </p:spPr>
        <p:txBody>
          <a:bodyPr anchor="ctr">
            <a:normAutofit/>
          </a:bodyPr>
          <a:lstStyle/>
          <a:p>
            <a:pPr marL="285750" indent="-285750">
              <a:lnSpc>
                <a:spcPct val="90000"/>
              </a:lnSpc>
              <a:spcBef>
                <a:spcPct val="20000"/>
              </a:spcBef>
              <a:spcAft>
                <a:spcPts val="600"/>
              </a:spcAft>
              <a:buFont typeface="Arial"/>
              <a:buChar char="•"/>
            </a:pPr>
            <a:r>
              <a:rPr lang="en-US" sz="2000" b="0" i="0" dirty="0">
                <a:effectLst/>
                <a:latin typeface="Cambria" panose="02040503050406030204" pitchFamily="18" charset="0"/>
                <a:ea typeface="Cambria" panose="02040503050406030204" pitchFamily="18" charset="0"/>
              </a:rPr>
              <a:t>​</a:t>
            </a:r>
            <a:r>
              <a:rPr lang="en-US" sz="2000" dirty="0">
                <a:latin typeface="Cambria" panose="02040503050406030204" pitchFamily="18" charset="0"/>
                <a:ea typeface="Cambria" panose="02040503050406030204" pitchFamily="18" charset="0"/>
              </a:rPr>
              <a:t>Break-down supplies and detail lump sum costs.</a:t>
            </a:r>
          </a:p>
          <a:p>
            <a:pPr marL="285750" indent="-285750">
              <a:lnSpc>
                <a:spcPct val="90000"/>
              </a:lnSpc>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Itemize miscellaneous expenses.</a:t>
            </a:r>
          </a:p>
          <a:p>
            <a:pPr marL="285750" indent="-285750">
              <a:lnSpc>
                <a:spcPct val="90000"/>
              </a:lnSpc>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Cell phone – device cost without the monthly service cost can be categorized as Supplies.  However, if the cell phone cost has a monthly service fee, like internet or telephone service then it should be categorized in Other Costs category.</a:t>
            </a:r>
          </a:p>
          <a:p>
            <a:pPr marL="285750" indent="-285750">
              <a:lnSpc>
                <a:spcPct val="90000"/>
              </a:lnSpc>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Major types – (i.e., office, training, postage, etc.)</a:t>
            </a:r>
          </a:p>
          <a:p>
            <a:pPr marL="285750" indent="-285750">
              <a:lnSpc>
                <a:spcPct val="90000"/>
              </a:lnSpc>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Project benefits – (i.e.  How supplies will support efforts)</a:t>
            </a:r>
          </a:p>
          <a:p>
            <a:pPr marL="285750" indent="-285750">
              <a:lnSpc>
                <a:spcPct val="90000"/>
              </a:lnSpc>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Items that do not fit in the guidelines for capitalization, should be in the Supplies category.</a:t>
            </a:r>
          </a:p>
          <a:p>
            <a:pPr marL="0" indent="0" rtl="0" fontAlgn="base">
              <a:lnSpc>
                <a:spcPct val="90000"/>
              </a:lnSpc>
              <a:buNone/>
            </a:pPr>
            <a:endParaRPr lang="en-US" sz="2000" b="0" i="0" dirty="0">
              <a:effectLst/>
              <a:latin typeface="Cambria" panose="02040503050406030204" pitchFamily="18" charset="0"/>
              <a:ea typeface="Cambria" panose="02040503050406030204" pitchFamily="18" charset="0"/>
            </a:endParaRPr>
          </a:p>
          <a:p>
            <a:pPr marL="0" indent="0" rtl="0" fontAlgn="base">
              <a:lnSpc>
                <a:spcPct val="90000"/>
              </a:lnSpc>
              <a:buNone/>
            </a:pPr>
            <a:endParaRPr lang="en-US" sz="20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lnSpc>
                <a:spcPct val="90000"/>
              </a:lnSpc>
              <a:buNone/>
            </a:pPr>
            <a:endParaRPr lang="en-US" sz="2000" b="0" i="0" u="none" strike="noStrike" dirty="0">
              <a:effectLst/>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lnSpc>
                <a:spcPct val="9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lnSpc>
                <a:spcPct val="90000"/>
              </a:lnSpc>
              <a:buFont typeface="Arial" panose="020B0604020202020204" pitchFamily="34" charset="0"/>
              <a:buChar char="•"/>
            </a:pPr>
            <a:endParaRPr lang="en-US" sz="2000" b="0" i="0" dirty="0">
              <a:effectLst/>
              <a:latin typeface="Arial" panose="020B0604020202020204" pitchFamily="34" charset="0"/>
            </a:endParaRPr>
          </a:p>
          <a:p>
            <a:pPr>
              <a:lnSpc>
                <a:spcPct val="90000"/>
              </a:lnSpc>
            </a:pPr>
            <a:endParaRPr lang="en-US" sz="2000" dirty="0"/>
          </a:p>
        </p:txBody>
      </p:sp>
    </p:spTree>
    <p:extLst>
      <p:ext uri="{BB962C8B-B14F-4D97-AF65-F5344CB8AC3E}">
        <p14:creationId xmlns:p14="http://schemas.microsoft.com/office/powerpoint/2010/main" val="1868184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8" name="Picture 7" descr="budget review chart for supplies and how to read it">
            <a:extLst>
              <a:ext uri="{FF2B5EF4-FFF2-40B4-BE49-F238E27FC236}">
                <a16:creationId xmlns:a16="http://schemas.microsoft.com/office/drawing/2014/main" id="{ADCFCD9A-50A9-5FE9-E8F0-A1747E912E6A}"/>
              </a:ext>
            </a:extLst>
          </p:cNvPr>
          <p:cNvPicPr>
            <a:picLocks noChangeAspect="1"/>
          </p:cNvPicPr>
          <p:nvPr/>
        </p:nvPicPr>
        <p:blipFill>
          <a:blip r:embed="rId2"/>
          <a:stretch>
            <a:fillRect/>
          </a:stretch>
        </p:blipFill>
        <p:spPr>
          <a:xfrm>
            <a:off x="1415620" y="1966293"/>
            <a:ext cx="9360759" cy="4452160"/>
          </a:xfrm>
          <a:prstGeom prst="rect">
            <a:avLst/>
          </a:prstGeom>
        </p:spPr>
      </p:pic>
    </p:spTree>
    <p:extLst>
      <p:ext uri="{BB962C8B-B14F-4D97-AF65-F5344CB8AC3E}">
        <p14:creationId xmlns:p14="http://schemas.microsoft.com/office/powerpoint/2010/main" val="387770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Construction</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dirty="0"/>
              <a:t>Construction Costs are generally unallowable.  Please consult with your program office before budgeting in this category.</a:t>
            </a:r>
          </a:p>
        </p:txBody>
      </p:sp>
      <p:sp>
        <p:nvSpPr>
          <p:cNvPr id="4" name="TextBox 3">
            <a:extLst>
              <a:ext uri="{FF2B5EF4-FFF2-40B4-BE49-F238E27FC236}">
                <a16:creationId xmlns:a16="http://schemas.microsoft.com/office/drawing/2014/main" id="{CBE6949A-DC65-F8CF-8472-117AA9C03DFE}"/>
              </a:ext>
              <a:ext uri="{C183D7F6-B498-43B3-948B-1728B52AA6E4}">
                <adec:decorative xmlns:adec="http://schemas.microsoft.com/office/drawing/2017/decorative" val="1"/>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00539502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Important things to Know – Construction</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7" y="3287648"/>
            <a:ext cx="4862447" cy="5546047"/>
          </a:xfrm>
        </p:spPr>
        <p:txBody>
          <a:bodyPr anchor="ctr">
            <a:normAutofit/>
          </a:bodyPr>
          <a:lstStyle/>
          <a:p>
            <a:pPr marL="285750" indent="-285750">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As a rule, construction costs are generally not allowable.</a:t>
            </a:r>
          </a:p>
          <a:p>
            <a:pPr marL="285750" indent="-285750">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If construction costs are allowed, a description of the construction project and an estimate of the costs should be provided in the budget narrative.   </a:t>
            </a:r>
          </a:p>
          <a:p>
            <a:pPr marL="285750" indent="-285750">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The total cost of a construction project includes the cost of site preparation and demolition of existing structures. </a:t>
            </a:r>
          </a:p>
          <a:p>
            <a:pPr marL="285750" indent="-285750">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Consult with program office before budgeting funds in this category.</a:t>
            </a:r>
          </a:p>
          <a:p>
            <a:pPr marL="285750" indent="-285750">
              <a:spcBef>
                <a:spcPct val="20000"/>
              </a:spcBef>
              <a:spcAft>
                <a:spcPts val="600"/>
              </a:spcAft>
              <a:buFont typeface="Arial"/>
              <a:buChar char="•"/>
            </a:pPr>
            <a:r>
              <a:rPr lang="en-US" sz="2000" dirty="0">
                <a:latin typeface="Cambria" panose="02040503050406030204" pitchFamily="18" charset="0"/>
                <a:ea typeface="Cambria" panose="02040503050406030204" pitchFamily="18" charset="0"/>
              </a:rPr>
              <a:t>Minor repairs or renovations may be allowable and should be classified in the Other Costs category. </a:t>
            </a: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1492170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7" name="Picture 6" descr="budget review chart for construction and how to read it">
            <a:extLst>
              <a:ext uri="{FF2B5EF4-FFF2-40B4-BE49-F238E27FC236}">
                <a16:creationId xmlns:a16="http://schemas.microsoft.com/office/drawing/2014/main" id="{DE03D7BB-78CF-5CE7-5CCC-7B98D8E5E017}"/>
              </a:ext>
            </a:extLst>
          </p:cNvPr>
          <p:cNvPicPr>
            <a:picLocks noChangeAspect="1"/>
          </p:cNvPicPr>
          <p:nvPr/>
        </p:nvPicPr>
        <p:blipFill>
          <a:blip r:embed="rId2"/>
          <a:stretch>
            <a:fillRect/>
          </a:stretch>
        </p:blipFill>
        <p:spPr>
          <a:xfrm>
            <a:off x="542925" y="1857986"/>
            <a:ext cx="11068050" cy="4191367"/>
          </a:xfrm>
          <a:prstGeom prst="rect">
            <a:avLst/>
          </a:prstGeom>
        </p:spPr>
      </p:pic>
    </p:spTree>
    <p:extLst>
      <p:ext uri="{BB962C8B-B14F-4D97-AF65-F5344CB8AC3E}">
        <p14:creationId xmlns:p14="http://schemas.microsoft.com/office/powerpoint/2010/main" val="1690021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SubAwards</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a:t>An award provided by a pass-through entity to a subrecipient for the subrecipient to contribute to the goals and objectives of the project by carrying out part of a Federal award received by the pass-through entity. It does not include payments to a contractor, beneficiary, or participant. </a:t>
            </a:r>
          </a:p>
        </p:txBody>
      </p:sp>
      <p:sp>
        <p:nvSpPr>
          <p:cNvPr id="4" name="TextBox 3">
            <a:extLst>
              <a:ext uri="{FF2B5EF4-FFF2-40B4-BE49-F238E27FC236}">
                <a16:creationId xmlns:a16="http://schemas.microsoft.com/office/drawing/2014/main" id="{CBE6949A-DC65-F8CF-8472-117AA9C03DFE}"/>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2 CFR 200.332</a:t>
            </a:r>
          </a:p>
        </p:txBody>
      </p:sp>
    </p:spTree>
    <p:extLst>
      <p:ext uri="{BB962C8B-B14F-4D97-AF65-F5344CB8AC3E}">
        <p14:creationId xmlns:p14="http://schemas.microsoft.com/office/powerpoint/2010/main" val="235945933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E0116-6D3F-1B18-6127-CC16E484DBD1}"/>
              </a:ext>
            </a:extLst>
          </p:cNvPr>
          <p:cNvSpPr>
            <a:spLocks noGrp="1"/>
          </p:cNvSpPr>
          <p:nvPr>
            <p:ph type="title"/>
          </p:nvPr>
        </p:nvSpPr>
        <p:spPr>
          <a:xfrm>
            <a:off x="8016084" y="547712"/>
            <a:ext cx="3337715" cy="5577367"/>
          </a:xfrm>
        </p:spPr>
        <p:txBody>
          <a:bodyPr>
            <a:normAutofit/>
          </a:bodyPr>
          <a:lstStyle/>
          <a:p>
            <a:r>
              <a:rPr lang="en-US" sz="4400"/>
              <a:t>UNDERSTAND GUIDANCE BEFORE PREPARING BUDGET</a:t>
            </a:r>
          </a:p>
        </p:txBody>
      </p:sp>
      <p:graphicFrame>
        <p:nvGraphicFramePr>
          <p:cNvPr id="4" name="Content Placeholder 3" descr="Chart that shows the notice of funding opportunity in column one, DOJ financial guide in column two, and 2 C.F.R. Part 200, Subpart E in column three">
            <a:extLst>
              <a:ext uri="{FF2B5EF4-FFF2-40B4-BE49-F238E27FC236}">
                <a16:creationId xmlns:a16="http://schemas.microsoft.com/office/drawing/2014/main" id="{D9A90699-CE74-E7C2-78CA-E706087CE5EF}"/>
              </a:ext>
            </a:extLst>
          </p:cNvPr>
          <p:cNvGraphicFramePr>
            <a:graphicFrameLocks noGrp="1"/>
          </p:cNvGraphicFramePr>
          <p:nvPr>
            <p:ph idx="1"/>
            <p:extLst>
              <p:ext uri="{D42A27DB-BD31-4B8C-83A1-F6EECF244321}">
                <p14:modId xmlns:p14="http://schemas.microsoft.com/office/powerpoint/2010/main" val="1268329863"/>
              </p:ext>
            </p:extLst>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8818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Subawards</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7" y="3287648"/>
            <a:ext cx="4862447" cy="5546047"/>
          </a:xfrm>
        </p:spPr>
        <p:txBody>
          <a:bodyPr anchor="ctr">
            <a:normAutofit/>
          </a:bodyPr>
          <a:lstStyle/>
          <a:p>
            <a:pPr marL="285750" marR="0" lvl="0" indent="-285750" algn="l" rtl="0">
              <a:lnSpc>
                <a:spcPct val="100000"/>
              </a:lnSpc>
              <a:spcBef>
                <a:spcPts val="0"/>
              </a:spcBef>
              <a:spcAft>
                <a:spcPts val="0"/>
              </a:spcAft>
              <a:buClrTx/>
              <a:buSzTx/>
              <a:buFont typeface="Arial" panose="020B0604020202020204" pitchFamily="34" charset="0"/>
              <a:buChar char="•"/>
            </a:pPr>
            <a:r>
              <a:rPr lang="en-US" sz="1800" b="0" i="0" u="none" strike="noStrike" kern="100" noProof="0" dirty="0">
                <a:solidFill>
                  <a:srgbClr val="262626"/>
                </a:solidFill>
                <a:effectLst/>
                <a:latin typeface="Cambria" panose="02040503050406030204" pitchFamily="18" charset="0"/>
                <a:ea typeface="Cambria" panose="02040503050406030204" pitchFamily="18" charset="0"/>
              </a:rPr>
              <a:t>The name of each sub-awardee should be listed, if known. A description of the purpose should be explained in detail.    </a:t>
            </a:r>
            <a:r>
              <a:rPr lang="en-US" sz="1800" b="1" i="0" u="none" strike="noStrike" kern="100" noProof="0" dirty="0">
                <a:solidFill>
                  <a:srgbClr val="262626"/>
                </a:solidFill>
                <a:effectLst/>
                <a:latin typeface="Cambria" panose="02040503050406030204" pitchFamily="18" charset="0"/>
                <a:ea typeface="Cambria" panose="02040503050406030204" pitchFamily="18" charset="0"/>
              </a:rPr>
              <a:t>Note:  </a:t>
            </a:r>
            <a:r>
              <a:rPr lang="en-US" sz="1800" b="0" i="0" u="none" strike="noStrike" kern="100" noProof="0" dirty="0">
                <a:solidFill>
                  <a:srgbClr val="262626"/>
                </a:solidFill>
                <a:effectLst/>
                <a:latin typeface="Cambria" panose="02040503050406030204" pitchFamily="18" charset="0"/>
                <a:ea typeface="Cambria" panose="02040503050406030204" pitchFamily="18" charset="0"/>
              </a:rPr>
              <a:t>The consultant travel section under subawards should not be used for consultant travel.  All consultant travel should be re-allocated to the Procurement Contracts category.</a:t>
            </a:r>
          </a:p>
          <a:p>
            <a:pPr marL="285750" marR="0" lvl="0" indent="-285750" algn="l" rtl="0">
              <a:lnSpc>
                <a:spcPct val="100000"/>
              </a:lnSpc>
              <a:spcBef>
                <a:spcPts val="0"/>
              </a:spcBef>
              <a:spcAft>
                <a:spcPts val="0"/>
              </a:spcAft>
              <a:buClrTx/>
              <a:buSzTx/>
              <a:buFont typeface="Arial" panose="020B0604020202020204" pitchFamily="34" charset="0"/>
              <a:buChar char="•"/>
            </a:pPr>
            <a:endParaRPr lang="en-US" sz="1800" kern="100" dirty="0">
              <a:effectLst/>
              <a:latin typeface="Cambria" panose="02040503050406030204" pitchFamily="18" charset="0"/>
              <a:ea typeface="Cambria" panose="02040503050406030204" pitchFamily="18" charset="0"/>
              <a:cs typeface="Times New Roman"/>
            </a:endParaRPr>
          </a:p>
          <a:p>
            <a:pPr marL="285750" marR="0" lvl="0" indent="-285750" algn="l" rtl="0">
              <a:lnSpc>
                <a:spcPct val="100000"/>
              </a:lnSpc>
              <a:spcBef>
                <a:spcPts val="0"/>
              </a:spcBef>
              <a:spcAft>
                <a:spcPts val="0"/>
              </a:spcAft>
              <a:buClrTx/>
              <a:buSzTx/>
              <a:buFont typeface="Arial" panose="020B0604020202020204" pitchFamily="34" charset="0"/>
              <a:buChar char="•"/>
            </a:pPr>
            <a:r>
              <a:rPr lang="en-US" sz="1800" kern="100" dirty="0">
                <a:effectLst/>
                <a:latin typeface="Cambria" panose="02040503050406030204" pitchFamily="18" charset="0"/>
                <a:ea typeface="Cambria" panose="02040503050406030204" pitchFamily="18" charset="0"/>
                <a:cs typeface="Times New Roman"/>
              </a:rPr>
              <a:t>Grantees using the De Minimis Indirect Cost rate can only apply $50,000 total per subaward in the indirect cost base regardless of the period of performance.</a:t>
            </a:r>
          </a:p>
          <a:p>
            <a:pPr marL="285750" marR="0" lvl="0" indent="-285750" algn="l" rtl="0">
              <a:lnSpc>
                <a:spcPct val="100000"/>
              </a:lnSpc>
              <a:spcBef>
                <a:spcPts val="0"/>
              </a:spcBef>
              <a:spcAft>
                <a:spcPts val="0"/>
              </a:spcAft>
              <a:buClrTx/>
              <a:buSzTx/>
              <a:buFont typeface="Arial" panose="020B0604020202020204" pitchFamily="34" charset="0"/>
              <a:buChar char="•"/>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800" kern="100" dirty="0">
                <a:effectLst/>
                <a:latin typeface="Cambria" panose="02040503050406030204" pitchFamily="18" charset="0"/>
                <a:ea typeface="Cambria" panose="02040503050406030204" pitchFamily="18" charset="0"/>
                <a:cs typeface="Times New Roman"/>
              </a:rPr>
              <a:t>Subrecipients must follow the $650 a day rule to pay consultants.</a:t>
            </a:r>
          </a:p>
          <a:p>
            <a:pPr marL="285750" marR="0" lvl="0" indent="-285750" algn="l">
              <a:lnSpc>
                <a:spcPct val="100000"/>
              </a:lnSpc>
              <a:spcBef>
                <a:spcPts val="0"/>
              </a:spcBef>
              <a:spcAft>
                <a:spcPts val="0"/>
              </a:spcAft>
              <a:buClrTx/>
              <a:buSzTx/>
              <a:buFont typeface="Arial" panose="020B0604020202020204" pitchFamily="34" charset="0"/>
              <a:buChar char="•"/>
            </a:pPr>
            <a:endParaRPr lang="en-US" sz="1800" kern="100" dirty="0">
              <a:effectLst/>
              <a:latin typeface="Cambria" panose="02040503050406030204" pitchFamily="18" charset="0"/>
              <a:ea typeface="Cambria" panose="02040503050406030204" pitchFamily="18" charset="0"/>
              <a:cs typeface="Times New Roman"/>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800" kern="100" dirty="0">
                <a:effectLst/>
                <a:latin typeface="Cambria" panose="02040503050406030204" pitchFamily="18" charset="0"/>
                <a:ea typeface="Cambria" panose="02040503050406030204" pitchFamily="18" charset="0"/>
                <a:cs typeface="Times New Roman"/>
              </a:rPr>
              <a:t>Subrecipients must follow award terms and special conditions same as the grantee.</a:t>
            </a: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674852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3" name="Picture 2" descr="budge review chart for subawards and how to read it">
            <a:extLst>
              <a:ext uri="{FF2B5EF4-FFF2-40B4-BE49-F238E27FC236}">
                <a16:creationId xmlns:a16="http://schemas.microsoft.com/office/drawing/2014/main" id="{BEB598D4-9B6F-ED8A-7B89-BF266B851A45}"/>
              </a:ext>
            </a:extLst>
          </p:cNvPr>
          <p:cNvPicPr>
            <a:picLocks noChangeAspect="1"/>
          </p:cNvPicPr>
          <p:nvPr/>
        </p:nvPicPr>
        <p:blipFill>
          <a:blip r:embed="rId2"/>
          <a:stretch>
            <a:fillRect/>
          </a:stretch>
        </p:blipFill>
        <p:spPr>
          <a:xfrm>
            <a:off x="984408" y="1966293"/>
            <a:ext cx="10223182" cy="4452160"/>
          </a:xfrm>
          <a:prstGeom prst="rect">
            <a:avLst/>
          </a:prstGeom>
        </p:spPr>
      </p:pic>
    </p:spTree>
    <p:extLst>
      <p:ext uri="{BB962C8B-B14F-4D97-AF65-F5344CB8AC3E}">
        <p14:creationId xmlns:p14="http://schemas.microsoft.com/office/powerpoint/2010/main" val="676190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2700" kern="1200">
                <a:solidFill>
                  <a:schemeClr val="bg1"/>
                </a:solidFill>
                <a:latin typeface="+mj-lt"/>
                <a:ea typeface="+mj-ea"/>
                <a:cs typeface="+mj-cs"/>
              </a:rPr>
              <a:t>Procurements/Contracts</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dirty="0">
                <a:latin typeface="Cambria" panose="02040503050406030204" pitchFamily="18" charset="0"/>
                <a:ea typeface="Cambria" panose="02040503050406030204" pitchFamily="18" charset="0"/>
              </a:rPr>
              <a:t>L</a:t>
            </a:r>
            <a:r>
              <a:rPr lang="en-US" sz="2000" b="0" i="0" dirty="0">
                <a:effectLst/>
                <a:latin typeface="Cambria" panose="02040503050406030204" pitchFamily="18" charset="0"/>
                <a:ea typeface="Cambria" panose="02040503050406030204" pitchFamily="18" charset="0"/>
              </a:rPr>
              <a:t>egal instruments used by recipients or subrecipients of Federal awards to purchase property or services needed to carry out their projects or programs. These contracts are subject to specific rules and procedures outlined in 2 CFR 200, particularly in subpart D, which focuses on procurement standards. </a:t>
            </a:r>
            <a:endParaRPr lang="en-US"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BE6949A-DC65-F8CF-8472-117AA9C03DFE}"/>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2 CFR 200.320</a:t>
            </a:r>
          </a:p>
        </p:txBody>
      </p:sp>
    </p:spTree>
    <p:extLst>
      <p:ext uri="{BB962C8B-B14F-4D97-AF65-F5344CB8AC3E}">
        <p14:creationId xmlns:p14="http://schemas.microsoft.com/office/powerpoint/2010/main" val="259519962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Procurement Contracts</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03157" y="3287648"/>
            <a:ext cx="4862447" cy="5546047"/>
          </a:xfrm>
        </p:spPr>
        <p:txBody>
          <a:bodyPr anchor="ctr">
            <a:normAutofit fontScale="85000" lnSpcReduction="10000"/>
          </a:bodyPr>
          <a:lstStyle/>
          <a:p>
            <a:pPr marL="285750" marR="0" lvl="0" indent="-285750" algn="l">
              <a:lnSpc>
                <a:spcPct val="100000"/>
              </a:lnSpc>
              <a:spcBef>
                <a:spcPts val="0"/>
              </a:spcBef>
              <a:spcAft>
                <a:spcPts val="0"/>
              </a:spcAft>
              <a:buClrTx/>
              <a:buSzTx/>
              <a:buFont typeface="Arial" panose="020B0604020202020204" pitchFamily="34" charset="0"/>
              <a:buChar char="•"/>
            </a:pPr>
            <a:r>
              <a:rPr lang="en-US" sz="1900" b="0" i="0" u="none" strike="noStrike" noProof="0" dirty="0">
                <a:solidFill>
                  <a:srgbClr val="262626"/>
                </a:solidFill>
                <a:latin typeface="Cambria" panose="02040503050406030204" pitchFamily="18" charset="0"/>
                <a:ea typeface="Cambria" panose="02040503050406030204" pitchFamily="18" charset="0"/>
              </a:rPr>
              <a:t>Describe in detail the purpose of the contract, duties the consultants will perform and how it will benefit the program.  Indicate the policy (their own or federal) that is being followed. </a:t>
            </a:r>
          </a:p>
          <a:p>
            <a:pPr marL="0" marR="0" lvl="0" indent="0" algn="l">
              <a:lnSpc>
                <a:spcPct val="100000"/>
              </a:lnSpc>
              <a:spcBef>
                <a:spcPts val="0"/>
              </a:spcBef>
              <a:spcAft>
                <a:spcPts val="0"/>
              </a:spcAft>
              <a:buClrTx/>
              <a:buSzTx/>
              <a:buNone/>
            </a:pPr>
            <a:endParaRPr lang="en-US" sz="1900" dirty="0">
              <a:latin typeface="Cambria" panose="02040503050406030204" pitchFamily="18" charset="0"/>
              <a:ea typeface="Cambria" panose="02040503050406030204" pitchFamily="18" charset="0"/>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900" b="0" i="0" u="none" strike="noStrike" noProof="0" dirty="0">
                <a:solidFill>
                  <a:srgbClr val="262626"/>
                </a:solidFill>
                <a:latin typeface="Cambria" panose="02040503050406030204" pitchFamily="18" charset="0"/>
                <a:ea typeface="Cambria" panose="02040503050406030204" pitchFamily="18" charset="0"/>
              </a:rPr>
              <a:t>Consultant fees exceeding the </a:t>
            </a:r>
            <a:r>
              <a:rPr lang="en-US" sz="1900" b="1" i="0" u="none" strike="noStrike" noProof="0" dirty="0">
                <a:solidFill>
                  <a:srgbClr val="262626"/>
                </a:solidFill>
                <a:latin typeface="Cambria" panose="02040503050406030204" pitchFamily="18" charset="0"/>
                <a:ea typeface="Cambria" panose="02040503050406030204" pitchFamily="18" charset="0"/>
              </a:rPr>
              <a:t>maximum rate </a:t>
            </a:r>
            <a:r>
              <a:rPr lang="en-US" sz="1900" b="0" i="0" u="none" strike="noStrike" noProof="0" dirty="0">
                <a:solidFill>
                  <a:srgbClr val="262626"/>
                </a:solidFill>
                <a:latin typeface="Cambria" panose="02040503050406030204" pitchFamily="18" charset="0"/>
                <a:ea typeface="Cambria" panose="02040503050406030204" pitchFamily="18" charset="0"/>
              </a:rPr>
              <a:t>for an 8-hour day $650 or $81.25 per </a:t>
            </a:r>
            <a:r>
              <a:rPr lang="en-US" sz="1900" b="0" i="0" u="none" strike="noStrike" noProof="0" dirty="0" err="1">
                <a:solidFill>
                  <a:srgbClr val="262626"/>
                </a:solidFill>
                <a:latin typeface="Cambria" panose="02040503050406030204" pitchFamily="18" charset="0"/>
                <a:ea typeface="Cambria" panose="02040503050406030204" pitchFamily="18" charset="0"/>
              </a:rPr>
              <a:t>hr</a:t>
            </a:r>
            <a:r>
              <a:rPr lang="en-US" sz="1900" b="0" i="0" u="none" strike="noStrike" noProof="0" dirty="0">
                <a:solidFill>
                  <a:srgbClr val="262626"/>
                </a:solidFill>
                <a:latin typeface="Cambria" panose="02040503050406030204" pitchFamily="18" charset="0"/>
                <a:ea typeface="Cambria" panose="02040503050406030204" pitchFamily="18" charset="0"/>
              </a:rPr>
              <a:t> require additional justification and prior approval. Grant Manager should note approval in the Internal Review and Remarks Comments.</a:t>
            </a:r>
          </a:p>
          <a:p>
            <a:pPr marL="0" marR="0" lvl="0" indent="0" algn="l" rtl="0" eaLnBrk="1" fontAlgn="auto" latinLnBrk="0" hangingPunct="1">
              <a:lnSpc>
                <a:spcPct val="100000"/>
              </a:lnSpc>
              <a:spcBef>
                <a:spcPts val="0"/>
              </a:spcBef>
              <a:spcAft>
                <a:spcPts val="0"/>
              </a:spcAft>
              <a:buClrTx/>
              <a:buSzTx/>
              <a:buNone/>
            </a:pPr>
            <a:endParaRPr lang="en-US" sz="19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r>
              <a:rPr lang="en-US" sz="1900" b="0" i="0" u="none" strike="noStrike" noProof="0" dirty="0">
                <a:solidFill>
                  <a:srgbClr val="262626"/>
                </a:solidFill>
                <a:latin typeface="Cambria" panose="02040503050406030204" pitchFamily="18" charset="0"/>
                <a:ea typeface="Cambria" panose="02040503050406030204" pitchFamily="18" charset="0"/>
              </a:rPr>
              <a:t>A GAM must be initiated to request to enter into a non-competitive contractual relationship with a contractor under an award where the contracted cost exceeds the simplified acquisition threshold. Please see Financial Guide Chapter 3.8.</a:t>
            </a: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r>
              <a:rPr lang="en-US" sz="1900" b="0" i="0" u="none" strike="noStrike" noProof="0" dirty="0">
                <a:solidFill>
                  <a:srgbClr val="262626"/>
                </a:solidFill>
                <a:latin typeface="Cambria" panose="02040503050406030204" pitchFamily="18" charset="0"/>
                <a:ea typeface="Cambria" panose="02040503050406030204" pitchFamily="18" charset="0"/>
              </a:rPr>
              <a:t>Sole Source Contracts over $250k requires approval from the Program Manager and OCFO. See -</a:t>
            </a:r>
            <a:r>
              <a:rPr lang="en-US" sz="1800" dirty="0">
                <a:latin typeface="Cambria" panose="02040503050406030204" pitchFamily="18" charset="0"/>
                <a:ea typeface="Cambria" panose="02040503050406030204" pitchFamily="18" charset="0"/>
              </a:rPr>
              <a:t>Procurement Standards—General Guidance for Open Competition  (Uniform Guidance at 2 C.F.R. § 200.317 through 2 C.F.R. § 200.327)</a:t>
            </a: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3881141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6" name="Picture 5" descr="budget review chart for procurement contracts and how to read it">
            <a:extLst>
              <a:ext uri="{FF2B5EF4-FFF2-40B4-BE49-F238E27FC236}">
                <a16:creationId xmlns:a16="http://schemas.microsoft.com/office/drawing/2014/main" id="{ED824C9D-95CE-11BD-2DDA-ADAA733B7819}"/>
              </a:ext>
            </a:extLst>
          </p:cNvPr>
          <p:cNvPicPr>
            <a:picLocks noChangeAspect="1"/>
          </p:cNvPicPr>
          <p:nvPr/>
        </p:nvPicPr>
        <p:blipFill>
          <a:blip r:embed="rId2"/>
          <a:stretch>
            <a:fillRect/>
          </a:stretch>
        </p:blipFill>
        <p:spPr>
          <a:xfrm>
            <a:off x="1072049" y="2192086"/>
            <a:ext cx="10251733" cy="3620625"/>
          </a:xfrm>
          <a:prstGeom prst="rect">
            <a:avLst/>
          </a:prstGeom>
        </p:spPr>
      </p:pic>
    </p:spTree>
    <p:extLst>
      <p:ext uri="{BB962C8B-B14F-4D97-AF65-F5344CB8AC3E}">
        <p14:creationId xmlns:p14="http://schemas.microsoft.com/office/powerpoint/2010/main" val="1854089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3" name="Picture 2" descr="continuation of a procurement contracts budget chart and how to read it">
            <a:extLst>
              <a:ext uri="{FF2B5EF4-FFF2-40B4-BE49-F238E27FC236}">
                <a16:creationId xmlns:a16="http://schemas.microsoft.com/office/drawing/2014/main" id="{25C024BE-4505-F87B-0595-672DE29269A7}"/>
              </a:ext>
            </a:extLst>
          </p:cNvPr>
          <p:cNvPicPr>
            <a:picLocks noChangeAspect="1"/>
          </p:cNvPicPr>
          <p:nvPr/>
        </p:nvPicPr>
        <p:blipFill>
          <a:blip r:embed="rId2"/>
          <a:stretch>
            <a:fillRect/>
          </a:stretch>
        </p:blipFill>
        <p:spPr>
          <a:xfrm>
            <a:off x="1046278" y="2202297"/>
            <a:ext cx="10499178" cy="3689090"/>
          </a:xfrm>
          <a:prstGeom prst="rect">
            <a:avLst/>
          </a:prstGeom>
        </p:spPr>
      </p:pic>
    </p:spTree>
    <p:extLst>
      <p:ext uri="{BB962C8B-B14F-4D97-AF65-F5344CB8AC3E}">
        <p14:creationId xmlns:p14="http://schemas.microsoft.com/office/powerpoint/2010/main" val="1172867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Other Category</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dirty="0">
                <a:latin typeface="Cambria" panose="02040503050406030204" pitchFamily="18" charset="0"/>
                <a:ea typeface="Cambria" panose="02040503050406030204" pitchFamily="18" charset="0"/>
              </a:rPr>
              <a:t>R</a:t>
            </a:r>
            <a:r>
              <a:rPr lang="en-US" sz="2000" b="0" i="0" dirty="0">
                <a:effectLst/>
                <a:latin typeface="Cambria" panose="02040503050406030204" pitchFamily="18" charset="0"/>
                <a:ea typeface="Cambria" panose="02040503050406030204" pitchFamily="18" charset="0"/>
              </a:rPr>
              <a:t>eferred to as "other direct costs," is not a specific, predefined category. Instead, it encompasses any allowable costs that are not classified as direct costs (which are readily identifiable to a particular project or activity)</a:t>
            </a:r>
            <a:endParaRPr lang="en-US"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BE6949A-DC65-F8CF-8472-117AA9C03DFE}"/>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2 CFR 200.413</a:t>
            </a:r>
          </a:p>
        </p:txBody>
      </p:sp>
    </p:spTree>
    <p:extLst>
      <p:ext uri="{BB962C8B-B14F-4D97-AF65-F5344CB8AC3E}">
        <p14:creationId xmlns:p14="http://schemas.microsoft.com/office/powerpoint/2010/main" val="347107678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Other Costs</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373761" y="4084976"/>
            <a:ext cx="4862447" cy="5546047"/>
          </a:xfrm>
        </p:spPr>
        <p:txBody>
          <a:bodyPr anchor="ctr">
            <a:normAutofit/>
          </a:bodyPr>
          <a:lstStyle/>
          <a:p>
            <a:pPr marL="285750" marR="0" lvl="0" indent="-285750" algn="l">
              <a:lnSpc>
                <a:spcPct val="100000"/>
              </a:lnSpc>
              <a:spcBef>
                <a:spcPts val="0"/>
              </a:spcBef>
              <a:spcAft>
                <a:spcPts val="0"/>
              </a:spcAft>
              <a:buClrTx/>
              <a:buSzTx/>
              <a:buFont typeface="Arial" panose="020B0604020202020204" pitchFamily="34" charset="0"/>
              <a:buChar char="•"/>
            </a:pPr>
            <a:r>
              <a:rPr lang="en-US" sz="2000" b="0" i="0" u="none" strike="noStrike" noProof="0" dirty="0">
                <a:solidFill>
                  <a:srgbClr val="262626"/>
                </a:solidFill>
                <a:latin typeface="Cambria" panose="02040503050406030204" pitchFamily="18" charset="0"/>
                <a:ea typeface="Cambria" panose="02040503050406030204" pitchFamily="18" charset="0"/>
              </a:rPr>
              <a:t>Other costs generally includes registration fees, rent, software, subscriptions, etc.</a:t>
            </a:r>
          </a:p>
          <a:p>
            <a:pPr marL="0" marR="0" lvl="0" indent="0" algn="l">
              <a:lnSpc>
                <a:spcPct val="100000"/>
              </a:lnSpc>
              <a:spcBef>
                <a:spcPts val="0"/>
              </a:spcBef>
              <a:spcAft>
                <a:spcPts val="0"/>
              </a:spcAft>
              <a:buClrTx/>
              <a:buSzTx/>
              <a:buNone/>
            </a:pPr>
            <a:endParaRPr lang="en-US" sz="2000" dirty="0">
              <a:latin typeface="Cambria" panose="02040503050406030204" pitchFamily="18" charset="0"/>
              <a:ea typeface="Cambria" panose="02040503050406030204" pitchFamily="18" charset="0"/>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b="0" i="0" u="none" strike="noStrike" noProof="0" dirty="0">
                <a:solidFill>
                  <a:srgbClr val="262626"/>
                </a:solidFill>
                <a:latin typeface="Cambria" panose="02040503050406030204" pitchFamily="18" charset="0"/>
                <a:ea typeface="Cambria" panose="02040503050406030204" pitchFamily="18" charset="0"/>
              </a:rPr>
              <a:t>Each item must be detailed and listed separately, and an explanation should be included in the narrative. </a:t>
            </a:r>
          </a:p>
          <a:p>
            <a:pPr marL="0" marR="0" lvl="0" indent="0" algn="l" rtl="0" eaLnBrk="1" fontAlgn="auto" latinLnBrk="0" hangingPunct="1">
              <a:lnSpc>
                <a:spcPct val="100000"/>
              </a:lnSpc>
              <a:spcBef>
                <a:spcPts val="0"/>
              </a:spcBef>
              <a:spcAft>
                <a:spcPts val="0"/>
              </a:spcAft>
              <a:buClrTx/>
              <a:buSzTx/>
              <a:buNone/>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Food and beverage for meetings (generally unallowable). There are exceptions for some programs. Prior approval is required.</a:t>
            </a: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3768147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3" name="Picture 2" descr="budget review chart for other costs and how to read it">
            <a:extLst>
              <a:ext uri="{FF2B5EF4-FFF2-40B4-BE49-F238E27FC236}">
                <a16:creationId xmlns:a16="http://schemas.microsoft.com/office/drawing/2014/main" id="{155E729E-ACC1-B783-EF02-7BF13C70291E}"/>
              </a:ext>
            </a:extLst>
          </p:cNvPr>
          <p:cNvPicPr>
            <a:picLocks noChangeAspect="1"/>
          </p:cNvPicPr>
          <p:nvPr/>
        </p:nvPicPr>
        <p:blipFill>
          <a:blip r:embed="rId2"/>
          <a:stretch>
            <a:fillRect/>
          </a:stretch>
        </p:blipFill>
        <p:spPr>
          <a:xfrm>
            <a:off x="432225" y="2524327"/>
            <a:ext cx="11327549" cy="3336092"/>
          </a:xfrm>
          <a:prstGeom prst="rect">
            <a:avLst/>
          </a:prstGeom>
        </p:spPr>
      </p:pic>
    </p:spTree>
    <p:extLst>
      <p:ext uri="{BB962C8B-B14F-4D97-AF65-F5344CB8AC3E}">
        <p14:creationId xmlns:p14="http://schemas.microsoft.com/office/powerpoint/2010/main" val="3029906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a:solidFill>
                  <a:schemeClr val="bg1"/>
                </a:solidFill>
                <a:latin typeface="+mj-lt"/>
                <a:ea typeface="+mj-ea"/>
                <a:cs typeface="+mj-cs"/>
              </a:rPr>
              <a:t>Indirect Cost</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294377" y="640080"/>
            <a:ext cx="6049953" cy="2523854"/>
          </a:xfrm>
        </p:spPr>
        <p:txBody>
          <a:bodyPr vert="horz" lIns="91440" tIns="45720" rIns="91440" bIns="45720" rtlCol="0" anchor="b">
            <a:normAutofit/>
          </a:bodyPr>
          <a:lstStyle/>
          <a:p>
            <a:pPr marL="0" indent="-228600" defTabSz="914400">
              <a:lnSpc>
                <a:spcPct val="90000"/>
              </a:lnSpc>
            </a:pPr>
            <a:r>
              <a:rPr lang="en-US" sz="2000" b="0" i="0" dirty="0">
                <a:effectLst/>
                <a:latin typeface="Cambria" panose="02040503050406030204" pitchFamily="18" charset="0"/>
                <a:ea typeface="Cambria" panose="02040503050406030204" pitchFamily="18" charset="0"/>
              </a:rPr>
              <a:t>Also known as Facilities and Administrative (F&amp;A) costs. These are costs not directly identifiable with a specific project or activity but are incurred for the overall operation of the organization.</a:t>
            </a:r>
            <a:endParaRPr lang="en-US"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BE6949A-DC65-F8CF-8472-117AA9C03DFE}"/>
              </a:ext>
            </a:extLst>
          </p:cNvPr>
          <p:cNvSpPr txBox="1"/>
          <p:nvPr/>
        </p:nvSpPr>
        <p:spPr>
          <a:xfrm>
            <a:off x="5294377" y="3671317"/>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2 CFR 200.414</a:t>
            </a:r>
          </a:p>
        </p:txBody>
      </p:sp>
    </p:spTree>
    <p:extLst>
      <p:ext uri="{BB962C8B-B14F-4D97-AF65-F5344CB8AC3E}">
        <p14:creationId xmlns:p14="http://schemas.microsoft.com/office/powerpoint/2010/main" val="334507860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BE6860-B8BE-4F8E-7576-144B2A37E8E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highlight>
                  <a:srgbClr val="000000"/>
                </a:highlight>
              </a:rPr>
              <a:t>CREATE A SMART BUDGET</a:t>
            </a:r>
          </a:p>
        </p:txBody>
      </p:sp>
      <p:graphicFrame>
        <p:nvGraphicFramePr>
          <p:cNvPr id="5" name="Content Placeholder 2" descr="smart graphic on how to creat a smart budget with specific, measurable, attainable, relevant, and time-bound">
            <a:extLst>
              <a:ext uri="{FF2B5EF4-FFF2-40B4-BE49-F238E27FC236}">
                <a16:creationId xmlns:a16="http://schemas.microsoft.com/office/drawing/2014/main" id="{81327CB7-08AF-467C-F050-183DD4C2F2CE}"/>
              </a:ext>
            </a:extLst>
          </p:cNvPr>
          <p:cNvGraphicFramePr>
            <a:graphicFrameLocks noGrp="1"/>
          </p:cNvGraphicFramePr>
          <p:nvPr>
            <p:ph idx="1"/>
            <p:extLst>
              <p:ext uri="{D42A27DB-BD31-4B8C-83A1-F6EECF244321}">
                <p14:modId xmlns:p14="http://schemas.microsoft.com/office/powerpoint/2010/main" val="354877739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699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Indirect Costs</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373761" y="4611187"/>
            <a:ext cx="4862447" cy="5546047"/>
          </a:xfrm>
        </p:spPr>
        <p:txBody>
          <a:bodyPr anchor="ctr">
            <a:normAutofit/>
          </a:bodyPr>
          <a:lstStyle/>
          <a:p>
            <a:pPr marL="285750" marR="0" lvl="0" indent="-285750" algn="l">
              <a:lnSpc>
                <a:spcPct val="100000"/>
              </a:lnSpc>
              <a:spcBef>
                <a:spcPts val="0"/>
              </a:spcBef>
              <a:spcAft>
                <a:spcPts val="0"/>
              </a:spcAft>
              <a:buClrTx/>
              <a:buSzTx/>
              <a:buFont typeface="Arial" panose="020B0604020202020204" pitchFamily="34" charset="0"/>
              <a:buChar char="•"/>
            </a:pPr>
            <a:r>
              <a:rPr lang="en-US" sz="2000" b="0" i="0" u="none" strike="noStrike" noProof="0" dirty="0">
                <a:solidFill>
                  <a:srgbClr val="262626"/>
                </a:solidFill>
                <a:latin typeface="Cambria" panose="02040503050406030204" pitchFamily="18" charset="0"/>
                <a:ea typeface="Cambria" panose="02040503050406030204" pitchFamily="18" charset="0"/>
              </a:rPr>
              <a:t>A current negotiated agreement should be attached if the De Minimis rate is not being use.</a:t>
            </a:r>
          </a:p>
          <a:p>
            <a:pPr marL="0" marR="0" lvl="0" indent="0" algn="l">
              <a:lnSpc>
                <a:spcPct val="100000"/>
              </a:lnSpc>
              <a:spcBef>
                <a:spcPts val="0"/>
              </a:spcBef>
              <a:spcAft>
                <a:spcPts val="0"/>
              </a:spcAft>
              <a:buClrTx/>
              <a:buSzTx/>
              <a:buNone/>
            </a:pPr>
            <a:endParaRPr lang="en-US" sz="2000" dirty="0">
              <a:latin typeface="Cambria" panose="02040503050406030204" pitchFamily="18" charset="0"/>
              <a:ea typeface="Cambria" panose="02040503050406030204" pitchFamily="18" charset="0"/>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b="0" i="0" u="none" strike="noStrike" noProof="0" dirty="0">
                <a:solidFill>
                  <a:srgbClr val="262626"/>
                </a:solidFill>
                <a:latin typeface="Cambria" panose="02040503050406030204" pitchFamily="18" charset="0"/>
                <a:ea typeface="Cambria" panose="02040503050406030204" pitchFamily="18" charset="0"/>
              </a:rPr>
              <a:t>Grantee can opt to use the De Minimis rate of 15% when applicable.  </a:t>
            </a:r>
            <a:r>
              <a:rPr lang="en-US" sz="2000" dirty="0">
                <a:solidFill>
                  <a:srgbClr val="262626"/>
                </a:solidFill>
                <a:latin typeface="Cambria" panose="02040503050406030204" pitchFamily="18" charset="0"/>
                <a:ea typeface="Cambria" panose="02040503050406030204" pitchFamily="18" charset="0"/>
              </a:rPr>
              <a:t>No agreement or certificate is required.  However, it should be stated in the budget narrative.</a:t>
            </a:r>
            <a:endParaRPr lang="en-US" sz="2000" b="0" i="0" u="none" strike="noStrike" noProof="0" dirty="0">
              <a:solidFill>
                <a:srgbClr val="262626"/>
              </a:solidFill>
              <a:latin typeface="Cambria" panose="02040503050406030204" pitchFamily="18" charset="0"/>
              <a:ea typeface="Cambria" panose="02040503050406030204" pitchFamily="18" charset="0"/>
            </a:endParaRPr>
          </a:p>
          <a:p>
            <a:pPr marL="0" marR="0" lvl="0" indent="0" algn="l" rtl="0" eaLnBrk="1" fontAlgn="auto" latinLnBrk="0" hangingPunct="1">
              <a:lnSpc>
                <a:spcPct val="100000"/>
              </a:lnSpc>
              <a:spcBef>
                <a:spcPts val="0"/>
              </a:spcBef>
              <a:spcAft>
                <a:spcPts val="0"/>
              </a:spcAft>
              <a:buClrTx/>
              <a:buSzTx/>
              <a:buNone/>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If an IDC agreement has expired, that portion of funds will be held until a new agreement is received.</a:t>
            </a: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The indirect cost should be calculated on the Federal share only.</a:t>
            </a: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3599279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Indirect Costs (Cont’d)</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442611" y="4356017"/>
            <a:ext cx="4862447" cy="5546047"/>
          </a:xfrm>
        </p:spPr>
        <p:txBody>
          <a:bodyPr anchor="ctr">
            <a:normAutofit/>
          </a:bodyPr>
          <a:lstStyle/>
          <a:p>
            <a:pPr marR="0" lvl="0" algn="l" defTabSz="457200" rtl="0" eaLnBrk="1" fontAlgn="auto" latinLnBrk="0" hangingPunct="1">
              <a:spcBef>
                <a:spcPct val="20000"/>
              </a:spcBef>
              <a:spcAft>
                <a:spcPts val="600"/>
              </a:spcAft>
              <a:buClr>
                <a:srgbClr val="C00000"/>
              </a:buClr>
              <a:buSzPct val="115000"/>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 Cognizant agency is t</a:t>
            </a:r>
            <a:r>
              <a:rPr kumimoji="0" lang="en-US" altLang="en-US" sz="2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he Federal Agency responsible for reviewing, negotiating, and approving cost allocation plans or indirect cost rate proposals developed under 2 CFR Part 200.414.</a:t>
            </a:r>
            <a:endParaRPr lang="en-US" sz="2000" dirty="0">
              <a:solidFill>
                <a:prstClr val="black">
                  <a:lumMod val="85000"/>
                  <a:lumOff val="15000"/>
                </a:prstClr>
              </a:solidFill>
              <a:latin typeface="Cambria" panose="02040503050406030204" pitchFamily="18" charset="0"/>
              <a:ea typeface="Cambria" panose="02040503050406030204" pitchFamily="18" charset="0"/>
            </a:endParaRPr>
          </a:p>
          <a:p>
            <a:pPr marR="0" lvl="0" algn="l" defTabSz="457200" rtl="0" eaLnBrk="1" fontAlgn="auto" latinLnBrk="0" hangingPunct="1">
              <a:spcBef>
                <a:spcPct val="20000"/>
              </a:spcBef>
              <a:spcAft>
                <a:spcPts val="600"/>
              </a:spcAft>
              <a:buClr>
                <a:srgbClr val="C00000"/>
              </a:buClr>
              <a:buSzPct val="115000"/>
              <a:tabLst/>
              <a:defRPr/>
            </a:pPr>
            <a:r>
              <a:rPr kumimoji="0" lang="en-US" altLang="en-US" sz="2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The Agency that provides the most federal direct funding (excluding pass-throughs &amp; other local funding) to a grantee is the cognizant federal agency</a:t>
            </a:r>
            <a:r>
              <a:rPr kumimoji="0" lang="en-US" altLang="en-US" sz="2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endParaRPr lang="en-US" altLang="en-US" sz="2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pic>
        <p:nvPicPr>
          <p:cNvPr id="4" name="Picture 3" descr="logos for the DoJ, HHS, and Department of the Interior">
            <a:extLst>
              <a:ext uri="{FF2B5EF4-FFF2-40B4-BE49-F238E27FC236}">
                <a16:creationId xmlns:a16="http://schemas.microsoft.com/office/drawing/2014/main" id="{4B109F3A-3223-F77A-FC1F-8EF3B2060F06}"/>
              </a:ext>
            </a:extLst>
          </p:cNvPr>
          <p:cNvPicPr>
            <a:picLocks noChangeAspect="1"/>
          </p:cNvPicPr>
          <p:nvPr/>
        </p:nvPicPr>
        <p:blipFill>
          <a:blip r:embed="rId2"/>
          <a:stretch>
            <a:fillRect/>
          </a:stretch>
        </p:blipFill>
        <p:spPr>
          <a:xfrm>
            <a:off x="3971857" y="4984803"/>
            <a:ext cx="7039453" cy="1630843"/>
          </a:xfrm>
          <a:prstGeom prst="rect">
            <a:avLst/>
          </a:prstGeom>
          <a:ln w="57150" cmpd="thickThin">
            <a:solidFill>
              <a:srgbClr val="7F7F7F"/>
            </a:solidFill>
            <a:miter lim="800000"/>
          </a:ln>
        </p:spPr>
      </p:pic>
      <p:sp>
        <p:nvSpPr>
          <p:cNvPr id="6" name="TextBox 5">
            <a:extLst>
              <a:ext uri="{FF2B5EF4-FFF2-40B4-BE49-F238E27FC236}">
                <a16:creationId xmlns:a16="http://schemas.microsoft.com/office/drawing/2014/main" id="{31D545FC-1EC3-F1EF-1D7E-DAEBEF8B8E4E}"/>
              </a:ext>
            </a:extLst>
          </p:cNvPr>
          <p:cNvSpPr txBox="1"/>
          <p:nvPr/>
        </p:nvSpPr>
        <p:spPr>
          <a:xfrm>
            <a:off x="4366234" y="400586"/>
            <a:ext cx="8061526"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Cognizant Federal Agency</a:t>
            </a:r>
          </a:p>
        </p:txBody>
      </p:sp>
    </p:spTree>
    <p:extLst>
      <p:ext uri="{BB962C8B-B14F-4D97-AF65-F5344CB8AC3E}">
        <p14:creationId xmlns:p14="http://schemas.microsoft.com/office/powerpoint/2010/main" val="3687632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defTabSz="914400">
              <a:lnSpc>
                <a:spcPct val="90000"/>
              </a:lnSpc>
            </a:pPr>
            <a:r>
              <a:rPr lang="en-US" sz="4000" kern="1200">
                <a:solidFill>
                  <a:srgbClr val="FFFFFF"/>
                </a:solidFill>
                <a:latin typeface="+mj-lt"/>
                <a:ea typeface="+mj-ea"/>
                <a:cs typeface="+mj-cs"/>
              </a:rPr>
              <a:t>Budget Review</a:t>
            </a:r>
          </a:p>
        </p:txBody>
      </p:sp>
      <p:pic>
        <p:nvPicPr>
          <p:cNvPr id="6" name="Picture 5" descr="budget review chart for indirect costs and how to read it">
            <a:extLst>
              <a:ext uri="{FF2B5EF4-FFF2-40B4-BE49-F238E27FC236}">
                <a16:creationId xmlns:a16="http://schemas.microsoft.com/office/drawing/2014/main" id="{0CF1895F-8B1A-DF7D-FC81-9D8C69830767}"/>
              </a:ext>
            </a:extLst>
          </p:cNvPr>
          <p:cNvPicPr>
            <a:picLocks noChangeAspect="1"/>
          </p:cNvPicPr>
          <p:nvPr/>
        </p:nvPicPr>
        <p:blipFill>
          <a:blip r:embed="rId3"/>
          <a:stretch>
            <a:fillRect/>
          </a:stretch>
        </p:blipFill>
        <p:spPr>
          <a:xfrm>
            <a:off x="432225" y="2302854"/>
            <a:ext cx="11327549" cy="3779038"/>
          </a:xfrm>
          <a:prstGeom prst="rect">
            <a:avLst/>
          </a:prstGeom>
        </p:spPr>
      </p:pic>
    </p:spTree>
    <p:extLst>
      <p:ext uri="{BB962C8B-B14F-4D97-AF65-F5344CB8AC3E}">
        <p14:creationId xmlns:p14="http://schemas.microsoft.com/office/powerpoint/2010/main" val="532827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5F7761D1-0716-C946-8C07-9ED4CDD16EA1}"/>
              </a:ext>
            </a:extLst>
          </p:cNvPr>
          <p:cNvSpPr>
            <a:spLocks noGrp="1"/>
          </p:cNvSpPr>
          <p:nvPr>
            <p:ph type="title"/>
          </p:nvPr>
        </p:nvSpPr>
        <p:spPr/>
        <p:txBody>
          <a:bodyPr>
            <a:normAutofit/>
          </a:bodyPr>
          <a:lstStyle/>
          <a:p>
            <a:r>
              <a:rPr lang="en-US" dirty="0"/>
              <a:t>AVOID BUDGET DELAYS!!!</a:t>
            </a:r>
          </a:p>
        </p:txBody>
      </p:sp>
      <p:grpSp>
        <p:nvGrpSpPr>
          <p:cNvPr id="10" name="Group 9" descr="1">
            <a:extLst>
              <a:ext uri="{FF2B5EF4-FFF2-40B4-BE49-F238E27FC236}">
                <a16:creationId xmlns:a16="http://schemas.microsoft.com/office/drawing/2014/main" id="{8EA060D7-68E7-C44D-888F-9BF2913C30A7}"/>
              </a:ext>
            </a:extLst>
          </p:cNvPr>
          <p:cNvGrpSpPr/>
          <p:nvPr/>
        </p:nvGrpSpPr>
        <p:grpSpPr>
          <a:xfrm>
            <a:off x="862251" y="1414621"/>
            <a:ext cx="707795" cy="707795"/>
            <a:chOff x="2158968" y="1472960"/>
            <a:chExt cx="707795" cy="707795"/>
          </a:xfrm>
        </p:grpSpPr>
        <p:sp>
          <p:nvSpPr>
            <p:cNvPr id="11" name="Oval 10">
              <a:extLst>
                <a:ext uri="{FF2B5EF4-FFF2-40B4-BE49-F238E27FC236}">
                  <a16:creationId xmlns:a16="http://schemas.microsoft.com/office/drawing/2014/main" id="{66D3B124-3BBC-164C-B26F-F063D5EC9192}"/>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EBBA2E3-6980-374F-9D07-D7B873BBE24B}"/>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grpSp>
      <p:grpSp>
        <p:nvGrpSpPr>
          <p:cNvPr id="13" name="Group 12" descr="2">
            <a:extLst>
              <a:ext uri="{FF2B5EF4-FFF2-40B4-BE49-F238E27FC236}">
                <a16:creationId xmlns:a16="http://schemas.microsoft.com/office/drawing/2014/main" id="{FAEC6099-FFF1-5846-ACC5-39CD4A4DFE17}"/>
              </a:ext>
            </a:extLst>
          </p:cNvPr>
          <p:cNvGrpSpPr/>
          <p:nvPr/>
        </p:nvGrpSpPr>
        <p:grpSpPr>
          <a:xfrm>
            <a:off x="916447" y="2648426"/>
            <a:ext cx="707795" cy="707795"/>
            <a:chOff x="2158968" y="1472960"/>
            <a:chExt cx="707795" cy="707795"/>
          </a:xfrm>
        </p:grpSpPr>
        <p:sp>
          <p:nvSpPr>
            <p:cNvPr id="14" name="Oval 13">
              <a:extLst>
                <a:ext uri="{FF2B5EF4-FFF2-40B4-BE49-F238E27FC236}">
                  <a16:creationId xmlns:a16="http://schemas.microsoft.com/office/drawing/2014/main" id="{9EE8E392-25C2-A84E-A917-5DE058F4CC5E}"/>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F8D2667-AA38-504A-9E69-35B0F97BAE1B}"/>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grpSp>
      <p:grpSp>
        <p:nvGrpSpPr>
          <p:cNvPr id="16" name="Group 15" descr="3">
            <a:extLst>
              <a:ext uri="{FF2B5EF4-FFF2-40B4-BE49-F238E27FC236}">
                <a16:creationId xmlns:a16="http://schemas.microsoft.com/office/drawing/2014/main" id="{278368DE-A00F-FB46-8614-B20A780124B5}"/>
              </a:ext>
            </a:extLst>
          </p:cNvPr>
          <p:cNvGrpSpPr/>
          <p:nvPr/>
        </p:nvGrpSpPr>
        <p:grpSpPr>
          <a:xfrm>
            <a:off x="941161" y="3657829"/>
            <a:ext cx="707795" cy="707795"/>
            <a:chOff x="2158968" y="1472960"/>
            <a:chExt cx="707795" cy="707795"/>
          </a:xfrm>
        </p:grpSpPr>
        <p:sp>
          <p:nvSpPr>
            <p:cNvPr id="17" name="Oval 16">
              <a:extLst>
                <a:ext uri="{FF2B5EF4-FFF2-40B4-BE49-F238E27FC236}">
                  <a16:creationId xmlns:a16="http://schemas.microsoft.com/office/drawing/2014/main" id="{B2EEE2EE-BD6E-4D4D-9D5D-7107E520993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DA5CCA5-FA03-4848-A828-EB166A8223BD}"/>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a:t>
              </a:r>
            </a:p>
          </p:txBody>
        </p:sp>
      </p:grpSp>
      <p:grpSp>
        <p:nvGrpSpPr>
          <p:cNvPr id="19" name="Group 18" descr="4">
            <a:extLst>
              <a:ext uri="{FF2B5EF4-FFF2-40B4-BE49-F238E27FC236}">
                <a16:creationId xmlns:a16="http://schemas.microsoft.com/office/drawing/2014/main" id="{09EE1D02-53B5-B94A-95A5-9CA171F60C07}"/>
              </a:ext>
            </a:extLst>
          </p:cNvPr>
          <p:cNvGrpSpPr/>
          <p:nvPr/>
        </p:nvGrpSpPr>
        <p:grpSpPr>
          <a:xfrm>
            <a:off x="916447" y="4849678"/>
            <a:ext cx="707795" cy="707795"/>
            <a:chOff x="2158968" y="1472960"/>
            <a:chExt cx="707795" cy="707795"/>
          </a:xfrm>
        </p:grpSpPr>
        <p:sp>
          <p:nvSpPr>
            <p:cNvPr id="20" name="Oval 19">
              <a:extLst>
                <a:ext uri="{FF2B5EF4-FFF2-40B4-BE49-F238E27FC236}">
                  <a16:creationId xmlns:a16="http://schemas.microsoft.com/office/drawing/2014/main" id="{FC9054A3-89D7-4340-A0E5-087C9B5729A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2A7156-1746-9C46-B32E-78E993AE025E}"/>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grpSp>
      <p:grpSp>
        <p:nvGrpSpPr>
          <p:cNvPr id="27" name="Group 26" descr="5">
            <a:extLst>
              <a:ext uri="{FF2B5EF4-FFF2-40B4-BE49-F238E27FC236}">
                <a16:creationId xmlns:a16="http://schemas.microsoft.com/office/drawing/2014/main" id="{3B021004-E606-414E-801F-6A48F686E632}"/>
              </a:ext>
            </a:extLst>
          </p:cNvPr>
          <p:cNvGrpSpPr/>
          <p:nvPr/>
        </p:nvGrpSpPr>
        <p:grpSpPr>
          <a:xfrm>
            <a:off x="941161" y="5740498"/>
            <a:ext cx="707795" cy="707795"/>
            <a:chOff x="2158968" y="1472960"/>
            <a:chExt cx="707795" cy="707795"/>
          </a:xfrm>
        </p:grpSpPr>
        <p:sp>
          <p:nvSpPr>
            <p:cNvPr id="28" name="Oval 27">
              <a:extLst>
                <a:ext uri="{FF2B5EF4-FFF2-40B4-BE49-F238E27FC236}">
                  <a16:creationId xmlns:a16="http://schemas.microsoft.com/office/drawing/2014/main" id="{14C26BC4-B9B6-AD4D-BC4A-8357F4732898}"/>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811C9A1-AE5B-2840-AB76-02FD47DBBD68}"/>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grpSp>
      <p:sp>
        <p:nvSpPr>
          <p:cNvPr id="3" name="Content Placeholder 2">
            <a:extLst>
              <a:ext uri="{FF2B5EF4-FFF2-40B4-BE49-F238E27FC236}">
                <a16:creationId xmlns:a16="http://schemas.microsoft.com/office/drawing/2014/main" id="{5A47D60F-8542-DA4A-9415-6A597EC7A90E}"/>
              </a:ext>
            </a:extLst>
          </p:cNvPr>
          <p:cNvSpPr txBox="1">
            <a:spLocks/>
          </p:cNvSpPr>
          <p:nvPr/>
        </p:nvSpPr>
        <p:spPr>
          <a:xfrm>
            <a:off x="1778685" y="1340889"/>
            <a:ext cx="10406965" cy="49479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budget detail narrative amounts and descriptions</a:t>
            </a:r>
          </a:p>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not match the budget line item</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Costs are allocated to the wrong category (i.e. fringe benefits in personnel; registration in travel; contracts listed in other, etc.)</a:t>
            </a:r>
          </a:p>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endPar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ts val="2620"/>
              </a:lnSpc>
              <a:spcBef>
                <a:spcPct val="0"/>
              </a:spcBef>
              <a:spcAft>
                <a:spcPts val="0"/>
              </a:spcAft>
              <a:buClrTx/>
              <a:buSzTx/>
              <a:buFont typeface="Arial" panose="020B0604020202020204" pitchFamily="34" charset="0"/>
              <a:buNone/>
              <a:tabLst>
                <a:tab pos="400050" algn="l"/>
                <a:tab pos="457200" algn="l"/>
                <a:tab pos="57150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required match percentage has not been met </a:t>
            </a:r>
          </a:p>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source identified, and/or the match is calculated incorrectly</a:t>
            </a:r>
          </a:p>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endPar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Unallowable costs are included in the budget detail</a:t>
            </a:r>
          </a:p>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ts val="3620"/>
              </a:lnSpc>
              <a:spcBef>
                <a:spcPct val="0"/>
              </a:spcBef>
              <a:spcAft>
                <a:spcPts val="0"/>
              </a:spcAft>
              <a:buClrTx/>
              <a:buSzTx/>
              <a:buFont typeface="Arial" panose="020B0604020202020204" pitchFamily="34" charset="0"/>
              <a:buNone/>
              <a:tabLst>
                <a:tab pos="400050" algn="l"/>
                <a:tab pos="457200" algn="l"/>
                <a:tab pos="57150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Incomplete Budget – missing budget narrative</a:t>
            </a:r>
          </a:p>
        </p:txBody>
      </p:sp>
      <p:pic>
        <p:nvPicPr>
          <p:cNvPr id="4" name="Picture 3">
            <a:extLst>
              <a:ext uri="{FF2B5EF4-FFF2-40B4-BE49-F238E27FC236}">
                <a16:creationId xmlns:a16="http://schemas.microsoft.com/office/drawing/2014/main" id="{4F352555-4CAD-1145-B5EC-6A87B73DDC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839184">
            <a:off x="9583941" y="-72897"/>
            <a:ext cx="2460459" cy="2460459"/>
          </a:xfrm>
          <a:prstGeom prst="rect">
            <a:avLst/>
          </a:prstGeom>
        </p:spPr>
      </p:pic>
    </p:spTree>
    <p:extLst>
      <p:ext uri="{BB962C8B-B14F-4D97-AF65-F5344CB8AC3E}">
        <p14:creationId xmlns:p14="http://schemas.microsoft.com/office/powerpoint/2010/main" val="21117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1000"/>
                                        <p:tgtEl>
                                          <p:spTgt spid="3">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6">
            <a:extLst>
              <a:ext uri="{FF2B5EF4-FFF2-40B4-BE49-F238E27FC236}">
                <a16:creationId xmlns:a16="http://schemas.microsoft.com/office/drawing/2014/main" id="{8EA060D7-68E7-C44D-888F-9BF2913C30A7}"/>
              </a:ext>
            </a:extLst>
          </p:cNvPr>
          <p:cNvGrpSpPr/>
          <p:nvPr/>
        </p:nvGrpSpPr>
        <p:grpSpPr>
          <a:xfrm>
            <a:off x="959245" y="1406670"/>
            <a:ext cx="707795" cy="707795"/>
            <a:chOff x="2158968" y="1472960"/>
            <a:chExt cx="707795" cy="707795"/>
          </a:xfrm>
        </p:grpSpPr>
        <p:sp>
          <p:nvSpPr>
            <p:cNvPr id="11" name="Oval 10">
              <a:extLst>
                <a:ext uri="{FF2B5EF4-FFF2-40B4-BE49-F238E27FC236}">
                  <a16:creationId xmlns:a16="http://schemas.microsoft.com/office/drawing/2014/main" id="{66D3B124-3BBC-164C-B26F-F063D5EC9192}"/>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EBBA2E3-6980-374F-9D07-D7B873BBE24B}"/>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grpSp>
      <p:grpSp>
        <p:nvGrpSpPr>
          <p:cNvPr id="13" name="Group 12" descr="7">
            <a:extLst>
              <a:ext uri="{FF2B5EF4-FFF2-40B4-BE49-F238E27FC236}">
                <a16:creationId xmlns:a16="http://schemas.microsoft.com/office/drawing/2014/main" id="{FAEC6099-FFF1-5846-ACC5-39CD4A4DFE17}"/>
              </a:ext>
            </a:extLst>
          </p:cNvPr>
          <p:cNvGrpSpPr/>
          <p:nvPr/>
        </p:nvGrpSpPr>
        <p:grpSpPr>
          <a:xfrm>
            <a:off x="963976" y="2508768"/>
            <a:ext cx="707795" cy="707795"/>
            <a:chOff x="2158968" y="1472960"/>
            <a:chExt cx="707795" cy="707795"/>
          </a:xfrm>
        </p:grpSpPr>
        <p:sp>
          <p:nvSpPr>
            <p:cNvPr id="14" name="Oval 13">
              <a:extLst>
                <a:ext uri="{FF2B5EF4-FFF2-40B4-BE49-F238E27FC236}">
                  <a16:creationId xmlns:a16="http://schemas.microsoft.com/office/drawing/2014/main" id="{9EE8E392-25C2-A84E-A917-5DE058F4CC5E}"/>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F8D2667-AA38-504A-9E69-35B0F97BAE1B}"/>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grpSp>
      <p:grpSp>
        <p:nvGrpSpPr>
          <p:cNvPr id="16" name="Group 15" descr="8">
            <a:extLst>
              <a:ext uri="{FF2B5EF4-FFF2-40B4-BE49-F238E27FC236}">
                <a16:creationId xmlns:a16="http://schemas.microsoft.com/office/drawing/2014/main" id="{278368DE-A00F-FB46-8614-B20A780124B5}"/>
              </a:ext>
            </a:extLst>
          </p:cNvPr>
          <p:cNvGrpSpPr/>
          <p:nvPr/>
        </p:nvGrpSpPr>
        <p:grpSpPr>
          <a:xfrm>
            <a:off x="959244" y="3493537"/>
            <a:ext cx="707795" cy="707795"/>
            <a:chOff x="2158968" y="1472960"/>
            <a:chExt cx="707795" cy="707795"/>
          </a:xfrm>
        </p:grpSpPr>
        <p:sp>
          <p:nvSpPr>
            <p:cNvPr id="17" name="Oval 16">
              <a:extLst>
                <a:ext uri="{FF2B5EF4-FFF2-40B4-BE49-F238E27FC236}">
                  <a16:creationId xmlns:a16="http://schemas.microsoft.com/office/drawing/2014/main" id="{B2EEE2EE-BD6E-4D4D-9D5D-7107E520993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DA5CCA5-FA03-4848-A828-EB166A8223BD}"/>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grpSp>
      <p:grpSp>
        <p:nvGrpSpPr>
          <p:cNvPr id="19" name="Group 18" descr="9">
            <a:extLst>
              <a:ext uri="{FF2B5EF4-FFF2-40B4-BE49-F238E27FC236}">
                <a16:creationId xmlns:a16="http://schemas.microsoft.com/office/drawing/2014/main" id="{09EE1D02-53B5-B94A-95A5-9CA171F60C07}"/>
              </a:ext>
            </a:extLst>
          </p:cNvPr>
          <p:cNvGrpSpPr/>
          <p:nvPr/>
        </p:nvGrpSpPr>
        <p:grpSpPr>
          <a:xfrm>
            <a:off x="966047" y="4571435"/>
            <a:ext cx="707795" cy="707795"/>
            <a:chOff x="2158968" y="1472960"/>
            <a:chExt cx="707795" cy="707795"/>
          </a:xfrm>
        </p:grpSpPr>
        <p:sp>
          <p:nvSpPr>
            <p:cNvPr id="20" name="Oval 19">
              <a:extLst>
                <a:ext uri="{FF2B5EF4-FFF2-40B4-BE49-F238E27FC236}">
                  <a16:creationId xmlns:a16="http://schemas.microsoft.com/office/drawing/2014/main" id="{FC9054A3-89D7-4340-A0E5-087C9B5729A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2A7156-1746-9C46-B32E-78E993AE025E}"/>
                </a:ext>
              </a:extLst>
            </p:cNvPr>
            <p:cNvSpPr txBox="1"/>
            <p:nvPr/>
          </p:nvSpPr>
          <p:spPr>
            <a:xfrm>
              <a:off x="2319744" y="1539361"/>
              <a:ext cx="47148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grpSp>
      <p:grpSp>
        <p:nvGrpSpPr>
          <p:cNvPr id="22" name="Group 21" descr="10">
            <a:extLst>
              <a:ext uri="{FF2B5EF4-FFF2-40B4-BE49-F238E27FC236}">
                <a16:creationId xmlns:a16="http://schemas.microsoft.com/office/drawing/2014/main" id="{6DF93C87-1406-BB42-8CC3-A3C14C7AC8A9}"/>
              </a:ext>
            </a:extLst>
          </p:cNvPr>
          <p:cNvGrpSpPr/>
          <p:nvPr/>
        </p:nvGrpSpPr>
        <p:grpSpPr>
          <a:xfrm>
            <a:off x="985495" y="5675636"/>
            <a:ext cx="749999" cy="707795"/>
            <a:chOff x="2158968" y="1472960"/>
            <a:chExt cx="749999" cy="707795"/>
          </a:xfrm>
        </p:grpSpPr>
        <p:sp>
          <p:nvSpPr>
            <p:cNvPr id="23" name="Oval 22">
              <a:extLst>
                <a:ext uri="{FF2B5EF4-FFF2-40B4-BE49-F238E27FC236}">
                  <a16:creationId xmlns:a16="http://schemas.microsoft.com/office/drawing/2014/main" id="{67AD1262-FFCA-4340-9279-8400188720B9}"/>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318CE7E-0061-DE47-B745-9B26C2965C1E}"/>
                </a:ext>
              </a:extLst>
            </p:cNvPr>
            <p:cNvSpPr txBox="1"/>
            <p:nvPr/>
          </p:nvSpPr>
          <p:spPr>
            <a:xfrm>
              <a:off x="2201172" y="1539361"/>
              <a:ext cx="707795"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grpSp>
      <p:sp>
        <p:nvSpPr>
          <p:cNvPr id="3" name="Content Placeholder 2">
            <a:extLst>
              <a:ext uri="{FF2B5EF4-FFF2-40B4-BE49-F238E27FC236}">
                <a16:creationId xmlns:a16="http://schemas.microsoft.com/office/drawing/2014/main" id="{5A47D60F-8542-DA4A-9415-6A597EC7A90E}"/>
              </a:ext>
            </a:extLst>
          </p:cNvPr>
          <p:cNvSpPr txBox="1">
            <a:spLocks/>
          </p:cNvSpPr>
          <p:nvPr/>
        </p:nvSpPr>
        <p:spPr>
          <a:xfrm>
            <a:off x="1709243" y="1151546"/>
            <a:ext cx="10406965" cy="5174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3220"/>
              </a:lnSpc>
              <a:spcBef>
                <a:spcPts val="0"/>
              </a:spcBef>
              <a:spcAft>
                <a:spcPts val="0"/>
              </a:spcAft>
              <a:buClrTx/>
              <a:buSzTx/>
              <a:buFont typeface="Arial" panose="020B0604020202020204" pitchFamily="34" charset="0"/>
              <a:buNone/>
              <a:tabLst>
                <a:tab pos="457200" algn="l"/>
                <a:tab pos="62865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ts val="3220"/>
              </a:lnSpc>
              <a:spcBef>
                <a:spcPts val="0"/>
              </a:spcBef>
              <a:spcAft>
                <a:spcPts val="0"/>
              </a:spcAft>
              <a:buClrTx/>
              <a:buSzTx/>
              <a:buFont typeface="Arial" panose="020B0604020202020204" pitchFamily="34" charset="0"/>
              <a:buNone/>
              <a:tabLst>
                <a:tab pos="457200" algn="l"/>
                <a:tab pos="62865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IDC rate used in computation is calculated incorrectly</a:t>
            </a:r>
          </a:p>
          <a:p>
            <a:pPr marL="0" marR="0" lvl="0" indent="0" algn="l" defTabSz="914400" rtl="0" eaLnBrk="1" fontAlgn="base" latinLnBrk="0" hangingPunct="1">
              <a:lnSpc>
                <a:spcPts val="3220"/>
              </a:lnSpc>
              <a:spcBef>
                <a:spcPts val="0"/>
              </a:spcBef>
              <a:spcAft>
                <a:spcPts val="0"/>
              </a:spcAft>
              <a:buClrTx/>
              <a:buSzTx/>
              <a:buFont typeface="Arial" panose="020B0604020202020204" pitchFamily="34" charset="0"/>
              <a:buNone/>
              <a:tabLst>
                <a:tab pos="457200" algn="l"/>
                <a:tab pos="628650" algn="l"/>
              </a:tabLst>
              <a:defRPr/>
            </a:pPr>
            <a:endPar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ts val="3220"/>
              </a:lnSpc>
              <a:spcBef>
                <a:spcPts val="0"/>
              </a:spcBef>
              <a:spcAft>
                <a:spcPts val="0"/>
              </a:spcAft>
              <a:buClrTx/>
              <a:buSzTx/>
              <a:buFont typeface="Arial" panose="020B0604020202020204" pitchFamily="34" charset="0"/>
              <a:buNone/>
              <a:tabLst>
                <a:tab pos="457200" algn="l"/>
                <a:tab pos="62865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budget did not clear, or pending budget modification not approved (applies to supplemental awards)</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Fringe Benefits Base is different from the calculated salaries in Personnel category</a:t>
            </a:r>
          </a:p>
          <a:p>
            <a:pPr marL="0" marR="0" lvl="0" indent="0" algn="l" defTabSz="914400" rtl="0" eaLnBrk="1" fontAlgn="base" latinLnBrk="0" hangingPunct="1">
              <a:lnSpc>
                <a:spcPts val="3220"/>
              </a:lnSpc>
              <a:spcBef>
                <a:spcPts val="0"/>
              </a:spcBef>
              <a:spcAft>
                <a:spcPts val="0"/>
              </a:spcAft>
              <a:buClrTx/>
              <a:buSzTx/>
              <a:buFont typeface="Arial" panose="020B0604020202020204" pitchFamily="34" charset="0"/>
              <a:buNone/>
              <a:tabLst>
                <a:tab pos="457200" algn="l"/>
                <a:tab pos="628650" algn="l"/>
              </a:tabLst>
              <a:defRPr/>
            </a:pPr>
            <a:endPar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ts val="2020"/>
              </a:lnSpc>
              <a:spcBef>
                <a:spcPts val="0"/>
              </a:spcBef>
              <a:spcAft>
                <a:spcPts val="0"/>
              </a:spcAft>
              <a:buClrTx/>
              <a:buSzTx/>
              <a:buFont typeface="Arial" panose="020B0604020202020204" pitchFamily="34" charset="0"/>
              <a:buNone/>
              <a:tabLst>
                <a:tab pos="457200" algn="l"/>
                <a:tab pos="62865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Responses to the initial budget financial review memo </a:t>
            </a:r>
          </a:p>
          <a:p>
            <a:pPr marL="0" marR="0" lvl="0" indent="0" algn="l" defTabSz="914400" rtl="0" eaLnBrk="1" fontAlgn="base" latinLnBrk="0" hangingPunct="1">
              <a:lnSpc>
                <a:spcPts val="3220"/>
              </a:lnSpc>
              <a:spcBef>
                <a:spcPts val="0"/>
              </a:spcBef>
              <a:spcAft>
                <a:spcPts val="0"/>
              </a:spcAft>
              <a:buClrTx/>
              <a:buSzTx/>
              <a:buFont typeface="Arial" panose="020B0604020202020204" pitchFamily="34" charset="0"/>
              <a:buNone/>
              <a:tabLst>
                <a:tab pos="457200" algn="l"/>
                <a:tab pos="628650" algn="l"/>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were insufficient</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Project Costs do not equal the Federal Funds and Match amount  </a:t>
            </a:r>
          </a:p>
        </p:txBody>
      </p:sp>
      <p:sp>
        <p:nvSpPr>
          <p:cNvPr id="2" name="Title 1">
            <a:extLst>
              <a:ext uri="{FF2B5EF4-FFF2-40B4-BE49-F238E27FC236}">
                <a16:creationId xmlns:a16="http://schemas.microsoft.com/office/drawing/2014/main" id="{D3B7BC9B-E1E7-7B44-B26F-201132EFA782}"/>
              </a:ext>
            </a:extLst>
          </p:cNvPr>
          <p:cNvSpPr>
            <a:spLocks noGrp="1"/>
          </p:cNvSpPr>
          <p:nvPr>
            <p:ph type="title"/>
          </p:nvPr>
        </p:nvSpPr>
        <p:spPr>
          <a:xfrm>
            <a:off x="-1581384" y="-248898"/>
            <a:ext cx="10515600" cy="1325563"/>
          </a:xfrm>
        </p:spPr>
        <p:txBody>
          <a:bodyPr>
            <a:normAutofit/>
          </a:bodyPr>
          <a:lstStyle/>
          <a:p>
            <a:r>
              <a:rPr lang="en-US" dirty="0"/>
              <a:t>AVOID BUDGET DEALAYS (CONT’D)</a:t>
            </a:r>
          </a:p>
        </p:txBody>
      </p:sp>
      <p:pic>
        <p:nvPicPr>
          <p:cNvPr id="25" name="Picture 24" descr="Top 10 Reasons badge">
            <a:extLst>
              <a:ext uri="{FF2B5EF4-FFF2-40B4-BE49-F238E27FC236}">
                <a16:creationId xmlns:a16="http://schemas.microsoft.com/office/drawing/2014/main" id="{0766B4E0-5934-A646-A5A0-C7FC75EBA3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839184">
            <a:off x="9583941" y="-72897"/>
            <a:ext cx="2460459" cy="2460459"/>
          </a:xfrm>
          <a:prstGeom prst="rect">
            <a:avLst/>
          </a:prstGeom>
        </p:spPr>
      </p:pic>
    </p:spTree>
    <p:extLst>
      <p:ext uri="{BB962C8B-B14F-4D97-AF65-F5344CB8AC3E}">
        <p14:creationId xmlns:p14="http://schemas.microsoft.com/office/powerpoint/2010/main" val="16909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4667846" y="751300"/>
            <a:ext cx="3757951" cy="403980"/>
          </a:xfrm>
          <a:custGeom>
            <a:avLst/>
            <a:gdLst/>
            <a:ahLst/>
            <a:cxnLst/>
            <a:rect l="l" t="t" r="r" b="b"/>
            <a:pathLst>
              <a:path w="5636927" h="605970">
                <a:moveTo>
                  <a:pt x="0" y="0"/>
                </a:moveTo>
                <a:lnTo>
                  <a:pt x="5636927" y="0"/>
                </a:lnTo>
                <a:lnTo>
                  <a:pt x="5636927" y="605970"/>
                </a:lnTo>
                <a:lnTo>
                  <a:pt x="0" y="605970"/>
                </a:lnTo>
                <a:lnTo>
                  <a:pt x="0" y="0"/>
                </a:lnTo>
                <a:close/>
              </a:path>
            </a:pathLst>
          </a:custGeom>
          <a:blipFill>
            <a:blip r:embed="rId2"/>
            <a:stretch>
              <a:fillRect/>
            </a:stretch>
          </a:blip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rot="-8100000">
            <a:off x="5676670" y="-369240"/>
            <a:ext cx="3573247" cy="1674214"/>
            <a:chOff x="0" y="0"/>
            <a:chExt cx="1597103" cy="748309"/>
          </a:xfrm>
        </p:grpSpPr>
        <p:sp>
          <p:nvSpPr>
            <p:cNvPr id="4" name="Freeform 4"/>
            <p:cNvSpPr/>
            <p:nvPr/>
          </p:nvSpPr>
          <p:spPr>
            <a:xfrm>
              <a:off x="0" y="0"/>
              <a:ext cx="1597103" cy="748309"/>
            </a:xfrm>
            <a:custGeom>
              <a:avLst/>
              <a:gdLst/>
              <a:ahLst/>
              <a:cxnLst/>
              <a:rect l="l" t="t" r="r" b="b"/>
              <a:pathLst>
                <a:path w="1597103" h="748309">
                  <a:moveTo>
                    <a:pt x="0" y="0"/>
                  </a:moveTo>
                  <a:lnTo>
                    <a:pt x="1597103" y="0"/>
                  </a:lnTo>
                  <a:lnTo>
                    <a:pt x="1597103" y="748309"/>
                  </a:lnTo>
                  <a:lnTo>
                    <a:pt x="0" y="748309"/>
                  </a:lnTo>
                  <a:close/>
                </a:path>
              </a:pathLst>
            </a:custGeom>
            <a:solidFill>
              <a:srgbClr val="0F4984"/>
            </a:solidFill>
          </p:spPr>
          <p:txBody>
            <a:bodyPr/>
            <a:lstStyle/>
            <a:p>
              <a:endParaRPr lang="en-US" sz="1200"/>
            </a:p>
          </p:txBody>
        </p:sp>
        <p:sp>
          <p:nvSpPr>
            <p:cNvPr id="5" name="TextBox 5"/>
            <p:cNvSpPr txBox="1"/>
            <p:nvPr/>
          </p:nvSpPr>
          <p:spPr>
            <a:xfrm>
              <a:off x="0" y="-38100"/>
              <a:ext cx="1597103" cy="78640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a:extLst>
              <a:ext uri="{C183D7F6-B498-43B3-948B-1728B52AA6E4}">
                <adec:decorative xmlns:adec="http://schemas.microsoft.com/office/drawing/2017/decorative" val="1"/>
              </a:ext>
            </a:extLst>
          </p:cNvPr>
          <p:cNvSpPr/>
          <p:nvPr/>
        </p:nvSpPr>
        <p:spPr>
          <a:xfrm rot="2700000">
            <a:off x="6618840" y="540121"/>
            <a:ext cx="3757951" cy="403980"/>
          </a:xfrm>
          <a:custGeom>
            <a:avLst/>
            <a:gdLst/>
            <a:ahLst/>
            <a:cxnLst/>
            <a:rect l="l" t="t" r="r" b="b"/>
            <a:pathLst>
              <a:path w="5636927" h="605970">
                <a:moveTo>
                  <a:pt x="0" y="0"/>
                </a:moveTo>
                <a:lnTo>
                  <a:pt x="5636926" y="0"/>
                </a:lnTo>
                <a:lnTo>
                  <a:pt x="5636926" y="605969"/>
                </a:lnTo>
                <a:lnTo>
                  <a:pt x="0" y="605969"/>
                </a:lnTo>
                <a:lnTo>
                  <a:pt x="0" y="0"/>
                </a:lnTo>
                <a:close/>
              </a:path>
            </a:pathLst>
          </a:custGeom>
          <a:blipFill>
            <a:blip r:embed="rId2"/>
            <a:stretch>
              <a:fillRect/>
            </a:stretch>
          </a:blipFill>
        </p:spPr>
        <p:txBody>
          <a:bodyPr/>
          <a:lstStyle/>
          <a:p>
            <a:endParaRPr lang="en-US" sz="1200"/>
          </a:p>
        </p:txBody>
      </p:sp>
      <p:sp>
        <p:nvSpPr>
          <p:cNvPr id="7" name="Freeform 7">
            <a:extLst>
              <a:ext uri="{C183D7F6-B498-43B3-948B-1728B52AA6E4}">
                <adec:decorative xmlns:adec="http://schemas.microsoft.com/office/drawing/2017/decorative" val="1"/>
              </a:ext>
            </a:extLst>
          </p:cNvPr>
          <p:cNvSpPr/>
          <p:nvPr/>
        </p:nvSpPr>
        <p:spPr>
          <a:xfrm rot="-2700000">
            <a:off x="-2878031" y="-2558120"/>
            <a:ext cx="7761286" cy="7761286"/>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3">
              <a:alphaModFix amt="6999"/>
            </a:blip>
            <a:stretch>
              <a:fillRect/>
            </a:stretch>
          </a:blipFill>
        </p:spPr>
        <p:txBody>
          <a:bodyPr/>
          <a:lstStyle/>
          <a:p>
            <a:endParaRPr lang="en-US" sz="1200"/>
          </a:p>
        </p:txBody>
      </p:sp>
      <p:grpSp>
        <p:nvGrpSpPr>
          <p:cNvPr id="8" name="Group 8">
            <a:extLst>
              <a:ext uri="{C183D7F6-B498-43B3-948B-1728B52AA6E4}">
                <adec:decorative xmlns:adec="http://schemas.microsoft.com/office/drawing/2017/decorative" val="1"/>
              </a:ext>
            </a:extLst>
          </p:cNvPr>
          <p:cNvGrpSpPr/>
          <p:nvPr/>
        </p:nvGrpSpPr>
        <p:grpSpPr>
          <a:xfrm rot="-2700000">
            <a:off x="-2538664" y="-2177933"/>
            <a:ext cx="7242099" cy="7242099"/>
            <a:chOff x="0" y="0"/>
            <a:chExt cx="2041549" cy="2041549"/>
          </a:xfrm>
        </p:grpSpPr>
        <p:sp>
          <p:nvSpPr>
            <p:cNvPr id="9" name="Freeform 9"/>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dirty="0"/>
            </a:p>
          </p:txBody>
        </p:sp>
        <p:sp>
          <p:nvSpPr>
            <p:cNvPr id="10" name="TextBox 10"/>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1" name="Group 11">
            <a:extLst>
              <a:ext uri="{C183D7F6-B498-43B3-948B-1728B52AA6E4}">
                <adec:decorative xmlns:adec="http://schemas.microsoft.com/office/drawing/2017/decorative" val="1"/>
              </a:ext>
            </a:extLst>
          </p:cNvPr>
          <p:cNvGrpSpPr/>
          <p:nvPr/>
        </p:nvGrpSpPr>
        <p:grpSpPr>
          <a:xfrm>
            <a:off x="701993" y="4053348"/>
            <a:ext cx="4594913" cy="2057400"/>
            <a:chOff x="0" y="0"/>
            <a:chExt cx="1815274" cy="812800"/>
          </a:xfrm>
        </p:grpSpPr>
        <p:sp>
          <p:nvSpPr>
            <p:cNvPr id="12" name="Freeform 12"/>
            <p:cNvSpPr/>
            <p:nvPr/>
          </p:nvSpPr>
          <p:spPr>
            <a:xfrm>
              <a:off x="0" y="0"/>
              <a:ext cx="1815274" cy="812800"/>
            </a:xfrm>
            <a:custGeom>
              <a:avLst/>
              <a:gdLst/>
              <a:ahLst/>
              <a:cxnLst/>
              <a:rect l="l" t="t" r="r" b="b"/>
              <a:pathLst>
                <a:path w="1815274" h="812800">
                  <a:moveTo>
                    <a:pt x="56163" y="0"/>
                  </a:moveTo>
                  <a:lnTo>
                    <a:pt x="1759111" y="0"/>
                  </a:lnTo>
                  <a:cubicBezTo>
                    <a:pt x="1774007" y="0"/>
                    <a:pt x="1788292" y="5917"/>
                    <a:pt x="1798825" y="16450"/>
                  </a:cubicBezTo>
                  <a:cubicBezTo>
                    <a:pt x="1809357" y="26982"/>
                    <a:pt x="1815274" y="41268"/>
                    <a:pt x="1815274" y="56163"/>
                  </a:cubicBezTo>
                  <a:lnTo>
                    <a:pt x="1815274" y="756637"/>
                  </a:lnTo>
                  <a:cubicBezTo>
                    <a:pt x="1815274" y="771532"/>
                    <a:pt x="1809357" y="785818"/>
                    <a:pt x="1798825" y="796350"/>
                  </a:cubicBezTo>
                  <a:cubicBezTo>
                    <a:pt x="1788292" y="806883"/>
                    <a:pt x="1774007" y="812800"/>
                    <a:pt x="1759111" y="812800"/>
                  </a:cubicBezTo>
                  <a:lnTo>
                    <a:pt x="56163" y="812800"/>
                  </a:lnTo>
                  <a:cubicBezTo>
                    <a:pt x="41268" y="812800"/>
                    <a:pt x="26982" y="806883"/>
                    <a:pt x="16450" y="796350"/>
                  </a:cubicBezTo>
                  <a:cubicBezTo>
                    <a:pt x="5917" y="785818"/>
                    <a:pt x="0" y="771532"/>
                    <a:pt x="0" y="756637"/>
                  </a:cubicBezTo>
                  <a:lnTo>
                    <a:pt x="0" y="56163"/>
                  </a:lnTo>
                  <a:cubicBezTo>
                    <a:pt x="0" y="41268"/>
                    <a:pt x="5917" y="26982"/>
                    <a:pt x="16450" y="16450"/>
                  </a:cubicBezTo>
                  <a:cubicBezTo>
                    <a:pt x="26982" y="5917"/>
                    <a:pt x="41268" y="0"/>
                    <a:pt x="56163" y="0"/>
                  </a:cubicBezTo>
                  <a:close/>
                </a:path>
              </a:pathLst>
            </a:custGeom>
            <a:solidFill>
              <a:srgbClr val="000000">
                <a:alpha val="0"/>
              </a:srgbClr>
            </a:solidFill>
            <a:ln w="19050" cap="rnd">
              <a:solidFill>
                <a:srgbClr val="292A2B"/>
              </a:solidFill>
              <a:prstDash val="solid"/>
              <a:round/>
            </a:ln>
          </p:spPr>
          <p:txBody>
            <a:bodyPr/>
            <a:lstStyle/>
            <a:p>
              <a:endParaRPr lang="en-US" sz="1200"/>
            </a:p>
          </p:txBody>
        </p:sp>
        <p:sp>
          <p:nvSpPr>
            <p:cNvPr id="13" name="TextBox 13"/>
            <p:cNvSpPr txBox="1"/>
            <p:nvPr/>
          </p:nvSpPr>
          <p:spPr>
            <a:xfrm>
              <a:off x="0" y="-38100"/>
              <a:ext cx="1815274" cy="850900"/>
            </a:xfrm>
            <a:prstGeom prst="rect">
              <a:avLst/>
            </a:prstGeom>
          </p:spPr>
          <p:txBody>
            <a:bodyPr lIns="33867" tIns="33867" rIns="33867" bIns="33867" rtlCol="0" anchor="ctr"/>
            <a:lstStyle/>
            <a:p>
              <a:pPr algn="ctr">
                <a:lnSpc>
                  <a:spcPts val="1773"/>
                </a:lnSpc>
              </a:pPr>
              <a:endParaRPr sz="1200"/>
            </a:p>
          </p:txBody>
        </p:sp>
      </p:grpSp>
      <p:grpSp>
        <p:nvGrpSpPr>
          <p:cNvPr id="14" name="Group 14">
            <a:extLst>
              <a:ext uri="{C183D7F6-B498-43B3-948B-1728B52AA6E4}">
                <adec:decorative xmlns:adec="http://schemas.microsoft.com/office/drawing/2017/decorative" val="1"/>
              </a:ext>
            </a:extLst>
          </p:cNvPr>
          <p:cNvGrpSpPr/>
          <p:nvPr/>
        </p:nvGrpSpPr>
        <p:grpSpPr>
          <a:xfrm>
            <a:off x="3975101" y="4280928"/>
            <a:ext cx="1425619" cy="1809156"/>
            <a:chOff x="0" y="0"/>
            <a:chExt cx="563208" cy="714728"/>
          </a:xfrm>
        </p:grpSpPr>
        <p:sp>
          <p:nvSpPr>
            <p:cNvPr id="15" name="Freeform 15"/>
            <p:cNvSpPr/>
            <p:nvPr/>
          </p:nvSpPr>
          <p:spPr>
            <a:xfrm>
              <a:off x="0" y="0"/>
              <a:ext cx="563208" cy="714728"/>
            </a:xfrm>
            <a:custGeom>
              <a:avLst/>
              <a:gdLst/>
              <a:ahLst/>
              <a:cxnLst/>
              <a:rect l="l" t="t" r="r" b="b"/>
              <a:pathLst>
                <a:path w="563208" h="714728">
                  <a:moveTo>
                    <a:pt x="0" y="0"/>
                  </a:moveTo>
                  <a:lnTo>
                    <a:pt x="563208" y="0"/>
                  </a:lnTo>
                  <a:lnTo>
                    <a:pt x="563208" y="714728"/>
                  </a:lnTo>
                  <a:lnTo>
                    <a:pt x="0" y="714728"/>
                  </a:lnTo>
                  <a:close/>
                </a:path>
              </a:pathLst>
            </a:custGeom>
            <a:solidFill>
              <a:srgbClr val="F7FBFF"/>
            </a:solidFill>
          </p:spPr>
          <p:txBody>
            <a:bodyPr/>
            <a:lstStyle/>
            <a:p>
              <a:endParaRPr lang="en-US" sz="1200"/>
            </a:p>
          </p:txBody>
        </p:sp>
        <p:sp>
          <p:nvSpPr>
            <p:cNvPr id="16" name="TextBox 16"/>
            <p:cNvSpPr txBox="1"/>
            <p:nvPr/>
          </p:nvSpPr>
          <p:spPr>
            <a:xfrm>
              <a:off x="0" y="-38100"/>
              <a:ext cx="563208" cy="752828"/>
            </a:xfrm>
            <a:prstGeom prst="rect">
              <a:avLst/>
            </a:prstGeom>
          </p:spPr>
          <p:txBody>
            <a:bodyPr lIns="33867" tIns="33867" rIns="33867" bIns="33867" rtlCol="0" anchor="ctr"/>
            <a:lstStyle/>
            <a:p>
              <a:pPr algn="ctr">
                <a:lnSpc>
                  <a:spcPts val="1773"/>
                </a:lnSpc>
              </a:pPr>
              <a:endParaRPr sz="1200"/>
            </a:p>
          </p:txBody>
        </p:sp>
      </p:grpSp>
      <p:sp>
        <p:nvSpPr>
          <p:cNvPr id="17" name="Freeform 17">
            <a:extLst>
              <a:ext uri="{C183D7F6-B498-43B3-948B-1728B52AA6E4}">
                <adec:decorative xmlns:adec="http://schemas.microsoft.com/office/drawing/2017/decorative" val="1"/>
              </a:ext>
            </a:extLst>
          </p:cNvPr>
          <p:cNvSpPr/>
          <p:nvPr/>
        </p:nvSpPr>
        <p:spPr>
          <a:xfrm rot="-2700000">
            <a:off x="6526876" y="1504798"/>
            <a:ext cx="7265806" cy="7265806"/>
          </a:xfrm>
          <a:custGeom>
            <a:avLst/>
            <a:gdLst/>
            <a:ahLst/>
            <a:cxnLst/>
            <a:rect l="l" t="t" r="r" b="b"/>
            <a:pathLst>
              <a:path w="10898709" h="10898709">
                <a:moveTo>
                  <a:pt x="0" y="0"/>
                </a:moveTo>
                <a:lnTo>
                  <a:pt x="10898710" y="0"/>
                </a:lnTo>
                <a:lnTo>
                  <a:pt x="10898710" y="10898709"/>
                </a:lnTo>
                <a:lnTo>
                  <a:pt x="0" y="10898709"/>
                </a:lnTo>
                <a:lnTo>
                  <a:pt x="0" y="0"/>
                </a:lnTo>
                <a:close/>
              </a:path>
            </a:pathLst>
          </a:custGeom>
          <a:blipFill>
            <a:blip r:embed="rId3">
              <a:alphaModFix amt="58000"/>
            </a:blip>
            <a:stretch>
              <a:fillRect/>
            </a:stretch>
          </a:blipFill>
        </p:spPr>
        <p:txBody>
          <a:bodyPr/>
          <a:lstStyle/>
          <a:p>
            <a:endParaRPr lang="en-US" sz="1200"/>
          </a:p>
        </p:txBody>
      </p:sp>
      <p:grpSp>
        <p:nvGrpSpPr>
          <p:cNvPr id="18" name="Group 18">
            <a:extLst>
              <a:ext uri="{C183D7F6-B498-43B3-948B-1728B52AA6E4}">
                <adec:decorative xmlns:adec="http://schemas.microsoft.com/office/drawing/2017/decorative" val="1"/>
              </a:ext>
            </a:extLst>
          </p:cNvPr>
          <p:cNvGrpSpPr/>
          <p:nvPr/>
        </p:nvGrpSpPr>
        <p:grpSpPr>
          <a:xfrm rot="-2700000">
            <a:off x="6733716" y="1711637"/>
            <a:ext cx="6779764" cy="6779764"/>
            <a:chOff x="0" y="0"/>
            <a:chExt cx="2041549" cy="2041549"/>
          </a:xfrm>
        </p:grpSpPr>
        <p:sp>
          <p:nvSpPr>
            <p:cNvPr id="19" name="Freeform 19"/>
            <p:cNvSpPr/>
            <p:nvPr/>
          </p:nvSpPr>
          <p:spPr>
            <a:xfrm>
              <a:off x="0" y="0"/>
              <a:ext cx="2041549" cy="2041549"/>
            </a:xfrm>
            <a:custGeom>
              <a:avLst/>
              <a:gdLst/>
              <a:ahLst/>
              <a:cxnLst/>
              <a:rect l="l" t="t" r="r" b="b"/>
              <a:pathLst>
                <a:path w="2041549" h="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p:spPr>
          <p:txBody>
            <a:bodyPr/>
            <a:lstStyle/>
            <a:p>
              <a:endParaRPr lang="en-US" sz="1200"/>
            </a:p>
          </p:txBody>
        </p:sp>
        <p:sp>
          <p:nvSpPr>
            <p:cNvPr id="20" name="TextBox 20"/>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21" name="Group 21">
            <a:extLst>
              <a:ext uri="{C183D7F6-B498-43B3-948B-1728B52AA6E4}">
                <adec:decorative xmlns:adec="http://schemas.microsoft.com/office/drawing/2017/decorative" val="1"/>
              </a:ext>
            </a:extLst>
          </p:cNvPr>
          <p:cNvGrpSpPr/>
          <p:nvPr/>
        </p:nvGrpSpPr>
        <p:grpSpPr>
          <a:xfrm>
            <a:off x="5941059" y="918980"/>
            <a:ext cx="8365079" cy="8365079"/>
            <a:chOff x="0" y="0"/>
            <a:chExt cx="812800" cy="812800"/>
          </a:xfrm>
        </p:grpSpPr>
        <p:sp>
          <p:nvSpPr>
            <p:cNvPr id="22" name="Freeform 22"/>
            <p:cNvSpPr/>
            <p:nvPr/>
          </p:nvSpPr>
          <p:spPr>
            <a:xfrm>
              <a:off x="12111" y="12111"/>
              <a:ext cx="788579" cy="788579"/>
            </a:xfrm>
            <a:custGeom>
              <a:avLst/>
              <a:gdLst/>
              <a:ahLst/>
              <a:cxnLst/>
              <a:rect l="l" t="t" r="r" b="b"/>
              <a:pathLst>
                <a:path w="788579" h="788579">
                  <a:moveTo>
                    <a:pt x="421339" y="14939"/>
                  </a:moveTo>
                  <a:lnTo>
                    <a:pt x="773639" y="367239"/>
                  </a:lnTo>
                  <a:cubicBezTo>
                    <a:pt x="788578" y="382178"/>
                    <a:pt x="788578" y="406400"/>
                    <a:pt x="773639" y="421339"/>
                  </a:cubicBezTo>
                  <a:lnTo>
                    <a:pt x="421339" y="773639"/>
                  </a:lnTo>
                  <a:cubicBezTo>
                    <a:pt x="406400" y="788578"/>
                    <a:pt x="382178" y="788578"/>
                    <a:pt x="367239" y="773639"/>
                  </a:cubicBezTo>
                  <a:lnTo>
                    <a:pt x="14939" y="421339"/>
                  </a:lnTo>
                  <a:cubicBezTo>
                    <a:pt x="0" y="406400"/>
                    <a:pt x="0" y="382178"/>
                    <a:pt x="14939" y="367239"/>
                  </a:cubicBezTo>
                  <a:lnTo>
                    <a:pt x="367239" y="14939"/>
                  </a:lnTo>
                  <a:cubicBezTo>
                    <a:pt x="382178" y="0"/>
                    <a:pt x="406400" y="0"/>
                    <a:pt x="421339" y="14939"/>
                  </a:cubicBezTo>
                  <a:close/>
                </a:path>
              </a:pathLst>
            </a:custGeom>
            <a:blipFill>
              <a:blip r:embed="rId4"/>
              <a:stretch>
                <a:fillRect l="-24906" r="-24906"/>
              </a:stretch>
            </a:blipFill>
          </p:spPr>
          <p:txBody>
            <a:bodyPr/>
            <a:lstStyle/>
            <a:p>
              <a:endParaRPr lang="en-US" sz="1200"/>
            </a:p>
          </p:txBody>
        </p:sp>
      </p:grpSp>
      <p:grpSp>
        <p:nvGrpSpPr>
          <p:cNvPr id="23" name="Group 23">
            <a:extLst>
              <a:ext uri="{C183D7F6-B498-43B3-948B-1728B52AA6E4}">
                <adec:decorative xmlns:adec="http://schemas.microsoft.com/office/drawing/2017/decorative" val="1"/>
              </a:ext>
            </a:extLst>
          </p:cNvPr>
          <p:cNvGrpSpPr/>
          <p:nvPr/>
        </p:nvGrpSpPr>
        <p:grpSpPr>
          <a:xfrm rot="-8100000">
            <a:off x="7112907" y="662314"/>
            <a:ext cx="6754868" cy="1536132"/>
            <a:chOff x="0" y="0"/>
            <a:chExt cx="3019165" cy="686592"/>
          </a:xfrm>
        </p:grpSpPr>
        <p:sp>
          <p:nvSpPr>
            <p:cNvPr id="24" name="Freeform 24"/>
            <p:cNvSpPr/>
            <p:nvPr/>
          </p:nvSpPr>
          <p:spPr>
            <a:xfrm>
              <a:off x="0" y="0"/>
              <a:ext cx="3019165" cy="686592"/>
            </a:xfrm>
            <a:custGeom>
              <a:avLst/>
              <a:gdLst/>
              <a:ahLst/>
              <a:cxnLst/>
              <a:rect l="l" t="t" r="r" b="b"/>
              <a:pathLst>
                <a:path w="3019165" h="686592">
                  <a:moveTo>
                    <a:pt x="0" y="0"/>
                  </a:moveTo>
                  <a:lnTo>
                    <a:pt x="3019165" y="0"/>
                  </a:lnTo>
                  <a:lnTo>
                    <a:pt x="3019165" y="686592"/>
                  </a:lnTo>
                  <a:lnTo>
                    <a:pt x="0" y="686592"/>
                  </a:lnTo>
                  <a:close/>
                </a:path>
              </a:pathLst>
            </a:custGeom>
            <a:solidFill>
              <a:srgbClr val="16599D"/>
            </a:solidFill>
          </p:spPr>
          <p:txBody>
            <a:bodyPr/>
            <a:lstStyle/>
            <a:p>
              <a:endParaRPr lang="en-US" sz="1200"/>
            </a:p>
          </p:txBody>
        </p:sp>
        <p:sp>
          <p:nvSpPr>
            <p:cNvPr id="25" name="TextBox 25"/>
            <p:cNvSpPr txBox="1"/>
            <p:nvPr/>
          </p:nvSpPr>
          <p:spPr>
            <a:xfrm>
              <a:off x="0" y="-38100"/>
              <a:ext cx="3019165" cy="724692"/>
            </a:xfrm>
            <a:prstGeom prst="rect">
              <a:avLst/>
            </a:prstGeom>
          </p:spPr>
          <p:txBody>
            <a:bodyPr lIns="33867" tIns="33867" rIns="33867" bIns="33867" rtlCol="0" anchor="ctr"/>
            <a:lstStyle/>
            <a:p>
              <a:pPr algn="ctr">
                <a:lnSpc>
                  <a:spcPts val="1773"/>
                </a:lnSpc>
                <a:spcBef>
                  <a:spcPct val="0"/>
                </a:spcBef>
              </a:pPr>
              <a:endParaRPr sz="1200"/>
            </a:p>
          </p:txBody>
        </p:sp>
      </p:grpSp>
      <p:sp>
        <p:nvSpPr>
          <p:cNvPr id="26" name="Freeform 26">
            <a:extLst>
              <a:ext uri="{C183D7F6-B498-43B3-948B-1728B52AA6E4}">
                <adec:decorative xmlns:adec="http://schemas.microsoft.com/office/drawing/2017/decorative" val="1"/>
              </a:ext>
            </a:extLst>
          </p:cNvPr>
          <p:cNvSpPr/>
          <p:nvPr/>
        </p:nvSpPr>
        <p:spPr>
          <a:xfrm rot="2700000">
            <a:off x="9038041" y="853519"/>
            <a:ext cx="3757951" cy="40398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2"/>
            <a:stretch>
              <a:fillRect/>
            </a:stretch>
          </a:blipFill>
        </p:spPr>
        <p:txBody>
          <a:bodyPr/>
          <a:lstStyle/>
          <a:p>
            <a:endParaRPr lang="en-US" sz="1200"/>
          </a:p>
        </p:txBody>
      </p:sp>
      <p:grpSp>
        <p:nvGrpSpPr>
          <p:cNvPr id="27" name="Group 27">
            <a:extLst>
              <a:ext uri="{C183D7F6-B498-43B3-948B-1728B52AA6E4}">
                <adec:decorative xmlns:adec="http://schemas.microsoft.com/office/drawing/2017/decorative" val="1"/>
              </a:ext>
            </a:extLst>
          </p:cNvPr>
          <p:cNvGrpSpPr/>
          <p:nvPr/>
        </p:nvGrpSpPr>
        <p:grpSpPr>
          <a:xfrm rot="-8100000">
            <a:off x="10033141" y="-233888"/>
            <a:ext cx="3333601" cy="1536132"/>
            <a:chOff x="0" y="0"/>
            <a:chExt cx="1489991" cy="686592"/>
          </a:xfrm>
        </p:grpSpPr>
        <p:sp>
          <p:nvSpPr>
            <p:cNvPr id="28" name="Freeform 28"/>
            <p:cNvSpPr/>
            <p:nvPr/>
          </p:nvSpPr>
          <p:spPr>
            <a:xfrm>
              <a:off x="0" y="0"/>
              <a:ext cx="1489991" cy="686592"/>
            </a:xfrm>
            <a:custGeom>
              <a:avLst/>
              <a:gdLst/>
              <a:ahLst/>
              <a:cxnLst/>
              <a:rect l="l" t="t" r="r" b="b"/>
              <a:pathLst>
                <a:path w="1489991" h="686592">
                  <a:moveTo>
                    <a:pt x="0" y="0"/>
                  </a:moveTo>
                  <a:lnTo>
                    <a:pt x="1489991" y="0"/>
                  </a:lnTo>
                  <a:lnTo>
                    <a:pt x="1489991" y="686592"/>
                  </a:lnTo>
                  <a:lnTo>
                    <a:pt x="0" y="686592"/>
                  </a:lnTo>
                  <a:close/>
                </a:path>
              </a:pathLst>
            </a:custGeom>
            <a:solidFill>
              <a:srgbClr val="2978C8"/>
            </a:solidFill>
          </p:spPr>
          <p:txBody>
            <a:bodyPr/>
            <a:lstStyle/>
            <a:p>
              <a:endParaRPr lang="en-US" sz="1200"/>
            </a:p>
          </p:txBody>
        </p:sp>
        <p:sp>
          <p:nvSpPr>
            <p:cNvPr id="29" name="TextBox 29"/>
            <p:cNvSpPr txBox="1"/>
            <p:nvPr/>
          </p:nvSpPr>
          <p:spPr>
            <a:xfrm>
              <a:off x="0" y="-38100"/>
              <a:ext cx="1489991" cy="724692"/>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0" name="Group 30">
            <a:extLst>
              <a:ext uri="{C183D7F6-B498-43B3-948B-1728B52AA6E4}">
                <adec:decorative xmlns:adec="http://schemas.microsoft.com/office/drawing/2017/decorative" val="1"/>
              </a:ext>
            </a:extLst>
          </p:cNvPr>
          <p:cNvGrpSpPr/>
          <p:nvPr/>
        </p:nvGrpSpPr>
        <p:grpSpPr>
          <a:xfrm>
            <a:off x="3931237" y="5948441"/>
            <a:ext cx="87727" cy="8772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A2B"/>
            </a:solidFill>
          </p:spPr>
          <p:txBody>
            <a:bodyPr/>
            <a:lstStyle/>
            <a:p>
              <a:endParaRPr lang="en-US" sz="1200"/>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3" name="TextBox 33"/>
          <p:cNvSpPr txBox="1">
            <a:spLocks noGrp="1"/>
          </p:cNvSpPr>
          <p:nvPr>
            <p:ph type="title" idx="4294967295"/>
          </p:nvPr>
        </p:nvSpPr>
        <p:spPr>
          <a:xfrm>
            <a:off x="764240" y="477490"/>
            <a:ext cx="4410526" cy="15388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033"/>
              </a:lnSpc>
              <a:spcBef>
                <a:spcPts val="0"/>
              </a:spcBef>
              <a:spcAft>
                <a:spcPts val="0"/>
              </a:spcAft>
              <a:buClrTx/>
              <a:buSzTx/>
              <a:buFontTx/>
              <a:buNone/>
              <a:tabLst/>
              <a:defRPr/>
            </a:pPr>
            <a:r>
              <a:rPr kumimoji="0" lang="en-US" sz="3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GRANT AWARD</a:t>
            </a:r>
          </a:p>
          <a:p>
            <a:pPr marL="0" marR="0" lvl="0" indent="0" algn="l" defTabSz="914400" rtl="0" eaLnBrk="1" fontAlgn="auto" latinLnBrk="0" hangingPunct="1">
              <a:lnSpc>
                <a:spcPts val="4033"/>
              </a:lnSpc>
              <a:spcBef>
                <a:spcPts val="0"/>
              </a:spcBef>
              <a:spcAft>
                <a:spcPts val="0"/>
              </a:spcAft>
              <a:buClrTx/>
              <a:buSzTx/>
              <a:buFontTx/>
              <a:buNone/>
              <a:tabLst/>
              <a:defRPr/>
            </a:pPr>
            <a:r>
              <a:rPr kumimoji="0" lang="en-US" sz="3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MODIFICATIONS (GAM)</a:t>
            </a:r>
          </a:p>
        </p:txBody>
      </p:sp>
      <p:sp>
        <p:nvSpPr>
          <p:cNvPr id="38" name="TextBox 20">
            <a:extLst>
              <a:ext uri="{FF2B5EF4-FFF2-40B4-BE49-F238E27FC236}">
                <a16:creationId xmlns:a16="http://schemas.microsoft.com/office/drawing/2014/main" id="{24CDCF0C-8304-F422-8E99-07C89418B38E}"/>
              </a:ext>
            </a:extLst>
          </p:cNvPr>
          <p:cNvSpPr txBox="1"/>
          <p:nvPr/>
        </p:nvSpPr>
        <p:spPr>
          <a:xfrm>
            <a:off x="736985" y="2150798"/>
            <a:ext cx="4131270" cy="282129"/>
          </a:xfrm>
          <a:prstGeom prst="rect">
            <a:avLst/>
          </a:prstGeom>
        </p:spPr>
        <p:txBody>
          <a:bodyPr lIns="0" tIns="0" rIns="0" bIns="0" rtlCol="0" anchor="t">
            <a:spAutoFit/>
          </a:bodyPr>
          <a:lstStyle/>
          <a:p>
            <a:pPr>
              <a:lnSpc>
                <a:spcPts val="2240"/>
              </a:lnSpc>
              <a:spcBef>
                <a:spcPct val="0"/>
              </a:spcBef>
            </a:pPr>
            <a:r>
              <a:rPr lang="en-US" sz="2000" b="1" dirty="0">
                <a:solidFill>
                  <a:srgbClr val="000000"/>
                </a:solidFill>
                <a:latin typeface="Helios Bold"/>
                <a:ea typeface="Helios Bold"/>
                <a:cs typeface="Helios Bold"/>
                <a:sym typeface="Helios Bold"/>
              </a:rPr>
              <a:t>EXTEND YOUR AWARD:</a:t>
            </a:r>
          </a:p>
        </p:txBody>
      </p:sp>
      <p:sp>
        <p:nvSpPr>
          <p:cNvPr id="35" name="TextBox 35"/>
          <p:cNvSpPr txBox="1"/>
          <p:nvPr/>
        </p:nvSpPr>
        <p:spPr>
          <a:xfrm>
            <a:off x="685800" y="2723227"/>
            <a:ext cx="4594913" cy="1231106"/>
          </a:xfrm>
          <a:prstGeom prst="rect">
            <a:avLst/>
          </a:prstGeom>
        </p:spPr>
        <p:txBody>
          <a:bodyPr lIns="0" tIns="0" rIns="0" bIns="0" rtlCol="0" anchor="t">
            <a:spAutoFit/>
          </a:bodyPr>
          <a:lstStyle/>
          <a:p>
            <a:r>
              <a:rPr lang="en-US" sz="2000" dirty="0">
                <a:latin typeface="Cambria" panose="02040503050406030204" pitchFamily="18" charset="0"/>
                <a:ea typeface="Cambria" panose="02040503050406030204" pitchFamily="18" charset="0"/>
              </a:rPr>
              <a:t>A project period extension (PPE) is a request for an increase in time to complete the project without additional funding changes to the award. </a:t>
            </a:r>
          </a:p>
        </p:txBody>
      </p:sp>
      <p:sp>
        <p:nvSpPr>
          <p:cNvPr id="37" name="TextBox 37"/>
          <p:cNvSpPr txBox="1"/>
          <p:nvPr/>
        </p:nvSpPr>
        <p:spPr>
          <a:xfrm>
            <a:off x="990963" y="4361692"/>
            <a:ext cx="3880130" cy="1723549"/>
          </a:xfrm>
          <a:prstGeom prst="rect">
            <a:avLst/>
          </a:prstGeom>
        </p:spPr>
        <p:txBody>
          <a:bodyPr wrap="square" lIns="0" tIns="0" rIns="0" bIns="0" rtlCol="0" anchor="t">
            <a:spAutoFit/>
          </a:bodyPr>
          <a:lstStyle/>
          <a:p>
            <a:r>
              <a:rPr lang="en-US" sz="1600" dirty="0"/>
              <a:t>OJP has certain requirements for this type of request per order 4200.1  There are two approval types:</a:t>
            </a:r>
          </a:p>
          <a:p>
            <a:r>
              <a:rPr lang="en-US" sz="1600" dirty="0"/>
              <a:t> </a:t>
            </a:r>
          </a:p>
          <a:p>
            <a:r>
              <a:rPr lang="en-US" sz="1600" dirty="0"/>
              <a:t>1)   General Policy  </a:t>
            </a:r>
            <a:endParaRPr lang="en-US" sz="1050" dirty="0"/>
          </a:p>
          <a:p>
            <a:r>
              <a:rPr lang="en-US" sz="1600" dirty="0"/>
              <a:t>2)   Exception to General Policy</a:t>
            </a:r>
            <a:endParaRPr lang="en-US" sz="1400" dirty="0"/>
          </a:p>
          <a:p>
            <a:endParaRPr lang="en-US" sz="1600" dirty="0"/>
          </a:p>
        </p:txBody>
      </p:sp>
    </p:spTree>
    <p:extLst>
      <p:ext uri="{BB962C8B-B14F-4D97-AF65-F5344CB8AC3E}">
        <p14:creationId xmlns:p14="http://schemas.microsoft.com/office/powerpoint/2010/main" val="1198338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PPE</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33046" y="5059402"/>
            <a:ext cx="4862447" cy="5546047"/>
          </a:xfrm>
        </p:spPr>
        <p:txBody>
          <a:bodyPr anchor="ctr">
            <a:normAutofit lnSpcReduction="10000"/>
          </a:bodyPr>
          <a:lstStyle/>
          <a:p>
            <a:pPr marL="342900" indent="-3429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first extension request is 12 months or less. </a:t>
            </a:r>
            <a:r>
              <a:rPr lang="en-US" sz="1800" dirty="0">
                <a:latin typeface="Cambria" panose="02040503050406030204" pitchFamily="18" charset="0"/>
                <a:ea typeface="Cambria" panose="02040503050406030204" pitchFamily="18" charset="0"/>
              </a:rPr>
              <a:t>OCFO recommends the grantee enters the extension for 12 months even if the grantee does not need the full 12 months.</a:t>
            </a:r>
          </a:p>
          <a:p>
            <a:endParaRPr lang="en-US" sz="18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project period has not expired.</a:t>
            </a:r>
          </a:p>
          <a:p>
            <a:endParaRPr lang="en-US" sz="1800" dirty="0">
              <a:solidFill>
                <a:srgbClr val="00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extension cannot cause the period of performance to extend beyond 60 months.</a:t>
            </a:r>
            <a:endParaRPr lang="en-US" sz="1800" dirty="0">
              <a:solidFill>
                <a:srgbClr val="FF0000"/>
              </a:solidFill>
              <a:latin typeface="Cambria" panose="02040503050406030204" pitchFamily="18" charset="0"/>
              <a:ea typeface="Cambria" panose="02040503050406030204" pitchFamily="18" charset="0"/>
            </a:endParaRPr>
          </a:p>
          <a:p>
            <a:endParaRPr lang="en-US" sz="1800" dirty="0">
              <a:solidFill>
                <a:srgbClr val="FF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grantee has provided a detailed robust justification. </a:t>
            </a:r>
          </a:p>
          <a:p>
            <a:pPr marL="342900" indent="-342900">
              <a:buFont typeface="Arial" panose="020B0604020202020204" pitchFamily="34" charset="0"/>
              <a:buChar char="•"/>
            </a:pPr>
            <a:endParaRPr lang="en-US" sz="1800" dirty="0">
              <a:solidFill>
                <a:srgbClr val="00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endParaRPr lang="en-US" sz="1800" dirty="0">
              <a:solidFill>
                <a:srgbClr val="000000"/>
              </a:solidFill>
              <a:latin typeface="Cambria" panose="02040503050406030204" pitchFamily="18" charset="0"/>
              <a:ea typeface="Cambria" panose="02040503050406030204" pitchFamily="18" charset="0"/>
            </a:endParaRPr>
          </a:p>
          <a:p>
            <a:r>
              <a:rPr lang="en-US" sz="1800" dirty="0">
                <a:solidFill>
                  <a:srgbClr val="000000"/>
                </a:solidFill>
                <a:latin typeface="Cambria" panose="02040503050406030204" pitchFamily="18" charset="0"/>
                <a:ea typeface="Cambria" panose="02040503050406030204" pitchFamily="18" charset="0"/>
              </a:rPr>
              <a:t>*</a:t>
            </a:r>
            <a:r>
              <a:rPr lang="en-US" sz="1800" b="1" dirty="0">
                <a:solidFill>
                  <a:srgbClr val="0030F0"/>
                </a:solidFill>
                <a:latin typeface="Cambria" panose="02040503050406030204" pitchFamily="18" charset="0"/>
                <a:ea typeface="Cambria" panose="02040503050406030204" pitchFamily="18" charset="0"/>
              </a:rPr>
              <a:t>Project Period Extensions do not need to wait until the very end of the project period to be requested/submitted. Grantees can request the extension as soon as the need is known.</a:t>
            </a:r>
            <a:endParaRPr lang="en-US" sz="1800" dirty="0">
              <a:solidFill>
                <a:srgbClr val="000000"/>
              </a:solidFill>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
        <p:nvSpPr>
          <p:cNvPr id="6" name="TextBox 5">
            <a:extLst>
              <a:ext uri="{FF2B5EF4-FFF2-40B4-BE49-F238E27FC236}">
                <a16:creationId xmlns:a16="http://schemas.microsoft.com/office/drawing/2014/main" id="{31D545FC-1EC3-F1EF-1D7E-DAEBEF8B8E4E}"/>
              </a:ext>
            </a:extLst>
          </p:cNvPr>
          <p:cNvSpPr txBox="1"/>
          <p:nvPr/>
        </p:nvSpPr>
        <p:spPr>
          <a:xfrm>
            <a:off x="4727974" y="392235"/>
            <a:ext cx="8061526"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GENERAL POLICY (1</a:t>
            </a:r>
            <a:r>
              <a:rPr kumimoji="0" lang="en-US" sz="2800" b="0" i="0" u="none" strike="noStrike" kern="1200" cap="none" spc="0" normalizeH="0" baseline="3000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st</a:t>
            </a: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 Time Request)</a:t>
            </a:r>
          </a:p>
        </p:txBody>
      </p:sp>
    </p:spTree>
    <p:extLst>
      <p:ext uri="{BB962C8B-B14F-4D97-AF65-F5344CB8AC3E}">
        <p14:creationId xmlns:p14="http://schemas.microsoft.com/office/powerpoint/2010/main" val="4270745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PPE</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533046" y="5059402"/>
            <a:ext cx="4862447" cy="5546047"/>
          </a:xfrm>
        </p:spPr>
        <p:txBody>
          <a:bodyPr anchor="ctr">
            <a:normAutofit/>
          </a:bodyPr>
          <a:lstStyle/>
          <a:p>
            <a:pPr marL="457200" indent="-4572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extension request is more than 12 months.</a:t>
            </a:r>
          </a:p>
          <a:p>
            <a:endParaRPr lang="en-US" sz="1800" dirty="0">
              <a:solidFill>
                <a:srgbClr val="00000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period of performance exceeds five years (over 60 months). </a:t>
            </a:r>
            <a:r>
              <a:rPr lang="en-US" sz="1800" b="1" dirty="0">
                <a:solidFill>
                  <a:srgbClr val="0030F0"/>
                </a:solidFill>
                <a:latin typeface="Cambria" panose="02040503050406030204" pitchFamily="18" charset="0"/>
                <a:ea typeface="Cambria" panose="02040503050406030204" pitchFamily="18" charset="0"/>
              </a:rPr>
              <a:t>Additional scrutiny for requests that are 72 months and over.</a:t>
            </a:r>
          </a:p>
          <a:p>
            <a:endParaRPr lang="en-US" sz="1800" dirty="0">
              <a:solidFill>
                <a:srgbClr val="00000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request is submitted after the  project period end date. </a:t>
            </a:r>
          </a:p>
          <a:p>
            <a:pPr marL="457200" indent="-457200">
              <a:buFont typeface="Arial" panose="020B0604020202020204" pitchFamily="34" charset="0"/>
              <a:buChar char="•"/>
            </a:pPr>
            <a:endParaRPr lang="en-US" sz="1800" dirty="0">
              <a:solidFill>
                <a:srgbClr val="00000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grantee</a:t>
            </a:r>
            <a:r>
              <a:rPr lang="en-US" sz="1800" dirty="0">
                <a:latin typeface="Cambria" panose="02040503050406030204" pitchFamily="18" charset="0"/>
                <a:ea typeface="Cambria" panose="02040503050406030204" pitchFamily="18" charset="0"/>
              </a:rPr>
              <a:t> already has an appro</a:t>
            </a:r>
            <a:r>
              <a:rPr lang="en-US" sz="1800" dirty="0">
                <a:solidFill>
                  <a:srgbClr val="000000"/>
                </a:solidFill>
                <a:latin typeface="Cambria" panose="02040503050406030204" pitchFamily="18" charset="0"/>
                <a:ea typeface="Cambria" panose="02040503050406030204" pitchFamily="18" charset="0"/>
              </a:rPr>
              <a:t>ved project period extension.</a:t>
            </a:r>
          </a:p>
          <a:p>
            <a:pPr marL="457200" indent="-457200">
              <a:buFont typeface="Arial" panose="020B0604020202020204" pitchFamily="34" charset="0"/>
              <a:buChar char="•"/>
            </a:pPr>
            <a:endParaRPr lang="en-US" sz="1800" dirty="0">
              <a:solidFill>
                <a:srgbClr val="00000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1800" dirty="0">
                <a:solidFill>
                  <a:srgbClr val="000000"/>
                </a:solidFill>
                <a:latin typeface="Cambria" panose="02040503050406030204" pitchFamily="18" charset="0"/>
                <a:ea typeface="Cambria" panose="02040503050406030204" pitchFamily="18" charset="0"/>
              </a:rPr>
              <a:t>The grantee has extenuating circumstances</a:t>
            </a:r>
            <a:endParaRPr lang="en-US" sz="18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
        <p:nvSpPr>
          <p:cNvPr id="6" name="TextBox 5">
            <a:extLst>
              <a:ext uri="{FF2B5EF4-FFF2-40B4-BE49-F238E27FC236}">
                <a16:creationId xmlns:a16="http://schemas.microsoft.com/office/drawing/2014/main" id="{31D545FC-1EC3-F1EF-1D7E-DAEBEF8B8E4E}"/>
              </a:ext>
            </a:extLst>
          </p:cNvPr>
          <p:cNvSpPr txBox="1"/>
          <p:nvPr/>
        </p:nvSpPr>
        <p:spPr>
          <a:xfrm>
            <a:off x="4727974" y="392235"/>
            <a:ext cx="8061526" cy="954107"/>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EXCEPTON POLICY (2</a:t>
            </a:r>
            <a:r>
              <a:rPr kumimoji="0" lang="en-US" sz="2800" b="0" i="0" u="none" strike="noStrike" kern="1200" cap="none" spc="0" normalizeH="0" baseline="3000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nd</a:t>
            </a: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 Request or After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dirty="0">
                <a:ln w="3175" cmpd="sng">
                  <a:noFill/>
                </a:ln>
                <a:solidFill>
                  <a:srgbClr val="262626"/>
                </a:solidFill>
                <a:latin typeface="Cambria" panose="02040503050406030204" pitchFamily="18" charset="0"/>
                <a:ea typeface="Cambria" panose="02040503050406030204" pitchFamily="18" charset="0"/>
                <a:cs typeface="+mj-cs"/>
              </a:rPr>
              <a:t>Project End Date</a:t>
            </a: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a:t>
            </a:r>
          </a:p>
        </p:txBody>
      </p:sp>
    </p:spTree>
    <p:extLst>
      <p:ext uri="{BB962C8B-B14F-4D97-AF65-F5344CB8AC3E}">
        <p14:creationId xmlns:p14="http://schemas.microsoft.com/office/powerpoint/2010/main" val="7816742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259974" y="685800"/>
            <a:ext cx="4264827" cy="5486400"/>
            <a:chOff x="0" y="0"/>
            <a:chExt cx="8529655" cy="10972800"/>
          </a:xfrm>
        </p:grpSpPr>
        <p:pic>
          <p:nvPicPr>
            <p:cNvPr id="3" name="Picture 3"/>
            <p:cNvPicPr>
              <a:picLocks noChangeAspect="1"/>
            </p:cNvPicPr>
            <p:nvPr/>
          </p:nvPicPr>
          <p:blipFill>
            <a:blip r:embed="rId2"/>
            <a:srcRect t="14130"/>
            <a:stretch>
              <a:fillRect/>
            </a:stretch>
          </p:blipFill>
          <p:spPr>
            <a:xfrm>
              <a:off x="0" y="0"/>
              <a:ext cx="8529655" cy="10972800"/>
            </a:xfrm>
            <a:prstGeom prst="rect">
              <a:avLst/>
            </a:prstGeom>
          </p:spPr>
        </p:pic>
      </p:grpSp>
      <p:sp>
        <p:nvSpPr>
          <p:cNvPr id="4" name="Freeform 4">
            <a:extLst>
              <a:ext uri="{C183D7F6-B498-43B3-948B-1728B52AA6E4}">
                <adec:decorative xmlns:adec="http://schemas.microsoft.com/office/drawing/2017/decorative" val="1"/>
              </a:ext>
            </a:extLst>
          </p:cNvPr>
          <p:cNvSpPr/>
          <p:nvPr/>
        </p:nvSpPr>
        <p:spPr>
          <a:xfrm>
            <a:off x="685800" y="1302196"/>
            <a:ext cx="1224547" cy="1229156"/>
          </a:xfrm>
          <a:custGeom>
            <a:avLst/>
            <a:gdLst/>
            <a:ahLst/>
            <a:cxnLst/>
            <a:rect l="l" t="t" r="r" b="b"/>
            <a:pathLst>
              <a:path w="1836820" h="1843734">
                <a:moveTo>
                  <a:pt x="0" y="0"/>
                </a:moveTo>
                <a:lnTo>
                  <a:pt x="1836820" y="0"/>
                </a:lnTo>
                <a:lnTo>
                  <a:pt x="1836820" y="1843734"/>
                </a:lnTo>
                <a:lnTo>
                  <a:pt x="0" y="1843734"/>
                </a:lnTo>
                <a:lnTo>
                  <a:pt x="0" y="0"/>
                </a:lnTo>
                <a:close/>
              </a:path>
            </a:pathLst>
          </a:custGeom>
          <a:blipFill>
            <a:blip r:embed="rId3">
              <a:alphaModFix amt="40000"/>
            </a:blip>
            <a:stretch>
              <a:fillRect/>
            </a:stretch>
          </a:blipFill>
        </p:spPr>
        <p:txBody>
          <a:bodyPr/>
          <a:lstStyle/>
          <a:p>
            <a:endParaRPr lang="en-US" sz="1200"/>
          </a:p>
        </p:txBody>
      </p:sp>
      <p:grpSp>
        <p:nvGrpSpPr>
          <p:cNvPr id="5" name="Group 5">
            <a:extLst>
              <a:ext uri="{C183D7F6-B498-43B3-948B-1728B52AA6E4}">
                <adec:decorative xmlns:adec="http://schemas.microsoft.com/office/drawing/2017/decorative" val="1"/>
              </a:ext>
            </a:extLst>
          </p:cNvPr>
          <p:cNvGrpSpPr/>
          <p:nvPr/>
        </p:nvGrpSpPr>
        <p:grpSpPr>
          <a:xfrm>
            <a:off x="764629" y="1383329"/>
            <a:ext cx="1066891" cy="106689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812064" y="1430765"/>
            <a:ext cx="972019" cy="9720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txBody>
            <a:bodyPr/>
            <a:lstStyle/>
            <a:p>
              <a:endParaRPr lang="en-US" sz="1200"/>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C183D7F6-B498-43B3-948B-1728B52AA6E4}">
                <adec:decorative xmlns:adec="http://schemas.microsoft.com/office/drawing/2017/decorative" val="1"/>
              </a:ext>
            </a:extLst>
          </p:cNvPr>
          <p:cNvGrpSpPr/>
          <p:nvPr/>
        </p:nvGrpSpPr>
        <p:grpSpPr>
          <a:xfrm>
            <a:off x="873272" y="1491973"/>
            <a:ext cx="849603" cy="84960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txBody>
            <a:bodyPr/>
            <a:lstStyle/>
            <a:p>
              <a:endParaRPr lang="en-US" sz="1200"/>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4" name="Freeform 14">
            <a:extLst>
              <a:ext uri="{C183D7F6-B498-43B3-948B-1728B52AA6E4}">
                <adec:decorative xmlns:adec="http://schemas.microsoft.com/office/drawing/2017/decorative" val="1"/>
              </a:ext>
            </a:extLst>
          </p:cNvPr>
          <p:cNvSpPr/>
          <p:nvPr/>
        </p:nvSpPr>
        <p:spPr>
          <a:xfrm rot="-2700000">
            <a:off x="8760212" y="-1099282"/>
            <a:ext cx="7761286" cy="7761286"/>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4">
              <a:alphaModFix amt="6999"/>
            </a:blip>
            <a:stretch>
              <a:fillRect/>
            </a:stretch>
          </a:blipFill>
        </p:spPr>
        <p:txBody>
          <a:bodyPr/>
          <a:lstStyle/>
          <a:p>
            <a:endParaRPr lang="en-US" sz="1200"/>
          </a:p>
        </p:txBody>
      </p:sp>
      <p:grpSp>
        <p:nvGrpSpPr>
          <p:cNvPr id="15" name="Group 15">
            <a:extLst>
              <a:ext uri="{C183D7F6-B498-43B3-948B-1728B52AA6E4}">
                <adec:decorative xmlns:adec="http://schemas.microsoft.com/office/drawing/2017/decorative" val="1"/>
              </a:ext>
            </a:extLst>
          </p:cNvPr>
          <p:cNvGrpSpPr/>
          <p:nvPr/>
        </p:nvGrpSpPr>
        <p:grpSpPr>
          <a:xfrm rot="-2700000">
            <a:off x="8981157" y="-878337"/>
            <a:ext cx="7242099" cy="7242099"/>
            <a:chOff x="0" y="0"/>
            <a:chExt cx="2041549" cy="2041549"/>
          </a:xfrm>
        </p:grpSpPr>
        <p:sp>
          <p:nvSpPr>
            <p:cNvPr id="16" name="Freeform 16"/>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17" name="TextBox 17"/>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sp>
        <p:nvSpPr>
          <p:cNvPr id="18" name="Freeform 18">
            <a:extLst>
              <a:ext uri="{C183D7F6-B498-43B3-948B-1728B52AA6E4}">
                <adec:decorative xmlns:adec="http://schemas.microsoft.com/office/drawing/2017/decorative" val="1"/>
              </a:ext>
            </a:extLst>
          </p:cNvPr>
          <p:cNvSpPr/>
          <p:nvPr/>
        </p:nvSpPr>
        <p:spPr>
          <a:xfrm>
            <a:off x="8561540" y="3651078"/>
            <a:ext cx="2944660" cy="1452699"/>
          </a:xfrm>
          <a:custGeom>
            <a:avLst/>
            <a:gdLst/>
            <a:ahLst/>
            <a:cxnLst/>
            <a:rect l="l" t="t" r="r" b="b"/>
            <a:pathLst>
              <a:path w="4416990" h="2179048">
                <a:moveTo>
                  <a:pt x="0" y="0"/>
                </a:moveTo>
                <a:lnTo>
                  <a:pt x="4416990" y="0"/>
                </a:lnTo>
                <a:lnTo>
                  <a:pt x="4416990" y="2179048"/>
                </a:lnTo>
                <a:lnTo>
                  <a:pt x="0" y="21790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9" name="Freeform 19">
            <a:extLst>
              <a:ext uri="{C183D7F6-B498-43B3-948B-1728B52AA6E4}">
                <adec:decorative xmlns:adec="http://schemas.microsoft.com/office/drawing/2017/decorative" val="1"/>
              </a:ext>
            </a:extLst>
          </p:cNvPr>
          <p:cNvSpPr/>
          <p:nvPr/>
        </p:nvSpPr>
        <p:spPr>
          <a:xfrm>
            <a:off x="6403731" y="3651078"/>
            <a:ext cx="2944660" cy="1452699"/>
          </a:xfrm>
          <a:custGeom>
            <a:avLst/>
            <a:gdLst/>
            <a:ahLst/>
            <a:cxnLst/>
            <a:rect l="l" t="t" r="r" b="b"/>
            <a:pathLst>
              <a:path w="4416990" h="2179048">
                <a:moveTo>
                  <a:pt x="0" y="0"/>
                </a:moveTo>
                <a:lnTo>
                  <a:pt x="4416990" y="0"/>
                </a:lnTo>
                <a:lnTo>
                  <a:pt x="4416990" y="2179048"/>
                </a:lnTo>
                <a:lnTo>
                  <a:pt x="0" y="21790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0" name="Freeform 20">
            <a:extLst>
              <a:ext uri="{C183D7F6-B498-43B3-948B-1728B52AA6E4}">
                <adec:decorative xmlns:adec="http://schemas.microsoft.com/office/drawing/2017/decorative" val="1"/>
              </a:ext>
            </a:extLst>
          </p:cNvPr>
          <p:cNvSpPr/>
          <p:nvPr/>
        </p:nvSpPr>
        <p:spPr>
          <a:xfrm>
            <a:off x="1082762" y="1695659"/>
            <a:ext cx="430623" cy="442231"/>
          </a:xfrm>
          <a:custGeom>
            <a:avLst/>
            <a:gdLst/>
            <a:ahLst/>
            <a:cxnLst/>
            <a:rect l="l" t="t" r="r" b="b"/>
            <a:pathLst>
              <a:path w="645934" h="663347">
                <a:moveTo>
                  <a:pt x="0" y="0"/>
                </a:moveTo>
                <a:lnTo>
                  <a:pt x="645934" y="0"/>
                </a:lnTo>
                <a:lnTo>
                  <a:pt x="645934" y="663348"/>
                </a:lnTo>
                <a:lnTo>
                  <a:pt x="0" y="663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1" name="Freeform 21">
            <a:extLst>
              <a:ext uri="{C183D7F6-B498-43B3-948B-1728B52AA6E4}">
                <adec:decorative xmlns:adec="http://schemas.microsoft.com/office/drawing/2017/decorative" val="1"/>
              </a:ext>
            </a:extLst>
          </p:cNvPr>
          <p:cNvSpPr/>
          <p:nvPr/>
        </p:nvSpPr>
        <p:spPr>
          <a:xfrm>
            <a:off x="10984708" y="3907038"/>
            <a:ext cx="223212" cy="276995"/>
          </a:xfrm>
          <a:custGeom>
            <a:avLst/>
            <a:gdLst/>
            <a:ahLst/>
            <a:cxnLst/>
            <a:rect l="l" t="t" r="r" b="b"/>
            <a:pathLst>
              <a:path w="334818" h="415493">
                <a:moveTo>
                  <a:pt x="0" y="0"/>
                </a:moveTo>
                <a:lnTo>
                  <a:pt x="334818" y="0"/>
                </a:lnTo>
                <a:lnTo>
                  <a:pt x="334818" y="415493"/>
                </a:lnTo>
                <a:lnTo>
                  <a:pt x="0" y="415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22" name="Freeform 22">
            <a:extLst>
              <a:ext uri="{C183D7F6-B498-43B3-948B-1728B52AA6E4}">
                <adec:decorative xmlns:adec="http://schemas.microsoft.com/office/drawing/2017/decorative" val="1"/>
              </a:ext>
            </a:extLst>
          </p:cNvPr>
          <p:cNvSpPr/>
          <p:nvPr/>
        </p:nvSpPr>
        <p:spPr>
          <a:xfrm>
            <a:off x="9902182" y="3907038"/>
            <a:ext cx="263376" cy="276995"/>
          </a:xfrm>
          <a:custGeom>
            <a:avLst/>
            <a:gdLst/>
            <a:ahLst/>
            <a:cxnLst/>
            <a:rect l="l" t="t" r="r" b="b"/>
            <a:pathLst>
              <a:path w="395064" h="415493">
                <a:moveTo>
                  <a:pt x="0" y="0"/>
                </a:moveTo>
                <a:lnTo>
                  <a:pt x="395064" y="0"/>
                </a:lnTo>
                <a:lnTo>
                  <a:pt x="395064" y="415493"/>
                </a:lnTo>
                <a:lnTo>
                  <a:pt x="0" y="4154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23" name="Freeform 23">
            <a:extLst>
              <a:ext uri="{C183D7F6-B498-43B3-948B-1728B52AA6E4}">
                <adec:decorative xmlns:adec="http://schemas.microsoft.com/office/drawing/2017/decorative" val="1"/>
              </a:ext>
            </a:extLst>
          </p:cNvPr>
          <p:cNvSpPr/>
          <p:nvPr/>
        </p:nvSpPr>
        <p:spPr>
          <a:xfrm>
            <a:off x="8834179" y="3907038"/>
            <a:ext cx="221019" cy="276995"/>
          </a:xfrm>
          <a:custGeom>
            <a:avLst/>
            <a:gdLst/>
            <a:ahLst/>
            <a:cxnLst/>
            <a:rect l="l" t="t" r="r" b="b"/>
            <a:pathLst>
              <a:path w="331529" h="415493">
                <a:moveTo>
                  <a:pt x="0" y="0"/>
                </a:moveTo>
                <a:lnTo>
                  <a:pt x="331528" y="0"/>
                </a:lnTo>
                <a:lnTo>
                  <a:pt x="331528" y="415493"/>
                </a:lnTo>
                <a:lnTo>
                  <a:pt x="0" y="4154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24" name="Freeform 24">
            <a:extLst>
              <a:ext uri="{C183D7F6-B498-43B3-948B-1728B52AA6E4}">
                <adec:decorative xmlns:adec="http://schemas.microsoft.com/office/drawing/2017/decorative" val="1"/>
              </a:ext>
            </a:extLst>
          </p:cNvPr>
          <p:cNvSpPr/>
          <p:nvPr/>
        </p:nvSpPr>
        <p:spPr>
          <a:xfrm>
            <a:off x="6664899" y="3907038"/>
            <a:ext cx="285072" cy="276995"/>
          </a:xfrm>
          <a:custGeom>
            <a:avLst/>
            <a:gdLst/>
            <a:ahLst/>
            <a:cxnLst/>
            <a:rect l="l" t="t" r="r" b="b"/>
            <a:pathLst>
              <a:path w="427608" h="415493">
                <a:moveTo>
                  <a:pt x="0" y="0"/>
                </a:moveTo>
                <a:lnTo>
                  <a:pt x="427608" y="0"/>
                </a:lnTo>
                <a:lnTo>
                  <a:pt x="427608" y="415493"/>
                </a:lnTo>
                <a:lnTo>
                  <a:pt x="0" y="4154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25" name="Freeform 25">
            <a:extLst>
              <a:ext uri="{C183D7F6-B498-43B3-948B-1728B52AA6E4}">
                <adec:decorative xmlns:adec="http://schemas.microsoft.com/office/drawing/2017/decorative" val="1"/>
              </a:ext>
            </a:extLst>
          </p:cNvPr>
          <p:cNvSpPr/>
          <p:nvPr/>
        </p:nvSpPr>
        <p:spPr>
          <a:xfrm>
            <a:off x="7737795" y="3907038"/>
            <a:ext cx="276533" cy="276995"/>
          </a:xfrm>
          <a:custGeom>
            <a:avLst/>
            <a:gdLst/>
            <a:ahLst/>
            <a:cxnLst/>
            <a:rect l="l" t="t" r="r" b="b"/>
            <a:pathLst>
              <a:path w="414800" h="415493">
                <a:moveTo>
                  <a:pt x="0" y="0"/>
                </a:moveTo>
                <a:lnTo>
                  <a:pt x="414800" y="0"/>
                </a:lnTo>
                <a:lnTo>
                  <a:pt x="414800" y="415493"/>
                </a:lnTo>
                <a:lnTo>
                  <a:pt x="0" y="4154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26" name="TextBox 26"/>
          <p:cNvSpPr txBox="1">
            <a:spLocks noGrp="1"/>
          </p:cNvSpPr>
          <p:nvPr>
            <p:ph type="title" idx="4294967295"/>
          </p:nvPr>
        </p:nvSpPr>
        <p:spPr>
          <a:xfrm>
            <a:off x="6403731" y="579615"/>
            <a:ext cx="3822495" cy="13121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66"/>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UNABLE TO COMPLETE THE PROJECT ON TIME?</a:t>
            </a:r>
          </a:p>
        </p:txBody>
      </p:sp>
      <p:sp>
        <p:nvSpPr>
          <p:cNvPr id="27" name="TextBox 27"/>
          <p:cNvSpPr txBox="1"/>
          <p:nvPr/>
        </p:nvSpPr>
        <p:spPr>
          <a:xfrm>
            <a:off x="6396727" y="2014513"/>
            <a:ext cx="5102469" cy="1054648"/>
          </a:xfrm>
          <a:prstGeom prst="rect">
            <a:avLst/>
          </a:prstGeom>
        </p:spPr>
        <p:txBody>
          <a:bodyPr lIns="0" tIns="0" rIns="0" bIns="0" rtlCol="0" anchor="t">
            <a:spAutoFit/>
          </a:bodyPr>
          <a:lstStyle/>
          <a:p>
            <a:pPr algn="just">
              <a:lnSpc>
                <a:spcPts val="2147"/>
              </a:lnSpc>
              <a:spcBef>
                <a:spcPct val="0"/>
              </a:spcBef>
            </a:pPr>
            <a:r>
              <a:rPr lang="en-US" sz="1533" dirty="0">
                <a:solidFill>
                  <a:srgbClr val="000000"/>
                </a:solidFill>
                <a:latin typeface="Helios"/>
                <a:ea typeface="Helios"/>
                <a:cs typeface="Helios"/>
                <a:sym typeface="Helios"/>
              </a:rPr>
              <a:t>Extenuating circumstances may arise, below are some acceptable circumstances for 2nd extensions, or if you extend the award after the project end date.  However, it does not guarantee an extension will be granted.</a:t>
            </a:r>
          </a:p>
        </p:txBody>
      </p:sp>
      <p:sp>
        <p:nvSpPr>
          <p:cNvPr id="28" name="TextBox 28"/>
          <p:cNvSpPr txBox="1"/>
          <p:nvPr/>
        </p:nvSpPr>
        <p:spPr>
          <a:xfrm>
            <a:off x="6390180" y="5567985"/>
            <a:ext cx="834511" cy="485710"/>
          </a:xfrm>
          <a:prstGeom prst="rect">
            <a:avLst/>
          </a:prstGeom>
        </p:spPr>
        <p:txBody>
          <a:bodyPr lIns="0" tIns="0" rIns="0" bIns="0" rtlCol="0" anchor="t">
            <a:spAutoFit/>
          </a:bodyPr>
          <a:lstStyle/>
          <a:p>
            <a:pPr algn="ctr">
              <a:lnSpc>
                <a:spcPts val="1307"/>
              </a:lnSpc>
              <a:spcBef>
                <a:spcPct val="0"/>
              </a:spcBef>
            </a:pPr>
            <a:r>
              <a:rPr lang="en-US" sz="933" b="1" dirty="0">
                <a:solidFill>
                  <a:srgbClr val="000000"/>
                </a:solidFill>
                <a:latin typeface="Helios Bold"/>
                <a:ea typeface="Helios Bold"/>
                <a:cs typeface="Helios Bold"/>
                <a:sym typeface="Helios Bold"/>
              </a:rPr>
              <a:t>NATURAL DISASTERS &amp; EVENTS</a:t>
            </a:r>
          </a:p>
        </p:txBody>
      </p:sp>
      <p:sp>
        <p:nvSpPr>
          <p:cNvPr id="29" name="TextBox 29"/>
          <p:cNvSpPr txBox="1"/>
          <p:nvPr/>
        </p:nvSpPr>
        <p:spPr>
          <a:xfrm>
            <a:off x="7458806" y="5485415"/>
            <a:ext cx="834511" cy="485710"/>
          </a:xfrm>
          <a:prstGeom prst="rect">
            <a:avLst/>
          </a:prstGeom>
        </p:spPr>
        <p:txBody>
          <a:bodyPr lIns="0" tIns="0" rIns="0" bIns="0" rtlCol="0" anchor="t">
            <a:spAutoFit/>
          </a:bodyPr>
          <a:lstStyle/>
          <a:p>
            <a:pPr algn="ctr">
              <a:lnSpc>
                <a:spcPts val="1307"/>
              </a:lnSpc>
              <a:spcBef>
                <a:spcPct val="0"/>
              </a:spcBef>
            </a:pPr>
            <a:r>
              <a:rPr lang="en-US" sz="933" b="1" dirty="0">
                <a:solidFill>
                  <a:srgbClr val="000000"/>
                </a:solidFill>
                <a:latin typeface="Helios Bold"/>
                <a:ea typeface="Helios Bold"/>
                <a:cs typeface="Helios Bold"/>
                <a:sym typeface="Helios Bold"/>
              </a:rPr>
              <a:t>RESEARCH</a:t>
            </a:r>
          </a:p>
          <a:p>
            <a:pPr algn="ctr">
              <a:lnSpc>
                <a:spcPts val="1307"/>
              </a:lnSpc>
              <a:spcBef>
                <a:spcPct val="0"/>
              </a:spcBef>
            </a:pPr>
            <a:r>
              <a:rPr lang="en-US" sz="933" b="1" dirty="0">
                <a:solidFill>
                  <a:srgbClr val="000000"/>
                </a:solidFill>
                <a:latin typeface="Helios Bold"/>
                <a:ea typeface="Helios Bold"/>
                <a:cs typeface="Helios Bold"/>
                <a:sym typeface="Helios Bold"/>
              </a:rPr>
              <a:t>LITIGATION</a:t>
            </a:r>
          </a:p>
          <a:p>
            <a:pPr algn="ctr">
              <a:lnSpc>
                <a:spcPts val="1307"/>
              </a:lnSpc>
              <a:spcBef>
                <a:spcPct val="0"/>
              </a:spcBef>
            </a:pPr>
            <a:r>
              <a:rPr lang="en-US" sz="933" b="1" dirty="0">
                <a:solidFill>
                  <a:srgbClr val="000000"/>
                </a:solidFill>
                <a:latin typeface="Helios Bold"/>
                <a:ea typeface="Helios Bold"/>
                <a:cs typeface="Helios Bold"/>
                <a:sym typeface="Helios Bold"/>
              </a:rPr>
              <a:t>REGULATORY</a:t>
            </a:r>
          </a:p>
        </p:txBody>
      </p:sp>
      <p:sp>
        <p:nvSpPr>
          <p:cNvPr id="30" name="TextBox 30"/>
          <p:cNvSpPr txBox="1"/>
          <p:nvPr/>
        </p:nvSpPr>
        <p:spPr>
          <a:xfrm>
            <a:off x="8527432" y="5402845"/>
            <a:ext cx="834511" cy="485710"/>
          </a:xfrm>
          <a:prstGeom prst="rect">
            <a:avLst/>
          </a:prstGeom>
        </p:spPr>
        <p:txBody>
          <a:bodyPr lIns="0" tIns="0" rIns="0" bIns="0" rtlCol="0" anchor="t">
            <a:spAutoFit/>
          </a:bodyPr>
          <a:lstStyle/>
          <a:p>
            <a:pPr algn="ctr">
              <a:lnSpc>
                <a:spcPts val="1307"/>
              </a:lnSpc>
              <a:spcBef>
                <a:spcPct val="0"/>
              </a:spcBef>
            </a:pPr>
            <a:r>
              <a:rPr lang="en-US" sz="933" b="1" dirty="0">
                <a:solidFill>
                  <a:srgbClr val="000000"/>
                </a:solidFill>
                <a:latin typeface="Helios Bold"/>
                <a:ea typeface="Helios Bold"/>
                <a:cs typeface="Helios Bold"/>
                <a:sym typeface="Helios Bold"/>
              </a:rPr>
              <a:t>REVIEWS:</a:t>
            </a:r>
          </a:p>
          <a:p>
            <a:pPr algn="ctr">
              <a:lnSpc>
                <a:spcPts val="1307"/>
              </a:lnSpc>
              <a:spcBef>
                <a:spcPct val="0"/>
              </a:spcBef>
            </a:pPr>
            <a:r>
              <a:rPr lang="en-US" sz="933" b="1" dirty="0">
                <a:solidFill>
                  <a:srgbClr val="000000"/>
                </a:solidFill>
                <a:latin typeface="Helios Bold"/>
                <a:ea typeface="Helios Bold"/>
                <a:cs typeface="Helios Bold"/>
                <a:sym typeface="Helios Bold"/>
              </a:rPr>
              <a:t>OMB</a:t>
            </a:r>
          </a:p>
          <a:p>
            <a:pPr algn="ctr">
              <a:lnSpc>
                <a:spcPts val="1307"/>
              </a:lnSpc>
              <a:spcBef>
                <a:spcPct val="0"/>
              </a:spcBef>
            </a:pPr>
            <a:r>
              <a:rPr lang="en-US" sz="933" b="1" dirty="0">
                <a:solidFill>
                  <a:srgbClr val="000000"/>
                </a:solidFill>
                <a:latin typeface="Helios Bold"/>
                <a:ea typeface="Helios Bold"/>
                <a:cs typeface="Helios Bold"/>
                <a:sym typeface="Helios Bold"/>
              </a:rPr>
              <a:t>DISCLOSURE</a:t>
            </a:r>
          </a:p>
        </p:txBody>
      </p:sp>
      <p:sp>
        <p:nvSpPr>
          <p:cNvPr id="31" name="TextBox 31"/>
          <p:cNvSpPr txBox="1"/>
          <p:nvPr/>
        </p:nvSpPr>
        <p:spPr>
          <a:xfrm>
            <a:off x="9596059" y="5485415"/>
            <a:ext cx="1068626" cy="318998"/>
          </a:xfrm>
          <a:prstGeom prst="rect">
            <a:avLst/>
          </a:prstGeom>
        </p:spPr>
        <p:txBody>
          <a:bodyPr wrap="square" lIns="0" tIns="0" rIns="0" bIns="0" rtlCol="0" anchor="t">
            <a:spAutoFit/>
          </a:bodyPr>
          <a:lstStyle/>
          <a:p>
            <a:pPr algn="ctr">
              <a:lnSpc>
                <a:spcPts val="1307"/>
              </a:lnSpc>
              <a:spcBef>
                <a:spcPct val="0"/>
              </a:spcBef>
            </a:pPr>
            <a:r>
              <a:rPr lang="en-US" sz="933" b="1" dirty="0">
                <a:solidFill>
                  <a:srgbClr val="000000"/>
                </a:solidFill>
                <a:latin typeface="Helios Bold"/>
                <a:ea typeface="Helios Bold"/>
                <a:cs typeface="Helios Bold"/>
                <a:sym typeface="Helios Bold"/>
              </a:rPr>
              <a:t>ARCHIVING DATA</a:t>
            </a:r>
          </a:p>
          <a:p>
            <a:pPr algn="ctr">
              <a:lnSpc>
                <a:spcPts val="1307"/>
              </a:lnSpc>
              <a:spcBef>
                <a:spcPct val="0"/>
              </a:spcBef>
            </a:pPr>
            <a:r>
              <a:rPr lang="en-US" sz="933" b="1" dirty="0">
                <a:solidFill>
                  <a:srgbClr val="000000"/>
                </a:solidFill>
                <a:latin typeface="Helios Bold"/>
                <a:ea typeface="Helios Bold"/>
                <a:cs typeface="Helios Bold"/>
                <a:sym typeface="Helios Bold"/>
              </a:rPr>
              <a:t>LEGISLATURE</a:t>
            </a:r>
          </a:p>
        </p:txBody>
      </p:sp>
      <p:sp>
        <p:nvSpPr>
          <p:cNvPr id="32" name="TextBox 32"/>
          <p:cNvSpPr txBox="1"/>
          <p:nvPr/>
        </p:nvSpPr>
        <p:spPr>
          <a:xfrm>
            <a:off x="10664685" y="5485415"/>
            <a:ext cx="1382313" cy="318998"/>
          </a:xfrm>
          <a:prstGeom prst="rect">
            <a:avLst/>
          </a:prstGeom>
        </p:spPr>
        <p:txBody>
          <a:bodyPr wrap="square" lIns="0" tIns="0" rIns="0" bIns="0" rtlCol="0" anchor="t">
            <a:spAutoFit/>
          </a:bodyPr>
          <a:lstStyle/>
          <a:p>
            <a:pPr algn="ctr">
              <a:lnSpc>
                <a:spcPts val="1307"/>
              </a:lnSpc>
              <a:spcBef>
                <a:spcPct val="0"/>
              </a:spcBef>
            </a:pPr>
            <a:r>
              <a:rPr lang="en-US" sz="933" b="1" dirty="0">
                <a:solidFill>
                  <a:srgbClr val="000000"/>
                </a:solidFill>
                <a:latin typeface="Helios Bold"/>
                <a:ea typeface="Helios Bold"/>
                <a:cs typeface="Helios Bold"/>
                <a:sym typeface="Helios Bold"/>
              </a:rPr>
              <a:t>FINDINGS</a:t>
            </a:r>
          </a:p>
          <a:p>
            <a:pPr algn="ctr">
              <a:lnSpc>
                <a:spcPts val="1307"/>
              </a:lnSpc>
              <a:spcBef>
                <a:spcPct val="0"/>
              </a:spcBef>
            </a:pPr>
            <a:r>
              <a:rPr lang="en-US" sz="933" b="1" dirty="0">
                <a:solidFill>
                  <a:srgbClr val="000000"/>
                </a:solidFill>
                <a:latin typeface="Helios Bold"/>
                <a:ea typeface="Helios Bold"/>
                <a:cs typeface="Helios Bold"/>
                <a:sym typeface="Helios Bold"/>
              </a:rPr>
              <a:t>DATA COLLECTION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PPE</a:t>
            </a: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442611" y="4356017"/>
            <a:ext cx="4862447" cy="5546047"/>
          </a:xfrm>
        </p:spPr>
        <p:txBody>
          <a:bodyPr anchor="ctr">
            <a:normAutofit fontScale="92500" lnSpcReduction="10000"/>
          </a:bodyPr>
          <a:lstStyle/>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State in detail </a:t>
            </a:r>
            <a:r>
              <a:rPr lang="en-US" sz="2000" b="1" u="sng" dirty="0">
                <a:latin typeface="Cambria" panose="02040503050406030204" pitchFamily="18" charset="0"/>
                <a:ea typeface="Cambria" panose="02040503050406030204" pitchFamily="18" charset="0"/>
              </a:rPr>
              <a:t>reasons the project was not completed  </a:t>
            </a:r>
            <a:r>
              <a:rPr lang="en-US" sz="2000" dirty="0">
                <a:latin typeface="Cambria" panose="02040503050406030204" pitchFamily="18" charset="0"/>
                <a:ea typeface="Cambria" panose="02040503050406030204" pitchFamily="18" charset="0"/>
              </a:rPr>
              <a:t>during the project period , </a:t>
            </a:r>
            <a:r>
              <a:rPr lang="en-US" sz="2000" b="1" u="sng" dirty="0">
                <a:latin typeface="Cambria" panose="02040503050406030204" pitchFamily="18" charset="0"/>
                <a:ea typeface="Cambria" panose="02040503050406030204" pitchFamily="18" charset="0"/>
              </a:rPr>
              <a:t>what caused the delays</a:t>
            </a:r>
            <a:r>
              <a:rPr lang="en-US" sz="2000" dirty="0">
                <a:latin typeface="Cambria" panose="02040503050406030204" pitchFamily="18" charset="0"/>
                <a:ea typeface="Cambria" panose="02040503050406030204" pitchFamily="18" charset="0"/>
              </a:rPr>
              <a:t>,  and </a:t>
            </a:r>
            <a:r>
              <a:rPr lang="en-US" sz="2000" b="1" u="sng" dirty="0">
                <a:latin typeface="Cambria" panose="02040503050406030204" pitchFamily="18" charset="0"/>
                <a:ea typeface="Cambria" panose="02040503050406030204" pitchFamily="18" charset="0"/>
              </a:rPr>
              <a:t>challenges encountered </a:t>
            </a:r>
            <a:r>
              <a:rPr lang="en-US" sz="2000" dirty="0">
                <a:latin typeface="Cambria" panose="02040503050406030204" pitchFamily="18" charset="0"/>
                <a:ea typeface="Cambria" panose="02040503050406030204" pitchFamily="18" charset="0"/>
              </a:rPr>
              <a:t>trying to achieve the project goal. </a:t>
            </a:r>
            <a:endParaRPr lang="en-US" sz="2000" b="0" i="0" u="none" strike="noStrike" baseline="0" dirty="0">
              <a:solidFill>
                <a:srgbClr val="00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b="0" i="0" u="none" strike="noStrike" baseline="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State how they </a:t>
            </a:r>
            <a:r>
              <a:rPr lang="en-US" sz="2000" b="1" u="sng" dirty="0">
                <a:latin typeface="Cambria" panose="02040503050406030204" pitchFamily="18" charset="0"/>
                <a:ea typeface="Cambria" panose="02040503050406030204" pitchFamily="18" charset="0"/>
              </a:rPr>
              <a:t>plan to complete the project </a:t>
            </a:r>
            <a:r>
              <a:rPr lang="en-US" sz="2000" dirty="0">
                <a:latin typeface="Cambria" panose="02040503050406030204" pitchFamily="18" charset="0"/>
                <a:ea typeface="Cambria" panose="02040503050406030204" pitchFamily="18" charset="0"/>
              </a:rPr>
              <a:t>during the project extension period if approved. Describe the </a:t>
            </a:r>
            <a:r>
              <a:rPr lang="en-US" sz="2000" b="1" u="sng" dirty="0">
                <a:latin typeface="Cambria" panose="02040503050406030204" pitchFamily="18" charset="0"/>
                <a:ea typeface="Cambria" panose="02040503050406030204" pitchFamily="18" charset="0"/>
              </a:rPr>
              <a:t>activities and solutions </a:t>
            </a:r>
            <a:r>
              <a:rPr lang="en-US" sz="2000" dirty="0">
                <a:latin typeface="Cambria" panose="02040503050406030204" pitchFamily="18" charset="0"/>
                <a:ea typeface="Cambria" panose="02040503050406030204" pitchFamily="18" charset="0"/>
              </a:rPr>
              <a:t>that will address the challenges/delays and how it </a:t>
            </a:r>
            <a:r>
              <a:rPr lang="en-US" sz="2000" b="1" u="sng" dirty="0">
                <a:latin typeface="Cambria" panose="02040503050406030204" pitchFamily="18" charset="0"/>
                <a:ea typeface="Cambria" panose="02040503050406030204" pitchFamily="18" charset="0"/>
              </a:rPr>
              <a:t>benefits the government</a:t>
            </a:r>
            <a:r>
              <a:rPr lang="en-US" sz="20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Enter this information in the Justification field in Just Grants </a:t>
            </a:r>
            <a:r>
              <a:rPr lang="en-US" sz="2000" b="1" u="sng" dirty="0">
                <a:latin typeface="Cambria" panose="02040503050406030204" pitchFamily="18" charset="0"/>
                <a:ea typeface="Cambria" panose="02040503050406030204" pitchFamily="18" charset="0"/>
              </a:rPr>
              <a:t>and</a:t>
            </a:r>
            <a:r>
              <a:rPr lang="en-US" sz="2000" dirty="0">
                <a:latin typeface="Cambria" panose="02040503050406030204" pitchFamily="18" charset="0"/>
                <a:ea typeface="Cambria" panose="02040503050406030204" pitchFamily="18" charset="0"/>
              </a:rPr>
              <a:t> include an attachment that describes the problem.</a:t>
            </a:r>
          </a:p>
          <a:p>
            <a:pPr marL="342900" indent="-34290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000" b="1" u="sng" dirty="0">
                <a:latin typeface="Cambria" panose="02040503050406030204" pitchFamily="18" charset="0"/>
                <a:ea typeface="Cambria" panose="02040503050406030204" pitchFamily="18" charset="0"/>
              </a:rPr>
              <a:t>NOT</a:t>
            </a:r>
            <a:r>
              <a:rPr lang="en-US" sz="2000" b="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state unobligated funds as a justification.</a:t>
            </a:r>
            <a:endParaRPr lang="en-US" sz="2000" b="1" u="sng" dirty="0">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
        <p:nvSpPr>
          <p:cNvPr id="6" name="TextBox 5">
            <a:extLst>
              <a:ext uri="{FF2B5EF4-FFF2-40B4-BE49-F238E27FC236}">
                <a16:creationId xmlns:a16="http://schemas.microsoft.com/office/drawing/2014/main" id="{31D545FC-1EC3-F1EF-1D7E-DAEBEF8B8E4E}"/>
              </a:ext>
            </a:extLst>
          </p:cNvPr>
          <p:cNvSpPr txBox="1"/>
          <p:nvPr/>
        </p:nvSpPr>
        <p:spPr>
          <a:xfrm>
            <a:off x="4727974" y="112968"/>
            <a:ext cx="8061526"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To Receive an Extension Grantees Must:</a:t>
            </a:r>
          </a:p>
        </p:txBody>
      </p:sp>
    </p:spTree>
    <p:extLst>
      <p:ext uri="{BB962C8B-B14F-4D97-AF65-F5344CB8AC3E}">
        <p14:creationId xmlns:p14="http://schemas.microsoft.com/office/powerpoint/2010/main" val="407319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a:spLocks noGrp="1"/>
          </p:cNvSpPr>
          <p:nvPr>
            <p:ph type="title" idx="4294967295"/>
          </p:nvPr>
        </p:nvSpPr>
        <p:spPr>
          <a:xfrm>
            <a:off x="685799" y="752756"/>
            <a:ext cx="6214534" cy="863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66"/>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UNDERSTANDING </a:t>
            </a:r>
          </a:p>
          <a:p>
            <a:pPr marL="0" marR="0" lvl="0" indent="0" algn="l" defTabSz="914400" rtl="0" eaLnBrk="1" fontAlgn="auto" latinLnBrk="0" hangingPunct="1">
              <a:lnSpc>
                <a:spcPts val="3466"/>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COST PRINCIPLES</a:t>
            </a:r>
          </a:p>
        </p:txBody>
      </p:sp>
      <p:sp>
        <p:nvSpPr>
          <p:cNvPr id="17" name="TextBox 17"/>
          <p:cNvSpPr txBox="1"/>
          <p:nvPr/>
        </p:nvSpPr>
        <p:spPr>
          <a:xfrm>
            <a:off x="973538" y="2191566"/>
            <a:ext cx="4180893" cy="1615827"/>
          </a:xfrm>
          <a:prstGeom prst="rect">
            <a:avLst/>
          </a:prstGeom>
        </p:spPr>
        <p:txBody>
          <a:bodyPr lIns="0" tIns="0" rIns="0" bIns="0" rtlCol="0" anchor="t">
            <a:spAutoFit/>
          </a:bodyPr>
          <a:lstStyle/>
          <a:p>
            <a:pPr algn="just">
              <a:lnSpc>
                <a:spcPts val="1773"/>
              </a:lnSpc>
              <a:spcBef>
                <a:spcPct val="0"/>
              </a:spcBef>
            </a:pPr>
            <a:r>
              <a:rPr lang="en-US" sz="1600" b="0" i="0" dirty="0">
                <a:solidFill>
                  <a:srgbClr val="001D35"/>
                </a:solidFill>
                <a:effectLst/>
                <a:latin typeface="Cambria" panose="02040503050406030204" pitchFamily="18" charset="0"/>
                <a:ea typeface="Cambria" panose="02040503050406030204" pitchFamily="18" charset="0"/>
              </a:rPr>
              <a:t>Federal cost principles for awards are outlined in 2 CFR Part 200, specifically </a:t>
            </a:r>
            <a:r>
              <a:rPr lang="en-US" sz="1600" b="0" i="0" dirty="0">
                <a:solidFill>
                  <a:srgbClr val="001D35"/>
                </a:solidFill>
                <a:effectLst/>
                <a:latin typeface="Cambria" panose="02040503050406030204" pitchFamily="18" charset="0"/>
                <a:ea typeface="Cambria" panose="02040503050406030204" pitchFamily="18" charset="0"/>
                <a:hlinkClick r:id="rId2"/>
              </a:rPr>
              <a:t>Subpart E</a:t>
            </a:r>
            <a:r>
              <a:rPr lang="en-US" sz="1600" b="0" i="0" dirty="0">
                <a:solidFill>
                  <a:srgbClr val="001D35"/>
                </a:solidFill>
                <a:effectLst/>
                <a:latin typeface="Cambria" panose="02040503050406030204" pitchFamily="18" charset="0"/>
                <a:ea typeface="Cambria" panose="02040503050406030204" pitchFamily="18" charset="0"/>
              </a:rPr>
              <a:t>, and they govern how recipients can charge costs to federal awards. Essentially, they provide a framework for determining which costs are eligible for reimbursement under a federal grant or contract.</a:t>
            </a:r>
            <a:endParaRPr lang="en-US" sz="1600" dirty="0">
              <a:solidFill>
                <a:srgbClr val="000000"/>
              </a:solidFill>
              <a:latin typeface="Cambria" panose="02040503050406030204" pitchFamily="18" charset="0"/>
              <a:ea typeface="Cambria" panose="02040503050406030204" pitchFamily="18" charset="0"/>
              <a:cs typeface="Helios"/>
              <a:sym typeface="Helios"/>
            </a:endParaRPr>
          </a:p>
        </p:txBody>
      </p:sp>
      <p:grpSp>
        <p:nvGrpSpPr>
          <p:cNvPr id="23" name="Group 22" descr="Understanding cost principles that are reasonable, necessary, allowable, allocable">
            <a:extLst>
              <a:ext uri="{FF2B5EF4-FFF2-40B4-BE49-F238E27FC236}">
                <a16:creationId xmlns:a16="http://schemas.microsoft.com/office/drawing/2014/main" id="{5570903C-6588-B6C5-3257-7FEE7F01A019}"/>
              </a:ext>
            </a:extLst>
          </p:cNvPr>
          <p:cNvGrpSpPr/>
          <p:nvPr/>
        </p:nvGrpSpPr>
        <p:grpSpPr>
          <a:xfrm>
            <a:off x="685800" y="4544129"/>
            <a:ext cx="6387860" cy="1529310"/>
            <a:chOff x="685800" y="4697715"/>
            <a:chExt cx="5501311" cy="1375723"/>
          </a:xfrm>
        </p:grpSpPr>
        <p:sp>
          <p:nvSpPr>
            <p:cNvPr id="5" name="Freeform 5"/>
            <p:cNvSpPr/>
            <p:nvPr/>
          </p:nvSpPr>
          <p:spPr>
            <a:xfrm>
              <a:off x="685800" y="4729521"/>
              <a:ext cx="247804" cy="223024"/>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Freeform 6"/>
            <p:cNvSpPr/>
            <p:nvPr/>
          </p:nvSpPr>
          <p:spPr>
            <a:xfrm>
              <a:off x="685800" y="5103152"/>
              <a:ext cx="247804" cy="223024"/>
            </a:xfrm>
            <a:custGeom>
              <a:avLst/>
              <a:gdLst/>
              <a:ahLst/>
              <a:cxnLst/>
              <a:rect l="l" t="t" r="r" b="b"/>
              <a:pathLst>
                <a:path w="371706" h="334536">
                  <a:moveTo>
                    <a:pt x="0" y="0"/>
                  </a:moveTo>
                  <a:lnTo>
                    <a:pt x="371706" y="0"/>
                  </a:lnTo>
                  <a:lnTo>
                    <a:pt x="371706" y="334535"/>
                  </a:lnTo>
                  <a:lnTo>
                    <a:pt x="0" y="3345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a:off x="685800" y="5476783"/>
              <a:ext cx="247804" cy="223024"/>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Freeform 8"/>
            <p:cNvSpPr/>
            <p:nvPr/>
          </p:nvSpPr>
          <p:spPr>
            <a:xfrm>
              <a:off x="685800" y="5850414"/>
              <a:ext cx="247804" cy="223024"/>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8" name="TextBox 18"/>
            <p:cNvSpPr txBox="1"/>
            <p:nvPr/>
          </p:nvSpPr>
          <p:spPr>
            <a:xfrm>
              <a:off x="1043420" y="4697715"/>
              <a:ext cx="4397041" cy="244811"/>
            </a:xfrm>
            <a:prstGeom prst="rect">
              <a:avLst/>
            </a:prstGeom>
          </p:spPr>
          <p:txBody>
            <a:bodyPr lIns="0" tIns="0" rIns="0" bIns="0" rtlCol="0" anchor="t">
              <a:spAutoFit/>
            </a:bodyPr>
            <a:lstStyle/>
            <a:p>
              <a:pPr>
                <a:lnSpc>
                  <a:spcPts val="2053"/>
                </a:lnSpc>
                <a:spcBef>
                  <a:spcPct val="0"/>
                </a:spcBef>
              </a:pPr>
              <a:r>
                <a:rPr lang="en-US" sz="1467" b="1" dirty="0">
                  <a:solidFill>
                    <a:srgbClr val="000000"/>
                  </a:solidFill>
                  <a:latin typeface="Helios Bold"/>
                  <a:ea typeface="Helios Bold"/>
                  <a:cs typeface="Helios Bold"/>
                  <a:sym typeface="Helios Bold"/>
                </a:rPr>
                <a:t>Reasonable</a:t>
              </a:r>
            </a:p>
          </p:txBody>
        </p:sp>
        <p:sp>
          <p:nvSpPr>
            <p:cNvPr id="19" name="TextBox 19"/>
            <p:cNvSpPr txBox="1"/>
            <p:nvPr/>
          </p:nvSpPr>
          <p:spPr>
            <a:xfrm>
              <a:off x="1043420" y="5071346"/>
              <a:ext cx="4397041" cy="244811"/>
            </a:xfrm>
            <a:prstGeom prst="rect">
              <a:avLst/>
            </a:prstGeom>
          </p:spPr>
          <p:txBody>
            <a:bodyPr lIns="0" tIns="0" rIns="0" bIns="0" rtlCol="0" anchor="t">
              <a:spAutoFit/>
            </a:bodyPr>
            <a:lstStyle/>
            <a:p>
              <a:pPr>
                <a:lnSpc>
                  <a:spcPts val="2053"/>
                </a:lnSpc>
                <a:spcBef>
                  <a:spcPct val="0"/>
                </a:spcBef>
              </a:pPr>
              <a:r>
                <a:rPr lang="en-US" sz="1467" b="1" dirty="0">
                  <a:solidFill>
                    <a:srgbClr val="000000"/>
                  </a:solidFill>
                  <a:latin typeface="Helios Bold"/>
                  <a:ea typeface="Helios Bold"/>
                  <a:cs typeface="Helios Bold"/>
                  <a:sym typeface="Helios Bold"/>
                </a:rPr>
                <a:t>Necessary</a:t>
              </a:r>
            </a:p>
          </p:txBody>
        </p:sp>
        <p:sp>
          <p:nvSpPr>
            <p:cNvPr id="20" name="TextBox 20"/>
            <p:cNvSpPr txBox="1"/>
            <p:nvPr/>
          </p:nvSpPr>
          <p:spPr>
            <a:xfrm>
              <a:off x="1043420" y="5444977"/>
              <a:ext cx="4397041" cy="244811"/>
            </a:xfrm>
            <a:prstGeom prst="rect">
              <a:avLst/>
            </a:prstGeom>
          </p:spPr>
          <p:txBody>
            <a:bodyPr lIns="0" tIns="0" rIns="0" bIns="0" rtlCol="0" anchor="t">
              <a:spAutoFit/>
            </a:bodyPr>
            <a:lstStyle/>
            <a:p>
              <a:pPr>
                <a:lnSpc>
                  <a:spcPts val="2053"/>
                </a:lnSpc>
                <a:spcBef>
                  <a:spcPct val="0"/>
                </a:spcBef>
              </a:pPr>
              <a:r>
                <a:rPr lang="en-US" sz="1467" b="1" dirty="0">
                  <a:solidFill>
                    <a:srgbClr val="000000"/>
                  </a:solidFill>
                  <a:latin typeface="Helios Bold"/>
                  <a:ea typeface="Helios Bold"/>
                  <a:cs typeface="Helios Bold"/>
                  <a:sym typeface="Helios Bold"/>
                </a:rPr>
                <a:t>Allowable</a:t>
              </a:r>
            </a:p>
          </p:txBody>
        </p:sp>
        <p:sp>
          <p:nvSpPr>
            <p:cNvPr id="21" name="TextBox 21"/>
            <p:cNvSpPr txBox="1"/>
            <p:nvPr/>
          </p:nvSpPr>
          <p:spPr>
            <a:xfrm>
              <a:off x="1043420" y="5818609"/>
              <a:ext cx="5143691" cy="244811"/>
            </a:xfrm>
            <a:prstGeom prst="rect">
              <a:avLst/>
            </a:prstGeom>
          </p:spPr>
          <p:txBody>
            <a:bodyPr lIns="0" tIns="0" rIns="0" bIns="0" rtlCol="0" anchor="t">
              <a:spAutoFit/>
            </a:bodyPr>
            <a:lstStyle/>
            <a:p>
              <a:pPr>
                <a:lnSpc>
                  <a:spcPts val="2053"/>
                </a:lnSpc>
                <a:spcBef>
                  <a:spcPct val="0"/>
                </a:spcBef>
              </a:pPr>
              <a:r>
                <a:rPr lang="en-US" sz="1467" b="1" dirty="0">
                  <a:solidFill>
                    <a:srgbClr val="000000"/>
                  </a:solidFill>
                  <a:latin typeface="Helios Bold"/>
                  <a:ea typeface="Helios Bold"/>
                  <a:cs typeface="Helios Bold"/>
                  <a:sym typeface="Helios Bold"/>
                </a:rPr>
                <a:t>Allocable</a:t>
              </a:r>
            </a:p>
          </p:txBody>
        </p:sp>
      </p:grpSp>
      <p:grpSp>
        <p:nvGrpSpPr>
          <p:cNvPr id="2" name="Group 2" descr="picture of a meeting with a man standing at a white board showing attendees an item"/>
          <p:cNvGrpSpPr/>
          <p:nvPr/>
        </p:nvGrpSpPr>
        <p:grpSpPr>
          <a:xfrm>
            <a:off x="6820388" y="685801"/>
            <a:ext cx="4685812" cy="4528863"/>
            <a:chOff x="0" y="0"/>
            <a:chExt cx="9371625" cy="9057727"/>
          </a:xfrm>
        </p:grpSpPr>
        <p:pic>
          <p:nvPicPr>
            <p:cNvPr id="3" name="Picture 3"/>
            <p:cNvPicPr>
              <a:picLocks noChangeAspect="1"/>
            </p:cNvPicPr>
            <p:nvPr/>
          </p:nvPicPr>
          <p:blipFill>
            <a:blip r:embed="rId5"/>
            <a:srcRect l="25917" r="6786"/>
            <a:stretch>
              <a:fillRect/>
            </a:stretch>
          </p:blipFill>
          <p:spPr>
            <a:xfrm>
              <a:off x="0" y="0"/>
              <a:ext cx="9371625" cy="9057727"/>
            </a:xfrm>
            <a:prstGeom prst="rect">
              <a:avLst/>
            </a:prstGeom>
          </p:spPr>
        </p:pic>
      </p:grpSp>
      <p:sp>
        <p:nvSpPr>
          <p:cNvPr id="4" name="Freeform 4">
            <a:extLst>
              <a:ext uri="{C183D7F6-B498-43B3-948B-1728B52AA6E4}">
                <adec:decorative xmlns:adec="http://schemas.microsoft.com/office/drawing/2017/decorative" val="1"/>
              </a:ext>
            </a:extLst>
          </p:cNvPr>
          <p:cNvSpPr/>
          <p:nvPr/>
        </p:nvSpPr>
        <p:spPr>
          <a:xfrm>
            <a:off x="267169" y="1697507"/>
            <a:ext cx="5602746" cy="2626287"/>
          </a:xfrm>
          <a:custGeom>
            <a:avLst/>
            <a:gdLst/>
            <a:ahLst/>
            <a:cxnLst/>
            <a:rect l="l" t="t" r="r" b="b"/>
            <a:pathLst>
              <a:path w="8404119" h="3939431">
                <a:moveTo>
                  <a:pt x="0" y="0"/>
                </a:moveTo>
                <a:lnTo>
                  <a:pt x="8404118" y="0"/>
                </a:lnTo>
                <a:lnTo>
                  <a:pt x="8404118" y="3939431"/>
                </a:lnTo>
                <a:lnTo>
                  <a:pt x="0" y="3939431"/>
                </a:lnTo>
                <a:lnTo>
                  <a:pt x="0" y="0"/>
                </a:lnTo>
                <a:close/>
              </a:path>
            </a:pathLst>
          </a:custGeom>
          <a:blipFill>
            <a:blip r:embed="rId6">
              <a:alphaModFix amt="40000"/>
            </a:blip>
            <a:stretch>
              <a:fillRect/>
            </a:stretch>
          </a:blipFill>
        </p:spPr>
        <p:txBody>
          <a:bodyPr/>
          <a:lstStyle/>
          <a:p>
            <a:endParaRPr lang="en-US" sz="1200"/>
          </a:p>
        </p:txBody>
      </p:sp>
      <p:grpSp>
        <p:nvGrpSpPr>
          <p:cNvPr id="9" name="Group 9">
            <a:extLst>
              <a:ext uri="{C183D7F6-B498-43B3-948B-1728B52AA6E4}">
                <adec:decorative xmlns:adec="http://schemas.microsoft.com/office/drawing/2017/decorative" val="1"/>
              </a:ext>
            </a:extLst>
          </p:cNvPr>
          <p:cNvGrpSpPr/>
          <p:nvPr/>
        </p:nvGrpSpPr>
        <p:grpSpPr>
          <a:xfrm>
            <a:off x="6820389" y="5531438"/>
            <a:ext cx="3423247" cy="542056"/>
            <a:chOff x="0" y="0"/>
            <a:chExt cx="1352394" cy="214146"/>
          </a:xfrm>
        </p:grpSpPr>
        <p:sp>
          <p:nvSpPr>
            <p:cNvPr id="10" name="Freeform 10"/>
            <p:cNvSpPr/>
            <p:nvPr/>
          </p:nvSpPr>
          <p:spPr>
            <a:xfrm>
              <a:off x="0" y="0"/>
              <a:ext cx="1352394" cy="214146"/>
            </a:xfrm>
            <a:custGeom>
              <a:avLst/>
              <a:gdLst/>
              <a:ahLst/>
              <a:cxnLst/>
              <a:rect l="l" t="t" r="r" b="b"/>
              <a:pathLst>
                <a:path w="1352394" h="214146">
                  <a:moveTo>
                    <a:pt x="75386" y="0"/>
                  </a:moveTo>
                  <a:lnTo>
                    <a:pt x="1277008" y="0"/>
                  </a:lnTo>
                  <a:cubicBezTo>
                    <a:pt x="1318643" y="0"/>
                    <a:pt x="1352394" y="33751"/>
                    <a:pt x="1352394" y="75386"/>
                  </a:cubicBezTo>
                  <a:lnTo>
                    <a:pt x="1352394" y="138760"/>
                  </a:lnTo>
                  <a:cubicBezTo>
                    <a:pt x="1352394" y="180394"/>
                    <a:pt x="1318643" y="214146"/>
                    <a:pt x="1277008" y="214146"/>
                  </a:cubicBezTo>
                  <a:lnTo>
                    <a:pt x="75386" y="214146"/>
                  </a:lnTo>
                  <a:cubicBezTo>
                    <a:pt x="33751" y="214146"/>
                    <a:pt x="0" y="180394"/>
                    <a:pt x="0" y="138760"/>
                  </a:cubicBezTo>
                  <a:lnTo>
                    <a:pt x="0" y="75386"/>
                  </a:lnTo>
                  <a:cubicBezTo>
                    <a:pt x="0" y="33751"/>
                    <a:pt x="33751" y="0"/>
                    <a:pt x="75386" y="0"/>
                  </a:cubicBezTo>
                  <a:close/>
                </a:path>
              </a:pathLst>
            </a:custGeom>
            <a:solidFill>
              <a:srgbClr val="000000">
                <a:alpha val="0"/>
              </a:srgbClr>
            </a:solidFill>
            <a:ln w="19050" cap="rnd">
              <a:solidFill>
                <a:srgbClr val="292A2B"/>
              </a:solidFill>
              <a:prstDash val="solid"/>
              <a:round/>
            </a:ln>
          </p:spPr>
          <p:txBody>
            <a:bodyPr/>
            <a:lstStyle/>
            <a:p>
              <a:endParaRPr lang="en-US" sz="1200" dirty="0"/>
            </a:p>
          </p:txBody>
        </p:sp>
        <p:sp>
          <p:nvSpPr>
            <p:cNvPr id="11" name="TextBox 11"/>
            <p:cNvSpPr txBox="1"/>
            <p:nvPr/>
          </p:nvSpPr>
          <p:spPr>
            <a:xfrm>
              <a:off x="0" y="-38100"/>
              <a:ext cx="1352394" cy="252246"/>
            </a:xfrm>
            <a:prstGeom prst="rect">
              <a:avLst/>
            </a:prstGeom>
          </p:spPr>
          <p:txBody>
            <a:bodyPr lIns="33867" tIns="33867" rIns="33867" bIns="33867" rtlCol="0" anchor="ctr"/>
            <a:lstStyle/>
            <a:p>
              <a:pPr algn="ctr">
                <a:lnSpc>
                  <a:spcPts val="1773"/>
                </a:lnSpc>
              </a:pPr>
              <a:endParaRPr sz="1200"/>
            </a:p>
          </p:txBody>
        </p:sp>
      </p:grpSp>
      <p:grpSp>
        <p:nvGrpSpPr>
          <p:cNvPr id="12" name="Group 12">
            <a:extLst>
              <a:ext uri="{C183D7F6-B498-43B3-948B-1728B52AA6E4}">
                <adec:decorative xmlns:adec="http://schemas.microsoft.com/office/drawing/2017/decorative" val="1"/>
              </a:ext>
            </a:extLst>
          </p:cNvPr>
          <p:cNvGrpSpPr/>
          <p:nvPr/>
        </p:nvGrpSpPr>
        <p:grpSpPr>
          <a:xfrm>
            <a:off x="10409020" y="5531438"/>
            <a:ext cx="1097181" cy="542056"/>
            <a:chOff x="0" y="0"/>
            <a:chExt cx="433454" cy="214146"/>
          </a:xfrm>
        </p:grpSpPr>
        <p:sp>
          <p:nvSpPr>
            <p:cNvPr id="13" name="Freeform 13"/>
            <p:cNvSpPr/>
            <p:nvPr/>
          </p:nvSpPr>
          <p:spPr>
            <a:xfrm>
              <a:off x="0" y="0"/>
              <a:ext cx="433454" cy="214146"/>
            </a:xfrm>
            <a:custGeom>
              <a:avLst/>
              <a:gdLst/>
              <a:ahLst/>
              <a:cxnLst/>
              <a:rect l="l" t="t" r="r" b="b"/>
              <a:pathLst>
                <a:path w="433454" h="214146">
                  <a:moveTo>
                    <a:pt x="107073" y="0"/>
                  </a:moveTo>
                  <a:lnTo>
                    <a:pt x="326381" y="0"/>
                  </a:lnTo>
                  <a:cubicBezTo>
                    <a:pt x="385516" y="0"/>
                    <a:pt x="433454" y="47938"/>
                    <a:pt x="433454" y="107073"/>
                  </a:cubicBezTo>
                  <a:lnTo>
                    <a:pt x="433454" y="107073"/>
                  </a:lnTo>
                  <a:cubicBezTo>
                    <a:pt x="433454" y="166207"/>
                    <a:pt x="385516" y="214146"/>
                    <a:pt x="326381" y="214146"/>
                  </a:cubicBezTo>
                  <a:lnTo>
                    <a:pt x="107073" y="214146"/>
                  </a:lnTo>
                  <a:cubicBezTo>
                    <a:pt x="47938" y="214146"/>
                    <a:pt x="0" y="166207"/>
                    <a:pt x="0" y="107073"/>
                  </a:cubicBezTo>
                  <a:lnTo>
                    <a:pt x="0" y="107073"/>
                  </a:lnTo>
                  <a:cubicBezTo>
                    <a:pt x="0" y="47938"/>
                    <a:pt x="47938" y="0"/>
                    <a:pt x="107073" y="0"/>
                  </a:cubicBezTo>
                  <a:close/>
                </a:path>
              </a:pathLst>
            </a:custGeom>
            <a:solidFill>
              <a:srgbClr val="2978C8"/>
            </a:solidFill>
            <a:ln cap="rnd">
              <a:noFill/>
              <a:prstDash val="solid"/>
              <a:round/>
            </a:ln>
          </p:spPr>
          <p:txBody>
            <a:bodyPr/>
            <a:lstStyle/>
            <a:p>
              <a:endParaRPr lang="en-US" sz="1200"/>
            </a:p>
          </p:txBody>
        </p:sp>
        <p:sp>
          <p:nvSpPr>
            <p:cNvPr id="14" name="TextBox 14"/>
            <p:cNvSpPr txBox="1"/>
            <p:nvPr/>
          </p:nvSpPr>
          <p:spPr>
            <a:xfrm>
              <a:off x="0" y="-38100"/>
              <a:ext cx="433454" cy="252246"/>
            </a:xfrm>
            <a:prstGeom prst="rect">
              <a:avLst/>
            </a:prstGeom>
          </p:spPr>
          <p:txBody>
            <a:bodyPr lIns="33867" tIns="33867" rIns="33867" bIns="33867" rtlCol="0" anchor="ctr"/>
            <a:lstStyle/>
            <a:p>
              <a:pPr algn="ctr">
                <a:lnSpc>
                  <a:spcPts val="1773"/>
                </a:lnSpc>
              </a:pPr>
              <a:endParaRPr sz="1200"/>
            </a:p>
          </p:txBody>
        </p:sp>
      </p:grpSp>
      <p:sp>
        <p:nvSpPr>
          <p:cNvPr id="15" name="Freeform 15">
            <a:extLst>
              <a:ext uri="{C183D7F6-B498-43B3-948B-1728B52AA6E4}">
                <adec:decorative xmlns:adec="http://schemas.microsoft.com/office/drawing/2017/decorative" val="1"/>
              </a:ext>
            </a:extLst>
          </p:cNvPr>
          <p:cNvSpPr/>
          <p:nvPr/>
        </p:nvSpPr>
        <p:spPr>
          <a:xfrm>
            <a:off x="10689268" y="5679700"/>
            <a:ext cx="536685" cy="245533"/>
          </a:xfrm>
          <a:custGeom>
            <a:avLst/>
            <a:gdLst/>
            <a:ahLst/>
            <a:cxnLst/>
            <a:rect l="l" t="t" r="r" b="b"/>
            <a:pathLst>
              <a:path w="805027" h="368300">
                <a:moveTo>
                  <a:pt x="0" y="0"/>
                </a:moveTo>
                <a:lnTo>
                  <a:pt x="805027" y="0"/>
                </a:lnTo>
                <a:lnTo>
                  <a:pt x="805027" y="368300"/>
                </a:lnTo>
                <a:lnTo>
                  <a:pt x="0" y="368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2" name="TextBox 22"/>
          <p:cNvSpPr txBox="1"/>
          <p:nvPr/>
        </p:nvSpPr>
        <p:spPr>
          <a:xfrm>
            <a:off x="6964323" y="5670194"/>
            <a:ext cx="3135378" cy="193899"/>
          </a:xfrm>
          <a:prstGeom prst="rect">
            <a:avLst/>
          </a:prstGeom>
        </p:spPr>
        <p:txBody>
          <a:bodyPr lIns="0" tIns="0" rIns="0" bIns="0" rtlCol="0" anchor="t">
            <a:spAutoFit/>
          </a:bodyPr>
          <a:lstStyle/>
          <a:p>
            <a:pPr indent="-228600">
              <a:lnSpc>
                <a:spcPct val="90000"/>
              </a:lnSpc>
              <a:spcAft>
                <a:spcPts val="600"/>
              </a:spcAft>
              <a:buFont typeface="Arial" panose="020B0604020202020204" pitchFamily="34" charset="0"/>
              <a:buChar char="•"/>
            </a:pPr>
            <a:r>
              <a:rPr lang="en-US" sz="1400" dirty="0"/>
              <a:t>2CFR Part 200 Subpart 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B7103A1-751D-ACCE-3F73-358F278FC59E}"/>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sz="3200" kern="1200" dirty="0">
                <a:solidFill>
                  <a:schemeClr val="bg1"/>
                </a:solidFill>
                <a:latin typeface="+mj-lt"/>
                <a:ea typeface="+mj-ea"/>
                <a:cs typeface="+mj-cs"/>
              </a:rPr>
              <a:t>Budget Modification</a:t>
            </a:r>
          </a:p>
        </p:txBody>
      </p:sp>
      <p:sp useBgFill="1">
        <p:nvSpPr>
          <p:cNvPr id="11" name="Rectangle 10">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89B215-6967-A8FD-65C0-581A80DEB95A}"/>
              </a:ext>
            </a:extLst>
          </p:cNvPr>
          <p:cNvSpPr>
            <a:spLocks noGrp="1"/>
          </p:cNvSpPr>
          <p:nvPr>
            <p:ph idx="1"/>
          </p:nvPr>
        </p:nvSpPr>
        <p:spPr>
          <a:xfrm>
            <a:off x="5126146" y="1374423"/>
            <a:ext cx="6049953" cy="2523854"/>
          </a:xfrm>
        </p:spPr>
        <p:txBody>
          <a:bodyPr vert="horz" lIns="91440" tIns="45720" rIns="91440" bIns="45720" rtlCol="0" anchor="b">
            <a:normAutofit/>
          </a:bodyPr>
          <a:lstStyle/>
          <a:p>
            <a:pPr marL="457200" indent="-457200">
              <a:lnSpc>
                <a:spcPct val="107000"/>
              </a:lnSpc>
              <a:spcAft>
                <a:spcPts val="800"/>
              </a:spcAft>
              <a:buFont typeface="Arial"/>
              <a:buChar char="•"/>
            </a:pPr>
            <a:r>
              <a:rPr lang="en-US" sz="2000" i="0" dirty="0">
                <a:effectLst/>
              </a:rPr>
              <a:t>A Budget Modification GAM is a type of Financial GAM</a:t>
            </a:r>
            <a:r>
              <a:rPr lang="en-US" sz="2000" dirty="0"/>
              <a:t> used to move funds among the budget categories of an approved </a:t>
            </a:r>
            <a:r>
              <a:rPr lang="en-US" sz="2000" dirty="0" err="1"/>
              <a:t>budget.An</a:t>
            </a:r>
            <a:r>
              <a:rPr lang="en-US" sz="2000" dirty="0"/>
              <a:t> award must have a final budget clearance. Most budget modification GAMs have a net-zero change to the project costs.  </a:t>
            </a:r>
            <a:endParaRPr lang="en-US" sz="1600" dirty="0"/>
          </a:p>
        </p:txBody>
      </p:sp>
      <p:sp>
        <p:nvSpPr>
          <p:cNvPr id="4" name="TextBox 3">
            <a:extLst>
              <a:ext uri="{FF2B5EF4-FFF2-40B4-BE49-F238E27FC236}">
                <a16:creationId xmlns:a16="http://schemas.microsoft.com/office/drawing/2014/main" id="{CBE6949A-DC65-F8CF-8472-117AA9C03DFE}"/>
              </a:ext>
            </a:extLst>
          </p:cNvPr>
          <p:cNvSpPr txBox="1"/>
          <p:nvPr/>
        </p:nvSpPr>
        <p:spPr>
          <a:xfrm>
            <a:off x="5252044" y="4221650"/>
            <a:ext cx="6059423" cy="25056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2 CFR 200.308</a:t>
            </a:r>
          </a:p>
        </p:txBody>
      </p:sp>
    </p:spTree>
    <p:extLst>
      <p:ext uri="{BB962C8B-B14F-4D97-AF65-F5344CB8AC3E}">
        <p14:creationId xmlns:p14="http://schemas.microsoft.com/office/powerpoint/2010/main" val="3982507753"/>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Budget Modification</a:t>
            </a:r>
          </a:p>
        </p:txBody>
      </p:sp>
      <p:sp>
        <p:nvSpPr>
          <p:cNvPr id="6" name="TextBox 5">
            <a:extLst>
              <a:ext uri="{FF2B5EF4-FFF2-40B4-BE49-F238E27FC236}">
                <a16:creationId xmlns:a16="http://schemas.microsoft.com/office/drawing/2014/main" id="{31D545FC-1EC3-F1EF-1D7E-DAEBEF8B8E4E}"/>
              </a:ext>
            </a:extLst>
          </p:cNvPr>
          <p:cNvSpPr txBox="1"/>
          <p:nvPr/>
        </p:nvSpPr>
        <p:spPr>
          <a:xfrm>
            <a:off x="4727974" y="112968"/>
            <a:ext cx="8061526"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A Budget </a:t>
            </a:r>
            <a:r>
              <a:rPr kumimoji="0" lang="en-US" sz="2800" b="0" i="0" u="none" strike="noStrike" kern="1200" cap="none" spc="0" normalizeH="0" baseline="0" noProof="0" dirty="0" err="1">
                <a:ln w="3175" cmpd="sng">
                  <a:noFill/>
                </a:ln>
                <a:solidFill>
                  <a:srgbClr val="262626"/>
                </a:solidFill>
                <a:effectLst/>
                <a:uLnTx/>
                <a:uFillTx/>
                <a:latin typeface="Cambria" panose="02040503050406030204" pitchFamily="18" charset="0"/>
                <a:ea typeface="Cambria" panose="02040503050406030204" pitchFamily="18" charset="0"/>
                <a:cs typeface="+mj-cs"/>
              </a:rPr>
              <a:t>Modificatio</a:t>
            </a:r>
            <a:r>
              <a:rPr lang="en-US" sz="2800" dirty="0">
                <a:ln w="3175" cmpd="sng">
                  <a:noFill/>
                </a:ln>
                <a:solidFill>
                  <a:srgbClr val="262626"/>
                </a:solidFill>
                <a:latin typeface="Cambria" panose="02040503050406030204" pitchFamily="18" charset="0"/>
                <a:ea typeface="Cambria" panose="02040503050406030204" pitchFamily="18" charset="0"/>
                <a:cs typeface="+mj-cs"/>
              </a:rPr>
              <a:t>n is needed</a:t>
            </a:r>
            <a:r>
              <a:rPr kumimoji="0" lang="en-US" sz="2800" b="0" i="0" u="none" strike="noStrike" kern="1200" cap="none" spc="0" normalizeH="0" baseline="0" noProof="0" dirty="0">
                <a:ln w="3175" cmpd="sng">
                  <a:noFill/>
                </a:ln>
                <a:solidFill>
                  <a:srgbClr val="262626"/>
                </a:solidFill>
                <a:effectLst/>
                <a:uLnTx/>
                <a:uFillTx/>
                <a:latin typeface="Cambria" panose="02040503050406030204" pitchFamily="18" charset="0"/>
                <a:ea typeface="Cambria" panose="02040503050406030204" pitchFamily="18" charset="0"/>
                <a:cs typeface="+mj-cs"/>
              </a:rPr>
              <a:t>:</a:t>
            </a:r>
          </a:p>
        </p:txBody>
      </p:sp>
      <p:sp>
        <p:nvSpPr>
          <p:cNvPr id="3" name="Content Placeholder 2">
            <a:extLst>
              <a:ext uri="{FF2B5EF4-FFF2-40B4-BE49-F238E27FC236}">
                <a16:creationId xmlns:a16="http://schemas.microsoft.com/office/drawing/2014/main" id="{A7AB4F24-2D6B-D0B7-869E-2595607C89FB}"/>
              </a:ext>
              <a:ext uri="{C183D7F6-B498-43B3-948B-1728B52AA6E4}">
                <adec:decorative xmlns:adec="http://schemas.microsoft.com/office/drawing/2017/decorative" val="1"/>
              </a:ext>
            </a:extLst>
          </p:cNvPr>
          <p:cNvSpPr>
            <a:spLocks noGrp="1"/>
          </p:cNvSpPr>
          <p:nvPr>
            <p:ph idx="1"/>
          </p:nvPr>
        </p:nvSpPr>
        <p:spPr>
          <a:xfrm>
            <a:off x="6454879" y="5607007"/>
            <a:ext cx="4862447" cy="5546047"/>
          </a:xfrm>
        </p:spPr>
        <p:txBody>
          <a:bodyPr anchor="ctr">
            <a:normAutofit/>
          </a:bodyPr>
          <a:lstStyle/>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If there is an increase or decrease in the indirect cost category.</a:t>
            </a:r>
            <a:endParaRPr lang="en-US" sz="2000" b="0" i="0" u="none" strike="noStrike" baseline="0" dirty="0">
              <a:solidFill>
                <a:srgbClr val="00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b="0" i="0" u="none" strike="noStrike" baseline="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When the cumulative change is greater than 10% of the Total Award.</a:t>
            </a:r>
          </a:p>
          <a:p>
            <a:pPr marL="342900" indent="-34290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lvl="0"/>
            <a:r>
              <a:rPr lang="en-US" sz="2000" dirty="0">
                <a:latin typeface="Cambria" panose="02040503050406030204" pitchFamily="18" charset="0"/>
                <a:ea typeface="Cambria" panose="02040503050406030204" pitchFamily="18" charset="0"/>
                <a:cs typeface="Calibri"/>
              </a:rPr>
              <a:t>A New Budget category that has been added, but not included on Original Budget</a:t>
            </a:r>
          </a:p>
          <a:p>
            <a:pPr lvl="0"/>
            <a:endParaRPr lang="en-US" sz="2000" dirty="0">
              <a:latin typeface="Cambria" panose="02040503050406030204" pitchFamily="18" charset="0"/>
              <a:ea typeface="Cambria" panose="02040503050406030204" pitchFamily="18" charset="0"/>
              <a:cs typeface="Calibri"/>
            </a:endParaRPr>
          </a:p>
          <a:p>
            <a:pPr marL="0" lvl="0" indent="0">
              <a:buNone/>
            </a:pPr>
            <a:endParaRPr lang="en-US" sz="2000" dirty="0">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
        <p:nvSpPr>
          <p:cNvPr id="9" name="TextBox 8">
            <a:extLst>
              <a:ext uri="{FF2B5EF4-FFF2-40B4-BE49-F238E27FC236}">
                <a16:creationId xmlns:a16="http://schemas.microsoft.com/office/drawing/2014/main" id="{11B16B93-E3EC-289E-7DCC-DB2FF9DBD5F5}"/>
              </a:ext>
            </a:extLst>
          </p:cNvPr>
          <p:cNvSpPr txBox="1"/>
          <p:nvPr/>
        </p:nvSpPr>
        <p:spPr>
          <a:xfrm>
            <a:off x="6227569" y="5544703"/>
            <a:ext cx="5317067" cy="1200329"/>
          </a:xfrm>
          <a:prstGeom prst="rect">
            <a:avLst/>
          </a:prstGeom>
          <a:noFill/>
        </p:spPr>
        <p:txBody>
          <a:bodyPr wrap="square" rtlCol="0">
            <a:spAutoFit/>
          </a:bodyPr>
          <a:lstStyle/>
          <a:p>
            <a:r>
              <a:rPr lang="en-US" dirty="0"/>
              <a:t>*Does not apply to awards $250k or less</a:t>
            </a:r>
          </a:p>
          <a:p>
            <a:r>
              <a:rPr lang="en-US" dirty="0"/>
              <a:t>*A current indirect cost agreement should be attached to the modification if there is a change in Indirect Cost</a:t>
            </a:r>
          </a:p>
          <a:p>
            <a:endParaRPr lang="en-US" dirty="0"/>
          </a:p>
        </p:txBody>
      </p:sp>
    </p:spTree>
    <p:extLst>
      <p:ext uri="{BB962C8B-B14F-4D97-AF65-F5344CB8AC3E}">
        <p14:creationId xmlns:p14="http://schemas.microsoft.com/office/powerpoint/2010/main" val="3973395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A64C4-3497-EA88-4E0A-74ECFD11D5B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Important things to Know – Budget Modification </a:t>
            </a:r>
            <a:r>
              <a:rPr lang="en-US" sz="4000">
                <a:solidFill>
                  <a:srgbClr val="FFFFFF"/>
                </a:solidFill>
              </a:rPr>
              <a:t>(Cont’d)</a:t>
            </a:r>
            <a:endParaRPr lang="en-US" sz="4000" dirty="0">
              <a:solidFill>
                <a:srgbClr val="FFFFFF"/>
              </a:solidFill>
            </a:endParaRPr>
          </a:p>
        </p:txBody>
      </p:sp>
      <p:sp>
        <p:nvSpPr>
          <p:cNvPr id="3" name="Content Placeholder 2">
            <a:extLst>
              <a:ext uri="{FF2B5EF4-FFF2-40B4-BE49-F238E27FC236}">
                <a16:creationId xmlns:a16="http://schemas.microsoft.com/office/drawing/2014/main" id="{A7AB4F24-2D6B-D0B7-869E-2595607C89FB}"/>
              </a:ext>
            </a:extLst>
          </p:cNvPr>
          <p:cNvSpPr>
            <a:spLocks noGrp="1"/>
          </p:cNvSpPr>
          <p:nvPr>
            <p:ph idx="1"/>
          </p:nvPr>
        </p:nvSpPr>
        <p:spPr>
          <a:xfrm>
            <a:off x="6454879" y="5607007"/>
            <a:ext cx="4862447" cy="5546047"/>
          </a:xfrm>
        </p:spPr>
        <p:txBody>
          <a:bodyPr anchor="ctr">
            <a:normAutofit/>
          </a:bodyPr>
          <a:lstStyle/>
          <a:p>
            <a:pPr marL="285750" indent="-285750">
              <a:buFont typeface="Arial" panose="020B0604020202020204" pitchFamily="34" charset="0"/>
              <a:buChar char="•"/>
            </a:pPr>
            <a:r>
              <a:rPr lang="en-US" sz="2000" b="0" i="0" dirty="0">
                <a:effectLst/>
                <a:latin typeface="Cambria" panose="02040503050406030204" pitchFamily="18" charset="0"/>
                <a:ea typeface="Cambria" panose="02040503050406030204" pitchFamily="18" charset="0"/>
              </a:rPr>
              <a:t>All </a:t>
            </a:r>
            <a:r>
              <a:rPr lang="en-US" sz="2000" dirty="0">
                <a:latin typeface="Cambria" panose="02040503050406030204" pitchFamily="18" charset="0"/>
                <a:ea typeface="Cambria" panose="02040503050406030204" pitchFamily="18" charset="0"/>
              </a:rPr>
              <a:t>B</a:t>
            </a:r>
            <a:r>
              <a:rPr lang="en-US" sz="2000" b="0" i="0" dirty="0">
                <a:effectLst/>
                <a:latin typeface="Cambria" panose="02040503050406030204" pitchFamily="18" charset="0"/>
                <a:ea typeface="Cambria" panose="02040503050406030204" pitchFamily="18" charset="0"/>
              </a:rPr>
              <a:t>udget </a:t>
            </a:r>
            <a:r>
              <a:rPr lang="en-US" sz="2000" dirty="0">
                <a:latin typeface="Cambria" panose="02040503050406030204" pitchFamily="18" charset="0"/>
                <a:ea typeface="Cambria" panose="02040503050406030204" pitchFamily="18" charset="0"/>
              </a:rPr>
              <a:t>M</a:t>
            </a:r>
            <a:r>
              <a:rPr lang="en-US" sz="2000" b="0" i="0" dirty="0">
                <a:effectLst/>
                <a:latin typeface="Cambria" panose="02040503050406030204" pitchFamily="18" charset="0"/>
                <a:ea typeface="Cambria" panose="02040503050406030204" pitchFamily="18" charset="0"/>
              </a:rPr>
              <a:t>odifications must be approved by the Program Manager.</a:t>
            </a:r>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b="0" i="0" dirty="0">
                <a:solidFill>
                  <a:srgbClr val="1B1B1B"/>
                </a:solidFill>
                <a:effectLst/>
                <a:latin typeface="Cambria" panose="02040503050406030204" pitchFamily="18" charset="0"/>
                <a:ea typeface="Cambria" panose="02040503050406030204" pitchFamily="18" charset="0"/>
              </a:rPr>
              <a:t>In </a:t>
            </a:r>
            <a:r>
              <a:rPr lang="en-US" sz="2000" dirty="0">
                <a:solidFill>
                  <a:srgbClr val="1B1B1B"/>
                </a:solidFill>
                <a:latin typeface="Cambria" panose="02040503050406030204" pitchFamily="18" charset="0"/>
                <a:ea typeface="Cambria" panose="02040503050406030204" pitchFamily="18" charset="0"/>
              </a:rPr>
              <a:t>JustGrants, t</a:t>
            </a:r>
            <a:r>
              <a:rPr lang="en-US" sz="2000" b="0" i="0" dirty="0">
                <a:solidFill>
                  <a:srgbClr val="1B1B1B"/>
                </a:solidFill>
                <a:effectLst/>
                <a:latin typeface="Cambria" panose="02040503050406030204" pitchFamily="18" charset="0"/>
                <a:ea typeface="Cambria" panose="02040503050406030204" pitchFamily="18" charset="0"/>
              </a:rPr>
              <a:t>he Revised Budget column (last column) can </a:t>
            </a:r>
            <a:r>
              <a:rPr lang="en-US" sz="2000" b="1" i="0" u="sng" dirty="0">
                <a:solidFill>
                  <a:srgbClr val="1B1B1B"/>
                </a:solidFill>
                <a:effectLst/>
                <a:latin typeface="Cambria" panose="02040503050406030204" pitchFamily="18" charset="0"/>
                <a:ea typeface="Cambria" panose="02040503050406030204" pitchFamily="18" charset="0"/>
              </a:rPr>
              <a:t>never be negative</a:t>
            </a:r>
            <a:r>
              <a:rPr lang="en-US" sz="2000" b="0" i="0" dirty="0">
                <a:solidFill>
                  <a:srgbClr val="1B1B1B"/>
                </a:solidFill>
                <a:effectLst/>
                <a:latin typeface="Cambria" panose="02040503050406030204" pitchFamily="18" charset="0"/>
                <a:ea typeface="Cambria" panose="02040503050406030204" pitchFamily="18" charset="0"/>
              </a:rPr>
              <a:t>, and the </a:t>
            </a:r>
            <a:r>
              <a:rPr lang="en-US" sz="2000" b="1" i="0" u="sng" dirty="0">
                <a:solidFill>
                  <a:srgbClr val="1B1B1B"/>
                </a:solidFill>
                <a:effectLst/>
                <a:latin typeface="Cambria" panose="02040503050406030204" pitchFamily="18" charset="0"/>
                <a:ea typeface="Cambria" panose="02040503050406030204" pitchFamily="18" charset="0"/>
              </a:rPr>
              <a:t>Federal Award Amount cannot be edited. </a:t>
            </a:r>
            <a:r>
              <a:rPr lang="en-US" sz="2000" b="0" i="0" dirty="0">
                <a:solidFill>
                  <a:srgbClr val="1B1B1B"/>
                </a:solidFill>
                <a:effectLst/>
                <a:latin typeface="Cambria" panose="02040503050406030204" pitchFamily="18" charset="0"/>
                <a:ea typeface="Cambria" panose="02040503050406030204" pitchFamily="18" charset="0"/>
              </a:rPr>
              <a:t>Federal Funds Amount + Match Amount + Program Income Amount must equal Total Project Costs.</a:t>
            </a:r>
          </a:p>
          <a:p>
            <a:pPr marL="285750" indent="-285750">
              <a:buFont typeface="Arial" panose="020B0604020202020204" pitchFamily="34" charset="0"/>
              <a:buChar char="•"/>
            </a:pPr>
            <a:r>
              <a:rPr lang="en-US" sz="2000" kern="100" dirty="0">
                <a:effectLst/>
                <a:latin typeface="Cambria" panose="02040503050406030204" pitchFamily="18" charset="0"/>
                <a:ea typeface="Cambria" panose="02040503050406030204" pitchFamily="18" charset="0"/>
                <a:cs typeface="Times New Roman"/>
              </a:rPr>
              <a:t>For manual </a:t>
            </a:r>
            <a:r>
              <a:rPr lang="en-US" sz="2000" kern="100" dirty="0">
                <a:latin typeface="Cambria" panose="02040503050406030204" pitchFamily="18" charset="0"/>
                <a:ea typeface="Cambria" panose="02040503050406030204" pitchFamily="18" charset="0"/>
                <a:cs typeface="Times New Roman"/>
              </a:rPr>
              <a:t>budgets, an updated budget detail worksheet should be attached to JustGrants and should total the original Total Project Costs and Federal Award Amount.  The manual budget should include all details from prior years.</a:t>
            </a:r>
          </a:p>
          <a:p>
            <a:pPr lvl="0"/>
            <a:endParaRPr lang="en-US" sz="2000" dirty="0">
              <a:latin typeface="Cambria" panose="02040503050406030204" pitchFamily="18" charset="0"/>
              <a:ea typeface="Cambria" panose="02040503050406030204" pitchFamily="18" charset="0"/>
              <a:cs typeface="Calibri"/>
            </a:endParaRPr>
          </a:p>
          <a:p>
            <a:pPr marL="0" lvl="0" indent="0">
              <a:buNone/>
            </a:pPr>
            <a:endParaRPr lang="en-US" sz="2000" dirty="0">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0" indent="0">
              <a:buNone/>
            </a:pP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indent="-285750">
              <a:spcAft>
                <a:spcPts val="600"/>
              </a:spcAft>
            </a:pPr>
            <a:endParaRPr lang="en-US" sz="1800" dirty="0">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dirty="0">
              <a:solidFill>
                <a:srgbClr val="262626"/>
              </a:solidFill>
              <a:latin typeface="Cambria" panose="02040503050406030204" pitchFamily="18" charset="0"/>
              <a:ea typeface="Cambria" panose="02040503050406030204" pitchFamily="18" charset="0"/>
            </a:endParaRPr>
          </a:p>
          <a:p>
            <a:pPr marL="285750" marR="0" lvl="0" indent="-285750" algn="l">
              <a:lnSpc>
                <a:spcPct val="100000"/>
              </a:lnSpc>
              <a:spcBef>
                <a:spcPct val="20000"/>
              </a:spcBef>
              <a:spcAft>
                <a:spcPts val="600"/>
              </a:spcAft>
              <a:buClrTx/>
              <a:buSzTx/>
              <a:buFont typeface="Arial" panose="020B0604020202020204" pitchFamily="34" charset="0"/>
              <a:buChar char="•"/>
            </a:pPr>
            <a:endParaRPr lang="en-US" sz="1900" b="0" i="0" u="none" strike="noStrike" noProof="0" dirty="0">
              <a:solidFill>
                <a:srgbClr val="000000"/>
              </a:solidFill>
              <a:latin typeface="Cambria" panose="02040503050406030204" pitchFamily="18" charset="0"/>
              <a:ea typeface="Cambria" panose="02040503050406030204" pitchFamily="18" charset="0"/>
            </a:endParaRPr>
          </a:p>
          <a:p>
            <a:pPr marL="285750" indent="-285750">
              <a:spcBef>
                <a:spcPct val="20000"/>
              </a:spcBef>
              <a:spcAft>
                <a:spcPts val="600"/>
              </a:spcAft>
              <a:buFont typeface="Arial"/>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marL="0" indent="0" rtl="0" fontAlgn="base">
              <a:buNone/>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marL="0" indent="0" rtl="0" fontAlgn="base">
              <a:buNone/>
            </a:pPr>
            <a:endParaRPr lang="en-US" sz="2000" b="0" i="0" u="none" strike="noStrike" dirty="0">
              <a:effectLst/>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fontAlgn="base">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rtl="0" fontAlgn="base">
              <a:buFont typeface="Arial" panose="020B0604020202020204" pitchFamily="34" charset="0"/>
              <a:buChar char="•"/>
            </a:pPr>
            <a:endParaRPr lang="en-US" sz="2000" b="0" i="0" dirty="0">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2954918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4472284" y="671360"/>
            <a:ext cx="7761286" cy="7761286"/>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rot="-2700000">
            <a:off x="-4251339" y="892305"/>
            <a:ext cx="7242099" cy="724209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5" name="TextBox 5"/>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a:extLst>
              <a:ext uri="{C183D7F6-B498-43B3-948B-1728B52AA6E4}">
                <adec:decorative xmlns:adec="http://schemas.microsoft.com/office/drawing/2017/decorative" val="1"/>
              </a:ext>
            </a:extLst>
          </p:cNvPr>
          <p:cNvSpPr/>
          <p:nvPr/>
        </p:nvSpPr>
        <p:spPr>
          <a:xfrm rot="2700000">
            <a:off x="2551212" y="346120"/>
            <a:ext cx="3757951" cy="40398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3"/>
            <a:stretch>
              <a:fillRect/>
            </a:stretch>
          </a:blipFill>
        </p:spPr>
        <p:txBody>
          <a:bodyPr/>
          <a:lstStyle/>
          <a:p>
            <a:endParaRPr lang="en-US" sz="1200"/>
          </a:p>
        </p:txBody>
      </p:sp>
      <p:grpSp>
        <p:nvGrpSpPr>
          <p:cNvPr id="7" name="Group 7">
            <a:extLst>
              <a:ext uri="{C183D7F6-B498-43B3-948B-1728B52AA6E4}">
                <adec:decorative xmlns:adec="http://schemas.microsoft.com/office/drawing/2017/decorative" val="1"/>
              </a:ext>
            </a:extLst>
          </p:cNvPr>
          <p:cNvGrpSpPr/>
          <p:nvPr/>
        </p:nvGrpSpPr>
        <p:grpSpPr>
          <a:xfrm rot="-8100000">
            <a:off x="3917526" y="107759"/>
            <a:ext cx="2850346" cy="940113"/>
            <a:chOff x="0" y="0"/>
            <a:chExt cx="1273995" cy="420194"/>
          </a:xfrm>
        </p:grpSpPr>
        <p:sp>
          <p:nvSpPr>
            <p:cNvPr id="8" name="Freeform 8"/>
            <p:cNvSpPr/>
            <p:nvPr/>
          </p:nvSpPr>
          <p:spPr>
            <a:xfrm>
              <a:off x="0" y="0"/>
              <a:ext cx="1273995" cy="420194"/>
            </a:xfrm>
            <a:custGeom>
              <a:avLst/>
              <a:gdLst/>
              <a:ahLst/>
              <a:cxnLst/>
              <a:rect l="l" t="t" r="r" b="b"/>
              <a:pathLst>
                <a:path w="1273995" h="420194">
                  <a:moveTo>
                    <a:pt x="0" y="0"/>
                  </a:moveTo>
                  <a:lnTo>
                    <a:pt x="1273995" y="0"/>
                  </a:lnTo>
                  <a:lnTo>
                    <a:pt x="1273995" y="420194"/>
                  </a:lnTo>
                  <a:lnTo>
                    <a:pt x="0" y="420194"/>
                  </a:lnTo>
                  <a:close/>
                </a:path>
              </a:pathLst>
            </a:custGeom>
            <a:solidFill>
              <a:srgbClr val="16599D"/>
            </a:solidFill>
          </p:spPr>
          <p:txBody>
            <a:bodyPr/>
            <a:lstStyle/>
            <a:p>
              <a:endParaRPr lang="en-US" sz="1200"/>
            </a:p>
          </p:txBody>
        </p:sp>
        <p:sp>
          <p:nvSpPr>
            <p:cNvPr id="9" name="TextBox 9"/>
            <p:cNvSpPr txBox="1"/>
            <p:nvPr/>
          </p:nvSpPr>
          <p:spPr>
            <a:xfrm>
              <a:off x="0" y="-38100"/>
              <a:ext cx="1273995" cy="458294"/>
            </a:xfrm>
            <a:prstGeom prst="rect">
              <a:avLst/>
            </a:prstGeom>
          </p:spPr>
          <p:txBody>
            <a:bodyPr lIns="33867" tIns="33867" rIns="33867" bIns="33867" rtlCol="0" anchor="ctr"/>
            <a:lstStyle/>
            <a:p>
              <a:pPr algn="ctr">
                <a:lnSpc>
                  <a:spcPts val="1773"/>
                </a:lnSpc>
                <a:spcBef>
                  <a:spcPct val="0"/>
                </a:spcBef>
              </a:pPr>
              <a:endParaRPr sz="1200"/>
            </a:p>
          </p:txBody>
        </p:sp>
      </p:grpSp>
      <p:sp>
        <p:nvSpPr>
          <p:cNvPr id="10" name="Freeform 10">
            <a:extLst>
              <a:ext uri="{C183D7F6-B498-43B3-948B-1728B52AA6E4}">
                <adec:decorative xmlns:adec="http://schemas.microsoft.com/office/drawing/2017/decorative" val="1"/>
              </a:ext>
            </a:extLst>
          </p:cNvPr>
          <p:cNvSpPr/>
          <p:nvPr/>
        </p:nvSpPr>
        <p:spPr>
          <a:xfrm rot="2700000">
            <a:off x="3162036" y="-191993"/>
            <a:ext cx="3757951" cy="40398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3"/>
            <a:stretch>
              <a:fillRect/>
            </a:stretch>
          </a:blipFill>
        </p:spPr>
        <p:txBody>
          <a:bodyPr/>
          <a:lstStyle/>
          <a:p>
            <a:endParaRPr lang="en-US" sz="1200"/>
          </a:p>
        </p:txBody>
      </p:sp>
      <p:grpSp>
        <p:nvGrpSpPr>
          <p:cNvPr id="11" name="Group 11">
            <a:extLst>
              <a:ext uri="{C183D7F6-B498-43B3-948B-1728B52AA6E4}">
                <adec:decorative xmlns:adec="http://schemas.microsoft.com/office/drawing/2017/decorative" val="1"/>
              </a:ext>
            </a:extLst>
          </p:cNvPr>
          <p:cNvGrpSpPr/>
          <p:nvPr/>
        </p:nvGrpSpPr>
        <p:grpSpPr>
          <a:xfrm rot="-8100000">
            <a:off x="4518838" y="-407390"/>
            <a:ext cx="2850346" cy="913209"/>
            <a:chOff x="0" y="0"/>
            <a:chExt cx="1273995" cy="408169"/>
          </a:xfrm>
        </p:grpSpPr>
        <p:sp>
          <p:nvSpPr>
            <p:cNvPr id="12" name="Freeform 12"/>
            <p:cNvSpPr/>
            <p:nvPr/>
          </p:nvSpPr>
          <p:spPr>
            <a:xfrm>
              <a:off x="0" y="0"/>
              <a:ext cx="1273995" cy="408169"/>
            </a:xfrm>
            <a:custGeom>
              <a:avLst/>
              <a:gdLst/>
              <a:ahLst/>
              <a:cxnLst/>
              <a:rect l="l" t="t" r="r" b="b"/>
              <a:pathLst>
                <a:path w="1273995" h="408169">
                  <a:moveTo>
                    <a:pt x="0" y="0"/>
                  </a:moveTo>
                  <a:lnTo>
                    <a:pt x="1273995" y="0"/>
                  </a:lnTo>
                  <a:lnTo>
                    <a:pt x="1273995" y="408169"/>
                  </a:lnTo>
                  <a:lnTo>
                    <a:pt x="0" y="408169"/>
                  </a:lnTo>
                  <a:close/>
                </a:path>
              </a:pathLst>
            </a:custGeom>
            <a:solidFill>
              <a:srgbClr val="2978C8"/>
            </a:solidFill>
          </p:spPr>
          <p:txBody>
            <a:bodyPr/>
            <a:lstStyle/>
            <a:p>
              <a:endParaRPr lang="en-US" sz="1200"/>
            </a:p>
          </p:txBody>
        </p:sp>
        <p:sp>
          <p:nvSpPr>
            <p:cNvPr id="13" name="TextBox 13"/>
            <p:cNvSpPr txBox="1"/>
            <p:nvPr/>
          </p:nvSpPr>
          <p:spPr>
            <a:xfrm>
              <a:off x="0" y="-38100"/>
              <a:ext cx="1273995" cy="446269"/>
            </a:xfrm>
            <a:prstGeom prst="rect">
              <a:avLst/>
            </a:prstGeom>
          </p:spPr>
          <p:txBody>
            <a:bodyPr lIns="33867" tIns="33867" rIns="33867" bIns="33867" rtlCol="0" anchor="ctr"/>
            <a:lstStyle/>
            <a:p>
              <a:pPr algn="ctr">
                <a:lnSpc>
                  <a:spcPts val="1773"/>
                </a:lnSpc>
                <a:spcBef>
                  <a:spcPct val="0"/>
                </a:spcBef>
              </a:pPr>
              <a:endParaRPr sz="1200"/>
            </a:p>
          </p:txBody>
        </p:sp>
      </p:grpSp>
      <p:sp>
        <p:nvSpPr>
          <p:cNvPr id="14" name="Freeform 14">
            <a:extLst>
              <a:ext uri="{C183D7F6-B498-43B3-948B-1728B52AA6E4}">
                <adec:decorative xmlns:adec="http://schemas.microsoft.com/office/drawing/2017/decorative" val="1"/>
              </a:ext>
            </a:extLst>
          </p:cNvPr>
          <p:cNvSpPr/>
          <p:nvPr/>
        </p:nvSpPr>
        <p:spPr>
          <a:xfrm rot="-2700000">
            <a:off x="6375269" y="-1316691"/>
            <a:ext cx="7761286" cy="7761286"/>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2">
              <a:alphaModFix amt="58000"/>
            </a:blip>
            <a:stretch>
              <a:fillRect/>
            </a:stretch>
          </a:blipFill>
        </p:spPr>
        <p:txBody>
          <a:bodyPr/>
          <a:lstStyle/>
          <a:p>
            <a:endParaRPr lang="en-US" sz="1200"/>
          </a:p>
        </p:txBody>
      </p:sp>
      <p:grpSp>
        <p:nvGrpSpPr>
          <p:cNvPr id="15" name="Group 15">
            <a:extLst>
              <a:ext uri="{C183D7F6-B498-43B3-948B-1728B52AA6E4}">
                <adec:decorative xmlns:adec="http://schemas.microsoft.com/office/drawing/2017/decorative" val="1"/>
              </a:ext>
            </a:extLst>
          </p:cNvPr>
          <p:cNvGrpSpPr/>
          <p:nvPr/>
        </p:nvGrpSpPr>
        <p:grpSpPr>
          <a:xfrm rot="-2700000">
            <a:off x="6596215" y="-1095746"/>
            <a:ext cx="7242099" cy="7242099"/>
            <a:chOff x="0" y="0"/>
            <a:chExt cx="2041549" cy="2041549"/>
          </a:xfrm>
        </p:grpSpPr>
        <p:sp>
          <p:nvSpPr>
            <p:cNvPr id="16" name="Freeform 16"/>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17" name="TextBox 17"/>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a:extLst>
              <a:ext uri="{C183D7F6-B498-43B3-948B-1728B52AA6E4}">
                <adec:decorative xmlns:adec="http://schemas.microsoft.com/office/drawing/2017/decorative" val="1"/>
              </a:ext>
            </a:extLst>
          </p:cNvPr>
          <p:cNvGrpSpPr/>
          <p:nvPr/>
        </p:nvGrpSpPr>
        <p:grpSpPr>
          <a:xfrm>
            <a:off x="5749503" y="-1942457"/>
            <a:ext cx="8935521" cy="8935521"/>
            <a:chOff x="0" y="0"/>
            <a:chExt cx="812800" cy="812800"/>
          </a:xfrm>
        </p:grpSpPr>
        <p:sp>
          <p:nvSpPr>
            <p:cNvPr id="19" name="Freeform 19"/>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4"/>
              <a:stretch>
                <a:fillRect l="-22082" t="-3974" r="-36719" b="-1894"/>
              </a:stretch>
            </a:blipFill>
          </p:spPr>
          <p:txBody>
            <a:bodyPr/>
            <a:lstStyle/>
            <a:p>
              <a:endParaRPr lang="en-US" sz="1200"/>
            </a:p>
          </p:txBody>
        </p:sp>
      </p:grpSp>
      <p:sp>
        <p:nvSpPr>
          <p:cNvPr id="20" name="Freeform 20">
            <a:extLst>
              <a:ext uri="{C183D7F6-B498-43B3-948B-1728B52AA6E4}">
                <adec:decorative xmlns:adec="http://schemas.microsoft.com/office/drawing/2017/decorative" val="1"/>
              </a:ext>
            </a:extLst>
          </p:cNvPr>
          <p:cNvSpPr/>
          <p:nvPr/>
        </p:nvSpPr>
        <p:spPr>
          <a:xfrm rot="8100000">
            <a:off x="5310242" y="7091845"/>
            <a:ext cx="3757951" cy="40398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3"/>
            <a:stretch>
              <a:fillRect/>
            </a:stretch>
          </a:blipFill>
        </p:spPr>
        <p:txBody>
          <a:bodyPr/>
          <a:lstStyle/>
          <a:p>
            <a:endParaRPr lang="en-US" sz="1200"/>
          </a:p>
        </p:txBody>
      </p:sp>
      <p:grpSp>
        <p:nvGrpSpPr>
          <p:cNvPr id="21" name="Group 21">
            <a:extLst>
              <a:ext uri="{C183D7F6-B498-43B3-948B-1728B52AA6E4}">
                <adec:decorative xmlns:adec="http://schemas.microsoft.com/office/drawing/2017/decorative" val="1"/>
              </a:ext>
            </a:extLst>
          </p:cNvPr>
          <p:cNvGrpSpPr/>
          <p:nvPr/>
        </p:nvGrpSpPr>
        <p:grpSpPr>
          <a:xfrm rot="-2700000">
            <a:off x="7146419" y="4410598"/>
            <a:ext cx="6807830" cy="1627283"/>
            <a:chOff x="0" y="0"/>
            <a:chExt cx="3042837" cy="727333"/>
          </a:xfrm>
        </p:grpSpPr>
        <p:sp>
          <p:nvSpPr>
            <p:cNvPr id="22" name="Freeform 22"/>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solidFill>
              <a:srgbClr val="16599D"/>
            </a:solidFill>
          </p:spPr>
          <p:txBody>
            <a:bodyPr/>
            <a:lstStyle/>
            <a:p>
              <a:endParaRPr lang="en-US" sz="1200"/>
            </a:p>
          </p:txBody>
        </p:sp>
        <p:sp>
          <p:nvSpPr>
            <p:cNvPr id="23" name="TextBox 23"/>
            <p:cNvSpPr txBox="1"/>
            <p:nvPr/>
          </p:nvSpPr>
          <p:spPr>
            <a:xfrm>
              <a:off x="0" y="-38100"/>
              <a:ext cx="3042837" cy="765433"/>
            </a:xfrm>
            <a:prstGeom prst="rect">
              <a:avLst/>
            </a:prstGeom>
          </p:spPr>
          <p:txBody>
            <a:bodyPr lIns="33867" tIns="33867" rIns="33867" bIns="33867" rtlCol="0" anchor="ctr"/>
            <a:lstStyle/>
            <a:p>
              <a:pPr algn="ctr">
                <a:lnSpc>
                  <a:spcPts val="1773"/>
                </a:lnSpc>
                <a:spcBef>
                  <a:spcPct val="0"/>
                </a:spcBef>
              </a:pPr>
              <a:endParaRPr sz="1200"/>
            </a:p>
          </p:txBody>
        </p:sp>
      </p:grpSp>
      <p:sp>
        <p:nvSpPr>
          <p:cNvPr id="24" name="Freeform 24">
            <a:extLst>
              <a:ext uri="{C183D7F6-B498-43B3-948B-1728B52AA6E4}">
                <adec:decorative xmlns:adec="http://schemas.microsoft.com/office/drawing/2017/decorative" val="1"/>
              </a:ext>
            </a:extLst>
          </p:cNvPr>
          <p:cNvSpPr/>
          <p:nvPr/>
        </p:nvSpPr>
        <p:spPr>
          <a:xfrm rot="8100000">
            <a:off x="9147403" y="5425345"/>
            <a:ext cx="3757951" cy="40398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3"/>
            <a:stretch>
              <a:fillRect/>
            </a:stretch>
          </a:blipFill>
        </p:spPr>
        <p:txBody>
          <a:bodyPr/>
          <a:lstStyle/>
          <a:p>
            <a:endParaRPr lang="en-US" sz="1200"/>
          </a:p>
        </p:txBody>
      </p:sp>
      <p:grpSp>
        <p:nvGrpSpPr>
          <p:cNvPr id="25" name="Group 25">
            <a:extLst>
              <a:ext uri="{C183D7F6-B498-43B3-948B-1728B52AA6E4}">
                <adec:decorative xmlns:adec="http://schemas.microsoft.com/office/drawing/2017/decorative" val="1"/>
              </a:ext>
            </a:extLst>
          </p:cNvPr>
          <p:cNvGrpSpPr/>
          <p:nvPr/>
        </p:nvGrpSpPr>
        <p:grpSpPr>
          <a:xfrm rot="-2700000">
            <a:off x="9849069" y="5425336"/>
            <a:ext cx="3761232" cy="1700385"/>
            <a:chOff x="0" y="0"/>
            <a:chExt cx="1681125" cy="760006"/>
          </a:xfrm>
        </p:grpSpPr>
        <p:sp>
          <p:nvSpPr>
            <p:cNvPr id="26" name="Freeform 26"/>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solidFill>
              <a:srgbClr val="2978C8"/>
            </a:solidFill>
          </p:spPr>
          <p:txBody>
            <a:bodyPr/>
            <a:lstStyle/>
            <a:p>
              <a:endParaRPr lang="en-US" sz="1200"/>
            </a:p>
          </p:txBody>
        </p:sp>
        <p:sp>
          <p:nvSpPr>
            <p:cNvPr id="27" name="TextBox 27"/>
            <p:cNvSpPr txBox="1"/>
            <p:nvPr/>
          </p:nvSpPr>
          <p:spPr>
            <a:xfrm>
              <a:off x="0" y="-38100"/>
              <a:ext cx="1681125" cy="798106"/>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29" name="Group 29">
            <a:extLst>
              <a:ext uri="{C183D7F6-B498-43B3-948B-1728B52AA6E4}">
                <adec:decorative xmlns:adec="http://schemas.microsoft.com/office/drawing/2017/decorative" val="1"/>
              </a:ext>
            </a:extLst>
          </p:cNvPr>
          <p:cNvGrpSpPr/>
          <p:nvPr/>
        </p:nvGrpSpPr>
        <p:grpSpPr>
          <a:xfrm rot="-10800000">
            <a:off x="685800" y="3848220"/>
            <a:ext cx="622833" cy="70782"/>
            <a:chOff x="0" y="0"/>
            <a:chExt cx="278383" cy="31637"/>
          </a:xfrm>
        </p:grpSpPr>
        <p:sp>
          <p:nvSpPr>
            <p:cNvPr id="30" name="Freeform 30"/>
            <p:cNvSpPr/>
            <p:nvPr/>
          </p:nvSpPr>
          <p:spPr>
            <a:xfrm>
              <a:off x="0" y="0"/>
              <a:ext cx="278383" cy="31637"/>
            </a:xfrm>
            <a:custGeom>
              <a:avLst/>
              <a:gdLst/>
              <a:ahLst/>
              <a:cxnLst/>
              <a:rect l="l" t="t" r="r" b="b"/>
              <a:pathLst>
                <a:path w="278383" h="31637">
                  <a:moveTo>
                    <a:pt x="15818" y="0"/>
                  </a:moveTo>
                  <a:lnTo>
                    <a:pt x="262564" y="0"/>
                  </a:lnTo>
                  <a:cubicBezTo>
                    <a:pt x="266759" y="0"/>
                    <a:pt x="270783" y="1667"/>
                    <a:pt x="273749" y="4633"/>
                  </a:cubicBezTo>
                  <a:cubicBezTo>
                    <a:pt x="276716" y="7600"/>
                    <a:pt x="278383" y="11623"/>
                    <a:pt x="278383" y="15818"/>
                  </a:cubicBezTo>
                  <a:lnTo>
                    <a:pt x="278383" y="15818"/>
                  </a:lnTo>
                  <a:cubicBezTo>
                    <a:pt x="278383" y="24555"/>
                    <a:pt x="271300" y="31637"/>
                    <a:pt x="262564"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78C8"/>
            </a:solidFill>
          </p:spPr>
          <p:txBody>
            <a:bodyPr/>
            <a:lstStyle/>
            <a:p>
              <a:endParaRPr lang="en-US" sz="1200"/>
            </a:p>
          </p:txBody>
        </p:sp>
        <p:sp>
          <p:nvSpPr>
            <p:cNvPr id="31" name="TextBox 31"/>
            <p:cNvSpPr txBox="1"/>
            <p:nvPr/>
          </p:nvSpPr>
          <p:spPr>
            <a:xfrm>
              <a:off x="0" y="-38100"/>
              <a:ext cx="278383" cy="6973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2" name="Group 32">
            <a:extLst>
              <a:ext uri="{C183D7F6-B498-43B3-948B-1728B52AA6E4}">
                <adec:decorative xmlns:adec="http://schemas.microsoft.com/office/drawing/2017/decorative" val="1"/>
              </a:ext>
            </a:extLst>
          </p:cNvPr>
          <p:cNvGrpSpPr/>
          <p:nvPr/>
        </p:nvGrpSpPr>
        <p:grpSpPr>
          <a:xfrm rot="-10800000">
            <a:off x="1372134" y="3848220"/>
            <a:ext cx="208593" cy="70782"/>
            <a:chOff x="0" y="0"/>
            <a:chExt cx="93233" cy="31637"/>
          </a:xfrm>
        </p:grpSpPr>
        <p:sp>
          <p:nvSpPr>
            <p:cNvPr id="33" name="Freeform 33"/>
            <p:cNvSpPr/>
            <p:nvPr/>
          </p:nvSpPr>
          <p:spPr>
            <a:xfrm>
              <a:off x="0" y="0"/>
              <a:ext cx="93233" cy="31637"/>
            </a:xfrm>
            <a:custGeom>
              <a:avLst/>
              <a:gdLst/>
              <a:ahLst/>
              <a:cxnLst/>
              <a:rect l="l" t="t" r="r" b="b"/>
              <a:pathLst>
                <a:path w="93233" h="31637">
                  <a:moveTo>
                    <a:pt x="15818" y="0"/>
                  </a:moveTo>
                  <a:lnTo>
                    <a:pt x="77415" y="0"/>
                  </a:lnTo>
                  <a:cubicBezTo>
                    <a:pt x="86151" y="0"/>
                    <a:pt x="93233" y="7082"/>
                    <a:pt x="93233" y="15818"/>
                  </a:cubicBezTo>
                  <a:lnTo>
                    <a:pt x="93233" y="15818"/>
                  </a:lnTo>
                  <a:cubicBezTo>
                    <a:pt x="93233" y="20014"/>
                    <a:pt x="91566" y="24037"/>
                    <a:pt x="88600" y="27004"/>
                  </a:cubicBezTo>
                  <a:cubicBezTo>
                    <a:pt x="85633" y="29970"/>
                    <a:pt x="81610" y="31637"/>
                    <a:pt x="77415"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2A2B"/>
            </a:solidFill>
          </p:spPr>
          <p:txBody>
            <a:bodyPr/>
            <a:lstStyle/>
            <a:p>
              <a:endParaRPr lang="en-US" sz="1200"/>
            </a:p>
          </p:txBody>
        </p:sp>
        <p:sp>
          <p:nvSpPr>
            <p:cNvPr id="34" name="TextBox 34"/>
            <p:cNvSpPr txBox="1"/>
            <p:nvPr/>
          </p:nvSpPr>
          <p:spPr>
            <a:xfrm>
              <a:off x="0" y="-38100"/>
              <a:ext cx="93233" cy="69737"/>
            </a:xfrm>
            <a:prstGeom prst="rect">
              <a:avLst/>
            </a:prstGeom>
          </p:spPr>
          <p:txBody>
            <a:bodyPr lIns="33867" tIns="33867" rIns="33867" bIns="33867" rtlCol="0" anchor="ctr"/>
            <a:lstStyle/>
            <a:p>
              <a:pPr algn="ctr">
                <a:lnSpc>
                  <a:spcPts val="1773"/>
                </a:lnSpc>
                <a:spcBef>
                  <a:spcPct val="0"/>
                </a:spcBef>
              </a:pPr>
              <a:endParaRPr sz="1200"/>
            </a:p>
          </p:txBody>
        </p:sp>
      </p:grpSp>
      <p:sp>
        <p:nvSpPr>
          <p:cNvPr id="37" name="Freeform 37">
            <a:extLst>
              <a:ext uri="{C183D7F6-B498-43B3-948B-1728B52AA6E4}">
                <adec:decorative xmlns:adec="http://schemas.microsoft.com/office/drawing/2017/decorative" val="1"/>
              </a:ext>
            </a:extLst>
          </p:cNvPr>
          <p:cNvSpPr/>
          <p:nvPr/>
        </p:nvSpPr>
        <p:spPr>
          <a:xfrm>
            <a:off x="918108" y="5066623"/>
            <a:ext cx="402040" cy="402040"/>
          </a:xfrm>
          <a:custGeom>
            <a:avLst/>
            <a:gdLst/>
            <a:ahLst/>
            <a:cxnLst/>
            <a:rect l="l" t="t" r="r" b="b"/>
            <a:pathLst>
              <a:path w="603060" h="603060">
                <a:moveTo>
                  <a:pt x="0" y="0"/>
                </a:moveTo>
                <a:lnTo>
                  <a:pt x="603060" y="0"/>
                </a:lnTo>
                <a:lnTo>
                  <a:pt x="603060" y="603061"/>
                </a:lnTo>
                <a:lnTo>
                  <a:pt x="0" y="603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40" name="TextBox 40"/>
          <p:cNvSpPr txBox="1">
            <a:spLocks noGrp="1"/>
          </p:cNvSpPr>
          <p:nvPr>
            <p:ph type="title" idx="4294967295"/>
          </p:nvPr>
        </p:nvSpPr>
        <p:spPr>
          <a:xfrm>
            <a:off x="685800" y="1727394"/>
            <a:ext cx="4410526" cy="718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646"/>
              </a:lnSpc>
              <a:spcBef>
                <a:spcPts val="0"/>
              </a:spcBef>
              <a:spcAft>
                <a:spcPts val="0"/>
              </a:spcAft>
              <a:buClrTx/>
              <a:buSzTx/>
              <a:buFontTx/>
              <a:buNone/>
              <a:tabLst/>
              <a:defRPr/>
            </a:pPr>
            <a:r>
              <a:rPr kumimoji="0" lang="en-US" sz="5133" b="1" i="0" u="none" strike="noStrike" kern="1200" cap="none" spc="0" normalizeH="0" baseline="0" noProof="0" dirty="0">
                <a:ln>
                  <a:noFill/>
                </a:ln>
                <a:solidFill>
                  <a:srgbClr val="16599D"/>
                </a:solidFill>
                <a:effectLst/>
                <a:uLnTx/>
                <a:uFillTx/>
                <a:latin typeface="Helios Bold"/>
                <a:ea typeface="Helios Bold"/>
                <a:cs typeface="Helios Bold"/>
                <a:sym typeface="Helios Bold"/>
              </a:rPr>
              <a:t>THANK YOU</a:t>
            </a:r>
          </a:p>
        </p:txBody>
      </p:sp>
      <p:sp>
        <p:nvSpPr>
          <p:cNvPr id="41" name="TextBox 41"/>
          <p:cNvSpPr txBox="1"/>
          <p:nvPr/>
        </p:nvSpPr>
        <p:spPr>
          <a:xfrm>
            <a:off x="685800" y="2477188"/>
            <a:ext cx="4128557" cy="931602"/>
          </a:xfrm>
          <a:prstGeom prst="rect">
            <a:avLst/>
          </a:prstGeom>
        </p:spPr>
        <p:txBody>
          <a:bodyPr lIns="0" tIns="0" rIns="0" bIns="0" rtlCol="0" anchor="t">
            <a:spAutoFit/>
          </a:bodyPr>
          <a:lstStyle/>
          <a:p>
            <a:pPr>
              <a:lnSpc>
                <a:spcPts val="3776"/>
              </a:lnSpc>
              <a:spcBef>
                <a:spcPct val="0"/>
              </a:spcBef>
            </a:pPr>
            <a:r>
              <a:rPr lang="en-US" sz="2697">
                <a:solidFill>
                  <a:srgbClr val="292A2B"/>
                </a:solidFill>
                <a:latin typeface="Helios"/>
                <a:ea typeface="Helios"/>
                <a:cs typeface="Helios"/>
                <a:sym typeface="Helios"/>
              </a:rPr>
              <a:t>FOR YOUR ATTENTION AND PARTICIPATION</a:t>
            </a:r>
          </a:p>
        </p:txBody>
      </p:sp>
      <p:sp>
        <p:nvSpPr>
          <p:cNvPr id="42" name="TextBox 42"/>
          <p:cNvSpPr txBox="1"/>
          <p:nvPr/>
        </p:nvSpPr>
        <p:spPr>
          <a:xfrm>
            <a:off x="685800" y="4249203"/>
            <a:ext cx="3514546" cy="327718"/>
          </a:xfrm>
          <a:prstGeom prst="rect">
            <a:avLst/>
          </a:prstGeom>
        </p:spPr>
        <p:txBody>
          <a:bodyPr lIns="0" tIns="0" rIns="0" bIns="0" rtlCol="0" anchor="t">
            <a:spAutoFit/>
          </a:bodyPr>
          <a:lstStyle/>
          <a:p>
            <a:pPr>
              <a:lnSpc>
                <a:spcPts val="2800"/>
              </a:lnSpc>
              <a:spcBef>
                <a:spcPct val="0"/>
              </a:spcBef>
            </a:pPr>
            <a:r>
              <a:rPr lang="en-US" sz="2000">
                <a:solidFill>
                  <a:srgbClr val="292A2B"/>
                </a:solidFill>
                <a:latin typeface="Helios"/>
                <a:ea typeface="Helios"/>
                <a:cs typeface="Helios"/>
                <a:sym typeface="Helios"/>
              </a:rPr>
              <a:t>CONTACT INFORMATION:</a:t>
            </a:r>
          </a:p>
        </p:txBody>
      </p:sp>
      <p:sp>
        <p:nvSpPr>
          <p:cNvPr id="44" name="TextBox 44"/>
          <p:cNvSpPr txBox="1"/>
          <p:nvPr/>
        </p:nvSpPr>
        <p:spPr>
          <a:xfrm>
            <a:off x="1387069" y="5102334"/>
            <a:ext cx="3583552" cy="281872"/>
          </a:xfrm>
          <a:prstGeom prst="rect">
            <a:avLst/>
          </a:prstGeom>
        </p:spPr>
        <p:txBody>
          <a:bodyPr wrap="square" lIns="0" tIns="0" rIns="0" bIns="0" rtlCol="0" anchor="t">
            <a:spAutoFit/>
          </a:bodyPr>
          <a:lstStyle/>
          <a:p>
            <a:pPr>
              <a:lnSpc>
                <a:spcPts val="2445"/>
              </a:lnSpc>
              <a:spcBef>
                <a:spcPct val="0"/>
              </a:spcBef>
            </a:pPr>
            <a:r>
              <a:rPr lang="en-US" sz="1747" dirty="0">
                <a:solidFill>
                  <a:srgbClr val="000000"/>
                </a:solidFill>
                <a:latin typeface="Helios"/>
                <a:ea typeface="Helios"/>
                <a:cs typeface="Helios"/>
                <a:sym typeface="Helios"/>
              </a:rPr>
              <a:t>ASK.OCFO@usdoj.gov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A60042-8454-753A-F8B9-C1A36C35B4DE}"/>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defTabSz="914400">
              <a:lnSpc>
                <a:spcPct val="90000"/>
              </a:lnSpc>
            </a:pPr>
            <a:r>
              <a:rPr lang="en-US" sz="4400" kern="1200">
                <a:solidFill>
                  <a:schemeClr val="tx1"/>
                </a:solidFill>
                <a:latin typeface="+mj-lt"/>
                <a:ea typeface="+mj-ea"/>
                <a:cs typeface="+mj-cs"/>
              </a:rPr>
              <a:t>Direct Cost &amp; Indirect Cost</a:t>
            </a:r>
          </a:p>
        </p:txBody>
      </p:sp>
      <p:sp>
        <p:nvSpPr>
          <p:cNvPr id="9" name="Freeform: Shape 8">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CF9EC6C1-AE15-706C-7E3C-DCE469BE6D59}"/>
              </a:ext>
              <a:ext uri="{C183D7F6-B498-43B3-948B-1728B52AA6E4}">
                <adec:decorative xmlns:adec="http://schemas.microsoft.com/office/drawing/2017/decorative" val="1"/>
              </a:ext>
            </a:extLst>
          </p:cNvPr>
          <p:cNvPicPr>
            <a:picLocks noChangeAspect="1"/>
          </p:cNvPicPr>
          <p:nvPr/>
        </p:nvPicPr>
        <p:blipFill>
          <a:blip r:embed="rId3"/>
          <a:srcRect l="7544" r="28319" b="1"/>
          <a:stretch>
            <a:fillRect/>
          </a:stretch>
        </p:blipFill>
        <p:spPr>
          <a:xfrm>
            <a:off x="1789108" y="3555468"/>
            <a:ext cx="2357911" cy="2450885"/>
          </a:xfrm>
          <a:prstGeom prst="rect">
            <a:avLst/>
          </a:prstGeom>
        </p:spPr>
      </p:pic>
      <p:sp>
        <p:nvSpPr>
          <p:cNvPr id="16"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descr="direct costs list and indirect costs list">
            <a:extLst>
              <a:ext uri="{FF2B5EF4-FFF2-40B4-BE49-F238E27FC236}">
                <a16:creationId xmlns:a16="http://schemas.microsoft.com/office/drawing/2014/main" id="{25406425-4CA9-D459-9F05-C804FF1C443E}"/>
              </a:ext>
            </a:extLst>
          </p:cNvPr>
          <p:cNvGraphicFramePr>
            <a:graphicFrameLocks noGrp="1"/>
          </p:cNvGraphicFramePr>
          <p:nvPr>
            <p:ph sz="half" idx="1"/>
            <p:extLst>
              <p:ext uri="{D42A27DB-BD31-4B8C-83A1-F6EECF244321}">
                <p14:modId xmlns:p14="http://schemas.microsoft.com/office/powerpoint/2010/main" val="2874003944"/>
              </p:ext>
            </p:extLst>
          </p:nvPr>
        </p:nvGraphicFramePr>
        <p:xfrm>
          <a:off x="6586415" y="723153"/>
          <a:ext cx="4555782" cy="5392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577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1"/>
          <p:cNvSpPr txBox="1">
            <a:spLocks noGrp="1"/>
          </p:cNvSpPr>
          <p:nvPr>
            <p:ph type="title" idx="4294967295"/>
          </p:nvPr>
        </p:nvSpPr>
        <p:spPr>
          <a:xfrm>
            <a:off x="6403732" y="752756"/>
            <a:ext cx="3822495" cy="863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66"/>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16599D"/>
                </a:solidFill>
                <a:effectLst/>
                <a:uLnTx/>
                <a:uFillTx/>
                <a:latin typeface="Helios Bold"/>
                <a:ea typeface="Helios Bold"/>
                <a:cs typeface="Helios Bold"/>
                <a:sym typeface="Helios Bold"/>
              </a:rPr>
              <a:t>IDENTIFY AND TRACK COSTS</a:t>
            </a:r>
          </a:p>
        </p:txBody>
      </p:sp>
      <p:sp>
        <p:nvSpPr>
          <p:cNvPr id="65" name="TextBox 65"/>
          <p:cNvSpPr txBox="1"/>
          <p:nvPr/>
        </p:nvSpPr>
        <p:spPr>
          <a:xfrm>
            <a:off x="6651140" y="1763755"/>
            <a:ext cx="4085323" cy="637995"/>
          </a:xfrm>
          <a:prstGeom prst="rect">
            <a:avLst/>
          </a:prstGeom>
        </p:spPr>
        <p:txBody>
          <a:bodyPr lIns="0" tIns="0" rIns="0" bIns="0" rtlCol="0" anchor="t">
            <a:spAutoFit/>
          </a:bodyPr>
          <a:lstStyle/>
          <a:p>
            <a:pPr algn="r">
              <a:lnSpc>
                <a:spcPts val="2613"/>
              </a:lnSpc>
              <a:spcBef>
                <a:spcPct val="0"/>
              </a:spcBef>
            </a:pPr>
            <a:r>
              <a:rPr lang="en-US" sz="1866" b="1" dirty="0">
                <a:solidFill>
                  <a:srgbClr val="000000"/>
                </a:solidFill>
                <a:latin typeface="Helios Bold"/>
                <a:ea typeface="Helios Bold"/>
                <a:cs typeface="Helios Bold"/>
                <a:sym typeface="Helios Bold"/>
              </a:rPr>
              <a:t>Keys to Successful Financial Management</a:t>
            </a:r>
          </a:p>
        </p:txBody>
      </p:sp>
      <p:grpSp>
        <p:nvGrpSpPr>
          <p:cNvPr id="2" name="Group 2">
            <a:extLst>
              <a:ext uri="{C183D7F6-B498-43B3-948B-1728B52AA6E4}">
                <adec:decorative xmlns:adec="http://schemas.microsoft.com/office/drawing/2017/decorative" val="1"/>
              </a:ext>
            </a:extLst>
          </p:cNvPr>
          <p:cNvGrpSpPr/>
          <p:nvPr/>
        </p:nvGrpSpPr>
        <p:grpSpPr>
          <a:xfrm>
            <a:off x="1259974" y="685800"/>
            <a:ext cx="4264827" cy="5486400"/>
            <a:chOff x="0" y="0"/>
            <a:chExt cx="8529655" cy="10972800"/>
          </a:xfrm>
        </p:grpSpPr>
        <p:pic>
          <p:nvPicPr>
            <p:cNvPr id="3" name="Picture 3"/>
            <p:cNvPicPr>
              <a:picLocks noChangeAspect="1"/>
            </p:cNvPicPr>
            <p:nvPr/>
          </p:nvPicPr>
          <p:blipFill>
            <a:blip r:embed="rId2"/>
            <a:srcRect l="25748" r="22428"/>
            <a:stretch>
              <a:fillRect/>
            </a:stretch>
          </p:blipFill>
          <p:spPr>
            <a:xfrm flipH="1">
              <a:off x="0" y="0"/>
              <a:ext cx="8529655" cy="10972800"/>
            </a:xfrm>
            <a:prstGeom prst="rect">
              <a:avLst/>
            </a:prstGeom>
          </p:spPr>
        </p:pic>
      </p:grpSp>
      <p:grpSp>
        <p:nvGrpSpPr>
          <p:cNvPr id="14" name="Group 14">
            <a:extLst>
              <a:ext uri="{C183D7F6-B498-43B3-948B-1728B52AA6E4}">
                <adec:decorative xmlns:adec="http://schemas.microsoft.com/office/drawing/2017/decorative" val="1"/>
              </a:ext>
            </a:extLst>
          </p:cNvPr>
          <p:cNvGrpSpPr/>
          <p:nvPr/>
        </p:nvGrpSpPr>
        <p:grpSpPr>
          <a:xfrm>
            <a:off x="1784083" y="3849022"/>
            <a:ext cx="4690847" cy="2001557"/>
            <a:chOff x="0" y="0"/>
            <a:chExt cx="1853174" cy="790739"/>
          </a:xfrm>
        </p:grpSpPr>
        <p:sp>
          <p:nvSpPr>
            <p:cNvPr id="15" name="Freeform 15"/>
            <p:cNvSpPr/>
            <p:nvPr/>
          </p:nvSpPr>
          <p:spPr>
            <a:xfrm>
              <a:off x="0" y="0"/>
              <a:ext cx="1853174" cy="790739"/>
            </a:xfrm>
            <a:custGeom>
              <a:avLst/>
              <a:gdLst/>
              <a:ahLst/>
              <a:cxnLst/>
              <a:rect l="l" t="t" r="r" b="b"/>
              <a:pathLst>
                <a:path w="1853174" h="790739">
                  <a:moveTo>
                    <a:pt x="47312" y="0"/>
                  </a:moveTo>
                  <a:lnTo>
                    <a:pt x="1805862" y="0"/>
                  </a:lnTo>
                  <a:cubicBezTo>
                    <a:pt x="1818410" y="0"/>
                    <a:pt x="1830444" y="4985"/>
                    <a:pt x="1839317" y="13857"/>
                  </a:cubicBezTo>
                  <a:cubicBezTo>
                    <a:pt x="1848190" y="22730"/>
                    <a:pt x="1853174" y="34764"/>
                    <a:pt x="1853174" y="47312"/>
                  </a:cubicBezTo>
                  <a:lnTo>
                    <a:pt x="1853174" y="743426"/>
                  </a:lnTo>
                  <a:cubicBezTo>
                    <a:pt x="1853174" y="769556"/>
                    <a:pt x="1831992" y="790739"/>
                    <a:pt x="1805862" y="790739"/>
                  </a:cubicBezTo>
                  <a:lnTo>
                    <a:pt x="47312" y="790739"/>
                  </a:lnTo>
                  <a:cubicBezTo>
                    <a:pt x="34764" y="790739"/>
                    <a:pt x="22730" y="785754"/>
                    <a:pt x="13857" y="776881"/>
                  </a:cubicBezTo>
                  <a:cubicBezTo>
                    <a:pt x="4985" y="768009"/>
                    <a:pt x="0" y="755974"/>
                    <a:pt x="0" y="743426"/>
                  </a:cubicBezTo>
                  <a:lnTo>
                    <a:pt x="0" y="47312"/>
                  </a:lnTo>
                  <a:cubicBezTo>
                    <a:pt x="0" y="34764"/>
                    <a:pt x="4985" y="22730"/>
                    <a:pt x="13857" y="13857"/>
                  </a:cubicBezTo>
                  <a:cubicBezTo>
                    <a:pt x="22730" y="4985"/>
                    <a:pt x="34764" y="0"/>
                    <a:pt x="47312" y="0"/>
                  </a:cubicBezTo>
                  <a:close/>
                </a:path>
              </a:pathLst>
            </a:custGeom>
            <a:solidFill>
              <a:srgbClr val="0F4984"/>
            </a:solidFill>
          </p:spPr>
          <p:txBody>
            <a:bodyPr/>
            <a:lstStyle/>
            <a:p>
              <a:endParaRPr lang="en-US" sz="1200"/>
            </a:p>
          </p:txBody>
        </p:sp>
        <p:sp>
          <p:nvSpPr>
            <p:cNvPr id="16" name="TextBox 16"/>
            <p:cNvSpPr txBox="1"/>
            <p:nvPr/>
          </p:nvSpPr>
          <p:spPr>
            <a:xfrm>
              <a:off x="0" y="-38100"/>
              <a:ext cx="1853174" cy="828839"/>
            </a:xfrm>
            <a:prstGeom prst="rect">
              <a:avLst/>
            </a:prstGeom>
          </p:spPr>
          <p:txBody>
            <a:bodyPr lIns="33867" tIns="33867" rIns="33867" bIns="33867" rtlCol="0" anchor="ctr"/>
            <a:lstStyle/>
            <a:p>
              <a:pPr algn="ctr">
                <a:lnSpc>
                  <a:spcPts val="1773"/>
                </a:lnSpc>
              </a:pPr>
              <a:endParaRPr sz="1200"/>
            </a:p>
          </p:txBody>
        </p:sp>
      </p:grpSp>
      <p:sp>
        <p:nvSpPr>
          <p:cNvPr id="62" name="TextBox 62"/>
          <p:cNvSpPr txBox="1"/>
          <p:nvPr/>
        </p:nvSpPr>
        <p:spPr>
          <a:xfrm>
            <a:off x="2343406" y="5464157"/>
            <a:ext cx="1274191" cy="202428"/>
          </a:xfrm>
          <a:prstGeom prst="rect">
            <a:avLst/>
          </a:prstGeom>
        </p:spPr>
        <p:txBody>
          <a:bodyPr lIns="0" tIns="0" rIns="0" bIns="0" rtlCol="0" anchor="t">
            <a:spAutoFit/>
          </a:bodyPr>
          <a:lstStyle/>
          <a:p>
            <a:pPr algn="ctr">
              <a:lnSpc>
                <a:spcPts val="1733"/>
              </a:lnSpc>
            </a:pPr>
            <a:r>
              <a:rPr lang="en-US" sz="1333" b="1">
                <a:solidFill>
                  <a:srgbClr val="FFFFFF"/>
                </a:solidFill>
                <a:latin typeface="Helios Bold"/>
                <a:ea typeface="Helios Bold"/>
                <a:cs typeface="Helios Bold"/>
                <a:sym typeface="Helios Bold"/>
              </a:rPr>
              <a:t>ANALYSIS 1</a:t>
            </a:r>
          </a:p>
        </p:txBody>
      </p:sp>
      <p:sp>
        <p:nvSpPr>
          <p:cNvPr id="64" name="TextBox 64"/>
          <p:cNvSpPr txBox="1"/>
          <p:nvPr/>
        </p:nvSpPr>
        <p:spPr>
          <a:xfrm>
            <a:off x="4354179" y="5464157"/>
            <a:ext cx="1274191" cy="202428"/>
          </a:xfrm>
          <a:prstGeom prst="rect">
            <a:avLst/>
          </a:prstGeom>
        </p:spPr>
        <p:txBody>
          <a:bodyPr lIns="0" tIns="0" rIns="0" bIns="0" rtlCol="0" anchor="t">
            <a:spAutoFit/>
          </a:bodyPr>
          <a:lstStyle/>
          <a:p>
            <a:pPr algn="ctr">
              <a:lnSpc>
                <a:spcPts val="1733"/>
              </a:lnSpc>
            </a:pPr>
            <a:r>
              <a:rPr lang="en-US" sz="1333" b="1">
                <a:solidFill>
                  <a:srgbClr val="FFFFFF"/>
                </a:solidFill>
                <a:latin typeface="Helios Bold"/>
                <a:ea typeface="Helios Bold"/>
                <a:cs typeface="Helios Bold"/>
                <a:sym typeface="Helios Bold"/>
              </a:rPr>
              <a:t>ANALYSIS 2</a:t>
            </a:r>
          </a:p>
        </p:txBody>
      </p:sp>
      <p:grpSp>
        <p:nvGrpSpPr>
          <p:cNvPr id="48" name="Group 48">
            <a:extLst>
              <a:ext uri="{C183D7F6-B498-43B3-948B-1728B52AA6E4}">
                <adec:decorative xmlns:adec="http://schemas.microsoft.com/office/drawing/2017/decorative" val="1"/>
              </a:ext>
            </a:extLst>
          </p:cNvPr>
          <p:cNvGrpSpPr/>
          <p:nvPr/>
        </p:nvGrpSpPr>
        <p:grpSpPr>
          <a:xfrm rot="-2700000">
            <a:off x="8611149" y="1349001"/>
            <a:ext cx="7242099" cy="7377253"/>
            <a:chOff x="0" y="-38100"/>
            <a:chExt cx="2041549" cy="2079649"/>
          </a:xfrm>
        </p:grpSpPr>
        <p:sp>
          <p:nvSpPr>
            <p:cNvPr id="49" name="Freeform 49"/>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sz="1200"/>
            </a:p>
          </p:txBody>
        </p:sp>
        <p:sp>
          <p:nvSpPr>
            <p:cNvPr id="50" name="TextBox 50"/>
            <p:cNvSpPr txBox="1"/>
            <p:nvPr/>
          </p:nvSpPr>
          <p:spPr>
            <a:xfrm>
              <a:off x="0" y="-38100"/>
              <a:ext cx="2041549" cy="2079649"/>
            </a:xfrm>
            <a:prstGeom prst="rect">
              <a:avLst/>
            </a:prstGeom>
          </p:spPr>
          <p:txBody>
            <a:bodyPr lIns="33867" tIns="33867" rIns="33867" bIns="33867" rtlCol="0" anchor="ctr"/>
            <a:lstStyle/>
            <a:p>
              <a:pPr algn="ctr">
                <a:lnSpc>
                  <a:spcPts val="1773"/>
                </a:lnSpc>
                <a:spcBef>
                  <a:spcPct val="0"/>
                </a:spcBef>
              </a:pPr>
              <a:endParaRPr sz="1200"/>
            </a:p>
          </p:txBody>
        </p:sp>
      </p:grpSp>
      <p:sp>
        <p:nvSpPr>
          <p:cNvPr id="66" name="TextBox 66">
            <a:extLst>
              <a:ext uri="{C183D7F6-B498-43B3-948B-1728B52AA6E4}">
                <adec:decorative xmlns:adec="http://schemas.microsoft.com/office/drawing/2017/decorative" val="0"/>
              </a:ext>
            </a:extLst>
          </p:cNvPr>
          <p:cNvSpPr txBox="1"/>
          <p:nvPr/>
        </p:nvSpPr>
        <p:spPr>
          <a:xfrm>
            <a:off x="7031625" y="2942689"/>
            <a:ext cx="3539021" cy="738664"/>
          </a:xfrm>
          <a:prstGeom prst="rect">
            <a:avLst/>
          </a:prstGeom>
        </p:spPr>
        <p:txBody>
          <a:bodyPr wrap="square" lIns="0" tIns="0" rIns="0" bIns="0" rtlCol="0" anchor="t">
            <a:spAutoFit/>
          </a:bodyPr>
          <a:lstStyle/>
          <a:p>
            <a:pPr algn="r"/>
            <a:r>
              <a:rPr lang="en-US" sz="1600" dirty="0">
                <a:latin typeface="Cambria" panose="02040503050406030204" pitchFamily="18" charset="0"/>
                <a:ea typeface="Cambria" panose="02040503050406030204" pitchFamily="18" charset="0"/>
              </a:rPr>
              <a:t>Have an adequate financial system capable of tracking funds and compliance with federal laws.</a:t>
            </a:r>
          </a:p>
        </p:txBody>
      </p:sp>
      <p:sp>
        <p:nvSpPr>
          <p:cNvPr id="67" name="TextBox 67">
            <a:extLst>
              <a:ext uri="{C183D7F6-B498-43B3-948B-1728B52AA6E4}">
                <adec:decorative xmlns:adec="http://schemas.microsoft.com/office/drawing/2017/decorative" val="0"/>
              </a:ext>
            </a:extLst>
          </p:cNvPr>
          <p:cNvSpPr txBox="1"/>
          <p:nvPr/>
        </p:nvSpPr>
        <p:spPr>
          <a:xfrm>
            <a:off x="7294996" y="3904704"/>
            <a:ext cx="3305785" cy="492443"/>
          </a:xfrm>
          <a:prstGeom prst="rect">
            <a:avLst/>
          </a:prstGeom>
        </p:spPr>
        <p:txBody>
          <a:bodyPr lIns="0" tIns="0" rIns="0" bIns="0" rtlCol="0" anchor="t">
            <a:spAutoFit/>
          </a:bodyPr>
          <a:lstStyle/>
          <a:p>
            <a:pPr algn="r"/>
            <a:r>
              <a:rPr lang="en-US" sz="1600" dirty="0">
                <a:latin typeface="Cambria" panose="02040503050406030204" pitchFamily="18" charset="0"/>
                <a:ea typeface="Cambria" panose="02040503050406030204" pitchFamily="18" charset="0"/>
              </a:rPr>
              <a:t>Develop a system for allocating both direct and indirect costs.</a:t>
            </a:r>
          </a:p>
        </p:txBody>
      </p:sp>
      <p:sp>
        <p:nvSpPr>
          <p:cNvPr id="63" name="TextBox 63"/>
          <p:cNvSpPr txBox="1"/>
          <p:nvPr/>
        </p:nvSpPr>
        <p:spPr>
          <a:xfrm>
            <a:off x="7147995" y="4204514"/>
            <a:ext cx="3526341" cy="1231106"/>
          </a:xfrm>
          <a:prstGeom prst="rect">
            <a:avLst/>
          </a:prstGeom>
        </p:spPr>
        <p:txBody>
          <a:bodyPr wrap="square" lIns="0" tIns="0" rIns="0" bIns="0" rtlCol="0" anchor="t">
            <a:spAutoFit/>
          </a:bodyPr>
          <a:lstStyle/>
          <a:p>
            <a:pPr marL="0" indent="0" algn="r">
              <a:buNone/>
            </a:pPr>
            <a:endParaRPr lang="en-US" sz="1600" dirty="0">
              <a:latin typeface="Cambria" panose="02040503050406030204" pitchFamily="18" charset="0"/>
              <a:ea typeface="Cambria" panose="02040503050406030204" pitchFamily="18" charset="0"/>
            </a:endParaRPr>
          </a:p>
          <a:p>
            <a:pPr algn="r"/>
            <a:endParaRPr lang="en-US" sz="1600" dirty="0">
              <a:latin typeface="Cambria" panose="02040503050406030204" pitchFamily="18" charset="0"/>
              <a:ea typeface="Cambria" panose="02040503050406030204" pitchFamily="18" charset="0"/>
            </a:endParaRPr>
          </a:p>
          <a:p>
            <a:pPr algn="r"/>
            <a:r>
              <a:rPr lang="en-US" sz="1600" dirty="0">
                <a:latin typeface="Cambria" panose="02040503050406030204" pitchFamily="18" charset="0"/>
                <a:ea typeface="Cambria" panose="02040503050406030204" pitchFamily="18" charset="0"/>
              </a:rPr>
              <a:t>Document all funds received and expended and compare against the approved budget.</a:t>
            </a:r>
          </a:p>
        </p:txBody>
      </p:sp>
      <p:sp>
        <p:nvSpPr>
          <p:cNvPr id="4" name="Freeform 4">
            <a:extLst>
              <a:ext uri="{C183D7F6-B498-43B3-948B-1728B52AA6E4}">
                <adec:decorative xmlns:adec="http://schemas.microsoft.com/office/drawing/2017/decorative" val="1"/>
              </a:ext>
            </a:extLst>
          </p:cNvPr>
          <p:cNvSpPr/>
          <p:nvPr/>
        </p:nvSpPr>
        <p:spPr>
          <a:xfrm>
            <a:off x="685800" y="1302196"/>
            <a:ext cx="1224547" cy="1229156"/>
          </a:xfrm>
          <a:custGeom>
            <a:avLst/>
            <a:gdLst/>
            <a:ahLst/>
            <a:cxnLst/>
            <a:rect l="l" t="t" r="r" b="b"/>
            <a:pathLst>
              <a:path w="1836820" h="1843734">
                <a:moveTo>
                  <a:pt x="0" y="0"/>
                </a:moveTo>
                <a:lnTo>
                  <a:pt x="1836820" y="0"/>
                </a:lnTo>
                <a:lnTo>
                  <a:pt x="1836820" y="1843734"/>
                </a:lnTo>
                <a:lnTo>
                  <a:pt x="0" y="1843734"/>
                </a:lnTo>
                <a:lnTo>
                  <a:pt x="0" y="0"/>
                </a:lnTo>
                <a:close/>
              </a:path>
            </a:pathLst>
          </a:custGeom>
          <a:blipFill>
            <a:blip r:embed="rId3">
              <a:alphaModFix amt="40000"/>
            </a:blip>
            <a:stretch>
              <a:fillRect/>
            </a:stretch>
          </a:blipFill>
        </p:spPr>
        <p:txBody>
          <a:bodyPr/>
          <a:lstStyle/>
          <a:p>
            <a:endParaRPr lang="en-US" sz="1200"/>
          </a:p>
        </p:txBody>
      </p:sp>
      <p:grpSp>
        <p:nvGrpSpPr>
          <p:cNvPr id="5" name="Group 5">
            <a:extLst>
              <a:ext uri="{C183D7F6-B498-43B3-948B-1728B52AA6E4}">
                <adec:decorative xmlns:adec="http://schemas.microsoft.com/office/drawing/2017/decorative" val="1"/>
              </a:ext>
            </a:extLst>
          </p:cNvPr>
          <p:cNvGrpSpPr/>
          <p:nvPr/>
        </p:nvGrpSpPr>
        <p:grpSpPr>
          <a:xfrm>
            <a:off x="764629" y="1383329"/>
            <a:ext cx="1066891" cy="106689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812064" y="1430765"/>
            <a:ext cx="972019" cy="9720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txBody>
            <a:bodyPr/>
            <a:lstStyle/>
            <a:p>
              <a:endParaRPr lang="en-US" sz="1200"/>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C183D7F6-B498-43B3-948B-1728B52AA6E4}">
                <adec:decorative xmlns:adec="http://schemas.microsoft.com/office/drawing/2017/decorative" val="1"/>
              </a:ext>
            </a:extLst>
          </p:cNvPr>
          <p:cNvGrpSpPr/>
          <p:nvPr/>
        </p:nvGrpSpPr>
        <p:grpSpPr>
          <a:xfrm>
            <a:off x="873272" y="1491973"/>
            <a:ext cx="849603" cy="84960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txBody>
            <a:bodyPr/>
            <a:lstStyle/>
            <a:p>
              <a:endParaRPr lang="en-US" sz="1200"/>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7" name="Freeform 17">
            <a:extLst>
              <a:ext uri="{C183D7F6-B498-43B3-948B-1728B52AA6E4}">
                <adec:decorative xmlns:adec="http://schemas.microsoft.com/office/drawing/2017/decorative" val="1"/>
              </a:ext>
            </a:extLst>
          </p:cNvPr>
          <p:cNvSpPr/>
          <p:nvPr/>
        </p:nvSpPr>
        <p:spPr>
          <a:xfrm>
            <a:off x="5454951" y="3403815"/>
            <a:ext cx="887076" cy="890415"/>
          </a:xfrm>
          <a:custGeom>
            <a:avLst/>
            <a:gdLst/>
            <a:ahLst/>
            <a:cxnLst/>
            <a:rect l="l" t="t" r="r" b="b"/>
            <a:pathLst>
              <a:path w="1330614" h="1335623">
                <a:moveTo>
                  <a:pt x="0" y="0"/>
                </a:moveTo>
                <a:lnTo>
                  <a:pt x="1330614" y="0"/>
                </a:lnTo>
                <a:lnTo>
                  <a:pt x="1330614" y="1335623"/>
                </a:lnTo>
                <a:lnTo>
                  <a:pt x="0" y="1335623"/>
                </a:lnTo>
                <a:lnTo>
                  <a:pt x="0" y="0"/>
                </a:lnTo>
                <a:close/>
              </a:path>
            </a:pathLst>
          </a:custGeom>
          <a:blipFill>
            <a:blip r:embed="rId3">
              <a:alphaModFix amt="40000"/>
            </a:blip>
            <a:stretch>
              <a:fillRect/>
            </a:stretch>
          </a:blipFill>
        </p:spPr>
        <p:txBody>
          <a:bodyPr/>
          <a:lstStyle/>
          <a:p>
            <a:endParaRPr lang="en-US" sz="1200"/>
          </a:p>
        </p:txBody>
      </p:sp>
      <p:grpSp>
        <p:nvGrpSpPr>
          <p:cNvPr id="18" name="Group 18">
            <a:extLst>
              <a:ext uri="{C183D7F6-B498-43B3-948B-1728B52AA6E4}">
                <adec:decorative xmlns:adec="http://schemas.microsoft.com/office/drawing/2017/decorative" val="1"/>
              </a:ext>
            </a:extLst>
          </p:cNvPr>
          <p:cNvGrpSpPr/>
          <p:nvPr/>
        </p:nvGrpSpPr>
        <p:grpSpPr>
          <a:xfrm>
            <a:off x="5512054" y="3462588"/>
            <a:ext cx="772869" cy="77286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1" name="Group 21">
            <a:extLst>
              <a:ext uri="{C183D7F6-B498-43B3-948B-1728B52AA6E4}">
                <adec:decorative xmlns:adec="http://schemas.microsoft.com/office/drawing/2017/decorative" val="1"/>
              </a:ext>
            </a:extLst>
          </p:cNvPr>
          <p:cNvGrpSpPr/>
          <p:nvPr/>
        </p:nvGrpSpPr>
        <p:grpSpPr>
          <a:xfrm>
            <a:off x="5546418" y="3496952"/>
            <a:ext cx="704142" cy="70414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txBody>
            <a:bodyPr/>
            <a:lstStyle/>
            <a:p>
              <a:endParaRPr lang="en-US" sz="1200"/>
            </a:p>
          </p:txBody>
        </p:sp>
        <p:sp>
          <p:nvSpPr>
            <p:cNvPr id="23" name="TextBox 2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4" name="Group 24">
            <a:extLst>
              <a:ext uri="{C183D7F6-B498-43B3-948B-1728B52AA6E4}">
                <adec:decorative xmlns:adec="http://schemas.microsoft.com/office/drawing/2017/decorative" val="1"/>
              </a:ext>
            </a:extLst>
          </p:cNvPr>
          <p:cNvGrpSpPr/>
          <p:nvPr/>
        </p:nvGrpSpPr>
        <p:grpSpPr>
          <a:xfrm>
            <a:off x="5590757" y="3541291"/>
            <a:ext cx="615463" cy="61546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txBody>
            <a:bodyPr/>
            <a:lstStyle/>
            <a:p>
              <a:endParaRPr lang="en-US" sz="1200"/>
            </a:p>
          </p:txBody>
        </p:sp>
        <p:sp>
          <p:nvSpPr>
            <p:cNvPr id="26" name="TextBox 2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7" name="Group 27">
            <a:extLst>
              <a:ext uri="{C183D7F6-B498-43B3-948B-1728B52AA6E4}">
                <adec:decorative xmlns:adec="http://schemas.microsoft.com/office/drawing/2017/decorative" val="1"/>
              </a:ext>
            </a:extLst>
          </p:cNvPr>
          <p:cNvGrpSpPr/>
          <p:nvPr/>
        </p:nvGrpSpPr>
        <p:grpSpPr>
          <a:xfrm>
            <a:off x="2353166" y="4241800"/>
            <a:ext cx="373265" cy="1116686"/>
            <a:chOff x="0" y="0"/>
            <a:chExt cx="147463" cy="441160"/>
          </a:xfrm>
        </p:grpSpPr>
        <p:sp>
          <p:nvSpPr>
            <p:cNvPr id="28" name="Freeform 28"/>
            <p:cNvSpPr/>
            <p:nvPr/>
          </p:nvSpPr>
          <p:spPr>
            <a:xfrm>
              <a:off x="0" y="0"/>
              <a:ext cx="147463" cy="441160"/>
            </a:xfrm>
            <a:custGeom>
              <a:avLst/>
              <a:gdLst/>
              <a:ahLst/>
              <a:cxnLst/>
              <a:rect l="l" t="t" r="r" b="b"/>
              <a:pathLst>
                <a:path w="147463" h="441160">
                  <a:moveTo>
                    <a:pt x="0" y="0"/>
                  </a:moveTo>
                  <a:lnTo>
                    <a:pt x="147463" y="0"/>
                  </a:lnTo>
                  <a:lnTo>
                    <a:pt x="147463" y="441160"/>
                  </a:lnTo>
                  <a:lnTo>
                    <a:pt x="0" y="441160"/>
                  </a:lnTo>
                  <a:close/>
                </a:path>
              </a:pathLst>
            </a:custGeom>
            <a:solidFill>
              <a:srgbClr val="FFFFFF"/>
            </a:solidFill>
          </p:spPr>
          <p:txBody>
            <a:bodyPr/>
            <a:lstStyle/>
            <a:p>
              <a:endParaRPr lang="en-US" sz="1200"/>
            </a:p>
          </p:txBody>
        </p:sp>
        <p:sp>
          <p:nvSpPr>
            <p:cNvPr id="29" name="TextBox 29"/>
            <p:cNvSpPr txBox="1"/>
            <p:nvPr/>
          </p:nvSpPr>
          <p:spPr>
            <a:xfrm>
              <a:off x="0" y="-38100"/>
              <a:ext cx="147463" cy="479260"/>
            </a:xfrm>
            <a:prstGeom prst="rect">
              <a:avLst/>
            </a:prstGeom>
          </p:spPr>
          <p:txBody>
            <a:bodyPr lIns="33867" tIns="33867" rIns="33867" bIns="33867" rtlCol="0" anchor="ctr"/>
            <a:lstStyle/>
            <a:p>
              <a:pPr algn="ctr">
                <a:lnSpc>
                  <a:spcPts val="1773"/>
                </a:lnSpc>
              </a:pPr>
              <a:endParaRPr sz="1200"/>
            </a:p>
          </p:txBody>
        </p:sp>
      </p:grpSp>
      <p:grpSp>
        <p:nvGrpSpPr>
          <p:cNvPr id="33" name="Group 33">
            <a:extLst>
              <a:ext uri="{C183D7F6-B498-43B3-948B-1728B52AA6E4}">
                <adec:decorative xmlns:adec="http://schemas.microsoft.com/office/drawing/2017/decorative" val="1"/>
              </a:ext>
            </a:extLst>
          </p:cNvPr>
          <p:cNvGrpSpPr/>
          <p:nvPr/>
        </p:nvGrpSpPr>
        <p:grpSpPr>
          <a:xfrm>
            <a:off x="2793869" y="4421230"/>
            <a:ext cx="373265" cy="937256"/>
            <a:chOff x="0" y="0"/>
            <a:chExt cx="147463" cy="370274"/>
          </a:xfrm>
        </p:grpSpPr>
        <p:sp>
          <p:nvSpPr>
            <p:cNvPr id="34" name="Freeform 34"/>
            <p:cNvSpPr/>
            <p:nvPr/>
          </p:nvSpPr>
          <p:spPr>
            <a:xfrm>
              <a:off x="0" y="0"/>
              <a:ext cx="147463" cy="370274"/>
            </a:xfrm>
            <a:custGeom>
              <a:avLst/>
              <a:gdLst/>
              <a:ahLst/>
              <a:cxnLst/>
              <a:rect l="l" t="t" r="r" b="b"/>
              <a:pathLst>
                <a:path w="147463" h="370274">
                  <a:moveTo>
                    <a:pt x="0" y="0"/>
                  </a:moveTo>
                  <a:lnTo>
                    <a:pt x="147463" y="0"/>
                  </a:lnTo>
                  <a:lnTo>
                    <a:pt x="147463" y="370274"/>
                  </a:lnTo>
                  <a:lnTo>
                    <a:pt x="0" y="370274"/>
                  </a:lnTo>
                  <a:close/>
                </a:path>
              </a:pathLst>
            </a:custGeom>
            <a:solidFill>
              <a:srgbClr val="FFFFFF"/>
            </a:solidFill>
          </p:spPr>
          <p:txBody>
            <a:bodyPr/>
            <a:lstStyle/>
            <a:p>
              <a:endParaRPr lang="en-US" sz="1200"/>
            </a:p>
          </p:txBody>
        </p:sp>
        <p:sp>
          <p:nvSpPr>
            <p:cNvPr id="35" name="TextBox 35"/>
            <p:cNvSpPr txBox="1"/>
            <p:nvPr/>
          </p:nvSpPr>
          <p:spPr>
            <a:xfrm>
              <a:off x="0" y="-38100"/>
              <a:ext cx="147463" cy="408374"/>
            </a:xfrm>
            <a:prstGeom prst="rect">
              <a:avLst/>
            </a:prstGeom>
          </p:spPr>
          <p:txBody>
            <a:bodyPr lIns="33867" tIns="33867" rIns="33867" bIns="33867" rtlCol="0" anchor="ctr"/>
            <a:lstStyle/>
            <a:p>
              <a:pPr algn="ctr">
                <a:lnSpc>
                  <a:spcPts val="1773"/>
                </a:lnSpc>
              </a:pPr>
              <a:endParaRPr sz="1200"/>
            </a:p>
          </p:txBody>
        </p:sp>
      </p:grpSp>
      <p:grpSp>
        <p:nvGrpSpPr>
          <p:cNvPr id="39" name="Group 39">
            <a:extLst>
              <a:ext uri="{C183D7F6-B498-43B3-948B-1728B52AA6E4}">
                <adec:decorative xmlns:adec="http://schemas.microsoft.com/office/drawing/2017/decorative" val="1"/>
              </a:ext>
            </a:extLst>
          </p:cNvPr>
          <p:cNvGrpSpPr/>
          <p:nvPr/>
        </p:nvGrpSpPr>
        <p:grpSpPr>
          <a:xfrm>
            <a:off x="3234572" y="4716771"/>
            <a:ext cx="373265" cy="641715"/>
            <a:chOff x="0" y="0"/>
            <a:chExt cx="147463" cy="253517"/>
          </a:xfrm>
        </p:grpSpPr>
        <p:sp>
          <p:nvSpPr>
            <p:cNvPr id="40" name="Freeform 40"/>
            <p:cNvSpPr/>
            <p:nvPr/>
          </p:nvSpPr>
          <p:spPr>
            <a:xfrm>
              <a:off x="0" y="0"/>
              <a:ext cx="147463" cy="253517"/>
            </a:xfrm>
            <a:custGeom>
              <a:avLst/>
              <a:gdLst/>
              <a:ahLst/>
              <a:cxnLst/>
              <a:rect l="l" t="t" r="r" b="b"/>
              <a:pathLst>
                <a:path w="147463" h="253517">
                  <a:moveTo>
                    <a:pt x="0" y="0"/>
                  </a:moveTo>
                  <a:lnTo>
                    <a:pt x="147463" y="0"/>
                  </a:lnTo>
                  <a:lnTo>
                    <a:pt x="147463" y="253517"/>
                  </a:lnTo>
                  <a:lnTo>
                    <a:pt x="0" y="253517"/>
                  </a:lnTo>
                  <a:close/>
                </a:path>
              </a:pathLst>
            </a:custGeom>
            <a:solidFill>
              <a:srgbClr val="FFFFFF"/>
            </a:solidFill>
          </p:spPr>
          <p:txBody>
            <a:bodyPr/>
            <a:lstStyle/>
            <a:p>
              <a:endParaRPr lang="en-US" sz="1200"/>
            </a:p>
          </p:txBody>
        </p:sp>
        <p:sp>
          <p:nvSpPr>
            <p:cNvPr id="41" name="TextBox 41"/>
            <p:cNvSpPr txBox="1"/>
            <p:nvPr/>
          </p:nvSpPr>
          <p:spPr>
            <a:xfrm>
              <a:off x="0" y="-38100"/>
              <a:ext cx="147463" cy="291617"/>
            </a:xfrm>
            <a:prstGeom prst="rect">
              <a:avLst/>
            </a:prstGeom>
          </p:spPr>
          <p:txBody>
            <a:bodyPr lIns="33867" tIns="33867" rIns="33867" bIns="33867" rtlCol="0" anchor="ctr"/>
            <a:lstStyle/>
            <a:p>
              <a:pPr algn="ctr">
                <a:lnSpc>
                  <a:spcPts val="1773"/>
                </a:lnSpc>
              </a:pPr>
              <a:endParaRPr sz="1200"/>
            </a:p>
          </p:txBody>
        </p:sp>
      </p:grpSp>
      <p:grpSp>
        <p:nvGrpSpPr>
          <p:cNvPr id="30" name="Group 30">
            <a:extLst>
              <a:ext uri="{C183D7F6-B498-43B3-948B-1728B52AA6E4}">
                <adec:decorative xmlns:adec="http://schemas.microsoft.com/office/drawing/2017/decorative" val="1"/>
              </a:ext>
            </a:extLst>
          </p:cNvPr>
          <p:cNvGrpSpPr/>
          <p:nvPr/>
        </p:nvGrpSpPr>
        <p:grpSpPr>
          <a:xfrm>
            <a:off x="4363939" y="4521835"/>
            <a:ext cx="373265" cy="836651"/>
            <a:chOff x="0" y="0"/>
            <a:chExt cx="147463" cy="330529"/>
          </a:xfrm>
        </p:grpSpPr>
        <p:sp>
          <p:nvSpPr>
            <p:cNvPr id="31" name="Freeform 31"/>
            <p:cNvSpPr/>
            <p:nvPr/>
          </p:nvSpPr>
          <p:spPr>
            <a:xfrm>
              <a:off x="0" y="0"/>
              <a:ext cx="147463" cy="330529"/>
            </a:xfrm>
            <a:custGeom>
              <a:avLst/>
              <a:gdLst/>
              <a:ahLst/>
              <a:cxnLst/>
              <a:rect l="l" t="t" r="r" b="b"/>
              <a:pathLst>
                <a:path w="147463" h="330529">
                  <a:moveTo>
                    <a:pt x="0" y="0"/>
                  </a:moveTo>
                  <a:lnTo>
                    <a:pt x="147463" y="0"/>
                  </a:lnTo>
                  <a:lnTo>
                    <a:pt x="147463" y="330529"/>
                  </a:lnTo>
                  <a:lnTo>
                    <a:pt x="0" y="330529"/>
                  </a:lnTo>
                  <a:close/>
                </a:path>
              </a:pathLst>
            </a:custGeom>
            <a:solidFill>
              <a:srgbClr val="FFFFFF"/>
            </a:solidFill>
          </p:spPr>
          <p:txBody>
            <a:bodyPr/>
            <a:lstStyle/>
            <a:p>
              <a:endParaRPr lang="en-US" sz="1200"/>
            </a:p>
          </p:txBody>
        </p:sp>
        <p:sp>
          <p:nvSpPr>
            <p:cNvPr id="32" name="TextBox 32"/>
            <p:cNvSpPr txBox="1"/>
            <p:nvPr/>
          </p:nvSpPr>
          <p:spPr>
            <a:xfrm>
              <a:off x="0" y="-38100"/>
              <a:ext cx="147463" cy="368629"/>
            </a:xfrm>
            <a:prstGeom prst="rect">
              <a:avLst/>
            </a:prstGeom>
          </p:spPr>
          <p:txBody>
            <a:bodyPr lIns="33867" tIns="33867" rIns="33867" bIns="33867" rtlCol="0" anchor="ctr"/>
            <a:lstStyle/>
            <a:p>
              <a:pPr algn="ctr">
                <a:lnSpc>
                  <a:spcPts val="1773"/>
                </a:lnSpc>
              </a:pPr>
              <a:endParaRPr sz="1200"/>
            </a:p>
          </p:txBody>
        </p:sp>
      </p:grpSp>
      <p:grpSp>
        <p:nvGrpSpPr>
          <p:cNvPr id="36" name="Group 36">
            <a:extLst>
              <a:ext uri="{C183D7F6-B498-43B3-948B-1728B52AA6E4}">
                <adec:decorative xmlns:adec="http://schemas.microsoft.com/office/drawing/2017/decorative" val="1"/>
              </a:ext>
            </a:extLst>
          </p:cNvPr>
          <p:cNvGrpSpPr/>
          <p:nvPr/>
        </p:nvGrpSpPr>
        <p:grpSpPr>
          <a:xfrm>
            <a:off x="4804642" y="4241800"/>
            <a:ext cx="373265" cy="1116686"/>
            <a:chOff x="0" y="0"/>
            <a:chExt cx="147463" cy="441160"/>
          </a:xfrm>
        </p:grpSpPr>
        <p:sp>
          <p:nvSpPr>
            <p:cNvPr id="37" name="Freeform 37"/>
            <p:cNvSpPr/>
            <p:nvPr/>
          </p:nvSpPr>
          <p:spPr>
            <a:xfrm>
              <a:off x="0" y="0"/>
              <a:ext cx="147463" cy="441160"/>
            </a:xfrm>
            <a:custGeom>
              <a:avLst/>
              <a:gdLst/>
              <a:ahLst/>
              <a:cxnLst/>
              <a:rect l="l" t="t" r="r" b="b"/>
              <a:pathLst>
                <a:path w="147463" h="441160">
                  <a:moveTo>
                    <a:pt x="0" y="0"/>
                  </a:moveTo>
                  <a:lnTo>
                    <a:pt x="147463" y="0"/>
                  </a:lnTo>
                  <a:lnTo>
                    <a:pt x="147463" y="441160"/>
                  </a:lnTo>
                  <a:lnTo>
                    <a:pt x="0" y="441160"/>
                  </a:lnTo>
                  <a:close/>
                </a:path>
              </a:pathLst>
            </a:custGeom>
            <a:solidFill>
              <a:srgbClr val="FFFFFF"/>
            </a:solidFill>
          </p:spPr>
          <p:txBody>
            <a:bodyPr/>
            <a:lstStyle/>
            <a:p>
              <a:endParaRPr lang="en-US" sz="1200"/>
            </a:p>
          </p:txBody>
        </p:sp>
        <p:sp>
          <p:nvSpPr>
            <p:cNvPr id="38" name="TextBox 38"/>
            <p:cNvSpPr txBox="1"/>
            <p:nvPr/>
          </p:nvSpPr>
          <p:spPr>
            <a:xfrm>
              <a:off x="0" y="-38100"/>
              <a:ext cx="147463" cy="479260"/>
            </a:xfrm>
            <a:prstGeom prst="rect">
              <a:avLst/>
            </a:prstGeom>
          </p:spPr>
          <p:txBody>
            <a:bodyPr lIns="33867" tIns="33867" rIns="33867" bIns="33867" rtlCol="0" anchor="ctr"/>
            <a:lstStyle/>
            <a:p>
              <a:pPr algn="ctr">
                <a:lnSpc>
                  <a:spcPts val="1773"/>
                </a:lnSpc>
              </a:pPr>
              <a:endParaRPr sz="1200"/>
            </a:p>
          </p:txBody>
        </p:sp>
      </p:grpSp>
      <p:grpSp>
        <p:nvGrpSpPr>
          <p:cNvPr id="42" name="Group 42">
            <a:extLst>
              <a:ext uri="{C183D7F6-B498-43B3-948B-1728B52AA6E4}">
                <adec:decorative xmlns:adec="http://schemas.microsoft.com/office/drawing/2017/decorative" val="1"/>
              </a:ext>
            </a:extLst>
          </p:cNvPr>
          <p:cNvGrpSpPr/>
          <p:nvPr/>
        </p:nvGrpSpPr>
        <p:grpSpPr>
          <a:xfrm>
            <a:off x="5247757" y="4716771"/>
            <a:ext cx="373265" cy="641715"/>
            <a:chOff x="0" y="0"/>
            <a:chExt cx="147463" cy="253517"/>
          </a:xfrm>
        </p:grpSpPr>
        <p:sp>
          <p:nvSpPr>
            <p:cNvPr id="43" name="Freeform 43"/>
            <p:cNvSpPr/>
            <p:nvPr/>
          </p:nvSpPr>
          <p:spPr>
            <a:xfrm>
              <a:off x="0" y="0"/>
              <a:ext cx="147463" cy="253517"/>
            </a:xfrm>
            <a:custGeom>
              <a:avLst/>
              <a:gdLst/>
              <a:ahLst/>
              <a:cxnLst/>
              <a:rect l="l" t="t" r="r" b="b"/>
              <a:pathLst>
                <a:path w="147463" h="253517">
                  <a:moveTo>
                    <a:pt x="0" y="0"/>
                  </a:moveTo>
                  <a:lnTo>
                    <a:pt x="147463" y="0"/>
                  </a:lnTo>
                  <a:lnTo>
                    <a:pt x="147463" y="253517"/>
                  </a:lnTo>
                  <a:lnTo>
                    <a:pt x="0" y="253517"/>
                  </a:lnTo>
                  <a:close/>
                </a:path>
              </a:pathLst>
            </a:custGeom>
            <a:solidFill>
              <a:srgbClr val="FFFFFF"/>
            </a:solidFill>
          </p:spPr>
          <p:txBody>
            <a:bodyPr/>
            <a:lstStyle/>
            <a:p>
              <a:endParaRPr lang="en-US" sz="1200"/>
            </a:p>
          </p:txBody>
        </p:sp>
        <p:sp>
          <p:nvSpPr>
            <p:cNvPr id="44" name="TextBox 44"/>
            <p:cNvSpPr txBox="1"/>
            <p:nvPr/>
          </p:nvSpPr>
          <p:spPr>
            <a:xfrm>
              <a:off x="0" y="-38100"/>
              <a:ext cx="147463" cy="291617"/>
            </a:xfrm>
            <a:prstGeom prst="rect">
              <a:avLst/>
            </a:prstGeom>
          </p:spPr>
          <p:txBody>
            <a:bodyPr lIns="33867" tIns="33867" rIns="33867" bIns="33867" rtlCol="0" anchor="ctr"/>
            <a:lstStyle/>
            <a:p>
              <a:pPr algn="ctr">
                <a:lnSpc>
                  <a:spcPts val="1773"/>
                </a:lnSpc>
              </a:pPr>
              <a:endParaRPr sz="1200"/>
            </a:p>
          </p:txBody>
        </p:sp>
      </p:grpSp>
      <p:sp>
        <p:nvSpPr>
          <p:cNvPr id="45" name="AutoShape 45">
            <a:extLst>
              <a:ext uri="{C183D7F6-B498-43B3-948B-1728B52AA6E4}">
                <adec:decorative xmlns:adec="http://schemas.microsoft.com/office/drawing/2017/decorative" val="1"/>
              </a:ext>
            </a:extLst>
          </p:cNvPr>
          <p:cNvSpPr/>
          <p:nvPr/>
        </p:nvSpPr>
        <p:spPr>
          <a:xfrm>
            <a:off x="2164347" y="5358486"/>
            <a:ext cx="1632309" cy="0"/>
          </a:xfrm>
          <a:prstGeom prst="line">
            <a:avLst/>
          </a:prstGeom>
          <a:ln w="19050" cap="flat">
            <a:solidFill>
              <a:srgbClr val="FFFFFF"/>
            </a:solidFill>
            <a:prstDash val="solid"/>
            <a:headEnd type="oval" w="lg" len="lg"/>
            <a:tailEnd type="oval" w="lg" len="lg"/>
          </a:ln>
        </p:spPr>
        <p:txBody>
          <a:bodyPr/>
          <a:lstStyle/>
          <a:p>
            <a:endParaRPr lang="en-US" sz="1200"/>
          </a:p>
        </p:txBody>
      </p:sp>
      <p:sp>
        <p:nvSpPr>
          <p:cNvPr id="46" name="AutoShape 46">
            <a:extLst>
              <a:ext uri="{C183D7F6-B498-43B3-948B-1728B52AA6E4}">
                <adec:decorative xmlns:adec="http://schemas.microsoft.com/office/drawing/2017/decorative" val="1"/>
              </a:ext>
            </a:extLst>
          </p:cNvPr>
          <p:cNvSpPr/>
          <p:nvPr/>
        </p:nvSpPr>
        <p:spPr>
          <a:xfrm>
            <a:off x="4175120" y="5358486"/>
            <a:ext cx="1632309" cy="0"/>
          </a:xfrm>
          <a:prstGeom prst="line">
            <a:avLst/>
          </a:prstGeom>
          <a:ln w="19050" cap="flat">
            <a:solidFill>
              <a:srgbClr val="FFFFFF"/>
            </a:solidFill>
            <a:prstDash val="solid"/>
            <a:headEnd type="oval" w="lg" len="lg"/>
            <a:tailEnd type="oval" w="lg" len="lg"/>
          </a:ln>
        </p:spPr>
        <p:txBody>
          <a:bodyPr/>
          <a:lstStyle/>
          <a:p>
            <a:endParaRPr lang="en-US" sz="1200"/>
          </a:p>
        </p:txBody>
      </p:sp>
      <p:grpSp>
        <p:nvGrpSpPr>
          <p:cNvPr id="51" name="Group 51">
            <a:extLst>
              <a:ext uri="{C183D7F6-B498-43B3-948B-1728B52AA6E4}">
                <adec:decorative xmlns:adec="http://schemas.microsoft.com/office/drawing/2017/decorative" val="1"/>
              </a:ext>
            </a:extLst>
          </p:cNvPr>
          <p:cNvGrpSpPr/>
          <p:nvPr/>
        </p:nvGrpSpPr>
        <p:grpSpPr>
          <a:xfrm>
            <a:off x="10650192" y="2938789"/>
            <a:ext cx="592263" cy="592524"/>
            <a:chOff x="0" y="0"/>
            <a:chExt cx="233980" cy="234083"/>
          </a:xfrm>
        </p:grpSpPr>
        <p:sp>
          <p:nvSpPr>
            <p:cNvPr id="52" name="Freeform 52"/>
            <p:cNvSpPr/>
            <p:nvPr/>
          </p:nvSpPr>
          <p:spPr>
            <a:xfrm>
              <a:off x="0" y="0"/>
              <a:ext cx="233980" cy="234083"/>
            </a:xfrm>
            <a:custGeom>
              <a:avLst/>
              <a:gdLst/>
              <a:ahLst/>
              <a:cxnLst/>
              <a:rect l="l" t="t" r="r" b="b"/>
              <a:pathLst>
                <a:path w="233980" h="234083">
                  <a:moveTo>
                    <a:pt x="116990" y="0"/>
                  </a:moveTo>
                  <a:lnTo>
                    <a:pt x="116990" y="0"/>
                  </a:lnTo>
                  <a:cubicBezTo>
                    <a:pt x="181602" y="0"/>
                    <a:pt x="233980" y="52378"/>
                    <a:pt x="233980" y="116990"/>
                  </a:cubicBezTo>
                  <a:lnTo>
                    <a:pt x="233980" y="117093"/>
                  </a:lnTo>
                  <a:cubicBezTo>
                    <a:pt x="233980" y="181705"/>
                    <a:pt x="181602" y="234083"/>
                    <a:pt x="116990" y="234083"/>
                  </a:cubicBezTo>
                  <a:lnTo>
                    <a:pt x="116990" y="234083"/>
                  </a:lnTo>
                  <a:cubicBezTo>
                    <a:pt x="52378" y="234083"/>
                    <a:pt x="0" y="181705"/>
                    <a:pt x="0" y="117093"/>
                  </a:cubicBezTo>
                  <a:lnTo>
                    <a:pt x="0" y="116990"/>
                  </a:lnTo>
                  <a:cubicBezTo>
                    <a:pt x="0" y="52378"/>
                    <a:pt x="52378" y="0"/>
                    <a:pt x="116990" y="0"/>
                  </a:cubicBezTo>
                  <a:close/>
                </a:path>
              </a:pathLst>
            </a:custGeom>
            <a:solidFill>
              <a:srgbClr val="2978C8"/>
            </a:solidFill>
          </p:spPr>
          <p:txBody>
            <a:bodyPr/>
            <a:lstStyle/>
            <a:p>
              <a:endParaRPr lang="en-US" sz="1200"/>
            </a:p>
          </p:txBody>
        </p:sp>
        <p:sp>
          <p:nvSpPr>
            <p:cNvPr id="53" name="TextBox 53"/>
            <p:cNvSpPr txBox="1"/>
            <p:nvPr/>
          </p:nvSpPr>
          <p:spPr>
            <a:xfrm>
              <a:off x="0" y="-38100"/>
              <a:ext cx="233980" cy="272183"/>
            </a:xfrm>
            <a:prstGeom prst="rect">
              <a:avLst/>
            </a:prstGeom>
          </p:spPr>
          <p:txBody>
            <a:bodyPr lIns="33867" tIns="33867" rIns="33867" bIns="33867" rtlCol="0" anchor="ctr"/>
            <a:lstStyle/>
            <a:p>
              <a:pPr algn="ctr">
                <a:lnSpc>
                  <a:spcPts val="1773"/>
                </a:lnSpc>
              </a:pPr>
              <a:endParaRPr sz="1200"/>
            </a:p>
          </p:txBody>
        </p:sp>
      </p:grpSp>
      <p:grpSp>
        <p:nvGrpSpPr>
          <p:cNvPr id="54" name="Group 54">
            <a:extLst>
              <a:ext uri="{C183D7F6-B498-43B3-948B-1728B52AA6E4}">
                <adec:decorative xmlns:adec="http://schemas.microsoft.com/office/drawing/2017/decorative" val="1"/>
              </a:ext>
            </a:extLst>
          </p:cNvPr>
          <p:cNvGrpSpPr/>
          <p:nvPr/>
        </p:nvGrpSpPr>
        <p:grpSpPr>
          <a:xfrm>
            <a:off x="10674336" y="3775440"/>
            <a:ext cx="592263" cy="592524"/>
            <a:chOff x="0" y="0"/>
            <a:chExt cx="233980" cy="234083"/>
          </a:xfrm>
        </p:grpSpPr>
        <p:sp>
          <p:nvSpPr>
            <p:cNvPr id="55" name="Freeform 55"/>
            <p:cNvSpPr/>
            <p:nvPr/>
          </p:nvSpPr>
          <p:spPr>
            <a:xfrm>
              <a:off x="0" y="0"/>
              <a:ext cx="233980" cy="234083"/>
            </a:xfrm>
            <a:custGeom>
              <a:avLst/>
              <a:gdLst/>
              <a:ahLst/>
              <a:cxnLst/>
              <a:rect l="l" t="t" r="r" b="b"/>
              <a:pathLst>
                <a:path w="233980" h="234083">
                  <a:moveTo>
                    <a:pt x="116990" y="0"/>
                  </a:moveTo>
                  <a:lnTo>
                    <a:pt x="116990" y="0"/>
                  </a:lnTo>
                  <a:cubicBezTo>
                    <a:pt x="181602" y="0"/>
                    <a:pt x="233980" y="52378"/>
                    <a:pt x="233980" y="116990"/>
                  </a:cubicBezTo>
                  <a:lnTo>
                    <a:pt x="233980" y="117093"/>
                  </a:lnTo>
                  <a:cubicBezTo>
                    <a:pt x="233980" y="181705"/>
                    <a:pt x="181602" y="234083"/>
                    <a:pt x="116990" y="234083"/>
                  </a:cubicBezTo>
                  <a:lnTo>
                    <a:pt x="116990" y="234083"/>
                  </a:lnTo>
                  <a:cubicBezTo>
                    <a:pt x="52378" y="234083"/>
                    <a:pt x="0" y="181705"/>
                    <a:pt x="0" y="117093"/>
                  </a:cubicBezTo>
                  <a:lnTo>
                    <a:pt x="0" y="116990"/>
                  </a:lnTo>
                  <a:cubicBezTo>
                    <a:pt x="0" y="52378"/>
                    <a:pt x="52378" y="0"/>
                    <a:pt x="116990" y="0"/>
                  </a:cubicBezTo>
                  <a:close/>
                </a:path>
              </a:pathLst>
            </a:custGeom>
            <a:solidFill>
              <a:srgbClr val="2978C8"/>
            </a:solidFill>
          </p:spPr>
          <p:txBody>
            <a:bodyPr/>
            <a:lstStyle/>
            <a:p>
              <a:endParaRPr lang="en-US" sz="1200"/>
            </a:p>
          </p:txBody>
        </p:sp>
        <p:sp>
          <p:nvSpPr>
            <p:cNvPr id="56" name="TextBox 56"/>
            <p:cNvSpPr txBox="1"/>
            <p:nvPr/>
          </p:nvSpPr>
          <p:spPr>
            <a:xfrm>
              <a:off x="0" y="-38100"/>
              <a:ext cx="233980" cy="272183"/>
            </a:xfrm>
            <a:prstGeom prst="rect">
              <a:avLst/>
            </a:prstGeom>
          </p:spPr>
          <p:txBody>
            <a:bodyPr lIns="33867" tIns="33867" rIns="33867" bIns="33867" rtlCol="0" anchor="ctr"/>
            <a:lstStyle/>
            <a:p>
              <a:pPr algn="ctr">
                <a:lnSpc>
                  <a:spcPts val="1773"/>
                </a:lnSpc>
              </a:pPr>
              <a:endParaRPr sz="1200"/>
            </a:p>
          </p:txBody>
        </p:sp>
      </p:grpSp>
      <p:sp>
        <p:nvSpPr>
          <p:cNvPr id="57" name="Freeform 57">
            <a:extLst>
              <a:ext uri="{C183D7F6-B498-43B3-948B-1728B52AA6E4}">
                <adec:decorative xmlns:adec="http://schemas.microsoft.com/office/drawing/2017/decorative" val="1"/>
              </a:ext>
            </a:extLst>
          </p:cNvPr>
          <p:cNvSpPr/>
          <p:nvPr/>
        </p:nvSpPr>
        <p:spPr>
          <a:xfrm>
            <a:off x="1073624" y="1686891"/>
            <a:ext cx="448899" cy="459766"/>
          </a:xfrm>
          <a:custGeom>
            <a:avLst/>
            <a:gdLst/>
            <a:ahLst/>
            <a:cxnLst/>
            <a:rect l="l" t="t" r="r" b="b"/>
            <a:pathLst>
              <a:path w="673348" h="689649">
                <a:moveTo>
                  <a:pt x="0" y="0"/>
                </a:moveTo>
                <a:lnTo>
                  <a:pt x="673348" y="0"/>
                </a:lnTo>
                <a:lnTo>
                  <a:pt x="673348" y="689650"/>
                </a:lnTo>
                <a:lnTo>
                  <a:pt x="0" y="68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8" name="Freeform 58">
            <a:extLst>
              <a:ext uri="{C183D7F6-B498-43B3-948B-1728B52AA6E4}">
                <adec:decorative xmlns:adec="http://schemas.microsoft.com/office/drawing/2017/decorative" val="1"/>
              </a:ext>
            </a:extLst>
          </p:cNvPr>
          <p:cNvSpPr/>
          <p:nvPr/>
        </p:nvSpPr>
        <p:spPr>
          <a:xfrm>
            <a:off x="5744842" y="3681353"/>
            <a:ext cx="307293" cy="335339"/>
          </a:xfrm>
          <a:custGeom>
            <a:avLst/>
            <a:gdLst/>
            <a:ahLst/>
            <a:cxnLst/>
            <a:rect l="l" t="t" r="r" b="b"/>
            <a:pathLst>
              <a:path w="460940" h="503009">
                <a:moveTo>
                  <a:pt x="0" y="0"/>
                </a:moveTo>
                <a:lnTo>
                  <a:pt x="460940" y="0"/>
                </a:lnTo>
                <a:lnTo>
                  <a:pt x="460940" y="503009"/>
                </a:lnTo>
                <a:lnTo>
                  <a:pt x="0" y="503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9" name="Freeform 59">
            <a:extLst>
              <a:ext uri="{C183D7F6-B498-43B3-948B-1728B52AA6E4}">
                <adec:decorative xmlns:adec="http://schemas.microsoft.com/office/drawing/2017/decorative" val="1"/>
              </a:ext>
            </a:extLst>
          </p:cNvPr>
          <p:cNvSpPr/>
          <p:nvPr/>
        </p:nvSpPr>
        <p:spPr>
          <a:xfrm>
            <a:off x="10805215" y="3093588"/>
            <a:ext cx="282218" cy="282925"/>
          </a:xfrm>
          <a:custGeom>
            <a:avLst/>
            <a:gdLst/>
            <a:ahLst/>
            <a:cxnLst/>
            <a:rect l="l" t="t" r="r" b="b"/>
            <a:pathLst>
              <a:path w="423327" h="424388">
                <a:moveTo>
                  <a:pt x="0" y="0"/>
                </a:moveTo>
                <a:lnTo>
                  <a:pt x="423327" y="0"/>
                </a:lnTo>
                <a:lnTo>
                  <a:pt x="423327" y="424389"/>
                </a:lnTo>
                <a:lnTo>
                  <a:pt x="0" y="4243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dirty="0"/>
          </a:p>
        </p:txBody>
      </p:sp>
      <p:sp>
        <p:nvSpPr>
          <p:cNvPr id="60" name="Freeform 60">
            <a:extLst>
              <a:ext uri="{C183D7F6-B498-43B3-948B-1728B52AA6E4}">
                <adec:decorative xmlns:adec="http://schemas.microsoft.com/office/drawing/2017/decorative" val="1"/>
              </a:ext>
            </a:extLst>
          </p:cNvPr>
          <p:cNvSpPr/>
          <p:nvPr/>
        </p:nvSpPr>
        <p:spPr>
          <a:xfrm>
            <a:off x="10847360" y="3930239"/>
            <a:ext cx="268425" cy="282925"/>
          </a:xfrm>
          <a:custGeom>
            <a:avLst/>
            <a:gdLst/>
            <a:ahLst/>
            <a:cxnLst/>
            <a:rect l="l" t="t" r="r" b="b"/>
            <a:pathLst>
              <a:path w="402638" h="424388">
                <a:moveTo>
                  <a:pt x="0" y="0"/>
                </a:moveTo>
                <a:lnTo>
                  <a:pt x="402638" y="0"/>
                </a:lnTo>
                <a:lnTo>
                  <a:pt x="402638" y="424388"/>
                </a:lnTo>
                <a:lnTo>
                  <a:pt x="0" y="4243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grpSp>
        <p:nvGrpSpPr>
          <p:cNvPr id="72" name="Group 54">
            <a:extLst>
              <a:ext uri="{FF2B5EF4-FFF2-40B4-BE49-F238E27FC236}">
                <a16:creationId xmlns:a16="http://schemas.microsoft.com/office/drawing/2014/main" id="{FA438DF2-5C7F-D999-1D9D-56534699FA8D}"/>
              </a:ext>
              <a:ext uri="{C183D7F6-B498-43B3-948B-1728B52AA6E4}">
                <adec:decorative xmlns:adec="http://schemas.microsoft.com/office/drawing/2017/decorative" val="1"/>
              </a:ext>
            </a:extLst>
          </p:cNvPr>
          <p:cNvGrpSpPr/>
          <p:nvPr/>
        </p:nvGrpSpPr>
        <p:grpSpPr>
          <a:xfrm>
            <a:off x="10739894" y="4795077"/>
            <a:ext cx="592263" cy="592524"/>
            <a:chOff x="0" y="0"/>
            <a:chExt cx="233980" cy="234083"/>
          </a:xfrm>
        </p:grpSpPr>
        <p:sp>
          <p:nvSpPr>
            <p:cNvPr id="73" name="Freeform 55">
              <a:extLst>
                <a:ext uri="{FF2B5EF4-FFF2-40B4-BE49-F238E27FC236}">
                  <a16:creationId xmlns:a16="http://schemas.microsoft.com/office/drawing/2014/main" id="{58D16153-3E24-91CB-BAD8-F2F1E3EBA648}"/>
                </a:ext>
              </a:extLst>
            </p:cNvPr>
            <p:cNvSpPr/>
            <p:nvPr/>
          </p:nvSpPr>
          <p:spPr>
            <a:xfrm>
              <a:off x="0" y="0"/>
              <a:ext cx="233980" cy="234083"/>
            </a:xfrm>
            <a:custGeom>
              <a:avLst/>
              <a:gdLst/>
              <a:ahLst/>
              <a:cxnLst/>
              <a:rect l="l" t="t" r="r" b="b"/>
              <a:pathLst>
                <a:path w="233980" h="234083">
                  <a:moveTo>
                    <a:pt x="116990" y="0"/>
                  </a:moveTo>
                  <a:lnTo>
                    <a:pt x="116990" y="0"/>
                  </a:lnTo>
                  <a:cubicBezTo>
                    <a:pt x="181602" y="0"/>
                    <a:pt x="233980" y="52378"/>
                    <a:pt x="233980" y="116990"/>
                  </a:cubicBezTo>
                  <a:lnTo>
                    <a:pt x="233980" y="117093"/>
                  </a:lnTo>
                  <a:cubicBezTo>
                    <a:pt x="233980" y="181705"/>
                    <a:pt x="181602" y="234083"/>
                    <a:pt x="116990" y="234083"/>
                  </a:cubicBezTo>
                  <a:lnTo>
                    <a:pt x="116990" y="234083"/>
                  </a:lnTo>
                  <a:cubicBezTo>
                    <a:pt x="52378" y="234083"/>
                    <a:pt x="0" y="181705"/>
                    <a:pt x="0" y="117093"/>
                  </a:cubicBezTo>
                  <a:lnTo>
                    <a:pt x="0" y="116990"/>
                  </a:lnTo>
                  <a:cubicBezTo>
                    <a:pt x="0" y="52378"/>
                    <a:pt x="52378" y="0"/>
                    <a:pt x="116990" y="0"/>
                  </a:cubicBezTo>
                  <a:close/>
                </a:path>
              </a:pathLst>
            </a:custGeom>
            <a:solidFill>
              <a:srgbClr val="2978C8"/>
            </a:solidFill>
          </p:spPr>
          <p:txBody>
            <a:bodyPr/>
            <a:lstStyle/>
            <a:p>
              <a:endParaRPr lang="en-US" sz="1200"/>
            </a:p>
          </p:txBody>
        </p:sp>
        <p:sp>
          <p:nvSpPr>
            <p:cNvPr id="74" name="TextBox 56">
              <a:extLst>
                <a:ext uri="{FF2B5EF4-FFF2-40B4-BE49-F238E27FC236}">
                  <a16:creationId xmlns:a16="http://schemas.microsoft.com/office/drawing/2014/main" id="{DA1AB039-3627-4407-6704-8CDB3106E7A8}"/>
                </a:ext>
              </a:extLst>
            </p:cNvPr>
            <p:cNvSpPr txBox="1"/>
            <p:nvPr/>
          </p:nvSpPr>
          <p:spPr>
            <a:xfrm>
              <a:off x="0" y="-38100"/>
              <a:ext cx="233980" cy="272183"/>
            </a:xfrm>
            <a:prstGeom prst="rect">
              <a:avLst/>
            </a:prstGeom>
          </p:spPr>
          <p:txBody>
            <a:bodyPr lIns="33867" tIns="33867" rIns="33867" bIns="33867" rtlCol="0" anchor="ctr"/>
            <a:lstStyle/>
            <a:p>
              <a:pPr algn="ctr">
                <a:lnSpc>
                  <a:spcPts val="1773"/>
                </a:lnSpc>
              </a:pPr>
              <a:endParaRPr sz="1200"/>
            </a:p>
          </p:txBody>
        </p:sp>
      </p:grpSp>
      <p:sp>
        <p:nvSpPr>
          <p:cNvPr id="71" name="Freeform 57">
            <a:extLst>
              <a:ext uri="{FF2B5EF4-FFF2-40B4-BE49-F238E27FC236}">
                <a16:creationId xmlns:a16="http://schemas.microsoft.com/office/drawing/2014/main" id="{C0F09652-62EE-D704-A490-1F5A09E81398}"/>
              </a:ext>
              <a:ext uri="{C183D7F6-B498-43B3-948B-1728B52AA6E4}">
                <adec:decorative xmlns:adec="http://schemas.microsoft.com/office/drawing/2017/decorative" val="1"/>
              </a:ext>
            </a:extLst>
          </p:cNvPr>
          <p:cNvSpPr/>
          <p:nvPr/>
        </p:nvSpPr>
        <p:spPr>
          <a:xfrm>
            <a:off x="10842369" y="4861456"/>
            <a:ext cx="448899" cy="459766"/>
          </a:xfrm>
          <a:custGeom>
            <a:avLst/>
            <a:gdLst/>
            <a:ahLst/>
            <a:cxnLst/>
            <a:rect l="l" t="t" r="r" b="b"/>
            <a:pathLst>
              <a:path w="673348" h="689649">
                <a:moveTo>
                  <a:pt x="0" y="0"/>
                </a:moveTo>
                <a:lnTo>
                  <a:pt x="673348" y="0"/>
                </a:lnTo>
                <a:lnTo>
                  <a:pt x="673348" y="689650"/>
                </a:lnTo>
                <a:lnTo>
                  <a:pt x="0" y="68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5" name="TextBox 74">
            <a:extLst>
              <a:ext uri="{FF2B5EF4-FFF2-40B4-BE49-F238E27FC236}">
                <a16:creationId xmlns:a16="http://schemas.microsoft.com/office/drawing/2014/main" id="{0FA23259-B8E6-2F08-1445-E910B1A734EB}"/>
              </a:ext>
            </a:extLst>
          </p:cNvPr>
          <p:cNvSpPr txBox="1"/>
          <p:nvPr/>
        </p:nvSpPr>
        <p:spPr>
          <a:xfrm>
            <a:off x="10058576" y="6108821"/>
            <a:ext cx="6103188" cy="369332"/>
          </a:xfrm>
          <a:prstGeom prst="rect">
            <a:avLst/>
          </a:prstGeom>
          <a:noFill/>
        </p:spPr>
        <p:txBody>
          <a:bodyPr wrap="square">
            <a:spAutoFit/>
          </a:bodyPr>
          <a:lstStyle/>
          <a:p>
            <a:r>
              <a:rPr lang="en-US" sz="1800" dirty="0"/>
              <a:t>2CFR Part 200.302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440BC4-6775-906C-CFA3-21D58E5A98DF}"/>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latin typeface="Georgia" panose="02040502050405020303" pitchFamily="18" charset="0"/>
              </a:rPr>
              <a:t>Test Your Knowledge: Identify Costs as Direct or Indirect</a:t>
            </a:r>
          </a:p>
        </p:txBody>
      </p:sp>
      <p:sp>
        <p:nvSpPr>
          <p:cNvPr id="3" name="Content Placeholder 2">
            <a:extLst>
              <a:ext uri="{FF2B5EF4-FFF2-40B4-BE49-F238E27FC236}">
                <a16:creationId xmlns:a16="http://schemas.microsoft.com/office/drawing/2014/main" id="{157621DC-A0D3-F40B-8FAA-279D3ABEDA5F}"/>
              </a:ext>
            </a:extLst>
          </p:cNvPr>
          <p:cNvSpPr>
            <a:spLocks noGrp="1"/>
          </p:cNvSpPr>
          <p:nvPr>
            <p:ph idx="1"/>
          </p:nvPr>
        </p:nvSpPr>
        <p:spPr>
          <a:xfrm>
            <a:off x="6503158" y="649480"/>
            <a:ext cx="4862447" cy="5546047"/>
          </a:xfrm>
        </p:spPr>
        <p:txBody>
          <a:bodyPr anchor="ctr">
            <a:normAutofit/>
          </a:bodyPr>
          <a:lstStyle/>
          <a:p>
            <a:pPr>
              <a:buFont typeface="Wingdings" panose="05000000000000000000" pitchFamily="2" charset="2"/>
              <a:buChar char="v"/>
            </a:pPr>
            <a:r>
              <a:rPr lang="en-US" sz="2000" dirty="0">
                <a:latin typeface="Garamond" panose="02020404030301010803" pitchFamily="18" charset="0"/>
              </a:rPr>
              <a:t> </a:t>
            </a:r>
            <a:r>
              <a:rPr lang="en-US" sz="2000" dirty="0">
                <a:latin typeface="Cambria" panose="02040503050406030204" pitchFamily="18" charset="0"/>
                <a:ea typeface="Cambria" panose="02040503050406030204" pitchFamily="18" charset="0"/>
              </a:rPr>
              <a:t>The salary paid to a Coordinator to run the Youth Program</a:t>
            </a:r>
          </a:p>
          <a:p>
            <a:r>
              <a:rPr lang="en-US" sz="2000" dirty="0">
                <a:latin typeface="Cambria" panose="02040503050406030204" pitchFamily="18" charset="0"/>
                <a:ea typeface="Cambria" panose="02040503050406030204" pitchFamily="18" charset="0"/>
              </a:rPr>
              <a:t>Direct Cost</a:t>
            </a:r>
          </a:p>
          <a:p>
            <a:pPr>
              <a:buFont typeface="Wingdings" panose="05000000000000000000" pitchFamily="2" charset="2"/>
              <a:buChar char="v"/>
            </a:pPr>
            <a:r>
              <a:rPr lang="en-US" sz="2000" dirty="0">
                <a:latin typeface="Cambria" panose="02040503050406030204" pitchFamily="18" charset="0"/>
                <a:ea typeface="Cambria" panose="02040503050406030204" pitchFamily="18" charset="0"/>
              </a:rPr>
              <a:t> Travel expenses of a staff to train victims of human trafficking.</a:t>
            </a:r>
          </a:p>
          <a:p>
            <a:r>
              <a:rPr lang="en-US" sz="2000" dirty="0">
                <a:latin typeface="Cambria" panose="02040503050406030204" pitchFamily="18" charset="0"/>
                <a:ea typeface="Cambria" panose="02040503050406030204" pitchFamily="18" charset="0"/>
              </a:rPr>
              <a:t>Direct Cost</a:t>
            </a:r>
          </a:p>
          <a:p>
            <a:pPr>
              <a:buFont typeface="Wingdings" panose="05000000000000000000" pitchFamily="2" charset="2"/>
              <a:buChar char="v"/>
            </a:pPr>
            <a:r>
              <a:rPr lang="en-US" sz="2000" dirty="0">
                <a:latin typeface="Cambria" panose="02040503050406030204" pitchFamily="18" charset="0"/>
                <a:ea typeface="Cambria" panose="02040503050406030204" pitchFamily="18" charset="0"/>
              </a:rPr>
              <a:t> Fringe benefits paid to the Accountant who process invoices.</a:t>
            </a:r>
          </a:p>
          <a:p>
            <a:r>
              <a:rPr lang="en-US" sz="2000" dirty="0">
                <a:latin typeface="Cambria" panose="02040503050406030204" pitchFamily="18" charset="0"/>
                <a:ea typeface="Cambria" panose="02040503050406030204" pitchFamily="18" charset="0"/>
              </a:rPr>
              <a:t>Indirect Cost</a:t>
            </a:r>
          </a:p>
          <a:p>
            <a:pPr>
              <a:buFont typeface="Wingdings" panose="05000000000000000000" pitchFamily="2" charset="2"/>
              <a:buChar char="v"/>
            </a:pPr>
            <a:r>
              <a:rPr lang="en-US" sz="2000" dirty="0">
                <a:latin typeface="Cambria" panose="02040503050406030204" pitchFamily="18" charset="0"/>
                <a:ea typeface="Cambria" panose="02040503050406030204" pitchFamily="18" charset="0"/>
              </a:rPr>
              <a:t> Testing kits purchased for a program funded by OVC.</a:t>
            </a:r>
          </a:p>
          <a:p>
            <a:r>
              <a:rPr lang="en-US" sz="2000" dirty="0">
                <a:latin typeface="Cambria" panose="02040503050406030204" pitchFamily="18" charset="0"/>
                <a:ea typeface="Cambria" panose="02040503050406030204" pitchFamily="18" charset="0"/>
              </a:rPr>
              <a:t>Direct Cost</a:t>
            </a:r>
          </a:p>
        </p:txBody>
      </p:sp>
    </p:spTree>
    <p:extLst>
      <p:ext uri="{BB962C8B-B14F-4D97-AF65-F5344CB8AC3E}">
        <p14:creationId xmlns:p14="http://schemas.microsoft.com/office/powerpoint/2010/main" val="4949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st Powerpoin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Test Powerpoint (1)</Template>
  <TotalTime>34832</TotalTime>
  <Words>4060</Words>
  <Application>Microsoft Office PowerPoint</Application>
  <PresentationFormat>Widescreen</PresentationFormat>
  <Paragraphs>677</Paragraphs>
  <Slides>63</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Aptos</vt:lpstr>
      <vt:lpstr>Arial</vt:lpstr>
      <vt:lpstr>Calibri</vt:lpstr>
      <vt:lpstr>Cambria</vt:lpstr>
      <vt:lpstr>Courier New</vt:lpstr>
      <vt:lpstr>Garamond</vt:lpstr>
      <vt:lpstr>Georgia</vt:lpstr>
      <vt:lpstr>Google Sans</vt:lpstr>
      <vt:lpstr>Helios</vt:lpstr>
      <vt:lpstr>Helios Bold</vt:lpstr>
      <vt:lpstr>Wingdings</vt:lpstr>
      <vt:lpstr>Test Powerpoint (1)</vt:lpstr>
      <vt:lpstr>SUCCESSFUL BUDGET PLANNING:</vt:lpstr>
      <vt:lpstr>PREPARING YOUR BUDGET</vt:lpstr>
      <vt:lpstr>BUDGET DEFINED</vt:lpstr>
      <vt:lpstr>UNDERSTAND GUIDANCE BEFORE PREPARING BUDGET</vt:lpstr>
      <vt:lpstr>CREATE A SMART BUDGET</vt:lpstr>
      <vt:lpstr>UNDERSTANDING  COST PRINCIPLES</vt:lpstr>
      <vt:lpstr>Direct Cost &amp; Indirect Cost</vt:lpstr>
      <vt:lpstr>IDENTIFY AND TRACK COSTS</vt:lpstr>
      <vt:lpstr>Test Your Knowledge: Identify Costs as Direct or Indirect</vt:lpstr>
      <vt:lpstr>Test Your Knowledge</vt:lpstr>
      <vt:lpstr>THE BUDGET WORKSHEET</vt:lpstr>
      <vt:lpstr>The Application Process</vt:lpstr>
      <vt:lpstr>THE APPLICATION PROCESS (ROLES)</vt:lpstr>
      <vt:lpstr>THE BUDGET COST CATEGORIES</vt:lpstr>
      <vt:lpstr>Budget  Categories</vt:lpstr>
      <vt:lpstr>Personnel</vt:lpstr>
      <vt:lpstr>Important things to Know – Personnel </vt:lpstr>
      <vt:lpstr>Important things to Know – Personnel (Cont’d) </vt:lpstr>
      <vt:lpstr>Budget Review</vt:lpstr>
      <vt:lpstr>Fringe Benefits</vt:lpstr>
      <vt:lpstr>Important things to Know – Fringe Benefits</vt:lpstr>
      <vt:lpstr>Important things to Know – Fringe Benefits (Cont’d)   </vt:lpstr>
      <vt:lpstr>Budget Review</vt:lpstr>
      <vt:lpstr>Travel</vt:lpstr>
      <vt:lpstr>Important things to Know – Travel</vt:lpstr>
      <vt:lpstr>Important things to Know – Travel (Cont’d)</vt:lpstr>
      <vt:lpstr>Important things to Know – Travel (Cont’d)</vt:lpstr>
      <vt:lpstr>Budget Review</vt:lpstr>
      <vt:lpstr>Equipment</vt:lpstr>
      <vt:lpstr>Important things to Know – Equipment</vt:lpstr>
      <vt:lpstr>Important things to Know – Equipment (Cont’d)</vt:lpstr>
      <vt:lpstr>Budget Review</vt:lpstr>
      <vt:lpstr>Supplies</vt:lpstr>
      <vt:lpstr>Important things to Know – Supplies</vt:lpstr>
      <vt:lpstr>Budget Review</vt:lpstr>
      <vt:lpstr>Construction</vt:lpstr>
      <vt:lpstr>Important things to Know – Construction</vt:lpstr>
      <vt:lpstr>Budget Review</vt:lpstr>
      <vt:lpstr>SubAwards</vt:lpstr>
      <vt:lpstr>Important things to Know – Subawards</vt:lpstr>
      <vt:lpstr>Budget Review</vt:lpstr>
      <vt:lpstr>Procurements/Contracts</vt:lpstr>
      <vt:lpstr>Important things to Know – Procurement Contracts</vt:lpstr>
      <vt:lpstr>Budget Review</vt:lpstr>
      <vt:lpstr>Budget Review</vt:lpstr>
      <vt:lpstr>Other Category</vt:lpstr>
      <vt:lpstr>Important things to Know – Other Costs</vt:lpstr>
      <vt:lpstr>Budget Review</vt:lpstr>
      <vt:lpstr>Indirect Cost</vt:lpstr>
      <vt:lpstr>Important things to Know – Indirect Costs</vt:lpstr>
      <vt:lpstr>Important things to Know – Indirect Costs (Cont’d)</vt:lpstr>
      <vt:lpstr>Budget Review</vt:lpstr>
      <vt:lpstr>AVOID BUDGET DELAYS!!!</vt:lpstr>
      <vt:lpstr>AVOID BUDGET DEALAYS (CONT’D)</vt:lpstr>
      <vt:lpstr>GRANT AWARD MODIFICATIONS (GAM)</vt:lpstr>
      <vt:lpstr>Important things to Know – PPE</vt:lpstr>
      <vt:lpstr>Important things to Know – PPE</vt:lpstr>
      <vt:lpstr>UNABLE TO COMPLETE THE PROJECT ON TIME?</vt:lpstr>
      <vt:lpstr>Important things to Know – PPE</vt:lpstr>
      <vt:lpstr>Budget Modification</vt:lpstr>
      <vt:lpstr>Important things to Know – Budget Modification</vt:lpstr>
      <vt:lpstr>Important things to Know – Budget Modification (Cont’d)</vt:lpstr>
      <vt:lpstr>THANK YOU</vt:lpstr>
    </vt:vector>
  </TitlesOfParts>
  <Company>Office of Justice Programs - Department of Justice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Tolson, Crystal (OJP)</dc:creator>
  <cp:lastModifiedBy>Heather Kaiser</cp:lastModifiedBy>
  <cp:revision>7</cp:revision>
  <dcterms:created xsi:type="dcterms:W3CDTF">2025-03-25T19:00:43Z</dcterms:created>
  <dcterms:modified xsi:type="dcterms:W3CDTF">2025-09-23T14:38:09Z</dcterms:modified>
</cp:coreProperties>
</file>