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7F_EB464179.xml" ContentType="application/vnd.ms-powerpoint.comments+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65"/>
  </p:notesMasterIdLst>
  <p:sldIdLst>
    <p:sldId id="2050" r:id="rId2"/>
    <p:sldId id="259" r:id="rId3"/>
    <p:sldId id="257" r:id="rId4"/>
    <p:sldId id="261" r:id="rId5"/>
    <p:sldId id="2012" r:id="rId6"/>
    <p:sldId id="258" r:id="rId7"/>
    <p:sldId id="2020" r:id="rId8"/>
    <p:sldId id="260" r:id="rId9"/>
    <p:sldId id="707" r:id="rId10"/>
    <p:sldId id="745" r:id="rId11"/>
    <p:sldId id="2052" r:id="rId12"/>
    <p:sldId id="2016" r:id="rId13"/>
    <p:sldId id="2014" r:id="rId14"/>
    <p:sldId id="266" r:id="rId15"/>
    <p:sldId id="1839" r:id="rId16"/>
    <p:sldId id="2028" r:id="rId17"/>
    <p:sldId id="2024" r:id="rId18"/>
    <p:sldId id="2035" r:id="rId19"/>
    <p:sldId id="383" r:id="rId20"/>
    <p:sldId id="2029" r:id="rId21"/>
    <p:sldId id="2034" r:id="rId22"/>
    <p:sldId id="2027" r:id="rId23"/>
    <p:sldId id="358" r:id="rId24"/>
    <p:sldId id="2030" r:id="rId25"/>
    <p:sldId id="2031" r:id="rId26"/>
    <p:sldId id="2033" r:id="rId27"/>
    <p:sldId id="2036" r:id="rId28"/>
    <p:sldId id="360" r:id="rId29"/>
    <p:sldId id="2032" r:id="rId30"/>
    <p:sldId id="2037" r:id="rId31"/>
    <p:sldId id="2038" r:id="rId32"/>
    <p:sldId id="364" r:id="rId33"/>
    <p:sldId id="2039" r:id="rId34"/>
    <p:sldId id="2040" r:id="rId35"/>
    <p:sldId id="366" r:id="rId36"/>
    <p:sldId id="2043" r:id="rId37"/>
    <p:sldId id="2042" r:id="rId38"/>
    <p:sldId id="368" r:id="rId39"/>
    <p:sldId id="2041" r:id="rId40"/>
    <p:sldId id="2048" r:id="rId41"/>
    <p:sldId id="370" r:id="rId42"/>
    <p:sldId id="2044" r:id="rId43"/>
    <p:sldId id="2049" r:id="rId44"/>
    <p:sldId id="372" r:id="rId45"/>
    <p:sldId id="385" r:id="rId46"/>
    <p:sldId id="2045" r:id="rId47"/>
    <p:sldId id="2054" r:id="rId48"/>
    <p:sldId id="374" r:id="rId49"/>
    <p:sldId id="2046" r:id="rId50"/>
    <p:sldId id="2055" r:id="rId51"/>
    <p:sldId id="2056" r:id="rId52"/>
    <p:sldId id="376" r:id="rId53"/>
    <p:sldId id="554" r:id="rId54"/>
    <p:sldId id="555" r:id="rId55"/>
    <p:sldId id="2057" r:id="rId56"/>
    <p:sldId id="2060" r:id="rId57"/>
    <p:sldId id="2061" r:id="rId58"/>
    <p:sldId id="264" r:id="rId59"/>
    <p:sldId id="2062" r:id="rId60"/>
    <p:sldId id="2063" r:id="rId61"/>
    <p:sldId id="2064" r:id="rId62"/>
    <p:sldId id="2065" r:id="rId63"/>
    <p:sldId id="270"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404277-418C-0DAF-9CF2-88D28FAD01FF}" name="Wade, Angela (OJP)" initials="WA(" userId="S::Angela.Wade@ojp.usdoj.gov::b9d53294-97a8-492d-a528-9d8c0ef49ee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49" autoAdjust="0"/>
  </p:normalViewPr>
  <p:slideViewPr>
    <p:cSldViewPr snapToGrid="0">
      <p:cViewPr varScale="1">
        <p:scale>
          <a:sx n="77" d="100"/>
          <a:sy n="77" d="100"/>
        </p:scale>
        <p:origin x="96" y="35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omments/modernComment_17F_EB464179.xml><?xml version="1.0" encoding="utf-8"?>
<p188:cmLst xmlns:a="http://schemas.openxmlformats.org/drawingml/2006/main" xmlns:r="http://schemas.openxmlformats.org/officeDocument/2006/relationships" xmlns:p188="http://schemas.microsoft.com/office/powerpoint/2018/8/main">
  <p188:cm id="{2E90D21D-CE25-4B61-8594-4FC7FAC62B6D}" authorId="{1D404277-418C-0DAF-9CF2-88D28FAD01FF}" created="2023-08-25T15:47:15.180">
    <pc:sldMkLst xmlns:pc="http://schemas.microsoft.com/office/powerpoint/2013/main/command">
      <pc:docMk/>
      <pc:sldMk cId="3947250041" sldId="383"/>
    </pc:sldMkLst>
    <p188:txBody>
      <a:bodyPr/>
      <a:lstStyle/>
      <a:p>
        <a:r>
          <a:rPr lang="en-US"/>
          <a:t>Updated this slide to look more like Just Grants vs the BDW</a:t>
        </a:r>
      </a:p>
    </p188:txBody>
  </p188:cm>
</p188:cmLst>
</file>

<file path=ppt/diagrams/_rels/data4.xml.rels><?xml version="1.0" encoding="UTF-8" standalone="yes"?>
<Relationships xmlns="http://schemas.openxmlformats.org/package/2006/relationships"><Relationship Id="rId3" Type="http://schemas.openxmlformats.org/officeDocument/2006/relationships/hyperlink" Target="https://pxhere.com/es/photo/731049" TargetMode="External"/><Relationship Id="rId2" Type="http://schemas.openxmlformats.org/officeDocument/2006/relationships/image" Target="../media/image35.jpg"/><Relationship Id="rId1" Type="http://schemas.openxmlformats.org/officeDocument/2006/relationships/image" Target="../media/image34.jpg"/><Relationship Id="rId5" Type="http://schemas.openxmlformats.org/officeDocument/2006/relationships/hyperlink" Target="https://www.mynextmove.org/profile/summary/43-3031.00" TargetMode="External"/><Relationship Id="rId4" Type="http://schemas.openxmlformats.org/officeDocument/2006/relationships/image" Target="../media/image36.jpg"/></Relationships>
</file>

<file path=ppt/diagrams/_rels/drawing4.xml.rels><?xml version="1.0" encoding="UTF-8" standalone="yes"?>
<Relationships xmlns="http://schemas.openxmlformats.org/package/2006/relationships"><Relationship Id="rId3" Type="http://schemas.openxmlformats.org/officeDocument/2006/relationships/hyperlink" Target="https://pxhere.com/es/photo/731049" TargetMode="External"/><Relationship Id="rId2" Type="http://schemas.openxmlformats.org/officeDocument/2006/relationships/image" Target="../media/image35.jpg"/><Relationship Id="rId1" Type="http://schemas.openxmlformats.org/officeDocument/2006/relationships/image" Target="../media/image34.jpg"/><Relationship Id="rId5" Type="http://schemas.openxmlformats.org/officeDocument/2006/relationships/hyperlink" Target="https://www.mynextmove.org/profile/summary/43-3031.00" TargetMode="External"/><Relationship Id="rId4" Type="http://schemas.openxmlformats.org/officeDocument/2006/relationships/image" Target="../media/image36.jpg"/></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1B7DAC-FCAF-44E0-BE1F-D7711B973A6E}" type="doc">
      <dgm:prSet loTypeId="urn:microsoft.com/office/officeart/2005/8/layout/hList1" loCatId="list" qsTypeId="urn:microsoft.com/office/officeart/2005/8/quickstyle/simple1" qsCatId="simple" csTypeId="urn:microsoft.com/office/officeart/2005/8/colors/accent1_5" csCatId="accent1" phldr="1"/>
      <dgm:spPr/>
      <dgm:t>
        <a:bodyPr/>
        <a:lstStyle/>
        <a:p>
          <a:endParaRPr lang="en-US"/>
        </a:p>
      </dgm:t>
    </dgm:pt>
    <dgm:pt modelId="{EAE8D679-69AC-426A-ABDE-19DC61F2297A}">
      <dgm:prSet phldrT="[Text]"/>
      <dgm:spPr/>
      <dgm:t>
        <a:bodyPr/>
        <a:lstStyle/>
        <a:p>
          <a:r>
            <a:rPr lang="en-US"/>
            <a:t>Notice of Funding Opportunity (NOFO)</a:t>
          </a:r>
          <a:endParaRPr lang="en-US" dirty="0"/>
        </a:p>
      </dgm:t>
    </dgm:pt>
    <dgm:pt modelId="{B999E6C8-C728-4BB2-8F0E-7D71B3F9DEEF}" type="parTrans" cxnId="{DDB2EAF2-37EF-4407-86F3-729994CC2CCD}">
      <dgm:prSet/>
      <dgm:spPr/>
      <dgm:t>
        <a:bodyPr/>
        <a:lstStyle/>
        <a:p>
          <a:endParaRPr lang="en-US"/>
        </a:p>
      </dgm:t>
    </dgm:pt>
    <dgm:pt modelId="{0E09C6D7-1398-4676-82BA-D752A9805DAF}" type="sibTrans" cxnId="{DDB2EAF2-37EF-4407-86F3-729994CC2CCD}">
      <dgm:prSet/>
      <dgm:spPr/>
      <dgm:t>
        <a:bodyPr/>
        <a:lstStyle/>
        <a:p>
          <a:endParaRPr lang="en-US"/>
        </a:p>
      </dgm:t>
    </dgm:pt>
    <dgm:pt modelId="{CC99B005-8FC5-47A9-BFCA-2638A6AAA9EB}">
      <dgm:prSet phldrT="[Text]"/>
      <dgm:spPr/>
      <dgm:t>
        <a:bodyPr/>
        <a:lstStyle/>
        <a:p>
          <a:r>
            <a:rPr lang="en-US"/>
            <a:t>Formally known as Solicitation - Budget request should align with allowable activities and program guidelines within the NOFO.  </a:t>
          </a:r>
          <a:endParaRPr lang="en-US" dirty="0"/>
        </a:p>
      </dgm:t>
    </dgm:pt>
    <dgm:pt modelId="{7FF549B4-4367-40CC-BEF0-AB91EAA2DE5C}" type="parTrans" cxnId="{50018857-4A81-4481-954C-9A76EE25E9D3}">
      <dgm:prSet/>
      <dgm:spPr/>
      <dgm:t>
        <a:bodyPr/>
        <a:lstStyle/>
        <a:p>
          <a:endParaRPr lang="en-US"/>
        </a:p>
      </dgm:t>
    </dgm:pt>
    <dgm:pt modelId="{F465C300-1DAE-40CA-972C-0C462DC1D7AA}" type="sibTrans" cxnId="{50018857-4A81-4481-954C-9A76EE25E9D3}">
      <dgm:prSet/>
      <dgm:spPr/>
      <dgm:t>
        <a:bodyPr/>
        <a:lstStyle/>
        <a:p>
          <a:endParaRPr lang="en-US"/>
        </a:p>
      </dgm:t>
    </dgm:pt>
    <dgm:pt modelId="{B1CD28F1-FF36-4C09-BE62-F33BA978BEB8}">
      <dgm:prSet phldrT="[Text]"/>
      <dgm:spPr/>
      <dgm:t>
        <a:bodyPr/>
        <a:lstStyle/>
        <a:p>
          <a:r>
            <a:rPr lang="en-US"/>
            <a:t>DOJ Financial Guide</a:t>
          </a:r>
          <a:endParaRPr lang="en-US" dirty="0"/>
        </a:p>
      </dgm:t>
    </dgm:pt>
    <dgm:pt modelId="{DC0AF965-DCB7-4612-9FF0-8319232902DB}" type="parTrans" cxnId="{D1396118-43B0-4239-8C36-A9660701E7C1}">
      <dgm:prSet/>
      <dgm:spPr/>
      <dgm:t>
        <a:bodyPr/>
        <a:lstStyle/>
        <a:p>
          <a:endParaRPr lang="en-US"/>
        </a:p>
      </dgm:t>
    </dgm:pt>
    <dgm:pt modelId="{0BD70E1C-F400-440F-9B02-5D91609DEEC7}" type="sibTrans" cxnId="{D1396118-43B0-4239-8C36-A9660701E7C1}">
      <dgm:prSet/>
      <dgm:spPr/>
      <dgm:t>
        <a:bodyPr/>
        <a:lstStyle/>
        <a:p>
          <a:endParaRPr lang="en-US"/>
        </a:p>
      </dgm:t>
    </dgm:pt>
    <dgm:pt modelId="{691A4B07-BB05-4096-B235-6FA91DC87302}">
      <dgm:prSet phldrT="[Text]"/>
      <dgm:spPr/>
      <dgm:t>
        <a:bodyPr/>
        <a:lstStyle/>
        <a:p>
          <a:r>
            <a:rPr lang="en-US"/>
            <a:t>The DOJ Grants Financial Guide is a primary reference manual for Office of Justice Programs (OJP), Office on Violence Against Women (OVW), and Office of Community Oriented Policing Services (COPS Office) award recipients, compiling laws and regulations related to the financial and administrative management of DOJ grants</a:t>
          </a:r>
          <a:endParaRPr lang="en-US" dirty="0"/>
        </a:p>
      </dgm:t>
    </dgm:pt>
    <dgm:pt modelId="{74612510-71B4-4DEE-AB70-7ACDA9A5FFAB}" type="parTrans" cxnId="{E2351BC0-1D2E-47CF-BBBC-CCA0A16A25EE}">
      <dgm:prSet/>
      <dgm:spPr/>
      <dgm:t>
        <a:bodyPr/>
        <a:lstStyle/>
        <a:p>
          <a:endParaRPr lang="en-US"/>
        </a:p>
      </dgm:t>
    </dgm:pt>
    <dgm:pt modelId="{100EFBC6-6920-4E03-B03F-67001A8AE345}" type="sibTrans" cxnId="{E2351BC0-1D2E-47CF-BBBC-CCA0A16A25EE}">
      <dgm:prSet/>
      <dgm:spPr/>
      <dgm:t>
        <a:bodyPr/>
        <a:lstStyle/>
        <a:p>
          <a:endParaRPr lang="en-US"/>
        </a:p>
      </dgm:t>
    </dgm:pt>
    <dgm:pt modelId="{932BB897-66A2-4C8C-9C41-37500DCE5C8D}">
      <dgm:prSet phldrT="[Text]"/>
      <dgm:spPr/>
      <dgm:t>
        <a:bodyPr/>
        <a:lstStyle/>
        <a:p>
          <a:r>
            <a:rPr lang="en-US"/>
            <a:t>2 C.F.R. Part 200, Subpart E</a:t>
          </a:r>
          <a:endParaRPr lang="en-US" dirty="0"/>
        </a:p>
      </dgm:t>
    </dgm:pt>
    <dgm:pt modelId="{2725D585-4F62-4B75-A9A1-5F4C8324CF82}" type="parTrans" cxnId="{2FB1B039-E447-4A95-AD75-B0F0F777370F}">
      <dgm:prSet/>
      <dgm:spPr/>
      <dgm:t>
        <a:bodyPr/>
        <a:lstStyle/>
        <a:p>
          <a:endParaRPr lang="en-US"/>
        </a:p>
      </dgm:t>
    </dgm:pt>
    <dgm:pt modelId="{53D7BCE9-DC73-4FEB-9D59-FBFBE3CA295A}" type="sibTrans" cxnId="{2FB1B039-E447-4A95-AD75-B0F0F777370F}">
      <dgm:prSet/>
      <dgm:spPr/>
      <dgm:t>
        <a:bodyPr/>
        <a:lstStyle/>
        <a:p>
          <a:endParaRPr lang="en-US"/>
        </a:p>
      </dgm:t>
    </dgm:pt>
    <dgm:pt modelId="{978B0CE2-FFA6-417D-B833-9E8749D014F8}">
      <dgm:prSet phldrT="[Text]"/>
      <dgm:spPr/>
      <dgm:t>
        <a:bodyPr/>
        <a:lstStyle/>
        <a:p>
          <a:r>
            <a:rPr lang="en-US"/>
            <a:t>Refers to Title 2 of the Code of Federal Regulations (CFR), which contains the Office of Management and Budget (OMB) guidance for Federal financial assistance, including the Uniform Administrative Requirements, Cost Principles, and Audit Requirements for Federal Awards</a:t>
          </a:r>
          <a:endParaRPr lang="en-US" dirty="0"/>
        </a:p>
      </dgm:t>
    </dgm:pt>
    <dgm:pt modelId="{55853A16-B583-4C94-AC2E-9D7F5403E4F4}" type="parTrans" cxnId="{21DD68FC-2C31-45B9-B44F-352BA66802A4}">
      <dgm:prSet/>
      <dgm:spPr/>
      <dgm:t>
        <a:bodyPr/>
        <a:lstStyle/>
        <a:p>
          <a:endParaRPr lang="en-US"/>
        </a:p>
      </dgm:t>
    </dgm:pt>
    <dgm:pt modelId="{D9E37E88-54A4-4445-8F7A-4D838B208CF5}" type="sibTrans" cxnId="{21DD68FC-2C31-45B9-B44F-352BA66802A4}">
      <dgm:prSet/>
      <dgm:spPr/>
      <dgm:t>
        <a:bodyPr/>
        <a:lstStyle/>
        <a:p>
          <a:endParaRPr lang="en-US"/>
        </a:p>
      </dgm:t>
    </dgm:pt>
    <dgm:pt modelId="{716606A7-330A-43E0-9659-7F4D0EB61EA0}" type="pres">
      <dgm:prSet presAssocID="{131B7DAC-FCAF-44E0-BE1F-D7711B973A6E}" presName="Name0" presStyleCnt="0">
        <dgm:presLayoutVars>
          <dgm:dir/>
          <dgm:animLvl val="lvl"/>
          <dgm:resizeHandles val="exact"/>
        </dgm:presLayoutVars>
      </dgm:prSet>
      <dgm:spPr/>
    </dgm:pt>
    <dgm:pt modelId="{DDB9B644-8C7C-4057-891B-23B083A10A4A}" type="pres">
      <dgm:prSet presAssocID="{EAE8D679-69AC-426A-ABDE-19DC61F2297A}" presName="composite" presStyleCnt="0"/>
      <dgm:spPr/>
    </dgm:pt>
    <dgm:pt modelId="{B1AEA333-027B-40E0-9941-FEC0FF2A233D}" type="pres">
      <dgm:prSet presAssocID="{EAE8D679-69AC-426A-ABDE-19DC61F2297A}" presName="parTx" presStyleLbl="alignNode1" presStyleIdx="0" presStyleCnt="3">
        <dgm:presLayoutVars>
          <dgm:chMax val="0"/>
          <dgm:chPref val="0"/>
          <dgm:bulletEnabled val="1"/>
        </dgm:presLayoutVars>
      </dgm:prSet>
      <dgm:spPr/>
    </dgm:pt>
    <dgm:pt modelId="{E9428928-9DC0-424F-A796-A82457BCBDDF}" type="pres">
      <dgm:prSet presAssocID="{EAE8D679-69AC-426A-ABDE-19DC61F2297A}" presName="desTx" presStyleLbl="alignAccFollowNode1" presStyleIdx="0" presStyleCnt="3">
        <dgm:presLayoutVars>
          <dgm:bulletEnabled val="1"/>
        </dgm:presLayoutVars>
      </dgm:prSet>
      <dgm:spPr/>
    </dgm:pt>
    <dgm:pt modelId="{7B9EB48C-BA7C-470D-BECB-E74998D637C2}" type="pres">
      <dgm:prSet presAssocID="{0E09C6D7-1398-4676-82BA-D752A9805DAF}" presName="space" presStyleCnt="0"/>
      <dgm:spPr/>
    </dgm:pt>
    <dgm:pt modelId="{26F7F519-1CAE-457C-88CD-AEB1117FB59B}" type="pres">
      <dgm:prSet presAssocID="{B1CD28F1-FF36-4C09-BE62-F33BA978BEB8}" presName="composite" presStyleCnt="0"/>
      <dgm:spPr/>
    </dgm:pt>
    <dgm:pt modelId="{1E427B8C-6D2F-4A99-A061-2E140730823C}" type="pres">
      <dgm:prSet presAssocID="{B1CD28F1-FF36-4C09-BE62-F33BA978BEB8}" presName="parTx" presStyleLbl="alignNode1" presStyleIdx="1" presStyleCnt="3">
        <dgm:presLayoutVars>
          <dgm:chMax val="0"/>
          <dgm:chPref val="0"/>
          <dgm:bulletEnabled val="1"/>
        </dgm:presLayoutVars>
      </dgm:prSet>
      <dgm:spPr/>
    </dgm:pt>
    <dgm:pt modelId="{8B185C42-BCFD-45A9-BF03-35A5A95BD990}" type="pres">
      <dgm:prSet presAssocID="{B1CD28F1-FF36-4C09-BE62-F33BA978BEB8}" presName="desTx" presStyleLbl="alignAccFollowNode1" presStyleIdx="1" presStyleCnt="3">
        <dgm:presLayoutVars>
          <dgm:bulletEnabled val="1"/>
        </dgm:presLayoutVars>
      </dgm:prSet>
      <dgm:spPr/>
    </dgm:pt>
    <dgm:pt modelId="{E5499706-078B-484E-8183-A3332203FD74}" type="pres">
      <dgm:prSet presAssocID="{0BD70E1C-F400-440F-9B02-5D91609DEEC7}" presName="space" presStyleCnt="0"/>
      <dgm:spPr/>
    </dgm:pt>
    <dgm:pt modelId="{8E144728-A079-4E54-B5FF-F01827831854}" type="pres">
      <dgm:prSet presAssocID="{932BB897-66A2-4C8C-9C41-37500DCE5C8D}" presName="composite" presStyleCnt="0"/>
      <dgm:spPr/>
    </dgm:pt>
    <dgm:pt modelId="{C6539BBA-1A60-484D-8319-9F747DAF183B}" type="pres">
      <dgm:prSet presAssocID="{932BB897-66A2-4C8C-9C41-37500DCE5C8D}" presName="parTx" presStyleLbl="alignNode1" presStyleIdx="2" presStyleCnt="3">
        <dgm:presLayoutVars>
          <dgm:chMax val="0"/>
          <dgm:chPref val="0"/>
          <dgm:bulletEnabled val="1"/>
        </dgm:presLayoutVars>
      </dgm:prSet>
      <dgm:spPr/>
    </dgm:pt>
    <dgm:pt modelId="{829F3265-623A-42AD-9DE7-F416800D01AD}" type="pres">
      <dgm:prSet presAssocID="{932BB897-66A2-4C8C-9C41-37500DCE5C8D}" presName="desTx" presStyleLbl="alignAccFollowNode1" presStyleIdx="2" presStyleCnt="3">
        <dgm:presLayoutVars>
          <dgm:bulletEnabled val="1"/>
        </dgm:presLayoutVars>
      </dgm:prSet>
      <dgm:spPr/>
    </dgm:pt>
  </dgm:ptLst>
  <dgm:cxnLst>
    <dgm:cxn modelId="{EF973A0F-DDF0-45AF-811A-02F7A315B79D}" type="presOf" srcId="{932BB897-66A2-4C8C-9C41-37500DCE5C8D}" destId="{C6539BBA-1A60-484D-8319-9F747DAF183B}" srcOrd="0" destOrd="0" presId="urn:microsoft.com/office/officeart/2005/8/layout/hList1"/>
    <dgm:cxn modelId="{D1396118-43B0-4239-8C36-A9660701E7C1}" srcId="{131B7DAC-FCAF-44E0-BE1F-D7711B973A6E}" destId="{B1CD28F1-FF36-4C09-BE62-F33BA978BEB8}" srcOrd="1" destOrd="0" parTransId="{DC0AF965-DCB7-4612-9FF0-8319232902DB}" sibTransId="{0BD70E1C-F400-440F-9B02-5D91609DEEC7}"/>
    <dgm:cxn modelId="{5C18822C-001C-4238-A8E0-8348DB06FA75}" type="presOf" srcId="{131B7DAC-FCAF-44E0-BE1F-D7711B973A6E}" destId="{716606A7-330A-43E0-9659-7F4D0EB61EA0}" srcOrd="0" destOrd="0" presId="urn:microsoft.com/office/officeart/2005/8/layout/hList1"/>
    <dgm:cxn modelId="{2FB1B039-E447-4A95-AD75-B0F0F777370F}" srcId="{131B7DAC-FCAF-44E0-BE1F-D7711B973A6E}" destId="{932BB897-66A2-4C8C-9C41-37500DCE5C8D}" srcOrd="2" destOrd="0" parTransId="{2725D585-4F62-4B75-A9A1-5F4C8324CF82}" sibTransId="{53D7BCE9-DC73-4FEB-9D59-FBFBE3CA295A}"/>
    <dgm:cxn modelId="{FDA6C35F-1F96-4733-AB87-D3F592D7134C}" type="presOf" srcId="{B1CD28F1-FF36-4C09-BE62-F33BA978BEB8}" destId="{1E427B8C-6D2F-4A99-A061-2E140730823C}" srcOrd="0" destOrd="0" presId="urn:microsoft.com/office/officeart/2005/8/layout/hList1"/>
    <dgm:cxn modelId="{2684AD48-FA14-4F4A-AF30-91760476703D}" type="presOf" srcId="{EAE8D679-69AC-426A-ABDE-19DC61F2297A}" destId="{B1AEA333-027B-40E0-9941-FEC0FF2A233D}" srcOrd="0" destOrd="0" presId="urn:microsoft.com/office/officeart/2005/8/layout/hList1"/>
    <dgm:cxn modelId="{9662D169-4F33-45F2-B63D-92E8A6379C37}" type="presOf" srcId="{691A4B07-BB05-4096-B235-6FA91DC87302}" destId="{8B185C42-BCFD-45A9-BF03-35A5A95BD990}" srcOrd="0" destOrd="0" presId="urn:microsoft.com/office/officeart/2005/8/layout/hList1"/>
    <dgm:cxn modelId="{50018857-4A81-4481-954C-9A76EE25E9D3}" srcId="{EAE8D679-69AC-426A-ABDE-19DC61F2297A}" destId="{CC99B005-8FC5-47A9-BFCA-2638A6AAA9EB}" srcOrd="0" destOrd="0" parTransId="{7FF549B4-4367-40CC-BEF0-AB91EAA2DE5C}" sibTransId="{F465C300-1DAE-40CA-972C-0C462DC1D7AA}"/>
    <dgm:cxn modelId="{4177FB99-A244-4CE1-9863-1E6C50CAFC2F}" type="presOf" srcId="{CC99B005-8FC5-47A9-BFCA-2638A6AAA9EB}" destId="{E9428928-9DC0-424F-A796-A82457BCBDDF}" srcOrd="0" destOrd="0" presId="urn:microsoft.com/office/officeart/2005/8/layout/hList1"/>
    <dgm:cxn modelId="{952775B4-FE5C-4656-AA2B-8D53E2F281A8}" type="presOf" srcId="{978B0CE2-FFA6-417D-B833-9E8749D014F8}" destId="{829F3265-623A-42AD-9DE7-F416800D01AD}" srcOrd="0" destOrd="0" presId="urn:microsoft.com/office/officeart/2005/8/layout/hList1"/>
    <dgm:cxn modelId="{E2351BC0-1D2E-47CF-BBBC-CCA0A16A25EE}" srcId="{B1CD28F1-FF36-4C09-BE62-F33BA978BEB8}" destId="{691A4B07-BB05-4096-B235-6FA91DC87302}" srcOrd="0" destOrd="0" parTransId="{74612510-71B4-4DEE-AB70-7ACDA9A5FFAB}" sibTransId="{100EFBC6-6920-4E03-B03F-67001A8AE345}"/>
    <dgm:cxn modelId="{DDB2EAF2-37EF-4407-86F3-729994CC2CCD}" srcId="{131B7DAC-FCAF-44E0-BE1F-D7711B973A6E}" destId="{EAE8D679-69AC-426A-ABDE-19DC61F2297A}" srcOrd="0" destOrd="0" parTransId="{B999E6C8-C728-4BB2-8F0E-7D71B3F9DEEF}" sibTransId="{0E09C6D7-1398-4676-82BA-D752A9805DAF}"/>
    <dgm:cxn modelId="{21DD68FC-2C31-45B9-B44F-352BA66802A4}" srcId="{932BB897-66A2-4C8C-9C41-37500DCE5C8D}" destId="{978B0CE2-FFA6-417D-B833-9E8749D014F8}" srcOrd="0" destOrd="0" parTransId="{55853A16-B583-4C94-AC2E-9D7F5403E4F4}" sibTransId="{D9E37E88-54A4-4445-8F7A-4D838B208CF5}"/>
    <dgm:cxn modelId="{8ACE54A4-E6AA-4473-8523-AD88D8D70B40}" type="presParOf" srcId="{716606A7-330A-43E0-9659-7F4D0EB61EA0}" destId="{DDB9B644-8C7C-4057-891B-23B083A10A4A}" srcOrd="0" destOrd="0" presId="urn:microsoft.com/office/officeart/2005/8/layout/hList1"/>
    <dgm:cxn modelId="{BDD60B27-2B05-4671-9047-1603C97331F2}" type="presParOf" srcId="{DDB9B644-8C7C-4057-891B-23B083A10A4A}" destId="{B1AEA333-027B-40E0-9941-FEC0FF2A233D}" srcOrd="0" destOrd="0" presId="urn:microsoft.com/office/officeart/2005/8/layout/hList1"/>
    <dgm:cxn modelId="{912F756F-EB96-4B86-B180-9E489F072171}" type="presParOf" srcId="{DDB9B644-8C7C-4057-891B-23B083A10A4A}" destId="{E9428928-9DC0-424F-A796-A82457BCBDDF}" srcOrd="1" destOrd="0" presId="urn:microsoft.com/office/officeart/2005/8/layout/hList1"/>
    <dgm:cxn modelId="{EC4F6106-1410-4CE1-A11D-B82FFB781D13}" type="presParOf" srcId="{716606A7-330A-43E0-9659-7F4D0EB61EA0}" destId="{7B9EB48C-BA7C-470D-BECB-E74998D637C2}" srcOrd="1" destOrd="0" presId="urn:microsoft.com/office/officeart/2005/8/layout/hList1"/>
    <dgm:cxn modelId="{06CF5397-CDC7-48AE-A0B4-56A77F9F4873}" type="presParOf" srcId="{716606A7-330A-43E0-9659-7F4D0EB61EA0}" destId="{26F7F519-1CAE-457C-88CD-AEB1117FB59B}" srcOrd="2" destOrd="0" presId="urn:microsoft.com/office/officeart/2005/8/layout/hList1"/>
    <dgm:cxn modelId="{F366F248-0AAD-4177-9BE8-D48DBA518ADD}" type="presParOf" srcId="{26F7F519-1CAE-457C-88CD-AEB1117FB59B}" destId="{1E427B8C-6D2F-4A99-A061-2E140730823C}" srcOrd="0" destOrd="0" presId="urn:microsoft.com/office/officeart/2005/8/layout/hList1"/>
    <dgm:cxn modelId="{683467E3-7FC9-4E84-B1FC-14F8F12EA403}" type="presParOf" srcId="{26F7F519-1CAE-457C-88CD-AEB1117FB59B}" destId="{8B185C42-BCFD-45A9-BF03-35A5A95BD990}" srcOrd="1" destOrd="0" presId="urn:microsoft.com/office/officeart/2005/8/layout/hList1"/>
    <dgm:cxn modelId="{CF71DC05-33D3-4368-A2B3-3F7648843A90}" type="presParOf" srcId="{716606A7-330A-43E0-9659-7F4D0EB61EA0}" destId="{E5499706-078B-484E-8183-A3332203FD74}" srcOrd="3" destOrd="0" presId="urn:microsoft.com/office/officeart/2005/8/layout/hList1"/>
    <dgm:cxn modelId="{B386FFC6-ECE1-4494-B796-18157311BDF2}" type="presParOf" srcId="{716606A7-330A-43E0-9659-7F4D0EB61EA0}" destId="{8E144728-A079-4E54-B5FF-F01827831854}" srcOrd="4" destOrd="0" presId="urn:microsoft.com/office/officeart/2005/8/layout/hList1"/>
    <dgm:cxn modelId="{C0A9B79C-94A7-4992-BC15-57657436F997}" type="presParOf" srcId="{8E144728-A079-4E54-B5FF-F01827831854}" destId="{C6539BBA-1A60-484D-8319-9F747DAF183B}" srcOrd="0" destOrd="0" presId="urn:microsoft.com/office/officeart/2005/8/layout/hList1"/>
    <dgm:cxn modelId="{02E240ED-4F92-494E-B11E-AE00A03E238B}" type="presParOf" srcId="{8E144728-A079-4E54-B5FF-F01827831854}" destId="{829F3265-623A-42AD-9DE7-F416800D01A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2702E3-A84F-4099-8D6E-35179E07505F}" type="doc">
      <dgm:prSet loTypeId="urn:microsoft.com/office/officeart/2005/8/layout/default" loCatId="list" qsTypeId="urn:microsoft.com/office/officeart/2005/8/quickstyle/simple1" qsCatId="simple" csTypeId="urn:microsoft.com/office/officeart/2005/8/colors/accent1_5" csCatId="accent1" phldr="1"/>
      <dgm:spPr/>
      <dgm:t>
        <a:bodyPr/>
        <a:lstStyle/>
        <a:p>
          <a:endParaRPr lang="en-US"/>
        </a:p>
      </dgm:t>
    </dgm:pt>
    <dgm:pt modelId="{84A22C9A-7E82-4A26-A783-102F5CB81000}">
      <dgm:prSet/>
      <dgm:spPr/>
      <dgm:t>
        <a:bodyPr/>
        <a:lstStyle/>
        <a:p>
          <a:pPr>
            <a:defRPr b="1"/>
          </a:pPr>
          <a:r>
            <a:rPr lang="en-US" b="1" i="0" baseline="0" dirty="0">
              <a:latin typeface="Cambria" panose="02040503050406030204" pitchFamily="18" charset="0"/>
              <a:ea typeface="Cambria" panose="02040503050406030204" pitchFamily="18" charset="0"/>
            </a:rPr>
            <a:t>Specific </a:t>
          </a:r>
        </a:p>
        <a:p>
          <a:pPr>
            <a:defRPr b="1"/>
          </a:pPr>
          <a:r>
            <a:rPr lang="en-US" b="0" i="0" baseline="0" dirty="0">
              <a:latin typeface="Cambria" panose="02040503050406030204" pitchFamily="18" charset="0"/>
              <a:ea typeface="Cambria" panose="02040503050406030204" pitchFamily="18" charset="0"/>
            </a:rPr>
            <a:t> Financial goals should be very detailed (not vague) and align with NOFO and DOJ’s mission. Transparency is key.</a:t>
          </a:r>
          <a:endParaRPr lang="en-US" dirty="0">
            <a:latin typeface="Cambria" panose="02040503050406030204" pitchFamily="18" charset="0"/>
            <a:ea typeface="Cambria" panose="02040503050406030204" pitchFamily="18" charset="0"/>
          </a:endParaRPr>
        </a:p>
      </dgm:t>
    </dgm:pt>
    <dgm:pt modelId="{A74500DC-3D55-49B8-9F9D-65E645EAF5D1}" type="parTrans" cxnId="{40D0B3E1-5AAD-475E-91EE-12978CC02780}">
      <dgm:prSet/>
      <dgm:spPr/>
      <dgm:t>
        <a:bodyPr/>
        <a:lstStyle/>
        <a:p>
          <a:endParaRPr lang="en-US">
            <a:solidFill>
              <a:schemeClr val="tx1"/>
            </a:solidFill>
          </a:endParaRPr>
        </a:p>
      </dgm:t>
    </dgm:pt>
    <dgm:pt modelId="{1D23E296-3033-435F-A6E6-028DD80E722B}" type="sibTrans" cxnId="{40D0B3E1-5AAD-475E-91EE-12978CC02780}">
      <dgm:prSet/>
      <dgm:spPr/>
      <dgm:t>
        <a:bodyPr/>
        <a:lstStyle/>
        <a:p>
          <a:endParaRPr lang="en-US">
            <a:solidFill>
              <a:schemeClr val="tx1"/>
            </a:solidFill>
          </a:endParaRPr>
        </a:p>
      </dgm:t>
    </dgm:pt>
    <dgm:pt modelId="{F2A6CD2C-E479-4597-9BF8-47296F73D3EB}">
      <dgm:prSet/>
      <dgm:spPr/>
      <dgm:t>
        <a:bodyPr/>
        <a:lstStyle/>
        <a:p>
          <a:endParaRPr lang="en-US" dirty="0">
            <a:solidFill>
              <a:schemeClr val="tx1"/>
            </a:solidFill>
          </a:endParaRPr>
        </a:p>
      </dgm:t>
    </dgm:pt>
    <dgm:pt modelId="{EAC49C3A-1DFC-442F-AAF8-41C0F0234047}" type="parTrans" cxnId="{B4AA0886-9C6D-4C51-9F78-19F9C58F7FE1}">
      <dgm:prSet/>
      <dgm:spPr/>
      <dgm:t>
        <a:bodyPr/>
        <a:lstStyle/>
        <a:p>
          <a:endParaRPr lang="en-US">
            <a:solidFill>
              <a:schemeClr val="tx1"/>
            </a:solidFill>
          </a:endParaRPr>
        </a:p>
      </dgm:t>
    </dgm:pt>
    <dgm:pt modelId="{E5EC34D0-65FB-4FC6-A033-B4440B4C5E72}" type="sibTrans" cxnId="{B4AA0886-9C6D-4C51-9F78-19F9C58F7FE1}">
      <dgm:prSet/>
      <dgm:spPr/>
      <dgm:t>
        <a:bodyPr/>
        <a:lstStyle/>
        <a:p>
          <a:endParaRPr lang="en-US">
            <a:solidFill>
              <a:schemeClr val="tx1"/>
            </a:solidFill>
          </a:endParaRPr>
        </a:p>
      </dgm:t>
    </dgm:pt>
    <dgm:pt modelId="{FABEE7F5-011F-4548-8538-CB34F3FE60B3}">
      <dgm:prSet/>
      <dgm:spPr/>
      <dgm:t>
        <a:bodyPr/>
        <a:lstStyle/>
        <a:p>
          <a:pPr>
            <a:defRPr b="1"/>
          </a:pPr>
          <a:r>
            <a:rPr lang="en-US" b="1">
              <a:latin typeface="Cambria" panose="02040503050406030204" pitchFamily="18" charset="0"/>
              <a:ea typeface="Cambria" panose="02040503050406030204" pitchFamily="18" charset="0"/>
            </a:rPr>
            <a:t>M</a:t>
          </a:r>
          <a:r>
            <a:rPr lang="en-US">
              <a:latin typeface="Cambria" panose="02040503050406030204" pitchFamily="18" charset="0"/>
              <a:ea typeface="Cambria" panose="02040503050406030204" pitchFamily="18" charset="0"/>
            </a:rPr>
            <a:t>easurable </a:t>
          </a:r>
        </a:p>
        <a:p>
          <a:pPr>
            <a:defRPr b="1"/>
          </a:pPr>
          <a:r>
            <a:rPr kumimoji="0" lang="en-US" b="0" i="0" u="none" strike="noStrike" cap="none" spc="0" normalizeH="0" baseline="0" noProof="0">
              <a:effectLst/>
              <a:uLnTx/>
              <a:uFillTx/>
              <a:latin typeface="Cambria" panose="02040503050406030204" pitchFamily="18" charset="0"/>
              <a:ea typeface="Cambria" panose="02040503050406030204" pitchFamily="18" charset="0"/>
              <a:cs typeface="+mn-cs"/>
            </a:rPr>
            <a:t>Be sure that funding requested is consistent with the allowable activities and be able to track with an adequate accounting system.</a:t>
          </a:r>
          <a:endParaRPr lang="en-US" b="0">
            <a:latin typeface="Cambria" panose="02040503050406030204" pitchFamily="18" charset="0"/>
            <a:ea typeface="Cambria" panose="02040503050406030204" pitchFamily="18" charset="0"/>
          </a:endParaRPr>
        </a:p>
      </dgm:t>
    </dgm:pt>
    <dgm:pt modelId="{64C54746-6E4D-4E2F-B16F-36FA66CC92B9}" type="parTrans" cxnId="{BC99BC19-2FF6-4FF3-AF1D-178B3B24E90A}">
      <dgm:prSet/>
      <dgm:spPr/>
      <dgm:t>
        <a:bodyPr/>
        <a:lstStyle/>
        <a:p>
          <a:endParaRPr lang="en-US">
            <a:solidFill>
              <a:schemeClr val="tx1"/>
            </a:solidFill>
          </a:endParaRPr>
        </a:p>
      </dgm:t>
    </dgm:pt>
    <dgm:pt modelId="{E6C1AB60-05CF-4172-8A08-AF8770DE608A}" type="sibTrans" cxnId="{BC99BC19-2FF6-4FF3-AF1D-178B3B24E90A}">
      <dgm:prSet/>
      <dgm:spPr/>
      <dgm:t>
        <a:bodyPr/>
        <a:lstStyle/>
        <a:p>
          <a:endParaRPr lang="en-US">
            <a:solidFill>
              <a:schemeClr val="tx1"/>
            </a:solidFill>
          </a:endParaRPr>
        </a:p>
      </dgm:t>
    </dgm:pt>
    <dgm:pt modelId="{B1403F31-EF5E-4120-B130-864C92C4DBAF}">
      <dgm:prSet/>
      <dgm:spPr/>
      <dgm:t>
        <a:bodyPr/>
        <a:lstStyle/>
        <a:p>
          <a:pPr>
            <a:defRPr b="1"/>
          </a:pPr>
          <a:r>
            <a:rPr lang="en-US" b="1" i="0" baseline="0">
              <a:latin typeface="Cambria" panose="02040503050406030204" pitchFamily="18" charset="0"/>
              <a:ea typeface="Cambria" panose="02040503050406030204" pitchFamily="18" charset="0"/>
            </a:rPr>
            <a:t>Attainable</a:t>
          </a:r>
          <a:r>
            <a:rPr lang="en-US" b="0" i="0" baseline="0">
              <a:latin typeface="Cambria" panose="02040503050406030204" pitchFamily="18" charset="0"/>
              <a:ea typeface="Cambria" panose="02040503050406030204" pitchFamily="18" charset="0"/>
            </a:rPr>
            <a:t>  </a:t>
          </a:r>
        </a:p>
        <a:p>
          <a:pPr>
            <a:defRPr b="1"/>
          </a:pPr>
          <a:r>
            <a:rPr lang="en-US" b="0" i="0" baseline="0">
              <a:latin typeface="Cambria" panose="02040503050406030204" pitchFamily="18" charset="0"/>
              <a:ea typeface="Cambria" panose="02040503050406030204" pitchFamily="18" charset="0"/>
            </a:rPr>
            <a:t>Be realistic and attainable.  Should be able at achieve goals within the budget period.</a:t>
          </a:r>
          <a:endParaRPr lang="en-US">
            <a:latin typeface="Cambria" panose="02040503050406030204" pitchFamily="18" charset="0"/>
            <a:ea typeface="Cambria" panose="02040503050406030204" pitchFamily="18" charset="0"/>
          </a:endParaRPr>
        </a:p>
      </dgm:t>
    </dgm:pt>
    <dgm:pt modelId="{4304F388-983A-4211-B0D6-49726AF77A77}" type="parTrans" cxnId="{BF4538A9-F866-4F78-81C4-4A0DBA125D6D}">
      <dgm:prSet/>
      <dgm:spPr/>
      <dgm:t>
        <a:bodyPr/>
        <a:lstStyle/>
        <a:p>
          <a:endParaRPr lang="en-US">
            <a:solidFill>
              <a:schemeClr val="tx1"/>
            </a:solidFill>
          </a:endParaRPr>
        </a:p>
      </dgm:t>
    </dgm:pt>
    <dgm:pt modelId="{7D646889-EEAF-4BA3-93D0-A473B0848189}" type="sibTrans" cxnId="{BF4538A9-F866-4F78-81C4-4A0DBA125D6D}">
      <dgm:prSet/>
      <dgm:spPr/>
      <dgm:t>
        <a:bodyPr/>
        <a:lstStyle/>
        <a:p>
          <a:endParaRPr lang="en-US">
            <a:solidFill>
              <a:schemeClr val="tx1"/>
            </a:solidFill>
          </a:endParaRPr>
        </a:p>
      </dgm:t>
    </dgm:pt>
    <dgm:pt modelId="{A3DCF02E-0A78-4861-9B4E-8D466C544AB8}">
      <dgm:prSet/>
      <dgm:spPr/>
      <dgm:t>
        <a:bodyPr/>
        <a:lstStyle/>
        <a:p>
          <a:pPr>
            <a:defRPr b="1"/>
          </a:pPr>
          <a:r>
            <a:rPr lang="en-US" b="1">
              <a:latin typeface="Cambria" panose="02040503050406030204" pitchFamily="18" charset="0"/>
              <a:ea typeface="Cambria" panose="02040503050406030204" pitchFamily="18" charset="0"/>
            </a:rPr>
            <a:t>R</a:t>
          </a:r>
          <a:r>
            <a:rPr lang="en-US">
              <a:latin typeface="Cambria" panose="02040503050406030204" pitchFamily="18" charset="0"/>
              <a:ea typeface="Cambria" panose="02040503050406030204" pitchFamily="18" charset="0"/>
            </a:rPr>
            <a:t>elevant </a:t>
          </a:r>
        </a:p>
        <a:p>
          <a:pPr>
            <a:defRPr b="1"/>
          </a:pPr>
          <a:r>
            <a:rPr lang="en-US" b="0">
              <a:latin typeface="Cambria" panose="02040503050406030204" pitchFamily="18" charset="0"/>
              <a:ea typeface="Cambria" panose="02040503050406030204" pitchFamily="18" charset="0"/>
            </a:rPr>
            <a:t>Ensure costs and activities in the budget are for allowable, allocable, necessary, and reasonable costs.</a:t>
          </a:r>
        </a:p>
      </dgm:t>
    </dgm:pt>
    <dgm:pt modelId="{B118F5CA-2448-444A-A546-4613BDCC6E0F}" type="parTrans" cxnId="{F8C23AE3-DFA4-45D8-A52A-8F0DEEDED47D}">
      <dgm:prSet/>
      <dgm:spPr/>
      <dgm:t>
        <a:bodyPr/>
        <a:lstStyle/>
        <a:p>
          <a:endParaRPr lang="en-US">
            <a:solidFill>
              <a:schemeClr val="tx1"/>
            </a:solidFill>
          </a:endParaRPr>
        </a:p>
      </dgm:t>
    </dgm:pt>
    <dgm:pt modelId="{FB0A4956-B206-4631-B6AC-C1027FCC54A9}" type="sibTrans" cxnId="{F8C23AE3-DFA4-45D8-A52A-8F0DEEDED47D}">
      <dgm:prSet/>
      <dgm:spPr/>
      <dgm:t>
        <a:bodyPr/>
        <a:lstStyle/>
        <a:p>
          <a:endParaRPr lang="en-US">
            <a:solidFill>
              <a:schemeClr val="tx1"/>
            </a:solidFill>
          </a:endParaRPr>
        </a:p>
      </dgm:t>
    </dgm:pt>
    <dgm:pt modelId="{0811992D-B615-42AD-AB1D-BBEFDBC8712B}">
      <dgm:prSet/>
      <dgm:spPr/>
      <dgm:t>
        <a:bodyPr/>
        <a:lstStyle/>
        <a:p>
          <a:pPr>
            <a:defRPr b="1"/>
          </a:pPr>
          <a:r>
            <a:rPr lang="en-US" b="1" i="0" baseline="0">
              <a:latin typeface="Cambria" panose="02040503050406030204" pitchFamily="18" charset="0"/>
              <a:ea typeface="Cambria" panose="02040503050406030204" pitchFamily="18" charset="0"/>
            </a:rPr>
            <a:t>Time-bound </a:t>
          </a:r>
          <a:r>
            <a:rPr lang="en-US" b="0" i="0" baseline="0"/>
            <a:t> </a:t>
          </a:r>
        </a:p>
        <a:p>
          <a:pPr>
            <a:defRPr b="1"/>
          </a:pPr>
          <a:r>
            <a:rPr lang="en-US" b="0" i="0" baseline="0">
              <a:latin typeface="Cambria" panose="02040503050406030204" pitchFamily="18" charset="0"/>
              <a:ea typeface="Cambria" panose="02040503050406030204" pitchFamily="18" charset="0"/>
            </a:rPr>
            <a:t>Budget should be organized by year. Must adhere to the period of performance for obligating, reporting, and expending.</a:t>
          </a:r>
          <a:endParaRPr lang="en-US">
            <a:latin typeface="Cambria" panose="02040503050406030204" pitchFamily="18" charset="0"/>
            <a:ea typeface="Cambria" panose="02040503050406030204" pitchFamily="18" charset="0"/>
          </a:endParaRPr>
        </a:p>
      </dgm:t>
    </dgm:pt>
    <dgm:pt modelId="{5FF0AE4A-6241-426E-89EC-ABC7F7B160D4}" type="parTrans" cxnId="{A2B25B29-4B36-4270-8FD2-F1254F46A420}">
      <dgm:prSet/>
      <dgm:spPr/>
      <dgm:t>
        <a:bodyPr/>
        <a:lstStyle/>
        <a:p>
          <a:endParaRPr lang="en-US">
            <a:solidFill>
              <a:schemeClr val="tx1"/>
            </a:solidFill>
          </a:endParaRPr>
        </a:p>
      </dgm:t>
    </dgm:pt>
    <dgm:pt modelId="{7D92CB24-AAB5-41B0-98AA-2C118FE0A7C6}" type="sibTrans" cxnId="{A2B25B29-4B36-4270-8FD2-F1254F46A420}">
      <dgm:prSet/>
      <dgm:spPr/>
      <dgm:t>
        <a:bodyPr/>
        <a:lstStyle/>
        <a:p>
          <a:endParaRPr lang="en-US">
            <a:solidFill>
              <a:schemeClr val="tx1"/>
            </a:solidFill>
          </a:endParaRPr>
        </a:p>
      </dgm:t>
    </dgm:pt>
    <dgm:pt modelId="{F188A4D1-FF4A-42E4-BB5D-7BEC0F25C9FF}" type="pres">
      <dgm:prSet presAssocID="{E32702E3-A84F-4099-8D6E-35179E07505F}" presName="diagram" presStyleCnt="0">
        <dgm:presLayoutVars>
          <dgm:dir/>
          <dgm:resizeHandles val="exact"/>
        </dgm:presLayoutVars>
      </dgm:prSet>
      <dgm:spPr/>
    </dgm:pt>
    <dgm:pt modelId="{CD52D1F8-D7C4-4DED-B6C1-451525116B5D}" type="pres">
      <dgm:prSet presAssocID="{84A22C9A-7E82-4A26-A783-102F5CB81000}" presName="node" presStyleLbl="node1" presStyleIdx="0" presStyleCnt="5">
        <dgm:presLayoutVars>
          <dgm:bulletEnabled val="1"/>
        </dgm:presLayoutVars>
      </dgm:prSet>
      <dgm:spPr/>
    </dgm:pt>
    <dgm:pt modelId="{A0849CFF-D762-4746-A309-B311D7F2B031}" type="pres">
      <dgm:prSet presAssocID="{1D23E296-3033-435F-A6E6-028DD80E722B}" presName="sibTrans" presStyleCnt="0"/>
      <dgm:spPr/>
    </dgm:pt>
    <dgm:pt modelId="{053B8714-9152-4FD2-A744-97AFE6E01C45}" type="pres">
      <dgm:prSet presAssocID="{FABEE7F5-011F-4548-8538-CB34F3FE60B3}" presName="node" presStyleLbl="node1" presStyleIdx="1" presStyleCnt="5">
        <dgm:presLayoutVars>
          <dgm:bulletEnabled val="1"/>
        </dgm:presLayoutVars>
      </dgm:prSet>
      <dgm:spPr/>
    </dgm:pt>
    <dgm:pt modelId="{7C379003-CB5E-49F3-80C9-7273DF210693}" type="pres">
      <dgm:prSet presAssocID="{E6C1AB60-05CF-4172-8A08-AF8770DE608A}" presName="sibTrans" presStyleCnt="0"/>
      <dgm:spPr/>
    </dgm:pt>
    <dgm:pt modelId="{68B66AAF-E4BA-4CA0-8318-79B5EB33E7D0}" type="pres">
      <dgm:prSet presAssocID="{B1403F31-EF5E-4120-B130-864C92C4DBAF}" presName="node" presStyleLbl="node1" presStyleIdx="2" presStyleCnt="5">
        <dgm:presLayoutVars>
          <dgm:bulletEnabled val="1"/>
        </dgm:presLayoutVars>
      </dgm:prSet>
      <dgm:spPr/>
    </dgm:pt>
    <dgm:pt modelId="{15C97B30-E8C0-4730-A6DA-F2D10C07DD7F}" type="pres">
      <dgm:prSet presAssocID="{7D646889-EEAF-4BA3-93D0-A473B0848189}" presName="sibTrans" presStyleCnt="0"/>
      <dgm:spPr/>
    </dgm:pt>
    <dgm:pt modelId="{D35B36C4-774D-4CAD-A87B-38C323168213}" type="pres">
      <dgm:prSet presAssocID="{A3DCF02E-0A78-4861-9B4E-8D466C544AB8}" presName="node" presStyleLbl="node1" presStyleIdx="3" presStyleCnt="5">
        <dgm:presLayoutVars>
          <dgm:bulletEnabled val="1"/>
        </dgm:presLayoutVars>
      </dgm:prSet>
      <dgm:spPr/>
    </dgm:pt>
    <dgm:pt modelId="{42B32EB8-321A-42DB-B963-BC27A3ECA460}" type="pres">
      <dgm:prSet presAssocID="{FB0A4956-B206-4631-B6AC-C1027FCC54A9}" presName="sibTrans" presStyleCnt="0"/>
      <dgm:spPr/>
    </dgm:pt>
    <dgm:pt modelId="{BA673D84-1CBC-4CC0-A590-8B13C0E4D2B0}" type="pres">
      <dgm:prSet presAssocID="{0811992D-B615-42AD-AB1D-BBEFDBC8712B}" presName="node" presStyleLbl="node1" presStyleIdx="4" presStyleCnt="5">
        <dgm:presLayoutVars>
          <dgm:bulletEnabled val="1"/>
        </dgm:presLayoutVars>
      </dgm:prSet>
      <dgm:spPr/>
    </dgm:pt>
  </dgm:ptLst>
  <dgm:cxnLst>
    <dgm:cxn modelId="{BC99BC19-2FF6-4FF3-AF1D-178B3B24E90A}" srcId="{E32702E3-A84F-4099-8D6E-35179E07505F}" destId="{FABEE7F5-011F-4548-8538-CB34F3FE60B3}" srcOrd="1" destOrd="0" parTransId="{64C54746-6E4D-4E2F-B16F-36FA66CC92B9}" sibTransId="{E6C1AB60-05CF-4172-8A08-AF8770DE608A}"/>
    <dgm:cxn modelId="{A2B25B29-4B36-4270-8FD2-F1254F46A420}" srcId="{E32702E3-A84F-4099-8D6E-35179E07505F}" destId="{0811992D-B615-42AD-AB1D-BBEFDBC8712B}" srcOrd="4" destOrd="0" parTransId="{5FF0AE4A-6241-426E-89EC-ABC7F7B160D4}" sibTransId="{7D92CB24-AAB5-41B0-98AA-2C118FE0A7C6}"/>
    <dgm:cxn modelId="{5604E434-01A1-451D-B04E-863BD45D2441}" type="presOf" srcId="{E32702E3-A84F-4099-8D6E-35179E07505F}" destId="{F188A4D1-FF4A-42E4-BB5D-7BEC0F25C9FF}" srcOrd="0" destOrd="0" presId="urn:microsoft.com/office/officeart/2005/8/layout/default"/>
    <dgm:cxn modelId="{84E69148-AD54-42C7-AECB-C2FA4324CC22}" type="presOf" srcId="{A3DCF02E-0A78-4861-9B4E-8D466C544AB8}" destId="{D35B36C4-774D-4CAD-A87B-38C323168213}" srcOrd="0" destOrd="0" presId="urn:microsoft.com/office/officeart/2005/8/layout/default"/>
    <dgm:cxn modelId="{B4AA0886-9C6D-4C51-9F78-19F9C58F7FE1}" srcId="{84A22C9A-7E82-4A26-A783-102F5CB81000}" destId="{F2A6CD2C-E479-4597-9BF8-47296F73D3EB}" srcOrd="0" destOrd="0" parTransId="{EAC49C3A-1DFC-442F-AAF8-41C0F0234047}" sibTransId="{E5EC34D0-65FB-4FC6-A033-B4440B4C5E72}"/>
    <dgm:cxn modelId="{5E33998F-63FF-41C4-AD27-6062C3EC4B7D}" type="presOf" srcId="{B1403F31-EF5E-4120-B130-864C92C4DBAF}" destId="{68B66AAF-E4BA-4CA0-8318-79B5EB33E7D0}" srcOrd="0" destOrd="0" presId="urn:microsoft.com/office/officeart/2005/8/layout/default"/>
    <dgm:cxn modelId="{BF4538A9-F866-4F78-81C4-4A0DBA125D6D}" srcId="{E32702E3-A84F-4099-8D6E-35179E07505F}" destId="{B1403F31-EF5E-4120-B130-864C92C4DBAF}" srcOrd="2" destOrd="0" parTransId="{4304F388-983A-4211-B0D6-49726AF77A77}" sibTransId="{7D646889-EEAF-4BA3-93D0-A473B0848189}"/>
    <dgm:cxn modelId="{9CF861AB-F3AE-4826-AC5E-6CE849D181F1}" type="presOf" srcId="{84A22C9A-7E82-4A26-A783-102F5CB81000}" destId="{CD52D1F8-D7C4-4DED-B6C1-451525116B5D}" srcOrd="0" destOrd="0" presId="urn:microsoft.com/office/officeart/2005/8/layout/default"/>
    <dgm:cxn modelId="{9F3AC8DA-A148-4BB0-AB4F-422F65E2E04E}" type="presOf" srcId="{0811992D-B615-42AD-AB1D-BBEFDBC8712B}" destId="{BA673D84-1CBC-4CC0-A590-8B13C0E4D2B0}" srcOrd="0" destOrd="0" presId="urn:microsoft.com/office/officeart/2005/8/layout/default"/>
    <dgm:cxn modelId="{40D0B3E1-5AAD-475E-91EE-12978CC02780}" srcId="{E32702E3-A84F-4099-8D6E-35179E07505F}" destId="{84A22C9A-7E82-4A26-A783-102F5CB81000}" srcOrd="0" destOrd="0" parTransId="{A74500DC-3D55-49B8-9F9D-65E645EAF5D1}" sibTransId="{1D23E296-3033-435F-A6E6-028DD80E722B}"/>
    <dgm:cxn modelId="{F8C23AE3-DFA4-45D8-A52A-8F0DEEDED47D}" srcId="{E32702E3-A84F-4099-8D6E-35179E07505F}" destId="{A3DCF02E-0A78-4861-9B4E-8D466C544AB8}" srcOrd="3" destOrd="0" parTransId="{B118F5CA-2448-444A-A546-4613BDCC6E0F}" sibTransId="{FB0A4956-B206-4631-B6AC-C1027FCC54A9}"/>
    <dgm:cxn modelId="{41FF07E6-787F-4949-886B-66637CFBBE72}" type="presOf" srcId="{FABEE7F5-011F-4548-8538-CB34F3FE60B3}" destId="{053B8714-9152-4FD2-A744-97AFE6E01C45}" srcOrd="0" destOrd="0" presId="urn:microsoft.com/office/officeart/2005/8/layout/default"/>
    <dgm:cxn modelId="{265180FE-1581-4089-81BE-1F3F318E3506}" type="presOf" srcId="{F2A6CD2C-E479-4597-9BF8-47296F73D3EB}" destId="{CD52D1F8-D7C4-4DED-B6C1-451525116B5D}" srcOrd="0" destOrd="1" presId="urn:microsoft.com/office/officeart/2005/8/layout/default"/>
    <dgm:cxn modelId="{AB997B08-054B-4DF7-9822-885ECF02993A}" type="presParOf" srcId="{F188A4D1-FF4A-42E4-BB5D-7BEC0F25C9FF}" destId="{CD52D1F8-D7C4-4DED-B6C1-451525116B5D}" srcOrd="0" destOrd="0" presId="urn:microsoft.com/office/officeart/2005/8/layout/default"/>
    <dgm:cxn modelId="{9593077F-2C0E-4803-9404-EE2CE8DE000B}" type="presParOf" srcId="{F188A4D1-FF4A-42E4-BB5D-7BEC0F25C9FF}" destId="{A0849CFF-D762-4746-A309-B311D7F2B031}" srcOrd="1" destOrd="0" presId="urn:microsoft.com/office/officeart/2005/8/layout/default"/>
    <dgm:cxn modelId="{752A2061-4FA7-426A-919E-39F0776829E7}" type="presParOf" srcId="{F188A4D1-FF4A-42E4-BB5D-7BEC0F25C9FF}" destId="{053B8714-9152-4FD2-A744-97AFE6E01C45}" srcOrd="2" destOrd="0" presId="urn:microsoft.com/office/officeart/2005/8/layout/default"/>
    <dgm:cxn modelId="{369D878E-AF6C-40E6-A859-6F840007D162}" type="presParOf" srcId="{F188A4D1-FF4A-42E4-BB5D-7BEC0F25C9FF}" destId="{7C379003-CB5E-49F3-80C9-7273DF210693}" srcOrd="3" destOrd="0" presId="urn:microsoft.com/office/officeart/2005/8/layout/default"/>
    <dgm:cxn modelId="{1281086A-4CFC-426C-B3DE-2076D9BE0561}" type="presParOf" srcId="{F188A4D1-FF4A-42E4-BB5D-7BEC0F25C9FF}" destId="{68B66AAF-E4BA-4CA0-8318-79B5EB33E7D0}" srcOrd="4" destOrd="0" presId="urn:microsoft.com/office/officeart/2005/8/layout/default"/>
    <dgm:cxn modelId="{A702CC4C-DDED-46F9-B103-8603D532D29D}" type="presParOf" srcId="{F188A4D1-FF4A-42E4-BB5D-7BEC0F25C9FF}" destId="{15C97B30-E8C0-4730-A6DA-F2D10C07DD7F}" srcOrd="5" destOrd="0" presId="urn:microsoft.com/office/officeart/2005/8/layout/default"/>
    <dgm:cxn modelId="{6A0493B9-7414-4455-8B3D-02EEB8EDF470}" type="presParOf" srcId="{F188A4D1-FF4A-42E4-BB5D-7BEC0F25C9FF}" destId="{D35B36C4-774D-4CAD-A87B-38C323168213}" srcOrd="6" destOrd="0" presId="urn:microsoft.com/office/officeart/2005/8/layout/default"/>
    <dgm:cxn modelId="{CC49B185-8276-4734-A18D-97A582F1211B}" type="presParOf" srcId="{F188A4D1-FF4A-42E4-BB5D-7BEC0F25C9FF}" destId="{42B32EB8-321A-42DB-B963-BC27A3ECA460}" srcOrd="7" destOrd="0" presId="urn:microsoft.com/office/officeart/2005/8/layout/default"/>
    <dgm:cxn modelId="{9415FB31-3915-42E8-948B-5D345715E5E8}" type="presParOf" srcId="{F188A4D1-FF4A-42E4-BB5D-7BEC0F25C9FF}" destId="{BA673D84-1CBC-4CC0-A590-8B13C0E4D2B0}"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497E285F-4D4D-49FB-866E-55BA8039DDD8}"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US"/>
        </a:p>
      </dgm:t>
    </dgm:pt>
    <dgm:pt modelId="{C6B6C9EE-E45D-493A-96C7-53A84854A7B2}">
      <dgm:prSet phldrT="[Text]"/>
      <dgm:spPr/>
      <dgm:t>
        <a:bodyPr/>
        <a:lstStyle/>
        <a:p>
          <a:pPr>
            <a:defRPr b="1"/>
          </a:pPr>
          <a:r>
            <a:rPr lang="en-US">
              <a:latin typeface="Georgia" panose="02040502050405020303" pitchFamily="18" charset="0"/>
            </a:rPr>
            <a:t>Direct Costs</a:t>
          </a:r>
        </a:p>
      </dgm:t>
    </dgm:pt>
    <dgm:pt modelId="{1B1A4D09-9778-4181-9E57-99EE11D92F91}" type="parTrans" cxnId="{B30D5D76-7F5D-46CF-B6C9-B682FBEA6F19}">
      <dgm:prSet/>
      <dgm:spPr/>
      <dgm:t>
        <a:bodyPr/>
        <a:lstStyle/>
        <a:p>
          <a:endParaRPr lang="en-US"/>
        </a:p>
      </dgm:t>
    </dgm:pt>
    <dgm:pt modelId="{C6183CCA-C03E-47DE-A1F2-3BCCC0F2BBEF}" type="sibTrans" cxnId="{B30D5D76-7F5D-46CF-B6C9-B682FBEA6F19}">
      <dgm:prSet/>
      <dgm:spPr/>
      <dgm:t>
        <a:bodyPr/>
        <a:lstStyle/>
        <a:p>
          <a:endParaRPr lang="en-US"/>
        </a:p>
      </dgm:t>
    </dgm:pt>
    <dgm:pt modelId="{18A72714-C835-4050-A737-59BE98207A6E}">
      <dgm:prSet phldrT="[Text]"/>
      <dgm:spPr/>
      <dgm:t>
        <a:bodyPr/>
        <a:lstStyle/>
        <a:p>
          <a:pPr>
            <a:buFont typeface="Arial" panose="020B0604020202020204" pitchFamily="34" charset="0"/>
            <a:buChar char="•"/>
          </a:pPr>
          <a:r>
            <a:rPr lang="en-US">
              <a:latin typeface="Cambria" panose="02040503050406030204" pitchFamily="18" charset="0"/>
              <a:ea typeface="Cambria" panose="02040503050406030204" pitchFamily="18" charset="0"/>
            </a:rPr>
            <a:t>Easily identified with a specific cost objective</a:t>
          </a:r>
        </a:p>
      </dgm:t>
    </dgm:pt>
    <dgm:pt modelId="{7D42187F-0052-4AE0-8706-61475A15289F}" type="parTrans" cxnId="{23EEB8FF-3D24-46A2-9E7E-89F9AC57A45A}">
      <dgm:prSet/>
      <dgm:spPr/>
      <dgm:t>
        <a:bodyPr/>
        <a:lstStyle/>
        <a:p>
          <a:endParaRPr lang="en-US"/>
        </a:p>
      </dgm:t>
    </dgm:pt>
    <dgm:pt modelId="{71EA31C8-7783-4CDB-BFEF-964110F4A0EE}" type="sibTrans" cxnId="{23EEB8FF-3D24-46A2-9E7E-89F9AC57A45A}">
      <dgm:prSet/>
      <dgm:spPr/>
      <dgm:t>
        <a:bodyPr/>
        <a:lstStyle/>
        <a:p>
          <a:endParaRPr lang="en-US"/>
        </a:p>
      </dgm:t>
    </dgm:pt>
    <dgm:pt modelId="{250A4B6B-2C76-41CD-AC9E-5E06BB898385}">
      <dgm:prSet phldrT="[Text]"/>
      <dgm:spPr/>
      <dgm:t>
        <a:bodyPr/>
        <a:lstStyle/>
        <a:p>
          <a:pPr>
            <a:buFont typeface="Arial" panose="020B0604020202020204" pitchFamily="34" charset="0"/>
            <a:buChar char="•"/>
          </a:pPr>
          <a:r>
            <a:rPr lang="en-US">
              <a:latin typeface="Cambria" panose="02040503050406030204" pitchFamily="18" charset="0"/>
              <a:ea typeface="Cambria" panose="02040503050406030204" pitchFamily="18" charset="0"/>
            </a:rPr>
            <a:t>Specific to a particular cost objective</a:t>
          </a:r>
        </a:p>
      </dgm:t>
    </dgm:pt>
    <dgm:pt modelId="{8954BF87-E407-4888-9B87-71A808A03977}" type="parTrans" cxnId="{B13E11F6-3B4F-4707-B02F-75C364436773}">
      <dgm:prSet/>
      <dgm:spPr/>
      <dgm:t>
        <a:bodyPr/>
        <a:lstStyle/>
        <a:p>
          <a:endParaRPr lang="en-US"/>
        </a:p>
      </dgm:t>
    </dgm:pt>
    <dgm:pt modelId="{9621C7A6-684D-4515-A18C-8BB5A399ABF2}" type="sibTrans" cxnId="{B13E11F6-3B4F-4707-B02F-75C364436773}">
      <dgm:prSet/>
      <dgm:spPr/>
      <dgm:t>
        <a:bodyPr/>
        <a:lstStyle/>
        <a:p>
          <a:endParaRPr lang="en-US"/>
        </a:p>
      </dgm:t>
    </dgm:pt>
    <dgm:pt modelId="{5415C6F8-A0BC-483D-B96E-5AA066449937}">
      <dgm:prSet phldrT="[Text]"/>
      <dgm:spPr/>
      <dgm:t>
        <a:bodyPr/>
        <a:lstStyle/>
        <a:p>
          <a:pPr>
            <a:defRPr b="1"/>
          </a:pPr>
          <a:r>
            <a:rPr lang="en-US">
              <a:latin typeface="Georgia" panose="02040502050405020303" pitchFamily="18" charset="0"/>
            </a:rPr>
            <a:t>Indirect Costs</a:t>
          </a:r>
        </a:p>
      </dgm:t>
    </dgm:pt>
    <dgm:pt modelId="{7DBEB9C5-C68B-417F-8479-9B19162C75CE}" type="parTrans" cxnId="{0235E20E-7E35-4369-9E57-48766D5B2E25}">
      <dgm:prSet/>
      <dgm:spPr/>
      <dgm:t>
        <a:bodyPr/>
        <a:lstStyle/>
        <a:p>
          <a:endParaRPr lang="en-US"/>
        </a:p>
      </dgm:t>
    </dgm:pt>
    <dgm:pt modelId="{77E9157A-6D99-48AC-BB92-0E54613A8353}" type="sibTrans" cxnId="{0235E20E-7E35-4369-9E57-48766D5B2E25}">
      <dgm:prSet/>
      <dgm:spPr/>
      <dgm:t>
        <a:bodyPr/>
        <a:lstStyle/>
        <a:p>
          <a:endParaRPr lang="en-US"/>
        </a:p>
      </dgm:t>
    </dgm:pt>
    <dgm:pt modelId="{9F025F60-3B82-4434-AEA4-E92A15E30D2C}">
      <dgm:prSet phldrT="[Text]"/>
      <dgm:spPr/>
      <dgm:t>
        <a:bodyPr/>
        <a:lstStyle/>
        <a:p>
          <a:r>
            <a:rPr lang="en-US">
              <a:latin typeface="Cambria" panose="02040503050406030204" pitchFamily="18" charset="0"/>
              <a:ea typeface="Cambria" panose="02040503050406030204" pitchFamily="18" charset="0"/>
            </a:rPr>
            <a:t>Not readily assignable to cost objective</a:t>
          </a:r>
        </a:p>
      </dgm:t>
    </dgm:pt>
    <dgm:pt modelId="{C7103155-85E1-4B9A-91C9-324A3DFAA66F}" type="parTrans" cxnId="{305555D6-8EF6-4577-BCED-8B46B99D6DE9}">
      <dgm:prSet/>
      <dgm:spPr/>
      <dgm:t>
        <a:bodyPr/>
        <a:lstStyle/>
        <a:p>
          <a:endParaRPr lang="en-US"/>
        </a:p>
      </dgm:t>
    </dgm:pt>
    <dgm:pt modelId="{ED0EF820-2910-4576-A4B1-C845C9008AAA}" type="sibTrans" cxnId="{305555D6-8EF6-4577-BCED-8B46B99D6DE9}">
      <dgm:prSet/>
      <dgm:spPr/>
      <dgm:t>
        <a:bodyPr/>
        <a:lstStyle/>
        <a:p>
          <a:endParaRPr lang="en-US"/>
        </a:p>
      </dgm:t>
    </dgm:pt>
    <dgm:pt modelId="{A9BF56BF-42BF-4EEA-9167-31D6B2172636}">
      <dgm:prSet phldrT="[Text]"/>
      <dgm:spPr/>
      <dgm:t>
        <a:bodyPr/>
        <a:lstStyle/>
        <a:p>
          <a:r>
            <a:rPr lang="en-US">
              <a:latin typeface="Cambria" panose="02040503050406030204" pitchFamily="18" charset="0"/>
              <a:ea typeface="Cambria" panose="02040503050406030204" pitchFamily="18" charset="0"/>
            </a:rPr>
            <a:t>Benefits more than one cost objective</a:t>
          </a:r>
        </a:p>
      </dgm:t>
    </dgm:pt>
    <dgm:pt modelId="{E622A782-5C53-4920-9A2D-EC79FAD33834}" type="parTrans" cxnId="{6F58D0BB-76A3-4F23-B445-4F21FB61F0A6}">
      <dgm:prSet/>
      <dgm:spPr/>
      <dgm:t>
        <a:bodyPr/>
        <a:lstStyle/>
        <a:p>
          <a:endParaRPr lang="en-US"/>
        </a:p>
      </dgm:t>
    </dgm:pt>
    <dgm:pt modelId="{595DC63F-964D-4957-A0DF-5552A42A31DA}" type="sibTrans" cxnId="{6F58D0BB-76A3-4F23-B445-4F21FB61F0A6}">
      <dgm:prSet/>
      <dgm:spPr/>
      <dgm:t>
        <a:bodyPr/>
        <a:lstStyle/>
        <a:p>
          <a:endParaRPr lang="en-US"/>
        </a:p>
      </dgm:t>
    </dgm:pt>
    <dgm:pt modelId="{5CB1B3EF-C3C1-45A3-98E0-34E85DAEAAFE}">
      <dgm:prSet phldrT="[Text]"/>
      <dgm:spPr/>
      <dgm:t>
        <a:bodyPr/>
        <a:lstStyle/>
        <a:p>
          <a:pPr>
            <a:buFont typeface="Arial" panose="020B0604020202020204" pitchFamily="34" charset="0"/>
            <a:buChar char="•"/>
          </a:pPr>
          <a:r>
            <a:rPr lang="en-US">
              <a:latin typeface="Cambria" panose="02040503050406030204" pitchFamily="18" charset="0"/>
              <a:ea typeface="Cambria" panose="02040503050406030204" pitchFamily="18" charset="0"/>
            </a:rPr>
            <a:t>Direct Salaries, Travel Equipment, Materials</a:t>
          </a:r>
        </a:p>
      </dgm:t>
    </dgm:pt>
    <dgm:pt modelId="{716FB63A-5269-4E85-B9F7-E3B074D4FD3F}" type="parTrans" cxnId="{BD7E56C0-6C36-49F1-A614-D3E9292327F1}">
      <dgm:prSet/>
      <dgm:spPr/>
      <dgm:t>
        <a:bodyPr/>
        <a:lstStyle/>
        <a:p>
          <a:endParaRPr lang="en-US"/>
        </a:p>
      </dgm:t>
    </dgm:pt>
    <dgm:pt modelId="{1D40C365-00FD-4EBD-BA12-6E44B22FBBB6}" type="sibTrans" cxnId="{BD7E56C0-6C36-49F1-A614-D3E9292327F1}">
      <dgm:prSet/>
      <dgm:spPr/>
      <dgm:t>
        <a:bodyPr/>
        <a:lstStyle/>
        <a:p>
          <a:endParaRPr lang="en-US"/>
        </a:p>
      </dgm:t>
    </dgm:pt>
    <dgm:pt modelId="{0926A3F8-DE16-40C2-AEBF-4253BA4512A2}">
      <dgm:prSet phldrT="[Text]"/>
      <dgm:spPr/>
      <dgm:t>
        <a:bodyPr/>
        <a:lstStyle/>
        <a:p>
          <a:r>
            <a:rPr lang="en-US">
              <a:latin typeface="Cambria" panose="02040503050406030204" pitchFamily="18" charset="0"/>
              <a:ea typeface="Cambria" panose="02040503050406030204" pitchFamily="18" charset="0"/>
            </a:rPr>
            <a:t>Accounting Services, Utilities, Rent</a:t>
          </a:r>
        </a:p>
      </dgm:t>
    </dgm:pt>
    <dgm:pt modelId="{CBFE12A7-69A2-4837-941A-28BCB15D6A03}" type="parTrans" cxnId="{C4CDA71F-C37D-41F1-B35E-41B3452047F1}">
      <dgm:prSet/>
      <dgm:spPr/>
      <dgm:t>
        <a:bodyPr/>
        <a:lstStyle/>
        <a:p>
          <a:endParaRPr lang="en-US"/>
        </a:p>
      </dgm:t>
    </dgm:pt>
    <dgm:pt modelId="{AA0443AF-DF65-45B7-8F77-C168518DF61C}" type="sibTrans" cxnId="{C4CDA71F-C37D-41F1-B35E-41B3452047F1}">
      <dgm:prSet/>
      <dgm:spPr/>
      <dgm:t>
        <a:bodyPr/>
        <a:lstStyle/>
        <a:p>
          <a:endParaRPr lang="en-US"/>
        </a:p>
      </dgm:t>
    </dgm:pt>
    <dgm:pt modelId="{FB3A76E5-C80A-4CF1-B02C-F3977958C140}">
      <dgm:prSet/>
      <dgm:spPr/>
      <dgm:t>
        <a:bodyPr/>
        <a:lstStyle/>
        <a:p>
          <a:pPr>
            <a:buFont typeface="Arial" panose="020B0604020202020204" pitchFamily="34" charset="0"/>
            <a:buChar char="•"/>
          </a:pPr>
          <a:r>
            <a:rPr lang="en-US">
              <a:latin typeface="Cambria" panose="02040503050406030204" pitchFamily="18" charset="0"/>
              <a:ea typeface="Cambria" panose="02040503050406030204" pitchFamily="18" charset="0"/>
            </a:rPr>
            <a:t>Budget Detail Worksheet Cost Categories</a:t>
          </a:r>
        </a:p>
      </dgm:t>
    </dgm:pt>
    <dgm:pt modelId="{D8EEBB02-C6D4-4E9B-9639-C6EE260F1B2F}" type="parTrans" cxnId="{74DE9503-7264-45F7-8B67-C90F8716F3CE}">
      <dgm:prSet/>
      <dgm:spPr/>
      <dgm:t>
        <a:bodyPr/>
        <a:lstStyle/>
        <a:p>
          <a:endParaRPr lang="en-US"/>
        </a:p>
      </dgm:t>
    </dgm:pt>
    <dgm:pt modelId="{0A84CCB2-AF26-435E-AC65-88E14CC80496}" type="sibTrans" cxnId="{74DE9503-7264-45F7-8B67-C90F8716F3CE}">
      <dgm:prSet/>
      <dgm:spPr/>
      <dgm:t>
        <a:bodyPr/>
        <a:lstStyle/>
        <a:p>
          <a:endParaRPr lang="en-US"/>
        </a:p>
      </dgm:t>
    </dgm:pt>
    <dgm:pt modelId="{BE839587-3228-4218-B60C-C3995F6F72F4}">
      <dgm:prSet/>
      <dgm:spPr/>
      <dgm:t>
        <a:bodyPr/>
        <a:lstStyle/>
        <a:p>
          <a:r>
            <a:rPr lang="en-US">
              <a:latin typeface="Cambria" panose="02040503050406030204" pitchFamily="18" charset="0"/>
              <a:ea typeface="Cambria" panose="02040503050406030204" pitchFamily="18" charset="0"/>
            </a:rPr>
            <a:t>Budget Detail Worksheet Indirect Cost Category</a:t>
          </a:r>
        </a:p>
      </dgm:t>
    </dgm:pt>
    <dgm:pt modelId="{49400BF9-0D6A-4118-8DF5-7A23DAE102A3}" type="parTrans" cxnId="{99ABF4B1-8A45-49FF-94A9-7A4AB68C00E9}">
      <dgm:prSet/>
      <dgm:spPr/>
      <dgm:t>
        <a:bodyPr/>
        <a:lstStyle/>
        <a:p>
          <a:endParaRPr lang="en-US"/>
        </a:p>
      </dgm:t>
    </dgm:pt>
    <dgm:pt modelId="{0A1D025A-2851-4EE7-ADAA-461B5FCC3B72}" type="sibTrans" cxnId="{99ABF4B1-8A45-49FF-94A9-7A4AB68C00E9}">
      <dgm:prSet/>
      <dgm:spPr/>
      <dgm:t>
        <a:bodyPr/>
        <a:lstStyle/>
        <a:p>
          <a:endParaRPr lang="en-US"/>
        </a:p>
      </dgm:t>
    </dgm:pt>
    <dgm:pt modelId="{F6FEE7F1-D268-4B42-AFC8-F5F026D143B1}" type="pres">
      <dgm:prSet presAssocID="{497E285F-4D4D-49FB-866E-55BA8039DDD8}" presName="linear" presStyleCnt="0">
        <dgm:presLayoutVars>
          <dgm:dir/>
          <dgm:animLvl val="lvl"/>
          <dgm:resizeHandles val="exact"/>
        </dgm:presLayoutVars>
      </dgm:prSet>
      <dgm:spPr/>
    </dgm:pt>
    <dgm:pt modelId="{1B4C92AF-72C1-4A9B-A2AE-85875CF1C63C}" type="pres">
      <dgm:prSet presAssocID="{C6B6C9EE-E45D-493A-96C7-53A84854A7B2}" presName="parentLin" presStyleCnt="0"/>
      <dgm:spPr/>
    </dgm:pt>
    <dgm:pt modelId="{46C4A692-C639-4BFA-B828-B4CC1955C10A}" type="pres">
      <dgm:prSet presAssocID="{C6B6C9EE-E45D-493A-96C7-53A84854A7B2}" presName="parentLeftMargin" presStyleLbl="node1" presStyleIdx="0" presStyleCnt="2"/>
      <dgm:spPr/>
    </dgm:pt>
    <dgm:pt modelId="{5500A0D4-F014-4E3B-A659-16D0D56BFFD9}" type="pres">
      <dgm:prSet presAssocID="{C6B6C9EE-E45D-493A-96C7-53A84854A7B2}" presName="parentText" presStyleLbl="node1" presStyleIdx="0" presStyleCnt="2">
        <dgm:presLayoutVars>
          <dgm:chMax val="0"/>
          <dgm:bulletEnabled val="1"/>
        </dgm:presLayoutVars>
      </dgm:prSet>
      <dgm:spPr/>
    </dgm:pt>
    <dgm:pt modelId="{4276615F-A669-451D-84BB-6E7C1C3CC649}" type="pres">
      <dgm:prSet presAssocID="{C6B6C9EE-E45D-493A-96C7-53A84854A7B2}" presName="negativeSpace" presStyleCnt="0"/>
      <dgm:spPr/>
    </dgm:pt>
    <dgm:pt modelId="{9DD6C939-05BB-45B6-A526-161DD2A3E372}" type="pres">
      <dgm:prSet presAssocID="{C6B6C9EE-E45D-493A-96C7-53A84854A7B2}" presName="childText" presStyleLbl="conFgAcc1" presStyleIdx="0" presStyleCnt="2">
        <dgm:presLayoutVars>
          <dgm:bulletEnabled val="1"/>
        </dgm:presLayoutVars>
      </dgm:prSet>
      <dgm:spPr/>
    </dgm:pt>
    <dgm:pt modelId="{93EF93BB-8400-4EE3-B7A0-AF86DB515111}" type="pres">
      <dgm:prSet presAssocID="{C6183CCA-C03E-47DE-A1F2-3BCCC0F2BBEF}" presName="spaceBetweenRectangles" presStyleCnt="0"/>
      <dgm:spPr/>
    </dgm:pt>
    <dgm:pt modelId="{D2C0C79F-39B0-4128-9381-9828EF512C47}" type="pres">
      <dgm:prSet presAssocID="{5415C6F8-A0BC-483D-B96E-5AA066449937}" presName="parentLin" presStyleCnt="0"/>
      <dgm:spPr/>
    </dgm:pt>
    <dgm:pt modelId="{BE6251EB-78A0-4BEC-9DEB-E614EACA66C4}" type="pres">
      <dgm:prSet presAssocID="{5415C6F8-A0BC-483D-B96E-5AA066449937}" presName="parentLeftMargin" presStyleLbl="node1" presStyleIdx="0" presStyleCnt="2"/>
      <dgm:spPr/>
    </dgm:pt>
    <dgm:pt modelId="{75C75DAD-1410-4F60-BBBD-42EA7389B192}" type="pres">
      <dgm:prSet presAssocID="{5415C6F8-A0BC-483D-B96E-5AA066449937}" presName="parentText" presStyleLbl="node1" presStyleIdx="1" presStyleCnt="2">
        <dgm:presLayoutVars>
          <dgm:chMax val="0"/>
          <dgm:bulletEnabled val="1"/>
        </dgm:presLayoutVars>
      </dgm:prSet>
      <dgm:spPr/>
    </dgm:pt>
    <dgm:pt modelId="{86D2F701-7D58-4004-A2C1-F2B0E25F82F8}" type="pres">
      <dgm:prSet presAssocID="{5415C6F8-A0BC-483D-B96E-5AA066449937}" presName="negativeSpace" presStyleCnt="0"/>
      <dgm:spPr/>
    </dgm:pt>
    <dgm:pt modelId="{884490A8-D002-4D84-B13B-16BFB247E1B3}" type="pres">
      <dgm:prSet presAssocID="{5415C6F8-A0BC-483D-B96E-5AA066449937}" presName="childText" presStyleLbl="conFgAcc1" presStyleIdx="1" presStyleCnt="2">
        <dgm:presLayoutVars>
          <dgm:bulletEnabled val="1"/>
        </dgm:presLayoutVars>
      </dgm:prSet>
      <dgm:spPr/>
    </dgm:pt>
  </dgm:ptLst>
  <dgm:cxnLst>
    <dgm:cxn modelId="{74DE9503-7264-45F7-8B67-C90F8716F3CE}" srcId="{C6B6C9EE-E45D-493A-96C7-53A84854A7B2}" destId="{FB3A76E5-C80A-4CF1-B02C-F3977958C140}" srcOrd="3" destOrd="0" parTransId="{D8EEBB02-C6D4-4E9B-9639-C6EE260F1B2F}" sibTransId="{0A84CCB2-AF26-435E-AC65-88E14CC80496}"/>
    <dgm:cxn modelId="{0235E20E-7E35-4369-9E57-48766D5B2E25}" srcId="{497E285F-4D4D-49FB-866E-55BA8039DDD8}" destId="{5415C6F8-A0BC-483D-B96E-5AA066449937}" srcOrd="1" destOrd="0" parTransId="{7DBEB9C5-C68B-417F-8479-9B19162C75CE}" sibTransId="{77E9157A-6D99-48AC-BB92-0E54613A8353}"/>
    <dgm:cxn modelId="{C4CDA71F-C37D-41F1-B35E-41B3452047F1}" srcId="{5415C6F8-A0BC-483D-B96E-5AA066449937}" destId="{0926A3F8-DE16-40C2-AEBF-4253BA4512A2}" srcOrd="2" destOrd="0" parTransId="{CBFE12A7-69A2-4837-941A-28BCB15D6A03}" sibTransId="{AA0443AF-DF65-45B7-8F77-C168518DF61C}"/>
    <dgm:cxn modelId="{F9C9AB20-E02B-4C70-929A-A3A90CE89ADA}" type="presOf" srcId="{5415C6F8-A0BC-483D-B96E-5AA066449937}" destId="{BE6251EB-78A0-4BEC-9DEB-E614EACA66C4}" srcOrd="0" destOrd="0" presId="urn:microsoft.com/office/officeart/2005/8/layout/list1"/>
    <dgm:cxn modelId="{5BF47062-DE79-4238-841B-AE585670A89D}" type="presOf" srcId="{A9BF56BF-42BF-4EEA-9167-31D6B2172636}" destId="{884490A8-D002-4D84-B13B-16BFB247E1B3}" srcOrd="0" destOrd="1" presId="urn:microsoft.com/office/officeart/2005/8/layout/list1"/>
    <dgm:cxn modelId="{4E65B762-DD55-4CA4-B26E-F63EC848BAE1}" type="presOf" srcId="{BE839587-3228-4218-B60C-C3995F6F72F4}" destId="{884490A8-D002-4D84-B13B-16BFB247E1B3}" srcOrd="0" destOrd="3" presId="urn:microsoft.com/office/officeart/2005/8/layout/list1"/>
    <dgm:cxn modelId="{4D931C4B-B0E2-417E-A46E-2816EE45FCC3}" type="presOf" srcId="{5415C6F8-A0BC-483D-B96E-5AA066449937}" destId="{75C75DAD-1410-4F60-BBBD-42EA7389B192}" srcOrd="1" destOrd="0" presId="urn:microsoft.com/office/officeart/2005/8/layout/list1"/>
    <dgm:cxn modelId="{B30D5D76-7F5D-46CF-B6C9-B682FBEA6F19}" srcId="{497E285F-4D4D-49FB-866E-55BA8039DDD8}" destId="{C6B6C9EE-E45D-493A-96C7-53A84854A7B2}" srcOrd="0" destOrd="0" parTransId="{1B1A4D09-9778-4181-9E57-99EE11D92F91}" sibTransId="{C6183CCA-C03E-47DE-A1F2-3BCCC0F2BBEF}"/>
    <dgm:cxn modelId="{99ABF4B1-8A45-49FF-94A9-7A4AB68C00E9}" srcId="{5415C6F8-A0BC-483D-B96E-5AA066449937}" destId="{BE839587-3228-4218-B60C-C3995F6F72F4}" srcOrd="3" destOrd="0" parTransId="{49400BF9-0D6A-4118-8DF5-7A23DAE102A3}" sibTransId="{0A1D025A-2851-4EE7-ADAA-461B5FCC3B72}"/>
    <dgm:cxn modelId="{F9C808B7-2851-46C2-BD4D-2674AA198C56}" type="presOf" srcId="{5CB1B3EF-C3C1-45A3-98E0-34E85DAEAAFE}" destId="{9DD6C939-05BB-45B6-A526-161DD2A3E372}" srcOrd="0" destOrd="2" presId="urn:microsoft.com/office/officeart/2005/8/layout/list1"/>
    <dgm:cxn modelId="{6F58D0BB-76A3-4F23-B445-4F21FB61F0A6}" srcId="{5415C6F8-A0BC-483D-B96E-5AA066449937}" destId="{A9BF56BF-42BF-4EEA-9167-31D6B2172636}" srcOrd="1" destOrd="0" parTransId="{E622A782-5C53-4920-9A2D-EC79FAD33834}" sibTransId="{595DC63F-964D-4957-A0DF-5552A42A31DA}"/>
    <dgm:cxn modelId="{C982D8BD-4A68-4ED5-B132-8CFA832F437D}" type="presOf" srcId="{FB3A76E5-C80A-4CF1-B02C-F3977958C140}" destId="{9DD6C939-05BB-45B6-A526-161DD2A3E372}" srcOrd="0" destOrd="3" presId="urn:microsoft.com/office/officeart/2005/8/layout/list1"/>
    <dgm:cxn modelId="{BD7E56C0-6C36-49F1-A614-D3E9292327F1}" srcId="{C6B6C9EE-E45D-493A-96C7-53A84854A7B2}" destId="{5CB1B3EF-C3C1-45A3-98E0-34E85DAEAAFE}" srcOrd="2" destOrd="0" parTransId="{716FB63A-5269-4E85-B9F7-E3B074D4FD3F}" sibTransId="{1D40C365-00FD-4EBD-BA12-6E44B22FBBB6}"/>
    <dgm:cxn modelId="{3A64C7C1-74C3-4A30-8546-3F65E424E9D2}" type="presOf" srcId="{18A72714-C835-4050-A737-59BE98207A6E}" destId="{9DD6C939-05BB-45B6-A526-161DD2A3E372}" srcOrd="0" destOrd="0" presId="urn:microsoft.com/office/officeart/2005/8/layout/list1"/>
    <dgm:cxn modelId="{5D985DD3-F579-4D15-A733-D15E955EAA96}" type="presOf" srcId="{C6B6C9EE-E45D-493A-96C7-53A84854A7B2}" destId="{5500A0D4-F014-4E3B-A659-16D0D56BFFD9}" srcOrd="1" destOrd="0" presId="urn:microsoft.com/office/officeart/2005/8/layout/list1"/>
    <dgm:cxn modelId="{0B8D8ED5-6FB8-481B-8CA1-8BE622EDCC46}" type="presOf" srcId="{C6B6C9EE-E45D-493A-96C7-53A84854A7B2}" destId="{46C4A692-C639-4BFA-B828-B4CC1955C10A}" srcOrd="0" destOrd="0" presId="urn:microsoft.com/office/officeart/2005/8/layout/list1"/>
    <dgm:cxn modelId="{305555D6-8EF6-4577-BCED-8B46B99D6DE9}" srcId="{5415C6F8-A0BC-483D-B96E-5AA066449937}" destId="{9F025F60-3B82-4434-AEA4-E92A15E30D2C}" srcOrd="0" destOrd="0" parTransId="{C7103155-85E1-4B9A-91C9-324A3DFAA66F}" sibTransId="{ED0EF820-2910-4576-A4B1-C845C9008AAA}"/>
    <dgm:cxn modelId="{A527EBE4-5D3A-4CC9-9630-ED2E759225B1}" type="presOf" srcId="{9F025F60-3B82-4434-AEA4-E92A15E30D2C}" destId="{884490A8-D002-4D84-B13B-16BFB247E1B3}" srcOrd="0" destOrd="0" presId="urn:microsoft.com/office/officeart/2005/8/layout/list1"/>
    <dgm:cxn modelId="{09C719E5-B24B-4712-8664-5846F54478EF}" type="presOf" srcId="{0926A3F8-DE16-40C2-AEBF-4253BA4512A2}" destId="{884490A8-D002-4D84-B13B-16BFB247E1B3}" srcOrd="0" destOrd="2" presId="urn:microsoft.com/office/officeart/2005/8/layout/list1"/>
    <dgm:cxn modelId="{913664E8-F5D0-4B00-A972-AE3489FEA9A8}" type="presOf" srcId="{497E285F-4D4D-49FB-866E-55BA8039DDD8}" destId="{F6FEE7F1-D268-4B42-AFC8-F5F026D143B1}" srcOrd="0" destOrd="0" presId="urn:microsoft.com/office/officeart/2005/8/layout/list1"/>
    <dgm:cxn modelId="{B13E11F6-3B4F-4707-B02F-75C364436773}" srcId="{C6B6C9EE-E45D-493A-96C7-53A84854A7B2}" destId="{250A4B6B-2C76-41CD-AC9E-5E06BB898385}" srcOrd="1" destOrd="0" parTransId="{8954BF87-E407-4888-9B87-71A808A03977}" sibTransId="{9621C7A6-684D-4515-A18C-8BB5A399ABF2}"/>
    <dgm:cxn modelId="{4E8BECFC-44D0-4733-B506-B27776EDCC04}" type="presOf" srcId="{250A4B6B-2C76-41CD-AC9E-5E06BB898385}" destId="{9DD6C939-05BB-45B6-A526-161DD2A3E372}" srcOrd="0" destOrd="1" presId="urn:microsoft.com/office/officeart/2005/8/layout/list1"/>
    <dgm:cxn modelId="{23EEB8FF-3D24-46A2-9E7E-89F9AC57A45A}" srcId="{C6B6C9EE-E45D-493A-96C7-53A84854A7B2}" destId="{18A72714-C835-4050-A737-59BE98207A6E}" srcOrd="0" destOrd="0" parTransId="{7D42187F-0052-4AE0-8706-61475A15289F}" sibTransId="{71EA31C8-7783-4CDB-BFEF-964110F4A0EE}"/>
    <dgm:cxn modelId="{C0E11933-E21F-49D7-A50F-3D0120A92284}" type="presParOf" srcId="{F6FEE7F1-D268-4B42-AFC8-F5F026D143B1}" destId="{1B4C92AF-72C1-4A9B-A2AE-85875CF1C63C}" srcOrd="0" destOrd="0" presId="urn:microsoft.com/office/officeart/2005/8/layout/list1"/>
    <dgm:cxn modelId="{60CF6221-B668-4BA7-8341-BEE3C1AD986F}" type="presParOf" srcId="{1B4C92AF-72C1-4A9B-A2AE-85875CF1C63C}" destId="{46C4A692-C639-4BFA-B828-B4CC1955C10A}" srcOrd="0" destOrd="0" presId="urn:microsoft.com/office/officeart/2005/8/layout/list1"/>
    <dgm:cxn modelId="{ACFD82EE-B3A7-4C7A-924D-77BA339238D7}" type="presParOf" srcId="{1B4C92AF-72C1-4A9B-A2AE-85875CF1C63C}" destId="{5500A0D4-F014-4E3B-A659-16D0D56BFFD9}" srcOrd="1" destOrd="0" presId="urn:microsoft.com/office/officeart/2005/8/layout/list1"/>
    <dgm:cxn modelId="{40167BDE-0E46-4DCF-912C-08F18BF1921C}" type="presParOf" srcId="{F6FEE7F1-D268-4B42-AFC8-F5F026D143B1}" destId="{4276615F-A669-451D-84BB-6E7C1C3CC649}" srcOrd="1" destOrd="0" presId="urn:microsoft.com/office/officeart/2005/8/layout/list1"/>
    <dgm:cxn modelId="{2A11B570-58F7-4319-BCFE-28049C5F8F72}" type="presParOf" srcId="{F6FEE7F1-D268-4B42-AFC8-F5F026D143B1}" destId="{9DD6C939-05BB-45B6-A526-161DD2A3E372}" srcOrd="2" destOrd="0" presId="urn:microsoft.com/office/officeart/2005/8/layout/list1"/>
    <dgm:cxn modelId="{2F1A3C5B-6848-4112-BE0A-9960C7500BBF}" type="presParOf" srcId="{F6FEE7F1-D268-4B42-AFC8-F5F026D143B1}" destId="{93EF93BB-8400-4EE3-B7A0-AF86DB515111}" srcOrd="3" destOrd="0" presId="urn:microsoft.com/office/officeart/2005/8/layout/list1"/>
    <dgm:cxn modelId="{8753B859-FD19-4778-AB3E-42F111730AE8}" type="presParOf" srcId="{F6FEE7F1-D268-4B42-AFC8-F5F026D143B1}" destId="{D2C0C79F-39B0-4128-9381-9828EF512C47}" srcOrd="4" destOrd="0" presId="urn:microsoft.com/office/officeart/2005/8/layout/list1"/>
    <dgm:cxn modelId="{40938187-3068-44AD-BBC5-1466866CC4A1}" type="presParOf" srcId="{D2C0C79F-39B0-4128-9381-9828EF512C47}" destId="{BE6251EB-78A0-4BEC-9DEB-E614EACA66C4}" srcOrd="0" destOrd="0" presId="urn:microsoft.com/office/officeart/2005/8/layout/list1"/>
    <dgm:cxn modelId="{4F9DAE0B-5B29-4447-AD7E-54C7F82AD567}" type="presParOf" srcId="{D2C0C79F-39B0-4128-9381-9828EF512C47}" destId="{75C75DAD-1410-4F60-BBBD-42EA7389B192}" srcOrd="1" destOrd="0" presId="urn:microsoft.com/office/officeart/2005/8/layout/list1"/>
    <dgm:cxn modelId="{39E08618-278C-4206-BBF6-7CD184218AB5}" type="presParOf" srcId="{F6FEE7F1-D268-4B42-AFC8-F5F026D143B1}" destId="{86D2F701-7D58-4004-A2C1-F2B0E25F82F8}" srcOrd="5" destOrd="0" presId="urn:microsoft.com/office/officeart/2005/8/layout/list1"/>
    <dgm:cxn modelId="{E5808CEC-0C03-45EE-BE32-BF42E111A20D}" type="presParOf" srcId="{F6FEE7F1-D268-4B42-AFC8-F5F026D143B1}" destId="{884490A8-D002-4D84-B13B-16BFB247E1B3}" srcOrd="6" destOrd="0" presId="urn:microsoft.com/office/officeart/2005/8/layout/list1"/>
  </dgm:cxnLst>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FB72DC8-4061-44D3-85E3-C789AD326F84}"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DF5E5BD1-515B-41E7-8E3D-3AA12069F0C0}">
      <dgm:prSet phldrT="[Text]"/>
      <dgm:spPr/>
      <dgm:t>
        <a:bodyPr/>
        <a:lstStyle/>
        <a:p>
          <a:r>
            <a:rPr lang="en-US" dirty="0">
              <a:latin typeface="Cambria" panose="02040503050406030204" pitchFamily="18" charset="0"/>
              <a:ea typeface="Cambria" panose="02040503050406030204" pitchFamily="18" charset="0"/>
            </a:rPr>
            <a:t>After completing the application (SF424), etc.- complete the Just Grants Budget Detail Form in DOJ’s Justice Grants System.</a:t>
          </a:r>
        </a:p>
      </dgm:t>
    </dgm:pt>
    <dgm:pt modelId="{D15A49C0-3658-4CA3-ADE7-78F316115721}" type="parTrans" cxnId="{EACEEA97-6CE3-497A-A84C-A89DF1BA8706}">
      <dgm:prSet/>
      <dgm:spPr/>
      <dgm:t>
        <a:bodyPr/>
        <a:lstStyle/>
        <a:p>
          <a:endParaRPr lang="en-US"/>
        </a:p>
      </dgm:t>
    </dgm:pt>
    <dgm:pt modelId="{816BF905-C60A-4393-AC45-BDDB07F26343}" type="sibTrans" cxnId="{EACEEA97-6CE3-497A-A84C-A89DF1BA8706}">
      <dgm:prSet/>
      <dgm:spPr/>
      <dgm:t>
        <a:bodyPr/>
        <a:lstStyle/>
        <a:p>
          <a:endParaRPr lang="en-US"/>
        </a:p>
      </dgm:t>
    </dgm:pt>
    <dgm:pt modelId="{B906AB58-64DC-4A08-AFDB-9854BA455F98}">
      <dgm:prSet phldrT="[Text]"/>
      <dgm:spPr/>
      <dgm:t>
        <a:bodyPr/>
        <a:lstStyle/>
        <a:p>
          <a:r>
            <a:rPr lang="en-US" dirty="0">
              <a:latin typeface="Cambria" panose="02040503050406030204" pitchFamily="18" charset="0"/>
              <a:ea typeface="Cambria" panose="02040503050406030204" pitchFamily="18" charset="0"/>
            </a:rPr>
            <a:t>Enter estimated costs per year for each budget year by category.</a:t>
          </a:r>
        </a:p>
      </dgm:t>
    </dgm:pt>
    <dgm:pt modelId="{A33A77B6-491C-460B-BC64-C0605FF6A09C}" type="parTrans" cxnId="{11E5A7FF-FA70-45CE-A812-FEE2A0624370}">
      <dgm:prSet/>
      <dgm:spPr/>
      <dgm:t>
        <a:bodyPr/>
        <a:lstStyle/>
        <a:p>
          <a:endParaRPr lang="en-US"/>
        </a:p>
      </dgm:t>
    </dgm:pt>
    <dgm:pt modelId="{86AC6722-4763-49F2-BAED-B0A8C543FC11}" type="sibTrans" cxnId="{11E5A7FF-FA70-45CE-A812-FEE2A0624370}">
      <dgm:prSet/>
      <dgm:spPr/>
      <dgm:t>
        <a:bodyPr/>
        <a:lstStyle/>
        <a:p>
          <a:endParaRPr lang="en-US"/>
        </a:p>
      </dgm:t>
    </dgm:pt>
    <dgm:pt modelId="{BD2CBBDD-7C0C-4612-813D-5ADCDB32F080}">
      <dgm:prSet phldrT="[Text]"/>
      <dgm:spPr/>
      <dgm:t>
        <a:bodyPr/>
        <a:lstStyle/>
        <a:p>
          <a:r>
            <a:rPr lang="en-US" dirty="0">
              <a:latin typeface="Cambria" panose="02040503050406030204" pitchFamily="18" charset="0"/>
              <a:ea typeface="Cambria" panose="02040503050406030204" pitchFamily="18" charset="0"/>
            </a:rPr>
            <a:t>Create a budget narrative for each category that clearly describes the cost in detail.  </a:t>
          </a:r>
        </a:p>
      </dgm:t>
    </dgm:pt>
    <dgm:pt modelId="{3E8E2770-F6F5-4018-9019-7BA343928474}" type="parTrans" cxnId="{D25F31EB-0FB8-4953-9F57-CCFB2A1181F9}">
      <dgm:prSet/>
      <dgm:spPr/>
      <dgm:t>
        <a:bodyPr/>
        <a:lstStyle/>
        <a:p>
          <a:endParaRPr lang="en-US"/>
        </a:p>
      </dgm:t>
    </dgm:pt>
    <dgm:pt modelId="{DDAA89E0-6C9A-4C57-B3F0-361FA5AEEA2F}" type="sibTrans" cxnId="{D25F31EB-0FB8-4953-9F57-CCFB2A1181F9}">
      <dgm:prSet/>
      <dgm:spPr/>
      <dgm:t>
        <a:bodyPr/>
        <a:lstStyle/>
        <a:p>
          <a:endParaRPr lang="en-US"/>
        </a:p>
      </dgm:t>
    </dgm:pt>
    <dgm:pt modelId="{E899916B-ED2A-4F5D-905D-30DBC8994D2E}" type="pres">
      <dgm:prSet presAssocID="{EFB72DC8-4061-44D3-85E3-C789AD326F84}" presName="Name0" presStyleCnt="0">
        <dgm:presLayoutVars>
          <dgm:dir/>
          <dgm:resizeHandles val="exact"/>
        </dgm:presLayoutVars>
      </dgm:prSet>
      <dgm:spPr/>
    </dgm:pt>
    <dgm:pt modelId="{364A9067-2080-49D8-86D2-63787EA02697}" type="pres">
      <dgm:prSet presAssocID="{DF5E5BD1-515B-41E7-8E3D-3AA12069F0C0}" presName="composite" presStyleCnt="0"/>
      <dgm:spPr/>
    </dgm:pt>
    <dgm:pt modelId="{39C493A4-CBB2-4ECD-89E1-9C6E90A461E1}" type="pres">
      <dgm:prSet presAssocID="{DF5E5BD1-515B-41E7-8E3D-3AA12069F0C0}" presName="rect1" presStyleLbl="trAlignAcc1" presStyleIdx="0" presStyleCnt="3">
        <dgm:presLayoutVars>
          <dgm:bulletEnabled val="1"/>
        </dgm:presLayoutVars>
      </dgm:prSet>
      <dgm:spPr/>
    </dgm:pt>
    <dgm:pt modelId="{B36A27F7-8FDA-493B-B9B6-885186FD3C81}" type="pres">
      <dgm:prSet presAssocID="{DF5E5BD1-515B-41E7-8E3D-3AA12069F0C0}" presName="rect2"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22000" r="-22000"/>
          </a:stretch>
        </a:blipFill>
      </dgm:spPr>
    </dgm:pt>
    <dgm:pt modelId="{9CEE1AAA-D8BD-4D6D-83D3-B99B99714237}" type="pres">
      <dgm:prSet presAssocID="{816BF905-C60A-4393-AC45-BDDB07F26343}" presName="sibTrans" presStyleCnt="0"/>
      <dgm:spPr/>
    </dgm:pt>
    <dgm:pt modelId="{6A5CFECE-745D-4D93-9840-608663AB4CF9}" type="pres">
      <dgm:prSet presAssocID="{B906AB58-64DC-4A08-AFDB-9854BA455F98}" presName="composite" presStyleCnt="0"/>
      <dgm:spPr/>
    </dgm:pt>
    <dgm:pt modelId="{520321F3-0A6C-4BD4-B21D-F24DE3DBED87}" type="pres">
      <dgm:prSet presAssocID="{B906AB58-64DC-4A08-AFDB-9854BA455F98}" presName="rect1" presStyleLbl="trAlignAcc1" presStyleIdx="1" presStyleCnt="3">
        <dgm:presLayoutVars>
          <dgm:bulletEnabled val="1"/>
        </dgm:presLayoutVars>
      </dgm:prSet>
      <dgm:spPr/>
    </dgm:pt>
    <dgm:pt modelId="{6AA25441-F079-464E-A0A2-B12CC40E1C8D}" type="pres">
      <dgm:prSet presAssocID="{B906AB58-64DC-4A08-AFDB-9854BA455F98}" presName="rect2" presStyleLbl="fgImgPlace1" presStyleIdx="1" presStyleCnt="3"/>
      <dgm:spPr>
        <a:blipFill>
          <a:blip xmlns:r="http://schemas.openxmlformats.org/officeDocument/2006/relationships" r:embed="rId2">
            <a:extLst>
              <a:ext uri="{837473B0-CC2E-450A-ABE3-18F120FF3D39}">
                <a1611:picAttrSrcUrl xmlns:a1611="http://schemas.microsoft.com/office/drawing/2016/11/main" r:id="rId3"/>
              </a:ext>
            </a:extLst>
          </a:blip>
          <a:srcRect/>
          <a:stretch>
            <a:fillRect l="-55000" r="-55000"/>
          </a:stretch>
        </a:blipFill>
      </dgm:spPr>
    </dgm:pt>
    <dgm:pt modelId="{FCA9B19C-B55C-4744-BD60-90EBA89FBE42}" type="pres">
      <dgm:prSet presAssocID="{86AC6722-4763-49F2-BAED-B0A8C543FC11}" presName="sibTrans" presStyleCnt="0"/>
      <dgm:spPr/>
    </dgm:pt>
    <dgm:pt modelId="{D3CA3140-AC7F-4275-8276-EFD88C7E382B}" type="pres">
      <dgm:prSet presAssocID="{BD2CBBDD-7C0C-4612-813D-5ADCDB32F080}" presName="composite" presStyleCnt="0"/>
      <dgm:spPr/>
    </dgm:pt>
    <dgm:pt modelId="{8946F44F-A3EE-4CCC-A686-76A3D84EB23E}" type="pres">
      <dgm:prSet presAssocID="{BD2CBBDD-7C0C-4612-813D-5ADCDB32F080}" presName="rect1" presStyleLbl="trAlignAcc1" presStyleIdx="2" presStyleCnt="3">
        <dgm:presLayoutVars>
          <dgm:bulletEnabled val="1"/>
        </dgm:presLayoutVars>
      </dgm:prSet>
      <dgm:spPr/>
    </dgm:pt>
    <dgm:pt modelId="{A65175B9-290F-4001-BEAF-C92CC513950C}" type="pres">
      <dgm:prSet presAssocID="{BD2CBBDD-7C0C-4612-813D-5ADCDB32F080}" presName="rect2" presStyleLbl="fgImgPlace1" presStyleIdx="2" presStyleCnt="3"/>
      <dgm:spPr>
        <a:blipFill>
          <a:blip xmlns:r="http://schemas.openxmlformats.org/officeDocument/2006/relationships" r:embed="rId4">
            <a:extLst>
              <a:ext uri="{837473B0-CC2E-450A-ABE3-18F120FF3D39}">
                <a1611:picAttrSrcUrl xmlns:a1611="http://schemas.microsoft.com/office/drawing/2016/11/main" r:id="rId5"/>
              </a:ext>
            </a:extLst>
          </a:blip>
          <a:srcRect/>
          <a:stretch>
            <a:fillRect l="-83000" r="-83000"/>
          </a:stretch>
        </a:blipFill>
      </dgm:spPr>
    </dgm:pt>
  </dgm:ptLst>
  <dgm:cxnLst>
    <dgm:cxn modelId="{67B57522-54D1-45C7-90D1-787E03A37988}" type="presOf" srcId="{BD2CBBDD-7C0C-4612-813D-5ADCDB32F080}" destId="{8946F44F-A3EE-4CCC-A686-76A3D84EB23E}" srcOrd="0" destOrd="0" presId="urn:microsoft.com/office/officeart/2008/layout/PictureStrips"/>
    <dgm:cxn modelId="{000E8050-5C45-4CAC-A003-B2EA296B32A0}" type="presOf" srcId="{EFB72DC8-4061-44D3-85E3-C789AD326F84}" destId="{E899916B-ED2A-4F5D-905D-30DBC8994D2E}" srcOrd="0" destOrd="0" presId="urn:microsoft.com/office/officeart/2008/layout/PictureStrips"/>
    <dgm:cxn modelId="{EACEEA97-6CE3-497A-A84C-A89DF1BA8706}" srcId="{EFB72DC8-4061-44D3-85E3-C789AD326F84}" destId="{DF5E5BD1-515B-41E7-8E3D-3AA12069F0C0}" srcOrd="0" destOrd="0" parTransId="{D15A49C0-3658-4CA3-ADE7-78F316115721}" sibTransId="{816BF905-C60A-4393-AC45-BDDB07F26343}"/>
    <dgm:cxn modelId="{1B92FFDA-A101-4464-84B6-BEFA4AA6B30E}" type="presOf" srcId="{DF5E5BD1-515B-41E7-8E3D-3AA12069F0C0}" destId="{39C493A4-CBB2-4ECD-89E1-9C6E90A461E1}" srcOrd="0" destOrd="0" presId="urn:microsoft.com/office/officeart/2008/layout/PictureStrips"/>
    <dgm:cxn modelId="{C546C0DE-CA96-4EF4-A4C5-4F5DB6D08365}" type="presOf" srcId="{B906AB58-64DC-4A08-AFDB-9854BA455F98}" destId="{520321F3-0A6C-4BD4-B21D-F24DE3DBED87}" srcOrd="0" destOrd="0" presId="urn:microsoft.com/office/officeart/2008/layout/PictureStrips"/>
    <dgm:cxn modelId="{D25F31EB-0FB8-4953-9F57-CCFB2A1181F9}" srcId="{EFB72DC8-4061-44D3-85E3-C789AD326F84}" destId="{BD2CBBDD-7C0C-4612-813D-5ADCDB32F080}" srcOrd="2" destOrd="0" parTransId="{3E8E2770-F6F5-4018-9019-7BA343928474}" sibTransId="{DDAA89E0-6C9A-4C57-B3F0-361FA5AEEA2F}"/>
    <dgm:cxn modelId="{11E5A7FF-FA70-45CE-A812-FEE2A0624370}" srcId="{EFB72DC8-4061-44D3-85E3-C789AD326F84}" destId="{B906AB58-64DC-4A08-AFDB-9854BA455F98}" srcOrd="1" destOrd="0" parTransId="{A33A77B6-491C-460B-BC64-C0605FF6A09C}" sibTransId="{86AC6722-4763-49F2-BAED-B0A8C543FC11}"/>
    <dgm:cxn modelId="{1E2F9337-606D-4D4B-A56D-A2A5CAD4EA0A}" type="presParOf" srcId="{E899916B-ED2A-4F5D-905D-30DBC8994D2E}" destId="{364A9067-2080-49D8-86D2-63787EA02697}" srcOrd="0" destOrd="0" presId="urn:microsoft.com/office/officeart/2008/layout/PictureStrips"/>
    <dgm:cxn modelId="{DB26C1A7-1CCF-4C64-9EA5-C6CA7EA0204D}" type="presParOf" srcId="{364A9067-2080-49D8-86D2-63787EA02697}" destId="{39C493A4-CBB2-4ECD-89E1-9C6E90A461E1}" srcOrd="0" destOrd="0" presId="urn:microsoft.com/office/officeart/2008/layout/PictureStrips"/>
    <dgm:cxn modelId="{AAC31107-D95B-4BDF-942F-78557B293BB4}" type="presParOf" srcId="{364A9067-2080-49D8-86D2-63787EA02697}" destId="{B36A27F7-8FDA-493B-B9B6-885186FD3C81}" srcOrd="1" destOrd="0" presId="urn:microsoft.com/office/officeart/2008/layout/PictureStrips"/>
    <dgm:cxn modelId="{77A90315-6A46-4912-B397-C4FC2C6F9205}" type="presParOf" srcId="{E899916B-ED2A-4F5D-905D-30DBC8994D2E}" destId="{9CEE1AAA-D8BD-4D6D-83D3-B99B99714237}" srcOrd="1" destOrd="0" presId="urn:microsoft.com/office/officeart/2008/layout/PictureStrips"/>
    <dgm:cxn modelId="{ED9F5E0E-9A0B-417B-A1F6-A0CE6CD17995}" type="presParOf" srcId="{E899916B-ED2A-4F5D-905D-30DBC8994D2E}" destId="{6A5CFECE-745D-4D93-9840-608663AB4CF9}" srcOrd="2" destOrd="0" presId="urn:microsoft.com/office/officeart/2008/layout/PictureStrips"/>
    <dgm:cxn modelId="{43D4CCA9-C908-434C-8D14-04CC17DEE371}" type="presParOf" srcId="{6A5CFECE-745D-4D93-9840-608663AB4CF9}" destId="{520321F3-0A6C-4BD4-B21D-F24DE3DBED87}" srcOrd="0" destOrd="0" presId="urn:microsoft.com/office/officeart/2008/layout/PictureStrips"/>
    <dgm:cxn modelId="{72C4B301-DB2C-4C68-B529-DCE3EEA29717}" type="presParOf" srcId="{6A5CFECE-745D-4D93-9840-608663AB4CF9}" destId="{6AA25441-F079-464E-A0A2-B12CC40E1C8D}" srcOrd="1" destOrd="0" presId="urn:microsoft.com/office/officeart/2008/layout/PictureStrips"/>
    <dgm:cxn modelId="{F3CB6A33-B3FE-4E3E-80C7-46D1B1064256}" type="presParOf" srcId="{E899916B-ED2A-4F5D-905D-30DBC8994D2E}" destId="{FCA9B19C-B55C-4744-BD60-90EBA89FBE42}" srcOrd="3" destOrd="0" presId="urn:microsoft.com/office/officeart/2008/layout/PictureStrips"/>
    <dgm:cxn modelId="{AEFA4630-F83C-43E8-BD8E-1C21D710D58A}" type="presParOf" srcId="{E899916B-ED2A-4F5D-905D-30DBC8994D2E}" destId="{D3CA3140-AC7F-4275-8276-EFD88C7E382B}" srcOrd="4" destOrd="0" presId="urn:microsoft.com/office/officeart/2008/layout/PictureStrips"/>
    <dgm:cxn modelId="{88482360-52B4-490F-8887-6634D62636F6}" type="presParOf" srcId="{D3CA3140-AC7F-4275-8276-EFD88C7E382B}" destId="{8946F44F-A3EE-4CCC-A686-76A3D84EB23E}" srcOrd="0" destOrd="0" presId="urn:microsoft.com/office/officeart/2008/layout/PictureStrips"/>
    <dgm:cxn modelId="{2BBB4EE3-18FF-4A8E-AEEF-39AF3FCDF674}" type="presParOf" srcId="{D3CA3140-AC7F-4275-8276-EFD88C7E382B}" destId="{A65175B9-290F-4001-BEAF-C92CC513950C}"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E6A724C-C8E9-4719-9481-6B0C47A9C1CA}" type="doc">
      <dgm:prSet loTypeId="urn:microsoft.com/office/officeart/2005/8/layout/hierarchy3" loCatId="hierarchy" qsTypeId="urn:microsoft.com/office/officeart/2005/8/quickstyle/simple1" qsCatId="simple" csTypeId="urn:microsoft.com/office/officeart/2005/8/colors/accent0_3" csCatId="mainScheme" phldr="1"/>
      <dgm:spPr/>
      <dgm:t>
        <a:bodyPr/>
        <a:lstStyle/>
        <a:p>
          <a:endParaRPr lang="en-US"/>
        </a:p>
      </dgm:t>
    </dgm:pt>
    <dgm:pt modelId="{C20D2DCF-69BA-421D-8E73-C0E6707638E7}">
      <dgm:prSet phldrT="[Text]"/>
      <dgm:spPr/>
      <dgm:t>
        <a:bodyPr/>
        <a:lstStyle/>
        <a:p>
          <a:r>
            <a:rPr lang="en-US" dirty="0"/>
            <a:t>Recipient</a:t>
          </a:r>
        </a:p>
      </dgm:t>
    </dgm:pt>
    <dgm:pt modelId="{414B9DDA-C416-4FA9-A318-9D33A8B39475}" type="parTrans" cxnId="{937F942C-87AA-4006-BD5B-496802C0F0FA}">
      <dgm:prSet/>
      <dgm:spPr/>
      <dgm:t>
        <a:bodyPr/>
        <a:lstStyle/>
        <a:p>
          <a:endParaRPr lang="en-US"/>
        </a:p>
      </dgm:t>
    </dgm:pt>
    <dgm:pt modelId="{E4454173-CB75-4F1F-9C1A-E839A0F6B066}" type="sibTrans" cxnId="{937F942C-87AA-4006-BD5B-496802C0F0FA}">
      <dgm:prSet/>
      <dgm:spPr/>
      <dgm:t>
        <a:bodyPr/>
        <a:lstStyle/>
        <a:p>
          <a:endParaRPr lang="en-US"/>
        </a:p>
      </dgm:t>
    </dgm:pt>
    <dgm:pt modelId="{C8E64C1D-0F34-4ADD-AA0E-A6293ECEFF3D}">
      <dgm:prSet phldrT="[Text]"/>
      <dgm:spPr/>
      <dgm:t>
        <a:bodyPr/>
        <a:lstStyle/>
        <a:p>
          <a:r>
            <a:rPr lang="en-US" dirty="0"/>
            <a:t>Grant Financial Management Division </a:t>
          </a:r>
        </a:p>
      </dgm:t>
    </dgm:pt>
    <dgm:pt modelId="{2569BA16-CE1B-490A-8059-EAC5F156EAB6}" type="parTrans" cxnId="{D6C4AEB2-17AB-4B7D-8080-1C84FA8E4FC3}">
      <dgm:prSet/>
      <dgm:spPr/>
      <dgm:t>
        <a:bodyPr/>
        <a:lstStyle/>
        <a:p>
          <a:endParaRPr lang="en-US"/>
        </a:p>
      </dgm:t>
    </dgm:pt>
    <dgm:pt modelId="{8A16408A-1433-4DCE-95B5-E0398EAC349A}" type="sibTrans" cxnId="{D6C4AEB2-17AB-4B7D-8080-1C84FA8E4FC3}">
      <dgm:prSet/>
      <dgm:spPr/>
      <dgm:t>
        <a:bodyPr/>
        <a:lstStyle/>
        <a:p>
          <a:endParaRPr lang="en-US"/>
        </a:p>
      </dgm:t>
    </dgm:pt>
    <dgm:pt modelId="{022E4077-9B90-45C4-BEFE-A2D9D52457E3}">
      <dgm:prSet/>
      <dgm:spPr/>
      <dgm:t>
        <a:bodyPr/>
        <a:lstStyle/>
        <a:p>
          <a:r>
            <a:rPr lang="en-US" dirty="0">
              <a:latin typeface="Cambria" panose="02040503050406030204" pitchFamily="18" charset="0"/>
              <a:ea typeface="Cambria" panose="02040503050406030204" pitchFamily="18" charset="0"/>
            </a:rPr>
            <a:t>Obtain cost breakdowns from the budget detail worksheet submitted in </a:t>
          </a:r>
          <a:r>
            <a:rPr lang="en-US" dirty="0">
              <a:highlight>
                <a:srgbClr val="FFFF00"/>
              </a:highlight>
              <a:latin typeface="Cambria" panose="02040503050406030204" pitchFamily="18" charset="0"/>
              <a:ea typeface="Cambria" panose="02040503050406030204" pitchFamily="18" charset="0"/>
            </a:rPr>
            <a:t>DOJ’s Just Grants</a:t>
          </a:r>
          <a:r>
            <a:rPr lang="en-US" dirty="0">
              <a:latin typeface="Cambria" panose="02040503050406030204" pitchFamily="18" charset="0"/>
              <a:ea typeface="Cambria" panose="02040503050406030204" pitchFamily="18" charset="0"/>
            </a:rPr>
            <a:t>, verify cost data, evaluate specific elements of cost, and examine data to determine the necessity, reasonableness, allowability, allocability, and appropriateness of the proposed cost</a:t>
          </a:r>
        </a:p>
      </dgm:t>
    </dgm:pt>
    <dgm:pt modelId="{41DC233A-945E-4F25-8258-8E2C4B58C03A}" type="parTrans" cxnId="{CFBF7CE2-E30C-4CF1-8F61-606AB8E21EF2}">
      <dgm:prSet/>
      <dgm:spPr/>
      <dgm:t>
        <a:bodyPr/>
        <a:lstStyle/>
        <a:p>
          <a:endParaRPr lang="en-US"/>
        </a:p>
      </dgm:t>
    </dgm:pt>
    <dgm:pt modelId="{1106D935-878B-4D80-A18F-2D95550D706C}" type="sibTrans" cxnId="{CFBF7CE2-E30C-4CF1-8F61-606AB8E21EF2}">
      <dgm:prSet/>
      <dgm:spPr/>
      <dgm:t>
        <a:bodyPr/>
        <a:lstStyle/>
        <a:p>
          <a:endParaRPr lang="en-US"/>
        </a:p>
      </dgm:t>
    </dgm:pt>
    <dgm:pt modelId="{99B64A58-D18B-4FA6-9737-A70E12F3115F}">
      <dgm:prSet/>
      <dgm:spPr/>
      <dgm:t>
        <a:bodyPr/>
        <a:lstStyle/>
        <a:p>
          <a:pPr>
            <a:buFont typeface="Arial" panose="020B0604020202020204" pitchFamily="34" charset="0"/>
            <a:buNone/>
          </a:pPr>
          <a:r>
            <a:rPr lang="en-US" dirty="0">
              <a:latin typeface="Cambria" panose="02040503050406030204" pitchFamily="18" charset="0"/>
              <a:ea typeface="Cambria" panose="02040503050406030204" pitchFamily="18" charset="0"/>
            </a:rPr>
            <a:t>Submit application including(SF-424) and if applicable, Disclosure of Lobbying Activities (SF-LLL) online through the federal grants portal </a:t>
          </a:r>
          <a:r>
            <a:rPr lang="en-US" dirty="0" err="1">
              <a:latin typeface="Cambria" panose="02040503050406030204" pitchFamily="18" charset="0"/>
              <a:ea typeface="Cambria" panose="02040503050406030204" pitchFamily="18" charset="0"/>
            </a:rPr>
            <a:t>Grants.Gov</a:t>
          </a:r>
          <a:r>
            <a:rPr lang="en-US" dirty="0">
              <a:latin typeface="Cambria" panose="02040503050406030204" pitchFamily="18" charset="0"/>
              <a:ea typeface="Cambria" panose="02040503050406030204" pitchFamily="18" charset="0"/>
            </a:rPr>
            <a:t> (www.grants.gov) and submit their full application including attachments in </a:t>
          </a:r>
          <a:r>
            <a:rPr lang="en-US" dirty="0">
              <a:highlight>
                <a:srgbClr val="FFFF00"/>
              </a:highlight>
              <a:latin typeface="Cambria" panose="02040503050406030204" pitchFamily="18" charset="0"/>
              <a:ea typeface="Cambria" panose="02040503050406030204" pitchFamily="18" charset="0"/>
            </a:rPr>
            <a:t>DOJ's JustGrants </a:t>
          </a:r>
          <a:r>
            <a:rPr lang="en-US" dirty="0">
              <a:latin typeface="Cambria" panose="02040503050406030204" pitchFamily="18" charset="0"/>
              <a:ea typeface="Cambria" panose="02040503050406030204" pitchFamily="18" charset="0"/>
            </a:rPr>
            <a:t>(https://justgrants.usdoj.gov/).</a:t>
          </a:r>
        </a:p>
      </dgm:t>
    </dgm:pt>
    <dgm:pt modelId="{1A6F0D2C-D78E-4D0D-B13A-7AC081F4ED3F}" type="parTrans" cxnId="{29F2C7CE-64F4-4E11-AC3D-7E1DF50908A0}">
      <dgm:prSet/>
      <dgm:spPr/>
      <dgm:t>
        <a:bodyPr/>
        <a:lstStyle/>
        <a:p>
          <a:endParaRPr lang="en-US"/>
        </a:p>
      </dgm:t>
    </dgm:pt>
    <dgm:pt modelId="{EC39BDCE-1618-464E-9636-B93D5697F988}" type="sibTrans" cxnId="{29F2C7CE-64F4-4E11-AC3D-7E1DF50908A0}">
      <dgm:prSet/>
      <dgm:spPr/>
      <dgm:t>
        <a:bodyPr/>
        <a:lstStyle/>
        <a:p>
          <a:endParaRPr lang="en-US"/>
        </a:p>
      </dgm:t>
    </dgm:pt>
    <dgm:pt modelId="{20C3A7A2-C05F-488A-84F0-00A52BB00AA9}" type="pres">
      <dgm:prSet presAssocID="{EE6A724C-C8E9-4719-9481-6B0C47A9C1CA}" presName="diagram" presStyleCnt="0">
        <dgm:presLayoutVars>
          <dgm:chPref val="1"/>
          <dgm:dir/>
          <dgm:animOne val="branch"/>
          <dgm:animLvl val="lvl"/>
          <dgm:resizeHandles/>
        </dgm:presLayoutVars>
      </dgm:prSet>
      <dgm:spPr/>
    </dgm:pt>
    <dgm:pt modelId="{EA15082D-BCC6-4D98-B339-AA256049FEA1}" type="pres">
      <dgm:prSet presAssocID="{C20D2DCF-69BA-421D-8E73-C0E6707638E7}" presName="root" presStyleCnt="0"/>
      <dgm:spPr/>
    </dgm:pt>
    <dgm:pt modelId="{E98412E4-347A-4CB8-A645-9621F96E8A84}" type="pres">
      <dgm:prSet presAssocID="{C20D2DCF-69BA-421D-8E73-C0E6707638E7}" presName="rootComposite" presStyleCnt="0"/>
      <dgm:spPr/>
    </dgm:pt>
    <dgm:pt modelId="{2F3D3239-AC0C-484E-BA18-B92D10C4DA92}" type="pres">
      <dgm:prSet presAssocID="{C20D2DCF-69BA-421D-8E73-C0E6707638E7}" presName="rootText" presStyleLbl="node1" presStyleIdx="0" presStyleCnt="2"/>
      <dgm:spPr/>
    </dgm:pt>
    <dgm:pt modelId="{692394FE-C89C-45BB-8695-B7F53DECAB57}" type="pres">
      <dgm:prSet presAssocID="{C20D2DCF-69BA-421D-8E73-C0E6707638E7}" presName="rootConnector" presStyleLbl="node1" presStyleIdx="0" presStyleCnt="2"/>
      <dgm:spPr/>
    </dgm:pt>
    <dgm:pt modelId="{EF3D428E-7FFF-414D-B13F-5848DE7CB6C0}" type="pres">
      <dgm:prSet presAssocID="{C20D2DCF-69BA-421D-8E73-C0E6707638E7}" presName="childShape" presStyleCnt="0"/>
      <dgm:spPr/>
    </dgm:pt>
    <dgm:pt modelId="{C49B3A0F-F84A-4999-B665-6F411482C86E}" type="pres">
      <dgm:prSet presAssocID="{1A6F0D2C-D78E-4D0D-B13A-7AC081F4ED3F}" presName="Name13" presStyleLbl="parChTrans1D2" presStyleIdx="0" presStyleCnt="2"/>
      <dgm:spPr/>
    </dgm:pt>
    <dgm:pt modelId="{CD7AE47F-9725-44C3-9283-D9EB8AF7EEB3}" type="pres">
      <dgm:prSet presAssocID="{99B64A58-D18B-4FA6-9737-A70E12F3115F}" presName="childText" presStyleLbl="bgAcc1" presStyleIdx="0" presStyleCnt="2" custScaleX="118261" custScaleY="108537">
        <dgm:presLayoutVars>
          <dgm:bulletEnabled val="1"/>
        </dgm:presLayoutVars>
      </dgm:prSet>
      <dgm:spPr/>
    </dgm:pt>
    <dgm:pt modelId="{C43EFBF2-FA4C-4F89-9E64-18A3662DE357}" type="pres">
      <dgm:prSet presAssocID="{C8E64C1D-0F34-4ADD-AA0E-A6293ECEFF3D}" presName="root" presStyleCnt="0"/>
      <dgm:spPr/>
    </dgm:pt>
    <dgm:pt modelId="{B25F10CF-DBC1-49C1-94E7-440FCD998B21}" type="pres">
      <dgm:prSet presAssocID="{C8E64C1D-0F34-4ADD-AA0E-A6293ECEFF3D}" presName="rootComposite" presStyleCnt="0"/>
      <dgm:spPr/>
    </dgm:pt>
    <dgm:pt modelId="{33F4C2E1-4AB4-40D8-A28F-383D09794834}" type="pres">
      <dgm:prSet presAssocID="{C8E64C1D-0F34-4ADD-AA0E-A6293ECEFF3D}" presName="rootText" presStyleLbl="node1" presStyleIdx="1" presStyleCnt="2"/>
      <dgm:spPr/>
    </dgm:pt>
    <dgm:pt modelId="{17F4480A-B7B8-4D9C-ABA1-1E30F59300F7}" type="pres">
      <dgm:prSet presAssocID="{C8E64C1D-0F34-4ADD-AA0E-A6293ECEFF3D}" presName="rootConnector" presStyleLbl="node1" presStyleIdx="1" presStyleCnt="2"/>
      <dgm:spPr/>
    </dgm:pt>
    <dgm:pt modelId="{CE33290E-0D94-45C3-8DE2-7510222C3F59}" type="pres">
      <dgm:prSet presAssocID="{C8E64C1D-0F34-4ADD-AA0E-A6293ECEFF3D}" presName="childShape" presStyleCnt="0"/>
      <dgm:spPr/>
    </dgm:pt>
    <dgm:pt modelId="{899569CA-1304-4289-9494-D2F76DFAFAE9}" type="pres">
      <dgm:prSet presAssocID="{41DC233A-945E-4F25-8258-8E2C4B58C03A}" presName="Name13" presStyleLbl="parChTrans1D2" presStyleIdx="1" presStyleCnt="2"/>
      <dgm:spPr/>
    </dgm:pt>
    <dgm:pt modelId="{6791DFD1-3225-4086-BA5E-66FD23A00F24}" type="pres">
      <dgm:prSet presAssocID="{022E4077-9B90-45C4-BEFE-A2D9D52457E3}" presName="childText" presStyleLbl="bgAcc1" presStyleIdx="1" presStyleCnt="2" custScaleX="114568" custScaleY="108389">
        <dgm:presLayoutVars>
          <dgm:bulletEnabled val="1"/>
        </dgm:presLayoutVars>
      </dgm:prSet>
      <dgm:spPr/>
    </dgm:pt>
  </dgm:ptLst>
  <dgm:cxnLst>
    <dgm:cxn modelId="{ACEF0924-C626-42C9-83D0-88375610DD87}" type="presOf" srcId="{C8E64C1D-0F34-4ADD-AA0E-A6293ECEFF3D}" destId="{33F4C2E1-4AB4-40D8-A28F-383D09794834}" srcOrd="0" destOrd="0" presId="urn:microsoft.com/office/officeart/2005/8/layout/hierarchy3"/>
    <dgm:cxn modelId="{50268625-C082-40CD-B62F-9BA45670E66C}" type="presOf" srcId="{EE6A724C-C8E9-4719-9481-6B0C47A9C1CA}" destId="{20C3A7A2-C05F-488A-84F0-00A52BB00AA9}" srcOrd="0" destOrd="0" presId="urn:microsoft.com/office/officeart/2005/8/layout/hierarchy3"/>
    <dgm:cxn modelId="{937F942C-87AA-4006-BD5B-496802C0F0FA}" srcId="{EE6A724C-C8E9-4719-9481-6B0C47A9C1CA}" destId="{C20D2DCF-69BA-421D-8E73-C0E6707638E7}" srcOrd="0" destOrd="0" parTransId="{414B9DDA-C416-4FA9-A318-9D33A8B39475}" sibTransId="{E4454173-CB75-4F1F-9C1A-E839A0F6B066}"/>
    <dgm:cxn modelId="{206A9A2C-54FC-4B16-8727-F609DB2279B3}" type="presOf" srcId="{C8E64C1D-0F34-4ADD-AA0E-A6293ECEFF3D}" destId="{17F4480A-B7B8-4D9C-ABA1-1E30F59300F7}" srcOrd="1" destOrd="0" presId="urn:microsoft.com/office/officeart/2005/8/layout/hierarchy3"/>
    <dgm:cxn modelId="{FDED1A38-FC59-4DFF-9D09-896A1B4FC24A}" type="presOf" srcId="{41DC233A-945E-4F25-8258-8E2C4B58C03A}" destId="{899569CA-1304-4289-9494-D2F76DFAFAE9}" srcOrd="0" destOrd="0" presId="urn:microsoft.com/office/officeart/2005/8/layout/hierarchy3"/>
    <dgm:cxn modelId="{BCEF9A53-1904-453C-914D-122F9524DB23}" type="presOf" srcId="{C20D2DCF-69BA-421D-8E73-C0E6707638E7}" destId="{692394FE-C89C-45BB-8695-B7F53DECAB57}" srcOrd="1" destOrd="0" presId="urn:microsoft.com/office/officeart/2005/8/layout/hierarchy3"/>
    <dgm:cxn modelId="{B6F887AF-A18E-41D7-AF5D-E74F6A8FF349}" type="presOf" srcId="{1A6F0D2C-D78E-4D0D-B13A-7AC081F4ED3F}" destId="{C49B3A0F-F84A-4999-B665-6F411482C86E}" srcOrd="0" destOrd="0" presId="urn:microsoft.com/office/officeart/2005/8/layout/hierarchy3"/>
    <dgm:cxn modelId="{0B9B7FB1-9118-447C-8D9C-4CA5C3FD9A6F}" type="presOf" srcId="{022E4077-9B90-45C4-BEFE-A2D9D52457E3}" destId="{6791DFD1-3225-4086-BA5E-66FD23A00F24}" srcOrd="0" destOrd="0" presId="urn:microsoft.com/office/officeart/2005/8/layout/hierarchy3"/>
    <dgm:cxn modelId="{D6C4AEB2-17AB-4B7D-8080-1C84FA8E4FC3}" srcId="{EE6A724C-C8E9-4719-9481-6B0C47A9C1CA}" destId="{C8E64C1D-0F34-4ADD-AA0E-A6293ECEFF3D}" srcOrd="1" destOrd="0" parTransId="{2569BA16-CE1B-490A-8059-EAC5F156EAB6}" sibTransId="{8A16408A-1433-4DCE-95B5-E0398EAC349A}"/>
    <dgm:cxn modelId="{25324ACA-A328-4064-B4D0-8F6D16D6CEA9}" type="presOf" srcId="{C20D2DCF-69BA-421D-8E73-C0E6707638E7}" destId="{2F3D3239-AC0C-484E-BA18-B92D10C4DA92}" srcOrd="0" destOrd="0" presId="urn:microsoft.com/office/officeart/2005/8/layout/hierarchy3"/>
    <dgm:cxn modelId="{29F2C7CE-64F4-4E11-AC3D-7E1DF50908A0}" srcId="{C20D2DCF-69BA-421D-8E73-C0E6707638E7}" destId="{99B64A58-D18B-4FA6-9737-A70E12F3115F}" srcOrd="0" destOrd="0" parTransId="{1A6F0D2C-D78E-4D0D-B13A-7AC081F4ED3F}" sibTransId="{EC39BDCE-1618-464E-9636-B93D5697F988}"/>
    <dgm:cxn modelId="{CFBF7CE2-E30C-4CF1-8F61-606AB8E21EF2}" srcId="{C8E64C1D-0F34-4ADD-AA0E-A6293ECEFF3D}" destId="{022E4077-9B90-45C4-BEFE-A2D9D52457E3}" srcOrd="0" destOrd="0" parTransId="{41DC233A-945E-4F25-8258-8E2C4B58C03A}" sibTransId="{1106D935-878B-4D80-A18F-2D95550D706C}"/>
    <dgm:cxn modelId="{D59AD3E8-5BBF-4D5F-8832-84FBFF6B4955}" type="presOf" srcId="{99B64A58-D18B-4FA6-9737-A70E12F3115F}" destId="{CD7AE47F-9725-44C3-9283-D9EB8AF7EEB3}" srcOrd="0" destOrd="0" presId="urn:microsoft.com/office/officeart/2005/8/layout/hierarchy3"/>
    <dgm:cxn modelId="{3542176B-71F2-4F9E-AA04-3EB0D6879F56}" type="presParOf" srcId="{20C3A7A2-C05F-488A-84F0-00A52BB00AA9}" destId="{EA15082D-BCC6-4D98-B339-AA256049FEA1}" srcOrd="0" destOrd="0" presId="urn:microsoft.com/office/officeart/2005/8/layout/hierarchy3"/>
    <dgm:cxn modelId="{55B6B548-01A1-4C3C-A0C9-36EF64B982B8}" type="presParOf" srcId="{EA15082D-BCC6-4D98-B339-AA256049FEA1}" destId="{E98412E4-347A-4CB8-A645-9621F96E8A84}" srcOrd="0" destOrd="0" presId="urn:microsoft.com/office/officeart/2005/8/layout/hierarchy3"/>
    <dgm:cxn modelId="{04920131-582B-42C4-B310-00C35995CD59}" type="presParOf" srcId="{E98412E4-347A-4CB8-A645-9621F96E8A84}" destId="{2F3D3239-AC0C-484E-BA18-B92D10C4DA92}" srcOrd="0" destOrd="0" presId="urn:microsoft.com/office/officeart/2005/8/layout/hierarchy3"/>
    <dgm:cxn modelId="{09385CE8-A2FD-42B3-9759-0D7A31E09AEE}" type="presParOf" srcId="{E98412E4-347A-4CB8-A645-9621F96E8A84}" destId="{692394FE-C89C-45BB-8695-B7F53DECAB57}" srcOrd="1" destOrd="0" presId="urn:microsoft.com/office/officeart/2005/8/layout/hierarchy3"/>
    <dgm:cxn modelId="{5AD21575-67C9-46E2-A105-8DD8527F9332}" type="presParOf" srcId="{EA15082D-BCC6-4D98-B339-AA256049FEA1}" destId="{EF3D428E-7FFF-414D-B13F-5848DE7CB6C0}" srcOrd="1" destOrd="0" presId="urn:microsoft.com/office/officeart/2005/8/layout/hierarchy3"/>
    <dgm:cxn modelId="{7B37F8CF-E4BC-4D31-8171-C7816D102810}" type="presParOf" srcId="{EF3D428E-7FFF-414D-B13F-5848DE7CB6C0}" destId="{C49B3A0F-F84A-4999-B665-6F411482C86E}" srcOrd="0" destOrd="0" presId="urn:microsoft.com/office/officeart/2005/8/layout/hierarchy3"/>
    <dgm:cxn modelId="{C7B21F9C-B0CB-423A-B52C-9535640C311D}" type="presParOf" srcId="{EF3D428E-7FFF-414D-B13F-5848DE7CB6C0}" destId="{CD7AE47F-9725-44C3-9283-D9EB8AF7EEB3}" srcOrd="1" destOrd="0" presId="urn:microsoft.com/office/officeart/2005/8/layout/hierarchy3"/>
    <dgm:cxn modelId="{74031A72-4DA7-48E8-8812-1E4AAA7767E8}" type="presParOf" srcId="{20C3A7A2-C05F-488A-84F0-00A52BB00AA9}" destId="{C43EFBF2-FA4C-4F89-9E64-18A3662DE357}" srcOrd="1" destOrd="0" presId="urn:microsoft.com/office/officeart/2005/8/layout/hierarchy3"/>
    <dgm:cxn modelId="{FD653F42-D491-4119-9245-445CE4343A35}" type="presParOf" srcId="{C43EFBF2-FA4C-4F89-9E64-18A3662DE357}" destId="{B25F10CF-DBC1-49C1-94E7-440FCD998B21}" srcOrd="0" destOrd="0" presId="urn:microsoft.com/office/officeart/2005/8/layout/hierarchy3"/>
    <dgm:cxn modelId="{C99FBB3F-37FE-4FCB-8A8E-2ECF231D70C3}" type="presParOf" srcId="{B25F10CF-DBC1-49C1-94E7-440FCD998B21}" destId="{33F4C2E1-4AB4-40D8-A28F-383D09794834}" srcOrd="0" destOrd="0" presId="urn:microsoft.com/office/officeart/2005/8/layout/hierarchy3"/>
    <dgm:cxn modelId="{928AD997-6D9E-4E8A-BF04-B3B8B5B735E5}" type="presParOf" srcId="{B25F10CF-DBC1-49C1-94E7-440FCD998B21}" destId="{17F4480A-B7B8-4D9C-ABA1-1E30F59300F7}" srcOrd="1" destOrd="0" presId="urn:microsoft.com/office/officeart/2005/8/layout/hierarchy3"/>
    <dgm:cxn modelId="{544E398C-3691-42F0-A64D-FFEDB291C777}" type="presParOf" srcId="{C43EFBF2-FA4C-4F89-9E64-18A3662DE357}" destId="{CE33290E-0D94-45C3-8DE2-7510222C3F59}" srcOrd="1" destOrd="0" presId="urn:microsoft.com/office/officeart/2005/8/layout/hierarchy3"/>
    <dgm:cxn modelId="{51AE5A5A-37E8-4F21-8BA4-A02882CF140A}" type="presParOf" srcId="{CE33290E-0D94-45C3-8DE2-7510222C3F59}" destId="{899569CA-1304-4289-9494-D2F76DFAFAE9}" srcOrd="0" destOrd="0" presId="urn:microsoft.com/office/officeart/2005/8/layout/hierarchy3"/>
    <dgm:cxn modelId="{CC19269E-FE83-428A-8A9A-6A25A8C678A3}" type="presParOf" srcId="{CE33290E-0D94-45C3-8DE2-7510222C3F59}" destId="{6791DFD1-3225-4086-BA5E-66FD23A00F24}"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AEA333-027B-40E0-9941-FEC0FF2A233D}">
      <dsp:nvSpPr>
        <dsp:cNvPr id="0" name=""/>
        <dsp:cNvSpPr/>
      </dsp:nvSpPr>
      <dsp:spPr>
        <a:xfrm>
          <a:off x="2071" y="63129"/>
          <a:ext cx="2020131" cy="580168"/>
        </a:xfrm>
        <a:prstGeom prst="rect">
          <a:avLst/>
        </a:prstGeom>
        <a:solidFill>
          <a:schemeClr val="accent1">
            <a:alpha val="9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a:t>Notice of Funding Opportunity (NOFO)</a:t>
          </a:r>
          <a:endParaRPr lang="en-US" sz="1600" kern="1200" dirty="0"/>
        </a:p>
      </dsp:txBody>
      <dsp:txXfrm>
        <a:off x="2071" y="63129"/>
        <a:ext cx="2020131" cy="580168"/>
      </dsp:txXfrm>
    </dsp:sp>
    <dsp:sp modelId="{E9428928-9DC0-424F-A796-A82457BCBDDF}">
      <dsp:nvSpPr>
        <dsp:cNvPr id="0" name=""/>
        <dsp:cNvSpPr/>
      </dsp:nvSpPr>
      <dsp:spPr>
        <a:xfrm>
          <a:off x="2071" y="643298"/>
          <a:ext cx="2020131" cy="479826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t>Formally known as Solicitation - Budget request should align with allowable activities and program guidelines within the NOFO.  </a:t>
          </a:r>
          <a:endParaRPr lang="en-US" sz="1600" kern="1200" dirty="0"/>
        </a:p>
      </dsp:txBody>
      <dsp:txXfrm>
        <a:off x="2071" y="643298"/>
        <a:ext cx="2020131" cy="4798260"/>
      </dsp:txXfrm>
    </dsp:sp>
    <dsp:sp modelId="{1E427B8C-6D2F-4A99-A061-2E140730823C}">
      <dsp:nvSpPr>
        <dsp:cNvPr id="0" name=""/>
        <dsp:cNvSpPr/>
      </dsp:nvSpPr>
      <dsp:spPr>
        <a:xfrm>
          <a:off x="2305021" y="63129"/>
          <a:ext cx="2020131" cy="580168"/>
        </a:xfrm>
        <a:prstGeom prst="rect">
          <a:avLst/>
        </a:prstGeom>
        <a:solidFill>
          <a:schemeClr val="accent1">
            <a:alpha val="90000"/>
            <a:hueOff val="0"/>
            <a:satOff val="0"/>
            <a:lumOff val="0"/>
            <a:alphaOff val="-20000"/>
          </a:schemeClr>
        </a:solidFill>
        <a:ln w="25400" cap="flat" cmpd="sng" algn="ctr">
          <a:solidFill>
            <a:schemeClr val="accent1">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a:t>DOJ Financial Guide</a:t>
          </a:r>
          <a:endParaRPr lang="en-US" sz="1600" kern="1200" dirty="0"/>
        </a:p>
      </dsp:txBody>
      <dsp:txXfrm>
        <a:off x="2305021" y="63129"/>
        <a:ext cx="2020131" cy="580168"/>
      </dsp:txXfrm>
    </dsp:sp>
    <dsp:sp modelId="{8B185C42-BCFD-45A9-BF03-35A5A95BD990}">
      <dsp:nvSpPr>
        <dsp:cNvPr id="0" name=""/>
        <dsp:cNvSpPr/>
      </dsp:nvSpPr>
      <dsp:spPr>
        <a:xfrm>
          <a:off x="2305021" y="643298"/>
          <a:ext cx="2020131" cy="479826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t>The DOJ Grants Financial Guide is a primary reference manual for Office of Justice Programs (OJP), Office on Violence Against Women (OVW), and Office of Community Oriented Policing Services (COPS Office) award recipients, compiling laws and regulations related to the financial and administrative management of DOJ grants</a:t>
          </a:r>
          <a:endParaRPr lang="en-US" sz="1600" kern="1200" dirty="0"/>
        </a:p>
      </dsp:txBody>
      <dsp:txXfrm>
        <a:off x="2305021" y="643298"/>
        <a:ext cx="2020131" cy="4798260"/>
      </dsp:txXfrm>
    </dsp:sp>
    <dsp:sp modelId="{C6539BBA-1A60-484D-8319-9F747DAF183B}">
      <dsp:nvSpPr>
        <dsp:cNvPr id="0" name=""/>
        <dsp:cNvSpPr/>
      </dsp:nvSpPr>
      <dsp:spPr>
        <a:xfrm>
          <a:off x="4607970" y="63129"/>
          <a:ext cx="2020131" cy="580168"/>
        </a:xfrm>
        <a:prstGeom prst="rect">
          <a:avLst/>
        </a:prstGeom>
        <a:solidFill>
          <a:schemeClr val="accent1">
            <a:alpha val="90000"/>
            <a:hueOff val="0"/>
            <a:satOff val="0"/>
            <a:lumOff val="0"/>
            <a:alphaOff val="-40000"/>
          </a:schemeClr>
        </a:solidFill>
        <a:ln w="25400" cap="flat" cmpd="sng" algn="ctr">
          <a:solidFill>
            <a:schemeClr val="accent1">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a:t>2 C.F.R. Part 200, Subpart E</a:t>
          </a:r>
          <a:endParaRPr lang="en-US" sz="1600" kern="1200" dirty="0"/>
        </a:p>
      </dsp:txBody>
      <dsp:txXfrm>
        <a:off x="4607970" y="63129"/>
        <a:ext cx="2020131" cy="580168"/>
      </dsp:txXfrm>
    </dsp:sp>
    <dsp:sp modelId="{829F3265-623A-42AD-9DE7-F416800D01AD}">
      <dsp:nvSpPr>
        <dsp:cNvPr id="0" name=""/>
        <dsp:cNvSpPr/>
      </dsp:nvSpPr>
      <dsp:spPr>
        <a:xfrm>
          <a:off x="4607970" y="643298"/>
          <a:ext cx="2020131" cy="479826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t>Refers to Title 2 of the Code of Federal Regulations (CFR), which contains the Office of Management and Budget (OMB) guidance for Federal financial assistance, including the Uniform Administrative Requirements, Cost Principles, and Audit Requirements for Federal Awards</a:t>
          </a:r>
          <a:endParaRPr lang="en-US" sz="1600" kern="1200" dirty="0"/>
        </a:p>
      </dsp:txBody>
      <dsp:txXfrm>
        <a:off x="4607970" y="643298"/>
        <a:ext cx="2020131" cy="47982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52D1F8-D7C4-4DED-B6C1-451525116B5D}">
      <dsp:nvSpPr>
        <dsp:cNvPr id="0" name=""/>
        <dsp:cNvSpPr/>
      </dsp:nvSpPr>
      <dsp:spPr>
        <a:xfrm>
          <a:off x="930572" y="3032"/>
          <a:ext cx="2833338" cy="1700003"/>
        </a:xfrm>
        <a:prstGeom prst="rect">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defRPr b="1"/>
          </a:pPr>
          <a:r>
            <a:rPr lang="en-US" sz="1600" b="1" i="0" kern="1200" baseline="0" dirty="0">
              <a:latin typeface="Cambria" panose="02040503050406030204" pitchFamily="18" charset="0"/>
              <a:ea typeface="Cambria" panose="02040503050406030204" pitchFamily="18" charset="0"/>
            </a:rPr>
            <a:t>Specific </a:t>
          </a:r>
        </a:p>
        <a:p>
          <a:pPr marL="0" lvl="0" indent="0" algn="l" defTabSz="711200">
            <a:lnSpc>
              <a:spcPct val="90000"/>
            </a:lnSpc>
            <a:spcBef>
              <a:spcPct val="0"/>
            </a:spcBef>
            <a:spcAft>
              <a:spcPct val="35000"/>
            </a:spcAft>
            <a:buNone/>
            <a:defRPr b="1"/>
          </a:pPr>
          <a:r>
            <a:rPr lang="en-US" sz="1600" b="0" i="0" kern="1200" baseline="0" dirty="0">
              <a:latin typeface="Cambria" panose="02040503050406030204" pitchFamily="18" charset="0"/>
              <a:ea typeface="Cambria" panose="02040503050406030204" pitchFamily="18" charset="0"/>
            </a:rPr>
            <a:t> Financial goals should be very detailed (not vague) and align with NOFO and DOJ’s mission. Transparency is key.</a:t>
          </a:r>
          <a:endParaRPr lang="en-US" sz="1600" kern="1200" dirty="0">
            <a:latin typeface="Cambria" panose="02040503050406030204" pitchFamily="18" charset="0"/>
            <a:ea typeface="Cambria" panose="02040503050406030204" pitchFamily="18" charset="0"/>
          </a:endParaRPr>
        </a:p>
        <a:p>
          <a:pPr marL="114300" lvl="1" indent="-114300" algn="l" defTabSz="533400">
            <a:lnSpc>
              <a:spcPct val="90000"/>
            </a:lnSpc>
            <a:spcBef>
              <a:spcPct val="0"/>
            </a:spcBef>
            <a:spcAft>
              <a:spcPct val="15000"/>
            </a:spcAft>
            <a:buChar char="•"/>
          </a:pPr>
          <a:endParaRPr lang="en-US" sz="1200" kern="1200" dirty="0">
            <a:solidFill>
              <a:schemeClr val="tx1"/>
            </a:solidFill>
          </a:endParaRPr>
        </a:p>
      </dsp:txBody>
      <dsp:txXfrm>
        <a:off x="930572" y="3032"/>
        <a:ext cx="2833338" cy="1700003"/>
      </dsp:txXfrm>
    </dsp:sp>
    <dsp:sp modelId="{053B8714-9152-4FD2-A744-97AFE6E01C45}">
      <dsp:nvSpPr>
        <dsp:cNvPr id="0" name=""/>
        <dsp:cNvSpPr/>
      </dsp:nvSpPr>
      <dsp:spPr>
        <a:xfrm>
          <a:off x="4047245" y="3032"/>
          <a:ext cx="2833338" cy="1700003"/>
        </a:xfrm>
        <a:prstGeom prst="rect">
          <a:avLst/>
        </a:prstGeom>
        <a:solidFill>
          <a:schemeClr val="accent1">
            <a:alpha val="90000"/>
            <a:hueOff val="0"/>
            <a:satOff val="0"/>
            <a:lumOff val="0"/>
            <a:alphaOff val="-1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defRPr b="1"/>
          </a:pPr>
          <a:r>
            <a:rPr lang="en-US" sz="1600" b="1" kern="1200">
              <a:latin typeface="Cambria" panose="02040503050406030204" pitchFamily="18" charset="0"/>
              <a:ea typeface="Cambria" panose="02040503050406030204" pitchFamily="18" charset="0"/>
            </a:rPr>
            <a:t>M</a:t>
          </a:r>
          <a:r>
            <a:rPr lang="en-US" sz="1600" kern="1200">
              <a:latin typeface="Cambria" panose="02040503050406030204" pitchFamily="18" charset="0"/>
              <a:ea typeface="Cambria" panose="02040503050406030204" pitchFamily="18" charset="0"/>
            </a:rPr>
            <a:t>easurable </a:t>
          </a:r>
        </a:p>
        <a:p>
          <a:pPr marL="0" lvl="0" indent="0" algn="ctr" defTabSz="711200">
            <a:lnSpc>
              <a:spcPct val="90000"/>
            </a:lnSpc>
            <a:spcBef>
              <a:spcPct val="0"/>
            </a:spcBef>
            <a:spcAft>
              <a:spcPct val="35000"/>
            </a:spcAft>
            <a:buNone/>
            <a:defRPr b="1"/>
          </a:pPr>
          <a:r>
            <a:rPr kumimoji="0" lang="en-US" sz="1600" b="0" i="0" u="none" strike="noStrike" kern="1200" cap="none" spc="0" normalizeH="0" baseline="0" noProof="0">
              <a:effectLst/>
              <a:uLnTx/>
              <a:uFillTx/>
              <a:latin typeface="Cambria" panose="02040503050406030204" pitchFamily="18" charset="0"/>
              <a:ea typeface="Cambria" panose="02040503050406030204" pitchFamily="18" charset="0"/>
              <a:cs typeface="+mn-cs"/>
            </a:rPr>
            <a:t>Be sure that funding requested is consistent with the allowable activities and be able to track with an adequate accounting system.</a:t>
          </a:r>
          <a:endParaRPr lang="en-US" sz="1600" b="0" kern="1200">
            <a:latin typeface="Cambria" panose="02040503050406030204" pitchFamily="18" charset="0"/>
            <a:ea typeface="Cambria" panose="02040503050406030204" pitchFamily="18" charset="0"/>
          </a:endParaRPr>
        </a:p>
      </dsp:txBody>
      <dsp:txXfrm>
        <a:off x="4047245" y="3032"/>
        <a:ext cx="2833338" cy="1700003"/>
      </dsp:txXfrm>
    </dsp:sp>
    <dsp:sp modelId="{68B66AAF-E4BA-4CA0-8318-79B5EB33E7D0}">
      <dsp:nvSpPr>
        <dsp:cNvPr id="0" name=""/>
        <dsp:cNvSpPr/>
      </dsp:nvSpPr>
      <dsp:spPr>
        <a:xfrm>
          <a:off x="7163917" y="3032"/>
          <a:ext cx="2833338" cy="1700003"/>
        </a:xfrm>
        <a:prstGeom prst="rect">
          <a:avLst/>
        </a:prstGeom>
        <a:solidFill>
          <a:schemeClr val="accent1">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defRPr b="1"/>
          </a:pPr>
          <a:r>
            <a:rPr lang="en-US" sz="1600" b="1" i="0" kern="1200" baseline="0">
              <a:latin typeface="Cambria" panose="02040503050406030204" pitchFamily="18" charset="0"/>
              <a:ea typeface="Cambria" panose="02040503050406030204" pitchFamily="18" charset="0"/>
            </a:rPr>
            <a:t>Attainable</a:t>
          </a:r>
          <a:r>
            <a:rPr lang="en-US" sz="1600" b="0" i="0" kern="1200" baseline="0">
              <a:latin typeface="Cambria" panose="02040503050406030204" pitchFamily="18" charset="0"/>
              <a:ea typeface="Cambria" panose="02040503050406030204" pitchFamily="18" charset="0"/>
            </a:rPr>
            <a:t>  </a:t>
          </a:r>
        </a:p>
        <a:p>
          <a:pPr marL="0" lvl="0" indent="0" algn="ctr" defTabSz="711200">
            <a:lnSpc>
              <a:spcPct val="90000"/>
            </a:lnSpc>
            <a:spcBef>
              <a:spcPct val="0"/>
            </a:spcBef>
            <a:spcAft>
              <a:spcPct val="35000"/>
            </a:spcAft>
            <a:buNone/>
            <a:defRPr b="1"/>
          </a:pPr>
          <a:r>
            <a:rPr lang="en-US" sz="1600" b="0" i="0" kern="1200" baseline="0">
              <a:latin typeface="Cambria" panose="02040503050406030204" pitchFamily="18" charset="0"/>
              <a:ea typeface="Cambria" panose="02040503050406030204" pitchFamily="18" charset="0"/>
            </a:rPr>
            <a:t>Be realistic and attainable.  Should be able at achieve goals within the budget period.</a:t>
          </a:r>
          <a:endParaRPr lang="en-US" sz="1600" kern="1200">
            <a:latin typeface="Cambria" panose="02040503050406030204" pitchFamily="18" charset="0"/>
            <a:ea typeface="Cambria" panose="02040503050406030204" pitchFamily="18" charset="0"/>
          </a:endParaRPr>
        </a:p>
      </dsp:txBody>
      <dsp:txXfrm>
        <a:off x="7163917" y="3032"/>
        <a:ext cx="2833338" cy="1700003"/>
      </dsp:txXfrm>
    </dsp:sp>
    <dsp:sp modelId="{D35B36C4-774D-4CAD-A87B-38C323168213}">
      <dsp:nvSpPr>
        <dsp:cNvPr id="0" name=""/>
        <dsp:cNvSpPr/>
      </dsp:nvSpPr>
      <dsp:spPr>
        <a:xfrm>
          <a:off x="2488909" y="1986369"/>
          <a:ext cx="2833338" cy="1700003"/>
        </a:xfrm>
        <a:prstGeom prst="rect">
          <a:avLst/>
        </a:prstGeom>
        <a:solidFill>
          <a:schemeClr val="accent1">
            <a:alpha val="90000"/>
            <a:hueOff val="0"/>
            <a:satOff val="0"/>
            <a:lumOff val="0"/>
            <a:alphaOff val="-3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defRPr b="1"/>
          </a:pPr>
          <a:r>
            <a:rPr lang="en-US" sz="1600" b="1" kern="1200">
              <a:latin typeface="Cambria" panose="02040503050406030204" pitchFamily="18" charset="0"/>
              <a:ea typeface="Cambria" panose="02040503050406030204" pitchFamily="18" charset="0"/>
            </a:rPr>
            <a:t>R</a:t>
          </a:r>
          <a:r>
            <a:rPr lang="en-US" sz="1600" kern="1200">
              <a:latin typeface="Cambria" panose="02040503050406030204" pitchFamily="18" charset="0"/>
              <a:ea typeface="Cambria" panose="02040503050406030204" pitchFamily="18" charset="0"/>
            </a:rPr>
            <a:t>elevant </a:t>
          </a:r>
        </a:p>
        <a:p>
          <a:pPr marL="0" lvl="0" indent="0" algn="ctr" defTabSz="711200">
            <a:lnSpc>
              <a:spcPct val="90000"/>
            </a:lnSpc>
            <a:spcBef>
              <a:spcPct val="0"/>
            </a:spcBef>
            <a:spcAft>
              <a:spcPct val="35000"/>
            </a:spcAft>
            <a:buNone/>
            <a:defRPr b="1"/>
          </a:pPr>
          <a:r>
            <a:rPr lang="en-US" sz="1600" b="0" kern="1200">
              <a:latin typeface="Cambria" panose="02040503050406030204" pitchFamily="18" charset="0"/>
              <a:ea typeface="Cambria" panose="02040503050406030204" pitchFamily="18" charset="0"/>
            </a:rPr>
            <a:t>Ensure costs and activities in the budget are for allowable, allocable, necessary, and reasonable costs.</a:t>
          </a:r>
        </a:p>
      </dsp:txBody>
      <dsp:txXfrm>
        <a:off x="2488909" y="1986369"/>
        <a:ext cx="2833338" cy="1700003"/>
      </dsp:txXfrm>
    </dsp:sp>
    <dsp:sp modelId="{BA673D84-1CBC-4CC0-A590-8B13C0E4D2B0}">
      <dsp:nvSpPr>
        <dsp:cNvPr id="0" name=""/>
        <dsp:cNvSpPr/>
      </dsp:nvSpPr>
      <dsp:spPr>
        <a:xfrm>
          <a:off x="5605581" y="1986369"/>
          <a:ext cx="2833338" cy="1700003"/>
        </a:xfrm>
        <a:prstGeom prst="rect">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defRPr b="1"/>
          </a:pPr>
          <a:r>
            <a:rPr lang="en-US" sz="1600" b="1" i="0" kern="1200" baseline="0">
              <a:latin typeface="Cambria" panose="02040503050406030204" pitchFamily="18" charset="0"/>
              <a:ea typeface="Cambria" panose="02040503050406030204" pitchFamily="18" charset="0"/>
            </a:rPr>
            <a:t>Time-bound </a:t>
          </a:r>
          <a:r>
            <a:rPr lang="en-US" sz="1600" b="0" i="0" kern="1200" baseline="0"/>
            <a:t> </a:t>
          </a:r>
        </a:p>
        <a:p>
          <a:pPr marL="0" lvl="0" indent="0" algn="ctr" defTabSz="711200">
            <a:lnSpc>
              <a:spcPct val="90000"/>
            </a:lnSpc>
            <a:spcBef>
              <a:spcPct val="0"/>
            </a:spcBef>
            <a:spcAft>
              <a:spcPct val="35000"/>
            </a:spcAft>
            <a:buNone/>
            <a:defRPr b="1"/>
          </a:pPr>
          <a:r>
            <a:rPr lang="en-US" sz="1600" b="0" i="0" kern="1200" baseline="0">
              <a:latin typeface="Cambria" panose="02040503050406030204" pitchFamily="18" charset="0"/>
              <a:ea typeface="Cambria" panose="02040503050406030204" pitchFamily="18" charset="0"/>
            </a:rPr>
            <a:t>Budget should be organized by year. Must adhere to the period of performance for obligating, reporting, and expending.</a:t>
          </a:r>
          <a:endParaRPr lang="en-US" sz="1600" kern="1200">
            <a:latin typeface="Cambria" panose="02040503050406030204" pitchFamily="18" charset="0"/>
            <a:ea typeface="Cambria" panose="02040503050406030204" pitchFamily="18" charset="0"/>
          </a:endParaRPr>
        </a:p>
      </dsp:txBody>
      <dsp:txXfrm>
        <a:off x="5605581" y="1986369"/>
        <a:ext cx="2833338" cy="17000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D6C939-05BB-45B6-A526-161DD2A3E372}">
      <dsp:nvSpPr>
        <dsp:cNvPr id="0" name=""/>
        <dsp:cNvSpPr/>
      </dsp:nvSpPr>
      <dsp:spPr>
        <a:xfrm>
          <a:off x="0" y="436341"/>
          <a:ext cx="4555782" cy="23247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53579" tIns="374904" rIns="353579" bIns="128016" numCol="1" spcCol="1270" anchor="t"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n-US" sz="1800" kern="1200">
              <a:latin typeface="Cambria" panose="02040503050406030204" pitchFamily="18" charset="0"/>
              <a:ea typeface="Cambria" panose="02040503050406030204" pitchFamily="18" charset="0"/>
            </a:rPr>
            <a:t>Easily identified with a specific cost objective</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a:latin typeface="Cambria" panose="02040503050406030204" pitchFamily="18" charset="0"/>
              <a:ea typeface="Cambria" panose="02040503050406030204" pitchFamily="18" charset="0"/>
            </a:rPr>
            <a:t>Specific to a particular cost objective</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a:latin typeface="Cambria" panose="02040503050406030204" pitchFamily="18" charset="0"/>
              <a:ea typeface="Cambria" panose="02040503050406030204" pitchFamily="18" charset="0"/>
            </a:rPr>
            <a:t>Direct Salaries, Travel Equipment, Materials</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a:latin typeface="Cambria" panose="02040503050406030204" pitchFamily="18" charset="0"/>
              <a:ea typeface="Cambria" panose="02040503050406030204" pitchFamily="18" charset="0"/>
            </a:rPr>
            <a:t>Budget Detail Worksheet Cost Categories</a:t>
          </a:r>
        </a:p>
      </dsp:txBody>
      <dsp:txXfrm>
        <a:off x="0" y="436341"/>
        <a:ext cx="4555782" cy="2324700"/>
      </dsp:txXfrm>
    </dsp:sp>
    <dsp:sp modelId="{5500A0D4-F014-4E3B-A659-16D0D56BFFD9}">
      <dsp:nvSpPr>
        <dsp:cNvPr id="0" name=""/>
        <dsp:cNvSpPr/>
      </dsp:nvSpPr>
      <dsp:spPr>
        <a:xfrm>
          <a:off x="227789" y="170661"/>
          <a:ext cx="3189047" cy="5313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0538" tIns="0" rIns="120538" bIns="0" numCol="1" spcCol="1270" anchor="ctr" anchorCtr="0">
          <a:noAutofit/>
        </a:bodyPr>
        <a:lstStyle/>
        <a:p>
          <a:pPr marL="0" lvl="0" indent="0" algn="l" defTabSz="800100">
            <a:lnSpc>
              <a:spcPct val="90000"/>
            </a:lnSpc>
            <a:spcBef>
              <a:spcPct val="0"/>
            </a:spcBef>
            <a:spcAft>
              <a:spcPct val="35000"/>
            </a:spcAft>
            <a:buNone/>
            <a:defRPr b="1"/>
          </a:pPr>
          <a:r>
            <a:rPr lang="en-US" sz="1800" kern="1200">
              <a:latin typeface="Georgia" panose="02040502050405020303" pitchFamily="18" charset="0"/>
            </a:rPr>
            <a:t>Direct Costs</a:t>
          </a:r>
        </a:p>
      </dsp:txBody>
      <dsp:txXfrm>
        <a:off x="253728" y="196600"/>
        <a:ext cx="3137169" cy="479482"/>
      </dsp:txXfrm>
    </dsp:sp>
    <dsp:sp modelId="{884490A8-D002-4D84-B13B-16BFB247E1B3}">
      <dsp:nvSpPr>
        <dsp:cNvPr id="0" name=""/>
        <dsp:cNvSpPr/>
      </dsp:nvSpPr>
      <dsp:spPr>
        <a:xfrm>
          <a:off x="0" y="3123921"/>
          <a:ext cx="4555782" cy="20979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53579" tIns="374904" rIns="353579"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latin typeface="Cambria" panose="02040503050406030204" pitchFamily="18" charset="0"/>
              <a:ea typeface="Cambria" panose="02040503050406030204" pitchFamily="18" charset="0"/>
            </a:rPr>
            <a:t>Not readily assignable to cost objective</a:t>
          </a:r>
        </a:p>
        <a:p>
          <a:pPr marL="171450" lvl="1" indent="-171450" algn="l" defTabSz="800100">
            <a:lnSpc>
              <a:spcPct val="90000"/>
            </a:lnSpc>
            <a:spcBef>
              <a:spcPct val="0"/>
            </a:spcBef>
            <a:spcAft>
              <a:spcPct val="15000"/>
            </a:spcAft>
            <a:buChar char="•"/>
          </a:pPr>
          <a:r>
            <a:rPr lang="en-US" sz="1800" kern="1200">
              <a:latin typeface="Cambria" panose="02040503050406030204" pitchFamily="18" charset="0"/>
              <a:ea typeface="Cambria" panose="02040503050406030204" pitchFamily="18" charset="0"/>
            </a:rPr>
            <a:t>Benefits more than one cost objective</a:t>
          </a:r>
        </a:p>
        <a:p>
          <a:pPr marL="171450" lvl="1" indent="-171450" algn="l" defTabSz="800100">
            <a:lnSpc>
              <a:spcPct val="90000"/>
            </a:lnSpc>
            <a:spcBef>
              <a:spcPct val="0"/>
            </a:spcBef>
            <a:spcAft>
              <a:spcPct val="15000"/>
            </a:spcAft>
            <a:buChar char="•"/>
          </a:pPr>
          <a:r>
            <a:rPr lang="en-US" sz="1800" kern="1200">
              <a:latin typeface="Cambria" panose="02040503050406030204" pitchFamily="18" charset="0"/>
              <a:ea typeface="Cambria" panose="02040503050406030204" pitchFamily="18" charset="0"/>
            </a:rPr>
            <a:t>Accounting Services, Utilities, Rent</a:t>
          </a:r>
        </a:p>
        <a:p>
          <a:pPr marL="171450" lvl="1" indent="-171450" algn="l" defTabSz="800100">
            <a:lnSpc>
              <a:spcPct val="90000"/>
            </a:lnSpc>
            <a:spcBef>
              <a:spcPct val="0"/>
            </a:spcBef>
            <a:spcAft>
              <a:spcPct val="15000"/>
            </a:spcAft>
            <a:buChar char="•"/>
          </a:pPr>
          <a:r>
            <a:rPr lang="en-US" sz="1800" kern="1200">
              <a:latin typeface="Cambria" panose="02040503050406030204" pitchFamily="18" charset="0"/>
              <a:ea typeface="Cambria" panose="02040503050406030204" pitchFamily="18" charset="0"/>
            </a:rPr>
            <a:t>Budget Detail Worksheet Indirect Cost Category</a:t>
          </a:r>
        </a:p>
      </dsp:txBody>
      <dsp:txXfrm>
        <a:off x="0" y="3123921"/>
        <a:ext cx="4555782" cy="2097900"/>
      </dsp:txXfrm>
    </dsp:sp>
    <dsp:sp modelId="{75C75DAD-1410-4F60-BBBD-42EA7389B192}">
      <dsp:nvSpPr>
        <dsp:cNvPr id="0" name=""/>
        <dsp:cNvSpPr/>
      </dsp:nvSpPr>
      <dsp:spPr>
        <a:xfrm>
          <a:off x="227789" y="2858241"/>
          <a:ext cx="3189047" cy="5313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0538" tIns="0" rIns="120538" bIns="0" numCol="1" spcCol="1270" anchor="ctr" anchorCtr="0">
          <a:noAutofit/>
        </a:bodyPr>
        <a:lstStyle/>
        <a:p>
          <a:pPr marL="0" lvl="0" indent="0" algn="l" defTabSz="800100">
            <a:lnSpc>
              <a:spcPct val="90000"/>
            </a:lnSpc>
            <a:spcBef>
              <a:spcPct val="0"/>
            </a:spcBef>
            <a:spcAft>
              <a:spcPct val="35000"/>
            </a:spcAft>
            <a:buNone/>
            <a:defRPr b="1"/>
          </a:pPr>
          <a:r>
            <a:rPr lang="en-US" sz="1800" kern="1200">
              <a:latin typeface="Georgia" panose="02040502050405020303" pitchFamily="18" charset="0"/>
            </a:rPr>
            <a:t>Indirect Costs</a:t>
          </a:r>
        </a:p>
      </dsp:txBody>
      <dsp:txXfrm>
        <a:off x="253728" y="2884180"/>
        <a:ext cx="3137169" cy="4794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C493A4-CBB2-4ECD-89E1-9C6E90A461E1}">
      <dsp:nvSpPr>
        <dsp:cNvPr id="0" name=""/>
        <dsp:cNvSpPr/>
      </dsp:nvSpPr>
      <dsp:spPr>
        <a:xfrm>
          <a:off x="2749880" y="364400"/>
          <a:ext cx="5105182" cy="1595369"/>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80597"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Cambria" panose="02040503050406030204" pitchFamily="18" charset="0"/>
              <a:ea typeface="Cambria" panose="02040503050406030204" pitchFamily="18" charset="0"/>
            </a:rPr>
            <a:t>After completing the application (SF424), etc.- complete the Just Grants Budget Detail Form in DOJ’s Justice Grants System.</a:t>
          </a:r>
        </a:p>
      </dsp:txBody>
      <dsp:txXfrm>
        <a:off x="2749880" y="364400"/>
        <a:ext cx="5105182" cy="1595369"/>
      </dsp:txXfrm>
    </dsp:sp>
    <dsp:sp modelId="{B36A27F7-8FDA-493B-B9B6-885186FD3C81}">
      <dsp:nvSpPr>
        <dsp:cNvPr id="0" name=""/>
        <dsp:cNvSpPr/>
      </dsp:nvSpPr>
      <dsp:spPr>
        <a:xfrm>
          <a:off x="2537165" y="133958"/>
          <a:ext cx="1116758" cy="1675137"/>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2000" r="-2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0321F3-0A6C-4BD4-B21D-F24DE3DBED87}">
      <dsp:nvSpPr>
        <dsp:cNvPr id="0" name=""/>
        <dsp:cNvSpPr/>
      </dsp:nvSpPr>
      <dsp:spPr>
        <a:xfrm>
          <a:off x="2749880" y="2372793"/>
          <a:ext cx="5105182" cy="1595369"/>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80597"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Cambria" panose="02040503050406030204" pitchFamily="18" charset="0"/>
              <a:ea typeface="Cambria" panose="02040503050406030204" pitchFamily="18" charset="0"/>
            </a:rPr>
            <a:t>Enter estimated costs per year for each budget year by category.</a:t>
          </a:r>
        </a:p>
      </dsp:txBody>
      <dsp:txXfrm>
        <a:off x="2749880" y="2372793"/>
        <a:ext cx="5105182" cy="1595369"/>
      </dsp:txXfrm>
    </dsp:sp>
    <dsp:sp modelId="{6AA25441-F079-464E-A0A2-B12CC40E1C8D}">
      <dsp:nvSpPr>
        <dsp:cNvPr id="0" name=""/>
        <dsp:cNvSpPr/>
      </dsp:nvSpPr>
      <dsp:spPr>
        <a:xfrm>
          <a:off x="2537165" y="2142351"/>
          <a:ext cx="1116758" cy="1675137"/>
        </a:xfrm>
        <a:prstGeom prst="rect">
          <a:avLst/>
        </a:prstGeom>
        <a:blipFill>
          <a:blip xmlns:r="http://schemas.openxmlformats.org/officeDocument/2006/relationships" r:embed="rId2">
            <a:extLst>
              <a:ext uri="{837473B0-CC2E-450A-ABE3-18F120FF3D39}">
                <a1611:picAttrSrcUrl xmlns:a1611="http://schemas.microsoft.com/office/drawing/2016/11/main" r:id="rId3"/>
              </a:ext>
            </a:extLst>
          </a:blip>
          <a:srcRect/>
          <a:stretch>
            <a:fillRect l="-55000" r="-5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46F44F-A3EE-4CCC-A686-76A3D84EB23E}">
      <dsp:nvSpPr>
        <dsp:cNvPr id="0" name=""/>
        <dsp:cNvSpPr/>
      </dsp:nvSpPr>
      <dsp:spPr>
        <a:xfrm>
          <a:off x="2749880" y="4381186"/>
          <a:ext cx="5105182" cy="1595369"/>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80597"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Cambria" panose="02040503050406030204" pitchFamily="18" charset="0"/>
              <a:ea typeface="Cambria" panose="02040503050406030204" pitchFamily="18" charset="0"/>
            </a:rPr>
            <a:t>Create a budget narrative for each category that clearly describes the cost in detail.  </a:t>
          </a:r>
        </a:p>
      </dsp:txBody>
      <dsp:txXfrm>
        <a:off x="2749880" y="4381186"/>
        <a:ext cx="5105182" cy="1595369"/>
      </dsp:txXfrm>
    </dsp:sp>
    <dsp:sp modelId="{A65175B9-290F-4001-BEAF-C92CC513950C}">
      <dsp:nvSpPr>
        <dsp:cNvPr id="0" name=""/>
        <dsp:cNvSpPr/>
      </dsp:nvSpPr>
      <dsp:spPr>
        <a:xfrm>
          <a:off x="2537165" y="4150743"/>
          <a:ext cx="1116758" cy="1675137"/>
        </a:xfrm>
        <a:prstGeom prst="rect">
          <a:avLst/>
        </a:prstGeom>
        <a:blipFill>
          <a:blip xmlns:r="http://schemas.openxmlformats.org/officeDocument/2006/relationships" r:embed="rId4">
            <a:extLst>
              <a:ext uri="{837473B0-CC2E-450A-ABE3-18F120FF3D39}">
                <a1611:picAttrSrcUrl xmlns:a1611="http://schemas.microsoft.com/office/drawing/2016/11/main" r:id="rId5"/>
              </a:ext>
            </a:extLst>
          </a:blip>
          <a:srcRect/>
          <a:stretch>
            <a:fillRect l="-83000" r="-8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D3239-AC0C-484E-BA18-B92D10C4DA92}">
      <dsp:nvSpPr>
        <dsp:cNvPr id="0" name=""/>
        <dsp:cNvSpPr/>
      </dsp:nvSpPr>
      <dsp:spPr>
        <a:xfrm>
          <a:off x="1686" y="1387407"/>
          <a:ext cx="3105276" cy="1552638"/>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Recipient</a:t>
          </a:r>
        </a:p>
      </dsp:txBody>
      <dsp:txXfrm>
        <a:off x="47161" y="1432882"/>
        <a:ext cx="3014326" cy="1461688"/>
      </dsp:txXfrm>
    </dsp:sp>
    <dsp:sp modelId="{C49B3A0F-F84A-4999-B665-6F411482C86E}">
      <dsp:nvSpPr>
        <dsp:cNvPr id="0" name=""/>
        <dsp:cNvSpPr/>
      </dsp:nvSpPr>
      <dsp:spPr>
        <a:xfrm>
          <a:off x="312213" y="2940045"/>
          <a:ext cx="310527" cy="1230753"/>
        </a:xfrm>
        <a:custGeom>
          <a:avLst/>
          <a:gdLst/>
          <a:ahLst/>
          <a:cxnLst/>
          <a:rect l="0" t="0" r="0" b="0"/>
          <a:pathLst>
            <a:path>
              <a:moveTo>
                <a:pt x="0" y="0"/>
              </a:moveTo>
              <a:lnTo>
                <a:pt x="0" y="1230753"/>
              </a:lnTo>
              <a:lnTo>
                <a:pt x="310527" y="1230753"/>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7AE47F-9725-44C3-9283-D9EB8AF7EEB3}">
      <dsp:nvSpPr>
        <dsp:cNvPr id="0" name=""/>
        <dsp:cNvSpPr/>
      </dsp:nvSpPr>
      <dsp:spPr>
        <a:xfrm>
          <a:off x="622741" y="3328205"/>
          <a:ext cx="2937864" cy="1685186"/>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en-US" sz="1300" kern="1200" dirty="0">
              <a:latin typeface="Cambria" panose="02040503050406030204" pitchFamily="18" charset="0"/>
              <a:ea typeface="Cambria" panose="02040503050406030204" pitchFamily="18" charset="0"/>
            </a:rPr>
            <a:t>Submit application including(SF-424) and if applicable, Disclosure of Lobbying Activities (SF-LLL) online through the federal grants portal </a:t>
          </a:r>
          <a:r>
            <a:rPr lang="en-US" sz="1300" kern="1200" dirty="0" err="1">
              <a:latin typeface="Cambria" panose="02040503050406030204" pitchFamily="18" charset="0"/>
              <a:ea typeface="Cambria" panose="02040503050406030204" pitchFamily="18" charset="0"/>
            </a:rPr>
            <a:t>Grants.Gov</a:t>
          </a:r>
          <a:r>
            <a:rPr lang="en-US" sz="1300" kern="1200" dirty="0">
              <a:latin typeface="Cambria" panose="02040503050406030204" pitchFamily="18" charset="0"/>
              <a:ea typeface="Cambria" panose="02040503050406030204" pitchFamily="18" charset="0"/>
            </a:rPr>
            <a:t> (www.grants.gov) and submit their full application including attachments in </a:t>
          </a:r>
          <a:r>
            <a:rPr lang="en-US" sz="1300" kern="1200" dirty="0">
              <a:highlight>
                <a:srgbClr val="FFFF00"/>
              </a:highlight>
              <a:latin typeface="Cambria" panose="02040503050406030204" pitchFamily="18" charset="0"/>
              <a:ea typeface="Cambria" panose="02040503050406030204" pitchFamily="18" charset="0"/>
            </a:rPr>
            <a:t>DOJ's JustGrants </a:t>
          </a:r>
          <a:r>
            <a:rPr lang="en-US" sz="1300" kern="1200" dirty="0">
              <a:latin typeface="Cambria" panose="02040503050406030204" pitchFamily="18" charset="0"/>
              <a:ea typeface="Cambria" panose="02040503050406030204" pitchFamily="18" charset="0"/>
            </a:rPr>
            <a:t>(https://justgrants.usdoj.gov/).</a:t>
          </a:r>
        </a:p>
      </dsp:txBody>
      <dsp:txXfrm>
        <a:off x="672098" y="3377562"/>
        <a:ext cx="2839150" cy="1586472"/>
      </dsp:txXfrm>
    </dsp:sp>
    <dsp:sp modelId="{33F4C2E1-4AB4-40D8-A28F-383D09794834}">
      <dsp:nvSpPr>
        <dsp:cNvPr id="0" name=""/>
        <dsp:cNvSpPr/>
      </dsp:nvSpPr>
      <dsp:spPr>
        <a:xfrm>
          <a:off x="3883281" y="1387407"/>
          <a:ext cx="3105276" cy="1552638"/>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Grant Financial Management Division </a:t>
          </a:r>
        </a:p>
      </dsp:txBody>
      <dsp:txXfrm>
        <a:off x="3928756" y="1432882"/>
        <a:ext cx="3014326" cy="1461688"/>
      </dsp:txXfrm>
    </dsp:sp>
    <dsp:sp modelId="{899569CA-1304-4289-9494-D2F76DFAFAE9}">
      <dsp:nvSpPr>
        <dsp:cNvPr id="0" name=""/>
        <dsp:cNvSpPr/>
      </dsp:nvSpPr>
      <dsp:spPr>
        <a:xfrm>
          <a:off x="4193809" y="2940045"/>
          <a:ext cx="310527" cy="1229604"/>
        </a:xfrm>
        <a:custGeom>
          <a:avLst/>
          <a:gdLst/>
          <a:ahLst/>
          <a:cxnLst/>
          <a:rect l="0" t="0" r="0" b="0"/>
          <a:pathLst>
            <a:path>
              <a:moveTo>
                <a:pt x="0" y="0"/>
              </a:moveTo>
              <a:lnTo>
                <a:pt x="0" y="1229604"/>
              </a:lnTo>
              <a:lnTo>
                <a:pt x="310527" y="1229604"/>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91DFD1-3225-4086-BA5E-66FD23A00F24}">
      <dsp:nvSpPr>
        <dsp:cNvPr id="0" name=""/>
        <dsp:cNvSpPr/>
      </dsp:nvSpPr>
      <dsp:spPr>
        <a:xfrm>
          <a:off x="4504337" y="3328205"/>
          <a:ext cx="2846122" cy="1682889"/>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Cambria" panose="02040503050406030204" pitchFamily="18" charset="0"/>
              <a:ea typeface="Cambria" panose="02040503050406030204" pitchFamily="18" charset="0"/>
            </a:rPr>
            <a:t>Obtain cost breakdowns from the budget detail worksheet submitted in </a:t>
          </a:r>
          <a:r>
            <a:rPr lang="en-US" sz="1300" kern="1200" dirty="0">
              <a:highlight>
                <a:srgbClr val="FFFF00"/>
              </a:highlight>
              <a:latin typeface="Cambria" panose="02040503050406030204" pitchFamily="18" charset="0"/>
              <a:ea typeface="Cambria" panose="02040503050406030204" pitchFamily="18" charset="0"/>
            </a:rPr>
            <a:t>DOJ’s Just Grants</a:t>
          </a:r>
          <a:r>
            <a:rPr lang="en-US" sz="1300" kern="1200" dirty="0">
              <a:latin typeface="Cambria" panose="02040503050406030204" pitchFamily="18" charset="0"/>
              <a:ea typeface="Cambria" panose="02040503050406030204" pitchFamily="18" charset="0"/>
            </a:rPr>
            <a:t>, verify cost data, evaluate specific elements of cost, and examine data to determine the necessity, reasonableness, allowability, allocability, and appropriateness of the proposed cost</a:t>
          </a:r>
        </a:p>
      </dsp:txBody>
      <dsp:txXfrm>
        <a:off x="4553627" y="3377495"/>
        <a:ext cx="2747542" cy="158430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8BD38F-9F15-4502-824A-973E4F480583}" type="datetimeFigureOut">
              <a:rPr lang="en-US" smtClean="0"/>
              <a:t>9/23/2025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EF38BD-E4DA-415B-B1DE-8D5BBF996199}" type="slidenum">
              <a:rPr lang="en-US" smtClean="0"/>
              <a:t>‹#›</a:t>
            </a:fld>
            <a:endParaRPr lang="en-US"/>
          </a:p>
        </p:txBody>
      </p:sp>
    </p:spTree>
    <p:extLst>
      <p:ext uri="{BB962C8B-B14F-4D97-AF65-F5344CB8AC3E}">
        <p14:creationId xmlns:p14="http://schemas.microsoft.com/office/powerpoint/2010/main" val="2893210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600535-71D0-6244-BB41-530F95841540}" type="slidenum">
              <a:rPr lang="en-US" smtClean="0"/>
              <a:t>7</a:t>
            </a:fld>
            <a:endParaRPr lang="en-US" dirty="0"/>
          </a:p>
        </p:txBody>
      </p:sp>
    </p:spTree>
    <p:extLst>
      <p:ext uri="{BB962C8B-B14F-4D97-AF65-F5344CB8AC3E}">
        <p14:creationId xmlns:p14="http://schemas.microsoft.com/office/powerpoint/2010/main" val="3796777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Slide Image Placeholder 1">
            <a:extLst>
              <a:ext uri="{FF2B5EF4-FFF2-40B4-BE49-F238E27FC236}">
                <a16:creationId xmlns:a16="http://schemas.microsoft.com/office/drawing/2014/main" id="{248CCF2D-AD7F-4B3A-B9C4-F8569D31EEF2}"/>
              </a:ext>
            </a:extLst>
          </p:cNvPr>
          <p:cNvSpPr>
            <a:spLocks noGrp="1" noRot="1" noChangeAspect="1" noTextEdit="1"/>
          </p:cNvSpPr>
          <p:nvPr>
            <p:ph type="sldImg"/>
          </p:nvPr>
        </p:nvSpPr>
        <p:spPr>
          <a:ln/>
        </p:spPr>
      </p:sp>
      <p:sp>
        <p:nvSpPr>
          <p:cNvPr id="198659" name="Notes Placeholder 2">
            <a:extLst>
              <a:ext uri="{FF2B5EF4-FFF2-40B4-BE49-F238E27FC236}">
                <a16:creationId xmlns:a16="http://schemas.microsoft.com/office/drawing/2014/main" id="{A9EE5947-0E19-4507-B1DF-A033C4B8A8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When looking at budget categories, keep in mind that you may have different titles for these within you organization. That’s ok, but these are the federal categories. Make sure that you use these for your applications and reports. </a:t>
            </a:r>
          </a:p>
          <a:p>
            <a:endParaRPr lang="en-US" altLang="en-US"/>
          </a:p>
          <a:p>
            <a:r>
              <a:rPr lang="en-US" altLang="en-US"/>
              <a:t>*Read all starting with personnel, clockwise.*</a:t>
            </a:r>
          </a:p>
          <a:p>
            <a:endParaRPr lang="en-US" altLang="en-US"/>
          </a:p>
        </p:txBody>
      </p:sp>
      <p:sp>
        <p:nvSpPr>
          <p:cNvPr id="198660" name="Slide Number Placeholder 3">
            <a:extLst>
              <a:ext uri="{FF2B5EF4-FFF2-40B4-BE49-F238E27FC236}">
                <a16:creationId xmlns:a16="http://schemas.microsoft.com/office/drawing/2014/main" id="{D358CA7D-A450-4897-AC9B-BBF097CAFC2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74E032A-C979-4CE9-B190-7979A1042DD9}" type="slidenum">
              <a:rPr lang="en-US" altLang="en-US"/>
              <a:pPr>
                <a:spcBef>
                  <a:spcPct val="0"/>
                </a:spcBef>
              </a:pPr>
              <a:t>15</a:t>
            </a:fld>
            <a:endParaRPr lang="en-US" altLang="en-US"/>
          </a:p>
        </p:txBody>
      </p:sp>
    </p:spTree>
    <p:extLst>
      <p:ext uri="{BB962C8B-B14F-4D97-AF65-F5344CB8AC3E}">
        <p14:creationId xmlns:p14="http://schemas.microsoft.com/office/powerpoint/2010/main" val="1187391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600535-71D0-6244-BB41-530F958415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6262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600535-71D0-6244-BB41-530F958415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9294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46DC48A-0955-4882-8FCC-C96B77F6C5B5}"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09F79A-F97C-413B-A940-DB8578DF70CF}" type="slidenum">
              <a:rPr lang="en-US" smtClean="0"/>
              <a:t>‹#›</a:t>
            </a:fld>
            <a:endParaRPr lang="en-US"/>
          </a:p>
        </p:txBody>
      </p:sp>
    </p:spTree>
    <p:extLst>
      <p:ext uri="{BB962C8B-B14F-4D97-AF65-F5344CB8AC3E}">
        <p14:creationId xmlns:p14="http://schemas.microsoft.com/office/powerpoint/2010/main" val="3047499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6DC48A-0955-4882-8FCC-C96B77F6C5B5}"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09F79A-F97C-413B-A940-DB8578DF70CF}" type="slidenum">
              <a:rPr lang="en-US" smtClean="0"/>
              <a:t>‹#›</a:t>
            </a:fld>
            <a:endParaRPr lang="en-US"/>
          </a:p>
        </p:txBody>
      </p:sp>
    </p:spTree>
    <p:extLst>
      <p:ext uri="{BB962C8B-B14F-4D97-AF65-F5344CB8AC3E}">
        <p14:creationId xmlns:p14="http://schemas.microsoft.com/office/powerpoint/2010/main" val="3484565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6DC48A-0955-4882-8FCC-C96B77F6C5B5}"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09F79A-F97C-413B-A940-DB8578DF70CF}" type="slidenum">
              <a:rPr lang="en-US" smtClean="0"/>
              <a:t>‹#›</a:t>
            </a:fld>
            <a:endParaRPr lang="en-US"/>
          </a:p>
        </p:txBody>
      </p:sp>
    </p:spTree>
    <p:extLst>
      <p:ext uri="{BB962C8B-B14F-4D97-AF65-F5344CB8AC3E}">
        <p14:creationId xmlns:p14="http://schemas.microsoft.com/office/powerpoint/2010/main" val="736560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6DC48A-0955-4882-8FCC-C96B77F6C5B5}"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09F79A-F97C-413B-A940-DB8578DF70CF}" type="slidenum">
              <a:rPr lang="en-US" smtClean="0"/>
              <a:t>‹#›</a:t>
            </a:fld>
            <a:endParaRPr lang="en-US"/>
          </a:p>
        </p:txBody>
      </p:sp>
    </p:spTree>
    <p:extLst>
      <p:ext uri="{BB962C8B-B14F-4D97-AF65-F5344CB8AC3E}">
        <p14:creationId xmlns:p14="http://schemas.microsoft.com/office/powerpoint/2010/main" val="3403937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6DC48A-0955-4882-8FCC-C96B77F6C5B5}"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09F79A-F97C-413B-A940-DB8578DF70CF}" type="slidenum">
              <a:rPr lang="en-US" smtClean="0"/>
              <a:t>‹#›</a:t>
            </a:fld>
            <a:endParaRPr lang="en-US"/>
          </a:p>
        </p:txBody>
      </p:sp>
    </p:spTree>
    <p:extLst>
      <p:ext uri="{BB962C8B-B14F-4D97-AF65-F5344CB8AC3E}">
        <p14:creationId xmlns:p14="http://schemas.microsoft.com/office/powerpoint/2010/main" val="3942658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46DC48A-0955-4882-8FCC-C96B77F6C5B5}" type="datetimeFigureOut">
              <a:rPr lang="en-US" smtClean="0"/>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09F79A-F97C-413B-A940-DB8578DF70CF}" type="slidenum">
              <a:rPr lang="en-US" smtClean="0"/>
              <a:t>‹#›</a:t>
            </a:fld>
            <a:endParaRPr lang="en-US"/>
          </a:p>
        </p:txBody>
      </p:sp>
    </p:spTree>
    <p:extLst>
      <p:ext uri="{BB962C8B-B14F-4D97-AF65-F5344CB8AC3E}">
        <p14:creationId xmlns:p14="http://schemas.microsoft.com/office/powerpoint/2010/main" val="3463237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46DC48A-0955-4882-8FCC-C96B77F6C5B5}" type="datetimeFigureOut">
              <a:rPr lang="en-US" smtClean="0"/>
              <a:t>9/23/2025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09F79A-F97C-413B-A940-DB8578DF70CF}" type="slidenum">
              <a:rPr lang="en-US" smtClean="0"/>
              <a:t>‹#›</a:t>
            </a:fld>
            <a:endParaRPr lang="en-US"/>
          </a:p>
        </p:txBody>
      </p:sp>
    </p:spTree>
    <p:extLst>
      <p:ext uri="{BB962C8B-B14F-4D97-AF65-F5344CB8AC3E}">
        <p14:creationId xmlns:p14="http://schemas.microsoft.com/office/powerpoint/2010/main" val="1794671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46DC48A-0955-4882-8FCC-C96B77F6C5B5}" type="datetimeFigureOut">
              <a:rPr lang="en-US" smtClean="0"/>
              <a:t>9/23/2025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09F79A-F97C-413B-A940-DB8578DF70CF}" type="slidenum">
              <a:rPr lang="en-US" smtClean="0"/>
              <a:t>‹#›</a:t>
            </a:fld>
            <a:endParaRPr lang="en-US"/>
          </a:p>
        </p:txBody>
      </p:sp>
    </p:spTree>
    <p:extLst>
      <p:ext uri="{BB962C8B-B14F-4D97-AF65-F5344CB8AC3E}">
        <p14:creationId xmlns:p14="http://schemas.microsoft.com/office/powerpoint/2010/main" val="3607055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6DC48A-0955-4882-8FCC-C96B77F6C5B5}" type="datetimeFigureOut">
              <a:rPr lang="en-US" smtClean="0"/>
              <a:t>9/23/2025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09F79A-F97C-413B-A940-DB8578DF70CF}" type="slidenum">
              <a:rPr lang="en-US" smtClean="0"/>
              <a:t>‹#›</a:t>
            </a:fld>
            <a:endParaRPr lang="en-US"/>
          </a:p>
        </p:txBody>
      </p:sp>
    </p:spTree>
    <p:extLst>
      <p:ext uri="{BB962C8B-B14F-4D97-AF65-F5344CB8AC3E}">
        <p14:creationId xmlns:p14="http://schemas.microsoft.com/office/powerpoint/2010/main" val="3872638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C46DC48A-0955-4882-8FCC-C96B77F6C5B5}" type="datetimeFigureOut">
              <a:rPr lang="en-US" smtClean="0"/>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09F79A-F97C-413B-A940-DB8578DF70CF}" type="slidenum">
              <a:rPr lang="en-US" smtClean="0"/>
              <a:t>‹#›</a:t>
            </a:fld>
            <a:endParaRPr lang="en-US"/>
          </a:p>
        </p:txBody>
      </p:sp>
    </p:spTree>
    <p:extLst>
      <p:ext uri="{BB962C8B-B14F-4D97-AF65-F5344CB8AC3E}">
        <p14:creationId xmlns:p14="http://schemas.microsoft.com/office/powerpoint/2010/main" val="2676818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r>
              <a:rPr lang="en-US"/>
              <a:t>Click icon to add picture</a:t>
            </a:r>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C46DC48A-0955-4882-8FCC-C96B77F6C5B5}" type="datetimeFigureOut">
              <a:rPr lang="en-US" smtClean="0"/>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09F79A-F97C-413B-A940-DB8578DF70CF}" type="slidenum">
              <a:rPr lang="en-US" smtClean="0"/>
              <a:t>‹#›</a:t>
            </a:fld>
            <a:endParaRPr lang="en-US"/>
          </a:p>
        </p:txBody>
      </p:sp>
    </p:spTree>
    <p:extLst>
      <p:ext uri="{BB962C8B-B14F-4D97-AF65-F5344CB8AC3E}">
        <p14:creationId xmlns:p14="http://schemas.microsoft.com/office/powerpoint/2010/main" val="4037611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C46DC48A-0955-4882-8FCC-C96B77F6C5B5}" type="datetimeFigureOut">
              <a:rPr lang="en-US" smtClean="0"/>
              <a:t>9/23/2025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2709F79A-F97C-413B-A940-DB8578DF70CF}" type="slidenum">
              <a:rPr lang="en-US" smtClean="0"/>
              <a:t>‹#›</a:t>
            </a:fld>
            <a:endParaRPr lang="en-US"/>
          </a:p>
        </p:txBody>
      </p:sp>
    </p:spTree>
    <p:extLst>
      <p:ext uri="{BB962C8B-B14F-4D97-AF65-F5344CB8AC3E}">
        <p14:creationId xmlns:p14="http://schemas.microsoft.com/office/powerpoint/2010/main" val="206487443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4.svg"/><Relationship Id="rId7" Type="http://schemas.openxmlformats.org/officeDocument/2006/relationships/image" Target="../media/image7.svg"/><Relationship Id="rId12" Type="http://schemas.openxmlformats.org/officeDocument/2006/relationships/image" Target="../media/image12.jpe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18/10/relationships/comments" Target="../comments/modernComment_17F_EB464179.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12" Type="http://schemas.openxmlformats.org/officeDocument/2006/relationships/image" Target="../media/image14.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svg"/><Relationship Id="rId10" Type="http://schemas.openxmlformats.org/officeDocument/2006/relationships/image" Target="../media/image12.jpeg"/><Relationship Id="rId4" Type="http://schemas.openxmlformats.org/officeDocument/2006/relationships/image" Target="../media/image6.png"/><Relationship Id="rId9" Type="http://schemas.openxmlformats.org/officeDocument/2006/relationships/image" Target="../media/image11.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ojp.gov/funding/financialguidedoj/overview" TargetMode="External"/><Relationship Id="rId2" Type="http://schemas.openxmlformats.org/officeDocument/2006/relationships/hyperlink" Target="https://www.gsa.gov/"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57.svg"/><Relationship Id="rId13" Type="http://schemas.openxmlformats.org/officeDocument/2006/relationships/image" Target="../media/image62.png"/><Relationship Id="rId18" Type="http://schemas.openxmlformats.org/officeDocument/2006/relationships/image" Target="../media/image67.svg"/><Relationship Id="rId3" Type="http://schemas.openxmlformats.org/officeDocument/2006/relationships/image" Target="../media/image24.png"/><Relationship Id="rId7" Type="http://schemas.openxmlformats.org/officeDocument/2006/relationships/image" Target="../media/image56.png"/><Relationship Id="rId12" Type="http://schemas.openxmlformats.org/officeDocument/2006/relationships/image" Target="../media/image61.svg"/><Relationship Id="rId17" Type="http://schemas.openxmlformats.org/officeDocument/2006/relationships/image" Target="../media/image66.png"/><Relationship Id="rId2" Type="http://schemas.openxmlformats.org/officeDocument/2006/relationships/image" Target="../media/image53.jpeg"/><Relationship Id="rId16" Type="http://schemas.openxmlformats.org/officeDocument/2006/relationships/image" Target="../media/image65.svg"/><Relationship Id="rId1" Type="http://schemas.openxmlformats.org/officeDocument/2006/relationships/slideLayout" Target="../slideLayouts/slideLayout7.xml"/><Relationship Id="rId6" Type="http://schemas.openxmlformats.org/officeDocument/2006/relationships/image" Target="../media/image55.svg"/><Relationship Id="rId11" Type="http://schemas.openxmlformats.org/officeDocument/2006/relationships/image" Target="../media/image60.png"/><Relationship Id="rId5" Type="http://schemas.openxmlformats.org/officeDocument/2006/relationships/image" Target="../media/image54.png"/><Relationship Id="rId15" Type="http://schemas.openxmlformats.org/officeDocument/2006/relationships/image" Target="../media/image64.png"/><Relationship Id="rId10" Type="http://schemas.openxmlformats.org/officeDocument/2006/relationships/image" Target="../media/image59.svg"/><Relationship Id="rId4" Type="http://schemas.openxmlformats.org/officeDocument/2006/relationships/image" Target="../media/image1.png"/><Relationship Id="rId9" Type="http://schemas.openxmlformats.org/officeDocument/2006/relationships/image" Target="../media/image58.png"/><Relationship Id="rId14" Type="http://schemas.openxmlformats.org/officeDocument/2006/relationships/image" Target="../media/image63.sv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hyperlink" Target="https://www.google.com/search?sca_esv=9ae82e7bfb083ba5&amp;cs=0&amp;sxsrf=AE3TifO5FVhkiCse9x3zaPHCMGk8XmNSIg%3A1753982676495&amp;q=Subpart+E&amp;sa=X&amp;ved=2ahUKEwiC-bjSzueOAxWcLVkFHbgPNVgQxccNegQIAhAB&amp;mstk=AUtExfAgTT2kYs8Uad1DdCoB_LKjm-SHXlvODAepOuhxAs-ufqRq-QsxWNGwfXcI05KIJ3XG6FlUOrixGV0aixEc44-O23nQ8mCIyyziTfnNXJuTmUbCA_aLaQ5x7O-_Jbsm7UZanJ9NaG3jDOMMsKuj4HL5Fr6w_aDOz9LtntHwWYDXibM&amp;csui=3" TargetMode="Externa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sv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68.jpeg"/></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2.png"/><Relationship Id="rId7" Type="http://schemas.openxmlformats.org/officeDocument/2006/relationships/diagramColors" Target="../diagrams/colors3.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sv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2700000">
            <a:off x="-4996696" y="684061"/>
            <a:ext cx="7761286" cy="7761286"/>
          </a:xfrm>
          <a:custGeom>
            <a:avLst/>
            <a:gdLst/>
            <a:ahLst/>
            <a:cxnLst/>
            <a:rect l="l" t="t" r="r" b="b"/>
            <a:pathLst>
              <a:path w="11641929" h="11641929">
                <a:moveTo>
                  <a:pt x="0" y="0"/>
                </a:moveTo>
                <a:lnTo>
                  <a:pt x="11641929" y="0"/>
                </a:lnTo>
                <a:lnTo>
                  <a:pt x="11641929" y="11641929"/>
                </a:lnTo>
                <a:lnTo>
                  <a:pt x="0" y="11641929"/>
                </a:lnTo>
                <a:lnTo>
                  <a:pt x="0" y="0"/>
                </a:lnTo>
                <a:close/>
              </a:path>
            </a:pathLst>
          </a:custGeom>
          <a:blipFill>
            <a:blip r:embed="rId2">
              <a:alphaModFix amt="6999"/>
            </a:blip>
            <a:stretch>
              <a:fillRect/>
            </a:stretch>
          </a:blipFill>
        </p:spPr>
        <p:txBody>
          <a:bodyPr/>
          <a:lstStyle/>
          <a:p>
            <a:endParaRPr lang="en-US" sz="1200"/>
          </a:p>
        </p:txBody>
      </p:sp>
      <p:grpSp>
        <p:nvGrpSpPr>
          <p:cNvPr id="3" name="Group 3">
            <a:extLst>
              <a:ext uri="{C183D7F6-B498-43B3-948B-1728B52AA6E4}">
                <adec:decorative xmlns:adec="http://schemas.microsoft.com/office/drawing/2017/decorative" val="1"/>
              </a:ext>
            </a:extLst>
          </p:cNvPr>
          <p:cNvGrpSpPr/>
          <p:nvPr/>
        </p:nvGrpSpPr>
        <p:grpSpPr>
          <a:xfrm rot="-2700000">
            <a:off x="-4251339" y="892305"/>
            <a:ext cx="7242099" cy="7242099"/>
            <a:chOff x="0" y="0"/>
            <a:chExt cx="2041549" cy="2041549"/>
          </a:xfrm>
        </p:grpSpPr>
        <p:sp>
          <p:nvSpPr>
            <p:cNvPr id="4" name="Freeform 4"/>
            <p:cNvSpPr/>
            <p:nvPr/>
          </p:nvSpPr>
          <p:spPr>
            <a:xfrm>
              <a:off x="0" y="0"/>
              <a:ext cx="2041549" cy="2041549"/>
            </a:xfrm>
            <a:custGeom>
              <a:avLst/>
              <a:gdLst/>
              <a:ahLst/>
              <a:cxnLst/>
              <a:rect l="l" t="t" r="r" b="b"/>
              <a:pathLst>
                <a:path w="2041549" h="2041549">
                  <a:moveTo>
                    <a:pt x="71268" y="0"/>
                  </a:moveTo>
                  <a:lnTo>
                    <a:pt x="1970282" y="0"/>
                  </a:lnTo>
                  <a:cubicBezTo>
                    <a:pt x="1989183" y="0"/>
                    <a:pt x="2007310" y="7509"/>
                    <a:pt x="2020675" y="20874"/>
                  </a:cubicBezTo>
                  <a:cubicBezTo>
                    <a:pt x="2034041" y="34239"/>
                    <a:pt x="2041549" y="52366"/>
                    <a:pt x="2041549" y="71268"/>
                  </a:cubicBezTo>
                  <a:lnTo>
                    <a:pt x="2041549" y="1970282"/>
                  </a:lnTo>
                  <a:cubicBezTo>
                    <a:pt x="2041549" y="2009642"/>
                    <a:pt x="2009642" y="2041549"/>
                    <a:pt x="1970282" y="2041549"/>
                  </a:cubicBezTo>
                  <a:lnTo>
                    <a:pt x="71268" y="2041549"/>
                  </a:lnTo>
                  <a:cubicBezTo>
                    <a:pt x="31908" y="2041549"/>
                    <a:pt x="0" y="2009642"/>
                    <a:pt x="0" y="1970282"/>
                  </a:cubicBezTo>
                  <a:lnTo>
                    <a:pt x="0" y="71268"/>
                  </a:lnTo>
                  <a:cubicBezTo>
                    <a:pt x="0" y="31908"/>
                    <a:pt x="31908" y="0"/>
                    <a:pt x="71268" y="0"/>
                  </a:cubicBezTo>
                  <a:close/>
                </a:path>
              </a:pathLst>
            </a:custGeom>
            <a:solidFill>
              <a:srgbClr val="FFFFFF"/>
            </a:solidFill>
          </p:spPr>
          <p:txBody>
            <a:bodyPr/>
            <a:lstStyle/>
            <a:p>
              <a:endParaRPr lang="en-US" sz="1200"/>
            </a:p>
          </p:txBody>
        </p:sp>
        <p:sp>
          <p:nvSpPr>
            <p:cNvPr id="5" name="TextBox 5"/>
            <p:cNvSpPr txBox="1"/>
            <p:nvPr/>
          </p:nvSpPr>
          <p:spPr>
            <a:xfrm>
              <a:off x="0" y="-38100"/>
              <a:ext cx="2041549" cy="2079649"/>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C183D7F6-B498-43B3-948B-1728B52AA6E4}">
                <adec:decorative xmlns:adec="http://schemas.microsoft.com/office/drawing/2017/decorative" val="1"/>
              </a:ext>
            </a:extLst>
          </p:cNvPr>
          <p:cNvSpPr/>
          <p:nvPr/>
        </p:nvSpPr>
        <p:spPr>
          <a:xfrm rot="8100000">
            <a:off x="3851477" y="5550531"/>
            <a:ext cx="3757951" cy="403980"/>
          </a:xfrm>
          <a:custGeom>
            <a:avLst/>
            <a:gdLst/>
            <a:ahLst/>
            <a:cxnLst/>
            <a:rect l="l" t="t" r="r" b="b"/>
            <a:pathLst>
              <a:path w="5636927" h="605970">
                <a:moveTo>
                  <a:pt x="0" y="0"/>
                </a:moveTo>
                <a:lnTo>
                  <a:pt x="5636927" y="0"/>
                </a:lnTo>
                <a:lnTo>
                  <a:pt x="5636927" y="605969"/>
                </a:lnTo>
                <a:lnTo>
                  <a:pt x="0" y="605969"/>
                </a:lnTo>
                <a:lnTo>
                  <a:pt x="0" y="0"/>
                </a:lnTo>
                <a:close/>
              </a:path>
            </a:pathLst>
          </a:custGeom>
          <a:blipFill>
            <a:blip r:embed="rId3"/>
            <a:stretch>
              <a:fillRect/>
            </a:stretch>
          </a:blipFill>
        </p:spPr>
        <p:txBody>
          <a:bodyPr/>
          <a:lstStyle/>
          <a:p>
            <a:endParaRPr lang="en-US" sz="1200"/>
          </a:p>
        </p:txBody>
      </p:sp>
      <p:grpSp>
        <p:nvGrpSpPr>
          <p:cNvPr id="7" name="Group 7">
            <a:extLst>
              <a:ext uri="{C183D7F6-B498-43B3-948B-1728B52AA6E4}">
                <adec:decorative xmlns:adec="http://schemas.microsoft.com/office/drawing/2017/decorative" val="1"/>
              </a:ext>
            </a:extLst>
          </p:cNvPr>
          <p:cNvGrpSpPr/>
          <p:nvPr/>
        </p:nvGrpSpPr>
        <p:grpSpPr>
          <a:xfrm rot="-2700000">
            <a:off x="4997319" y="5258019"/>
            <a:ext cx="3850872" cy="2244109"/>
            <a:chOff x="0" y="0"/>
            <a:chExt cx="1721191" cy="1003030"/>
          </a:xfrm>
        </p:grpSpPr>
        <p:sp>
          <p:nvSpPr>
            <p:cNvPr id="8" name="Freeform 8"/>
            <p:cNvSpPr/>
            <p:nvPr/>
          </p:nvSpPr>
          <p:spPr>
            <a:xfrm>
              <a:off x="0" y="0"/>
              <a:ext cx="1721191" cy="1003030"/>
            </a:xfrm>
            <a:custGeom>
              <a:avLst/>
              <a:gdLst/>
              <a:ahLst/>
              <a:cxnLst/>
              <a:rect l="l" t="t" r="r" b="b"/>
              <a:pathLst>
                <a:path w="1721191" h="1003030">
                  <a:moveTo>
                    <a:pt x="0" y="0"/>
                  </a:moveTo>
                  <a:lnTo>
                    <a:pt x="1721191" y="0"/>
                  </a:lnTo>
                  <a:lnTo>
                    <a:pt x="1721191" y="1003030"/>
                  </a:lnTo>
                  <a:lnTo>
                    <a:pt x="0" y="1003030"/>
                  </a:lnTo>
                  <a:close/>
                </a:path>
              </a:pathLst>
            </a:custGeom>
            <a:solidFill>
              <a:srgbClr val="0F4984"/>
            </a:solidFill>
          </p:spPr>
          <p:txBody>
            <a:bodyPr/>
            <a:lstStyle/>
            <a:p>
              <a:endParaRPr lang="en-US" sz="1200"/>
            </a:p>
          </p:txBody>
        </p:sp>
        <p:sp>
          <p:nvSpPr>
            <p:cNvPr id="9" name="TextBox 9"/>
            <p:cNvSpPr txBox="1"/>
            <p:nvPr/>
          </p:nvSpPr>
          <p:spPr>
            <a:xfrm>
              <a:off x="0" y="-38100"/>
              <a:ext cx="1721191" cy="1041130"/>
            </a:xfrm>
            <a:prstGeom prst="rect">
              <a:avLst/>
            </a:prstGeom>
          </p:spPr>
          <p:txBody>
            <a:bodyPr lIns="33867" tIns="33867" rIns="33867" bIns="33867" rtlCol="0" anchor="ctr"/>
            <a:lstStyle/>
            <a:p>
              <a:pPr algn="ctr">
                <a:lnSpc>
                  <a:spcPts val="1773"/>
                </a:lnSpc>
                <a:spcBef>
                  <a:spcPct val="0"/>
                </a:spcBef>
              </a:pPr>
              <a:endParaRPr sz="1200"/>
            </a:p>
          </p:txBody>
        </p:sp>
      </p:grpSp>
      <p:sp>
        <p:nvSpPr>
          <p:cNvPr id="10" name="Freeform 10">
            <a:extLst>
              <a:ext uri="{C183D7F6-B498-43B3-948B-1728B52AA6E4}">
                <adec:decorative xmlns:adec="http://schemas.microsoft.com/office/drawing/2017/decorative" val="1"/>
              </a:ext>
            </a:extLst>
          </p:cNvPr>
          <p:cNvSpPr/>
          <p:nvPr/>
        </p:nvSpPr>
        <p:spPr>
          <a:xfrm rot="2700000">
            <a:off x="2551212" y="346120"/>
            <a:ext cx="3757951" cy="403980"/>
          </a:xfrm>
          <a:custGeom>
            <a:avLst/>
            <a:gdLst/>
            <a:ahLst/>
            <a:cxnLst/>
            <a:rect l="l" t="t" r="r" b="b"/>
            <a:pathLst>
              <a:path w="5636927" h="605970">
                <a:moveTo>
                  <a:pt x="0" y="0"/>
                </a:moveTo>
                <a:lnTo>
                  <a:pt x="5636927" y="0"/>
                </a:lnTo>
                <a:lnTo>
                  <a:pt x="5636927" y="605969"/>
                </a:lnTo>
                <a:lnTo>
                  <a:pt x="0" y="605969"/>
                </a:lnTo>
                <a:lnTo>
                  <a:pt x="0" y="0"/>
                </a:lnTo>
                <a:close/>
              </a:path>
            </a:pathLst>
          </a:custGeom>
          <a:blipFill>
            <a:blip r:embed="rId3"/>
            <a:stretch>
              <a:fillRect/>
            </a:stretch>
          </a:blipFill>
        </p:spPr>
        <p:txBody>
          <a:bodyPr/>
          <a:lstStyle/>
          <a:p>
            <a:endParaRPr lang="en-US" sz="1200"/>
          </a:p>
        </p:txBody>
      </p:sp>
      <p:grpSp>
        <p:nvGrpSpPr>
          <p:cNvPr id="11" name="Group 11">
            <a:extLst>
              <a:ext uri="{C183D7F6-B498-43B3-948B-1728B52AA6E4}">
                <adec:decorative xmlns:adec="http://schemas.microsoft.com/office/drawing/2017/decorative" val="1"/>
              </a:ext>
            </a:extLst>
          </p:cNvPr>
          <p:cNvGrpSpPr/>
          <p:nvPr/>
        </p:nvGrpSpPr>
        <p:grpSpPr>
          <a:xfrm rot="-8100000">
            <a:off x="4177071" y="-518836"/>
            <a:ext cx="2850346" cy="1674214"/>
            <a:chOff x="0" y="0"/>
            <a:chExt cx="1273995" cy="748309"/>
          </a:xfrm>
        </p:grpSpPr>
        <p:sp>
          <p:nvSpPr>
            <p:cNvPr id="12" name="Freeform 12"/>
            <p:cNvSpPr/>
            <p:nvPr/>
          </p:nvSpPr>
          <p:spPr>
            <a:xfrm>
              <a:off x="0" y="0"/>
              <a:ext cx="1273995" cy="748309"/>
            </a:xfrm>
            <a:custGeom>
              <a:avLst/>
              <a:gdLst/>
              <a:ahLst/>
              <a:cxnLst/>
              <a:rect l="l" t="t" r="r" b="b"/>
              <a:pathLst>
                <a:path w="1273995" h="748309">
                  <a:moveTo>
                    <a:pt x="0" y="0"/>
                  </a:moveTo>
                  <a:lnTo>
                    <a:pt x="1273995" y="0"/>
                  </a:lnTo>
                  <a:lnTo>
                    <a:pt x="1273995" y="748309"/>
                  </a:lnTo>
                  <a:lnTo>
                    <a:pt x="0" y="748309"/>
                  </a:lnTo>
                  <a:close/>
                </a:path>
              </a:pathLst>
            </a:custGeom>
            <a:solidFill>
              <a:srgbClr val="16599D"/>
            </a:solidFill>
          </p:spPr>
          <p:txBody>
            <a:bodyPr/>
            <a:lstStyle/>
            <a:p>
              <a:endParaRPr lang="en-US" sz="1200"/>
            </a:p>
          </p:txBody>
        </p:sp>
        <p:sp>
          <p:nvSpPr>
            <p:cNvPr id="13" name="TextBox 13"/>
            <p:cNvSpPr txBox="1"/>
            <p:nvPr/>
          </p:nvSpPr>
          <p:spPr>
            <a:xfrm>
              <a:off x="0" y="-38100"/>
              <a:ext cx="1273995" cy="786409"/>
            </a:xfrm>
            <a:prstGeom prst="rect">
              <a:avLst/>
            </a:prstGeom>
          </p:spPr>
          <p:txBody>
            <a:bodyPr lIns="33867" tIns="33867" rIns="33867" bIns="33867" rtlCol="0" anchor="ctr"/>
            <a:lstStyle/>
            <a:p>
              <a:pPr algn="ctr">
                <a:lnSpc>
                  <a:spcPts val="1773"/>
                </a:lnSpc>
                <a:spcBef>
                  <a:spcPct val="0"/>
                </a:spcBef>
              </a:pPr>
              <a:endParaRPr sz="1200"/>
            </a:p>
          </p:txBody>
        </p:sp>
      </p:grpSp>
      <p:sp>
        <p:nvSpPr>
          <p:cNvPr id="14" name="Freeform 14">
            <a:extLst>
              <a:ext uri="{C183D7F6-B498-43B3-948B-1728B52AA6E4}">
                <adec:decorative xmlns:adec="http://schemas.microsoft.com/office/drawing/2017/decorative" val="1"/>
              </a:ext>
            </a:extLst>
          </p:cNvPr>
          <p:cNvSpPr/>
          <p:nvPr/>
        </p:nvSpPr>
        <p:spPr>
          <a:xfrm rot="-2700000">
            <a:off x="6375269" y="-1316691"/>
            <a:ext cx="7761286" cy="7761286"/>
          </a:xfrm>
          <a:custGeom>
            <a:avLst/>
            <a:gdLst/>
            <a:ahLst/>
            <a:cxnLst/>
            <a:rect l="l" t="t" r="r" b="b"/>
            <a:pathLst>
              <a:path w="11641929" h="11641929">
                <a:moveTo>
                  <a:pt x="0" y="0"/>
                </a:moveTo>
                <a:lnTo>
                  <a:pt x="11641929" y="0"/>
                </a:lnTo>
                <a:lnTo>
                  <a:pt x="11641929" y="11641930"/>
                </a:lnTo>
                <a:lnTo>
                  <a:pt x="0" y="11641930"/>
                </a:lnTo>
                <a:lnTo>
                  <a:pt x="0" y="0"/>
                </a:lnTo>
                <a:close/>
              </a:path>
            </a:pathLst>
          </a:custGeom>
          <a:blipFill>
            <a:blip r:embed="rId2">
              <a:alphaModFix amt="58000"/>
            </a:blip>
            <a:stretch>
              <a:fillRect/>
            </a:stretch>
          </a:blipFill>
        </p:spPr>
        <p:txBody>
          <a:bodyPr/>
          <a:lstStyle/>
          <a:p>
            <a:endParaRPr lang="en-US" sz="1200"/>
          </a:p>
        </p:txBody>
      </p:sp>
      <p:grpSp>
        <p:nvGrpSpPr>
          <p:cNvPr id="15" name="Group 15">
            <a:extLst>
              <a:ext uri="{C183D7F6-B498-43B3-948B-1728B52AA6E4}">
                <adec:decorative xmlns:adec="http://schemas.microsoft.com/office/drawing/2017/decorative" val="1"/>
              </a:ext>
            </a:extLst>
          </p:cNvPr>
          <p:cNvGrpSpPr/>
          <p:nvPr/>
        </p:nvGrpSpPr>
        <p:grpSpPr>
          <a:xfrm rot="-2700000">
            <a:off x="6596215" y="-1095746"/>
            <a:ext cx="7242099" cy="7242099"/>
            <a:chOff x="0" y="0"/>
            <a:chExt cx="2041549" cy="2041549"/>
          </a:xfrm>
        </p:grpSpPr>
        <p:sp>
          <p:nvSpPr>
            <p:cNvPr id="16" name="Freeform 16"/>
            <p:cNvSpPr/>
            <p:nvPr/>
          </p:nvSpPr>
          <p:spPr>
            <a:xfrm>
              <a:off x="0" y="0"/>
              <a:ext cx="2041549" cy="2041549"/>
            </a:xfrm>
            <a:custGeom>
              <a:avLst/>
              <a:gdLst/>
              <a:ahLst/>
              <a:cxnLst/>
              <a:rect l="l" t="t" r="r" b="b"/>
              <a:pathLst>
                <a:path w="2041549" h="2041549">
                  <a:moveTo>
                    <a:pt x="71268" y="0"/>
                  </a:moveTo>
                  <a:lnTo>
                    <a:pt x="1970282" y="0"/>
                  </a:lnTo>
                  <a:cubicBezTo>
                    <a:pt x="1989183" y="0"/>
                    <a:pt x="2007310" y="7509"/>
                    <a:pt x="2020675" y="20874"/>
                  </a:cubicBezTo>
                  <a:cubicBezTo>
                    <a:pt x="2034041" y="34239"/>
                    <a:pt x="2041549" y="52366"/>
                    <a:pt x="2041549" y="71268"/>
                  </a:cubicBezTo>
                  <a:lnTo>
                    <a:pt x="2041549" y="1970282"/>
                  </a:lnTo>
                  <a:cubicBezTo>
                    <a:pt x="2041549" y="2009642"/>
                    <a:pt x="2009642" y="2041549"/>
                    <a:pt x="1970282" y="2041549"/>
                  </a:cubicBezTo>
                  <a:lnTo>
                    <a:pt x="71268" y="2041549"/>
                  </a:lnTo>
                  <a:cubicBezTo>
                    <a:pt x="31908" y="2041549"/>
                    <a:pt x="0" y="2009642"/>
                    <a:pt x="0" y="1970282"/>
                  </a:cubicBezTo>
                  <a:lnTo>
                    <a:pt x="0" y="71268"/>
                  </a:lnTo>
                  <a:cubicBezTo>
                    <a:pt x="0" y="31908"/>
                    <a:pt x="31908" y="0"/>
                    <a:pt x="71268" y="0"/>
                  </a:cubicBezTo>
                  <a:close/>
                </a:path>
              </a:pathLst>
            </a:custGeom>
            <a:solidFill>
              <a:srgbClr val="FFFFFF"/>
            </a:solidFill>
          </p:spPr>
          <p:txBody>
            <a:bodyPr/>
            <a:lstStyle/>
            <a:p>
              <a:endParaRPr lang="en-US" sz="1200"/>
            </a:p>
          </p:txBody>
        </p:sp>
        <p:sp>
          <p:nvSpPr>
            <p:cNvPr id="17" name="TextBox 17"/>
            <p:cNvSpPr txBox="1"/>
            <p:nvPr/>
          </p:nvSpPr>
          <p:spPr>
            <a:xfrm>
              <a:off x="0" y="-38100"/>
              <a:ext cx="2041549" cy="2079649"/>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8" name="Group 18">
            <a:extLst>
              <a:ext uri="{C183D7F6-B498-43B3-948B-1728B52AA6E4}">
                <adec:decorative xmlns:adec="http://schemas.microsoft.com/office/drawing/2017/decorative" val="1"/>
              </a:ext>
            </a:extLst>
          </p:cNvPr>
          <p:cNvGrpSpPr/>
          <p:nvPr/>
        </p:nvGrpSpPr>
        <p:grpSpPr>
          <a:xfrm>
            <a:off x="5749503" y="-1942457"/>
            <a:ext cx="8935521" cy="8935521"/>
            <a:chOff x="0" y="0"/>
            <a:chExt cx="812800" cy="812800"/>
          </a:xfrm>
        </p:grpSpPr>
        <p:sp>
          <p:nvSpPr>
            <p:cNvPr id="19" name="Freeform 19"/>
            <p:cNvSpPr/>
            <p:nvPr/>
          </p:nvSpPr>
          <p:spPr>
            <a:xfrm>
              <a:off x="14834" y="14834"/>
              <a:ext cx="783132" cy="783132"/>
            </a:xfrm>
            <a:custGeom>
              <a:avLst/>
              <a:gdLst/>
              <a:ahLst/>
              <a:cxnLst/>
              <a:rect l="l" t="t" r="r" b="b"/>
              <a:pathLst>
                <a:path w="783132" h="783132">
                  <a:moveTo>
                    <a:pt x="416889" y="10489"/>
                  </a:moveTo>
                  <a:lnTo>
                    <a:pt x="772643" y="366243"/>
                  </a:lnTo>
                  <a:cubicBezTo>
                    <a:pt x="779359" y="372959"/>
                    <a:pt x="783132" y="382068"/>
                    <a:pt x="783132" y="391566"/>
                  </a:cubicBezTo>
                  <a:cubicBezTo>
                    <a:pt x="783132" y="401064"/>
                    <a:pt x="779359" y="410173"/>
                    <a:pt x="772643" y="416889"/>
                  </a:cubicBezTo>
                  <a:lnTo>
                    <a:pt x="416889" y="772643"/>
                  </a:lnTo>
                  <a:cubicBezTo>
                    <a:pt x="410173" y="779359"/>
                    <a:pt x="401064" y="783132"/>
                    <a:pt x="391566" y="783132"/>
                  </a:cubicBezTo>
                  <a:cubicBezTo>
                    <a:pt x="382068" y="783132"/>
                    <a:pt x="372959" y="779359"/>
                    <a:pt x="366243" y="772643"/>
                  </a:cubicBezTo>
                  <a:lnTo>
                    <a:pt x="10489" y="416889"/>
                  </a:lnTo>
                  <a:cubicBezTo>
                    <a:pt x="3773" y="410173"/>
                    <a:pt x="0" y="401064"/>
                    <a:pt x="0" y="391566"/>
                  </a:cubicBezTo>
                  <a:cubicBezTo>
                    <a:pt x="0" y="382068"/>
                    <a:pt x="3773" y="372959"/>
                    <a:pt x="10489" y="366243"/>
                  </a:cubicBezTo>
                  <a:lnTo>
                    <a:pt x="366243" y="10489"/>
                  </a:lnTo>
                  <a:cubicBezTo>
                    <a:pt x="372959" y="3773"/>
                    <a:pt x="382068" y="0"/>
                    <a:pt x="391566" y="0"/>
                  </a:cubicBezTo>
                  <a:cubicBezTo>
                    <a:pt x="401064" y="0"/>
                    <a:pt x="410173" y="3773"/>
                    <a:pt x="416889" y="10489"/>
                  </a:cubicBezTo>
                  <a:close/>
                </a:path>
              </a:pathLst>
            </a:custGeom>
            <a:blipFill>
              <a:blip r:embed="rId4"/>
              <a:stretch>
                <a:fillRect l="-51554" t="-19731" r="-30998" b="-1894"/>
              </a:stretch>
            </a:blipFill>
          </p:spPr>
          <p:txBody>
            <a:bodyPr/>
            <a:lstStyle/>
            <a:p>
              <a:endParaRPr lang="en-US" sz="1200"/>
            </a:p>
          </p:txBody>
        </p:sp>
      </p:grpSp>
      <p:sp>
        <p:nvSpPr>
          <p:cNvPr id="20" name="Freeform 20">
            <a:extLst>
              <a:ext uri="{C183D7F6-B498-43B3-948B-1728B52AA6E4}">
                <adec:decorative xmlns:adec="http://schemas.microsoft.com/office/drawing/2017/decorative" val="1"/>
              </a:ext>
            </a:extLst>
          </p:cNvPr>
          <p:cNvSpPr/>
          <p:nvPr/>
        </p:nvSpPr>
        <p:spPr>
          <a:xfrm rot="8100000">
            <a:off x="5310242" y="7091845"/>
            <a:ext cx="3757951" cy="403980"/>
          </a:xfrm>
          <a:custGeom>
            <a:avLst/>
            <a:gdLst/>
            <a:ahLst/>
            <a:cxnLst/>
            <a:rect l="l" t="t" r="r" b="b"/>
            <a:pathLst>
              <a:path w="5636927" h="605970">
                <a:moveTo>
                  <a:pt x="0" y="0"/>
                </a:moveTo>
                <a:lnTo>
                  <a:pt x="5636927" y="0"/>
                </a:lnTo>
                <a:lnTo>
                  <a:pt x="5636927" y="605969"/>
                </a:lnTo>
                <a:lnTo>
                  <a:pt x="0" y="605969"/>
                </a:lnTo>
                <a:lnTo>
                  <a:pt x="0" y="0"/>
                </a:lnTo>
                <a:close/>
              </a:path>
            </a:pathLst>
          </a:custGeom>
          <a:blipFill>
            <a:blip r:embed="rId3"/>
            <a:stretch>
              <a:fillRect/>
            </a:stretch>
          </a:blipFill>
        </p:spPr>
        <p:txBody>
          <a:bodyPr/>
          <a:lstStyle/>
          <a:p>
            <a:endParaRPr lang="en-US" sz="1200"/>
          </a:p>
        </p:txBody>
      </p:sp>
      <p:grpSp>
        <p:nvGrpSpPr>
          <p:cNvPr id="21" name="Group 21">
            <a:extLst>
              <a:ext uri="{C183D7F6-B498-43B3-948B-1728B52AA6E4}">
                <adec:decorative xmlns:adec="http://schemas.microsoft.com/office/drawing/2017/decorative" val="1"/>
              </a:ext>
            </a:extLst>
          </p:cNvPr>
          <p:cNvGrpSpPr/>
          <p:nvPr/>
        </p:nvGrpSpPr>
        <p:grpSpPr>
          <a:xfrm rot="-2700000">
            <a:off x="7146419" y="4410598"/>
            <a:ext cx="6807830" cy="1627283"/>
            <a:chOff x="0" y="0"/>
            <a:chExt cx="3042837" cy="727333"/>
          </a:xfrm>
        </p:grpSpPr>
        <p:sp>
          <p:nvSpPr>
            <p:cNvPr id="22" name="Freeform 22"/>
            <p:cNvSpPr/>
            <p:nvPr/>
          </p:nvSpPr>
          <p:spPr>
            <a:xfrm>
              <a:off x="0" y="0"/>
              <a:ext cx="3042837" cy="727333"/>
            </a:xfrm>
            <a:custGeom>
              <a:avLst/>
              <a:gdLst/>
              <a:ahLst/>
              <a:cxnLst/>
              <a:rect l="l" t="t" r="r" b="b"/>
              <a:pathLst>
                <a:path w="3042837" h="727333">
                  <a:moveTo>
                    <a:pt x="0" y="0"/>
                  </a:moveTo>
                  <a:lnTo>
                    <a:pt x="3042837" y="0"/>
                  </a:lnTo>
                  <a:lnTo>
                    <a:pt x="3042837" y="727333"/>
                  </a:lnTo>
                  <a:lnTo>
                    <a:pt x="0" y="727333"/>
                  </a:lnTo>
                  <a:close/>
                </a:path>
              </a:pathLst>
            </a:custGeom>
            <a:solidFill>
              <a:srgbClr val="16599D"/>
            </a:solidFill>
          </p:spPr>
          <p:txBody>
            <a:bodyPr/>
            <a:lstStyle/>
            <a:p>
              <a:endParaRPr lang="en-US" sz="1200"/>
            </a:p>
          </p:txBody>
        </p:sp>
        <p:sp>
          <p:nvSpPr>
            <p:cNvPr id="23" name="TextBox 23"/>
            <p:cNvSpPr txBox="1"/>
            <p:nvPr/>
          </p:nvSpPr>
          <p:spPr>
            <a:xfrm>
              <a:off x="0" y="-38100"/>
              <a:ext cx="3042837" cy="765433"/>
            </a:xfrm>
            <a:prstGeom prst="rect">
              <a:avLst/>
            </a:prstGeom>
          </p:spPr>
          <p:txBody>
            <a:bodyPr lIns="33867" tIns="33867" rIns="33867" bIns="33867" rtlCol="0" anchor="ctr"/>
            <a:lstStyle/>
            <a:p>
              <a:pPr algn="ctr">
                <a:lnSpc>
                  <a:spcPts val="1773"/>
                </a:lnSpc>
                <a:spcBef>
                  <a:spcPct val="0"/>
                </a:spcBef>
              </a:pPr>
              <a:endParaRPr sz="1200"/>
            </a:p>
          </p:txBody>
        </p:sp>
      </p:grpSp>
      <p:sp>
        <p:nvSpPr>
          <p:cNvPr id="24" name="Freeform 24">
            <a:extLst>
              <a:ext uri="{C183D7F6-B498-43B3-948B-1728B52AA6E4}">
                <adec:decorative xmlns:adec="http://schemas.microsoft.com/office/drawing/2017/decorative" val="1"/>
              </a:ext>
            </a:extLst>
          </p:cNvPr>
          <p:cNvSpPr/>
          <p:nvPr/>
        </p:nvSpPr>
        <p:spPr>
          <a:xfrm rot="8100000">
            <a:off x="9147403" y="5425345"/>
            <a:ext cx="3757951" cy="403980"/>
          </a:xfrm>
          <a:custGeom>
            <a:avLst/>
            <a:gdLst/>
            <a:ahLst/>
            <a:cxnLst/>
            <a:rect l="l" t="t" r="r" b="b"/>
            <a:pathLst>
              <a:path w="5636927" h="605970">
                <a:moveTo>
                  <a:pt x="0" y="0"/>
                </a:moveTo>
                <a:lnTo>
                  <a:pt x="5636926" y="0"/>
                </a:lnTo>
                <a:lnTo>
                  <a:pt x="5636926" y="605970"/>
                </a:lnTo>
                <a:lnTo>
                  <a:pt x="0" y="605970"/>
                </a:lnTo>
                <a:lnTo>
                  <a:pt x="0" y="0"/>
                </a:lnTo>
                <a:close/>
              </a:path>
            </a:pathLst>
          </a:custGeom>
          <a:blipFill>
            <a:blip r:embed="rId3"/>
            <a:stretch>
              <a:fillRect/>
            </a:stretch>
          </a:blipFill>
        </p:spPr>
        <p:txBody>
          <a:bodyPr/>
          <a:lstStyle/>
          <a:p>
            <a:endParaRPr lang="en-US" sz="1200"/>
          </a:p>
        </p:txBody>
      </p:sp>
      <p:grpSp>
        <p:nvGrpSpPr>
          <p:cNvPr id="25" name="Group 25">
            <a:extLst>
              <a:ext uri="{C183D7F6-B498-43B3-948B-1728B52AA6E4}">
                <adec:decorative xmlns:adec="http://schemas.microsoft.com/office/drawing/2017/decorative" val="1"/>
              </a:ext>
            </a:extLst>
          </p:cNvPr>
          <p:cNvGrpSpPr/>
          <p:nvPr/>
        </p:nvGrpSpPr>
        <p:grpSpPr>
          <a:xfrm rot="-2700000">
            <a:off x="9849069" y="5425336"/>
            <a:ext cx="3761232" cy="1700385"/>
            <a:chOff x="0" y="0"/>
            <a:chExt cx="1681125" cy="760006"/>
          </a:xfrm>
        </p:grpSpPr>
        <p:sp>
          <p:nvSpPr>
            <p:cNvPr id="26" name="Freeform 26"/>
            <p:cNvSpPr/>
            <p:nvPr/>
          </p:nvSpPr>
          <p:spPr>
            <a:xfrm>
              <a:off x="0" y="0"/>
              <a:ext cx="1681125" cy="760006"/>
            </a:xfrm>
            <a:custGeom>
              <a:avLst/>
              <a:gdLst/>
              <a:ahLst/>
              <a:cxnLst/>
              <a:rect l="l" t="t" r="r" b="b"/>
              <a:pathLst>
                <a:path w="1681125" h="760006">
                  <a:moveTo>
                    <a:pt x="0" y="0"/>
                  </a:moveTo>
                  <a:lnTo>
                    <a:pt x="1681125" y="0"/>
                  </a:lnTo>
                  <a:lnTo>
                    <a:pt x="1681125" y="760006"/>
                  </a:lnTo>
                  <a:lnTo>
                    <a:pt x="0" y="760006"/>
                  </a:lnTo>
                  <a:close/>
                </a:path>
              </a:pathLst>
            </a:custGeom>
            <a:solidFill>
              <a:srgbClr val="2978C8"/>
            </a:solidFill>
          </p:spPr>
          <p:txBody>
            <a:bodyPr/>
            <a:lstStyle/>
            <a:p>
              <a:endParaRPr lang="en-US" sz="1200"/>
            </a:p>
          </p:txBody>
        </p:sp>
        <p:sp>
          <p:nvSpPr>
            <p:cNvPr id="27" name="TextBox 27"/>
            <p:cNvSpPr txBox="1"/>
            <p:nvPr/>
          </p:nvSpPr>
          <p:spPr>
            <a:xfrm>
              <a:off x="0" y="-38100"/>
              <a:ext cx="1681125" cy="798106"/>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28" name="Group 28">
            <a:extLst>
              <a:ext uri="{C183D7F6-B498-43B3-948B-1728B52AA6E4}">
                <adec:decorative xmlns:adec="http://schemas.microsoft.com/office/drawing/2017/decorative" val="1"/>
              </a:ext>
            </a:extLst>
          </p:cNvPr>
          <p:cNvGrpSpPr/>
          <p:nvPr/>
        </p:nvGrpSpPr>
        <p:grpSpPr>
          <a:xfrm rot="-10800000">
            <a:off x="685800" y="4422750"/>
            <a:ext cx="622833" cy="70782"/>
            <a:chOff x="0" y="0"/>
            <a:chExt cx="278383" cy="31637"/>
          </a:xfrm>
        </p:grpSpPr>
        <p:sp>
          <p:nvSpPr>
            <p:cNvPr id="29" name="Freeform 29"/>
            <p:cNvSpPr/>
            <p:nvPr/>
          </p:nvSpPr>
          <p:spPr>
            <a:xfrm>
              <a:off x="0" y="0"/>
              <a:ext cx="278383" cy="31637"/>
            </a:xfrm>
            <a:custGeom>
              <a:avLst/>
              <a:gdLst/>
              <a:ahLst/>
              <a:cxnLst/>
              <a:rect l="l" t="t" r="r" b="b"/>
              <a:pathLst>
                <a:path w="278383" h="31637">
                  <a:moveTo>
                    <a:pt x="15818" y="0"/>
                  </a:moveTo>
                  <a:lnTo>
                    <a:pt x="262564" y="0"/>
                  </a:lnTo>
                  <a:cubicBezTo>
                    <a:pt x="266759" y="0"/>
                    <a:pt x="270783" y="1667"/>
                    <a:pt x="273749" y="4633"/>
                  </a:cubicBezTo>
                  <a:cubicBezTo>
                    <a:pt x="276716" y="7600"/>
                    <a:pt x="278383" y="11623"/>
                    <a:pt x="278383" y="15818"/>
                  </a:cubicBezTo>
                  <a:lnTo>
                    <a:pt x="278383" y="15818"/>
                  </a:lnTo>
                  <a:cubicBezTo>
                    <a:pt x="278383" y="24555"/>
                    <a:pt x="271300" y="31637"/>
                    <a:pt x="262564" y="31637"/>
                  </a:cubicBezTo>
                  <a:lnTo>
                    <a:pt x="15818" y="31637"/>
                  </a:lnTo>
                  <a:cubicBezTo>
                    <a:pt x="11623" y="31637"/>
                    <a:pt x="7600" y="29970"/>
                    <a:pt x="4633" y="27004"/>
                  </a:cubicBezTo>
                  <a:cubicBezTo>
                    <a:pt x="1667" y="24037"/>
                    <a:pt x="0" y="20014"/>
                    <a:pt x="0" y="15818"/>
                  </a:cubicBezTo>
                  <a:lnTo>
                    <a:pt x="0" y="15818"/>
                  </a:lnTo>
                  <a:cubicBezTo>
                    <a:pt x="0" y="11623"/>
                    <a:pt x="1667" y="7600"/>
                    <a:pt x="4633" y="4633"/>
                  </a:cubicBezTo>
                  <a:cubicBezTo>
                    <a:pt x="7600" y="1667"/>
                    <a:pt x="11623" y="0"/>
                    <a:pt x="15818" y="0"/>
                  </a:cubicBezTo>
                  <a:close/>
                </a:path>
              </a:pathLst>
            </a:custGeom>
            <a:solidFill>
              <a:srgbClr val="2978C8"/>
            </a:solidFill>
          </p:spPr>
          <p:txBody>
            <a:bodyPr/>
            <a:lstStyle/>
            <a:p>
              <a:endParaRPr lang="en-US" sz="1200"/>
            </a:p>
          </p:txBody>
        </p:sp>
        <p:sp>
          <p:nvSpPr>
            <p:cNvPr id="30" name="TextBox 30"/>
            <p:cNvSpPr txBox="1"/>
            <p:nvPr/>
          </p:nvSpPr>
          <p:spPr>
            <a:xfrm>
              <a:off x="0" y="-38100"/>
              <a:ext cx="278383" cy="69737"/>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2" name="Group 32">
            <a:extLst>
              <a:ext uri="{C183D7F6-B498-43B3-948B-1728B52AA6E4}">
                <adec:decorative xmlns:adec="http://schemas.microsoft.com/office/drawing/2017/decorative" val="1"/>
              </a:ext>
            </a:extLst>
          </p:cNvPr>
          <p:cNvGrpSpPr/>
          <p:nvPr/>
        </p:nvGrpSpPr>
        <p:grpSpPr>
          <a:xfrm rot="-10800000">
            <a:off x="1372134" y="4422750"/>
            <a:ext cx="208593" cy="70782"/>
            <a:chOff x="0" y="0"/>
            <a:chExt cx="93233" cy="31637"/>
          </a:xfrm>
        </p:grpSpPr>
        <p:sp>
          <p:nvSpPr>
            <p:cNvPr id="33" name="Freeform 33"/>
            <p:cNvSpPr/>
            <p:nvPr/>
          </p:nvSpPr>
          <p:spPr>
            <a:xfrm>
              <a:off x="0" y="0"/>
              <a:ext cx="93233" cy="31637"/>
            </a:xfrm>
            <a:custGeom>
              <a:avLst/>
              <a:gdLst/>
              <a:ahLst/>
              <a:cxnLst/>
              <a:rect l="l" t="t" r="r" b="b"/>
              <a:pathLst>
                <a:path w="93233" h="31637">
                  <a:moveTo>
                    <a:pt x="15818" y="0"/>
                  </a:moveTo>
                  <a:lnTo>
                    <a:pt x="77415" y="0"/>
                  </a:lnTo>
                  <a:cubicBezTo>
                    <a:pt x="86151" y="0"/>
                    <a:pt x="93233" y="7082"/>
                    <a:pt x="93233" y="15818"/>
                  </a:cubicBezTo>
                  <a:lnTo>
                    <a:pt x="93233" y="15818"/>
                  </a:lnTo>
                  <a:cubicBezTo>
                    <a:pt x="93233" y="20014"/>
                    <a:pt x="91566" y="24037"/>
                    <a:pt x="88600" y="27004"/>
                  </a:cubicBezTo>
                  <a:cubicBezTo>
                    <a:pt x="85633" y="29970"/>
                    <a:pt x="81610" y="31637"/>
                    <a:pt x="77415" y="31637"/>
                  </a:cubicBezTo>
                  <a:lnTo>
                    <a:pt x="15818" y="31637"/>
                  </a:lnTo>
                  <a:cubicBezTo>
                    <a:pt x="11623" y="31637"/>
                    <a:pt x="7600" y="29970"/>
                    <a:pt x="4633" y="27004"/>
                  </a:cubicBezTo>
                  <a:cubicBezTo>
                    <a:pt x="1667" y="24037"/>
                    <a:pt x="0" y="20014"/>
                    <a:pt x="0" y="15818"/>
                  </a:cubicBezTo>
                  <a:lnTo>
                    <a:pt x="0" y="15818"/>
                  </a:lnTo>
                  <a:cubicBezTo>
                    <a:pt x="0" y="11623"/>
                    <a:pt x="1667" y="7600"/>
                    <a:pt x="4633" y="4633"/>
                  </a:cubicBezTo>
                  <a:cubicBezTo>
                    <a:pt x="7600" y="1667"/>
                    <a:pt x="11623" y="0"/>
                    <a:pt x="15818" y="0"/>
                  </a:cubicBezTo>
                  <a:close/>
                </a:path>
              </a:pathLst>
            </a:custGeom>
            <a:solidFill>
              <a:srgbClr val="292A2B"/>
            </a:solidFill>
          </p:spPr>
          <p:txBody>
            <a:bodyPr/>
            <a:lstStyle/>
            <a:p>
              <a:endParaRPr lang="en-US" sz="1200"/>
            </a:p>
          </p:txBody>
        </p:sp>
        <p:sp>
          <p:nvSpPr>
            <p:cNvPr id="34" name="TextBox 34"/>
            <p:cNvSpPr txBox="1"/>
            <p:nvPr/>
          </p:nvSpPr>
          <p:spPr>
            <a:xfrm>
              <a:off x="0" y="-38100"/>
              <a:ext cx="93233" cy="69737"/>
            </a:xfrm>
            <a:prstGeom prst="rect">
              <a:avLst/>
            </a:prstGeom>
          </p:spPr>
          <p:txBody>
            <a:bodyPr lIns="33867" tIns="33867" rIns="33867" bIns="33867" rtlCol="0" anchor="ctr"/>
            <a:lstStyle/>
            <a:p>
              <a:pPr algn="ctr">
                <a:lnSpc>
                  <a:spcPts val="1773"/>
                </a:lnSpc>
                <a:spcBef>
                  <a:spcPct val="0"/>
                </a:spcBef>
              </a:pPr>
              <a:endParaRPr sz="1200"/>
            </a:p>
          </p:txBody>
        </p:sp>
      </p:grpSp>
      <p:sp>
        <p:nvSpPr>
          <p:cNvPr id="37" name="TextBox 37"/>
          <p:cNvSpPr txBox="1">
            <a:spLocks noGrp="1"/>
          </p:cNvSpPr>
          <p:nvPr>
            <p:ph type="title" idx="4294967295"/>
          </p:nvPr>
        </p:nvSpPr>
        <p:spPr>
          <a:xfrm>
            <a:off x="637007" y="841676"/>
            <a:ext cx="4410526" cy="211596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5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16599D"/>
                </a:solidFill>
                <a:effectLst/>
                <a:uLnTx/>
                <a:uFillTx/>
                <a:latin typeface="Helios Bold"/>
                <a:ea typeface="Helios Bold"/>
                <a:cs typeface="Helios Bold"/>
                <a:sym typeface="Helios Bold"/>
              </a:rPr>
              <a:t>SUCCESSFUL BUDGET PLANNING:</a:t>
            </a:r>
          </a:p>
        </p:txBody>
      </p:sp>
      <p:sp>
        <p:nvSpPr>
          <p:cNvPr id="38" name="TextBox 38"/>
          <p:cNvSpPr txBox="1"/>
          <p:nvPr/>
        </p:nvSpPr>
        <p:spPr>
          <a:xfrm>
            <a:off x="675662" y="3152322"/>
            <a:ext cx="5410200" cy="808683"/>
          </a:xfrm>
          <a:prstGeom prst="rect">
            <a:avLst/>
          </a:prstGeom>
        </p:spPr>
        <p:txBody>
          <a:bodyPr lIns="0" tIns="0" rIns="0" bIns="0" rtlCol="0" anchor="t">
            <a:spAutoFit/>
          </a:bodyPr>
          <a:lstStyle/>
          <a:p>
            <a:pPr>
              <a:lnSpc>
                <a:spcPts val="3266"/>
              </a:lnSpc>
              <a:spcBef>
                <a:spcPct val="0"/>
              </a:spcBef>
            </a:pPr>
            <a:r>
              <a:rPr lang="en-US" sz="2333" dirty="0">
                <a:solidFill>
                  <a:srgbClr val="292A2B"/>
                </a:solidFill>
                <a:latin typeface="Helios"/>
                <a:ea typeface="Helios"/>
                <a:cs typeface="Helios"/>
                <a:sym typeface="Helios"/>
              </a:rPr>
              <a:t>KEY STRATEGIES FOR BUDGET DEVELOPMENT AND MODIFICATION</a:t>
            </a:r>
          </a:p>
        </p:txBody>
      </p:sp>
      <p:sp>
        <p:nvSpPr>
          <p:cNvPr id="39" name="TextBox 39"/>
          <p:cNvSpPr txBox="1"/>
          <p:nvPr/>
        </p:nvSpPr>
        <p:spPr>
          <a:xfrm>
            <a:off x="685801" y="4849031"/>
            <a:ext cx="2133807" cy="221664"/>
          </a:xfrm>
          <a:prstGeom prst="rect">
            <a:avLst/>
          </a:prstGeom>
        </p:spPr>
        <p:txBody>
          <a:bodyPr lIns="0" tIns="0" rIns="0" bIns="0" rtlCol="0" anchor="t">
            <a:spAutoFit/>
          </a:bodyPr>
          <a:lstStyle/>
          <a:p>
            <a:pPr>
              <a:lnSpc>
                <a:spcPts val="1867"/>
              </a:lnSpc>
              <a:spcBef>
                <a:spcPct val="0"/>
              </a:spcBef>
            </a:pPr>
            <a:r>
              <a:rPr lang="en-US" sz="1333">
                <a:solidFill>
                  <a:srgbClr val="000000"/>
                </a:solidFill>
                <a:latin typeface="Helios"/>
                <a:ea typeface="Helios"/>
                <a:cs typeface="Helios"/>
                <a:sym typeface="Helios"/>
              </a:rPr>
              <a:t>Presented By:</a:t>
            </a:r>
          </a:p>
        </p:txBody>
      </p:sp>
      <p:sp>
        <p:nvSpPr>
          <p:cNvPr id="40" name="TextBox 40"/>
          <p:cNvSpPr txBox="1"/>
          <p:nvPr/>
        </p:nvSpPr>
        <p:spPr>
          <a:xfrm>
            <a:off x="685800" y="5100875"/>
            <a:ext cx="3919110" cy="1154803"/>
          </a:xfrm>
          <a:prstGeom prst="rect">
            <a:avLst/>
          </a:prstGeom>
        </p:spPr>
        <p:txBody>
          <a:bodyPr wrap="square" lIns="0" tIns="0" rIns="0" bIns="0" rtlCol="0" anchor="t">
            <a:spAutoFit/>
          </a:bodyPr>
          <a:lstStyle/>
          <a:p>
            <a:pPr>
              <a:lnSpc>
                <a:spcPts val="2333"/>
              </a:lnSpc>
              <a:spcBef>
                <a:spcPct val="0"/>
              </a:spcBef>
            </a:pPr>
            <a:r>
              <a:rPr lang="en-US" sz="1667" b="1" dirty="0">
                <a:solidFill>
                  <a:srgbClr val="000000"/>
                </a:solidFill>
                <a:latin typeface="Helios Bold"/>
                <a:ea typeface="Helios Bold"/>
                <a:cs typeface="Helios Bold"/>
                <a:sym typeface="Helios Bold"/>
              </a:rPr>
              <a:t>DEPARTMENT OF JUSTICE</a:t>
            </a:r>
          </a:p>
          <a:p>
            <a:pPr>
              <a:lnSpc>
                <a:spcPts val="2333"/>
              </a:lnSpc>
              <a:spcBef>
                <a:spcPct val="0"/>
              </a:spcBef>
            </a:pPr>
            <a:r>
              <a:rPr lang="en-US" sz="1667" dirty="0">
                <a:solidFill>
                  <a:schemeClr val="tx2"/>
                </a:solidFill>
                <a:latin typeface="Helios Bold"/>
                <a:ea typeface="Helios Bold"/>
                <a:cs typeface="Helios Bold"/>
                <a:sym typeface="Helios Bold"/>
              </a:rPr>
              <a:t>OFFICE OF JUSTICE PROGRAMS</a:t>
            </a:r>
          </a:p>
          <a:p>
            <a:pPr>
              <a:lnSpc>
                <a:spcPts val="2333"/>
              </a:lnSpc>
              <a:spcBef>
                <a:spcPct val="0"/>
              </a:spcBef>
            </a:pPr>
            <a:endParaRPr lang="en-US" sz="1667" dirty="0">
              <a:solidFill>
                <a:schemeClr val="tx2"/>
              </a:solidFill>
              <a:latin typeface="Helios Bold"/>
              <a:ea typeface="Helios Bold"/>
              <a:cs typeface="Helios Bold"/>
              <a:sym typeface="Helios Bold"/>
            </a:endParaRPr>
          </a:p>
          <a:p>
            <a:pPr>
              <a:lnSpc>
                <a:spcPts val="2333"/>
              </a:lnSpc>
              <a:spcBef>
                <a:spcPct val="0"/>
              </a:spcBef>
            </a:pPr>
            <a:r>
              <a:rPr lang="en-US" sz="1667" b="1" dirty="0">
                <a:solidFill>
                  <a:schemeClr val="tx2">
                    <a:lumMod val="60000"/>
                    <a:lumOff val="40000"/>
                  </a:schemeClr>
                </a:solidFill>
                <a:latin typeface="Helios Bold"/>
                <a:ea typeface="Helios Bold"/>
                <a:cs typeface="Helios Bold"/>
                <a:sym typeface="Helios Bold"/>
              </a:rPr>
              <a:t>OCFO/GFMD/FMB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73FCF1C-8DAB-25E9-08DA-6370C33D54DE}"/>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latin typeface="Georgia" panose="02040502050405020303" pitchFamily="18" charset="0"/>
              </a:rPr>
              <a:t>Test Your Knowledge</a:t>
            </a:r>
          </a:p>
        </p:txBody>
      </p:sp>
      <p:sp>
        <p:nvSpPr>
          <p:cNvPr id="3" name="Content Placeholder 2">
            <a:extLst>
              <a:ext uri="{FF2B5EF4-FFF2-40B4-BE49-F238E27FC236}">
                <a16:creationId xmlns:a16="http://schemas.microsoft.com/office/drawing/2014/main" id="{7D49D2FE-9187-CD43-1AE6-9D0F17BBC469}"/>
              </a:ext>
            </a:extLst>
          </p:cNvPr>
          <p:cNvSpPr>
            <a:spLocks noGrp="1"/>
          </p:cNvSpPr>
          <p:nvPr>
            <p:ph idx="1"/>
          </p:nvPr>
        </p:nvSpPr>
        <p:spPr>
          <a:xfrm>
            <a:off x="6503158" y="649480"/>
            <a:ext cx="4862447" cy="5546047"/>
          </a:xfrm>
        </p:spPr>
        <p:txBody>
          <a:bodyPr anchor="ctr">
            <a:normAutofit/>
          </a:bodyPr>
          <a:lstStyle/>
          <a:p>
            <a:pPr marL="0" indent="0">
              <a:spcAft>
                <a:spcPts val="600"/>
              </a:spcAft>
              <a:buNone/>
            </a:pPr>
            <a:r>
              <a:rPr lang="en-US" sz="2000">
                <a:latin typeface="Cambria" panose="02040503050406030204" pitchFamily="18" charset="0"/>
                <a:ea typeface="Cambria" panose="02040503050406030204" pitchFamily="18" charset="0"/>
              </a:rPr>
              <a:t>Before Developing A Budget – You must read and understand the following:</a:t>
            </a:r>
          </a:p>
          <a:p>
            <a:pPr marL="971550" lvl="1" indent="-514350">
              <a:spcBef>
                <a:spcPts val="600"/>
              </a:spcBef>
              <a:spcAft>
                <a:spcPts val="600"/>
              </a:spcAft>
              <a:buAutoNum type="alphaUcPeriod"/>
            </a:pPr>
            <a:r>
              <a:rPr lang="en-US" sz="2000">
                <a:latin typeface="Cambria" panose="02040503050406030204" pitchFamily="18" charset="0"/>
                <a:ea typeface="Cambria" panose="02040503050406030204" pitchFamily="18" charset="0"/>
              </a:rPr>
              <a:t>Notice of Funding Opportunity</a:t>
            </a:r>
          </a:p>
          <a:p>
            <a:pPr marL="971550" lvl="1" indent="-514350">
              <a:spcBef>
                <a:spcPts val="600"/>
              </a:spcBef>
              <a:spcAft>
                <a:spcPts val="600"/>
              </a:spcAft>
              <a:buAutoNum type="alphaUcPeriod"/>
            </a:pPr>
            <a:r>
              <a:rPr lang="en-US" sz="2000">
                <a:latin typeface="Cambria" panose="02040503050406030204" pitchFamily="18" charset="0"/>
                <a:ea typeface="Cambria" panose="02040503050406030204" pitchFamily="18" charset="0"/>
              </a:rPr>
              <a:t>2 C.F.R. 200 Part E (Cost Principles)</a:t>
            </a:r>
          </a:p>
          <a:p>
            <a:pPr marL="971550" lvl="1" indent="-514350">
              <a:spcBef>
                <a:spcPts val="600"/>
              </a:spcBef>
              <a:spcAft>
                <a:spcPts val="600"/>
              </a:spcAft>
              <a:buAutoNum type="alphaUcPeriod"/>
            </a:pPr>
            <a:r>
              <a:rPr lang="en-US" sz="2000">
                <a:latin typeface="Cambria" panose="02040503050406030204" pitchFamily="18" charset="0"/>
                <a:ea typeface="Cambria" panose="02040503050406030204" pitchFamily="18" charset="0"/>
              </a:rPr>
              <a:t>DOJ Financial Guide</a:t>
            </a:r>
          </a:p>
          <a:p>
            <a:pPr marL="971550" lvl="1" indent="-514350">
              <a:spcBef>
                <a:spcPts val="600"/>
              </a:spcBef>
              <a:spcAft>
                <a:spcPts val="600"/>
              </a:spcAft>
              <a:buAutoNum type="alphaUcPeriod"/>
            </a:pPr>
            <a:r>
              <a:rPr lang="en-US" sz="2000">
                <a:latin typeface="Cambria" panose="02040503050406030204" pitchFamily="18" charset="0"/>
                <a:ea typeface="Cambria" panose="02040503050406030204" pitchFamily="18" charset="0"/>
              </a:rPr>
              <a:t>All of the Above</a:t>
            </a:r>
          </a:p>
        </p:txBody>
      </p:sp>
    </p:spTree>
    <p:extLst>
      <p:ext uri="{BB962C8B-B14F-4D97-AF65-F5344CB8AC3E}">
        <p14:creationId xmlns:p14="http://schemas.microsoft.com/office/powerpoint/2010/main" val="3222998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8">
            <a:extLst>
              <a:ext uri="{C183D7F6-B498-43B3-948B-1728B52AA6E4}">
                <adec:decorative xmlns:adec="http://schemas.microsoft.com/office/drawing/2017/decorative" val="1"/>
              </a:ext>
            </a:extLst>
          </p:cNvPr>
          <p:cNvGrpSpPr/>
          <p:nvPr/>
        </p:nvGrpSpPr>
        <p:grpSpPr>
          <a:xfrm>
            <a:off x="7481615" y="2951344"/>
            <a:ext cx="5104355" cy="1345855"/>
            <a:chOff x="0" y="-38100"/>
            <a:chExt cx="2016535" cy="531696"/>
          </a:xfrm>
        </p:grpSpPr>
        <p:sp>
          <p:nvSpPr>
            <p:cNvPr id="9" name="Freeform 9"/>
            <p:cNvSpPr/>
            <p:nvPr/>
          </p:nvSpPr>
          <p:spPr>
            <a:xfrm>
              <a:off x="0" y="0"/>
              <a:ext cx="2016535" cy="493596"/>
            </a:xfrm>
            <a:custGeom>
              <a:avLst/>
              <a:gdLst/>
              <a:ahLst/>
              <a:cxnLst/>
              <a:rect l="l" t="t" r="r" b="b"/>
              <a:pathLst>
                <a:path w="2016535" h="493596">
                  <a:moveTo>
                    <a:pt x="56625" y="0"/>
                  </a:moveTo>
                  <a:lnTo>
                    <a:pt x="1959911" y="0"/>
                  </a:lnTo>
                  <a:cubicBezTo>
                    <a:pt x="1974928" y="0"/>
                    <a:pt x="1989331" y="5966"/>
                    <a:pt x="1999950" y="16585"/>
                  </a:cubicBezTo>
                  <a:cubicBezTo>
                    <a:pt x="2010570" y="27204"/>
                    <a:pt x="2016535" y="41607"/>
                    <a:pt x="2016535" y="56625"/>
                  </a:cubicBezTo>
                  <a:lnTo>
                    <a:pt x="2016535" y="436972"/>
                  </a:lnTo>
                  <a:cubicBezTo>
                    <a:pt x="2016535" y="468244"/>
                    <a:pt x="1991183" y="493596"/>
                    <a:pt x="1959911" y="493596"/>
                  </a:cubicBezTo>
                  <a:lnTo>
                    <a:pt x="56625" y="493596"/>
                  </a:lnTo>
                  <a:cubicBezTo>
                    <a:pt x="41607" y="493596"/>
                    <a:pt x="27204" y="487630"/>
                    <a:pt x="16585" y="477011"/>
                  </a:cubicBezTo>
                  <a:cubicBezTo>
                    <a:pt x="5966" y="466392"/>
                    <a:pt x="0" y="451989"/>
                    <a:pt x="0" y="436972"/>
                  </a:cubicBezTo>
                  <a:lnTo>
                    <a:pt x="0" y="56625"/>
                  </a:lnTo>
                  <a:cubicBezTo>
                    <a:pt x="0" y="25352"/>
                    <a:pt x="25352" y="0"/>
                    <a:pt x="56625" y="0"/>
                  </a:cubicBezTo>
                  <a:close/>
                </a:path>
              </a:pathLst>
            </a:custGeom>
            <a:solidFill>
              <a:srgbClr val="16599D"/>
            </a:solidFill>
          </p:spPr>
          <p:txBody>
            <a:bodyPr/>
            <a:lstStyle/>
            <a:p>
              <a:endParaRPr lang="en-US" sz="1200" dirty="0"/>
            </a:p>
          </p:txBody>
        </p:sp>
        <p:sp>
          <p:nvSpPr>
            <p:cNvPr id="10" name="TextBox 10"/>
            <p:cNvSpPr txBox="1"/>
            <p:nvPr/>
          </p:nvSpPr>
          <p:spPr>
            <a:xfrm>
              <a:off x="0" y="-38100"/>
              <a:ext cx="2016535" cy="531696"/>
            </a:xfrm>
            <a:prstGeom prst="rect">
              <a:avLst/>
            </a:prstGeom>
          </p:spPr>
          <p:txBody>
            <a:bodyPr lIns="33867" tIns="33867" rIns="33867" bIns="33867" rtlCol="0" anchor="ctr"/>
            <a:lstStyle/>
            <a:p>
              <a:pPr algn="ctr">
                <a:lnSpc>
                  <a:spcPts val="1773"/>
                </a:lnSpc>
              </a:pPr>
              <a:endParaRPr sz="1200"/>
            </a:p>
          </p:txBody>
        </p:sp>
      </p:grpSp>
      <p:grpSp>
        <p:nvGrpSpPr>
          <p:cNvPr id="11" name="Group 11">
            <a:extLst>
              <a:ext uri="{C183D7F6-B498-43B3-948B-1728B52AA6E4}">
                <adec:decorative xmlns:adec="http://schemas.microsoft.com/office/drawing/2017/decorative" val="1"/>
              </a:ext>
            </a:extLst>
          </p:cNvPr>
          <p:cNvGrpSpPr/>
          <p:nvPr/>
        </p:nvGrpSpPr>
        <p:grpSpPr>
          <a:xfrm>
            <a:off x="7481615" y="4038079"/>
            <a:ext cx="5104355" cy="2895816"/>
            <a:chOff x="0" y="0"/>
            <a:chExt cx="2016535" cy="1144026"/>
          </a:xfrm>
        </p:grpSpPr>
        <p:sp>
          <p:nvSpPr>
            <p:cNvPr id="12" name="Freeform 12"/>
            <p:cNvSpPr/>
            <p:nvPr/>
          </p:nvSpPr>
          <p:spPr>
            <a:xfrm>
              <a:off x="0" y="0"/>
              <a:ext cx="2016535" cy="1144026"/>
            </a:xfrm>
            <a:custGeom>
              <a:avLst/>
              <a:gdLst/>
              <a:ahLst/>
              <a:cxnLst/>
              <a:rect l="l" t="t" r="r" b="b"/>
              <a:pathLst>
                <a:path w="2016535" h="1144026">
                  <a:moveTo>
                    <a:pt x="0" y="0"/>
                  </a:moveTo>
                  <a:lnTo>
                    <a:pt x="2016535" y="0"/>
                  </a:lnTo>
                  <a:lnTo>
                    <a:pt x="2016535" y="1144026"/>
                  </a:lnTo>
                  <a:lnTo>
                    <a:pt x="0" y="1144026"/>
                  </a:lnTo>
                  <a:close/>
                </a:path>
              </a:pathLst>
            </a:custGeom>
            <a:solidFill>
              <a:srgbClr val="2978C8"/>
            </a:solidFill>
          </p:spPr>
          <p:txBody>
            <a:bodyPr/>
            <a:lstStyle/>
            <a:p>
              <a:endParaRPr lang="en-US" sz="1200"/>
            </a:p>
          </p:txBody>
        </p:sp>
        <p:sp>
          <p:nvSpPr>
            <p:cNvPr id="13" name="TextBox 13"/>
            <p:cNvSpPr txBox="1"/>
            <p:nvPr/>
          </p:nvSpPr>
          <p:spPr>
            <a:xfrm>
              <a:off x="0" y="-38100"/>
              <a:ext cx="2016535" cy="1182126"/>
            </a:xfrm>
            <a:prstGeom prst="rect">
              <a:avLst/>
            </a:prstGeom>
          </p:spPr>
          <p:txBody>
            <a:bodyPr lIns="33867" tIns="33867" rIns="33867" bIns="33867" rtlCol="0" anchor="ctr"/>
            <a:lstStyle/>
            <a:p>
              <a:pPr algn="ctr">
                <a:lnSpc>
                  <a:spcPts val="1773"/>
                </a:lnSpc>
              </a:pPr>
              <a:endParaRPr sz="1200"/>
            </a:p>
          </p:txBody>
        </p:sp>
      </p:grpSp>
      <p:sp>
        <p:nvSpPr>
          <p:cNvPr id="18" name="Freeform 18">
            <a:extLst>
              <a:ext uri="{C183D7F6-B498-43B3-948B-1728B52AA6E4}">
                <adec:decorative xmlns:adec="http://schemas.microsoft.com/office/drawing/2017/decorative" val="1"/>
              </a:ext>
            </a:extLst>
          </p:cNvPr>
          <p:cNvSpPr/>
          <p:nvPr/>
        </p:nvSpPr>
        <p:spPr>
          <a:xfrm flipV="1">
            <a:off x="7797545" y="3874964"/>
            <a:ext cx="389525" cy="255670"/>
          </a:xfrm>
          <a:custGeom>
            <a:avLst/>
            <a:gdLst/>
            <a:ahLst/>
            <a:cxnLst/>
            <a:rect l="l" t="t" r="r" b="b"/>
            <a:pathLst>
              <a:path w="584287" h="383505">
                <a:moveTo>
                  <a:pt x="0" y="383504"/>
                </a:moveTo>
                <a:lnTo>
                  <a:pt x="584287" y="383504"/>
                </a:lnTo>
                <a:lnTo>
                  <a:pt x="584287" y="0"/>
                </a:lnTo>
                <a:lnTo>
                  <a:pt x="0" y="0"/>
                </a:lnTo>
                <a:lnTo>
                  <a:pt x="0" y="383504"/>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19" name="TextBox 19"/>
          <p:cNvSpPr txBox="1">
            <a:spLocks noGrp="1"/>
          </p:cNvSpPr>
          <p:nvPr>
            <p:ph type="title" idx="4294967295"/>
          </p:nvPr>
        </p:nvSpPr>
        <p:spPr>
          <a:xfrm>
            <a:off x="685800" y="752756"/>
            <a:ext cx="4942966" cy="41447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466"/>
              </a:lnSpc>
              <a:spcBef>
                <a:spcPts val="0"/>
              </a:spcBef>
              <a:spcAft>
                <a:spcPts val="0"/>
              </a:spcAft>
              <a:buClrTx/>
              <a:buSzTx/>
              <a:buFontTx/>
              <a:buNone/>
              <a:tabLst/>
              <a:defRPr/>
            </a:pPr>
            <a:r>
              <a:rPr kumimoji="0" lang="en-US" sz="2666" b="1" i="0" u="none" strike="noStrike" kern="1200" cap="none" spc="0" normalizeH="0" baseline="0" noProof="0" dirty="0">
                <a:ln>
                  <a:noFill/>
                </a:ln>
                <a:solidFill>
                  <a:srgbClr val="16599D"/>
                </a:solidFill>
                <a:effectLst/>
                <a:uLnTx/>
                <a:uFillTx/>
                <a:latin typeface="Helios Bold"/>
                <a:ea typeface="Helios Bold"/>
                <a:cs typeface="Helios Bold"/>
                <a:sym typeface="Helios Bold"/>
              </a:rPr>
              <a:t>THE BUDGET WORKSHEET</a:t>
            </a:r>
          </a:p>
        </p:txBody>
      </p:sp>
      <p:sp>
        <p:nvSpPr>
          <p:cNvPr id="20" name="TextBox 20"/>
          <p:cNvSpPr txBox="1"/>
          <p:nvPr/>
        </p:nvSpPr>
        <p:spPr>
          <a:xfrm>
            <a:off x="685800" y="1405274"/>
            <a:ext cx="4131270" cy="282129"/>
          </a:xfrm>
          <a:prstGeom prst="rect">
            <a:avLst/>
          </a:prstGeom>
        </p:spPr>
        <p:txBody>
          <a:bodyPr lIns="0" tIns="0" rIns="0" bIns="0" rtlCol="0" anchor="t">
            <a:spAutoFit/>
          </a:bodyPr>
          <a:lstStyle/>
          <a:p>
            <a:pPr>
              <a:lnSpc>
                <a:spcPts val="2240"/>
              </a:lnSpc>
              <a:spcBef>
                <a:spcPct val="0"/>
              </a:spcBef>
            </a:pPr>
            <a:r>
              <a:rPr lang="en-US" sz="2000" b="1" dirty="0">
                <a:solidFill>
                  <a:srgbClr val="000000"/>
                </a:solidFill>
                <a:latin typeface="Helios Bold"/>
                <a:ea typeface="Helios Bold"/>
                <a:cs typeface="Helios Bold"/>
                <a:sym typeface="Helios Bold"/>
              </a:rPr>
              <a:t>WHAT YOU WILL LEARN:</a:t>
            </a:r>
          </a:p>
        </p:txBody>
      </p:sp>
      <p:grpSp>
        <p:nvGrpSpPr>
          <p:cNvPr id="3" name="Group 2" descr="Budget worksheet discussion that will detail application process roles, budget cost categories, and important things to know">
            <a:extLst>
              <a:ext uri="{FF2B5EF4-FFF2-40B4-BE49-F238E27FC236}">
                <a16:creationId xmlns:a16="http://schemas.microsoft.com/office/drawing/2014/main" id="{1C2B3CBF-6667-4DEF-43DF-C9199CE69534}"/>
              </a:ext>
            </a:extLst>
          </p:cNvPr>
          <p:cNvGrpSpPr/>
          <p:nvPr/>
        </p:nvGrpSpPr>
        <p:grpSpPr>
          <a:xfrm>
            <a:off x="602564" y="2411897"/>
            <a:ext cx="4131270" cy="2895816"/>
            <a:chOff x="602564" y="2411897"/>
            <a:chExt cx="2949052" cy="2118237"/>
          </a:xfrm>
        </p:grpSpPr>
        <p:sp>
          <p:nvSpPr>
            <p:cNvPr id="2" name="Freeform 2"/>
            <p:cNvSpPr/>
            <p:nvPr/>
          </p:nvSpPr>
          <p:spPr>
            <a:xfrm>
              <a:off x="602564" y="2411897"/>
              <a:ext cx="2865816" cy="533758"/>
            </a:xfrm>
            <a:custGeom>
              <a:avLst/>
              <a:gdLst/>
              <a:ahLst/>
              <a:cxnLst/>
              <a:rect l="l" t="t" r="r" b="b"/>
              <a:pathLst>
                <a:path w="4298724" h="800637">
                  <a:moveTo>
                    <a:pt x="0" y="0"/>
                  </a:moveTo>
                  <a:lnTo>
                    <a:pt x="4298724" y="0"/>
                  </a:lnTo>
                  <a:lnTo>
                    <a:pt x="4298724" y="800637"/>
                  </a:lnTo>
                  <a:lnTo>
                    <a:pt x="0" y="80063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200" dirty="0"/>
            </a:p>
          </p:txBody>
        </p:sp>
        <p:sp>
          <p:nvSpPr>
            <p:cNvPr id="4" name="Freeform 4"/>
            <p:cNvSpPr/>
            <p:nvPr/>
          </p:nvSpPr>
          <p:spPr>
            <a:xfrm>
              <a:off x="685800" y="3269853"/>
              <a:ext cx="2865816" cy="533758"/>
            </a:xfrm>
            <a:custGeom>
              <a:avLst/>
              <a:gdLst/>
              <a:ahLst/>
              <a:cxnLst/>
              <a:rect l="l" t="t" r="r" b="b"/>
              <a:pathLst>
                <a:path w="4298724" h="800637">
                  <a:moveTo>
                    <a:pt x="0" y="0"/>
                  </a:moveTo>
                  <a:lnTo>
                    <a:pt x="4298724" y="0"/>
                  </a:lnTo>
                  <a:lnTo>
                    <a:pt x="4298724" y="800637"/>
                  </a:lnTo>
                  <a:lnTo>
                    <a:pt x="0" y="80063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5" name="Freeform 5"/>
            <p:cNvSpPr/>
            <p:nvPr/>
          </p:nvSpPr>
          <p:spPr>
            <a:xfrm>
              <a:off x="685800" y="3996376"/>
              <a:ext cx="2865816" cy="533758"/>
            </a:xfrm>
            <a:custGeom>
              <a:avLst/>
              <a:gdLst/>
              <a:ahLst/>
              <a:cxnLst/>
              <a:rect l="l" t="t" r="r" b="b"/>
              <a:pathLst>
                <a:path w="4298724" h="800637">
                  <a:moveTo>
                    <a:pt x="0" y="0"/>
                  </a:moveTo>
                  <a:lnTo>
                    <a:pt x="4298724" y="0"/>
                  </a:lnTo>
                  <a:lnTo>
                    <a:pt x="4298724" y="800637"/>
                  </a:lnTo>
                  <a:lnTo>
                    <a:pt x="0" y="80063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200" dirty="0"/>
            </a:p>
          </p:txBody>
        </p:sp>
        <p:sp>
          <p:nvSpPr>
            <p:cNvPr id="15" name="Freeform 15"/>
            <p:cNvSpPr/>
            <p:nvPr/>
          </p:nvSpPr>
          <p:spPr>
            <a:xfrm>
              <a:off x="842286" y="4160168"/>
              <a:ext cx="206174" cy="206174"/>
            </a:xfrm>
            <a:custGeom>
              <a:avLst/>
              <a:gdLst/>
              <a:ahLst/>
              <a:cxnLst/>
              <a:rect l="l" t="t" r="r" b="b"/>
              <a:pathLst>
                <a:path w="309261" h="309261">
                  <a:moveTo>
                    <a:pt x="0" y="0"/>
                  </a:moveTo>
                  <a:lnTo>
                    <a:pt x="309261" y="0"/>
                  </a:lnTo>
                  <a:lnTo>
                    <a:pt x="309261" y="309261"/>
                  </a:lnTo>
                  <a:lnTo>
                    <a:pt x="0" y="30926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16" name="Freeform 16"/>
            <p:cNvSpPr/>
            <p:nvPr/>
          </p:nvSpPr>
          <p:spPr>
            <a:xfrm>
              <a:off x="781827" y="2541884"/>
              <a:ext cx="206174" cy="206174"/>
            </a:xfrm>
            <a:custGeom>
              <a:avLst/>
              <a:gdLst/>
              <a:ahLst/>
              <a:cxnLst/>
              <a:rect l="l" t="t" r="r" b="b"/>
              <a:pathLst>
                <a:path w="309261" h="309261">
                  <a:moveTo>
                    <a:pt x="0" y="0"/>
                  </a:moveTo>
                  <a:lnTo>
                    <a:pt x="309261" y="0"/>
                  </a:lnTo>
                  <a:lnTo>
                    <a:pt x="309261" y="309261"/>
                  </a:lnTo>
                  <a:lnTo>
                    <a:pt x="0" y="30926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sz="1200"/>
            </a:p>
          </p:txBody>
        </p:sp>
        <p:sp>
          <p:nvSpPr>
            <p:cNvPr id="17" name="Freeform 17"/>
            <p:cNvSpPr/>
            <p:nvPr/>
          </p:nvSpPr>
          <p:spPr>
            <a:xfrm>
              <a:off x="842286" y="3443052"/>
              <a:ext cx="206174" cy="187361"/>
            </a:xfrm>
            <a:custGeom>
              <a:avLst/>
              <a:gdLst/>
              <a:ahLst/>
              <a:cxnLst/>
              <a:rect l="l" t="t" r="r" b="b"/>
              <a:pathLst>
                <a:path w="309261" h="281041">
                  <a:moveTo>
                    <a:pt x="0" y="0"/>
                  </a:moveTo>
                  <a:lnTo>
                    <a:pt x="309261" y="0"/>
                  </a:lnTo>
                  <a:lnTo>
                    <a:pt x="309261" y="281041"/>
                  </a:lnTo>
                  <a:lnTo>
                    <a:pt x="0" y="28104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sz="1200"/>
            </a:p>
          </p:txBody>
        </p:sp>
        <p:sp>
          <p:nvSpPr>
            <p:cNvPr id="24" name="TextBox 24"/>
            <p:cNvSpPr txBox="1"/>
            <p:nvPr/>
          </p:nvSpPr>
          <p:spPr>
            <a:xfrm>
              <a:off x="1613633" y="2541884"/>
              <a:ext cx="1527660" cy="114349"/>
            </a:xfrm>
            <a:prstGeom prst="rect">
              <a:avLst/>
            </a:prstGeom>
          </p:spPr>
          <p:txBody>
            <a:bodyPr wrap="square" lIns="0" tIns="0" rIns="0" bIns="0" rtlCol="0" anchor="t">
              <a:spAutoFit/>
            </a:bodyPr>
            <a:lstStyle/>
            <a:p>
              <a:pPr algn="ctr">
                <a:lnSpc>
                  <a:spcPts val="1221"/>
                </a:lnSpc>
              </a:pPr>
              <a:r>
                <a:rPr lang="en-US" sz="1400" dirty="0">
                  <a:solidFill>
                    <a:srgbClr val="FFFFFF"/>
                  </a:solidFill>
                  <a:latin typeface="Helios"/>
                  <a:ea typeface="Helios"/>
                  <a:cs typeface="Helios"/>
                  <a:sym typeface="Helios"/>
                </a:rPr>
                <a:t>Application Process Roles</a:t>
              </a:r>
            </a:p>
          </p:txBody>
        </p:sp>
        <p:sp>
          <p:nvSpPr>
            <p:cNvPr id="26" name="TextBox 26"/>
            <p:cNvSpPr txBox="1"/>
            <p:nvPr/>
          </p:nvSpPr>
          <p:spPr>
            <a:xfrm>
              <a:off x="1439985" y="3459788"/>
              <a:ext cx="1740158" cy="114349"/>
            </a:xfrm>
            <a:prstGeom prst="rect">
              <a:avLst/>
            </a:prstGeom>
          </p:spPr>
          <p:txBody>
            <a:bodyPr wrap="square" lIns="0" tIns="0" rIns="0" bIns="0" rtlCol="0" anchor="t">
              <a:spAutoFit/>
            </a:bodyPr>
            <a:lstStyle/>
            <a:p>
              <a:pPr algn="ctr">
                <a:lnSpc>
                  <a:spcPts val="1221"/>
                </a:lnSpc>
              </a:pPr>
              <a:r>
                <a:rPr lang="en-US" sz="1400" dirty="0">
                  <a:solidFill>
                    <a:srgbClr val="FFFFFF"/>
                  </a:solidFill>
                  <a:latin typeface="Helios"/>
                  <a:ea typeface="Helios"/>
                  <a:cs typeface="Helios"/>
                  <a:sym typeface="Helios"/>
                </a:rPr>
                <a:t>Budget Cost Categories</a:t>
              </a:r>
            </a:p>
          </p:txBody>
        </p:sp>
        <p:sp>
          <p:nvSpPr>
            <p:cNvPr id="27" name="TextBox 27"/>
            <p:cNvSpPr txBox="1"/>
            <p:nvPr/>
          </p:nvSpPr>
          <p:spPr>
            <a:xfrm>
              <a:off x="1506560" y="4202839"/>
              <a:ext cx="1740158" cy="114349"/>
            </a:xfrm>
            <a:prstGeom prst="rect">
              <a:avLst/>
            </a:prstGeom>
          </p:spPr>
          <p:txBody>
            <a:bodyPr wrap="square" lIns="0" tIns="0" rIns="0" bIns="0" rtlCol="0" anchor="t">
              <a:spAutoFit/>
            </a:bodyPr>
            <a:lstStyle/>
            <a:p>
              <a:pPr algn="ctr">
                <a:lnSpc>
                  <a:spcPts val="1221"/>
                </a:lnSpc>
              </a:pPr>
              <a:r>
                <a:rPr lang="en-US" sz="1400" dirty="0">
                  <a:solidFill>
                    <a:srgbClr val="FFFFFF"/>
                  </a:solidFill>
                  <a:latin typeface="Helios"/>
                  <a:ea typeface="Helios"/>
                  <a:cs typeface="Helios"/>
                  <a:sym typeface="Helios"/>
                </a:rPr>
                <a:t>Important Things to Know</a:t>
              </a:r>
            </a:p>
          </p:txBody>
        </p:sp>
      </p:grpSp>
      <p:grpSp>
        <p:nvGrpSpPr>
          <p:cNvPr id="6" name="Group 6" descr="people in a meeting around a conference table with open laptops"/>
          <p:cNvGrpSpPr/>
          <p:nvPr/>
        </p:nvGrpSpPr>
        <p:grpSpPr>
          <a:xfrm>
            <a:off x="5786566" y="-459476"/>
            <a:ext cx="6799405" cy="4600938"/>
            <a:chOff x="0" y="0"/>
            <a:chExt cx="13598810" cy="9201876"/>
          </a:xfrm>
        </p:grpSpPr>
        <p:pic>
          <p:nvPicPr>
            <p:cNvPr id="7" name="Picture 7"/>
            <p:cNvPicPr>
              <a:picLocks noChangeAspect="1"/>
            </p:cNvPicPr>
            <p:nvPr/>
          </p:nvPicPr>
          <p:blipFill>
            <a:blip r:embed="rId12"/>
            <a:srcRect l="5452" b="3309"/>
            <a:stretch>
              <a:fillRect/>
            </a:stretch>
          </p:blipFill>
          <p:spPr>
            <a:xfrm>
              <a:off x="0" y="0"/>
              <a:ext cx="13598810" cy="9201876"/>
            </a:xfrm>
            <a:prstGeom prst="rect">
              <a:avLst/>
            </a:prstGeom>
          </p:spPr>
        </p:pic>
      </p:grpSp>
      <p:sp>
        <p:nvSpPr>
          <p:cNvPr id="21" name="TextBox 21"/>
          <p:cNvSpPr txBox="1"/>
          <p:nvPr/>
        </p:nvSpPr>
        <p:spPr>
          <a:xfrm>
            <a:off x="8187070" y="3379060"/>
            <a:ext cx="3475580" cy="469231"/>
          </a:xfrm>
          <a:prstGeom prst="rect">
            <a:avLst/>
          </a:prstGeom>
        </p:spPr>
        <p:txBody>
          <a:bodyPr lIns="0" tIns="0" rIns="0" bIns="0" rtlCol="0" anchor="t">
            <a:spAutoFit/>
          </a:bodyPr>
          <a:lstStyle/>
          <a:p>
            <a:pPr algn="ctr">
              <a:lnSpc>
                <a:spcPts val="1907"/>
              </a:lnSpc>
            </a:pPr>
            <a:r>
              <a:rPr lang="en-US" sz="1467" b="1" dirty="0">
                <a:solidFill>
                  <a:srgbClr val="FFFFFF"/>
                </a:solidFill>
                <a:latin typeface="Helios Bold"/>
                <a:ea typeface="Helios Bold"/>
                <a:cs typeface="Helios Bold"/>
                <a:sym typeface="Helios Bold"/>
              </a:rPr>
              <a:t>The importance of </a:t>
            </a:r>
          </a:p>
          <a:p>
            <a:pPr algn="ctr">
              <a:lnSpc>
                <a:spcPts val="1907"/>
              </a:lnSpc>
            </a:pPr>
            <a:r>
              <a:rPr lang="en-US" sz="1467" b="1" dirty="0">
                <a:solidFill>
                  <a:srgbClr val="FFFFFF"/>
                </a:solidFill>
                <a:latin typeface="Helios Bold"/>
                <a:ea typeface="Helios Bold"/>
                <a:cs typeface="Helios Bold"/>
                <a:sym typeface="Helios Bold"/>
              </a:rPr>
              <a:t>Financial Management</a:t>
            </a:r>
          </a:p>
        </p:txBody>
      </p:sp>
      <p:sp>
        <p:nvSpPr>
          <p:cNvPr id="28" name="TextBox 28"/>
          <p:cNvSpPr txBox="1"/>
          <p:nvPr/>
        </p:nvSpPr>
        <p:spPr>
          <a:xfrm>
            <a:off x="7848834" y="4335300"/>
            <a:ext cx="3945617" cy="902619"/>
          </a:xfrm>
          <a:prstGeom prst="rect">
            <a:avLst/>
          </a:prstGeom>
        </p:spPr>
        <p:txBody>
          <a:bodyPr wrap="square" lIns="0" tIns="0" rIns="0" bIns="0" rtlCol="0" anchor="t">
            <a:spAutoFit/>
          </a:bodyPr>
          <a:lstStyle/>
          <a:p>
            <a:pPr algn="just">
              <a:lnSpc>
                <a:spcPts val="1773"/>
              </a:lnSpc>
              <a:spcBef>
                <a:spcPct val="0"/>
              </a:spcBef>
            </a:pPr>
            <a:r>
              <a:rPr lang="en-US" sz="1267" dirty="0">
                <a:solidFill>
                  <a:srgbClr val="FFFFFF"/>
                </a:solidFill>
                <a:latin typeface="Helios"/>
                <a:ea typeface="Helios"/>
                <a:cs typeface="Helios"/>
                <a:sym typeface="Helios"/>
              </a:rPr>
              <a:t>To “ensure financial stewardship of federal funds” under 2 CFR 200, recipients of federal awards must establish and maintain sound financial management practices, including robust internal controls.</a:t>
            </a:r>
          </a:p>
        </p:txBody>
      </p:sp>
    </p:spTree>
    <p:extLst>
      <p:ext uri="{BB962C8B-B14F-4D97-AF65-F5344CB8AC3E}">
        <p14:creationId xmlns:p14="http://schemas.microsoft.com/office/powerpoint/2010/main" val="4177638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7D850A8-0B55-E6BC-F718-336E0E51BF04}"/>
              </a:ext>
            </a:extLst>
          </p:cNvPr>
          <p:cNvSpPr txBox="1">
            <a:spLocks noGrp="1"/>
          </p:cNvSpPr>
          <p:nvPr>
            <p:ph type="title" idx="4294967295"/>
          </p:nvPr>
        </p:nvSpPr>
        <p:spPr>
          <a:xfrm>
            <a:off x="193684" y="736600"/>
            <a:ext cx="8596668" cy="1320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chemeClr val="accent1"/>
                </a:solidFill>
                <a:effectLst/>
                <a:uLnTx/>
                <a:uFillTx/>
                <a:latin typeface="Georgia" panose="02040502050405020303" pitchFamily="18" charset="0"/>
                <a:ea typeface="+mj-ea"/>
                <a:cs typeface="+mj-cs"/>
              </a:rPr>
              <a:t>The Application</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chemeClr val="accent1"/>
                </a:solidFill>
                <a:effectLst/>
                <a:uLnTx/>
                <a:uFillTx/>
                <a:latin typeface="Georgia" panose="02040502050405020303" pitchFamily="18" charset="0"/>
                <a:ea typeface="+mj-ea"/>
                <a:cs typeface="+mj-cs"/>
              </a:rPr>
              <a:t>Process</a:t>
            </a:r>
            <a:endParaRPr kumimoji="0" lang="en-US" sz="3600" b="0" i="0" u="none" strike="noStrike" kern="1200" cap="none" spc="0" normalizeH="0" baseline="0" noProof="0" dirty="0">
              <a:ln>
                <a:noFill/>
              </a:ln>
              <a:solidFill>
                <a:schemeClr val="accent1"/>
              </a:solidFill>
              <a:effectLst/>
              <a:uLnTx/>
              <a:uFillTx/>
              <a:latin typeface="Georgia" panose="02040502050405020303" pitchFamily="18" charset="0"/>
              <a:ea typeface="+mj-ea"/>
              <a:cs typeface="+mj-cs"/>
            </a:endParaRPr>
          </a:p>
        </p:txBody>
      </p:sp>
      <p:pic>
        <p:nvPicPr>
          <p:cNvPr id="5" name="Picture 4" descr="DoJ Just Grants system logo">
            <a:extLst>
              <a:ext uri="{FF2B5EF4-FFF2-40B4-BE49-F238E27FC236}">
                <a16:creationId xmlns:a16="http://schemas.microsoft.com/office/drawing/2014/main" id="{88818890-86D2-1538-F6F1-B4FF8F4458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137" y="2420257"/>
            <a:ext cx="2950302" cy="2017486"/>
          </a:xfrm>
          <a:prstGeom prst="rect">
            <a:avLst/>
          </a:prstGeom>
        </p:spPr>
      </p:pic>
      <p:graphicFrame>
        <p:nvGraphicFramePr>
          <p:cNvPr id="3" name="Diagram 2" descr="graphic detailing the application process">
            <a:extLst>
              <a:ext uri="{FF2B5EF4-FFF2-40B4-BE49-F238E27FC236}">
                <a16:creationId xmlns:a16="http://schemas.microsoft.com/office/drawing/2014/main" id="{9E7939C9-8A4D-DD98-9882-C8FBCEE90D79}"/>
              </a:ext>
            </a:extLst>
          </p:cNvPr>
          <p:cNvGraphicFramePr/>
          <p:nvPr>
            <p:extLst>
              <p:ext uri="{D42A27DB-BD31-4B8C-83A1-F6EECF244321}">
                <p14:modId xmlns:p14="http://schemas.microsoft.com/office/powerpoint/2010/main" val="3734502941"/>
              </p:ext>
            </p:extLst>
          </p:nvPr>
        </p:nvGraphicFramePr>
        <p:xfrm>
          <a:off x="1993524" y="373743"/>
          <a:ext cx="10392228" cy="61105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99067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28E5CB-913B-4378-97CE-18C9F6410C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D6B6220-DF2C-E297-065E-871B1C37FB3F}"/>
              </a:ext>
            </a:extLst>
          </p:cNvPr>
          <p:cNvSpPr txBox="1">
            <a:spLocks noGrp="1"/>
          </p:cNvSpPr>
          <p:nvPr>
            <p:ph type="title" idx="4294967295"/>
          </p:nvPr>
        </p:nvSpPr>
        <p:spPr>
          <a:xfrm>
            <a:off x="838200" y="557188"/>
            <a:ext cx="4862848" cy="556929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5200" b="0" i="0" u="none" strike="noStrike" kern="1200" cap="none" spc="0" normalizeH="0" baseline="0" noProof="0" dirty="0">
                <a:ln>
                  <a:noFill/>
                </a:ln>
                <a:solidFill>
                  <a:schemeClr val="tx1"/>
                </a:solidFill>
                <a:effectLst/>
                <a:uLnTx/>
                <a:uFillTx/>
                <a:latin typeface="+mj-lt"/>
                <a:ea typeface="+mj-ea"/>
                <a:cs typeface="+mj-cs"/>
              </a:rPr>
              <a:t>THE APPLICATION PROCESS</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5200" b="0" i="0" u="none" strike="noStrike" kern="1200" cap="none" spc="0" normalizeH="0" baseline="0" noProof="0" dirty="0">
                <a:ln>
                  <a:noFill/>
                </a:ln>
                <a:solidFill>
                  <a:schemeClr val="tx1"/>
                </a:solidFill>
                <a:effectLst/>
                <a:uLnTx/>
                <a:uFillTx/>
                <a:latin typeface="+mj-lt"/>
                <a:ea typeface="+mj-ea"/>
                <a:cs typeface="+mj-cs"/>
              </a:rPr>
              <a:t>(ROLES)</a:t>
            </a:r>
          </a:p>
        </p:txBody>
      </p:sp>
      <p:graphicFrame>
        <p:nvGraphicFramePr>
          <p:cNvPr id="2" name="Diagram 1" descr="the application process roles for recipient and grant financial management division">
            <a:extLst>
              <a:ext uri="{FF2B5EF4-FFF2-40B4-BE49-F238E27FC236}">
                <a16:creationId xmlns:a16="http://schemas.microsoft.com/office/drawing/2014/main" id="{C56F8692-6D4B-F229-0CFA-BF035DEBB118}"/>
              </a:ext>
            </a:extLst>
          </p:cNvPr>
          <p:cNvGraphicFramePr/>
          <p:nvPr>
            <p:extLst>
              <p:ext uri="{D42A27DB-BD31-4B8C-83A1-F6EECF244321}">
                <p14:modId xmlns:p14="http://schemas.microsoft.com/office/powerpoint/2010/main" val="639970163"/>
              </p:ext>
            </p:extLst>
          </p:nvPr>
        </p:nvGraphicFramePr>
        <p:xfrm>
          <a:off x="4682836" y="277091"/>
          <a:ext cx="7352146" cy="640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7662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2700000">
            <a:off x="-2878031" y="-2558120"/>
            <a:ext cx="7761286" cy="7761286"/>
          </a:xfrm>
          <a:custGeom>
            <a:avLst/>
            <a:gdLst/>
            <a:ahLst/>
            <a:cxnLst/>
            <a:rect l="l" t="t" r="r" b="b"/>
            <a:pathLst>
              <a:path w="11641929" h="11641929">
                <a:moveTo>
                  <a:pt x="0" y="0"/>
                </a:moveTo>
                <a:lnTo>
                  <a:pt x="11641929" y="0"/>
                </a:lnTo>
                <a:lnTo>
                  <a:pt x="11641929" y="11641929"/>
                </a:lnTo>
                <a:lnTo>
                  <a:pt x="0" y="11641929"/>
                </a:lnTo>
                <a:lnTo>
                  <a:pt x="0" y="0"/>
                </a:lnTo>
                <a:close/>
              </a:path>
            </a:pathLst>
          </a:custGeom>
          <a:blipFill>
            <a:blip r:embed="rId2">
              <a:alphaModFix amt="6999"/>
            </a:blip>
            <a:stretch>
              <a:fillRect/>
            </a:stretch>
          </a:blipFill>
        </p:spPr>
        <p:txBody>
          <a:bodyPr/>
          <a:lstStyle/>
          <a:p>
            <a:endParaRPr lang="en-US" sz="1200"/>
          </a:p>
        </p:txBody>
      </p:sp>
      <p:grpSp>
        <p:nvGrpSpPr>
          <p:cNvPr id="3" name="Group 3">
            <a:extLst>
              <a:ext uri="{C183D7F6-B498-43B3-948B-1728B52AA6E4}">
                <adec:decorative xmlns:adec="http://schemas.microsoft.com/office/drawing/2017/decorative" val="1"/>
              </a:ext>
            </a:extLst>
          </p:cNvPr>
          <p:cNvGrpSpPr/>
          <p:nvPr/>
        </p:nvGrpSpPr>
        <p:grpSpPr>
          <a:xfrm rot="-2700000">
            <a:off x="-2657086" y="-2337176"/>
            <a:ext cx="7242099" cy="7242099"/>
            <a:chOff x="0" y="0"/>
            <a:chExt cx="2041549" cy="2041549"/>
          </a:xfrm>
        </p:grpSpPr>
        <p:sp>
          <p:nvSpPr>
            <p:cNvPr id="4" name="Freeform 4"/>
            <p:cNvSpPr/>
            <p:nvPr/>
          </p:nvSpPr>
          <p:spPr>
            <a:xfrm>
              <a:off x="0" y="0"/>
              <a:ext cx="2041549" cy="2041549"/>
            </a:xfrm>
            <a:custGeom>
              <a:avLst/>
              <a:gdLst/>
              <a:ahLst/>
              <a:cxnLst/>
              <a:rect l="l" t="t" r="r" b="b"/>
              <a:pathLst>
                <a:path w="2041549" h="2041549">
                  <a:moveTo>
                    <a:pt x="71268" y="0"/>
                  </a:moveTo>
                  <a:lnTo>
                    <a:pt x="1970282" y="0"/>
                  </a:lnTo>
                  <a:cubicBezTo>
                    <a:pt x="1989183" y="0"/>
                    <a:pt x="2007310" y="7509"/>
                    <a:pt x="2020675" y="20874"/>
                  </a:cubicBezTo>
                  <a:cubicBezTo>
                    <a:pt x="2034041" y="34239"/>
                    <a:pt x="2041549" y="52366"/>
                    <a:pt x="2041549" y="71268"/>
                  </a:cubicBezTo>
                  <a:lnTo>
                    <a:pt x="2041549" y="1970282"/>
                  </a:lnTo>
                  <a:cubicBezTo>
                    <a:pt x="2041549" y="2009642"/>
                    <a:pt x="2009642" y="2041549"/>
                    <a:pt x="1970282" y="2041549"/>
                  </a:cubicBezTo>
                  <a:lnTo>
                    <a:pt x="71268" y="2041549"/>
                  </a:lnTo>
                  <a:cubicBezTo>
                    <a:pt x="31908" y="2041549"/>
                    <a:pt x="0" y="2009642"/>
                    <a:pt x="0" y="1970282"/>
                  </a:cubicBezTo>
                  <a:lnTo>
                    <a:pt x="0" y="71268"/>
                  </a:lnTo>
                  <a:cubicBezTo>
                    <a:pt x="0" y="31908"/>
                    <a:pt x="31908" y="0"/>
                    <a:pt x="71268" y="0"/>
                  </a:cubicBezTo>
                  <a:close/>
                </a:path>
              </a:pathLst>
            </a:custGeom>
            <a:solidFill>
              <a:srgbClr val="FFFFFF"/>
            </a:solidFill>
          </p:spPr>
          <p:txBody>
            <a:bodyPr/>
            <a:lstStyle/>
            <a:p>
              <a:endParaRPr lang="en-US" sz="1200"/>
            </a:p>
          </p:txBody>
        </p:sp>
        <p:sp>
          <p:nvSpPr>
            <p:cNvPr id="5" name="TextBox 5"/>
            <p:cNvSpPr txBox="1"/>
            <p:nvPr/>
          </p:nvSpPr>
          <p:spPr>
            <a:xfrm>
              <a:off x="0" y="-38100"/>
              <a:ext cx="2041549" cy="2079649"/>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TextBox 6"/>
          <p:cNvSpPr txBox="1">
            <a:spLocks noGrp="1"/>
          </p:cNvSpPr>
          <p:nvPr>
            <p:ph type="title" idx="4294967295"/>
          </p:nvPr>
        </p:nvSpPr>
        <p:spPr>
          <a:xfrm>
            <a:off x="685800" y="752756"/>
            <a:ext cx="5106889" cy="86331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466"/>
              </a:lnSpc>
              <a:spcBef>
                <a:spcPts val="0"/>
              </a:spcBef>
              <a:spcAft>
                <a:spcPts val="0"/>
              </a:spcAft>
              <a:buClrTx/>
              <a:buSzTx/>
              <a:buFontTx/>
              <a:buNone/>
              <a:tabLst/>
              <a:defRPr/>
            </a:pPr>
            <a:r>
              <a:rPr kumimoji="0" lang="en-US" sz="2666" b="1" i="0" u="none" strike="noStrike" kern="1200" cap="none" spc="0" normalizeH="0" baseline="0" noProof="0" dirty="0">
                <a:ln>
                  <a:noFill/>
                </a:ln>
                <a:solidFill>
                  <a:srgbClr val="16599D"/>
                </a:solidFill>
                <a:effectLst/>
                <a:uLnTx/>
                <a:uFillTx/>
                <a:latin typeface="Helios Bold"/>
                <a:ea typeface="Helios Bold"/>
                <a:cs typeface="Helios Bold"/>
                <a:sym typeface="Helios Bold"/>
              </a:rPr>
              <a:t>THE BUDGET COST CATEGORIES</a:t>
            </a:r>
          </a:p>
        </p:txBody>
      </p:sp>
      <p:sp>
        <p:nvSpPr>
          <p:cNvPr id="7" name="TextBox 7"/>
          <p:cNvSpPr txBox="1"/>
          <p:nvPr/>
        </p:nvSpPr>
        <p:spPr>
          <a:xfrm>
            <a:off x="685801" y="1950454"/>
            <a:ext cx="4987599" cy="1346522"/>
          </a:xfrm>
          <a:prstGeom prst="rect">
            <a:avLst/>
          </a:prstGeom>
        </p:spPr>
        <p:txBody>
          <a:bodyPr lIns="0" tIns="0" rIns="0" bIns="0" rtlCol="0" anchor="t">
            <a:spAutoFit/>
          </a:bodyPr>
          <a:lstStyle/>
          <a:p>
            <a:pPr algn="just">
              <a:lnSpc>
                <a:spcPts val="2147"/>
              </a:lnSpc>
              <a:spcBef>
                <a:spcPct val="0"/>
              </a:spcBef>
            </a:pPr>
            <a:r>
              <a:rPr lang="en-US" sz="2000" dirty="0">
                <a:latin typeface="Cambria" panose="02040503050406030204" pitchFamily="18" charset="0"/>
                <a:ea typeface="Cambria" panose="02040503050406030204" pitchFamily="18" charset="0"/>
              </a:rPr>
              <a:t>Budget cost categories for federal awards, as outlined in </a:t>
            </a:r>
            <a:r>
              <a:rPr lang="en-US" sz="2000" b="0" i="0" dirty="0">
                <a:solidFill>
                  <a:srgbClr val="001D35"/>
                </a:solidFill>
                <a:effectLst/>
                <a:latin typeface="Cambria" panose="02040503050406030204" pitchFamily="18" charset="0"/>
                <a:ea typeface="Cambria" panose="02040503050406030204" pitchFamily="18" charset="0"/>
              </a:rPr>
              <a:t>2 CFR 200, also known as the Uniform Guidance, are crucial for recipients and subrecipients to ensure compliance and proper financial management. </a:t>
            </a:r>
            <a:endParaRPr lang="en-US" sz="2000" dirty="0">
              <a:solidFill>
                <a:srgbClr val="000000"/>
              </a:solidFill>
              <a:latin typeface="Cambria" panose="02040503050406030204" pitchFamily="18" charset="0"/>
              <a:ea typeface="Cambria" panose="02040503050406030204" pitchFamily="18" charset="0"/>
              <a:cs typeface="Helios"/>
              <a:sym typeface="Helios"/>
            </a:endParaRPr>
          </a:p>
        </p:txBody>
      </p:sp>
      <p:grpSp>
        <p:nvGrpSpPr>
          <p:cNvPr id="8" name="Group 8">
            <a:extLst>
              <a:ext uri="{C183D7F6-B498-43B3-948B-1728B52AA6E4}">
                <adec:decorative xmlns:adec="http://schemas.microsoft.com/office/drawing/2017/decorative" val="1"/>
              </a:ext>
            </a:extLst>
          </p:cNvPr>
          <p:cNvGrpSpPr/>
          <p:nvPr/>
        </p:nvGrpSpPr>
        <p:grpSpPr>
          <a:xfrm>
            <a:off x="7880244" y="3400111"/>
            <a:ext cx="3625956" cy="3943122"/>
            <a:chOff x="0" y="0"/>
            <a:chExt cx="7251912" cy="7886244"/>
          </a:xfrm>
        </p:grpSpPr>
        <p:pic>
          <p:nvPicPr>
            <p:cNvPr id="9" name="Picture 9"/>
            <p:cNvPicPr>
              <a:picLocks noChangeAspect="1"/>
            </p:cNvPicPr>
            <p:nvPr/>
          </p:nvPicPr>
          <p:blipFill>
            <a:blip r:embed="rId3"/>
            <a:srcRect l="18633" r="19564"/>
            <a:stretch>
              <a:fillRect/>
            </a:stretch>
          </p:blipFill>
          <p:spPr>
            <a:xfrm>
              <a:off x="0" y="0"/>
              <a:ext cx="7251912" cy="7886244"/>
            </a:xfrm>
            <a:prstGeom prst="rect">
              <a:avLst/>
            </a:prstGeom>
          </p:spPr>
        </p:pic>
      </p:grpSp>
      <p:grpSp>
        <p:nvGrpSpPr>
          <p:cNvPr id="10" name="Group 10">
            <a:extLst>
              <a:ext uri="{C183D7F6-B498-43B3-948B-1728B52AA6E4}">
                <adec:decorative xmlns:adec="http://schemas.microsoft.com/office/drawing/2017/decorative" val="1"/>
              </a:ext>
            </a:extLst>
          </p:cNvPr>
          <p:cNvGrpSpPr/>
          <p:nvPr/>
        </p:nvGrpSpPr>
        <p:grpSpPr>
          <a:xfrm>
            <a:off x="685801" y="3973648"/>
            <a:ext cx="6302407" cy="2198552"/>
            <a:chOff x="0" y="0"/>
            <a:chExt cx="12604815" cy="4397105"/>
          </a:xfrm>
        </p:grpSpPr>
        <p:pic>
          <p:nvPicPr>
            <p:cNvPr id="11" name="Picture 11"/>
            <p:cNvPicPr>
              <a:picLocks noChangeAspect="1"/>
            </p:cNvPicPr>
            <p:nvPr/>
          </p:nvPicPr>
          <p:blipFill>
            <a:blip r:embed="rId4"/>
            <a:srcRect t="23571" b="10453"/>
            <a:stretch>
              <a:fillRect/>
            </a:stretch>
          </p:blipFill>
          <p:spPr>
            <a:xfrm>
              <a:off x="0" y="0"/>
              <a:ext cx="12604815" cy="4397105"/>
            </a:xfrm>
            <a:prstGeom prst="rect">
              <a:avLst/>
            </a:prstGeom>
          </p:spPr>
        </p:pic>
      </p:grpSp>
      <p:grpSp>
        <p:nvGrpSpPr>
          <p:cNvPr id="12" name="Group 12">
            <a:extLst>
              <a:ext uri="{C183D7F6-B498-43B3-948B-1728B52AA6E4}">
                <adec:decorative xmlns:adec="http://schemas.microsoft.com/office/drawing/2017/decorative" val="1"/>
              </a:ext>
            </a:extLst>
          </p:cNvPr>
          <p:cNvGrpSpPr/>
          <p:nvPr/>
        </p:nvGrpSpPr>
        <p:grpSpPr>
          <a:xfrm>
            <a:off x="5403107" y="4266579"/>
            <a:ext cx="4290115" cy="1523867"/>
            <a:chOff x="0" y="0"/>
            <a:chExt cx="1694860" cy="602022"/>
          </a:xfrm>
        </p:grpSpPr>
        <p:sp>
          <p:nvSpPr>
            <p:cNvPr id="13" name="Freeform 13"/>
            <p:cNvSpPr/>
            <p:nvPr/>
          </p:nvSpPr>
          <p:spPr>
            <a:xfrm>
              <a:off x="0" y="0"/>
              <a:ext cx="1694861" cy="602022"/>
            </a:xfrm>
            <a:custGeom>
              <a:avLst/>
              <a:gdLst/>
              <a:ahLst/>
              <a:cxnLst/>
              <a:rect l="l" t="t" r="r" b="b"/>
              <a:pathLst>
                <a:path w="1694861" h="602022">
                  <a:moveTo>
                    <a:pt x="36092" y="0"/>
                  </a:moveTo>
                  <a:lnTo>
                    <a:pt x="1658769" y="0"/>
                  </a:lnTo>
                  <a:cubicBezTo>
                    <a:pt x="1678702" y="0"/>
                    <a:pt x="1694861" y="16159"/>
                    <a:pt x="1694861" y="36092"/>
                  </a:cubicBezTo>
                  <a:lnTo>
                    <a:pt x="1694861" y="565930"/>
                  </a:lnTo>
                  <a:cubicBezTo>
                    <a:pt x="1694861" y="575502"/>
                    <a:pt x="1691058" y="584682"/>
                    <a:pt x="1684289" y="591451"/>
                  </a:cubicBezTo>
                  <a:cubicBezTo>
                    <a:pt x="1677521" y="598219"/>
                    <a:pt x="1668341" y="602022"/>
                    <a:pt x="1658769" y="602022"/>
                  </a:cubicBezTo>
                  <a:lnTo>
                    <a:pt x="36092" y="602022"/>
                  </a:lnTo>
                  <a:cubicBezTo>
                    <a:pt x="26520" y="602022"/>
                    <a:pt x="17340" y="598219"/>
                    <a:pt x="10571" y="591451"/>
                  </a:cubicBezTo>
                  <a:cubicBezTo>
                    <a:pt x="3803" y="584682"/>
                    <a:pt x="0" y="575502"/>
                    <a:pt x="0" y="565930"/>
                  </a:cubicBezTo>
                  <a:lnTo>
                    <a:pt x="0" y="36092"/>
                  </a:lnTo>
                  <a:cubicBezTo>
                    <a:pt x="0" y="26520"/>
                    <a:pt x="3803" y="17340"/>
                    <a:pt x="10571" y="10571"/>
                  </a:cubicBezTo>
                  <a:cubicBezTo>
                    <a:pt x="17340" y="3803"/>
                    <a:pt x="26520" y="0"/>
                    <a:pt x="36092" y="0"/>
                  </a:cubicBezTo>
                  <a:close/>
                </a:path>
              </a:pathLst>
            </a:custGeom>
            <a:solidFill>
              <a:srgbClr val="16599D"/>
            </a:solidFill>
          </p:spPr>
          <p:txBody>
            <a:bodyPr/>
            <a:lstStyle/>
            <a:p>
              <a:endParaRPr lang="en-US" sz="1200"/>
            </a:p>
          </p:txBody>
        </p:sp>
        <p:sp>
          <p:nvSpPr>
            <p:cNvPr id="14" name="TextBox 14"/>
            <p:cNvSpPr txBox="1"/>
            <p:nvPr/>
          </p:nvSpPr>
          <p:spPr>
            <a:xfrm>
              <a:off x="0" y="-38100"/>
              <a:ext cx="1694860" cy="640122"/>
            </a:xfrm>
            <a:prstGeom prst="rect">
              <a:avLst/>
            </a:prstGeom>
          </p:spPr>
          <p:txBody>
            <a:bodyPr lIns="33867" tIns="33867" rIns="33867" bIns="33867" rtlCol="0" anchor="ctr"/>
            <a:lstStyle/>
            <a:p>
              <a:pPr algn="ctr">
                <a:lnSpc>
                  <a:spcPts val="1773"/>
                </a:lnSpc>
              </a:pPr>
              <a:endParaRPr sz="1200"/>
            </a:p>
          </p:txBody>
        </p:sp>
      </p:grpSp>
      <p:sp>
        <p:nvSpPr>
          <p:cNvPr id="16" name="TextBox 16"/>
          <p:cNvSpPr txBox="1"/>
          <p:nvPr/>
        </p:nvSpPr>
        <p:spPr>
          <a:xfrm>
            <a:off x="5612977" y="4446085"/>
            <a:ext cx="3675439" cy="269946"/>
          </a:xfrm>
          <a:prstGeom prst="rect">
            <a:avLst/>
          </a:prstGeom>
        </p:spPr>
        <p:txBody>
          <a:bodyPr lIns="0" tIns="0" rIns="0" bIns="0" rtlCol="0" anchor="t">
            <a:spAutoFit/>
          </a:bodyPr>
          <a:lstStyle/>
          <a:p>
            <a:pPr algn="just">
              <a:lnSpc>
                <a:spcPts val="2333"/>
              </a:lnSpc>
              <a:spcBef>
                <a:spcPct val="0"/>
              </a:spcBef>
            </a:pPr>
            <a:r>
              <a:rPr lang="en-US" sz="1667" dirty="0">
                <a:solidFill>
                  <a:srgbClr val="FFFFFF"/>
                </a:solidFill>
                <a:latin typeface="Helios"/>
                <a:ea typeface="Helios"/>
                <a:cs typeface="Helios"/>
                <a:sym typeface="Helios"/>
              </a:rPr>
              <a:t>AVOID PITFALLS</a:t>
            </a:r>
          </a:p>
        </p:txBody>
      </p:sp>
      <p:sp>
        <p:nvSpPr>
          <p:cNvPr id="15" name="TextBox 15"/>
          <p:cNvSpPr txBox="1"/>
          <p:nvPr/>
        </p:nvSpPr>
        <p:spPr>
          <a:xfrm>
            <a:off x="5612976" y="4782636"/>
            <a:ext cx="3870377" cy="738664"/>
          </a:xfrm>
          <a:prstGeom prst="rect">
            <a:avLst/>
          </a:prstGeom>
        </p:spPr>
        <p:txBody>
          <a:bodyPr lIns="0" tIns="0" rIns="0" bIns="0" rtlCol="0" anchor="t">
            <a:spAutoFit/>
          </a:bodyPr>
          <a:lstStyle/>
          <a:p>
            <a:pPr algn="just">
              <a:spcBef>
                <a:spcPct val="0"/>
              </a:spcBef>
            </a:pPr>
            <a:r>
              <a:rPr lang="en-US" sz="1200" dirty="0">
                <a:solidFill>
                  <a:schemeClr val="bg1"/>
                </a:solidFill>
                <a:latin typeface="Google Sans"/>
                <a:ea typeface="Cambria" panose="02040503050406030204" pitchFamily="18" charset="0"/>
              </a:rPr>
              <a:t>The</a:t>
            </a:r>
            <a:r>
              <a:rPr lang="en-US" sz="1200" dirty="0">
                <a:solidFill>
                  <a:srgbClr val="001D35"/>
                </a:solidFill>
                <a:latin typeface="Google Sans"/>
                <a:ea typeface="Cambria" panose="02040503050406030204" pitchFamily="18" charset="0"/>
              </a:rPr>
              <a:t> </a:t>
            </a:r>
            <a:r>
              <a:rPr lang="en-US" sz="1200" b="0" i="0" dirty="0">
                <a:solidFill>
                  <a:schemeClr val="bg1"/>
                </a:solidFill>
                <a:effectLst/>
                <a:latin typeface="Cambria" panose="02040503050406030204" pitchFamily="18" charset="0"/>
                <a:ea typeface="Cambria" panose="02040503050406030204" pitchFamily="18" charset="0"/>
              </a:rPr>
              <a:t>2 CFR 200 also addresses specific limitations and exclusions for certain cost items, and emphasizes consistency in cost treatment across federal and non-federal activities. </a:t>
            </a:r>
            <a:endParaRPr lang="en-US" sz="1133" dirty="0">
              <a:solidFill>
                <a:schemeClr val="bg1"/>
              </a:solidFill>
              <a:latin typeface="Cambria" panose="02040503050406030204" pitchFamily="18" charset="0"/>
              <a:ea typeface="Cambria" panose="02040503050406030204" pitchFamily="18" charset="0"/>
              <a:cs typeface="Helios"/>
              <a:sym typeface="Helios"/>
            </a:endParaRPr>
          </a:p>
        </p:txBody>
      </p:sp>
      <p:grpSp>
        <p:nvGrpSpPr>
          <p:cNvPr id="17" name="Group 17">
            <a:extLst>
              <a:ext uri="{C183D7F6-B498-43B3-948B-1728B52AA6E4}">
                <adec:decorative xmlns:adec="http://schemas.microsoft.com/office/drawing/2017/decorative" val="1"/>
              </a:ext>
            </a:extLst>
          </p:cNvPr>
          <p:cNvGrpSpPr/>
          <p:nvPr/>
        </p:nvGrpSpPr>
        <p:grpSpPr>
          <a:xfrm>
            <a:off x="6557467" y="685801"/>
            <a:ext cx="6026721" cy="2491483"/>
            <a:chOff x="0" y="0"/>
            <a:chExt cx="12053443" cy="4982967"/>
          </a:xfrm>
        </p:grpSpPr>
        <p:pic>
          <p:nvPicPr>
            <p:cNvPr id="18" name="Picture 18"/>
            <p:cNvPicPr>
              <a:picLocks noChangeAspect="1"/>
            </p:cNvPicPr>
            <p:nvPr/>
          </p:nvPicPr>
          <p:blipFill>
            <a:blip r:embed="rId5"/>
            <a:srcRect t="8167" b="29899"/>
            <a:stretch>
              <a:fillRect/>
            </a:stretch>
          </p:blipFill>
          <p:spPr>
            <a:xfrm>
              <a:off x="0" y="0"/>
              <a:ext cx="12053443" cy="4982967"/>
            </a:xfrm>
            <a:prstGeom prst="rect">
              <a:avLst/>
            </a:prstGeom>
          </p:spPr>
        </p:pic>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ADD2269A-D50C-3C59-9FCE-982A15B9BBCF}"/>
              </a:ext>
              <a:ext uri="{C183D7F6-B498-43B3-948B-1728B52AA6E4}">
                <adec:decorative xmlns:adec="http://schemas.microsoft.com/office/drawing/2017/decorative" val="1"/>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87FB334C-57BC-CD4E-C565-DE2039D8C6CF}"/>
              </a:ext>
            </a:extLst>
          </p:cNvPr>
          <p:cNvSpPr txBox="1">
            <a:spLocks noGrp="1"/>
          </p:cNvSpPr>
          <p:nvPr>
            <p:ph type="title" idx="4294967295"/>
          </p:nvPr>
        </p:nvSpPr>
        <p:spPr>
          <a:xfrm>
            <a:off x="244486" y="312098"/>
            <a:ext cx="8596668" cy="1320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chemeClr val="accent1"/>
                </a:solidFill>
                <a:effectLst/>
                <a:uLnTx/>
                <a:uFillTx/>
                <a:latin typeface="Georgia" panose="02040502050405020303" pitchFamily="18" charset="0"/>
                <a:ea typeface="+mj-ea"/>
                <a:cs typeface="+mj-cs"/>
              </a:rPr>
              <a:t>Budget </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chemeClr val="accent1"/>
                </a:solidFill>
                <a:effectLst/>
                <a:uLnTx/>
                <a:uFillTx/>
                <a:latin typeface="Georgia" panose="02040502050405020303" pitchFamily="18" charset="0"/>
                <a:ea typeface="+mj-ea"/>
                <a:cs typeface="+mj-cs"/>
              </a:rPr>
              <a:t>Categories</a:t>
            </a:r>
            <a:endParaRPr kumimoji="0" lang="en-US" sz="3600" b="0" i="0" u="none" strike="noStrike" kern="1200" cap="none" spc="0" normalizeH="0" baseline="0" noProof="0" dirty="0">
              <a:ln>
                <a:noFill/>
              </a:ln>
              <a:solidFill>
                <a:schemeClr val="accent1"/>
              </a:solidFill>
              <a:effectLst/>
              <a:uLnTx/>
              <a:uFillTx/>
              <a:latin typeface="Georgia" panose="02040502050405020303" pitchFamily="18" charset="0"/>
              <a:ea typeface="+mj-ea"/>
              <a:cs typeface="+mj-cs"/>
            </a:endParaRPr>
          </a:p>
        </p:txBody>
      </p:sp>
      <p:sp>
        <p:nvSpPr>
          <p:cNvPr id="43" name="_s4116">
            <a:extLst>
              <a:ext uri="{FF2B5EF4-FFF2-40B4-BE49-F238E27FC236}">
                <a16:creationId xmlns:a16="http://schemas.microsoft.com/office/drawing/2014/main" id="{6CEC3DC4-D38D-43A3-BFEB-3CB7AC6AE497}"/>
              </a:ext>
            </a:extLst>
          </p:cNvPr>
          <p:cNvSpPr>
            <a:spLocks noChangeArrowheads="1"/>
          </p:cNvSpPr>
          <p:nvPr/>
        </p:nvSpPr>
        <p:spPr bwMode="auto">
          <a:xfrm>
            <a:off x="4807278" y="3025768"/>
            <a:ext cx="2637995" cy="1314583"/>
          </a:xfrm>
          <a:prstGeom prst="ellipse">
            <a:avLst/>
          </a:prstGeom>
          <a:solidFill>
            <a:srgbClr val="0084B4"/>
          </a:solidFill>
          <a:ln w="9525">
            <a:solidFill>
              <a:schemeClr val="tx1"/>
            </a:solidFill>
            <a:round/>
            <a:headEnd/>
            <a:tailEnd/>
          </a:ln>
          <a:scene3d>
            <a:camera prst="orthographicFront"/>
            <a:lightRig rig="threePt" dir="t"/>
          </a:scene3d>
          <a:sp3d contourW="12700">
            <a:bevelT prst="angle"/>
            <a:contourClr>
              <a:srgbClr val="FF0000"/>
            </a:contourClr>
          </a:sp3d>
        </p:spPr>
        <p:txBody>
          <a:bodyPr wrap="none" lIns="112471" tIns="56236" rIns="112471" bIns="56236" anchor="ctr"/>
          <a:lstStyle/>
          <a:p>
            <a:pPr algn="ctr" eaLnBrk="1" hangingPunct="1">
              <a:defRPr/>
            </a:pPr>
            <a:r>
              <a:rPr lang="en-US" sz="3200" b="1">
                <a:solidFill>
                  <a:schemeClr val="bg1"/>
                </a:solidFill>
                <a:latin typeface="Arial" charset="0"/>
              </a:rPr>
              <a:t>Budget</a:t>
            </a:r>
          </a:p>
        </p:txBody>
      </p:sp>
      <p:grpSp>
        <p:nvGrpSpPr>
          <p:cNvPr id="197638" name="Group 44">
            <a:extLst>
              <a:ext uri="{FF2B5EF4-FFF2-40B4-BE49-F238E27FC236}">
                <a16:creationId xmlns:a16="http://schemas.microsoft.com/office/drawing/2014/main" id="{6A5C1D4B-0942-43A8-905D-5555DC03F138}"/>
              </a:ext>
              <a:ext uri="{C183D7F6-B498-43B3-948B-1728B52AA6E4}">
                <adec:decorative xmlns:adec="http://schemas.microsoft.com/office/drawing/2017/decorative" val="1"/>
              </a:ext>
            </a:extLst>
          </p:cNvPr>
          <p:cNvGrpSpPr>
            <a:grpSpLocks/>
          </p:cNvGrpSpPr>
          <p:nvPr/>
        </p:nvGrpSpPr>
        <p:grpSpPr bwMode="auto">
          <a:xfrm>
            <a:off x="5337436" y="1073231"/>
            <a:ext cx="1772361" cy="2065367"/>
            <a:chOff x="3728615" y="797346"/>
            <a:chExt cx="1607927" cy="2455700"/>
          </a:xfrm>
          <a:solidFill>
            <a:srgbClr val="0084B4"/>
          </a:solidFill>
        </p:grpSpPr>
        <p:sp>
          <p:nvSpPr>
            <p:cNvPr id="197679" name="_s4114">
              <a:extLst>
                <a:ext uri="{FF2B5EF4-FFF2-40B4-BE49-F238E27FC236}">
                  <a16:creationId xmlns:a16="http://schemas.microsoft.com/office/drawing/2014/main" id="{CEA1B684-224B-4B9C-8C15-050A842E1EB7}"/>
                </a:ext>
              </a:extLst>
            </p:cNvPr>
            <p:cNvSpPr>
              <a:spLocks noChangeShapeType="1"/>
            </p:cNvSpPr>
            <p:nvPr/>
          </p:nvSpPr>
          <p:spPr bwMode="auto">
            <a:xfrm flipH="1" flipV="1">
              <a:off x="4511023" y="2048212"/>
              <a:ext cx="19302" cy="1204834"/>
            </a:xfrm>
            <a:prstGeom prst="line">
              <a:avLst/>
            </a:prstGeom>
            <a:grpFill/>
            <a:ln w="28575">
              <a:solidFill>
                <a:schemeClr val="tx1"/>
              </a:solidFill>
              <a:round/>
              <a:headEnd/>
              <a:tailEnd/>
            </a:ln>
          </p:spPr>
          <p:txBody>
            <a:bodyPr anchor="ctr"/>
            <a:lstStyle/>
            <a:p>
              <a:endParaRPr lang="en-US"/>
            </a:p>
          </p:txBody>
        </p:sp>
        <p:sp>
          <p:nvSpPr>
            <p:cNvPr id="42" name="_s4115">
              <a:extLst>
                <a:ext uri="{FF2B5EF4-FFF2-40B4-BE49-F238E27FC236}">
                  <a16:creationId xmlns:a16="http://schemas.microsoft.com/office/drawing/2014/main" id="{916A9E24-F9F2-471D-BAB9-F2A54D79FF80}"/>
                </a:ext>
              </a:extLst>
            </p:cNvPr>
            <p:cNvSpPr>
              <a:spLocks noChangeArrowheads="1"/>
            </p:cNvSpPr>
            <p:nvPr/>
          </p:nvSpPr>
          <p:spPr bwMode="auto">
            <a:xfrm>
              <a:off x="3728615" y="797346"/>
              <a:ext cx="1607927" cy="1331121"/>
            </a:xfrm>
            <a:prstGeom prst="ellipse">
              <a:avLst/>
            </a:prstGeom>
            <a:grpFill/>
            <a:ln w="9525">
              <a:solidFill>
                <a:schemeClr val="tx1"/>
              </a:solidFill>
              <a:round/>
              <a:headEnd/>
              <a:tailEnd/>
            </a:ln>
            <a:scene3d>
              <a:camera prst="orthographicFront"/>
              <a:lightRig rig="threePt" dir="t"/>
            </a:scene3d>
            <a:sp3d contourW="12700">
              <a:bevelT prst="angle"/>
              <a:contourClr>
                <a:srgbClr val="FFC000"/>
              </a:contourClr>
            </a:sp3d>
          </p:spPr>
          <p:txBody>
            <a:bodyPr wrap="none" lIns="112471" tIns="56236" rIns="112471" bIns="56236" anchor="ctr"/>
            <a:lstStyle/>
            <a:p>
              <a:pPr algn="ctr">
                <a:defRPr/>
              </a:pPr>
              <a:r>
                <a:rPr lang="en-US" sz="2000" b="1" dirty="0">
                  <a:solidFill>
                    <a:schemeClr val="bg1"/>
                  </a:solidFill>
                  <a:latin typeface="Arial" charset="0"/>
                </a:rPr>
                <a:t>Personnel</a:t>
              </a:r>
            </a:p>
          </p:txBody>
        </p:sp>
      </p:grpSp>
      <p:grpSp>
        <p:nvGrpSpPr>
          <p:cNvPr id="197639" name="Group 53">
            <a:extLst>
              <a:ext uri="{FF2B5EF4-FFF2-40B4-BE49-F238E27FC236}">
                <a16:creationId xmlns:a16="http://schemas.microsoft.com/office/drawing/2014/main" id="{1F5A69A4-975F-4D38-AD23-A6DBF9C666A7}"/>
              </a:ext>
              <a:ext uri="{C183D7F6-B498-43B3-948B-1728B52AA6E4}">
                <adec:decorative xmlns:adec="http://schemas.microsoft.com/office/drawing/2017/decorative" val="1"/>
              </a:ext>
            </a:extLst>
          </p:cNvPr>
          <p:cNvGrpSpPr>
            <a:grpSpLocks/>
          </p:cNvGrpSpPr>
          <p:nvPr/>
        </p:nvGrpSpPr>
        <p:grpSpPr bwMode="auto">
          <a:xfrm>
            <a:off x="3282523" y="1324497"/>
            <a:ext cx="2496497" cy="1740283"/>
            <a:chOff x="3117155" y="1154202"/>
            <a:chExt cx="1790406" cy="2233926"/>
          </a:xfrm>
          <a:solidFill>
            <a:srgbClr val="0084B4"/>
          </a:solidFill>
        </p:grpSpPr>
        <p:sp>
          <p:nvSpPr>
            <p:cNvPr id="197675" name="_s4100">
              <a:extLst>
                <a:ext uri="{FF2B5EF4-FFF2-40B4-BE49-F238E27FC236}">
                  <a16:creationId xmlns:a16="http://schemas.microsoft.com/office/drawing/2014/main" id="{BF3B5A0E-BCB2-4FC2-B0DA-627AAA590810}"/>
                </a:ext>
              </a:extLst>
            </p:cNvPr>
            <p:cNvSpPr>
              <a:spLocks noChangeShapeType="1"/>
            </p:cNvSpPr>
            <p:nvPr/>
          </p:nvSpPr>
          <p:spPr bwMode="auto">
            <a:xfrm flipH="1" flipV="1">
              <a:off x="4056262" y="2380602"/>
              <a:ext cx="851299" cy="1007526"/>
            </a:xfrm>
            <a:prstGeom prst="line">
              <a:avLst/>
            </a:prstGeom>
            <a:grpFill/>
            <a:ln w="28575">
              <a:solidFill>
                <a:schemeClr val="tx1"/>
              </a:solidFill>
              <a:round/>
              <a:headEnd/>
              <a:tailEnd/>
            </a:ln>
          </p:spPr>
          <p:txBody>
            <a:bodyPr anchor="ctr"/>
            <a:lstStyle/>
            <a:p>
              <a:endParaRPr lang="en-US"/>
            </a:p>
          </p:txBody>
        </p:sp>
        <p:sp>
          <p:nvSpPr>
            <p:cNvPr id="28" name="_s4101">
              <a:extLst>
                <a:ext uri="{FF2B5EF4-FFF2-40B4-BE49-F238E27FC236}">
                  <a16:creationId xmlns:a16="http://schemas.microsoft.com/office/drawing/2014/main" id="{78BDEDE8-ED1D-467C-A1B4-1AE736751A52}"/>
                </a:ext>
              </a:extLst>
            </p:cNvPr>
            <p:cNvSpPr>
              <a:spLocks noChangeArrowheads="1"/>
            </p:cNvSpPr>
            <p:nvPr/>
          </p:nvSpPr>
          <p:spPr bwMode="auto">
            <a:xfrm>
              <a:off x="3117155" y="1154202"/>
              <a:ext cx="1331027" cy="1331121"/>
            </a:xfrm>
            <a:prstGeom prst="ellipse">
              <a:avLst/>
            </a:prstGeom>
            <a:grpFill/>
            <a:ln w="9525">
              <a:solidFill>
                <a:schemeClr val="tx1"/>
              </a:solidFill>
              <a:round/>
              <a:headEnd/>
              <a:tailEnd/>
            </a:ln>
            <a:scene3d>
              <a:camera prst="orthographicFront"/>
              <a:lightRig rig="threePt" dir="t"/>
            </a:scene3d>
            <a:sp3d contourW="12700">
              <a:bevelT prst="angle"/>
              <a:contourClr>
                <a:srgbClr val="FFC000"/>
              </a:contourClr>
            </a:sp3d>
          </p:spPr>
          <p:txBody>
            <a:bodyPr wrap="none" lIns="112471" tIns="56236" rIns="112471" bIns="56236" anchor="ctr"/>
            <a:lstStyle/>
            <a:p>
              <a:pPr algn="ctr" eaLnBrk="1" hangingPunct="1">
                <a:defRPr/>
              </a:pPr>
              <a:r>
                <a:rPr lang="en-US" sz="2000" b="1">
                  <a:solidFill>
                    <a:schemeClr val="bg1"/>
                  </a:solidFill>
                  <a:latin typeface="Arial" charset="0"/>
                </a:rPr>
                <a:t>Indirect</a:t>
              </a:r>
            </a:p>
          </p:txBody>
        </p:sp>
      </p:grpSp>
      <p:grpSp>
        <p:nvGrpSpPr>
          <p:cNvPr id="197649" name="Group 52">
            <a:extLst>
              <a:ext uri="{FF2B5EF4-FFF2-40B4-BE49-F238E27FC236}">
                <a16:creationId xmlns:a16="http://schemas.microsoft.com/office/drawing/2014/main" id="{A25BB1F6-C603-420F-AABC-352F94D85062}"/>
              </a:ext>
              <a:ext uri="{C183D7F6-B498-43B3-948B-1728B52AA6E4}">
                <adec:decorative xmlns:adec="http://schemas.microsoft.com/office/drawing/2017/decorative" val="1"/>
              </a:ext>
            </a:extLst>
          </p:cNvPr>
          <p:cNvGrpSpPr>
            <a:grpSpLocks/>
          </p:cNvGrpSpPr>
          <p:nvPr/>
        </p:nvGrpSpPr>
        <p:grpSpPr bwMode="auto">
          <a:xfrm>
            <a:off x="2017475" y="2173879"/>
            <a:ext cx="2901420" cy="1229838"/>
            <a:chOff x="2070201" y="2775614"/>
            <a:chExt cx="2560809" cy="1399715"/>
          </a:xfrm>
          <a:solidFill>
            <a:srgbClr val="0084B4"/>
          </a:solidFill>
        </p:grpSpPr>
        <p:sp>
          <p:nvSpPr>
            <p:cNvPr id="56" name="_s4103">
              <a:extLst>
                <a:ext uri="{FF2B5EF4-FFF2-40B4-BE49-F238E27FC236}">
                  <a16:creationId xmlns:a16="http://schemas.microsoft.com/office/drawing/2014/main" id="{D161F793-47B3-4088-B3FB-AB3C5F4EA01D}"/>
                </a:ext>
              </a:extLst>
            </p:cNvPr>
            <p:cNvSpPr>
              <a:spLocks noChangeArrowheads="1"/>
            </p:cNvSpPr>
            <p:nvPr/>
          </p:nvSpPr>
          <p:spPr bwMode="auto">
            <a:xfrm>
              <a:off x="2070201" y="2775614"/>
              <a:ext cx="1331027" cy="1331121"/>
            </a:xfrm>
            <a:prstGeom prst="ellipse">
              <a:avLst/>
            </a:prstGeom>
            <a:grpFill/>
            <a:ln w="9525">
              <a:solidFill>
                <a:schemeClr val="tx1"/>
              </a:solidFill>
              <a:round/>
              <a:headEnd/>
              <a:tailEnd/>
            </a:ln>
            <a:scene3d>
              <a:camera prst="orthographicFront"/>
              <a:lightRig rig="threePt" dir="t"/>
            </a:scene3d>
            <a:sp3d extrusionH="76200">
              <a:bevelT prst="angle"/>
              <a:extrusionClr>
                <a:srgbClr val="FFC000"/>
              </a:extrusionClr>
            </a:sp3d>
          </p:spPr>
          <p:txBody>
            <a:bodyPr wrap="none" lIns="112471" tIns="56236" rIns="112471" bIns="56236" anchor="ctr"/>
            <a:lstStyle/>
            <a:p>
              <a:pPr algn="ctr">
                <a:defRPr/>
              </a:pPr>
              <a:r>
                <a:rPr lang="en-US" sz="2000" b="1">
                  <a:solidFill>
                    <a:schemeClr val="bg1"/>
                  </a:solidFill>
                  <a:latin typeface="Arial" charset="0"/>
                </a:rPr>
                <a:t>Other</a:t>
              </a:r>
            </a:p>
          </p:txBody>
        </p:sp>
        <p:sp>
          <p:nvSpPr>
            <p:cNvPr id="197654" name="_s4102">
              <a:extLst>
                <a:ext uri="{FF2B5EF4-FFF2-40B4-BE49-F238E27FC236}">
                  <a16:creationId xmlns:a16="http://schemas.microsoft.com/office/drawing/2014/main" id="{F202A771-A622-417C-8A34-F9E71C33160A}"/>
                </a:ext>
              </a:extLst>
            </p:cNvPr>
            <p:cNvSpPr>
              <a:spLocks noChangeShapeType="1"/>
            </p:cNvSpPr>
            <p:nvPr/>
          </p:nvSpPr>
          <p:spPr bwMode="auto">
            <a:xfrm flipH="1" flipV="1">
              <a:off x="3386013" y="3584595"/>
              <a:ext cx="1244997" cy="590734"/>
            </a:xfrm>
            <a:prstGeom prst="line">
              <a:avLst/>
            </a:prstGeom>
            <a:grpFill/>
            <a:ln w="28575">
              <a:solidFill>
                <a:schemeClr val="tx1"/>
              </a:solidFill>
              <a:round/>
              <a:headEnd/>
              <a:tailEnd/>
            </a:ln>
          </p:spPr>
          <p:txBody>
            <a:bodyPr anchor="ctr"/>
            <a:lstStyle/>
            <a:p>
              <a:endParaRPr lang="en-US"/>
            </a:p>
          </p:txBody>
        </p:sp>
      </p:grpSp>
      <p:grpSp>
        <p:nvGrpSpPr>
          <p:cNvPr id="197634" name="Group 52">
            <a:extLst>
              <a:ext uri="{FF2B5EF4-FFF2-40B4-BE49-F238E27FC236}">
                <a16:creationId xmlns:a16="http://schemas.microsoft.com/office/drawing/2014/main" id="{5FA47B09-CF82-49AB-B206-8149876E98AF}"/>
              </a:ext>
              <a:ext uri="{C183D7F6-B498-43B3-948B-1728B52AA6E4}">
                <adec:decorative xmlns:adec="http://schemas.microsoft.com/office/drawing/2017/decorative" val="1"/>
              </a:ext>
            </a:extLst>
          </p:cNvPr>
          <p:cNvGrpSpPr>
            <a:grpSpLocks/>
          </p:cNvGrpSpPr>
          <p:nvPr/>
        </p:nvGrpSpPr>
        <p:grpSpPr bwMode="auto">
          <a:xfrm>
            <a:off x="1766051" y="3494408"/>
            <a:ext cx="3034757" cy="1169569"/>
            <a:chOff x="1723183" y="2763439"/>
            <a:chExt cx="2510746" cy="1331121"/>
          </a:xfrm>
          <a:solidFill>
            <a:srgbClr val="0084B4"/>
          </a:solidFill>
        </p:grpSpPr>
        <p:sp>
          <p:nvSpPr>
            <p:cNvPr id="197683" name="_s4102">
              <a:extLst>
                <a:ext uri="{FF2B5EF4-FFF2-40B4-BE49-F238E27FC236}">
                  <a16:creationId xmlns:a16="http://schemas.microsoft.com/office/drawing/2014/main" id="{876687AE-12E5-4217-8A04-E9D5656E2E38}"/>
                </a:ext>
              </a:extLst>
            </p:cNvPr>
            <p:cNvSpPr>
              <a:spLocks noChangeShapeType="1"/>
            </p:cNvSpPr>
            <p:nvPr/>
          </p:nvSpPr>
          <p:spPr bwMode="auto">
            <a:xfrm flipH="1">
              <a:off x="3054896" y="3055795"/>
              <a:ext cx="1179033" cy="257437"/>
            </a:xfrm>
            <a:prstGeom prst="line">
              <a:avLst/>
            </a:prstGeom>
            <a:grpFill/>
            <a:ln w="28575">
              <a:solidFill>
                <a:schemeClr val="tx1"/>
              </a:solidFill>
              <a:round/>
              <a:headEnd/>
              <a:tailEnd/>
            </a:ln>
          </p:spPr>
          <p:txBody>
            <a:bodyPr anchor="ctr"/>
            <a:lstStyle/>
            <a:p>
              <a:endParaRPr lang="en-US"/>
            </a:p>
          </p:txBody>
        </p:sp>
        <p:sp>
          <p:nvSpPr>
            <p:cNvPr id="48" name="_s4103">
              <a:extLst>
                <a:ext uri="{FF2B5EF4-FFF2-40B4-BE49-F238E27FC236}">
                  <a16:creationId xmlns:a16="http://schemas.microsoft.com/office/drawing/2014/main" id="{B7E22A14-A766-4B35-BBEB-9935B7E0A4F8}"/>
                </a:ext>
              </a:extLst>
            </p:cNvPr>
            <p:cNvSpPr>
              <a:spLocks noChangeArrowheads="1"/>
            </p:cNvSpPr>
            <p:nvPr/>
          </p:nvSpPr>
          <p:spPr bwMode="auto">
            <a:xfrm>
              <a:off x="1723183" y="2763439"/>
              <a:ext cx="1518763" cy="1331121"/>
            </a:xfrm>
            <a:prstGeom prst="ellipse">
              <a:avLst/>
            </a:prstGeom>
            <a:grpFill/>
            <a:ln w="9525">
              <a:solidFill>
                <a:schemeClr val="tx1"/>
              </a:solidFill>
              <a:round/>
              <a:headEnd/>
              <a:tailEnd/>
            </a:ln>
            <a:scene3d>
              <a:camera prst="orthographicFront"/>
              <a:lightRig rig="threePt" dir="t"/>
            </a:scene3d>
            <a:sp3d extrusionH="76200">
              <a:bevelT prst="angle"/>
              <a:extrusionClr>
                <a:srgbClr val="FFC000"/>
              </a:extrusionClr>
            </a:sp3d>
          </p:spPr>
          <p:txBody>
            <a:bodyPr wrap="none" lIns="112471" tIns="56236" rIns="112471" bIns="56236" anchor="ctr"/>
            <a:lstStyle/>
            <a:p>
              <a:pPr algn="ctr">
                <a:defRPr/>
              </a:pPr>
              <a:r>
                <a:rPr lang="en-US" sz="2000" b="1">
                  <a:solidFill>
                    <a:schemeClr val="bg1"/>
                  </a:solidFill>
                  <a:latin typeface="Arial" charset="0"/>
                </a:rPr>
                <a:t>Procurement</a:t>
              </a:r>
            </a:p>
          </p:txBody>
        </p:sp>
      </p:grpSp>
      <p:grpSp>
        <p:nvGrpSpPr>
          <p:cNvPr id="197640" name="Group 52">
            <a:extLst>
              <a:ext uri="{FF2B5EF4-FFF2-40B4-BE49-F238E27FC236}">
                <a16:creationId xmlns:a16="http://schemas.microsoft.com/office/drawing/2014/main" id="{99A913DA-B72D-4381-8E5B-CB80BC04481F}"/>
              </a:ext>
              <a:ext uri="{C183D7F6-B498-43B3-948B-1728B52AA6E4}">
                <adec:decorative xmlns:adec="http://schemas.microsoft.com/office/drawing/2017/decorative" val="1"/>
              </a:ext>
            </a:extLst>
          </p:cNvPr>
          <p:cNvGrpSpPr>
            <a:grpSpLocks/>
          </p:cNvGrpSpPr>
          <p:nvPr/>
        </p:nvGrpSpPr>
        <p:grpSpPr bwMode="auto">
          <a:xfrm>
            <a:off x="3051193" y="4176239"/>
            <a:ext cx="2261233" cy="1670613"/>
            <a:chOff x="1619310" y="2236169"/>
            <a:chExt cx="1872230" cy="1901131"/>
          </a:xfrm>
          <a:solidFill>
            <a:srgbClr val="0084B4"/>
          </a:solidFill>
        </p:grpSpPr>
        <p:sp>
          <p:nvSpPr>
            <p:cNvPr id="197671" name="_s4102">
              <a:extLst>
                <a:ext uri="{FF2B5EF4-FFF2-40B4-BE49-F238E27FC236}">
                  <a16:creationId xmlns:a16="http://schemas.microsoft.com/office/drawing/2014/main" id="{725E8753-DF70-4E23-A575-DA8A94D39593}"/>
                </a:ext>
              </a:extLst>
            </p:cNvPr>
            <p:cNvSpPr>
              <a:spLocks noChangeShapeType="1"/>
            </p:cNvSpPr>
            <p:nvPr/>
          </p:nvSpPr>
          <p:spPr bwMode="auto">
            <a:xfrm flipH="1">
              <a:off x="2675938" y="2236169"/>
              <a:ext cx="815602" cy="690778"/>
            </a:xfrm>
            <a:prstGeom prst="line">
              <a:avLst/>
            </a:prstGeom>
            <a:grpFill/>
            <a:ln w="28575">
              <a:solidFill>
                <a:schemeClr val="tx1"/>
              </a:solidFill>
              <a:round/>
              <a:headEnd/>
              <a:tailEnd/>
            </a:ln>
          </p:spPr>
          <p:txBody>
            <a:bodyPr anchor="ctr"/>
            <a:lstStyle/>
            <a:p>
              <a:endParaRPr lang="en-US"/>
            </a:p>
          </p:txBody>
        </p:sp>
        <p:sp>
          <p:nvSpPr>
            <p:cNvPr id="30" name="_s4103">
              <a:extLst>
                <a:ext uri="{FF2B5EF4-FFF2-40B4-BE49-F238E27FC236}">
                  <a16:creationId xmlns:a16="http://schemas.microsoft.com/office/drawing/2014/main" id="{21EFCFE2-A22C-49C9-B6A9-1D5AEB786ECD}"/>
                </a:ext>
              </a:extLst>
            </p:cNvPr>
            <p:cNvSpPr>
              <a:spLocks noChangeArrowheads="1"/>
            </p:cNvSpPr>
            <p:nvPr/>
          </p:nvSpPr>
          <p:spPr bwMode="auto">
            <a:xfrm>
              <a:off x="1619310" y="2806179"/>
              <a:ext cx="1331027" cy="1331121"/>
            </a:xfrm>
            <a:prstGeom prst="ellipse">
              <a:avLst/>
            </a:prstGeom>
            <a:grpFill/>
            <a:ln w="9525">
              <a:solidFill>
                <a:schemeClr val="tx1"/>
              </a:solidFill>
              <a:round/>
              <a:headEnd/>
              <a:tailEnd/>
            </a:ln>
            <a:scene3d>
              <a:camera prst="orthographicFront"/>
              <a:lightRig rig="threePt" dir="t"/>
            </a:scene3d>
            <a:sp3d extrusionH="76200">
              <a:bevelT prst="angle"/>
              <a:extrusionClr>
                <a:srgbClr val="FFC000"/>
              </a:extrusionClr>
            </a:sp3d>
          </p:spPr>
          <p:txBody>
            <a:bodyPr wrap="none" lIns="112471" tIns="56236" rIns="112471" bIns="56236" anchor="ctr"/>
            <a:lstStyle/>
            <a:p>
              <a:pPr algn="ctr">
                <a:defRPr/>
              </a:pPr>
              <a:r>
                <a:rPr lang="en-US" sz="2000" b="1" dirty="0">
                  <a:solidFill>
                    <a:schemeClr val="bg1"/>
                  </a:solidFill>
                  <a:latin typeface="Arial" charset="0"/>
                </a:rPr>
                <a:t>Subawards</a:t>
              </a:r>
            </a:p>
          </p:txBody>
        </p:sp>
      </p:grpSp>
      <p:grpSp>
        <p:nvGrpSpPr>
          <p:cNvPr id="197641" name="Group 51">
            <a:extLst>
              <a:ext uri="{FF2B5EF4-FFF2-40B4-BE49-F238E27FC236}">
                <a16:creationId xmlns:a16="http://schemas.microsoft.com/office/drawing/2014/main" id="{67571011-6464-4C17-AE56-4C3F15467C0F}"/>
              </a:ext>
              <a:ext uri="{C183D7F6-B498-43B3-948B-1728B52AA6E4}">
                <adec:decorative xmlns:adec="http://schemas.microsoft.com/office/drawing/2017/decorative" val="1"/>
              </a:ext>
            </a:extLst>
          </p:cNvPr>
          <p:cNvGrpSpPr>
            <a:grpSpLocks/>
          </p:cNvGrpSpPr>
          <p:nvPr/>
        </p:nvGrpSpPr>
        <p:grpSpPr bwMode="auto">
          <a:xfrm>
            <a:off x="5318643" y="4338839"/>
            <a:ext cx="1683452" cy="1783664"/>
            <a:chOff x="2073928" y="3577991"/>
            <a:chExt cx="1331027" cy="1795044"/>
          </a:xfrm>
          <a:solidFill>
            <a:srgbClr val="0084B4"/>
          </a:solidFill>
        </p:grpSpPr>
        <p:sp>
          <p:nvSpPr>
            <p:cNvPr id="197667" name="_s4104">
              <a:extLst>
                <a:ext uri="{FF2B5EF4-FFF2-40B4-BE49-F238E27FC236}">
                  <a16:creationId xmlns:a16="http://schemas.microsoft.com/office/drawing/2014/main" id="{D565EFC9-CAC1-4ADF-8660-838A548A1B7E}"/>
                </a:ext>
              </a:extLst>
            </p:cNvPr>
            <p:cNvSpPr>
              <a:spLocks noChangeShapeType="1"/>
            </p:cNvSpPr>
            <p:nvPr/>
          </p:nvSpPr>
          <p:spPr bwMode="auto">
            <a:xfrm>
              <a:off x="2758634" y="3577991"/>
              <a:ext cx="0" cy="463924"/>
            </a:xfrm>
            <a:prstGeom prst="line">
              <a:avLst/>
            </a:prstGeom>
            <a:grpFill/>
            <a:ln w="28575">
              <a:solidFill>
                <a:schemeClr val="tx1"/>
              </a:solidFill>
              <a:round/>
              <a:headEnd/>
              <a:tailEnd/>
            </a:ln>
          </p:spPr>
          <p:txBody>
            <a:bodyPr anchor="ctr"/>
            <a:lstStyle/>
            <a:p>
              <a:endParaRPr lang="en-US"/>
            </a:p>
          </p:txBody>
        </p:sp>
        <p:sp>
          <p:nvSpPr>
            <p:cNvPr id="32" name="_s4105">
              <a:extLst>
                <a:ext uri="{FF2B5EF4-FFF2-40B4-BE49-F238E27FC236}">
                  <a16:creationId xmlns:a16="http://schemas.microsoft.com/office/drawing/2014/main" id="{896F62BE-FF17-40CA-95D6-732EBB7ECFEC}"/>
                </a:ext>
              </a:extLst>
            </p:cNvPr>
            <p:cNvSpPr>
              <a:spLocks noChangeArrowheads="1"/>
            </p:cNvSpPr>
            <p:nvPr/>
          </p:nvSpPr>
          <p:spPr bwMode="auto">
            <a:xfrm>
              <a:off x="2073928" y="4041914"/>
              <a:ext cx="1331027" cy="1331121"/>
            </a:xfrm>
            <a:prstGeom prst="ellipse">
              <a:avLst/>
            </a:prstGeom>
            <a:grpFill/>
            <a:ln w="9525">
              <a:solidFill>
                <a:schemeClr val="tx1"/>
              </a:solidFill>
              <a:round/>
              <a:headEnd/>
              <a:tailEnd/>
            </a:ln>
            <a:scene3d>
              <a:camera prst="orthographicFront"/>
              <a:lightRig rig="threePt" dir="t"/>
            </a:scene3d>
            <a:sp3d contourW="12700">
              <a:bevelT prst="angle"/>
              <a:contourClr>
                <a:srgbClr val="FFFF00"/>
              </a:contourClr>
            </a:sp3d>
          </p:spPr>
          <p:txBody>
            <a:bodyPr wrap="none" anchor="ctr"/>
            <a:lstStyle/>
            <a:p>
              <a:pPr algn="ctr">
                <a:defRPr/>
              </a:pPr>
              <a:r>
                <a:rPr lang="en-US" sz="2000" b="1">
                  <a:solidFill>
                    <a:schemeClr val="bg1"/>
                  </a:solidFill>
                  <a:latin typeface="Arial" charset="0"/>
                </a:rPr>
                <a:t>Construction</a:t>
              </a:r>
            </a:p>
          </p:txBody>
        </p:sp>
      </p:grpSp>
      <p:grpSp>
        <p:nvGrpSpPr>
          <p:cNvPr id="197642" name="Group 50">
            <a:extLst>
              <a:ext uri="{FF2B5EF4-FFF2-40B4-BE49-F238E27FC236}">
                <a16:creationId xmlns:a16="http://schemas.microsoft.com/office/drawing/2014/main" id="{A7951A30-2DC6-4C32-B56D-AC026C571C59}"/>
              </a:ext>
              <a:ext uri="{C183D7F6-B498-43B3-948B-1728B52AA6E4}">
                <adec:decorative xmlns:adec="http://schemas.microsoft.com/office/drawing/2017/decorative" val="1"/>
              </a:ext>
            </a:extLst>
          </p:cNvPr>
          <p:cNvGrpSpPr>
            <a:grpSpLocks/>
          </p:cNvGrpSpPr>
          <p:nvPr/>
        </p:nvGrpSpPr>
        <p:grpSpPr bwMode="auto">
          <a:xfrm>
            <a:off x="6783585" y="4185196"/>
            <a:ext cx="2167252" cy="1687364"/>
            <a:chOff x="3373840" y="3833136"/>
            <a:chExt cx="1794030" cy="1917981"/>
          </a:xfrm>
          <a:solidFill>
            <a:srgbClr val="0084B4"/>
          </a:solidFill>
        </p:grpSpPr>
        <p:sp>
          <p:nvSpPr>
            <p:cNvPr id="197663" name="_s4106">
              <a:extLst>
                <a:ext uri="{FF2B5EF4-FFF2-40B4-BE49-F238E27FC236}">
                  <a16:creationId xmlns:a16="http://schemas.microsoft.com/office/drawing/2014/main" id="{B007C557-29F7-4B12-8587-88909DF8BA10}"/>
                </a:ext>
              </a:extLst>
            </p:cNvPr>
            <p:cNvSpPr>
              <a:spLocks noChangeShapeType="1"/>
            </p:cNvSpPr>
            <p:nvPr/>
          </p:nvSpPr>
          <p:spPr bwMode="auto">
            <a:xfrm>
              <a:off x="3373840" y="3833136"/>
              <a:ext cx="755765" cy="685208"/>
            </a:xfrm>
            <a:prstGeom prst="line">
              <a:avLst/>
            </a:prstGeom>
            <a:grpFill/>
            <a:ln w="28575">
              <a:solidFill>
                <a:schemeClr val="tx1"/>
              </a:solidFill>
              <a:round/>
              <a:headEnd/>
              <a:tailEnd/>
            </a:ln>
          </p:spPr>
          <p:txBody>
            <a:bodyPr anchor="ctr"/>
            <a:lstStyle/>
            <a:p>
              <a:endParaRPr lang="en-US"/>
            </a:p>
          </p:txBody>
        </p:sp>
        <p:sp>
          <p:nvSpPr>
            <p:cNvPr id="34" name="_s4107">
              <a:extLst>
                <a:ext uri="{FF2B5EF4-FFF2-40B4-BE49-F238E27FC236}">
                  <a16:creationId xmlns:a16="http://schemas.microsoft.com/office/drawing/2014/main" id="{1D3CB37A-84A5-4E9A-87D0-12EC030F5049}"/>
                </a:ext>
              </a:extLst>
            </p:cNvPr>
            <p:cNvSpPr>
              <a:spLocks noChangeArrowheads="1"/>
            </p:cNvSpPr>
            <p:nvPr/>
          </p:nvSpPr>
          <p:spPr bwMode="auto">
            <a:xfrm>
              <a:off x="3836842" y="4419996"/>
              <a:ext cx="1331028" cy="1331121"/>
            </a:xfrm>
            <a:prstGeom prst="ellipse">
              <a:avLst/>
            </a:prstGeom>
            <a:grpFill/>
            <a:ln w="9525">
              <a:solidFill>
                <a:schemeClr val="tx1"/>
              </a:solidFill>
              <a:round/>
              <a:headEnd/>
              <a:tailEnd/>
            </a:ln>
            <a:scene3d>
              <a:camera prst="orthographicFront"/>
              <a:lightRig rig="threePt" dir="t"/>
            </a:scene3d>
            <a:sp3d contourW="12700">
              <a:bevelT prst="angle"/>
              <a:contourClr>
                <a:srgbClr val="FFC000"/>
              </a:contourClr>
            </a:sp3d>
          </p:spPr>
          <p:txBody>
            <a:bodyPr wrap="none" anchor="ctr"/>
            <a:lstStyle/>
            <a:p>
              <a:pPr algn="ctr">
                <a:defRPr/>
              </a:pPr>
              <a:r>
                <a:rPr lang="en-US" sz="2000" b="1">
                  <a:solidFill>
                    <a:schemeClr val="bg1"/>
                  </a:solidFill>
                  <a:latin typeface="Arial" charset="0"/>
                </a:rPr>
                <a:t>Supplies</a:t>
              </a:r>
            </a:p>
          </p:txBody>
        </p:sp>
      </p:grpSp>
      <p:grpSp>
        <p:nvGrpSpPr>
          <p:cNvPr id="197643" name="Group 49">
            <a:extLst>
              <a:ext uri="{FF2B5EF4-FFF2-40B4-BE49-F238E27FC236}">
                <a16:creationId xmlns:a16="http://schemas.microsoft.com/office/drawing/2014/main" id="{76E3E47F-92ED-4FBE-BDF6-BB1FCB108165}"/>
              </a:ext>
              <a:ext uri="{C183D7F6-B498-43B3-948B-1728B52AA6E4}">
                <adec:decorative xmlns:adec="http://schemas.microsoft.com/office/drawing/2017/decorative" val="1"/>
              </a:ext>
            </a:extLst>
          </p:cNvPr>
          <p:cNvGrpSpPr>
            <a:grpSpLocks/>
          </p:cNvGrpSpPr>
          <p:nvPr/>
        </p:nvGrpSpPr>
        <p:grpSpPr bwMode="auto">
          <a:xfrm>
            <a:off x="7391349" y="3463173"/>
            <a:ext cx="2997007" cy="1170965"/>
            <a:chOff x="5849210" y="3343252"/>
            <a:chExt cx="2478236" cy="1331121"/>
          </a:xfrm>
          <a:solidFill>
            <a:srgbClr val="0084B4"/>
          </a:solidFill>
        </p:grpSpPr>
        <p:sp>
          <p:nvSpPr>
            <p:cNvPr id="197659" name="_s4108">
              <a:extLst>
                <a:ext uri="{FF2B5EF4-FFF2-40B4-BE49-F238E27FC236}">
                  <a16:creationId xmlns:a16="http://schemas.microsoft.com/office/drawing/2014/main" id="{382E3240-5D03-48CF-96B1-100025B9617C}"/>
                </a:ext>
              </a:extLst>
            </p:cNvPr>
            <p:cNvSpPr>
              <a:spLocks noChangeShapeType="1"/>
            </p:cNvSpPr>
            <p:nvPr/>
          </p:nvSpPr>
          <p:spPr bwMode="auto">
            <a:xfrm>
              <a:off x="5849210" y="3767032"/>
              <a:ext cx="1147209" cy="237415"/>
            </a:xfrm>
            <a:prstGeom prst="line">
              <a:avLst/>
            </a:prstGeom>
            <a:grpFill/>
            <a:ln w="28575">
              <a:solidFill>
                <a:schemeClr val="tx1"/>
              </a:solidFill>
              <a:round/>
              <a:headEnd/>
              <a:tailEnd/>
            </a:ln>
          </p:spPr>
          <p:txBody>
            <a:bodyPr anchor="ctr"/>
            <a:lstStyle/>
            <a:p>
              <a:endParaRPr lang="en-US"/>
            </a:p>
          </p:txBody>
        </p:sp>
        <p:sp>
          <p:nvSpPr>
            <p:cNvPr id="36" name="_s4109">
              <a:extLst>
                <a:ext uri="{FF2B5EF4-FFF2-40B4-BE49-F238E27FC236}">
                  <a16:creationId xmlns:a16="http://schemas.microsoft.com/office/drawing/2014/main" id="{EFA98312-862D-4B6B-AA1B-DAD6CB14DF3C}"/>
                </a:ext>
              </a:extLst>
            </p:cNvPr>
            <p:cNvSpPr>
              <a:spLocks noChangeArrowheads="1"/>
            </p:cNvSpPr>
            <p:nvPr/>
          </p:nvSpPr>
          <p:spPr bwMode="auto">
            <a:xfrm>
              <a:off x="6996419" y="3343252"/>
              <a:ext cx="1331027" cy="1331121"/>
            </a:xfrm>
            <a:prstGeom prst="ellipse">
              <a:avLst/>
            </a:prstGeom>
            <a:grpFill/>
            <a:ln w="9525">
              <a:solidFill>
                <a:schemeClr val="tx1"/>
              </a:solidFill>
              <a:round/>
              <a:headEnd/>
              <a:tailEnd/>
            </a:ln>
            <a:scene3d>
              <a:camera prst="orthographicFront"/>
              <a:lightRig rig="threePt" dir="t"/>
            </a:scene3d>
            <a:sp3d contourW="12700">
              <a:bevelT prst="angle"/>
              <a:contourClr>
                <a:srgbClr val="FFC000"/>
              </a:contourClr>
            </a:sp3d>
          </p:spPr>
          <p:txBody>
            <a:bodyPr wrap="none" anchor="ctr"/>
            <a:lstStyle/>
            <a:p>
              <a:pPr algn="ctr">
                <a:defRPr/>
              </a:pPr>
              <a:r>
                <a:rPr lang="en-US" sz="2000" b="1">
                  <a:solidFill>
                    <a:schemeClr val="bg1"/>
                  </a:solidFill>
                  <a:latin typeface="Arial" charset="0"/>
                </a:rPr>
                <a:t>Equipment</a:t>
              </a:r>
            </a:p>
          </p:txBody>
        </p:sp>
      </p:grpSp>
      <p:sp>
        <p:nvSpPr>
          <p:cNvPr id="38" name="_s4111">
            <a:extLst>
              <a:ext uri="{FF2B5EF4-FFF2-40B4-BE49-F238E27FC236}">
                <a16:creationId xmlns:a16="http://schemas.microsoft.com/office/drawing/2014/main" id="{B5601705-FB89-4860-B0B8-42886BCCECB8}"/>
              </a:ext>
              <a:ext uri="{C183D7F6-B498-43B3-948B-1728B52AA6E4}">
                <adec:decorative xmlns:adec="http://schemas.microsoft.com/office/drawing/2017/decorative" val="1"/>
              </a:ext>
            </a:extLst>
          </p:cNvPr>
          <p:cNvSpPr>
            <a:spLocks noChangeArrowheads="1"/>
          </p:cNvSpPr>
          <p:nvPr/>
        </p:nvSpPr>
        <p:spPr bwMode="auto">
          <a:xfrm>
            <a:off x="8841154" y="2285229"/>
            <a:ext cx="1477855" cy="980825"/>
          </a:xfrm>
          <a:prstGeom prst="ellipse">
            <a:avLst/>
          </a:prstGeom>
          <a:solidFill>
            <a:srgbClr val="0084B4"/>
          </a:solidFill>
          <a:ln w="9525">
            <a:solidFill>
              <a:schemeClr val="tx1"/>
            </a:solidFill>
            <a:round/>
            <a:headEnd/>
            <a:tailEnd/>
          </a:ln>
          <a:scene3d>
            <a:camera prst="orthographicFront"/>
            <a:lightRig rig="threePt" dir="t"/>
          </a:scene3d>
          <a:sp3d contourW="12700">
            <a:bevelT prst="angle"/>
            <a:bevelB prst="angle"/>
            <a:contourClr>
              <a:srgbClr val="FFC000"/>
            </a:contourClr>
          </a:sp3d>
        </p:spPr>
        <p:txBody>
          <a:bodyPr wrap="none" anchor="ctr"/>
          <a:lstStyle/>
          <a:p>
            <a:pPr algn="ctr">
              <a:defRPr/>
            </a:pPr>
            <a:r>
              <a:rPr lang="en-US" sz="2000" b="1">
                <a:solidFill>
                  <a:schemeClr val="bg1"/>
                </a:solidFill>
                <a:latin typeface="Arial" charset="0"/>
              </a:rPr>
              <a:t>Travel</a:t>
            </a:r>
          </a:p>
        </p:txBody>
      </p:sp>
      <p:sp>
        <p:nvSpPr>
          <p:cNvPr id="40" name="_s4113">
            <a:extLst>
              <a:ext uri="{FF2B5EF4-FFF2-40B4-BE49-F238E27FC236}">
                <a16:creationId xmlns:a16="http://schemas.microsoft.com/office/drawing/2014/main" id="{1FE0606D-8184-44A2-A722-CB28164920DC}"/>
              </a:ext>
              <a:ext uri="{C183D7F6-B498-43B3-948B-1728B52AA6E4}">
                <adec:decorative xmlns:adec="http://schemas.microsoft.com/office/drawing/2017/decorative" val="1"/>
              </a:ext>
            </a:extLst>
          </p:cNvPr>
          <p:cNvSpPr>
            <a:spLocks noChangeArrowheads="1"/>
          </p:cNvSpPr>
          <p:nvPr/>
        </p:nvSpPr>
        <p:spPr bwMode="auto">
          <a:xfrm>
            <a:off x="7527151" y="1325345"/>
            <a:ext cx="1607927" cy="980826"/>
          </a:xfrm>
          <a:prstGeom prst="ellipse">
            <a:avLst/>
          </a:prstGeom>
          <a:solidFill>
            <a:srgbClr val="0084B4"/>
          </a:solidFill>
          <a:ln w="9525">
            <a:noFill/>
            <a:round/>
            <a:headEnd/>
            <a:tailEnd/>
          </a:ln>
          <a:effectLst/>
          <a:scene3d>
            <a:camera prst="orthographicFront"/>
            <a:lightRig rig="threePt" dir="t"/>
          </a:scene3d>
          <a:sp3d contourW="12700">
            <a:bevelT prst="angle"/>
            <a:bevelB prst="angle"/>
            <a:contourClr>
              <a:srgbClr val="FFC000"/>
            </a:contourClr>
          </a:sp3d>
        </p:spPr>
        <p:txBody>
          <a:bodyPr wrap="none" anchor="ctr"/>
          <a:lstStyle/>
          <a:p>
            <a:pPr algn="ctr">
              <a:defRPr/>
            </a:pPr>
            <a:r>
              <a:rPr lang="en-US" sz="2000" b="1" dirty="0">
                <a:solidFill>
                  <a:schemeClr val="bg1"/>
                </a:solidFill>
                <a:latin typeface="Arial" charset="0"/>
              </a:rPr>
              <a:t>Fringe </a:t>
            </a:r>
          </a:p>
          <a:p>
            <a:pPr algn="ctr">
              <a:defRPr/>
            </a:pPr>
            <a:r>
              <a:rPr lang="en-US" sz="2000" b="1" dirty="0">
                <a:solidFill>
                  <a:schemeClr val="bg1"/>
                </a:solidFill>
                <a:latin typeface="Arial" charset="0"/>
              </a:rPr>
              <a:t>Benefits</a:t>
            </a:r>
          </a:p>
        </p:txBody>
      </p:sp>
      <p:sp>
        <p:nvSpPr>
          <p:cNvPr id="197655" name="_s4110">
            <a:extLst>
              <a:ext uri="{FF2B5EF4-FFF2-40B4-BE49-F238E27FC236}">
                <a16:creationId xmlns:a16="http://schemas.microsoft.com/office/drawing/2014/main" id="{6E9F1CB0-ED54-4131-8008-876B45E8F4CA}"/>
              </a:ext>
              <a:ext uri="{C183D7F6-B498-43B3-948B-1728B52AA6E4}">
                <adec:decorative xmlns:adec="http://schemas.microsoft.com/office/drawing/2017/decorative" val="1"/>
              </a:ext>
            </a:extLst>
          </p:cNvPr>
          <p:cNvSpPr>
            <a:spLocks noChangeShapeType="1"/>
          </p:cNvSpPr>
          <p:nvPr/>
        </p:nvSpPr>
        <p:spPr bwMode="auto">
          <a:xfrm flipV="1">
            <a:off x="6890218" y="2157776"/>
            <a:ext cx="912992" cy="9808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cxnSp>
        <p:nvCxnSpPr>
          <p:cNvPr id="197650" name="Straight Connector 10">
            <a:extLst>
              <a:ext uri="{FF2B5EF4-FFF2-40B4-BE49-F238E27FC236}">
                <a16:creationId xmlns:a16="http://schemas.microsoft.com/office/drawing/2014/main" id="{30C36F17-E049-4CC4-B3FC-AF44FFF7A165}"/>
              </a:ext>
              <a:ext uri="{C183D7F6-B498-43B3-948B-1728B52AA6E4}">
                <adec:decorative xmlns:adec="http://schemas.microsoft.com/office/drawing/2017/decorative" val="1"/>
              </a:ext>
            </a:extLst>
          </p:cNvPr>
          <p:cNvCxnSpPr>
            <a:cxnSpLocks noChangeShapeType="1"/>
          </p:cNvCxnSpPr>
          <p:nvPr/>
        </p:nvCxnSpPr>
        <p:spPr bwMode="auto">
          <a:xfrm flipV="1">
            <a:off x="7323077" y="3037080"/>
            <a:ext cx="1646951" cy="378724"/>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sp>
        <p:nvSpPr>
          <p:cNvPr id="3" name="TextBox 2">
            <a:extLst>
              <a:ext uri="{FF2B5EF4-FFF2-40B4-BE49-F238E27FC236}">
                <a16:creationId xmlns:a16="http://schemas.microsoft.com/office/drawing/2014/main" id="{01C79D07-31DF-800C-7337-C81134AC12FB}"/>
              </a:ext>
            </a:extLst>
          </p:cNvPr>
          <p:cNvSpPr txBox="1"/>
          <p:nvPr/>
        </p:nvSpPr>
        <p:spPr>
          <a:xfrm>
            <a:off x="892629" y="6120917"/>
            <a:ext cx="11299371" cy="707886"/>
          </a:xfrm>
          <a:prstGeom prst="rect">
            <a:avLst/>
          </a:prstGeom>
          <a:noFill/>
        </p:spPr>
        <p:txBody>
          <a:bodyPr wrap="square" rtlCol="0">
            <a:spAutoFit/>
          </a:bodyPr>
          <a:lstStyle/>
          <a:p>
            <a:pPr marL="342900" indent="-342900">
              <a:buFont typeface="Arial" panose="020B0604020202020204" pitchFamily="34" charset="0"/>
              <a:buChar char="•"/>
            </a:pPr>
            <a:r>
              <a:rPr lang="en-US" sz="2000" b="1" dirty="0">
                <a:latin typeface="Cambria" panose="02040503050406030204" pitchFamily="18" charset="0"/>
                <a:ea typeface="Cambria" panose="02040503050406030204" pitchFamily="18" charset="0"/>
              </a:rPr>
              <a:t>Direct Costs </a:t>
            </a:r>
            <a:r>
              <a:rPr lang="en-US" sz="2000" dirty="0">
                <a:latin typeface="Cambria" panose="02040503050406030204" pitchFamily="18" charset="0"/>
                <a:ea typeface="Cambria" panose="02040503050406030204" pitchFamily="18" charset="0"/>
              </a:rPr>
              <a:t>should be placed under each Category on the Budget Detail Worksheet  </a:t>
            </a:r>
          </a:p>
          <a:p>
            <a:pPr marL="342900" indent="-342900">
              <a:buFont typeface="Arial" panose="020B0604020202020204" pitchFamily="34" charset="0"/>
              <a:buChar char="•"/>
            </a:pPr>
            <a:r>
              <a:rPr lang="en-US" sz="2000" b="1" dirty="0">
                <a:latin typeface="Cambria" panose="02040503050406030204" pitchFamily="18" charset="0"/>
                <a:ea typeface="Cambria" panose="02040503050406030204" pitchFamily="18" charset="0"/>
              </a:rPr>
              <a:t>Indirect Costs </a:t>
            </a:r>
            <a:r>
              <a:rPr lang="en-US" sz="2000" dirty="0">
                <a:latin typeface="Cambria" panose="02040503050406030204" pitchFamily="18" charset="0"/>
                <a:ea typeface="Cambria" panose="02040503050406030204" pitchFamily="18" charset="0"/>
              </a:rPr>
              <a:t>is a lump sum of costs/percentage entered on the Budget Detail Worksheet</a:t>
            </a:r>
          </a:p>
        </p:txBody>
      </p:sp>
    </p:spTree>
    <p:extLst>
      <p:ext uri="{BB962C8B-B14F-4D97-AF65-F5344CB8AC3E}">
        <p14:creationId xmlns:p14="http://schemas.microsoft.com/office/powerpoint/2010/main" val="115172328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045BF01-625E-4022-91E5-488DB3FCB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0658" cy="6858000"/>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schemeClr>
              </a:solidFill>
            </a:endParaRPr>
          </a:p>
        </p:txBody>
      </p:sp>
      <p:sp>
        <p:nvSpPr>
          <p:cNvPr id="2" name="Title 1">
            <a:extLst>
              <a:ext uri="{FF2B5EF4-FFF2-40B4-BE49-F238E27FC236}">
                <a16:creationId xmlns:a16="http://schemas.microsoft.com/office/drawing/2014/main" id="{8B7103A1-751D-ACCE-3F73-358F278FC59E}"/>
              </a:ext>
            </a:extLst>
          </p:cNvPr>
          <p:cNvSpPr>
            <a:spLocks noGrp="1"/>
          </p:cNvSpPr>
          <p:nvPr>
            <p:ph type="title"/>
          </p:nvPr>
        </p:nvSpPr>
        <p:spPr>
          <a:xfrm>
            <a:off x="475488" y="2745736"/>
            <a:ext cx="3703320" cy="1366528"/>
          </a:xfrm>
          <a:solidFill>
            <a:schemeClr val="tx1">
              <a:alpha val="50000"/>
            </a:schemeClr>
          </a:solidFill>
          <a:ln w="25400" cap="sq" cmpd="sng">
            <a:solidFill>
              <a:schemeClr val="bg1"/>
            </a:solidFill>
            <a:miter lim="800000"/>
          </a:ln>
        </p:spPr>
        <p:txBody>
          <a:bodyPr vert="horz" lIns="91440" tIns="45720" rIns="91440" bIns="45720" rtlCol="0" anchor="ctr">
            <a:normAutofit/>
          </a:bodyPr>
          <a:lstStyle/>
          <a:p>
            <a:pPr defTabSz="914400">
              <a:lnSpc>
                <a:spcPct val="90000"/>
              </a:lnSpc>
            </a:pPr>
            <a:r>
              <a:rPr lang="en-US" sz="3200" kern="1200">
                <a:solidFill>
                  <a:schemeClr val="bg1"/>
                </a:solidFill>
                <a:latin typeface="+mj-lt"/>
                <a:ea typeface="+mj-ea"/>
                <a:cs typeface="+mj-cs"/>
              </a:rPr>
              <a:t>Personnel</a:t>
            </a:r>
          </a:p>
        </p:txBody>
      </p:sp>
      <p:sp useBgFill="1">
        <p:nvSpPr>
          <p:cNvPr id="17" name="Rectangle 16">
            <a:extLst>
              <a:ext uri="{FF2B5EF4-FFF2-40B4-BE49-F238E27FC236}">
                <a16:creationId xmlns:a16="http://schemas.microsoft.com/office/drawing/2014/main" id="{0E442549-290E-4B7E-892E-F2DB911DD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7" y="-2"/>
            <a:ext cx="753770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089B215-6967-A8FD-65C0-581A80DEB95A}"/>
              </a:ext>
            </a:extLst>
          </p:cNvPr>
          <p:cNvSpPr>
            <a:spLocks noGrp="1"/>
          </p:cNvSpPr>
          <p:nvPr>
            <p:ph idx="1"/>
          </p:nvPr>
        </p:nvSpPr>
        <p:spPr>
          <a:xfrm>
            <a:off x="5294377" y="662829"/>
            <a:ext cx="6049953" cy="2523854"/>
          </a:xfrm>
        </p:spPr>
        <p:txBody>
          <a:bodyPr vert="horz" lIns="91440" tIns="45720" rIns="91440" bIns="45720" rtlCol="0" anchor="b">
            <a:normAutofit/>
          </a:bodyPr>
          <a:lstStyle/>
          <a:p>
            <a:pPr marL="0" indent="-228600" defTabSz="914400">
              <a:lnSpc>
                <a:spcPct val="90000"/>
              </a:lnSpc>
            </a:pPr>
            <a:r>
              <a:rPr lang="en-US" sz="2000"/>
              <a:t>Refers to employees whose compensation is paid currently or accrued, for the services of employees rendered during the period of performance.  This does not include consultants.</a:t>
            </a:r>
          </a:p>
        </p:txBody>
      </p:sp>
      <p:sp>
        <p:nvSpPr>
          <p:cNvPr id="4" name="TextBox 3">
            <a:extLst>
              <a:ext uri="{FF2B5EF4-FFF2-40B4-BE49-F238E27FC236}">
                <a16:creationId xmlns:a16="http://schemas.microsoft.com/office/drawing/2014/main" id="{CBE6949A-DC65-F8CF-8472-117AA9C03DFE}"/>
              </a:ext>
            </a:extLst>
          </p:cNvPr>
          <p:cNvSpPr txBox="1"/>
          <p:nvPr/>
        </p:nvSpPr>
        <p:spPr>
          <a:xfrm>
            <a:off x="5294377" y="3671317"/>
            <a:ext cx="6059423" cy="250564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a:t>2 CFR 200.430</a:t>
            </a:r>
          </a:p>
        </p:txBody>
      </p:sp>
    </p:spTree>
    <p:extLst>
      <p:ext uri="{BB962C8B-B14F-4D97-AF65-F5344CB8AC3E}">
        <p14:creationId xmlns:p14="http://schemas.microsoft.com/office/powerpoint/2010/main" val="1330585924"/>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7A64C4-3497-EA88-4E0A-74ECFD11D5B7}"/>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Important things to Know – Personnel </a:t>
            </a:r>
          </a:p>
        </p:txBody>
      </p:sp>
      <p:sp>
        <p:nvSpPr>
          <p:cNvPr id="3" name="Content Placeholder 2">
            <a:extLst>
              <a:ext uri="{FF2B5EF4-FFF2-40B4-BE49-F238E27FC236}">
                <a16:creationId xmlns:a16="http://schemas.microsoft.com/office/drawing/2014/main" id="{A7AB4F24-2D6B-D0B7-869E-2595607C89FB}"/>
              </a:ext>
            </a:extLst>
          </p:cNvPr>
          <p:cNvSpPr>
            <a:spLocks noGrp="1"/>
          </p:cNvSpPr>
          <p:nvPr>
            <p:ph idx="1"/>
          </p:nvPr>
        </p:nvSpPr>
        <p:spPr>
          <a:xfrm>
            <a:off x="6503158" y="649480"/>
            <a:ext cx="4862447" cy="5546047"/>
          </a:xfrm>
        </p:spPr>
        <p:txBody>
          <a:bodyPr anchor="ctr">
            <a:normAutofit/>
          </a:bodyPr>
          <a:lstStyle/>
          <a:p>
            <a:pPr rtl="0" fontAlgn="base">
              <a:lnSpc>
                <a:spcPct val="90000"/>
              </a:lnSpc>
              <a:buFont typeface="Arial" panose="020B0604020202020204" pitchFamily="34" charset="0"/>
              <a:buChar char="•"/>
            </a:pPr>
            <a:r>
              <a:rPr lang="en-US" sz="1900" b="0" i="0" u="none" strike="noStrike">
                <a:effectLst/>
                <a:latin typeface="Cambria" panose="02040503050406030204" pitchFamily="18" charset="0"/>
                <a:ea typeface="Cambria" panose="02040503050406030204" pitchFamily="18" charset="0"/>
              </a:rPr>
              <a:t>Only salaries of direct employees should be in the Personnel category. </a:t>
            </a:r>
            <a:r>
              <a:rPr lang="en-US" sz="1900" b="0" i="0">
                <a:effectLst/>
                <a:latin typeface="Cambria" panose="02040503050406030204" pitchFamily="18" charset="0"/>
                <a:ea typeface="Cambria" panose="02040503050406030204" pitchFamily="18" charset="0"/>
              </a:rPr>
              <a:t>​</a:t>
            </a:r>
            <a:endParaRPr lang="en-US" sz="1900">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endParaRPr lang="en-US" sz="1900" b="0" i="0">
              <a:effectLst/>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r>
              <a:rPr lang="en-US" sz="1900" b="0" i="0" u="none" strike="noStrike">
                <a:effectLst/>
                <a:latin typeface="Cambria" panose="02040503050406030204" pitchFamily="18" charset="0"/>
                <a:ea typeface="Cambria" panose="02040503050406030204" pitchFamily="18" charset="0"/>
              </a:rPr>
              <a:t>“To Be Determined “ (TBD) is acceptable for positions unfilled.</a:t>
            </a:r>
            <a:r>
              <a:rPr lang="en-US" sz="1900" b="0" i="0">
                <a:effectLst/>
                <a:latin typeface="Cambria" panose="02040503050406030204" pitchFamily="18" charset="0"/>
                <a:ea typeface="Cambria" panose="02040503050406030204" pitchFamily="18" charset="0"/>
              </a:rPr>
              <a:t>​  However, the Title should be placed in the budget detailed worksheet.</a:t>
            </a:r>
          </a:p>
          <a:p>
            <a:pPr rtl="0" fontAlgn="base">
              <a:lnSpc>
                <a:spcPct val="90000"/>
              </a:lnSpc>
              <a:buFont typeface="Arial" panose="020B0604020202020204" pitchFamily="34" charset="0"/>
              <a:buChar char="•"/>
            </a:pPr>
            <a:endParaRPr lang="en-US" sz="1900" b="0" i="0">
              <a:effectLst/>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r>
              <a:rPr lang="en-US" sz="1900" b="0" i="0" u="none" strike="noStrike">
                <a:effectLst/>
                <a:latin typeface="Cambria" panose="02040503050406030204" pitchFamily="18" charset="0"/>
                <a:ea typeface="Cambria" panose="02040503050406030204" pitchFamily="18" charset="0"/>
              </a:rPr>
              <a:t>Non-employee salaries should be in the Procurement Contracts category.</a:t>
            </a:r>
            <a:r>
              <a:rPr lang="en-US" sz="1900" b="0" i="0">
                <a:effectLst/>
                <a:latin typeface="Cambria" panose="02040503050406030204" pitchFamily="18" charset="0"/>
                <a:ea typeface="Cambria" panose="02040503050406030204" pitchFamily="18" charset="0"/>
              </a:rPr>
              <a:t>​</a:t>
            </a:r>
          </a:p>
          <a:p>
            <a:pPr rtl="0" fontAlgn="base">
              <a:lnSpc>
                <a:spcPct val="90000"/>
              </a:lnSpc>
              <a:buFont typeface="Arial" panose="020B0604020202020204" pitchFamily="34" charset="0"/>
              <a:buChar char="•"/>
            </a:pPr>
            <a:endParaRPr lang="en-US" sz="1900" b="0" i="0">
              <a:effectLst/>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r>
              <a:rPr lang="en-US" sz="1900" b="0" i="0" u="none" strike="noStrike">
                <a:effectLst/>
                <a:latin typeface="Cambria" panose="02040503050406030204" pitchFamily="18" charset="0"/>
                <a:ea typeface="Cambria" panose="02040503050406030204" pitchFamily="18" charset="0"/>
              </a:rPr>
              <a:t>Salary limit is 110% of the SES salary.  For 2025, the maximum salary limit is </a:t>
            </a:r>
            <a:r>
              <a:rPr lang="en-US" sz="1900" b="1" i="0" u="none" strike="noStrike">
                <a:effectLst/>
                <a:latin typeface="Cambria" panose="02040503050406030204" pitchFamily="18" charset="0"/>
                <a:ea typeface="Cambria" panose="02040503050406030204" pitchFamily="18" charset="0"/>
              </a:rPr>
              <a:t>$248,270 </a:t>
            </a:r>
            <a:r>
              <a:rPr lang="en-US" sz="1900" b="0" i="0" u="none" strike="noStrike">
                <a:effectLst/>
                <a:latin typeface="Cambria" panose="02040503050406030204" pitchFamily="18" charset="0"/>
                <a:ea typeface="Cambria" panose="02040503050406030204" pitchFamily="18" charset="0"/>
              </a:rPr>
              <a:t>($225,700 x 110%) annual or </a:t>
            </a:r>
            <a:r>
              <a:rPr lang="en-US" sz="1900" b="1" i="0" u="none" strike="noStrike">
                <a:effectLst/>
                <a:latin typeface="Cambria" panose="02040503050406030204" pitchFamily="18" charset="0"/>
                <a:ea typeface="Cambria" panose="02040503050406030204" pitchFamily="18" charset="0"/>
              </a:rPr>
              <a:t>$119.36 </a:t>
            </a:r>
            <a:r>
              <a:rPr lang="en-US" sz="1900" b="0" i="0" u="none" strike="noStrike">
                <a:effectLst/>
                <a:latin typeface="Cambria" panose="02040503050406030204" pitchFamily="18" charset="0"/>
                <a:ea typeface="Cambria" panose="02040503050406030204" pitchFamily="18" charset="0"/>
              </a:rPr>
              <a:t>per hour. </a:t>
            </a:r>
            <a:r>
              <a:rPr lang="en-US" sz="1900" b="1" i="0" u="none" strike="noStrike">
                <a:effectLst/>
                <a:latin typeface="Cambria" panose="02040503050406030204" pitchFamily="18" charset="0"/>
                <a:ea typeface="Cambria" panose="02040503050406030204" pitchFamily="18" charset="0"/>
              </a:rPr>
              <a:t>Any salaries over the limit requires a signed waiver by the Office Director and should be added to JustGrants. </a:t>
            </a:r>
            <a:r>
              <a:rPr lang="en-US" sz="1900" b="0" i="0">
                <a:effectLst/>
                <a:latin typeface="Cambria" panose="02040503050406030204" pitchFamily="18" charset="0"/>
                <a:ea typeface="Cambria" panose="02040503050406030204" pitchFamily="18" charset="0"/>
              </a:rPr>
              <a:t>​</a:t>
            </a:r>
          </a:p>
          <a:p>
            <a:pPr>
              <a:lnSpc>
                <a:spcPct val="90000"/>
              </a:lnSpc>
            </a:pPr>
            <a:endParaRPr lang="en-US" sz="1900"/>
          </a:p>
        </p:txBody>
      </p:sp>
    </p:spTree>
    <p:extLst>
      <p:ext uri="{BB962C8B-B14F-4D97-AF65-F5344CB8AC3E}">
        <p14:creationId xmlns:p14="http://schemas.microsoft.com/office/powerpoint/2010/main" val="39826533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7A64C4-3497-EA88-4E0A-74ECFD11D5B7}"/>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Important things to Know – Personnel (Cont’d) </a:t>
            </a:r>
          </a:p>
        </p:txBody>
      </p:sp>
      <p:sp>
        <p:nvSpPr>
          <p:cNvPr id="3" name="Content Placeholder 2">
            <a:extLst>
              <a:ext uri="{FF2B5EF4-FFF2-40B4-BE49-F238E27FC236}">
                <a16:creationId xmlns:a16="http://schemas.microsoft.com/office/drawing/2014/main" id="{A7AB4F24-2D6B-D0B7-869E-2595607C89FB}"/>
              </a:ext>
            </a:extLst>
          </p:cNvPr>
          <p:cNvSpPr>
            <a:spLocks noGrp="1"/>
          </p:cNvSpPr>
          <p:nvPr>
            <p:ph idx="1"/>
          </p:nvPr>
        </p:nvSpPr>
        <p:spPr>
          <a:xfrm>
            <a:off x="6503158" y="649480"/>
            <a:ext cx="4862447" cy="5546047"/>
          </a:xfrm>
        </p:spPr>
        <p:txBody>
          <a:bodyPr anchor="ctr">
            <a:normAutofit/>
          </a:bodyPr>
          <a:lstStyle/>
          <a:p>
            <a:pPr rtl="0" fontAlgn="base">
              <a:lnSpc>
                <a:spcPct val="90000"/>
              </a:lnSpc>
              <a:buFont typeface="Arial" panose="020B0604020202020204" pitchFamily="34" charset="0"/>
              <a:buChar char="•"/>
            </a:pPr>
            <a:r>
              <a:rPr lang="en-US" sz="2000" b="1" i="0" u="none" strike="noStrike">
                <a:effectLst/>
                <a:latin typeface="Cambria" panose="02040503050406030204" pitchFamily="18" charset="0"/>
                <a:ea typeface="Cambria" panose="02040503050406030204" pitchFamily="18" charset="0"/>
              </a:rPr>
              <a:t>Overtime hours </a:t>
            </a:r>
            <a:r>
              <a:rPr lang="en-US" sz="2000" b="0" i="0" u="none" strike="noStrike">
                <a:effectLst/>
                <a:latin typeface="Cambria" panose="02040503050406030204" pitchFamily="18" charset="0"/>
                <a:ea typeface="Cambria" panose="02040503050406030204" pitchFamily="18" charset="0"/>
              </a:rPr>
              <a:t>should be listed in the Personnel category, using hours times rates.</a:t>
            </a:r>
          </a:p>
          <a:p>
            <a:pPr marL="0" indent="0" rtl="0" fontAlgn="base">
              <a:lnSpc>
                <a:spcPct val="90000"/>
              </a:lnSpc>
              <a:buNone/>
            </a:pPr>
            <a:endParaRPr lang="en-US" sz="2000" b="0" i="0" u="none" strike="noStrike">
              <a:effectLst/>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r>
              <a:rPr lang="en-US" sz="2000">
                <a:latin typeface="Cambria" panose="02040503050406030204" pitchFamily="18" charset="0"/>
                <a:ea typeface="Cambria" panose="02040503050406030204" pitchFamily="18" charset="0"/>
              </a:rPr>
              <a:t>Stipends are not personnel cost and should be placed in the Other costs category.</a:t>
            </a:r>
          </a:p>
          <a:p>
            <a:pPr rtl="0" fontAlgn="base">
              <a:lnSpc>
                <a:spcPct val="90000"/>
              </a:lnSpc>
              <a:buFont typeface="Arial" panose="020B0604020202020204" pitchFamily="34" charset="0"/>
              <a:buChar char="•"/>
            </a:pPr>
            <a:endParaRPr lang="en-US" sz="2000">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r>
              <a:rPr lang="en-US" sz="2000" b="0" i="0">
                <a:effectLst/>
                <a:latin typeface="Cambria" panose="02040503050406030204" pitchFamily="18" charset="0"/>
                <a:ea typeface="Cambria" panose="02040503050406030204" pitchFamily="18" charset="0"/>
              </a:rPr>
              <a:t>Include Cost of Living Allowance (COLA) if applicable in subsequent years.</a:t>
            </a:r>
          </a:p>
          <a:p>
            <a:pPr rtl="0" fontAlgn="base">
              <a:lnSpc>
                <a:spcPct val="90000"/>
              </a:lnSpc>
              <a:buFont typeface="Arial" panose="020B0604020202020204" pitchFamily="34" charset="0"/>
              <a:buChar char="•"/>
            </a:pPr>
            <a:endParaRPr lang="en-US" sz="2000">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r>
              <a:rPr lang="en-US" sz="2000" b="0" i="0">
                <a:effectLst/>
                <a:latin typeface="Cambria" panose="02040503050406030204" pitchFamily="18" charset="0"/>
                <a:ea typeface="Cambria" panose="02040503050406030204" pitchFamily="18" charset="0"/>
              </a:rPr>
              <a:t>Salary should specify annual salary; however, the total cost should reflect the percentage of time worked on the award.  Example, (Grant Manager annual salary = $60,000, percentage of time on the award 10% = total cost of $6,000 charged to the grant)</a:t>
            </a:r>
          </a:p>
          <a:p>
            <a:pPr>
              <a:lnSpc>
                <a:spcPct val="90000"/>
              </a:lnSpc>
            </a:pPr>
            <a:endParaRPr lang="en-US" sz="2000"/>
          </a:p>
        </p:txBody>
      </p:sp>
    </p:spTree>
    <p:extLst>
      <p:ext uri="{BB962C8B-B14F-4D97-AF65-F5344CB8AC3E}">
        <p14:creationId xmlns:p14="http://schemas.microsoft.com/office/powerpoint/2010/main" val="2479518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39AC33-C312-1D4C-9C8D-B66839C1002B}"/>
              </a:ext>
            </a:extLst>
          </p:cNvPr>
          <p:cNvSpPr>
            <a:spLocks noGrp="1"/>
          </p:cNvSpPr>
          <p:nvPr>
            <p:ph type="title"/>
          </p:nvPr>
        </p:nvSpPr>
        <p:spPr>
          <a:xfrm>
            <a:off x="699713" y="248038"/>
            <a:ext cx="7063721" cy="1159200"/>
          </a:xfrm>
        </p:spPr>
        <p:txBody>
          <a:bodyPr vert="horz" lIns="91440" tIns="45720" rIns="91440" bIns="45720" rtlCol="0" anchor="ctr">
            <a:normAutofit/>
          </a:bodyPr>
          <a:lstStyle/>
          <a:p>
            <a:pPr algn="l" defTabSz="914400">
              <a:lnSpc>
                <a:spcPct val="90000"/>
              </a:lnSpc>
            </a:pPr>
            <a:r>
              <a:rPr lang="en-US" sz="4000" kern="1200">
                <a:solidFill>
                  <a:srgbClr val="FFFFFF"/>
                </a:solidFill>
                <a:latin typeface="+mj-lt"/>
                <a:ea typeface="+mj-ea"/>
                <a:cs typeface="+mj-cs"/>
              </a:rPr>
              <a:t>Budget Review</a:t>
            </a:r>
          </a:p>
        </p:txBody>
      </p:sp>
      <p:pic>
        <p:nvPicPr>
          <p:cNvPr id="5" name="Picture 4" descr="Personnel budget review chart and how to read it">
            <a:extLst>
              <a:ext uri="{FF2B5EF4-FFF2-40B4-BE49-F238E27FC236}">
                <a16:creationId xmlns:a16="http://schemas.microsoft.com/office/drawing/2014/main" id="{BEE16D37-0EF2-F1DE-EA61-6927D484F011}"/>
              </a:ext>
            </a:extLst>
          </p:cNvPr>
          <p:cNvPicPr>
            <a:picLocks noChangeAspect="1"/>
          </p:cNvPicPr>
          <p:nvPr/>
        </p:nvPicPr>
        <p:blipFill>
          <a:blip r:embed="rId4"/>
          <a:stretch>
            <a:fillRect/>
          </a:stretch>
        </p:blipFill>
        <p:spPr>
          <a:xfrm>
            <a:off x="815439" y="1966293"/>
            <a:ext cx="10561120" cy="4452160"/>
          </a:xfrm>
          <a:prstGeom prst="rect">
            <a:avLst/>
          </a:prstGeom>
        </p:spPr>
      </p:pic>
    </p:spTree>
    <p:extLst>
      <p:ext uri="{BB962C8B-B14F-4D97-AF65-F5344CB8AC3E}">
        <p14:creationId xmlns:p14="http://schemas.microsoft.com/office/powerpoint/2010/main" val="3947250041"/>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9"/>
          <p:cNvSpPr txBox="1">
            <a:spLocks noGrp="1"/>
          </p:cNvSpPr>
          <p:nvPr>
            <p:ph type="title" idx="4294967295"/>
          </p:nvPr>
        </p:nvSpPr>
        <p:spPr>
          <a:xfrm>
            <a:off x="685800" y="752756"/>
            <a:ext cx="4942966" cy="41447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466"/>
              </a:lnSpc>
              <a:spcBef>
                <a:spcPts val="0"/>
              </a:spcBef>
              <a:spcAft>
                <a:spcPts val="0"/>
              </a:spcAft>
              <a:buClrTx/>
              <a:buSzTx/>
              <a:buFontTx/>
              <a:buNone/>
              <a:tabLst/>
              <a:defRPr/>
            </a:pPr>
            <a:r>
              <a:rPr kumimoji="0" lang="en-US" sz="2666" b="1" i="0" u="none" strike="noStrike" kern="1200" cap="none" spc="0" normalizeH="0" baseline="0" noProof="0" dirty="0">
                <a:ln>
                  <a:noFill/>
                </a:ln>
                <a:solidFill>
                  <a:srgbClr val="16599D"/>
                </a:solidFill>
                <a:effectLst/>
                <a:uLnTx/>
                <a:uFillTx/>
                <a:latin typeface="Helios Bold"/>
                <a:ea typeface="Helios Bold"/>
                <a:cs typeface="Helios Bold"/>
                <a:sym typeface="Helios Bold"/>
              </a:rPr>
              <a:t>PREPARING YOUR BUDGET</a:t>
            </a:r>
          </a:p>
        </p:txBody>
      </p:sp>
      <p:sp>
        <p:nvSpPr>
          <p:cNvPr id="20" name="TextBox 20"/>
          <p:cNvSpPr txBox="1"/>
          <p:nvPr/>
        </p:nvSpPr>
        <p:spPr>
          <a:xfrm>
            <a:off x="685800" y="1405274"/>
            <a:ext cx="4131270" cy="282129"/>
          </a:xfrm>
          <a:prstGeom prst="rect">
            <a:avLst/>
          </a:prstGeom>
        </p:spPr>
        <p:txBody>
          <a:bodyPr lIns="0" tIns="0" rIns="0" bIns="0" rtlCol="0" anchor="t">
            <a:spAutoFit/>
          </a:bodyPr>
          <a:lstStyle/>
          <a:p>
            <a:pPr>
              <a:lnSpc>
                <a:spcPts val="2240"/>
              </a:lnSpc>
              <a:spcBef>
                <a:spcPct val="0"/>
              </a:spcBef>
            </a:pPr>
            <a:r>
              <a:rPr lang="en-US" sz="2000" b="1" dirty="0">
                <a:solidFill>
                  <a:srgbClr val="000000"/>
                </a:solidFill>
                <a:latin typeface="Helios Bold"/>
                <a:ea typeface="Helios Bold"/>
                <a:cs typeface="Helios Bold"/>
                <a:sym typeface="Helios Bold"/>
              </a:rPr>
              <a:t>WHAT YOU WILL LEARN:</a:t>
            </a:r>
          </a:p>
        </p:txBody>
      </p:sp>
      <p:grpSp>
        <p:nvGrpSpPr>
          <p:cNvPr id="30" name="Group 29" descr="preparing your budget with Budget definition, keys to success, and develop a SMART budget">
            <a:extLst>
              <a:ext uri="{FF2B5EF4-FFF2-40B4-BE49-F238E27FC236}">
                <a16:creationId xmlns:a16="http://schemas.microsoft.com/office/drawing/2014/main" id="{02A5509B-469D-D4E1-594A-C0D9379D636B}"/>
              </a:ext>
            </a:extLst>
          </p:cNvPr>
          <p:cNvGrpSpPr/>
          <p:nvPr/>
        </p:nvGrpSpPr>
        <p:grpSpPr>
          <a:xfrm>
            <a:off x="602564" y="2411897"/>
            <a:ext cx="4131270" cy="2826022"/>
            <a:chOff x="602564" y="2411897"/>
            <a:chExt cx="2949052" cy="2118237"/>
          </a:xfrm>
        </p:grpSpPr>
        <p:sp>
          <p:nvSpPr>
            <p:cNvPr id="2" name="Freeform 2"/>
            <p:cNvSpPr/>
            <p:nvPr/>
          </p:nvSpPr>
          <p:spPr>
            <a:xfrm>
              <a:off x="602564" y="2411897"/>
              <a:ext cx="2865816" cy="533758"/>
            </a:xfrm>
            <a:custGeom>
              <a:avLst/>
              <a:gdLst/>
              <a:ahLst/>
              <a:cxnLst/>
              <a:rect l="l" t="t" r="r" b="b"/>
              <a:pathLst>
                <a:path w="4298724" h="800637">
                  <a:moveTo>
                    <a:pt x="0" y="0"/>
                  </a:moveTo>
                  <a:lnTo>
                    <a:pt x="4298724" y="0"/>
                  </a:lnTo>
                  <a:lnTo>
                    <a:pt x="4298724" y="800637"/>
                  </a:lnTo>
                  <a:lnTo>
                    <a:pt x="0" y="80063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1200" dirty="0"/>
            </a:p>
          </p:txBody>
        </p:sp>
        <p:sp>
          <p:nvSpPr>
            <p:cNvPr id="4" name="Freeform 4"/>
            <p:cNvSpPr/>
            <p:nvPr/>
          </p:nvSpPr>
          <p:spPr>
            <a:xfrm>
              <a:off x="685800" y="3269853"/>
              <a:ext cx="2865816" cy="533758"/>
            </a:xfrm>
            <a:custGeom>
              <a:avLst/>
              <a:gdLst/>
              <a:ahLst/>
              <a:cxnLst/>
              <a:rect l="l" t="t" r="r" b="b"/>
              <a:pathLst>
                <a:path w="4298724" h="800637">
                  <a:moveTo>
                    <a:pt x="0" y="0"/>
                  </a:moveTo>
                  <a:lnTo>
                    <a:pt x="4298724" y="0"/>
                  </a:lnTo>
                  <a:lnTo>
                    <a:pt x="4298724" y="800637"/>
                  </a:lnTo>
                  <a:lnTo>
                    <a:pt x="0" y="80063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5" name="Freeform 5"/>
            <p:cNvSpPr/>
            <p:nvPr/>
          </p:nvSpPr>
          <p:spPr>
            <a:xfrm>
              <a:off x="685800" y="3996376"/>
              <a:ext cx="2865816" cy="533758"/>
            </a:xfrm>
            <a:custGeom>
              <a:avLst/>
              <a:gdLst/>
              <a:ahLst/>
              <a:cxnLst/>
              <a:rect l="l" t="t" r="r" b="b"/>
              <a:pathLst>
                <a:path w="4298724" h="800637">
                  <a:moveTo>
                    <a:pt x="0" y="0"/>
                  </a:moveTo>
                  <a:lnTo>
                    <a:pt x="4298724" y="0"/>
                  </a:lnTo>
                  <a:lnTo>
                    <a:pt x="4298724" y="800637"/>
                  </a:lnTo>
                  <a:lnTo>
                    <a:pt x="0" y="80063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1200" dirty="0"/>
            </a:p>
          </p:txBody>
        </p:sp>
        <p:sp>
          <p:nvSpPr>
            <p:cNvPr id="15" name="Freeform 15"/>
            <p:cNvSpPr/>
            <p:nvPr/>
          </p:nvSpPr>
          <p:spPr>
            <a:xfrm>
              <a:off x="842286" y="4160168"/>
              <a:ext cx="206174" cy="206174"/>
            </a:xfrm>
            <a:custGeom>
              <a:avLst/>
              <a:gdLst/>
              <a:ahLst/>
              <a:cxnLst/>
              <a:rect l="l" t="t" r="r" b="b"/>
              <a:pathLst>
                <a:path w="309261" h="309261">
                  <a:moveTo>
                    <a:pt x="0" y="0"/>
                  </a:moveTo>
                  <a:lnTo>
                    <a:pt x="309261" y="0"/>
                  </a:lnTo>
                  <a:lnTo>
                    <a:pt x="309261" y="309261"/>
                  </a:lnTo>
                  <a:lnTo>
                    <a:pt x="0" y="30926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16" name="Freeform 16"/>
            <p:cNvSpPr/>
            <p:nvPr/>
          </p:nvSpPr>
          <p:spPr>
            <a:xfrm>
              <a:off x="781827" y="2541884"/>
              <a:ext cx="206174" cy="206174"/>
            </a:xfrm>
            <a:custGeom>
              <a:avLst/>
              <a:gdLst/>
              <a:ahLst/>
              <a:cxnLst/>
              <a:rect l="l" t="t" r="r" b="b"/>
              <a:pathLst>
                <a:path w="309261" h="309261">
                  <a:moveTo>
                    <a:pt x="0" y="0"/>
                  </a:moveTo>
                  <a:lnTo>
                    <a:pt x="309261" y="0"/>
                  </a:lnTo>
                  <a:lnTo>
                    <a:pt x="309261" y="309261"/>
                  </a:lnTo>
                  <a:lnTo>
                    <a:pt x="0" y="30926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17" name="Freeform 17"/>
            <p:cNvSpPr/>
            <p:nvPr/>
          </p:nvSpPr>
          <p:spPr>
            <a:xfrm>
              <a:off x="842286" y="3443052"/>
              <a:ext cx="206174" cy="187361"/>
            </a:xfrm>
            <a:custGeom>
              <a:avLst/>
              <a:gdLst/>
              <a:ahLst/>
              <a:cxnLst/>
              <a:rect l="l" t="t" r="r" b="b"/>
              <a:pathLst>
                <a:path w="309261" h="281041">
                  <a:moveTo>
                    <a:pt x="0" y="0"/>
                  </a:moveTo>
                  <a:lnTo>
                    <a:pt x="309261" y="0"/>
                  </a:lnTo>
                  <a:lnTo>
                    <a:pt x="309261" y="281041"/>
                  </a:lnTo>
                  <a:lnTo>
                    <a:pt x="0" y="2810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sz="1200"/>
            </a:p>
          </p:txBody>
        </p:sp>
        <p:sp>
          <p:nvSpPr>
            <p:cNvPr id="24" name="TextBox 24"/>
            <p:cNvSpPr txBox="1"/>
            <p:nvPr/>
          </p:nvSpPr>
          <p:spPr>
            <a:xfrm>
              <a:off x="1282572" y="2644971"/>
              <a:ext cx="1891237" cy="130246"/>
            </a:xfrm>
            <a:prstGeom prst="rect">
              <a:avLst/>
            </a:prstGeom>
          </p:spPr>
          <p:txBody>
            <a:bodyPr wrap="square" lIns="0" tIns="0" rIns="0" bIns="0" rtlCol="0" anchor="t">
              <a:spAutoFit/>
            </a:bodyPr>
            <a:lstStyle/>
            <a:p>
              <a:pPr algn="ctr">
                <a:lnSpc>
                  <a:spcPts val="1221"/>
                </a:lnSpc>
              </a:pPr>
              <a:r>
                <a:rPr lang="en-US" dirty="0">
                  <a:solidFill>
                    <a:srgbClr val="FFFFFF"/>
                  </a:solidFill>
                  <a:latin typeface="Cambria" panose="02040503050406030204" pitchFamily="18" charset="0"/>
                  <a:ea typeface="Cambria" panose="02040503050406030204" pitchFamily="18" charset="0"/>
                  <a:cs typeface="Helios"/>
                  <a:sym typeface="Helios"/>
                </a:rPr>
                <a:t>Budget </a:t>
              </a:r>
              <a:r>
                <a:rPr lang="en-US" sz="2000" dirty="0">
                  <a:solidFill>
                    <a:srgbClr val="FFFFFF"/>
                  </a:solidFill>
                  <a:latin typeface="Cambria" panose="02040503050406030204" pitchFamily="18" charset="0"/>
                  <a:ea typeface="Cambria" panose="02040503050406030204" pitchFamily="18" charset="0"/>
                  <a:cs typeface="Helios"/>
                  <a:sym typeface="Helios"/>
                </a:rPr>
                <a:t>Definition</a:t>
              </a:r>
            </a:p>
          </p:txBody>
        </p:sp>
        <p:sp>
          <p:nvSpPr>
            <p:cNvPr id="26" name="TextBox 26"/>
            <p:cNvSpPr txBox="1"/>
            <p:nvPr/>
          </p:nvSpPr>
          <p:spPr>
            <a:xfrm>
              <a:off x="1439985" y="3459788"/>
              <a:ext cx="1740158" cy="130246"/>
            </a:xfrm>
            <a:prstGeom prst="rect">
              <a:avLst/>
            </a:prstGeom>
          </p:spPr>
          <p:txBody>
            <a:bodyPr wrap="square" lIns="0" tIns="0" rIns="0" bIns="0" rtlCol="0" anchor="t">
              <a:spAutoFit/>
            </a:bodyPr>
            <a:lstStyle/>
            <a:p>
              <a:pPr algn="ctr">
                <a:lnSpc>
                  <a:spcPts val="1221"/>
                </a:lnSpc>
              </a:pPr>
              <a:r>
                <a:rPr lang="en-US" sz="2000" dirty="0">
                  <a:solidFill>
                    <a:srgbClr val="FFFFFF"/>
                  </a:solidFill>
                  <a:latin typeface="Cambria" panose="02040503050406030204" pitchFamily="18" charset="0"/>
                  <a:ea typeface="Cambria" panose="02040503050406030204" pitchFamily="18" charset="0"/>
                  <a:cs typeface="Helios"/>
                  <a:sym typeface="Helios"/>
                </a:rPr>
                <a:t>Keys to Success</a:t>
              </a:r>
            </a:p>
          </p:txBody>
        </p:sp>
        <p:sp>
          <p:nvSpPr>
            <p:cNvPr id="27" name="TextBox 27"/>
            <p:cNvSpPr txBox="1"/>
            <p:nvPr/>
          </p:nvSpPr>
          <p:spPr>
            <a:xfrm>
              <a:off x="1310594" y="4111014"/>
              <a:ext cx="1948440" cy="230693"/>
            </a:xfrm>
            <a:prstGeom prst="rect">
              <a:avLst/>
            </a:prstGeom>
          </p:spPr>
          <p:txBody>
            <a:bodyPr wrap="square" lIns="0" tIns="0" rIns="0" bIns="0" rtlCol="0" anchor="t">
              <a:spAutoFit/>
            </a:bodyPr>
            <a:lstStyle/>
            <a:p>
              <a:pPr algn="ctr"/>
              <a:r>
                <a:rPr lang="en-US" sz="2000" dirty="0">
                  <a:solidFill>
                    <a:srgbClr val="FFFFFF"/>
                  </a:solidFill>
                  <a:latin typeface="Cambria" panose="02040503050406030204" pitchFamily="18" charset="0"/>
                  <a:ea typeface="Cambria" panose="02040503050406030204" pitchFamily="18" charset="0"/>
                  <a:cs typeface="Helios"/>
                  <a:sym typeface="Helios"/>
                </a:rPr>
                <a:t>Develop a SMART budget</a:t>
              </a:r>
            </a:p>
          </p:txBody>
        </p:sp>
      </p:grpSp>
      <p:grpSp>
        <p:nvGrpSpPr>
          <p:cNvPr id="6" name="Group 6" descr="people in a meeting around a conference table with open laptops">
            <a:extLst>
              <a:ext uri="{C183D7F6-B498-43B3-948B-1728B52AA6E4}">
                <adec:decorative xmlns:adec="http://schemas.microsoft.com/office/drawing/2017/decorative" val="0"/>
              </a:ext>
            </a:extLst>
          </p:cNvPr>
          <p:cNvGrpSpPr/>
          <p:nvPr/>
        </p:nvGrpSpPr>
        <p:grpSpPr>
          <a:xfrm>
            <a:off x="5786566" y="-459476"/>
            <a:ext cx="6799405" cy="4600938"/>
            <a:chOff x="0" y="0"/>
            <a:chExt cx="13598810" cy="9201876"/>
          </a:xfrm>
        </p:grpSpPr>
        <p:pic>
          <p:nvPicPr>
            <p:cNvPr id="7" name="Picture 7"/>
            <p:cNvPicPr>
              <a:picLocks noChangeAspect="1"/>
            </p:cNvPicPr>
            <p:nvPr/>
          </p:nvPicPr>
          <p:blipFill>
            <a:blip r:embed="rId10"/>
            <a:srcRect l="5452" b="3309"/>
            <a:stretch>
              <a:fillRect/>
            </a:stretch>
          </p:blipFill>
          <p:spPr>
            <a:xfrm>
              <a:off x="0" y="0"/>
              <a:ext cx="13598810" cy="9201876"/>
            </a:xfrm>
            <a:prstGeom prst="rect">
              <a:avLst/>
            </a:prstGeom>
          </p:spPr>
        </p:pic>
      </p:grpSp>
      <p:grpSp>
        <p:nvGrpSpPr>
          <p:cNvPr id="8" name="Group 8">
            <a:extLst>
              <a:ext uri="{C183D7F6-B498-43B3-948B-1728B52AA6E4}">
                <adec:decorative xmlns:adec="http://schemas.microsoft.com/office/drawing/2017/decorative" val="1"/>
              </a:ext>
            </a:extLst>
          </p:cNvPr>
          <p:cNvGrpSpPr/>
          <p:nvPr/>
        </p:nvGrpSpPr>
        <p:grpSpPr>
          <a:xfrm>
            <a:off x="7481615" y="2951344"/>
            <a:ext cx="5104355" cy="1345855"/>
            <a:chOff x="0" y="-38100"/>
            <a:chExt cx="2016535" cy="531696"/>
          </a:xfrm>
        </p:grpSpPr>
        <p:sp>
          <p:nvSpPr>
            <p:cNvPr id="9" name="Freeform 9"/>
            <p:cNvSpPr/>
            <p:nvPr/>
          </p:nvSpPr>
          <p:spPr>
            <a:xfrm>
              <a:off x="0" y="0"/>
              <a:ext cx="2016535" cy="493596"/>
            </a:xfrm>
            <a:custGeom>
              <a:avLst/>
              <a:gdLst/>
              <a:ahLst/>
              <a:cxnLst/>
              <a:rect l="l" t="t" r="r" b="b"/>
              <a:pathLst>
                <a:path w="2016535" h="493596">
                  <a:moveTo>
                    <a:pt x="56625" y="0"/>
                  </a:moveTo>
                  <a:lnTo>
                    <a:pt x="1959911" y="0"/>
                  </a:lnTo>
                  <a:cubicBezTo>
                    <a:pt x="1974928" y="0"/>
                    <a:pt x="1989331" y="5966"/>
                    <a:pt x="1999950" y="16585"/>
                  </a:cubicBezTo>
                  <a:cubicBezTo>
                    <a:pt x="2010570" y="27204"/>
                    <a:pt x="2016535" y="41607"/>
                    <a:pt x="2016535" y="56625"/>
                  </a:cubicBezTo>
                  <a:lnTo>
                    <a:pt x="2016535" y="436972"/>
                  </a:lnTo>
                  <a:cubicBezTo>
                    <a:pt x="2016535" y="468244"/>
                    <a:pt x="1991183" y="493596"/>
                    <a:pt x="1959911" y="493596"/>
                  </a:cubicBezTo>
                  <a:lnTo>
                    <a:pt x="56625" y="493596"/>
                  </a:lnTo>
                  <a:cubicBezTo>
                    <a:pt x="41607" y="493596"/>
                    <a:pt x="27204" y="487630"/>
                    <a:pt x="16585" y="477011"/>
                  </a:cubicBezTo>
                  <a:cubicBezTo>
                    <a:pt x="5966" y="466392"/>
                    <a:pt x="0" y="451989"/>
                    <a:pt x="0" y="436972"/>
                  </a:cubicBezTo>
                  <a:lnTo>
                    <a:pt x="0" y="56625"/>
                  </a:lnTo>
                  <a:cubicBezTo>
                    <a:pt x="0" y="25352"/>
                    <a:pt x="25352" y="0"/>
                    <a:pt x="56625" y="0"/>
                  </a:cubicBezTo>
                  <a:close/>
                </a:path>
              </a:pathLst>
            </a:custGeom>
            <a:solidFill>
              <a:srgbClr val="16599D"/>
            </a:solidFill>
          </p:spPr>
          <p:txBody>
            <a:bodyPr/>
            <a:lstStyle/>
            <a:p>
              <a:endParaRPr lang="en-US" sz="1200" dirty="0"/>
            </a:p>
          </p:txBody>
        </p:sp>
        <p:sp>
          <p:nvSpPr>
            <p:cNvPr id="10" name="TextBox 10"/>
            <p:cNvSpPr txBox="1"/>
            <p:nvPr/>
          </p:nvSpPr>
          <p:spPr>
            <a:xfrm>
              <a:off x="0" y="-38100"/>
              <a:ext cx="2016535" cy="531696"/>
            </a:xfrm>
            <a:prstGeom prst="rect">
              <a:avLst/>
            </a:prstGeom>
          </p:spPr>
          <p:txBody>
            <a:bodyPr lIns="33867" tIns="33867" rIns="33867" bIns="33867" rtlCol="0" anchor="ctr"/>
            <a:lstStyle/>
            <a:p>
              <a:pPr algn="ctr">
                <a:lnSpc>
                  <a:spcPts val="1773"/>
                </a:lnSpc>
              </a:pPr>
              <a:endParaRPr sz="1200"/>
            </a:p>
          </p:txBody>
        </p:sp>
      </p:grpSp>
      <p:grpSp>
        <p:nvGrpSpPr>
          <p:cNvPr id="11" name="Group 11">
            <a:extLst>
              <a:ext uri="{C183D7F6-B498-43B3-948B-1728B52AA6E4}">
                <adec:decorative xmlns:adec="http://schemas.microsoft.com/office/drawing/2017/decorative" val="1"/>
              </a:ext>
            </a:extLst>
          </p:cNvPr>
          <p:cNvGrpSpPr/>
          <p:nvPr/>
        </p:nvGrpSpPr>
        <p:grpSpPr>
          <a:xfrm>
            <a:off x="7481615" y="4038079"/>
            <a:ext cx="5104355" cy="2895816"/>
            <a:chOff x="0" y="0"/>
            <a:chExt cx="2016535" cy="1144026"/>
          </a:xfrm>
        </p:grpSpPr>
        <p:sp>
          <p:nvSpPr>
            <p:cNvPr id="12" name="Freeform 12"/>
            <p:cNvSpPr/>
            <p:nvPr/>
          </p:nvSpPr>
          <p:spPr>
            <a:xfrm>
              <a:off x="0" y="0"/>
              <a:ext cx="2016535" cy="1144026"/>
            </a:xfrm>
            <a:custGeom>
              <a:avLst/>
              <a:gdLst/>
              <a:ahLst/>
              <a:cxnLst/>
              <a:rect l="l" t="t" r="r" b="b"/>
              <a:pathLst>
                <a:path w="2016535" h="1144026">
                  <a:moveTo>
                    <a:pt x="0" y="0"/>
                  </a:moveTo>
                  <a:lnTo>
                    <a:pt x="2016535" y="0"/>
                  </a:lnTo>
                  <a:lnTo>
                    <a:pt x="2016535" y="1144026"/>
                  </a:lnTo>
                  <a:lnTo>
                    <a:pt x="0" y="1144026"/>
                  </a:lnTo>
                  <a:close/>
                </a:path>
              </a:pathLst>
            </a:custGeom>
            <a:solidFill>
              <a:srgbClr val="2978C8"/>
            </a:solidFill>
          </p:spPr>
          <p:txBody>
            <a:bodyPr/>
            <a:lstStyle/>
            <a:p>
              <a:endParaRPr lang="en-US" sz="1200"/>
            </a:p>
          </p:txBody>
        </p:sp>
        <p:sp>
          <p:nvSpPr>
            <p:cNvPr id="13" name="TextBox 13"/>
            <p:cNvSpPr txBox="1"/>
            <p:nvPr/>
          </p:nvSpPr>
          <p:spPr>
            <a:xfrm>
              <a:off x="0" y="-38100"/>
              <a:ext cx="2016535" cy="1182126"/>
            </a:xfrm>
            <a:prstGeom prst="rect">
              <a:avLst/>
            </a:prstGeom>
          </p:spPr>
          <p:txBody>
            <a:bodyPr lIns="33867" tIns="33867" rIns="33867" bIns="33867" rtlCol="0" anchor="ctr"/>
            <a:lstStyle/>
            <a:p>
              <a:pPr algn="ctr">
                <a:lnSpc>
                  <a:spcPts val="1773"/>
                </a:lnSpc>
              </a:pPr>
              <a:endParaRPr sz="1200"/>
            </a:p>
          </p:txBody>
        </p:sp>
      </p:grpSp>
      <p:sp>
        <p:nvSpPr>
          <p:cNvPr id="18" name="Freeform 18">
            <a:extLst>
              <a:ext uri="{C183D7F6-B498-43B3-948B-1728B52AA6E4}">
                <adec:decorative xmlns:adec="http://schemas.microsoft.com/office/drawing/2017/decorative" val="1"/>
              </a:ext>
            </a:extLst>
          </p:cNvPr>
          <p:cNvSpPr/>
          <p:nvPr/>
        </p:nvSpPr>
        <p:spPr>
          <a:xfrm flipV="1">
            <a:off x="7797545" y="3874964"/>
            <a:ext cx="389525" cy="255670"/>
          </a:xfrm>
          <a:custGeom>
            <a:avLst/>
            <a:gdLst/>
            <a:ahLst/>
            <a:cxnLst/>
            <a:rect l="l" t="t" r="r" b="b"/>
            <a:pathLst>
              <a:path w="584287" h="383505">
                <a:moveTo>
                  <a:pt x="0" y="383504"/>
                </a:moveTo>
                <a:lnTo>
                  <a:pt x="584287" y="383504"/>
                </a:lnTo>
                <a:lnTo>
                  <a:pt x="584287" y="0"/>
                </a:lnTo>
                <a:lnTo>
                  <a:pt x="0" y="0"/>
                </a:lnTo>
                <a:lnTo>
                  <a:pt x="0" y="383504"/>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sz="1200"/>
          </a:p>
        </p:txBody>
      </p:sp>
      <p:sp>
        <p:nvSpPr>
          <p:cNvPr id="21" name="TextBox 21"/>
          <p:cNvSpPr txBox="1"/>
          <p:nvPr/>
        </p:nvSpPr>
        <p:spPr>
          <a:xfrm>
            <a:off x="8187070" y="3379060"/>
            <a:ext cx="3475580" cy="469231"/>
          </a:xfrm>
          <a:prstGeom prst="rect">
            <a:avLst/>
          </a:prstGeom>
        </p:spPr>
        <p:txBody>
          <a:bodyPr lIns="0" tIns="0" rIns="0" bIns="0" rtlCol="0" anchor="t">
            <a:spAutoFit/>
          </a:bodyPr>
          <a:lstStyle/>
          <a:p>
            <a:pPr algn="ctr">
              <a:lnSpc>
                <a:spcPts val="1907"/>
              </a:lnSpc>
            </a:pPr>
            <a:r>
              <a:rPr lang="en-US" sz="1467" b="1" dirty="0">
                <a:solidFill>
                  <a:srgbClr val="FFFFFF"/>
                </a:solidFill>
                <a:latin typeface="Helios Bold"/>
                <a:ea typeface="Helios Bold"/>
                <a:cs typeface="Helios Bold"/>
                <a:sym typeface="Helios Bold"/>
              </a:rPr>
              <a:t>The importance of </a:t>
            </a:r>
          </a:p>
          <a:p>
            <a:pPr algn="ctr">
              <a:lnSpc>
                <a:spcPts val="1907"/>
              </a:lnSpc>
            </a:pPr>
            <a:r>
              <a:rPr lang="en-US" sz="1467" b="1" dirty="0">
                <a:solidFill>
                  <a:srgbClr val="FFFFFF"/>
                </a:solidFill>
                <a:latin typeface="Helios Bold"/>
                <a:ea typeface="Helios Bold"/>
                <a:cs typeface="Helios Bold"/>
                <a:sym typeface="Helios Bold"/>
              </a:rPr>
              <a:t>federal awards</a:t>
            </a:r>
          </a:p>
        </p:txBody>
      </p:sp>
      <p:sp>
        <p:nvSpPr>
          <p:cNvPr id="28" name="TextBox 28"/>
          <p:cNvSpPr txBox="1"/>
          <p:nvPr/>
        </p:nvSpPr>
        <p:spPr>
          <a:xfrm>
            <a:off x="7848834" y="4335300"/>
            <a:ext cx="3945617" cy="1384995"/>
          </a:xfrm>
          <a:prstGeom prst="rect">
            <a:avLst/>
          </a:prstGeom>
        </p:spPr>
        <p:txBody>
          <a:bodyPr wrap="square" lIns="0" tIns="0" rIns="0" bIns="0" rtlCol="0" anchor="t">
            <a:spAutoFit/>
          </a:bodyPr>
          <a:lstStyle/>
          <a:p>
            <a:pPr algn="just">
              <a:lnSpc>
                <a:spcPts val="1773"/>
              </a:lnSpc>
              <a:spcBef>
                <a:spcPct val="0"/>
              </a:spcBef>
            </a:pPr>
            <a:r>
              <a:rPr lang="en-US" dirty="0">
                <a:solidFill>
                  <a:srgbClr val="FFFFFF"/>
                </a:solidFill>
                <a:latin typeface="Cambria" panose="02040503050406030204" pitchFamily="18" charset="0"/>
                <a:ea typeface="Cambria" panose="02040503050406030204" pitchFamily="18" charset="0"/>
                <a:cs typeface="Helios"/>
                <a:sym typeface="Helios"/>
              </a:rPr>
              <a:t>To “ensure financial stewardship of federal funds” under 2 CFR 200, recipients of federal awards must establish and maintain sound financial management practices, including robust internal controls.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045BF01-625E-4022-91E5-488DB3FCB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0658" cy="6858000"/>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schemeClr>
              </a:solidFill>
            </a:endParaRPr>
          </a:p>
        </p:txBody>
      </p:sp>
      <p:sp>
        <p:nvSpPr>
          <p:cNvPr id="2" name="Title 1">
            <a:extLst>
              <a:ext uri="{FF2B5EF4-FFF2-40B4-BE49-F238E27FC236}">
                <a16:creationId xmlns:a16="http://schemas.microsoft.com/office/drawing/2014/main" id="{8B7103A1-751D-ACCE-3F73-358F278FC59E}"/>
              </a:ext>
            </a:extLst>
          </p:cNvPr>
          <p:cNvSpPr>
            <a:spLocks noGrp="1"/>
          </p:cNvSpPr>
          <p:nvPr>
            <p:ph type="title"/>
          </p:nvPr>
        </p:nvSpPr>
        <p:spPr>
          <a:xfrm>
            <a:off x="475488" y="2745736"/>
            <a:ext cx="3703320" cy="1366528"/>
          </a:xfrm>
          <a:solidFill>
            <a:schemeClr val="tx1">
              <a:alpha val="50000"/>
            </a:schemeClr>
          </a:solidFill>
          <a:ln w="25400" cap="sq" cmpd="sng">
            <a:solidFill>
              <a:schemeClr val="bg1"/>
            </a:solidFill>
            <a:miter lim="800000"/>
          </a:ln>
        </p:spPr>
        <p:txBody>
          <a:bodyPr vert="horz" lIns="91440" tIns="45720" rIns="91440" bIns="45720" rtlCol="0" anchor="ctr">
            <a:normAutofit/>
          </a:bodyPr>
          <a:lstStyle/>
          <a:p>
            <a:pPr defTabSz="914400">
              <a:lnSpc>
                <a:spcPct val="90000"/>
              </a:lnSpc>
            </a:pPr>
            <a:r>
              <a:rPr lang="en-US" sz="3200" kern="1200">
                <a:solidFill>
                  <a:schemeClr val="bg1"/>
                </a:solidFill>
                <a:latin typeface="+mj-lt"/>
                <a:ea typeface="+mj-ea"/>
                <a:cs typeface="+mj-cs"/>
              </a:rPr>
              <a:t>Fringe Benefits</a:t>
            </a:r>
          </a:p>
        </p:txBody>
      </p:sp>
      <p:sp useBgFill="1">
        <p:nvSpPr>
          <p:cNvPr id="11" name="Rectangle 10">
            <a:extLst>
              <a:ext uri="{FF2B5EF4-FFF2-40B4-BE49-F238E27FC236}">
                <a16:creationId xmlns:a16="http://schemas.microsoft.com/office/drawing/2014/main" id="{0E442549-290E-4B7E-892E-F2DB911DD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7" y="-2"/>
            <a:ext cx="753770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089B215-6967-A8FD-65C0-581A80DEB95A}"/>
              </a:ext>
            </a:extLst>
          </p:cNvPr>
          <p:cNvSpPr>
            <a:spLocks noGrp="1"/>
          </p:cNvSpPr>
          <p:nvPr>
            <p:ph idx="1"/>
          </p:nvPr>
        </p:nvSpPr>
        <p:spPr>
          <a:xfrm>
            <a:off x="5294377" y="640080"/>
            <a:ext cx="6049953" cy="2523854"/>
          </a:xfrm>
        </p:spPr>
        <p:txBody>
          <a:bodyPr vert="horz" lIns="91440" tIns="45720" rIns="91440" bIns="45720" rtlCol="0" anchor="b">
            <a:normAutofit/>
          </a:bodyPr>
          <a:lstStyle/>
          <a:p>
            <a:pPr marL="0" indent="-228600" defTabSz="914400">
              <a:lnSpc>
                <a:spcPct val="90000"/>
              </a:lnSpc>
            </a:pPr>
            <a:r>
              <a:rPr lang="en-US" sz="2000"/>
              <a:t>Allowances and services employers provide to their employees as compensation in addition to regular salaries and wages. These can include, but are not limited to, h</a:t>
            </a:r>
            <a:r>
              <a:rPr lang="en-US" sz="2000" b="0" i="0">
                <a:effectLst/>
              </a:rPr>
              <a:t>ealth insurance, retirement plans, paid leave (like vacation or sick time), and workman’s comp.</a:t>
            </a:r>
            <a:endParaRPr lang="en-US" sz="2000"/>
          </a:p>
        </p:txBody>
      </p:sp>
      <p:sp>
        <p:nvSpPr>
          <p:cNvPr id="4" name="TextBox 3">
            <a:extLst>
              <a:ext uri="{FF2B5EF4-FFF2-40B4-BE49-F238E27FC236}">
                <a16:creationId xmlns:a16="http://schemas.microsoft.com/office/drawing/2014/main" id="{3DF0F048-2E76-D194-826D-554A0EF9DB18}"/>
              </a:ext>
            </a:extLst>
          </p:cNvPr>
          <p:cNvSpPr txBox="1"/>
          <p:nvPr/>
        </p:nvSpPr>
        <p:spPr>
          <a:xfrm>
            <a:off x="5294377" y="3671317"/>
            <a:ext cx="6059423" cy="250564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a:t>2 CFR 200.431</a:t>
            </a:r>
          </a:p>
        </p:txBody>
      </p:sp>
    </p:spTree>
    <p:extLst>
      <p:ext uri="{BB962C8B-B14F-4D97-AF65-F5344CB8AC3E}">
        <p14:creationId xmlns:p14="http://schemas.microsoft.com/office/powerpoint/2010/main" val="2387559221"/>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7A64C4-3497-EA88-4E0A-74ECFD11D5B7}"/>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Important things to Know – Fringe Benefits</a:t>
            </a:r>
          </a:p>
        </p:txBody>
      </p:sp>
      <p:sp>
        <p:nvSpPr>
          <p:cNvPr id="3" name="Content Placeholder 2">
            <a:extLst>
              <a:ext uri="{FF2B5EF4-FFF2-40B4-BE49-F238E27FC236}">
                <a16:creationId xmlns:a16="http://schemas.microsoft.com/office/drawing/2014/main" id="{A7AB4F24-2D6B-D0B7-869E-2595607C89FB}"/>
              </a:ext>
            </a:extLst>
          </p:cNvPr>
          <p:cNvSpPr>
            <a:spLocks noGrp="1"/>
          </p:cNvSpPr>
          <p:nvPr>
            <p:ph idx="1"/>
          </p:nvPr>
        </p:nvSpPr>
        <p:spPr>
          <a:xfrm>
            <a:off x="6503157" y="1061543"/>
            <a:ext cx="4862447" cy="5546047"/>
          </a:xfrm>
        </p:spPr>
        <p:txBody>
          <a:bodyPr anchor="ctr">
            <a:normAutofit/>
          </a:bodyPr>
          <a:lstStyle/>
          <a:p>
            <a:pPr rtl="0" fontAlgn="base">
              <a:buFont typeface="Arial" panose="020B0604020202020204" pitchFamily="34" charset="0"/>
              <a:buChar char="•"/>
            </a:pPr>
            <a:r>
              <a:rPr lang="en-US" sz="2000" b="0" i="0" u="none" strike="noStrike" dirty="0">
                <a:effectLst/>
                <a:latin typeface="Cambria" panose="02040503050406030204" pitchFamily="18" charset="0"/>
                <a:ea typeface="Cambria" panose="02040503050406030204" pitchFamily="18" charset="0"/>
              </a:rPr>
              <a:t>Fringe benefits should be broken-down and detailed based on actual known costs or an approved negotiated rate by a Federal agency.  </a:t>
            </a:r>
            <a:r>
              <a:rPr lang="en-US" sz="2000" b="0" i="0" dirty="0">
                <a:effectLst/>
                <a:latin typeface="Cambria" panose="02040503050406030204" pitchFamily="18" charset="0"/>
                <a:ea typeface="Cambria" panose="02040503050406030204" pitchFamily="18" charset="0"/>
              </a:rPr>
              <a:t>​</a:t>
            </a:r>
          </a:p>
          <a:p>
            <a:pPr rtl="0" fontAlgn="base">
              <a:buFont typeface="Arial" panose="020B0604020202020204" pitchFamily="34" charset="0"/>
              <a:buChar char="•"/>
            </a:pPr>
            <a:endParaRPr lang="en-US" sz="2000" b="0" i="0" u="none" strike="noStrike" dirty="0">
              <a:effectLst/>
              <a:latin typeface="Cambria" panose="02040503050406030204" pitchFamily="18" charset="0"/>
              <a:ea typeface="Cambria" panose="02040503050406030204" pitchFamily="18" charset="0"/>
            </a:endParaRPr>
          </a:p>
          <a:p>
            <a:pPr rtl="0" fontAlgn="base">
              <a:buFont typeface="Arial" panose="020B0604020202020204" pitchFamily="34" charset="0"/>
              <a:buChar char="•"/>
            </a:pPr>
            <a:r>
              <a:rPr lang="en-US" sz="2000" b="0" i="0" u="none" strike="noStrike" dirty="0">
                <a:effectLst/>
                <a:latin typeface="Cambria" panose="02040503050406030204" pitchFamily="18" charset="0"/>
                <a:ea typeface="Cambria" panose="02040503050406030204" pitchFamily="18" charset="0"/>
              </a:rPr>
              <a:t>Itemize fringe benefits.  Do not list a lump sum amount. List each benefit and the percentage.  Example, FICA – 7.65%, Health – 23%, Leave – 5%, </a:t>
            </a:r>
            <a:r>
              <a:rPr lang="en-US" sz="2000" b="0" i="0" u="none" strike="noStrike" dirty="0" err="1">
                <a:effectLst/>
                <a:latin typeface="Cambria" panose="02040503050406030204" pitchFamily="18" charset="0"/>
                <a:ea typeface="Cambria" panose="02040503050406030204" pitchFamily="18" charset="0"/>
              </a:rPr>
              <a:t>etc</a:t>
            </a:r>
            <a:r>
              <a:rPr lang="en-US" sz="2000" b="0" i="0" u="none" strike="noStrike" dirty="0">
                <a:effectLst/>
                <a:latin typeface="Cambria" panose="02040503050406030204" pitchFamily="18" charset="0"/>
                <a:ea typeface="Cambria" panose="02040503050406030204" pitchFamily="18" charset="0"/>
              </a:rPr>
              <a:t> or you can state the percentage and list what it includes.  Example 26% includes FICA, bonus, pension, and health.</a:t>
            </a:r>
            <a:r>
              <a:rPr lang="en-US" sz="2000" b="0" i="0" dirty="0">
                <a:effectLst/>
                <a:latin typeface="Cambria" panose="02040503050406030204" pitchFamily="18" charset="0"/>
                <a:ea typeface="Cambria" panose="02040503050406030204" pitchFamily="18" charset="0"/>
              </a:rPr>
              <a:t>​</a:t>
            </a:r>
          </a:p>
          <a:p>
            <a:pPr rtl="0" fontAlgn="base">
              <a:buFont typeface="Arial" panose="020B0604020202020204" pitchFamily="34" charset="0"/>
              <a:buChar char="•"/>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r>
              <a:rPr lang="en-US" sz="2000" dirty="0">
                <a:latin typeface="Cambria" panose="02040503050406030204" pitchFamily="18" charset="0"/>
                <a:ea typeface="Cambria" panose="02040503050406030204" pitchFamily="18" charset="0"/>
              </a:rPr>
              <a:t>Fringe benefits should be calculated on the actual salary of personnel versus the total costs (unless they are the same) </a:t>
            </a: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Arial" panose="020B0604020202020204" pitchFamily="34" charset="0"/>
            </a:endParaRPr>
          </a:p>
          <a:p>
            <a:endParaRPr lang="en-US" sz="2000" dirty="0"/>
          </a:p>
        </p:txBody>
      </p:sp>
    </p:spTree>
    <p:extLst>
      <p:ext uri="{BB962C8B-B14F-4D97-AF65-F5344CB8AC3E}">
        <p14:creationId xmlns:p14="http://schemas.microsoft.com/office/powerpoint/2010/main" val="1437757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7A64C4-3497-EA88-4E0A-74ECFD11D5B7}"/>
              </a:ext>
            </a:extLst>
          </p:cNvPr>
          <p:cNvSpPr>
            <a:spLocks noGrp="1"/>
          </p:cNvSpPr>
          <p:nvPr>
            <p:ph type="title"/>
          </p:nvPr>
        </p:nvSpPr>
        <p:spPr>
          <a:xfrm>
            <a:off x="826395" y="1593899"/>
            <a:ext cx="4230100" cy="3387497"/>
          </a:xfrm>
        </p:spPr>
        <p:txBody>
          <a:bodyPr anchor="b">
            <a:normAutofit/>
          </a:bodyPr>
          <a:lstStyle/>
          <a:p>
            <a:pPr algn="r">
              <a:lnSpc>
                <a:spcPct val="90000"/>
              </a:lnSpc>
            </a:pPr>
            <a:r>
              <a:rPr lang="en-US" sz="4000" dirty="0">
                <a:solidFill>
                  <a:srgbClr val="FFFFFF"/>
                </a:solidFill>
              </a:rPr>
              <a:t>Important things to Know – Fringe Benefits (Cont’d)</a:t>
            </a:r>
            <a:br>
              <a:rPr lang="en-US" sz="4000" dirty="0">
                <a:solidFill>
                  <a:srgbClr val="FFFFFF"/>
                </a:solidFill>
              </a:rPr>
            </a:br>
            <a:br>
              <a:rPr lang="en-US" sz="4000" dirty="0">
                <a:solidFill>
                  <a:srgbClr val="FFFFFF"/>
                </a:solidFill>
              </a:rPr>
            </a:br>
            <a:br>
              <a:rPr lang="en-US" sz="4000" dirty="0">
                <a:solidFill>
                  <a:srgbClr val="FFFFFF"/>
                </a:solidFill>
              </a:rPr>
            </a:br>
            <a:endParaRPr lang="en-US" sz="4000" dirty="0">
              <a:solidFill>
                <a:srgbClr val="FFFFFF"/>
              </a:solidFill>
            </a:endParaRPr>
          </a:p>
        </p:txBody>
      </p:sp>
      <p:sp>
        <p:nvSpPr>
          <p:cNvPr id="3" name="Content Placeholder 2">
            <a:extLst>
              <a:ext uri="{FF2B5EF4-FFF2-40B4-BE49-F238E27FC236}">
                <a16:creationId xmlns:a16="http://schemas.microsoft.com/office/drawing/2014/main" id="{A7AB4F24-2D6B-D0B7-869E-2595607C89FB}"/>
              </a:ext>
            </a:extLst>
          </p:cNvPr>
          <p:cNvSpPr>
            <a:spLocks noGrp="1"/>
          </p:cNvSpPr>
          <p:nvPr>
            <p:ph idx="1"/>
          </p:nvPr>
        </p:nvSpPr>
        <p:spPr>
          <a:xfrm>
            <a:off x="6503158" y="737537"/>
            <a:ext cx="4862447" cy="5546047"/>
          </a:xfrm>
        </p:spPr>
        <p:txBody>
          <a:bodyPr anchor="ctr">
            <a:normAutofit/>
          </a:bodyPr>
          <a:lstStyle/>
          <a:p>
            <a:pPr rtl="0" fontAlgn="base">
              <a:buFont typeface="Arial" panose="020B0604020202020204" pitchFamily="34" charset="0"/>
              <a:buChar char="•"/>
            </a:pPr>
            <a:r>
              <a:rPr lang="en-US" sz="2000" b="0" i="0" u="none" strike="noStrike" dirty="0">
                <a:effectLst/>
                <a:latin typeface="Cambria" panose="02040503050406030204" pitchFamily="18" charset="0"/>
                <a:ea typeface="Cambria" panose="02040503050406030204" pitchFamily="18" charset="0"/>
              </a:rPr>
              <a:t>Non-federal fringe benefits cannot be based on Federal personnel salaries.</a:t>
            </a:r>
            <a:r>
              <a:rPr lang="en-US" sz="2000" b="0" i="0" dirty="0">
                <a:effectLst/>
                <a:latin typeface="Cambria" panose="02040503050406030204" pitchFamily="18" charset="0"/>
                <a:ea typeface="Cambria" panose="02040503050406030204" pitchFamily="18" charset="0"/>
              </a:rPr>
              <a:t>​</a:t>
            </a:r>
          </a:p>
          <a:p>
            <a:pPr rtl="0" fontAlgn="base">
              <a:buFont typeface="Arial" panose="020B0604020202020204" pitchFamily="34" charset="0"/>
              <a:buChar char="•"/>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r>
              <a:rPr lang="en-US" sz="2000" b="0" i="0" u="none" strike="noStrike" dirty="0">
                <a:effectLst/>
                <a:latin typeface="Cambria" panose="02040503050406030204" pitchFamily="18" charset="0"/>
                <a:ea typeface="Cambria" panose="02040503050406030204" pitchFamily="18" charset="0"/>
              </a:rPr>
              <a:t>Ensure fringe benefits are reasonable and not excessive.  </a:t>
            </a:r>
            <a:r>
              <a:rPr lang="en-US" sz="2000" dirty="0">
                <a:latin typeface="Cambria" panose="02040503050406030204" pitchFamily="18" charset="0"/>
                <a:ea typeface="Cambria" panose="02040503050406030204" pitchFamily="18" charset="0"/>
              </a:rPr>
              <a:t>Excessive fringe benefits for executives are generally unallowable.</a:t>
            </a: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r>
              <a:rPr lang="en-US" sz="2000" dirty="0">
                <a:latin typeface="Cambria" panose="02040503050406030204" pitchFamily="18" charset="0"/>
                <a:ea typeface="Cambria" panose="02040503050406030204" pitchFamily="18" charset="0"/>
              </a:rPr>
              <a:t>Consultants/contractors should not be included in fringe benefits.</a:t>
            </a: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Arial" panose="020B0604020202020204" pitchFamily="34" charset="0"/>
            </a:endParaRPr>
          </a:p>
          <a:p>
            <a:endParaRPr lang="en-US" sz="2000" dirty="0"/>
          </a:p>
        </p:txBody>
      </p:sp>
    </p:spTree>
    <p:extLst>
      <p:ext uri="{BB962C8B-B14F-4D97-AF65-F5344CB8AC3E}">
        <p14:creationId xmlns:p14="http://schemas.microsoft.com/office/powerpoint/2010/main" val="2936484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39AC33-C312-1D4C-9C8D-B66839C1002B}"/>
              </a:ext>
            </a:extLst>
          </p:cNvPr>
          <p:cNvSpPr>
            <a:spLocks noGrp="1"/>
          </p:cNvSpPr>
          <p:nvPr>
            <p:ph type="title"/>
          </p:nvPr>
        </p:nvSpPr>
        <p:spPr>
          <a:xfrm>
            <a:off x="699713" y="248038"/>
            <a:ext cx="7063721" cy="1159200"/>
          </a:xfrm>
        </p:spPr>
        <p:txBody>
          <a:bodyPr vert="horz" lIns="91440" tIns="45720" rIns="91440" bIns="45720" rtlCol="0" anchor="ctr">
            <a:normAutofit/>
          </a:bodyPr>
          <a:lstStyle/>
          <a:p>
            <a:pPr algn="l" defTabSz="914400">
              <a:lnSpc>
                <a:spcPct val="90000"/>
              </a:lnSpc>
            </a:pPr>
            <a:r>
              <a:rPr lang="en-US" sz="4000" kern="1200">
                <a:solidFill>
                  <a:srgbClr val="FFFFFF"/>
                </a:solidFill>
                <a:latin typeface="+mj-lt"/>
                <a:ea typeface="+mj-ea"/>
                <a:cs typeface="+mj-cs"/>
              </a:rPr>
              <a:t>Budget Review</a:t>
            </a:r>
          </a:p>
        </p:txBody>
      </p:sp>
      <p:pic>
        <p:nvPicPr>
          <p:cNvPr id="4" name="Picture 3" descr="Budget chart for fringe benefits and how to review it">
            <a:extLst>
              <a:ext uri="{FF2B5EF4-FFF2-40B4-BE49-F238E27FC236}">
                <a16:creationId xmlns:a16="http://schemas.microsoft.com/office/drawing/2014/main" id="{08E587E2-AEC9-8F14-DEBD-7ED5671E29F5}"/>
              </a:ext>
            </a:extLst>
          </p:cNvPr>
          <p:cNvPicPr>
            <a:picLocks noChangeAspect="1"/>
          </p:cNvPicPr>
          <p:nvPr/>
        </p:nvPicPr>
        <p:blipFill>
          <a:blip r:embed="rId2"/>
          <a:stretch>
            <a:fillRect/>
          </a:stretch>
        </p:blipFill>
        <p:spPr>
          <a:xfrm>
            <a:off x="1781664" y="1846710"/>
            <a:ext cx="8352149" cy="5011290"/>
          </a:xfrm>
          <a:prstGeom prst="rect">
            <a:avLst/>
          </a:prstGeom>
        </p:spPr>
      </p:pic>
    </p:spTree>
    <p:extLst>
      <p:ext uri="{BB962C8B-B14F-4D97-AF65-F5344CB8AC3E}">
        <p14:creationId xmlns:p14="http://schemas.microsoft.com/office/powerpoint/2010/main" val="20197248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045BF01-625E-4022-91E5-488DB3FCB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0658" cy="6858000"/>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schemeClr>
              </a:solidFill>
            </a:endParaRPr>
          </a:p>
        </p:txBody>
      </p:sp>
      <p:sp>
        <p:nvSpPr>
          <p:cNvPr id="2" name="Title 1">
            <a:extLst>
              <a:ext uri="{FF2B5EF4-FFF2-40B4-BE49-F238E27FC236}">
                <a16:creationId xmlns:a16="http://schemas.microsoft.com/office/drawing/2014/main" id="{8B7103A1-751D-ACCE-3F73-358F278FC59E}"/>
              </a:ext>
            </a:extLst>
          </p:cNvPr>
          <p:cNvSpPr>
            <a:spLocks noGrp="1"/>
          </p:cNvSpPr>
          <p:nvPr>
            <p:ph type="title"/>
          </p:nvPr>
        </p:nvSpPr>
        <p:spPr>
          <a:xfrm>
            <a:off x="475488" y="2745736"/>
            <a:ext cx="3703320" cy="1366528"/>
          </a:xfrm>
          <a:solidFill>
            <a:schemeClr val="tx1">
              <a:alpha val="50000"/>
            </a:schemeClr>
          </a:solidFill>
          <a:ln w="25400" cap="sq" cmpd="sng">
            <a:solidFill>
              <a:schemeClr val="bg1"/>
            </a:solidFill>
            <a:miter lim="800000"/>
          </a:ln>
        </p:spPr>
        <p:txBody>
          <a:bodyPr vert="horz" lIns="91440" tIns="45720" rIns="91440" bIns="45720" rtlCol="0" anchor="ctr">
            <a:normAutofit/>
          </a:bodyPr>
          <a:lstStyle/>
          <a:p>
            <a:pPr defTabSz="914400">
              <a:lnSpc>
                <a:spcPct val="90000"/>
              </a:lnSpc>
            </a:pPr>
            <a:r>
              <a:rPr lang="en-US" sz="3200" kern="1200">
                <a:solidFill>
                  <a:schemeClr val="bg1"/>
                </a:solidFill>
                <a:latin typeface="+mj-lt"/>
                <a:ea typeface="+mj-ea"/>
                <a:cs typeface="+mj-cs"/>
              </a:rPr>
              <a:t>Travel</a:t>
            </a:r>
          </a:p>
        </p:txBody>
      </p:sp>
      <p:sp useBgFill="1">
        <p:nvSpPr>
          <p:cNvPr id="11" name="Rectangle 10">
            <a:extLst>
              <a:ext uri="{FF2B5EF4-FFF2-40B4-BE49-F238E27FC236}">
                <a16:creationId xmlns:a16="http://schemas.microsoft.com/office/drawing/2014/main" id="{0E442549-290E-4B7E-892E-F2DB911DD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7" y="-2"/>
            <a:ext cx="753770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089B215-6967-A8FD-65C0-581A80DEB95A}"/>
              </a:ext>
            </a:extLst>
          </p:cNvPr>
          <p:cNvSpPr>
            <a:spLocks noGrp="1"/>
          </p:cNvSpPr>
          <p:nvPr>
            <p:ph idx="1"/>
          </p:nvPr>
        </p:nvSpPr>
        <p:spPr>
          <a:xfrm>
            <a:off x="5233992" y="905145"/>
            <a:ext cx="6049953" cy="2523854"/>
          </a:xfrm>
        </p:spPr>
        <p:txBody>
          <a:bodyPr vert="horz" lIns="91440" tIns="45720" rIns="91440" bIns="45720" rtlCol="0" anchor="b">
            <a:normAutofit/>
          </a:bodyPr>
          <a:lstStyle/>
          <a:p>
            <a:pPr marL="0" indent="-228600" defTabSz="914400">
              <a:lnSpc>
                <a:spcPct val="90000"/>
              </a:lnSpc>
            </a:pPr>
            <a:r>
              <a:rPr lang="en-US" sz="2000" dirty="0"/>
              <a:t>Refers </a:t>
            </a:r>
            <a:r>
              <a:rPr lang="en-US" sz="2000" b="0" i="0" dirty="0">
                <a:effectLst/>
              </a:rPr>
              <a:t>to the costs associated with employees traveling on official business for a non-federal entity receiving federal funds. This includes expenses for transportation, lodging, meals, and other incidental costs. These costs are allowable under federal awards if they are reasonable, necessary for the project, and documented.</a:t>
            </a:r>
            <a:endParaRPr lang="en-US" sz="2000" dirty="0"/>
          </a:p>
        </p:txBody>
      </p:sp>
      <p:sp>
        <p:nvSpPr>
          <p:cNvPr id="4" name="TextBox 3">
            <a:extLst>
              <a:ext uri="{FF2B5EF4-FFF2-40B4-BE49-F238E27FC236}">
                <a16:creationId xmlns:a16="http://schemas.microsoft.com/office/drawing/2014/main" id="{CBE6949A-DC65-F8CF-8472-117AA9C03DFE}"/>
              </a:ext>
            </a:extLst>
          </p:cNvPr>
          <p:cNvSpPr txBox="1"/>
          <p:nvPr/>
        </p:nvSpPr>
        <p:spPr>
          <a:xfrm>
            <a:off x="5233992" y="3955988"/>
            <a:ext cx="6059423" cy="250564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dirty="0"/>
              <a:t>2 CFR 200.475</a:t>
            </a:r>
          </a:p>
        </p:txBody>
      </p:sp>
    </p:spTree>
    <p:extLst>
      <p:ext uri="{BB962C8B-B14F-4D97-AF65-F5344CB8AC3E}">
        <p14:creationId xmlns:p14="http://schemas.microsoft.com/office/powerpoint/2010/main" val="45547172"/>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7A64C4-3497-EA88-4E0A-74ECFD11D5B7}"/>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Important things to Know – Travel</a:t>
            </a:r>
          </a:p>
        </p:txBody>
      </p:sp>
      <p:sp>
        <p:nvSpPr>
          <p:cNvPr id="3" name="Content Placeholder 2">
            <a:extLst>
              <a:ext uri="{FF2B5EF4-FFF2-40B4-BE49-F238E27FC236}">
                <a16:creationId xmlns:a16="http://schemas.microsoft.com/office/drawing/2014/main" id="{A7AB4F24-2D6B-D0B7-869E-2595607C89FB}"/>
              </a:ext>
            </a:extLst>
          </p:cNvPr>
          <p:cNvSpPr>
            <a:spLocks noGrp="1"/>
          </p:cNvSpPr>
          <p:nvPr>
            <p:ph idx="1"/>
          </p:nvPr>
        </p:nvSpPr>
        <p:spPr>
          <a:xfrm>
            <a:off x="6350247" y="2280603"/>
            <a:ext cx="5576081" cy="5546047"/>
          </a:xfrm>
        </p:spPr>
        <p:txBody>
          <a:bodyPr anchor="ctr">
            <a:normAutofit lnSpcReduction="10000"/>
          </a:bodyPr>
          <a:lstStyle/>
          <a:p>
            <a:pPr rtl="0" fontAlgn="base">
              <a:lnSpc>
                <a:spcPct val="90000"/>
              </a:lnSpc>
              <a:buFont typeface="Arial" panose="020B0604020202020204" pitchFamily="34" charset="0"/>
              <a:buChar char="•"/>
            </a:pPr>
            <a:r>
              <a:rPr lang="en-US" sz="1900" b="0" i="0" u="none" strike="noStrike" dirty="0">
                <a:effectLst/>
                <a:latin typeface="Cambria" panose="02040503050406030204" pitchFamily="18" charset="0"/>
                <a:ea typeface="Cambria" panose="02040503050406030204" pitchFamily="18" charset="0"/>
              </a:rPr>
              <a:t>The budget narrative should include the purpose and how the travel relates to the  grant/program requirement.   </a:t>
            </a:r>
          </a:p>
          <a:p>
            <a:pPr marL="0" indent="0" rtl="0" fontAlgn="base">
              <a:lnSpc>
                <a:spcPct val="90000"/>
              </a:lnSpc>
              <a:buNone/>
            </a:pPr>
            <a:endParaRPr lang="en-US" sz="1000" b="0" i="0" u="none" strike="noStrike" dirty="0">
              <a:effectLst/>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r>
              <a:rPr lang="en-US" sz="1900" b="0" i="0" u="none" strike="noStrike" dirty="0">
                <a:effectLst/>
                <a:latin typeface="Cambria" panose="02040503050406030204" pitchFamily="18" charset="0"/>
                <a:ea typeface="Cambria" panose="02040503050406030204" pitchFamily="18" charset="0"/>
              </a:rPr>
              <a:t>If the grantee is using their own travel policy, </a:t>
            </a:r>
            <a:r>
              <a:rPr lang="en-US" sz="1900" dirty="0">
                <a:latin typeface="Cambria" panose="02040503050406030204" pitchFamily="18" charset="0"/>
                <a:ea typeface="Cambria" panose="02040503050406030204" pitchFamily="18" charset="0"/>
              </a:rPr>
              <a:t>it</a:t>
            </a:r>
            <a:r>
              <a:rPr lang="en-US" sz="1900" b="0" i="0" u="none" strike="noStrike" dirty="0">
                <a:effectLst/>
                <a:latin typeface="Cambria" panose="02040503050406030204" pitchFamily="18" charset="0"/>
                <a:ea typeface="Cambria" panose="02040503050406030204" pitchFamily="18" charset="0"/>
              </a:rPr>
              <a:t> should be stated in the narrative. </a:t>
            </a:r>
          </a:p>
          <a:p>
            <a:pPr marL="0" indent="0" rtl="0" fontAlgn="base">
              <a:lnSpc>
                <a:spcPct val="90000"/>
              </a:lnSpc>
              <a:buNone/>
            </a:pPr>
            <a:endParaRPr lang="en-US" sz="1000" b="0" i="0" u="none" strike="noStrike" dirty="0">
              <a:effectLst/>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r>
              <a:rPr lang="en-US" sz="1900" b="0" i="0" u="none" strike="noStrike" dirty="0">
                <a:effectLst/>
                <a:latin typeface="Cambria" panose="02040503050406030204" pitchFamily="18" charset="0"/>
                <a:ea typeface="Cambria" panose="02040503050406030204" pitchFamily="18" charset="0"/>
              </a:rPr>
              <a:t>If the grantee does not state they are using their own travel policy,  ensure the lodging and per diem rates are aligned with GSA’s  lodging and per diem rates.  The GSA website is www.gsa.gov. </a:t>
            </a:r>
            <a:r>
              <a:rPr lang="en-US" sz="1900" b="0" i="0" dirty="0">
                <a:effectLst/>
                <a:latin typeface="Cambria" panose="02040503050406030204" pitchFamily="18" charset="0"/>
                <a:ea typeface="Cambria" panose="02040503050406030204" pitchFamily="18" charset="0"/>
              </a:rPr>
              <a:t>​</a:t>
            </a:r>
          </a:p>
          <a:p>
            <a:pPr marL="0" indent="0" rtl="0" fontAlgn="base">
              <a:lnSpc>
                <a:spcPct val="90000"/>
              </a:lnSpc>
              <a:buNone/>
            </a:pPr>
            <a:endParaRPr lang="en-US" sz="1000" b="0" i="0" dirty="0">
              <a:effectLst/>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r>
              <a:rPr lang="en-US" sz="1900" b="0" i="0" u="none" strike="noStrike" dirty="0">
                <a:effectLst/>
                <a:latin typeface="Cambria" panose="02040503050406030204" pitchFamily="18" charset="0"/>
                <a:ea typeface="Cambria" panose="02040503050406030204" pitchFamily="18" charset="0"/>
              </a:rPr>
              <a:t>Please ensure travel costs are broken-down and detailed. Please do not place a lump sum amount.    For example, $2,000 for travel costs with no details.</a:t>
            </a:r>
            <a:r>
              <a:rPr lang="en-US" sz="1900" b="0" i="0" dirty="0">
                <a:effectLst/>
                <a:latin typeface="Cambria" panose="02040503050406030204" pitchFamily="18" charset="0"/>
                <a:ea typeface="Cambria" panose="02040503050406030204" pitchFamily="18" charset="0"/>
              </a:rPr>
              <a:t>​</a:t>
            </a:r>
          </a:p>
          <a:p>
            <a:pPr marL="0" indent="0" rtl="0" fontAlgn="base">
              <a:lnSpc>
                <a:spcPct val="90000"/>
              </a:lnSpc>
              <a:buNone/>
            </a:pPr>
            <a:endParaRPr lang="en-US" sz="1900" b="0" i="0" dirty="0">
              <a:effectLst/>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r>
              <a:rPr lang="en-US" sz="1900" b="0" i="0" u="none" strike="noStrike" dirty="0">
                <a:effectLst/>
                <a:latin typeface="Cambria" panose="02040503050406030204" pitchFamily="18" charset="0"/>
                <a:ea typeface="Cambria" panose="02040503050406030204" pitchFamily="18" charset="0"/>
              </a:rPr>
              <a:t>Meals on travel days should be calculated at 75% of per diem rate ($64 x .75 = $48). </a:t>
            </a:r>
          </a:p>
          <a:p>
            <a:pPr marL="0" indent="0" rtl="0" fontAlgn="base">
              <a:lnSpc>
                <a:spcPct val="90000"/>
              </a:lnSpc>
              <a:buNone/>
            </a:pPr>
            <a:endParaRPr lang="en-US" sz="1900" b="0" i="0" u="none" strike="noStrike" dirty="0">
              <a:effectLst/>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r>
              <a:rPr lang="en-US" sz="1900" dirty="0">
                <a:latin typeface="Cambria" panose="02040503050406030204" pitchFamily="18" charset="0"/>
                <a:ea typeface="Cambria" panose="02040503050406030204" pitchFamily="18" charset="0"/>
              </a:rPr>
              <a:t>Other travel line items include: parking, tolls, </a:t>
            </a:r>
            <a:r>
              <a:rPr lang="en-US" sz="1900" b="0" i="0" u="none" strike="noStrike" dirty="0">
                <a:effectLst/>
                <a:latin typeface="Cambria" panose="02040503050406030204" pitchFamily="18" charset="0"/>
                <a:ea typeface="Cambria" panose="02040503050406030204" pitchFamily="18" charset="0"/>
              </a:rPr>
              <a:t> </a:t>
            </a:r>
            <a:r>
              <a:rPr lang="en-US" sz="1900" b="0" i="0" dirty="0">
                <a:effectLst/>
                <a:latin typeface="Cambria" panose="02040503050406030204" pitchFamily="18" charset="0"/>
                <a:ea typeface="Cambria" panose="02040503050406030204" pitchFamily="18" charset="0"/>
              </a:rPr>
              <a:t>​mileage.</a:t>
            </a:r>
          </a:p>
          <a:p>
            <a:pPr fontAlgn="base">
              <a:lnSpc>
                <a:spcPct val="90000"/>
              </a:lnSpc>
              <a:buFont typeface="Arial" panose="020B0604020202020204" pitchFamily="34" charset="0"/>
              <a:buChar char="•"/>
            </a:pPr>
            <a:endParaRPr lang="en-US" sz="19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19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19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19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19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1900" dirty="0">
              <a:latin typeface="Cambria" panose="02040503050406030204" pitchFamily="18" charset="0"/>
              <a:ea typeface="Cambria" panose="02040503050406030204" pitchFamily="18" charset="0"/>
            </a:endParaRPr>
          </a:p>
          <a:p>
            <a:pPr marL="0" indent="0" rtl="0" fontAlgn="base">
              <a:lnSpc>
                <a:spcPct val="90000"/>
              </a:lnSpc>
              <a:buNone/>
            </a:pPr>
            <a:endParaRPr lang="en-US" sz="1900" b="0" i="0" u="none" strike="noStrike" dirty="0">
              <a:effectLst/>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endParaRPr lang="en-US" sz="1900" b="0" i="0" dirty="0">
              <a:effectLst/>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19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1900" dirty="0">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endParaRPr lang="en-US" sz="1900" b="0" i="0" dirty="0">
              <a:effectLst/>
              <a:latin typeface="Arial" panose="020B0604020202020204" pitchFamily="34" charset="0"/>
            </a:endParaRPr>
          </a:p>
          <a:p>
            <a:pPr>
              <a:lnSpc>
                <a:spcPct val="90000"/>
              </a:lnSpc>
            </a:pPr>
            <a:endParaRPr lang="en-US" sz="1900" dirty="0"/>
          </a:p>
        </p:txBody>
      </p:sp>
    </p:spTree>
    <p:extLst>
      <p:ext uri="{BB962C8B-B14F-4D97-AF65-F5344CB8AC3E}">
        <p14:creationId xmlns:p14="http://schemas.microsoft.com/office/powerpoint/2010/main" val="14131302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7A64C4-3497-EA88-4E0A-74ECFD11D5B7}"/>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Important things to Know – Travel (Cont’d)</a:t>
            </a:r>
          </a:p>
        </p:txBody>
      </p:sp>
      <p:sp>
        <p:nvSpPr>
          <p:cNvPr id="3" name="Content Placeholder 2">
            <a:extLst>
              <a:ext uri="{FF2B5EF4-FFF2-40B4-BE49-F238E27FC236}">
                <a16:creationId xmlns:a16="http://schemas.microsoft.com/office/drawing/2014/main" id="{A7AB4F24-2D6B-D0B7-869E-2595607C89FB}"/>
              </a:ext>
            </a:extLst>
          </p:cNvPr>
          <p:cNvSpPr>
            <a:spLocks noGrp="1"/>
          </p:cNvSpPr>
          <p:nvPr>
            <p:ph idx="1"/>
          </p:nvPr>
        </p:nvSpPr>
        <p:spPr>
          <a:xfrm>
            <a:off x="6611797" y="1877916"/>
            <a:ext cx="4862447" cy="5546047"/>
          </a:xfrm>
        </p:spPr>
        <p:txBody>
          <a:bodyPr anchor="ctr">
            <a:normAutofit fontScale="85000" lnSpcReduction="20000"/>
          </a:bodyPr>
          <a:lstStyle/>
          <a:p>
            <a:pPr marL="0" indent="0" rtl="0" fontAlgn="base">
              <a:lnSpc>
                <a:spcPct val="90000"/>
              </a:lnSpc>
              <a:buNone/>
            </a:pPr>
            <a:r>
              <a:rPr lang="en-US" sz="1900" b="0" i="0" u="none" strike="noStrike" dirty="0">
                <a:effectLst/>
                <a:latin typeface="Cambria" panose="02040503050406030204" pitchFamily="18" charset="0"/>
                <a:ea typeface="Cambria" panose="02040503050406030204" pitchFamily="18" charset="0"/>
              </a:rPr>
              <a:t> </a:t>
            </a:r>
            <a:r>
              <a:rPr lang="en-US" sz="1900" b="0" i="0" dirty="0">
                <a:effectLst/>
                <a:latin typeface="Cambria" panose="02040503050406030204" pitchFamily="18" charset="0"/>
                <a:ea typeface="Cambria" panose="02040503050406030204" pitchFamily="18" charset="0"/>
              </a:rPr>
              <a:t>​</a:t>
            </a:r>
          </a:p>
          <a:p>
            <a:pPr rtl="0" fontAlgn="base">
              <a:lnSpc>
                <a:spcPct val="90000"/>
              </a:lnSpc>
              <a:buFont typeface="Arial" panose="020B0604020202020204" pitchFamily="34" charset="0"/>
              <a:buChar char="•"/>
            </a:pPr>
            <a:r>
              <a:rPr lang="en-US" sz="2100" b="0" i="0" u="none" strike="noStrike" dirty="0">
                <a:effectLst/>
                <a:latin typeface="Cambria" panose="02040503050406030204" pitchFamily="18" charset="0"/>
                <a:ea typeface="Cambria" panose="02040503050406030204" pitchFamily="18" charset="0"/>
              </a:rPr>
              <a:t>If location is TBD, the grantee can use the highest per diem rate in gsa.gov.</a:t>
            </a:r>
          </a:p>
          <a:p>
            <a:pPr rtl="0" fontAlgn="base">
              <a:lnSpc>
                <a:spcPct val="90000"/>
              </a:lnSpc>
              <a:buFont typeface="Arial" panose="020B0604020202020204" pitchFamily="34" charset="0"/>
              <a:buChar char="•"/>
            </a:pPr>
            <a:endParaRPr lang="en-US" sz="2100" b="0" i="0" u="none" strike="noStrike" dirty="0">
              <a:effectLst/>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r>
              <a:rPr lang="en-US" sz="2100" dirty="0">
                <a:latin typeface="Cambria" panose="02040503050406030204" pitchFamily="18" charset="0"/>
                <a:ea typeface="Cambria" panose="02040503050406030204" pitchFamily="18" charset="0"/>
              </a:rPr>
              <a:t>Registration/Conference fees should be in the “Other Category.”</a:t>
            </a:r>
          </a:p>
          <a:p>
            <a:pPr fontAlgn="base">
              <a:lnSpc>
                <a:spcPct val="90000"/>
              </a:lnSpc>
              <a:buFont typeface="Arial" panose="020B0604020202020204" pitchFamily="34" charset="0"/>
              <a:buChar char="•"/>
            </a:pPr>
            <a:endParaRPr lang="en-US" sz="21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r>
              <a:rPr lang="en-US" sz="2100" dirty="0">
                <a:latin typeface="Cambria" panose="02040503050406030204" pitchFamily="18" charset="0"/>
                <a:ea typeface="Cambria" panose="02040503050406030204" pitchFamily="18" charset="0"/>
              </a:rPr>
              <a:t>Please include applicable taxes and fees with lodging rates.  </a:t>
            </a:r>
          </a:p>
          <a:p>
            <a:pPr marL="0" indent="0" fontAlgn="base">
              <a:lnSpc>
                <a:spcPct val="90000"/>
              </a:lnSpc>
              <a:buNone/>
            </a:pPr>
            <a:endParaRPr lang="en-US" sz="21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r>
              <a:rPr lang="en-US" sz="2100" dirty="0">
                <a:latin typeface="Cambria" panose="02040503050406030204" pitchFamily="18" charset="0"/>
                <a:ea typeface="Cambria" panose="02040503050406030204" pitchFamily="18" charset="0"/>
              </a:rPr>
              <a:t>When using gsa.gov, the taxes and fees may cause the amount to go over the government per diem rate.  Example, GSA rate = $200 for lodging  vs. Hotel rate =$200 per night plus $35 taxes and service fees.   This is allowable because the lodging rate ($200) did not exceed the </a:t>
            </a:r>
            <a:r>
              <a:rPr lang="en-US" sz="2100" dirty="0" err="1">
                <a:latin typeface="Cambria" panose="02040503050406030204" pitchFamily="18" charset="0"/>
                <a:ea typeface="Cambria" panose="02040503050406030204" pitchFamily="18" charset="0"/>
              </a:rPr>
              <a:t>gsa</a:t>
            </a:r>
            <a:r>
              <a:rPr lang="en-US" sz="2100" dirty="0">
                <a:latin typeface="Cambria" panose="02040503050406030204" pitchFamily="18" charset="0"/>
                <a:ea typeface="Cambria" panose="02040503050406030204" pitchFamily="18" charset="0"/>
              </a:rPr>
              <a:t> rate.  </a:t>
            </a:r>
          </a:p>
          <a:p>
            <a:pPr marL="0" indent="0" fontAlgn="base">
              <a:lnSpc>
                <a:spcPct val="90000"/>
              </a:lnSpc>
              <a:buNone/>
            </a:pPr>
            <a:endParaRPr lang="en-US" sz="21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r>
              <a:rPr lang="en-US" sz="2100" dirty="0">
                <a:latin typeface="Cambria" panose="02040503050406030204" pitchFamily="18" charset="0"/>
                <a:ea typeface="Cambria" panose="02040503050406030204" pitchFamily="18" charset="0"/>
              </a:rPr>
              <a:t>If using Air travel, include a line item for baggage fees (list separately).</a:t>
            </a:r>
          </a:p>
          <a:p>
            <a:pPr marL="0" indent="0" fontAlgn="base">
              <a:lnSpc>
                <a:spcPct val="90000"/>
              </a:lnSpc>
              <a:buNone/>
            </a:pPr>
            <a:endParaRPr lang="en-US" sz="21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r>
              <a:rPr lang="en-US" sz="2100" dirty="0">
                <a:latin typeface="Cambria" panose="02040503050406030204" pitchFamily="18" charset="0"/>
                <a:ea typeface="Cambria" panose="02040503050406030204" pitchFamily="18" charset="0"/>
              </a:rPr>
              <a:t>If the lodging rate per night is more than the GSA rate, the grantees need a justification and state travel policy used.</a:t>
            </a:r>
          </a:p>
          <a:p>
            <a:pPr fontAlgn="base">
              <a:lnSpc>
                <a:spcPct val="90000"/>
              </a:lnSpc>
              <a:buFont typeface="Arial" panose="020B0604020202020204" pitchFamily="34" charset="0"/>
              <a:buChar char="•"/>
            </a:pPr>
            <a:endParaRPr lang="en-US" sz="19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19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19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19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19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1900" dirty="0">
              <a:latin typeface="Cambria" panose="02040503050406030204" pitchFamily="18" charset="0"/>
              <a:ea typeface="Cambria" panose="02040503050406030204" pitchFamily="18" charset="0"/>
            </a:endParaRPr>
          </a:p>
          <a:p>
            <a:pPr marL="0" indent="0" rtl="0" fontAlgn="base">
              <a:lnSpc>
                <a:spcPct val="90000"/>
              </a:lnSpc>
              <a:buNone/>
            </a:pPr>
            <a:endParaRPr lang="en-US" sz="1900" b="0" i="0" u="none" strike="noStrike" dirty="0">
              <a:effectLst/>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endParaRPr lang="en-US" sz="1900" b="0" i="0" dirty="0">
              <a:effectLst/>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19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1900" dirty="0">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endParaRPr lang="en-US" sz="1900" b="0" i="0" dirty="0">
              <a:effectLst/>
              <a:latin typeface="Arial" panose="020B0604020202020204" pitchFamily="34" charset="0"/>
            </a:endParaRPr>
          </a:p>
          <a:p>
            <a:pPr>
              <a:lnSpc>
                <a:spcPct val="90000"/>
              </a:lnSpc>
            </a:pPr>
            <a:endParaRPr lang="en-US" sz="1900" dirty="0"/>
          </a:p>
        </p:txBody>
      </p:sp>
    </p:spTree>
    <p:extLst>
      <p:ext uri="{BB962C8B-B14F-4D97-AF65-F5344CB8AC3E}">
        <p14:creationId xmlns:p14="http://schemas.microsoft.com/office/powerpoint/2010/main" val="11057731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7A64C4-3497-EA88-4E0A-74ECFD11D5B7}"/>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Important things to Know – Travel (Cont’d)</a:t>
            </a:r>
          </a:p>
        </p:txBody>
      </p:sp>
      <p:sp>
        <p:nvSpPr>
          <p:cNvPr id="3" name="Content Placeholder 2">
            <a:extLst>
              <a:ext uri="{FF2B5EF4-FFF2-40B4-BE49-F238E27FC236}">
                <a16:creationId xmlns:a16="http://schemas.microsoft.com/office/drawing/2014/main" id="{A7AB4F24-2D6B-D0B7-869E-2595607C89FB}"/>
              </a:ext>
            </a:extLst>
          </p:cNvPr>
          <p:cNvSpPr>
            <a:spLocks noGrp="1"/>
          </p:cNvSpPr>
          <p:nvPr>
            <p:ph idx="1"/>
          </p:nvPr>
        </p:nvSpPr>
        <p:spPr>
          <a:xfrm>
            <a:off x="6454879" y="2280603"/>
            <a:ext cx="4862447" cy="5546047"/>
          </a:xfrm>
        </p:spPr>
        <p:txBody>
          <a:bodyPr anchor="ctr">
            <a:normAutofit fontScale="92500" lnSpcReduction="10000"/>
          </a:bodyPr>
          <a:lstStyle/>
          <a:p>
            <a:pPr marL="0" indent="0" rtl="0" fontAlgn="base">
              <a:lnSpc>
                <a:spcPct val="90000"/>
              </a:lnSpc>
              <a:buNone/>
            </a:pPr>
            <a:r>
              <a:rPr lang="en-US" sz="2000" b="0" i="0" u="none" strike="noStrike" dirty="0">
                <a:effectLst/>
                <a:latin typeface="Cambria" panose="02040503050406030204" pitchFamily="18" charset="0"/>
                <a:ea typeface="Cambria" panose="02040503050406030204" pitchFamily="18" charset="0"/>
              </a:rPr>
              <a:t> </a:t>
            </a:r>
            <a:r>
              <a:rPr lang="en-US" sz="2000" b="0" i="0" dirty="0">
                <a:effectLst/>
                <a:latin typeface="Cambria" panose="02040503050406030204" pitchFamily="18" charset="0"/>
                <a:ea typeface="Cambria" panose="02040503050406030204" pitchFamily="18" charset="0"/>
              </a:rPr>
              <a:t>​</a:t>
            </a:r>
          </a:p>
          <a:p>
            <a:pPr marL="0" indent="0">
              <a:lnSpc>
                <a:spcPct val="90000"/>
              </a:lnSpc>
              <a:buNone/>
            </a:pPr>
            <a:r>
              <a:rPr lang="en-US" sz="2000" dirty="0">
                <a:latin typeface="Cambria" panose="02040503050406030204" pitchFamily="18" charset="0"/>
                <a:ea typeface="Cambria" panose="02040503050406030204" pitchFamily="18" charset="0"/>
              </a:rPr>
              <a:t>Lodging Rates at Per Diem </a:t>
            </a:r>
          </a:p>
          <a:p>
            <a:pPr>
              <a:lnSpc>
                <a:spcPct val="90000"/>
              </a:lnSpc>
              <a:buClr>
                <a:srgbClr val="C00000"/>
              </a:buClr>
              <a:buSzPct val="80000"/>
              <a:buFont typeface="Courier New" panose="02070309020205020404" pitchFamily="49" charset="0"/>
              <a:buChar char="o"/>
            </a:pPr>
            <a:r>
              <a:rPr lang="en-US" sz="2000" dirty="0">
                <a:latin typeface="Cambria" panose="02040503050406030204" pitchFamily="18" charset="0"/>
                <a:ea typeface="Cambria" panose="02040503050406030204" pitchFamily="18" charset="0"/>
              </a:rPr>
              <a:t>All OJP funded contracts for events that include 30 or more participants (both Federal and non-Federal) lodging costs for any number of attendees requiring lodging must not exceed Federal per diem rate for lodging.    </a:t>
            </a:r>
          </a:p>
          <a:p>
            <a:pPr marL="0" indent="0">
              <a:lnSpc>
                <a:spcPct val="90000"/>
              </a:lnSpc>
              <a:buClr>
                <a:srgbClr val="C00000"/>
              </a:buClr>
              <a:buSzPct val="80000"/>
              <a:buNone/>
            </a:pPr>
            <a:r>
              <a:rPr lang="en-US" sz="2000" dirty="0">
                <a:latin typeface="Cambria" panose="02040503050406030204" pitchFamily="18" charset="0"/>
                <a:ea typeface="Cambria" panose="02040503050406030204" pitchFamily="18" charset="0"/>
              </a:rPr>
              <a:t> </a:t>
            </a:r>
          </a:p>
          <a:p>
            <a:pPr>
              <a:lnSpc>
                <a:spcPct val="90000"/>
              </a:lnSpc>
              <a:buClr>
                <a:srgbClr val="C00000"/>
              </a:buClr>
              <a:buSzPct val="80000"/>
              <a:buFont typeface="Courier New" panose="02070309020205020404" pitchFamily="49" charset="0"/>
              <a:buChar char="o"/>
            </a:pPr>
            <a:r>
              <a:rPr lang="en-US" sz="2000" dirty="0">
                <a:latin typeface="Cambria" panose="02040503050406030204" pitchFamily="18" charset="0"/>
                <a:ea typeface="Cambria" panose="02040503050406030204" pitchFamily="18" charset="0"/>
              </a:rPr>
              <a:t>Conferences that include less than 30 people are exempt from this requirement.</a:t>
            </a:r>
          </a:p>
          <a:p>
            <a:pPr marL="0" indent="0">
              <a:lnSpc>
                <a:spcPct val="90000"/>
              </a:lnSpc>
              <a:buClr>
                <a:srgbClr val="C00000"/>
              </a:buClr>
              <a:buSzPct val="80000"/>
              <a:buNone/>
            </a:pPr>
            <a:endParaRPr lang="en-US" sz="2000" dirty="0">
              <a:latin typeface="Cambria" panose="02040503050406030204" pitchFamily="18" charset="0"/>
              <a:ea typeface="Cambria" panose="02040503050406030204" pitchFamily="18" charset="0"/>
            </a:endParaRPr>
          </a:p>
          <a:p>
            <a:pPr>
              <a:lnSpc>
                <a:spcPct val="90000"/>
              </a:lnSpc>
              <a:buClr>
                <a:srgbClr val="C00000"/>
              </a:buClr>
              <a:buSzPct val="80000"/>
              <a:buFont typeface="Courier New" panose="02070309020205020404" pitchFamily="49" charset="0"/>
              <a:buChar char="o"/>
            </a:pPr>
            <a:r>
              <a:rPr lang="en-US" sz="2000" dirty="0">
                <a:latin typeface="Cambria" panose="02040503050406030204" pitchFamily="18" charset="0"/>
                <a:ea typeface="Cambria" panose="02040503050406030204" pitchFamily="18" charset="0"/>
              </a:rPr>
              <a:t>The web-site address for obtaining the current rates is </a:t>
            </a:r>
            <a:r>
              <a:rPr lang="en-US" sz="2000" dirty="0">
                <a:latin typeface="Cambria" panose="02040503050406030204" pitchFamily="18" charset="0"/>
                <a:ea typeface="Cambria" panose="02040503050406030204" pitchFamily="18" charset="0"/>
                <a:hlinkClick r:id="rId2" tooltip="http://www.gsa.gov"/>
              </a:rPr>
              <a:t>https://www.gsa.gov</a:t>
            </a:r>
            <a:r>
              <a:rPr lang="en-US" sz="2000" dirty="0">
                <a:latin typeface="Cambria" panose="02040503050406030204" pitchFamily="18" charset="0"/>
                <a:ea typeface="Cambria" panose="02040503050406030204" pitchFamily="18" charset="0"/>
              </a:rPr>
              <a:t> .</a:t>
            </a:r>
          </a:p>
          <a:p>
            <a:pPr marL="0" indent="0">
              <a:lnSpc>
                <a:spcPct val="90000"/>
              </a:lnSpc>
              <a:buClr>
                <a:srgbClr val="C00000"/>
              </a:buClr>
              <a:buSzPct val="80000"/>
              <a:buNone/>
            </a:pPr>
            <a:r>
              <a:rPr lang="en-US" sz="2000" dirty="0">
                <a:latin typeface="Cambria" panose="02040503050406030204" pitchFamily="18" charset="0"/>
                <a:ea typeface="Cambria" panose="02040503050406030204" pitchFamily="18" charset="0"/>
              </a:rPr>
              <a:t>     </a:t>
            </a:r>
          </a:p>
          <a:p>
            <a:pPr>
              <a:lnSpc>
                <a:spcPct val="90000"/>
              </a:lnSpc>
              <a:buClr>
                <a:srgbClr val="C00000"/>
              </a:buClr>
              <a:buSzPct val="80000"/>
              <a:buFont typeface="Courier New" panose="02070309020205020404" pitchFamily="49" charset="0"/>
              <a:buChar char="o"/>
            </a:pPr>
            <a:r>
              <a:rPr lang="en-US" sz="2000" dirty="0">
                <a:latin typeface="Cambria" panose="02040503050406030204" pitchFamily="18" charset="0"/>
                <a:ea typeface="Cambria" panose="02040503050406030204" pitchFamily="18" charset="0"/>
              </a:rPr>
              <a:t>DOJ Grants Financial Guide provides further clarification of this </a:t>
            </a:r>
            <a:br>
              <a:rPr lang="en-US" sz="2000" dirty="0">
                <a:latin typeface="Cambria" panose="02040503050406030204" pitchFamily="18" charset="0"/>
                <a:ea typeface="Cambria" panose="02040503050406030204" pitchFamily="18" charset="0"/>
              </a:rPr>
            </a:br>
            <a:r>
              <a:rPr lang="en-US" sz="2000" dirty="0">
                <a:latin typeface="Cambria" panose="02040503050406030204" pitchFamily="18" charset="0"/>
                <a:ea typeface="Cambria" panose="02040503050406030204" pitchFamily="18" charset="0"/>
              </a:rPr>
              <a:t>requirement at </a:t>
            </a:r>
            <a:r>
              <a:rPr lang="en-US" sz="2000" dirty="0">
                <a:latin typeface="Cambria" panose="02040503050406030204" pitchFamily="18" charset="0"/>
                <a:ea typeface="Cambria" panose="02040503050406030204" pitchFamily="18" charset="0"/>
                <a:hlinkClick r:id="rId3"/>
              </a:rPr>
              <a:t>https://www.ojp.gov/funding/financialguidedoj/overview</a:t>
            </a:r>
            <a:r>
              <a:rPr lang="en-US" sz="2000" dirty="0">
                <a:latin typeface="Cambria" panose="02040503050406030204" pitchFamily="18" charset="0"/>
                <a:ea typeface="Cambria" panose="02040503050406030204" pitchFamily="18" charset="0"/>
              </a:rPr>
              <a:t> </a:t>
            </a: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0" indent="0" rtl="0" fontAlgn="base">
              <a:lnSpc>
                <a:spcPct val="90000"/>
              </a:lnSpc>
              <a:buNone/>
            </a:pPr>
            <a:endParaRPr lang="en-US" sz="2000" b="0" i="0" u="none" strike="noStrike" dirty="0">
              <a:effectLst/>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endParaRPr lang="en-US" sz="2000" b="0" i="0" dirty="0">
              <a:effectLst/>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endParaRPr lang="en-US" sz="2000" b="0" i="0" dirty="0">
              <a:effectLst/>
              <a:latin typeface="Arial" panose="020B0604020202020204" pitchFamily="34" charset="0"/>
            </a:endParaRPr>
          </a:p>
          <a:p>
            <a:pPr>
              <a:lnSpc>
                <a:spcPct val="90000"/>
              </a:lnSpc>
            </a:pPr>
            <a:endParaRPr lang="en-US" sz="2000" dirty="0"/>
          </a:p>
        </p:txBody>
      </p:sp>
    </p:spTree>
    <p:extLst>
      <p:ext uri="{BB962C8B-B14F-4D97-AF65-F5344CB8AC3E}">
        <p14:creationId xmlns:p14="http://schemas.microsoft.com/office/powerpoint/2010/main" val="8403873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39AC33-C312-1D4C-9C8D-B66839C1002B}"/>
              </a:ext>
            </a:extLst>
          </p:cNvPr>
          <p:cNvSpPr>
            <a:spLocks noGrp="1"/>
          </p:cNvSpPr>
          <p:nvPr>
            <p:ph type="title"/>
          </p:nvPr>
        </p:nvSpPr>
        <p:spPr>
          <a:xfrm>
            <a:off x="699713" y="248038"/>
            <a:ext cx="7063721" cy="1159200"/>
          </a:xfrm>
        </p:spPr>
        <p:txBody>
          <a:bodyPr vert="horz" lIns="91440" tIns="45720" rIns="91440" bIns="45720" rtlCol="0" anchor="ctr">
            <a:normAutofit/>
          </a:bodyPr>
          <a:lstStyle/>
          <a:p>
            <a:pPr algn="l" defTabSz="914400">
              <a:lnSpc>
                <a:spcPct val="90000"/>
              </a:lnSpc>
            </a:pPr>
            <a:r>
              <a:rPr lang="en-US" sz="4000" kern="1200">
                <a:solidFill>
                  <a:srgbClr val="FFFFFF"/>
                </a:solidFill>
                <a:latin typeface="+mj-lt"/>
                <a:ea typeface="+mj-ea"/>
                <a:cs typeface="+mj-cs"/>
              </a:rPr>
              <a:t>Budget Review</a:t>
            </a:r>
          </a:p>
        </p:txBody>
      </p:sp>
      <p:pic>
        <p:nvPicPr>
          <p:cNvPr id="5" name="Picture 4" descr="Budget review chart for travel and how to read it">
            <a:extLst>
              <a:ext uri="{FF2B5EF4-FFF2-40B4-BE49-F238E27FC236}">
                <a16:creationId xmlns:a16="http://schemas.microsoft.com/office/drawing/2014/main" id="{C3FAA3AE-D801-CDC5-4783-AA97C867E766}"/>
              </a:ext>
            </a:extLst>
          </p:cNvPr>
          <p:cNvPicPr>
            <a:picLocks noChangeAspect="1"/>
          </p:cNvPicPr>
          <p:nvPr/>
        </p:nvPicPr>
        <p:blipFill>
          <a:blip r:embed="rId2"/>
          <a:stretch>
            <a:fillRect/>
          </a:stretch>
        </p:blipFill>
        <p:spPr>
          <a:xfrm>
            <a:off x="1144945" y="1966293"/>
            <a:ext cx="9902109" cy="4452160"/>
          </a:xfrm>
          <a:prstGeom prst="rect">
            <a:avLst/>
          </a:prstGeom>
        </p:spPr>
      </p:pic>
    </p:spTree>
    <p:extLst>
      <p:ext uri="{BB962C8B-B14F-4D97-AF65-F5344CB8AC3E}">
        <p14:creationId xmlns:p14="http://schemas.microsoft.com/office/powerpoint/2010/main" val="37205927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045BF01-625E-4022-91E5-488DB3FCB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0658" cy="6858000"/>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schemeClr>
              </a:solidFill>
            </a:endParaRPr>
          </a:p>
        </p:txBody>
      </p:sp>
      <p:sp>
        <p:nvSpPr>
          <p:cNvPr id="2" name="Title 1">
            <a:extLst>
              <a:ext uri="{FF2B5EF4-FFF2-40B4-BE49-F238E27FC236}">
                <a16:creationId xmlns:a16="http://schemas.microsoft.com/office/drawing/2014/main" id="{8B7103A1-751D-ACCE-3F73-358F278FC59E}"/>
              </a:ext>
            </a:extLst>
          </p:cNvPr>
          <p:cNvSpPr>
            <a:spLocks noGrp="1"/>
          </p:cNvSpPr>
          <p:nvPr>
            <p:ph type="title"/>
          </p:nvPr>
        </p:nvSpPr>
        <p:spPr>
          <a:xfrm>
            <a:off x="475488" y="2745736"/>
            <a:ext cx="3703320" cy="1366528"/>
          </a:xfrm>
          <a:solidFill>
            <a:schemeClr val="tx1">
              <a:alpha val="50000"/>
            </a:schemeClr>
          </a:solidFill>
          <a:ln w="25400" cap="sq" cmpd="sng">
            <a:solidFill>
              <a:schemeClr val="bg1"/>
            </a:solidFill>
            <a:miter lim="800000"/>
          </a:ln>
        </p:spPr>
        <p:txBody>
          <a:bodyPr vert="horz" lIns="91440" tIns="45720" rIns="91440" bIns="45720" rtlCol="0" anchor="ctr">
            <a:normAutofit/>
          </a:bodyPr>
          <a:lstStyle/>
          <a:p>
            <a:pPr defTabSz="914400">
              <a:lnSpc>
                <a:spcPct val="90000"/>
              </a:lnSpc>
            </a:pPr>
            <a:r>
              <a:rPr lang="en-US" sz="3200" kern="1200">
                <a:solidFill>
                  <a:schemeClr val="bg1"/>
                </a:solidFill>
                <a:latin typeface="+mj-lt"/>
                <a:ea typeface="+mj-ea"/>
                <a:cs typeface="+mj-cs"/>
              </a:rPr>
              <a:t>Equipment</a:t>
            </a:r>
          </a:p>
        </p:txBody>
      </p:sp>
      <p:sp useBgFill="1">
        <p:nvSpPr>
          <p:cNvPr id="11" name="Rectangle 10">
            <a:extLst>
              <a:ext uri="{FF2B5EF4-FFF2-40B4-BE49-F238E27FC236}">
                <a16:creationId xmlns:a16="http://schemas.microsoft.com/office/drawing/2014/main" id="{0E442549-290E-4B7E-892E-F2DB911DD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7" y="-2"/>
            <a:ext cx="753770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089B215-6967-A8FD-65C0-581A80DEB95A}"/>
              </a:ext>
            </a:extLst>
          </p:cNvPr>
          <p:cNvSpPr>
            <a:spLocks noGrp="1"/>
          </p:cNvSpPr>
          <p:nvPr>
            <p:ph idx="1"/>
          </p:nvPr>
        </p:nvSpPr>
        <p:spPr>
          <a:xfrm>
            <a:off x="5294377" y="640080"/>
            <a:ext cx="6049953" cy="2523854"/>
          </a:xfrm>
        </p:spPr>
        <p:txBody>
          <a:bodyPr vert="horz" lIns="91440" tIns="45720" rIns="91440" bIns="45720" rtlCol="0" anchor="b">
            <a:normAutofit/>
          </a:bodyPr>
          <a:lstStyle/>
          <a:p>
            <a:pPr marL="0" indent="-228600" defTabSz="914400">
              <a:lnSpc>
                <a:spcPct val="90000"/>
              </a:lnSpc>
            </a:pPr>
            <a:r>
              <a:rPr lang="en-US" sz="2000"/>
              <a:t>Refers </a:t>
            </a:r>
            <a:r>
              <a:rPr lang="en-US" sz="2000" b="0" i="0">
                <a:effectLst/>
              </a:rPr>
              <a:t>to tangible personal property (including technology systems) having a useful life or more than one year and a per-unit acquisition cost of $10,000 or more.</a:t>
            </a:r>
            <a:endParaRPr lang="en-US" sz="2000"/>
          </a:p>
        </p:txBody>
      </p:sp>
      <p:sp>
        <p:nvSpPr>
          <p:cNvPr id="4" name="TextBox 3">
            <a:extLst>
              <a:ext uri="{FF2B5EF4-FFF2-40B4-BE49-F238E27FC236}">
                <a16:creationId xmlns:a16="http://schemas.microsoft.com/office/drawing/2014/main" id="{CBE6949A-DC65-F8CF-8472-117AA9C03DFE}"/>
              </a:ext>
            </a:extLst>
          </p:cNvPr>
          <p:cNvSpPr txBox="1"/>
          <p:nvPr/>
        </p:nvSpPr>
        <p:spPr>
          <a:xfrm>
            <a:off x="5294377" y="3671317"/>
            <a:ext cx="6059423" cy="250564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a:t>2 CFR 200.439</a:t>
            </a:r>
          </a:p>
        </p:txBody>
      </p:sp>
    </p:spTree>
    <p:extLst>
      <p:ext uri="{BB962C8B-B14F-4D97-AF65-F5344CB8AC3E}">
        <p14:creationId xmlns:p14="http://schemas.microsoft.com/office/powerpoint/2010/main" val="1380088044"/>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2700000">
            <a:off x="4667846" y="751300"/>
            <a:ext cx="3757951" cy="403980"/>
          </a:xfrm>
          <a:custGeom>
            <a:avLst/>
            <a:gdLst/>
            <a:ahLst/>
            <a:cxnLst/>
            <a:rect l="l" t="t" r="r" b="b"/>
            <a:pathLst>
              <a:path w="5636927" h="605970">
                <a:moveTo>
                  <a:pt x="0" y="0"/>
                </a:moveTo>
                <a:lnTo>
                  <a:pt x="5636927" y="0"/>
                </a:lnTo>
                <a:lnTo>
                  <a:pt x="5636927" y="605970"/>
                </a:lnTo>
                <a:lnTo>
                  <a:pt x="0" y="605970"/>
                </a:lnTo>
                <a:lnTo>
                  <a:pt x="0" y="0"/>
                </a:lnTo>
                <a:close/>
              </a:path>
            </a:pathLst>
          </a:custGeom>
          <a:blipFill>
            <a:blip r:embed="rId2"/>
            <a:stretch>
              <a:fillRect/>
            </a:stretch>
          </a:blipFill>
        </p:spPr>
        <p:txBody>
          <a:bodyPr/>
          <a:lstStyle/>
          <a:p>
            <a:endParaRPr lang="en-US" sz="1200"/>
          </a:p>
        </p:txBody>
      </p:sp>
      <p:grpSp>
        <p:nvGrpSpPr>
          <p:cNvPr id="3" name="Group 3">
            <a:extLst>
              <a:ext uri="{C183D7F6-B498-43B3-948B-1728B52AA6E4}">
                <adec:decorative xmlns:adec="http://schemas.microsoft.com/office/drawing/2017/decorative" val="1"/>
              </a:ext>
            </a:extLst>
          </p:cNvPr>
          <p:cNvGrpSpPr/>
          <p:nvPr/>
        </p:nvGrpSpPr>
        <p:grpSpPr>
          <a:xfrm rot="-8100000">
            <a:off x="5676670" y="-369240"/>
            <a:ext cx="3573247" cy="1674214"/>
            <a:chOff x="0" y="0"/>
            <a:chExt cx="1597103" cy="748309"/>
          </a:xfrm>
        </p:grpSpPr>
        <p:sp>
          <p:nvSpPr>
            <p:cNvPr id="4" name="Freeform 4"/>
            <p:cNvSpPr/>
            <p:nvPr/>
          </p:nvSpPr>
          <p:spPr>
            <a:xfrm>
              <a:off x="0" y="0"/>
              <a:ext cx="1597103" cy="748309"/>
            </a:xfrm>
            <a:custGeom>
              <a:avLst/>
              <a:gdLst/>
              <a:ahLst/>
              <a:cxnLst/>
              <a:rect l="l" t="t" r="r" b="b"/>
              <a:pathLst>
                <a:path w="1597103" h="748309">
                  <a:moveTo>
                    <a:pt x="0" y="0"/>
                  </a:moveTo>
                  <a:lnTo>
                    <a:pt x="1597103" y="0"/>
                  </a:lnTo>
                  <a:lnTo>
                    <a:pt x="1597103" y="748309"/>
                  </a:lnTo>
                  <a:lnTo>
                    <a:pt x="0" y="748309"/>
                  </a:lnTo>
                  <a:close/>
                </a:path>
              </a:pathLst>
            </a:custGeom>
            <a:solidFill>
              <a:srgbClr val="0F4984"/>
            </a:solidFill>
          </p:spPr>
          <p:txBody>
            <a:bodyPr/>
            <a:lstStyle/>
            <a:p>
              <a:endParaRPr lang="en-US" sz="1200"/>
            </a:p>
          </p:txBody>
        </p:sp>
        <p:sp>
          <p:nvSpPr>
            <p:cNvPr id="5" name="TextBox 5"/>
            <p:cNvSpPr txBox="1"/>
            <p:nvPr/>
          </p:nvSpPr>
          <p:spPr>
            <a:xfrm>
              <a:off x="0" y="-38100"/>
              <a:ext cx="1597103" cy="786409"/>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C183D7F6-B498-43B3-948B-1728B52AA6E4}">
                <adec:decorative xmlns:adec="http://schemas.microsoft.com/office/drawing/2017/decorative" val="1"/>
              </a:ext>
            </a:extLst>
          </p:cNvPr>
          <p:cNvSpPr/>
          <p:nvPr/>
        </p:nvSpPr>
        <p:spPr>
          <a:xfrm rot="2700000">
            <a:off x="6618840" y="540121"/>
            <a:ext cx="3757951" cy="403980"/>
          </a:xfrm>
          <a:custGeom>
            <a:avLst/>
            <a:gdLst/>
            <a:ahLst/>
            <a:cxnLst/>
            <a:rect l="l" t="t" r="r" b="b"/>
            <a:pathLst>
              <a:path w="5636927" h="605970">
                <a:moveTo>
                  <a:pt x="0" y="0"/>
                </a:moveTo>
                <a:lnTo>
                  <a:pt x="5636926" y="0"/>
                </a:lnTo>
                <a:lnTo>
                  <a:pt x="5636926" y="605969"/>
                </a:lnTo>
                <a:lnTo>
                  <a:pt x="0" y="605969"/>
                </a:lnTo>
                <a:lnTo>
                  <a:pt x="0" y="0"/>
                </a:lnTo>
                <a:close/>
              </a:path>
            </a:pathLst>
          </a:custGeom>
          <a:blipFill>
            <a:blip r:embed="rId2"/>
            <a:stretch>
              <a:fillRect/>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rot="-2700000">
            <a:off x="-2878031" y="-2558120"/>
            <a:ext cx="7761286" cy="7761286"/>
          </a:xfrm>
          <a:custGeom>
            <a:avLst/>
            <a:gdLst/>
            <a:ahLst/>
            <a:cxnLst/>
            <a:rect l="l" t="t" r="r" b="b"/>
            <a:pathLst>
              <a:path w="11641929" h="11641929">
                <a:moveTo>
                  <a:pt x="0" y="0"/>
                </a:moveTo>
                <a:lnTo>
                  <a:pt x="11641929" y="0"/>
                </a:lnTo>
                <a:lnTo>
                  <a:pt x="11641929" y="11641929"/>
                </a:lnTo>
                <a:lnTo>
                  <a:pt x="0" y="11641929"/>
                </a:lnTo>
                <a:lnTo>
                  <a:pt x="0" y="0"/>
                </a:lnTo>
                <a:close/>
              </a:path>
            </a:pathLst>
          </a:custGeom>
          <a:blipFill>
            <a:blip r:embed="rId3">
              <a:alphaModFix amt="6999"/>
            </a:blip>
            <a:stretch>
              <a:fillRect/>
            </a:stretch>
          </a:blipFill>
        </p:spPr>
        <p:txBody>
          <a:bodyPr/>
          <a:lstStyle/>
          <a:p>
            <a:endParaRPr lang="en-US" sz="1200"/>
          </a:p>
        </p:txBody>
      </p:sp>
      <p:grpSp>
        <p:nvGrpSpPr>
          <p:cNvPr id="8" name="Group 8">
            <a:extLst>
              <a:ext uri="{C183D7F6-B498-43B3-948B-1728B52AA6E4}">
                <adec:decorative xmlns:adec="http://schemas.microsoft.com/office/drawing/2017/decorative" val="1"/>
              </a:ext>
            </a:extLst>
          </p:cNvPr>
          <p:cNvGrpSpPr/>
          <p:nvPr/>
        </p:nvGrpSpPr>
        <p:grpSpPr>
          <a:xfrm rot="-2700000">
            <a:off x="-2657086" y="-2337176"/>
            <a:ext cx="7242099" cy="7242099"/>
            <a:chOff x="0" y="0"/>
            <a:chExt cx="2041549" cy="2041549"/>
          </a:xfrm>
        </p:grpSpPr>
        <p:sp>
          <p:nvSpPr>
            <p:cNvPr id="9" name="Freeform 9"/>
            <p:cNvSpPr/>
            <p:nvPr/>
          </p:nvSpPr>
          <p:spPr>
            <a:xfrm>
              <a:off x="0" y="0"/>
              <a:ext cx="2041549" cy="2041549"/>
            </a:xfrm>
            <a:custGeom>
              <a:avLst/>
              <a:gdLst/>
              <a:ahLst/>
              <a:cxnLst/>
              <a:rect l="l" t="t" r="r" b="b"/>
              <a:pathLst>
                <a:path w="2041549" h="2041549">
                  <a:moveTo>
                    <a:pt x="71268" y="0"/>
                  </a:moveTo>
                  <a:lnTo>
                    <a:pt x="1970282" y="0"/>
                  </a:lnTo>
                  <a:cubicBezTo>
                    <a:pt x="1989183" y="0"/>
                    <a:pt x="2007310" y="7509"/>
                    <a:pt x="2020675" y="20874"/>
                  </a:cubicBezTo>
                  <a:cubicBezTo>
                    <a:pt x="2034041" y="34239"/>
                    <a:pt x="2041549" y="52366"/>
                    <a:pt x="2041549" y="71268"/>
                  </a:cubicBezTo>
                  <a:lnTo>
                    <a:pt x="2041549" y="1970282"/>
                  </a:lnTo>
                  <a:cubicBezTo>
                    <a:pt x="2041549" y="2009642"/>
                    <a:pt x="2009642" y="2041549"/>
                    <a:pt x="1970282" y="2041549"/>
                  </a:cubicBezTo>
                  <a:lnTo>
                    <a:pt x="71268" y="2041549"/>
                  </a:lnTo>
                  <a:cubicBezTo>
                    <a:pt x="31908" y="2041549"/>
                    <a:pt x="0" y="2009642"/>
                    <a:pt x="0" y="1970282"/>
                  </a:cubicBezTo>
                  <a:lnTo>
                    <a:pt x="0" y="71268"/>
                  </a:lnTo>
                  <a:cubicBezTo>
                    <a:pt x="0" y="31908"/>
                    <a:pt x="31908" y="0"/>
                    <a:pt x="71268" y="0"/>
                  </a:cubicBezTo>
                  <a:close/>
                </a:path>
              </a:pathLst>
            </a:custGeom>
            <a:solidFill>
              <a:srgbClr val="FFFFFF"/>
            </a:solidFill>
          </p:spPr>
          <p:txBody>
            <a:bodyPr/>
            <a:lstStyle/>
            <a:p>
              <a:endParaRPr lang="en-US" sz="1200"/>
            </a:p>
          </p:txBody>
        </p:sp>
        <p:sp>
          <p:nvSpPr>
            <p:cNvPr id="10" name="TextBox 10"/>
            <p:cNvSpPr txBox="1"/>
            <p:nvPr/>
          </p:nvSpPr>
          <p:spPr>
            <a:xfrm>
              <a:off x="0" y="-38100"/>
              <a:ext cx="2041549" cy="2079649"/>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1" name="Group 11">
            <a:extLst>
              <a:ext uri="{C183D7F6-B498-43B3-948B-1728B52AA6E4}">
                <adec:decorative xmlns:adec="http://schemas.microsoft.com/office/drawing/2017/decorative" val="1"/>
              </a:ext>
            </a:extLst>
          </p:cNvPr>
          <p:cNvGrpSpPr/>
          <p:nvPr/>
        </p:nvGrpSpPr>
        <p:grpSpPr>
          <a:xfrm>
            <a:off x="685800" y="3934905"/>
            <a:ext cx="4594913" cy="2057400"/>
            <a:chOff x="0" y="0"/>
            <a:chExt cx="1815274" cy="812800"/>
          </a:xfrm>
        </p:grpSpPr>
        <p:sp>
          <p:nvSpPr>
            <p:cNvPr id="12" name="Freeform 12"/>
            <p:cNvSpPr/>
            <p:nvPr/>
          </p:nvSpPr>
          <p:spPr>
            <a:xfrm>
              <a:off x="0" y="0"/>
              <a:ext cx="1815274" cy="812800"/>
            </a:xfrm>
            <a:custGeom>
              <a:avLst/>
              <a:gdLst/>
              <a:ahLst/>
              <a:cxnLst/>
              <a:rect l="l" t="t" r="r" b="b"/>
              <a:pathLst>
                <a:path w="1815274" h="812800">
                  <a:moveTo>
                    <a:pt x="56163" y="0"/>
                  </a:moveTo>
                  <a:lnTo>
                    <a:pt x="1759111" y="0"/>
                  </a:lnTo>
                  <a:cubicBezTo>
                    <a:pt x="1774007" y="0"/>
                    <a:pt x="1788292" y="5917"/>
                    <a:pt x="1798825" y="16450"/>
                  </a:cubicBezTo>
                  <a:cubicBezTo>
                    <a:pt x="1809357" y="26982"/>
                    <a:pt x="1815274" y="41268"/>
                    <a:pt x="1815274" y="56163"/>
                  </a:cubicBezTo>
                  <a:lnTo>
                    <a:pt x="1815274" y="756637"/>
                  </a:lnTo>
                  <a:cubicBezTo>
                    <a:pt x="1815274" y="771532"/>
                    <a:pt x="1809357" y="785818"/>
                    <a:pt x="1798825" y="796350"/>
                  </a:cubicBezTo>
                  <a:cubicBezTo>
                    <a:pt x="1788292" y="806883"/>
                    <a:pt x="1774007" y="812800"/>
                    <a:pt x="1759111" y="812800"/>
                  </a:cubicBezTo>
                  <a:lnTo>
                    <a:pt x="56163" y="812800"/>
                  </a:lnTo>
                  <a:cubicBezTo>
                    <a:pt x="41268" y="812800"/>
                    <a:pt x="26982" y="806883"/>
                    <a:pt x="16450" y="796350"/>
                  </a:cubicBezTo>
                  <a:cubicBezTo>
                    <a:pt x="5917" y="785818"/>
                    <a:pt x="0" y="771532"/>
                    <a:pt x="0" y="756637"/>
                  </a:cubicBezTo>
                  <a:lnTo>
                    <a:pt x="0" y="56163"/>
                  </a:lnTo>
                  <a:cubicBezTo>
                    <a:pt x="0" y="41268"/>
                    <a:pt x="5917" y="26982"/>
                    <a:pt x="16450" y="16450"/>
                  </a:cubicBezTo>
                  <a:cubicBezTo>
                    <a:pt x="26982" y="5917"/>
                    <a:pt x="41268" y="0"/>
                    <a:pt x="56163" y="0"/>
                  </a:cubicBezTo>
                  <a:close/>
                </a:path>
              </a:pathLst>
            </a:custGeom>
            <a:solidFill>
              <a:srgbClr val="000000">
                <a:alpha val="0"/>
              </a:srgbClr>
            </a:solidFill>
            <a:ln w="19050" cap="rnd">
              <a:solidFill>
                <a:srgbClr val="292A2B"/>
              </a:solidFill>
              <a:prstDash val="solid"/>
              <a:round/>
            </a:ln>
          </p:spPr>
          <p:txBody>
            <a:bodyPr/>
            <a:lstStyle/>
            <a:p>
              <a:endParaRPr lang="en-US" sz="1200"/>
            </a:p>
          </p:txBody>
        </p:sp>
        <p:sp>
          <p:nvSpPr>
            <p:cNvPr id="13" name="TextBox 13"/>
            <p:cNvSpPr txBox="1"/>
            <p:nvPr/>
          </p:nvSpPr>
          <p:spPr>
            <a:xfrm>
              <a:off x="0" y="-38100"/>
              <a:ext cx="1815274" cy="850900"/>
            </a:xfrm>
            <a:prstGeom prst="rect">
              <a:avLst/>
            </a:prstGeom>
          </p:spPr>
          <p:txBody>
            <a:bodyPr lIns="33867" tIns="33867" rIns="33867" bIns="33867" rtlCol="0" anchor="ctr"/>
            <a:lstStyle/>
            <a:p>
              <a:pPr algn="ctr">
                <a:lnSpc>
                  <a:spcPts val="1773"/>
                </a:lnSpc>
              </a:pPr>
              <a:endParaRPr sz="1200"/>
            </a:p>
          </p:txBody>
        </p:sp>
      </p:grpSp>
      <p:grpSp>
        <p:nvGrpSpPr>
          <p:cNvPr id="14" name="Group 14">
            <a:extLst>
              <a:ext uri="{C183D7F6-B498-43B3-948B-1728B52AA6E4}">
                <adec:decorative xmlns:adec="http://schemas.microsoft.com/office/drawing/2017/decorative" val="1"/>
              </a:ext>
            </a:extLst>
          </p:cNvPr>
          <p:cNvGrpSpPr/>
          <p:nvPr/>
        </p:nvGrpSpPr>
        <p:grpSpPr>
          <a:xfrm>
            <a:off x="3975101" y="4280928"/>
            <a:ext cx="1425619" cy="1809156"/>
            <a:chOff x="0" y="0"/>
            <a:chExt cx="563208" cy="714728"/>
          </a:xfrm>
        </p:grpSpPr>
        <p:sp>
          <p:nvSpPr>
            <p:cNvPr id="15" name="Freeform 15"/>
            <p:cNvSpPr/>
            <p:nvPr/>
          </p:nvSpPr>
          <p:spPr>
            <a:xfrm>
              <a:off x="0" y="0"/>
              <a:ext cx="563208" cy="714728"/>
            </a:xfrm>
            <a:custGeom>
              <a:avLst/>
              <a:gdLst/>
              <a:ahLst/>
              <a:cxnLst/>
              <a:rect l="l" t="t" r="r" b="b"/>
              <a:pathLst>
                <a:path w="563208" h="714728">
                  <a:moveTo>
                    <a:pt x="0" y="0"/>
                  </a:moveTo>
                  <a:lnTo>
                    <a:pt x="563208" y="0"/>
                  </a:lnTo>
                  <a:lnTo>
                    <a:pt x="563208" y="714728"/>
                  </a:lnTo>
                  <a:lnTo>
                    <a:pt x="0" y="714728"/>
                  </a:lnTo>
                  <a:close/>
                </a:path>
              </a:pathLst>
            </a:custGeom>
            <a:solidFill>
              <a:srgbClr val="F7FBFF"/>
            </a:solidFill>
          </p:spPr>
          <p:txBody>
            <a:bodyPr/>
            <a:lstStyle/>
            <a:p>
              <a:endParaRPr lang="en-US" sz="1200"/>
            </a:p>
          </p:txBody>
        </p:sp>
        <p:sp>
          <p:nvSpPr>
            <p:cNvPr id="16" name="TextBox 16"/>
            <p:cNvSpPr txBox="1"/>
            <p:nvPr/>
          </p:nvSpPr>
          <p:spPr>
            <a:xfrm>
              <a:off x="0" y="-38100"/>
              <a:ext cx="563208" cy="752828"/>
            </a:xfrm>
            <a:prstGeom prst="rect">
              <a:avLst/>
            </a:prstGeom>
          </p:spPr>
          <p:txBody>
            <a:bodyPr lIns="33867" tIns="33867" rIns="33867" bIns="33867" rtlCol="0" anchor="ctr"/>
            <a:lstStyle/>
            <a:p>
              <a:pPr algn="ctr">
                <a:lnSpc>
                  <a:spcPts val="1773"/>
                </a:lnSpc>
              </a:pPr>
              <a:endParaRPr sz="1200"/>
            </a:p>
          </p:txBody>
        </p:sp>
      </p:grpSp>
      <p:sp>
        <p:nvSpPr>
          <p:cNvPr id="17" name="Freeform 17">
            <a:extLst>
              <a:ext uri="{C183D7F6-B498-43B3-948B-1728B52AA6E4}">
                <adec:decorative xmlns:adec="http://schemas.microsoft.com/office/drawing/2017/decorative" val="1"/>
              </a:ext>
            </a:extLst>
          </p:cNvPr>
          <p:cNvSpPr/>
          <p:nvPr/>
        </p:nvSpPr>
        <p:spPr>
          <a:xfrm rot="-2700000">
            <a:off x="6526876" y="1504798"/>
            <a:ext cx="7265806" cy="7265806"/>
          </a:xfrm>
          <a:custGeom>
            <a:avLst/>
            <a:gdLst/>
            <a:ahLst/>
            <a:cxnLst/>
            <a:rect l="l" t="t" r="r" b="b"/>
            <a:pathLst>
              <a:path w="10898709" h="10898709">
                <a:moveTo>
                  <a:pt x="0" y="0"/>
                </a:moveTo>
                <a:lnTo>
                  <a:pt x="10898710" y="0"/>
                </a:lnTo>
                <a:lnTo>
                  <a:pt x="10898710" y="10898709"/>
                </a:lnTo>
                <a:lnTo>
                  <a:pt x="0" y="10898709"/>
                </a:lnTo>
                <a:lnTo>
                  <a:pt x="0" y="0"/>
                </a:lnTo>
                <a:close/>
              </a:path>
            </a:pathLst>
          </a:custGeom>
          <a:blipFill>
            <a:blip r:embed="rId3">
              <a:alphaModFix amt="58000"/>
            </a:blip>
            <a:stretch>
              <a:fillRect/>
            </a:stretch>
          </a:blipFill>
        </p:spPr>
        <p:txBody>
          <a:bodyPr/>
          <a:lstStyle/>
          <a:p>
            <a:endParaRPr lang="en-US" sz="1200"/>
          </a:p>
        </p:txBody>
      </p:sp>
      <p:grpSp>
        <p:nvGrpSpPr>
          <p:cNvPr id="18" name="Group 18">
            <a:extLst>
              <a:ext uri="{C183D7F6-B498-43B3-948B-1728B52AA6E4}">
                <adec:decorative xmlns:adec="http://schemas.microsoft.com/office/drawing/2017/decorative" val="1"/>
              </a:ext>
            </a:extLst>
          </p:cNvPr>
          <p:cNvGrpSpPr/>
          <p:nvPr/>
        </p:nvGrpSpPr>
        <p:grpSpPr>
          <a:xfrm rot="-2700000">
            <a:off x="6733716" y="1711637"/>
            <a:ext cx="6779764" cy="6779764"/>
            <a:chOff x="0" y="0"/>
            <a:chExt cx="2041549" cy="2041549"/>
          </a:xfrm>
        </p:grpSpPr>
        <p:sp>
          <p:nvSpPr>
            <p:cNvPr id="19" name="Freeform 19"/>
            <p:cNvSpPr/>
            <p:nvPr/>
          </p:nvSpPr>
          <p:spPr>
            <a:xfrm>
              <a:off x="0" y="0"/>
              <a:ext cx="2041549" cy="2041549"/>
            </a:xfrm>
            <a:custGeom>
              <a:avLst/>
              <a:gdLst/>
              <a:ahLst/>
              <a:cxnLst/>
              <a:rect l="l" t="t" r="r" b="b"/>
              <a:pathLst>
                <a:path w="2041549" h="2041549">
                  <a:moveTo>
                    <a:pt x="76128" y="0"/>
                  </a:moveTo>
                  <a:lnTo>
                    <a:pt x="1965422" y="0"/>
                  </a:lnTo>
                  <a:cubicBezTo>
                    <a:pt x="1985612" y="0"/>
                    <a:pt x="2004975" y="8021"/>
                    <a:pt x="2019252" y="22297"/>
                  </a:cubicBezTo>
                  <a:cubicBezTo>
                    <a:pt x="2033529" y="36574"/>
                    <a:pt x="2041549" y="55937"/>
                    <a:pt x="2041549" y="76128"/>
                  </a:cubicBezTo>
                  <a:lnTo>
                    <a:pt x="2041549" y="1965422"/>
                  </a:lnTo>
                  <a:cubicBezTo>
                    <a:pt x="2041549" y="1985612"/>
                    <a:pt x="2033529" y="2004975"/>
                    <a:pt x="2019252" y="2019252"/>
                  </a:cubicBezTo>
                  <a:cubicBezTo>
                    <a:pt x="2004975" y="2033529"/>
                    <a:pt x="1985612" y="2041549"/>
                    <a:pt x="1965422" y="2041549"/>
                  </a:cubicBezTo>
                  <a:lnTo>
                    <a:pt x="76128" y="2041549"/>
                  </a:lnTo>
                  <a:cubicBezTo>
                    <a:pt x="55937" y="2041549"/>
                    <a:pt x="36574" y="2033529"/>
                    <a:pt x="22297" y="2019252"/>
                  </a:cubicBezTo>
                  <a:cubicBezTo>
                    <a:pt x="8021" y="2004975"/>
                    <a:pt x="0" y="1985612"/>
                    <a:pt x="0" y="1965422"/>
                  </a:cubicBezTo>
                  <a:lnTo>
                    <a:pt x="0" y="76128"/>
                  </a:lnTo>
                  <a:cubicBezTo>
                    <a:pt x="0" y="55937"/>
                    <a:pt x="8021" y="36574"/>
                    <a:pt x="22297" y="22297"/>
                  </a:cubicBezTo>
                  <a:cubicBezTo>
                    <a:pt x="36574" y="8021"/>
                    <a:pt x="55937" y="0"/>
                    <a:pt x="76128" y="0"/>
                  </a:cubicBezTo>
                  <a:close/>
                </a:path>
              </a:pathLst>
            </a:custGeom>
            <a:solidFill>
              <a:srgbClr val="FFFFFF"/>
            </a:solidFill>
          </p:spPr>
          <p:txBody>
            <a:bodyPr/>
            <a:lstStyle/>
            <a:p>
              <a:endParaRPr lang="en-US" sz="1200"/>
            </a:p>
          </p:txBody>
        </p:sp>
        <p:sp>
          <p:nvSpPr>
            <p:cNvPr id="20" name="TextBox 20"/>
            <p:cNvSpPr txBox="1"/>
            <p:nvPr/>
          </p:nvSpPr>
          <p:spPr>
            <a:xfrm>
              <a:off x="0" y="-38100"/>
              <a:ext cx="2041549" cy="2079649"/>
            </a:xfrm>
            <a:prstGeom prst="rect">
              <a:avLst/>
            </a:prstGeom>
          </p:spPr>
          <p:txBody>
            <a:bodyPr lIns="33867" tIns="33867" rIns="33867" bIns="33867" rtlCol="0" anchor="ctr"/>
            <a:lstStyle/>
            <a:p>
              <a:pPr algn="ctr">
                <a:lnSpc>
                  <a:spcPts val="1773"/>
                </a:lnSpc>
                <a:spcBef>
                  <a:spcPct val="0"/>
                </a:spcBef>
              </a:pPr>
              <a:endParaRPr sz="1200"/>
            </a:p>
          </p:txBody>
        </p:sp>
      </p:grpSp>
      <p:sp>
        <p:nvSpPr>
          <p:cNvPr id="33" name="TextBox 33"/>
          <p:cNvSpPr txBox="1">
            <a:spLocks noGrp="1"/>
          </p:cNvSpPr>
          <p:nvPr>
            <p:ph type="title" idx="4294967295"/>
          </p:nvPr>
        </p:nvSpPr>
        <p:spPr>
          <a:xfrm>
            <a:off x="685800" y="793316"/>
            <a:ext cx="4410526" cy="51296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4033"/>
              </a:lnSpc>
              <a:spcBef>
                <a:spcPts val="0"/>
              </a:spcBef>
              <a:spcAft>
                <a:spcPts val="0"/>
              </a:spcAft>
              <a:buClrTx/>
              <a:buSzTx/>
              <a:buFontTx/>
              <a:buNone/>
              <a:tabLst/>
              <a:defRPr/>
            </a:pPr>
            <a:r>
              <a:rPr kumimoji="0" lang="en-US" sz="3666" b="1" i="0" u="none" strike="noStrike" kern="1200" cap="none" spc="0" normalizeH="0" baseline="0" noProof="0" dirty="0">
                <a:ln>
                  <a:noFill/>
                </a:ln>
                <a:solidFill>
                  <a:srgbClr val="16599D"/>
                </a:solidFill>
                <a:effectLst/>
                <a:uLnTx/>
                <a:uFillTx/>
                <a:latin typeface="Helios Bold"/>
                <a:ea typeface="Helios Bold"/>
                <a:cs typeface="Helios Bold"/>
                <a:sym typeface="Helios Bold"/>
              </a:rPr>
              <a:t>BUDGET DEFINED</a:t>
            </a:r>
          </a:p>
        </p:txBody>
      </p:sp>
      <p:sp>
        <p:nvSpPr>
          <p:cNvPr id="34" name="TextBox 34"/>
          <p:cNvSpPr txBox="1"/>
          <p:nvPr/>
        </p:nvSpPr>
        <p:spPr>
          <a:xfrm>
            <a:off x="685800" y="1309822"/>
            <a:ext cx="4833233" cy="385490"/>
          </a:xfrm>
          <a:prstGeom prst="rect">
            <a:avLst/>
          </a:prstGeom>
        </p:spPr>
        <p:txBody>
          <a:bodyPr lIns="0" tIns="0" rIns="0" bIns="0" rtlCol="0" anchor="t">
            <a:spAutoFit/>
          </a:bodyPr>
          <a:lstStyle/>
          <a:p>
            <a:pPr>
              <a:lnSpc>
                <a:spcPts val="3266"/>
              </a:lnSpc>
            </a:pPr>
            <a:r>
              <a:rPr lang="en-US" sz="2333" dirty="0">
                <a:solidFill>
                  <a:srgbClr val="292A2B"/>
                </a:solidFill>
                <a:latin typeface="Helios"/>
                <a:ea typeface="Helios"/>
                <a:cs typeface="Helios"/>
                <a:sym typeface="Helios"/>
              </a:rPr>
              <a:t>THE FEDERAL BUDGET</a:t>
            </a:r>
          </a:p>
        </p:txBody>
      </p:sp>
      <p:sp>
        <p:nvSpPr>
          <p:cNvPr id="35" name="TextBox 35"/>
          <p:cNvSpPr txBox="1"/>
          <p:nvPr/>
        </p:nvSpPr>
        <p:spPr>
          <a:xfrm>
            <a:off x="720303" y="1984368"/>
            <a:ext cx="4594913" cy="1384995"/>
          </a:xfrm>
          <a:prstGeom prst="rect">
            <a:avLst/>
          </a:prstGeom>
        </p:spPr>
        <p:txBody>
          <a:bodyPr lIns="0" tIns="0" rIns="0" bIns="0" rtlCol="0" anchor="t">
            <a:spAutoFit/>
          </a:bodyPr>
          <a:lstStyle/>
          <a:p>
            <a:pPr indent="-228600" defTabSz="914400">
              <a:lnSpc>
                <a:spcPct val="90000"/>
              </a:lnSpc>
            </a:pPr>
            <a:r>
              <a:rPr lang="en-US" sz="2000" dirty="0">
                <a:latin typeface="Cambria" panose="02040503050406030204" pitchFamily="18" charset="0"/>
                <a:ea typeface="Cambria" panose="02040503050406030204" pitchFamily="18" charset="0"/>
              </a:rPr>
              <a:t>The financial plan (estimate) for the Federal award that the Federal agency or pass-through entity approves during the Federal award process or in subsequent amendments to the Federal award. </a:t>
            </a:r>
          </a:p>
        </p:txBody>
      </p:sp>
      <p:sp>
        <p:nvSpPr>
          <p:cNvPr id="36" name="TextBox 36"/>
          <p:cNvSpPr txBox="1"/>
          <p:nvPr/>
        </p:nvSpPr>
        <p:spPr>
          <a:xfrm>
            <a:off x="1002612" y="4210541"/>
            <a:ext cx="3880130" cy="258276"/>
          </a:xfrm>
          <a:prstGeom prst="rect">
            <a:avLst/>
          </a:prstGeom>
        </p:spPr>
        <p:txBody>
          <a:bodyPr lIns="0" tIns="0" rIns="0" bIns="0" rtlCol="0" anchor="t">
            <a:spAutoFit/>
          </a:bodyPr>
          <a:lstStyle/>
          <a:p>
            <a:pPr algn="just">
              <a:lnSpc>
                <a:spcPts val="2240"/>
              </a:lnSpc>
              <a:spcBef>
                <a:spcPct val="0"/>
              </a:spcBef>
            </a:pPr>
            <a:r>
              <a:rPr lang="en-US" sz="1600" b="1" dirty="0">
                <a:solidFill>
                  <a:srgbClr val="000000"/>
                </a:solidFill>
                <a:latin typeface="Helios Bold"/>
                <a:ea typeface="Helios Bold"/>
                <a:cs typeface="Helios Bold"/>
                <a:sym typeface="Helios Bold"/>
              </a:rPr>
              <a:t>In Addition:</a:t>
            </a:r>
          </a:p>
        </p:txBody>
      </p:sp>
      <p:sp>
        <p:nvSpPr>
          <p:cNvPr id="37" name="TextBox 37"/>
          <p:cNvSpPr txBox="1"/>
          <p:nvPr/>
        </p:nvSpPr>
        <p:spPr>
          <a:xfrm>
            <a:off x="1002612" y="4592943"/>
            <a:ext cx="3961289" cy="886397"/>
          </a:xfrm>
          <a:prstGeom prst="rect">
            <a:avLst/>
          </a:prstGeom>
        </p:spPr>
        <p:txBody>
          <a:bodyPr lIns="0" tIns="0" rIns="0" bIns="0" rtlCol="0" anchor="t">
            <a:spAutoFit/>
          </a:bodyPr>
          <a:lstStyle/>
          <a:p>
            <a:pPr indent="-228600" defTabSz="914400">
              <a:lnSpc>
                <a:spcPct val="90000"/>
              </a:lnSpc>
            </a:pPr>
            <a:r>
              <a:rPr lang="en-US" sz="1600" dirty="0">
                <a:latin typeface="Cambria" panose="02040503050406030204" pitchFamily="18" charset="0"/>
                <a:ea typeface="Cambria" panose="02040503050406030204" pitchFamily="18" charset="0"/>
              </a:rPr>
              <a:t>It may include the Federal and non-Federal share (match) or only the Federal share, as determined by the Federal agency or pass-through entity.</a:t>
            </a:r>
          </a:p>
        </p:txBody>
      </p:sp>
      <p:grpSp>
        <p:nvGrpSpPr>
          <p:cNvPr id="21" name="Group 21" descr="window overlooking a skyline view of skyscrapers">
            <a:extLst>
              <a:ext uri="{C183D7F6-B498-43B3-948B-1728B52AA6E4}">
                <adec:decorative xmlns:adec="http://schemas.microsoft.com/office/drawing/2017/decorative" val="0"/>
              </a:ext>
            </a:extLst>
          </p:cNvPr>
          <p:cNvGrpSpPr/>
          <p:nvPr/>
        </p:nvGrpSpPr>
        <p:grpSpPr>
          <a:xfrm>
            <a:off x="5941059" y="918980"/>
            <a:ext cx="8365079" cy="8365079"/>
            <a:chOff x="0" y="0"/>
            <a:chExt cx="812800" cy="812800"/>
          </a:xfrm>
        </p:grpSpPr>
        <p:sp>
          <p:nvSpPr>
            <p:cNvPr id="22" name="Freeform 22"/>
            <p:cNvSpPr/>
            <p:nvPr/>
          </p:nvSpPr>
          <p:spPr>
            <a:xfrm>
              <a:off x="12111" y="12111"/>
              <a:ext cx="788579" cy="788579"/>
            </a:xfrm>
            <a:custGeom>
              <a:avLst/>
              <a:gdLst/>
              <a:ahLst/>
              <a:cxnLst/>
              <a:rect l="l" t="t" r="r" b="b"/>
              <a:pathLst>
                <a:path w="788579" h="788579">
                  <a:moveTo>
                    <a:pt x="421339" y="14939"/>
                  </a:moveTo>
                  <a:lnTo>
                    <a:pt x="773639" y="367239"/>
                  </a:lnTo>
                  <a:cubicBezTo>
                    <a:pt x="788578" y="382178"/>
                    <a:pt x="788578" y="406400"/>
                    <a:pt x="773639" y="421339"/>
                  </a:cubicBezTo>
                  <a:lnTo>
                    <a:pt x="421339" y="773639"/>
                  </a:lnTo>
                  <a:cubicBezTo>
                    <a:pt x="406400" y="788578"/>
                    <a:pt x="382178" y="788578"/>
                    <a:pt x="367239" y="773639"/>
                  </a:cubicBezTo>
                  <a:lnTo>
                    <a:pt x="14939" y="421339"/>
                  </a:lnTo>
                  <a:cubicBezTo>
                    <a:pt x="0" y="406400"/>
                    <a:pt x="0" y="382178"/>
                    <a:pt x="14939" y="367239"/>
                  </a:cubicBezTo>
                  <a:lnTo>
                    <a:pt x="367239" y="14939"/>
                  </a:lnTo>
                  <a:cubicBezTo>
                    <a:pt x="382178" y="0"/>
                    <a:pt x="406400" y="0"/>
                    <a:pt x="421339" y="14939"/>
                  </a:cubicBezTo>
                  <a:close/>
                </a:path>
              </a:pathLst>
            </a:custGeom>
            <a:blipFill>
              <a:blip r:embed="rId4"/>
              <a:stretch>
                <a:fillRect l="-24906" r="-24906"/>
              </a:stretch>
            </a:blipFill>
          </p:spPr>
          <p:txBody>
            <a:bodyPr/>
            <a:lstStyle/>
            <a:p>
              <a:endParaRPr lang="en-US" sz="1200"/>
            </a:p>
          </p:txBody>
        </p:sp>
      </p:grpSp>
      <p:grpSp>
        <p:nvGrpSpPr>
          <p:cNvPr id="23" name="Group 23">
            <a:extLst>
              <a:ext uri="{C183D7F6-B498-43B3-948B-1728B52AA6E4}">
                <adec:decorative xmlns:adec="http://schemas.microsoft.com/office/drawing/2017/decorative" val="1"/>
              </a:ext>
            </a:extLst>
          </p:cNvPr>
          <p:cNvGrpSpPr/>
          <p:nvPr/>
        </p:nvGrpSpPr>
        <p:grpSpPr>
          <a:xfrm rot="-8100000">
            <a:off x="7112907" y="662314"/>
            <a:ext cx="6754868" cy="1536132"/>
            <a:chOff x="0" y="0"/>
            <a:chExt cx="3019165" cy="686592"/>
          </a:xfrm>
        </p:grpSpPr>
        <p:sp>
          <p:nvSpPr>
            <p:cNvPr id="24" name="Freeform 24"/>
            <p:cNvSpPr/>
            <p:nvPr/>
          </p:nvSpPr>
          <p:spPr>
            <a:xfrm>
              <a:off x="0" y="0"/>
              <a:ext cx="3019165" cy="686592"/>
            </a:xfrm>
            <a:custGeom>
              <a:avLst/>
              <a:gdLst/>
              <a:ahLst/>
              <a:cxnLst/>
              <a:rect l="l" t="t" r="r" b="b"/>
              <a:pathLst>
                <a:path w="3019165" h="686592">
                  <a:moveTo>
                    <a:pt x="0" y="0"/>
                  </a:moveTo>
                  <a:lnTo>
                    <a:pt x="3019165" y="0"/>
                  </a:lnTo>
                  <a:lnTo>
                    <a:pt x="3019165" y="686592"/>
                  </a:lnTo>
                  <a:lnTo>
                    <a:pt x="0" y="686592"/>
                  </a:lnTo>
                  <a:close/>
                </a:path>
              </a:pathLst>
            </a:custGeom>
            <a:solidFill>
              <a:srgbClr val="16599D"/>
            </a:solidFill>
          </p:spPr>
          <p:txBody>
            <a:bodyPr/>
            <a:lstStyle/>
            <a:p>
              <a:endParaRPr lang="en-US" sz="1200"/>
            </a:p>
          </p:txBody>
        </p:sp>
        <p:sp>
          <p:nvSpPr>
            <p:cNvPr id="25" name="TextBox 25"/>
            <p:cNvSpPr txBox="1"/>
            <p:nvPr/>
          </p:nvSpPr>
          <p:spPr>
            <a:xfrm>
              <a:off x="0" y="-38100"/>
              <a:ext cx="3019165" cy="724692"/>
            </a:xfrm>
            <a:prstGeom prst="rect">
              <a:avLst/>
            </a:prstGeom>
          </p:spPr>
          <p:txBody>
            <a:bodyPr lIns="33867" tIns="33867" rIns="33867" bIns="33867" rtlCol="0" anchor="ctr"/>
            <a:lstStyle/>
            <a:p>
              <a:pPr algn="ctr">
                <a:lnSpc>
                  <a:spcPts val="1773"/>
                </a:lnSpc>
                <a:spcBef>
                  <a:spcPct val="0"/>
                </a:spcBef>
              </a:pPr>
              <a:endParaRPr sz="1200"/>
            </a:p>
          </p:txBody>
        </p:sp>
      </p:grpSp>
      <p:sp>
        <p:nvSpPr>
          <p:cNvPr id="26" name="Freeform 26">
            <a:extLst>
              <a:ext uri="{C183D7F6-B498-43B3-948B-1728B52AA6E4}">
                <adec:decorative xmlns:adec="http://schemas.microsoft.com/office/drawing/2017/decorative" val="1"/>
              </a:ext>
            </a:extLst>
          </p:cNvPr>
          <p:cNvSpPr/>
          <p:nvPr/>
        </p:nvSpPr>
        <p:spPr>
          <a:xfrm rot="2700000">
            <a:off x="9038041" y="853519"/>
            <a:ext cx="3757951" cy="403980"/>
          </a:xfrm>
          <a:custGeom>
            <a:avLst/>
            <a:gdLst/>
            <a:ahLst/>
            <a:cxnLst/>
            <a:rect l="l" t="t" r="r" b="b"/>
            <a:pathLst>
              <a:path w="5636927" h="605970">
                <a:moveTo>
                  <a:pt x="0" y="0"/>
                </a:moveTo>
                <a:lnTo>
                  <a:pt x="5636926" y="0"/>
                </a:lnTo>
                <a:lnTo>
                  <a:pt x="5636926" y="605970"/>
                </a:lnTo>
                <a:lnTo>
                  <a:pt x="0" y="605970"/>
                </a:lnTo>
                <a:lnTo>
                  <a:pt x="0" y="0"/>
                </a:lnTo>
                <a:close/>
              </a:path>
            </a:pathLst>
          </a:custGeom>
          <a:blipFill>
            <a:blip r:embed="rId2"/>
            <a:stretch>
              <a:fillRect/>
            </a:stretch>
          </a:blipFill>
        </p:spPr>
        <p:txBody>
          <a:bodyPr/>
          <a:lstStyle/>
          <a:p>
            <a:endParaRPr lang="en-US" sz="1200"/>
          </a:p>
        </p:txBody>
      </p:sp>
      <p:grpSp>
        <p:nvGrpSpPr>
          <p:cNvPr id="27" name="Group 27">
            <a:extLst>
              <a:ext uri="{C183D7F6-B498-43B3-948B-1728B52AA6E4}">
                <adec:decorative xmlns:adec="http://schemas.microsoft.com/office/drawing/2017/decorative" val="1"/>
              </a:ext>
            </a:extLst>
          </p:cNvPr>
          <p:cNvGrpSpPr/>
          <p:nvPr/>
        </p:nvGrpSpPr>
        <p:grpSpPr>
          <a:xfrm rot="-8100000">
            <a:off x="10033141" y="-233888"/>
            <a:ext cx="3333601" cy="1536132"/>
            <a:chOff x="0" y="0"/>
            <a:chExt cx="1489991" cy="686592"/>
          </a:xfrm>
        </p:grpSpPr>
        <p:sp>
          <p:nvSpPr>
            <p:cNvPr id="28" name="Freeform 28"/>
            <p:cNvSpPr/>
            <p:nvPr/>
          </p:nvSpPr>
          <p:spPr>
            <a:xfrm>
              <a:off x="0" y="0"/>
              <a:ext cx="1489991" cy="686592"/>
            </a:xfrm>
            <a:custGeom>
              <a:avLst/>
              <a:gdLst/>
              <a:ahLst/>
              <a:cxnLst/>
              <a:rect l="l" t="t" r="r" b="b"/>
              <a:pathLst>
                <a:path w="1489991" h="686592">
                  <a:moveTo>
                    <a:pt x="0" y="0"/>
                  </a:moveTo>
                  <a:lnTo>
                    <a:pt x="1489991" y="0"/>
                  </a:lnTo>
                  <a:lnTo>
                    <a:pt x="1489991" y="686592"/>
                  </a:lnTo>
                  <a:lnTo>
                    <a:pt x="0" y="686592"/>
                  </a:lnTo>
                  <a:close/>
                </a:path>
              </a:pathLst>
            </a:custGeom>
            <a:solidFill>
              <a:srgbClr val="2978C8"/>
            </a:solidFill>
          </p:spPr>
          <p:txBody>
            <a:bodyPr/>
            <a:lstStyle/>
            <a:p>
              <a:endParaRPr lang="en-US" sz="1200"/>
            </a:p>
          </p:txBody>
        </p:sp>
        <p:sp>
          <p:nvSpPr>
            <p:cNvPr id="29" name="TextBox 29"/>
            <p:cNvSpPr txBox="1"/>
            <p:nvPr/>
          </p:nvSpPr>
          <p:spPr>
            <a:xfrm>
              <a:off x="0" y="-38100"/>
              <a:ext cx="1489991" cy="724692"/>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0" name="Group 30">
            <a:extLst>
              <a:ext uri="{C183D7F6-B498-43B3-948B-1728B52AA6E4}">
                <adec:decorative xmlns:adec="http://schemas.microsoft.com/office/drawing/2017/decorative" val="1"/>
              </a:ext>
            </a:extLst>
          </p:cNvPr>
          <p:cNvGrpSpPr/>
          <p:nvPr/>
        </p:nvGrpSpPr>
        <p:grpSpPr>
          <a:xfrm>
            <a:off x="3931237" y="5948441"/>
            <a:ext cx="87727" cy="87727"/>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92A2B"/>
            </a:solidFill>
          </p:spPr>
          <p:txBody>
            <a:bodyPr/>
            <a:lstStyle/>
            <a:p>
              <a:endParaRPr lang="en-US" sz="1200"/>
            </a:p>
          </p:txBody>
        </p:sp>
        <p:sp>
          <p:nvSpPr>
            <p:cNvPr id="32" name="TextBox 32"/>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7A64C4-3497-EA88-4E0A-74ECFD11D5B7}"/>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Important things to Know – Equipment</a:t>
            </a:r>
          </a:p>
        </p:txBody>
      </p:sp>
      <p:sp>
        <p:nvSpPr>
          <p:cNvPr id="3" name="Content Placeholder 2">
            <a:extLst>
              <a:ext uri="{FF2B5EF4-FFF2-40B4-BE49-F238E27FC236}">
                <a16:creationId xmlns:a16="http://schemas.microsoft.com/office/drawing/2014/main" id="{A7AB4F24-2D6B-D0B7-869E-2595607C89FB}"/>
              </a:ext>
            </a:extLst>
          </p:cNvPr>
          <p:cNvSpPr>
            <a:spLocks noGrp="1"/>
          </p:cNvSpPr>
          <p:nvPr>
            <p:ph idx="1"/>
          </p:nvPr>
        </p:nvSpPr>
        <p:spPr>
          <a:xfrm>
            <a:off x="6503157" y="2478280"/>
            <a:ext cx="4862447" cy="5546047"/>
          </a:xfrm>
        </p:spPr>
        <p:txBody>
          <a:bodyPr anchor="ctr">
            <a:normAutofit/>
          </a:bodyPr>
          <a:lstStyle/>
          <a:p>
            <a:pPr marL="0" indent="0" rtl="0" fontAlgn="base">
              <a:lnSpc>
                <a:spcPct val="90000"/>
              </a:lnSpc>
              <a:buNone/>
            </a:pPr>
            <a:r>
              <a:rPr lang="en-US" sz="2000" b="0" i="0" u="none" strike="noStrike" dirty="0">
                <a:effectLst/>
                <a:latin typeface="Cambria" panose="02040503050406030204" pitchFamily="18" charset="0"/>
                <a:ea typeface="Cambria" panose="02040503050406030204" pitchFamily="18" charset="0"/>
              </a:rPr>
              <a:t> </a:t>
            </a:r>
            <a:r>
              <a:rPr lang="en-US" sz="2000" b="0" i="0" dirty="0">
                <a:effectLst/>
                <a:latin typeface="Cambria" panose="02040503050406030204" pitchFamily="18" charset="0"/>
                <a:ea typeface="Cambria" panose="02040503050406030204" pitchFamily="18" charset="0"/>
              </a:rPr>
              <a:t>​</a:t>
            </a:r>
          </a:p>
          <a:p>
            <a:pPr rtl="0" fontAlgn="base">
              <a:lnSpc>
                <a:spcPct val="90000"/>
              </a:lnSpc>
              <a:buFont typeface="Arial" panose="020B0604020202020204" pitchFamily="34" charset="0"/>
              <a:buChar char="•"/>
            </a:pPr>
            <a:r>
              <a:rPr lang="en-US" sz="2000" b="0" i="0" u="none" strike="noStrike" dirty="0">
                <a:effectLst/>
                <a:latin typeface="Cambria" panose="02040503050406030204" pitchFamily="18" charset="0"/>
                <a:ea typeface="Cambria" panose="02040503050406030204" pitchFamily="18" charset="0"/>
              </a:rPr>
              <a:t>Expendable items that are not categorized as Equipment and less than $10,000 per unit should be included in the "Supplies" category. </a:t>
            </a:r>
            <a:r>
              <a:rPr lang="en-US" sz="2000" b="0" i="0" dirty="0">
                <a:effectLst/>
                <a:latin typeface="Cambria" panose="02040503050406030204" pitchFamily="18" charset="0"/>
                <a:ea typeface="Cambria" panose="02040503050406030204" pitchFamily="18" charset="0"/>
              </a:rPr>
              <a:t>​</a:t>
            </a:r>
          </a:p>
          <a:p>
            <a:pPr marL="0" indent="0" rtl="0" fontAlgn="base">
              <a:lnSpc>
                <a:spcPct val="90000"/>
              </a:lnSpc>
              <a:buNone/>
            </a:pPr>
            <a:endParaRPr lang="en-US" sz="2000" b="0" i="0" dirty="0">
              <a:effectLst/>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r>
              <a:rPr lang="en-US" sz="2000" b="0" i="0" u="none" strike="noStrike" dirty="0">
                <a:effectLst/>
                <a:latin typeface="Cambria" panose="02040503050406030204" pitchFamily="18" charset="0"/>
                <a:ea typeface="Cambria" panose="02040503050406030204" pitchFamily="18" charset="0"/>
              </a:rPr>
              <a:t>Capitalized equipment is excluded from the indirect cost base when using the De </a:t>
            </a:r>
            <a:r>
              <a:rPr lang="en-US" sz="2000" b="0" i="0" u="none" strike="noStrike" dirty="0" err="1">
                <a:effectLst/>
                <a:latin typeface="Cambria" panose="02040503050406030204" pitchFamily="18" charset="0"/>
                <a:ea typeface="Cambria" panose="02040503050406030204" pitchFamily="18" charset="0"/>
              </a:rPr>
              <a:t>Minimus</a:t>
            </a:r>
            <a:r>
              <a:rPr lang="en-US" sz="2000" b="0" i="0" u="none" strike="noStrike" dirty="0">
                <a:effectLst/>
                <a:latin typeface="Cambria" panose="02040503050406030204" pitchFamily="18" charset="0"/>
                <a:ea typeface="Cambria" panose="02040503050406030204" pitchFamily="18" charset="0"/>
              </a:rPr>
              <a:t> Rate. </a:t>
            </a:r>
            <a:r>
              <a:rPr lang="en-US" sz="2000" b="0" i="0" dirty="0">
                <a:effectLst/>
                <a:latin typeface="Cambria" panose="02040503050406030204" pitchFamily="18" charset="0"/>
                <a:ea typeface="Cambria" panose="02040503050406030204" pitchFamily="18" charset="0"/>
              </a:rPr>
              <a:t>​</a:t>
            </a:r>
          </a:p>
          <a:p>
            <a:pPr rtl="0" fontAlgn="base">
              <a:lnSpc>
                <a:spcPct val="90000"/>
              </a:lnSpc>
              <a:buFont typeface="Arial" panose="020B0604020202020204" pitchFamily="34" charset="0"/>
              <a:buChar char="•"/>
            </a:pPr>
            <a:endParaRPr lang="en-US" sz="2000" b="0" i="0" dirty="0">
              <a:effectLst/>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r>
              <a:rPr lang="en-US" sz="2000" b="0" i="0" u="none" strike="noStrike" dirty="0">
                <a:effectLst/>
                <a:latin typeface="Cambria" panose="02040503050406030204" pitchFamily="18" charset="0"/>
                <a:ea typeface="Cambria" panose="02040503050406030204" pitchFamily="18" charset="0"/>
              </a:rPr>
              <a:t>Rented or leased equipment costs should be listed under the Procurement Contracts category.</a:t>
            </a:r>
            <a:r>
              <a:rPr lang="en-US" sz="2000" b="0" i="0" dirty="0">
                <a:effectLst/>
                <a:latin typeface="Cambria" panose="02040503050406030204" pitchFamily="18" charset="0"/>
                <a:ea typeface="Cambria" panose="02040503050406030204" pitchFamily="18" charset="0"/>
              </a:rPr>
              <a:t>​</a:t>
            </a:r>
          </a:p>
          <a:p>
            <a:pPr rtl="0"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r>
              <a:rPr lang="en-US" sz="2000" dirty="0">
                <a:latin typeface="Cambria" panose="02040503050406030204" pitchFamily="18" charset="0"/>
                <a:ea typeface="Cambria" panose="02040503050406030204" pitchFamily="18" charset="0"/>
              </a:rPr>
              <a:t>Recipients should follow their own capitalization policy for equipment.             </a:t>
            </a:r>
            <a:br>
              <a:rPr lang="en-US" sz="2000" dirty="0">
                <a:latin typeface="Cambria" panose="02040503050406030204" pitchFamily="18" charset="0"/>
                <a:ea typeface="Cambria" panose="02040503050406030204" pitchFamily="18" charset="0"/>
              </a:rPr>
            </a:br>
            <a:r>
              <a:rPr lang="en-US" sz="2000" dirty="0">
                <a:latin typeface="Cambria" panose="02040503050406030204" pitchFamily="18" charset="0"/>
                <a:ea typeface="Cambria" panose="02040503050406030204" pitchFamily="18" charset="0"/>
              </a:rPr>
              <a:t>If no policy exists, must follow Federal policy</a:t>
            </a:r>
            <a:endParaRPr lang="en-US" sz="2000" b="0" i="0" dirty="0">
              <a:effectLst/>
              <a:latin typeface="Cambria" panose="02040503050406030204" pitchFamily="18" charset="0"/>
              <a:ea typeface="Cambria" panose="02040503050406030204" pitchFamily="18" charset="0"/>
            </a:endParaRPr>
          </a:p>
          <a:p>
            <a:pPr marL="0" indent="0" rtl="0" fontAlgn="base">
              <a:lnSpc>
                <a:spcPct val="90000"/>
              </a:lnSpc>
              <a:buNone/>
            </a:pPr>
            <a:endParaRPr lang="en-US" sz="2000" b="0" i="0" dirty="0">
              <a:effectLst/>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0" indent="0" rtl="0" fontAlgn="base">
              <a:lnSpc>
                <a:spcPct val="90000"/>
              </a:lnSpc>
              <a:buNone/>
            </a:pPr>
            <a:endParaRPr lang="en-US" sz="2000" b="0" i="0" u="none" strike="noStrike" dirty="0">
              <a:effectLst/>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endParaRPr lang="en-US" sz="2000" b="0" i="0" dirty="0">
              <a:effectLst/>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endParaRPr lang="en-US" sz="2000" b="0" i="0" dirty="0">
              <a:effectLst/>
              <a:latin typeface="Arial" panose="020B0604020202020204" pitchFamily="34" charset="0"/>
            </a:endParaRPr>
          </a:p>
          <a:p>
            <a:pPr>
              <a:lnSpc>
                <a:spcPct val="90000"/>
              </a:lnSpc>
            </a:pPr>
            <a:endParaRPr lang="en-US" sz="2000" dirty="0"/>
          </a:p>
        </p:txBody>
      </p:sp>
    </p:spTree>
    <p:extLst>
      <p:ext uri="{BB962C8B-B14F-4D97-AF65-F5344CB8AC3E}">
        <p14:creationId xmlns:p14="http://schemas.microsoft.com/office/powerpoint/2010/main" val="21425942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7A64C4-3497-EA88-4E0A-74ECFD11D5B7}"/>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Important things to Know – Equipment (Cont’d)</a:t>
            </a:r>
          </a:p>
        </p:txBody>
      </p:sp>
      <p:sp>
        <p:nvSpPr>
          <p:cNvPr id="3" name="Content Placeholder 2">
            <a:extLst>
              <a:ext uri="{FF2B5EF4-FFF2-40B4-BE49-F238E27FC236}">
                <a16:creationId xmlns:a16="http://schemas.microsoft.com/office/drawing/2014/main" id="{A7AB4F24-2D6B-D0B7-869E-2595607C89FB}"/>
              </a:ext>
            </a:extLst>
          </p:cNvPr>
          <p:cNvSpPr>
            <a:spLocks noGrp="1"/>
          </p:cNvSpPr>
          <p:nvPr>
            <p:ph idx="1"/>
          </p:nvPr>
        </p:nvSpPr>
        <p:spPr>
          <a:xfrm>
            <a:off x="6503157" y="1776317"/>
            <a:ext cx="4862447" cy="5546047"/>
          </a:xfrm>
        </p:spPr>
        <p:txBody>
          <a:bodyPr anchor="ctr">
            <a:normAutofit/>
          </a:bodyPr>
          <a:lstStyle/>
          <a:p>
            <a:pPr marL="0" indent="0" rtl="0" fontAlgn="base">
              <a:lnSpc>
                <a:spcPct val="90000"/>
              </a:lnSpc>
              <a:buNone/>
            </a:pPr>
            <a:r>
              <a:rPr lang="en-US" sz="1700" b="0" i="0" u="none" strike="noStrike" dirty="0">
                <a:effectLst/>
                <a:latin typeface="Cambria" panose="02040503050406030204" pitchFamily="18" charset="0"/>
                <a:ea typeface="Cambria" panose="02040503050406030204" pitchFamily="18" charset="0"/>
              </a:rPr>
              <a:t> </a:t>
            </a:r>
            <a:r>
              <a:rPr lang="en-US" sz="1700" b="0" i="0" dirty="0">
                <a:effectLst/>
                <a:latin typeface="Cambria" panose="02040503050406030204" pitchFamily="18" charset="0"/>
                <a:ea typeface="Cambria" panose="02040503050406030204" pitchFamily="18" charset="0"/>
              </a:rPr>
              <a:t>​</a:t>
            </a:r>
          </a:p>
          <a:p>
            <a:pPr>
              <a:lnSpc>
                <a:spcPct val="90000"/>
              </a:lnSpc>
              <a:buClr>
                <a:schemeClr val="accent2"/>
              </a:buClr>
              <a:buFont typeface="Arial" panose="020B0604020202020204" pitchFamily="34" charset="0"/>
              <a:buChar char="•"/>
              <a:defRPr/>
            </a:pPr>
            <a:r>
              <a:rPr lang="en-US" sz="1800" dirty="0">
                <a:latin typeface="Cambria" panose="02040503050406030204" pitchFamily="18" charset="0"/>
                <a:ea typeface="Cambria" panose="02040503050406030204" pitchFamily="18" charset="0"/>
              </a:rPr>
              <a:t>Federal Definition – useful life of more than one year with a fair market value (FMV) of $10,000 or more.</a:t>
            </a:r>
            <a:r>
              <a:rPr lang="en-US" sz="1800" b="0" i="0" u="none" strike="noStrike" dirty="0">
                <a:effectLst/>
                <a:latin typeface="Cambria" panose="02040503050406030204" pitchFamily="18" charset="0"/>
                <a:ea typeface="Cambria" panose="02040503050406030204" pitchFamily="18" charset="0"/>
              </a:rPr>
              <a:t> For disposition of equipment, grantees should adhere to the following guidelines: https://www.ecfr.gov/current/title-2/section-200.313</a:t>
            </a:r>
            <a:endParaRPr lang="en-US" sz="1800" b="0" i="0" dirty="0">
              <a:effectLst/>
              <a:latin typeface="Cambria" panose="02040503050406030204" pitchFamily="18" charset="0"/>
              <a:ea typeface="Cambria" panose="02040503050406030204" pitchFamily="18" charset="0"/>
            </a:endParaRPr>
          </a:p>
          <a:p>
            <a:pPr>
              <a:lnSpc>
                <a:spcPct val="90000"/>
              </a:lnSpc>
              <a:buClr>
                <a:schemeClr val="accent2"/>
              </a:buClr>
              <a:buSzPct val="80000"/>
              <a:buFont typeface="Arial" panose="020B0604020202020204" pitchFamily="34" charset="0"/>
              <a:buChar char="•"/>
              <a:defRPr/>
            </a:pPr>
            <a:endParaRPr lang="en-US" sz="1800" dirty="0">
              <a:latin typeface="Cambria" panose="02040503050406030204" pitchFamily="18" charset="0"/>
              <a:ea typeface="Cambria" panose="02040503050406030204" pitchFamily="18" charset="0"/>
            </a:endParaRPr>
          </a:p>
          <a:p>
            <a:pPr>
              <a:lnSpc>
                <a:spcPct val="90000"/>
              </a:lnSpc>
              <a:buClr>
                <a:schemeClr val="accent2"/>
              </a:buClr>
              <a:buSzPct val="80000"/>
              <a:buFont typeface="Arial" panose="020B0604020202020204" pitchFamily="34" charset="0"/>
              <a:buChar char="•"/>
              <a:defRPr/>
            </a:pPr>
            <a:r>
              <a:rPr lang="en-US" sz="1800" dirty="0">
                <a:latin typeface="Cambria" panose="02040503050406030204" pitchFamily="18" charset="0"/>
                <a:ea typeface="Cambria" panose="02040503050406030204" pitchFamily="18" charset="0"/>
              </a:rPr>
              <a:t>Disposition – when equipment is no longer needed for criminal justice purposes, and its FMV is less than $10,000, the equipment can be retained with no further obligation to the awarding agency.  </a:t>
            </a:r>
          </a:p>
          <a:p>
            <a:pPr>
              <a:lnSpc>
                <a:spcPct val="90000"/>
              </a:lnSpc>
              <a:buClr>
                <a:schemeClr val="accent2"/>
              </a:buClr>
              <a:buSzPct val="80000"/>
              <a:buFont typeface="Arial" panose="020B0604020202020204" pitchFamily="34" charset="0"/>
              <a:buChar char="•"/>
              <a:defRPr/>
            </a:pPr>
            <a:endParaRPr lang="en-US" sz="1800" dirty="0">
              <a:latin typeface="Cambria" panose="02040503050406030204" pitchFamily="18" charset="0"/>
              <a:ea typeface="Cambria" panose="02040503050406030204" pitchFamily="18" charset="0"/>
            </a:endParaRPr>
          </a:p>
          <a:p>
            <a:pPr>
              <a:lnSpc>
                <a:spcPct val="90000"/>
              </a:lnSpc>
              <a:buClr>
                <a:schemeClr val="accent2"/>
              </a:buClr>
              <a:buSzPct val="80000"/>
              <a:buFont typeface="Arial" panose="020B0604020202020204" pitchFamily="34" charset="0"/>
              <a:buChar char="•"/>
              <a:defRPr/>
            </a:pPr>
            <a:r>
              <a:rPr lang="en-US" sz="1800" dirty="0">
                <a:latin typeface="Cambria" panose="02040503050406030204" pitchFamily="18" charset="0"/>
                <a:ea typeface="Cambria" panose="02040503050406030204" pitchFamily="18" charset="0"/>
              </a:rPr>
              <a:t>If the FMV is $10,000 or more, the equipment can be retained or sold; however, the proceeds (Federal participation) must be returned to the awarding agency.</a:t>
            </a:r>
          </a:p>
          <a:p>
            <a:pPr fontAlgn="base">
              <a:lnSpc>
                <a:spcPct val="90000"/>
              </a:lnSpc>
              <a:buFont typeface="Arial" panose="020B0604020202020204" pitchFamily="34" charset="0"/>
              <a:buChar char="•"/>
            </a:pPr>
            <a:endParaRPr lang="en-US" sz="17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17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17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17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17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1700" dirty="0">
              <a:latin typeface="Cambria" panose="02040503050406030204" pitchFamily="18" charset="0"/>
              <a:ea typeface="Cambria" panose="02040503050406030204" pitchFamily="18" charset="0"/>
            </a:endParaRPr>
          </a:p>
          <a:p>
            <a:pPr marL="0" indent="0" rtl="0" fontAlgn="base">
              <a:lnSpc>
                <a:spcPct val="90000"/>
              </a:lnSpc>
              <a:buNone/>
            </a:pPr>
            <a:endParaRPr lang="en-US" sz="1700" b="0" i="0" u="none" strike="noStrike" dirty="0">
              <a:effectLst/>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endParaRPr lang="en-US" sz="1700" b="0" i="0" dirty="0">
              <a:effectLst/>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17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1700" dirty="0">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endParaRPr lang="en-US" sz="1700" b="0" i="0" dirty="0">
              <a:effectLst/>
              <a:latin typeface="Arial" panose="020B0604020202020204" pitchFamily="34" charset="0"/>
            </a:endParaRPr>
          </a:p>
          <a:p>
            <a:pPr>
              <a:lnSpc>
                <a:spcPct val="90000"/>
              </a:lnSpc>
            </a:pPr>
            <a:endParaRPr lang="en-US" sz="1700" dirty="0"/>
          </a:p>
        </p:txBody>
      </p:sp>
    </p:spTree>
    <p:extLst>
      <p:ext uri="{BB962C8B-B14F-4D97-AF65-F5344CB8AC3E}">
        <p14:creationId xmlns:p14="http://schemas.microsoft.com/office/powerpoint/2010/main" val="3626995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39AC33-C312-1D4C-9C8D-B66839C1002B}"/>
              </a:ext>
            </a:extLst>
          </p:cNvPr>
          <p:cNvSpPr>
            <a:spLocks noGrp="1"/>
          </p:cNvSpPr>
          <p:nvPr>
            <p:ph type="title"/>
          </p:nvPr>
        </p:nvSpPr>
        <p:spPr>
          <a:xfrm>
            <a:off x="699713" y="248038"/>
            <a:ext cx="7063721" cy="1159200"/>
          </a:xfrm>
        </p:spPr>
        <p:txBody>
          <a:bodyPr vert="horz" lIns="91440" tIns="45720" rIns="91440" bIns="45720" rtlCol="0" anchor="ctr">
            <a:normAutofit/>
          </a:bodyPr>
          <a:lstStyle/>
          <a:p>
            <a:pPr algn="l" defTabSz="914400">
              <a:lnSpc>
                <a:spcPct val="90000"/>
              </a:lnSpc>
            </a:pPr>
            <a:r>
              <a:rPr lang="en-US" sz="4000" kern="1200">
                <a:solidFill>
                  <a:srgbClr val="FFFFFF"/>
                </a:solidFill>
                <a:latin typeface="+mj-lt"/>
                <a:ea typeface="+mj-ea"/>
                <a:cs typeface="+mj-cs"/>
              </a:rPr>
              <a:t>Budget Review</a:t>
            </a:r>
          </a:p>
        </p:txBody>
      </p:sp>
      <p:pic>
        <p:nvPicPr>
          <p:cNvPr id="5" name="Picture 4" descr="budget review chart for equipment and how to read it">
            <a:extLst>
              <a:ext uri="{FF2B5EF4-FFF2-40B4-BE49-F238E27FC236}">
                <a16:creationId xmlns:a16="http://schemas.microsoft.com/office/drawing/2014/main" id="{E4B60EB5-C242-D2D7-8007-EED24DA1E011}"/>
              </a:ext>
            </a:extLst>
          </p:cNvPr>
          <p:cNvPicPr>
            <a:picLocks noChangeAspect="1"/>
          </p:cNvPicPr>
          <p:nvPr/>
        </p:nvPicPr>
        <p:blipFill>
          <a:blip r:embed="rId2"/>
          <a:stretch>
            <a:fillRect/>
          </a:stretch>
        </p:blipFill>
        <p:spPr>
          <a:xfrm>
            <a:off x="1993652" y="1966293"/>
            <a:ext cx="8204694" cy="4452160"/>
          </a:xfrm>
          <a:prstGeom prst="rect">
            <a:avLst/>
          </a:prstGeom>
        </p:spPr>
      </p:pic>
    </p:spTree>
    <p:extLst>
      <p:ext uri="{BB962C8B-B14F-4D97-AF65-F5344CB8AC3E}">
        <p14:creationId xmlns:p14="http://schemas.microsoft.com/office/powerpoint/2010/main" val="12484818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045BF01-625E-4022-91E5-488DB3FCB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0658" cy="6858000"/>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schemeClr>
              </a:solidFill>
            </a:endParaRPr>
          </a:p>
        </p:txBody>
      </p:sp>
      <p:sp>
        <p:nvSpPr>
          <p:cNvPr id="2" name="Title 1">
            <a:extLst>
              <a:ext uri="{FF2B5EF4-FFF2-40B4-BE49-F238E27FC236}">
                <a16:creationId xmlns:a16="http://schemas.microsoft.com/office/drawing/2014/main" id="{8B7103A1-751D-ACCE-3F73-358F278FC59E}"/>
              </a:ext>
            </a:extLst>
          </p:cNvPr>
          <p:cNvSpPr>
            <a:spLocks noGrp="1"/>
          </p:cNvSpPr>
          <p:nvPr>
            <p:ph type="title"/>
          </p:nvPr>
        </p:nvSpPr>
        <p:spPr>
          <a:xfrm>
            <a:off x="475488" y="2745736"/>
            <a:ext cx="3703320" cy="1366528"/>
          </a:xfrm>
          <a:solidFill>
            <a:schemeClr val="tx1">
              <a:alpha val="50000"/>
            </a:schemeClr>
          </a:solidFill>
          <a:ln w="25400" cap="sq" cmpd="sng">
            <a:solidFill>
              <a:schemeClr val="bg1"/>
            </a:solidFill>
            <a:miter lim="800000"/>
          </a:ln>
        </p:spPr>
        <p:txBody>
          <a:bodyPr vert="horz" lIns="91440" tIns="45720" rIns="91440" bIns="45720" rtlCol="0" anchor="ctr">
            <a:normAutofit/>
          </a:bodyPr>
          <a:lstStyle/>
          <a:p>
            <a:pPr defTabSz="914400">
              <a:lnSpc>
                <a:spcPct val="90000"/>
              </a:lnSpc>
            </a:pPr>
            <a:r>
              <a:rPr lang="en-US" sz="3200" kern="1200">
                <a:solidFill>
                  <a:schemeClr val="bg1"/>
                </a:solidFill>
                <a:latin typeface="+mj-lt"/>
                <a:ea typeface="+mj-ea"/>
                <a:cs typeface="+mj-cs"/>
              </a:rPr>
              <a:t>Supplies</a:t>
            </a:r>
          </a:p>
        </p:txBody>
      </p:sp>
      <p:sp useBgFill="1">
        <p:nvSpPr>
          <p:cNvPr id="11" name="Rectangle 10">
            <a:extLst>
              <a:ext uri="{FF2B5EF4-FFF2-40B4-BE49-F238E27FC236}">
                <a16:creationId xmlns:a16="http://schemas.microsoft.com/office/drawing/2014/main" id="{0E442549-290E-4B7E-892E-F2DB911DD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7" y="-2"/>
            <a:ext cx="753770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089B215-6967-A8FD-65C0-581A80DEB95A}"/>
              </a:ext>
            </a:extLst>
          </p:cNvPr>
          <p:cNvSpPr>
            <a:spLocks noGrp="1"/>
          </p:cNvSpPr>
          <p:nvPr>
            <p:ph idx="1"/>
          </p:nvPr>
        </p:nvSpPr>
        <p:spPr>
          <a:xfrm>
            <a:off x="5294377" y="640080"/>
            <a:ext cx="6049953" cy="2523854"/>
          </a:xfrm>
        </p:spPr>
        <p:txBody>
          <a:bodyPr vert="horz" lIns="91440" tIns="45720" rIns="91440" bIns="45720" rtlCol="0" anchor="b">
            <a:normAutofit/>
          </a:bodyPr>
          <a:lstStyle/>
          <a:p>
            <a:pPr marL="0" indent="-228600" defTabSz="914400">
              <a:lnSpc>
                <a:spcPct val="90000"/>
              </a:lnSpc>
            </a:pPr>
            <a:r>
              <a:rPr lang="en-US" sz="2000"/>
              <a:t>Refers </a:t>
            </a:r>
            <a:r>
              <a:rPr lang="en-US" sz="2000" b="0" i="0">
                <a:effectLst/>
              </a:rPr>
              <a:t>to tangible personal property (including technology systems) having a per-unit acquisition cost of $10,000 or less regardless of the length of its useful life.</a:t>
            </a:r>
            <a:endParaRPr lang="en-US" sz="2000"/>
          </a:p>
        </p:txBody>
      </p:sp>
      <p:sp>
        <p:nvSpPr>
          <p:cNvPr id="4" name="TextBox 3">
            <a:extLst>
              <a:ext uri="{FF2B5EF4-FFF2-40B4-BE49-F238E27FC236}">
                <a16:creationId xmlns:a16="http://schemas.microsoft.com/office/drawing/2014/main" id="{CBE6949A-DC65-F8CF-8472-117AA9C03DFE}"/>
              </a:ext>
            </a:extLst>
          </p:cNvPr>
          <p:cNvSpPr txBox="1"/>
          <p:nvPr/>
        </p:nvSpPr>
        <p:spPr>
          <a:xfrm>
            <a:off x="5294377" y="3671317"/>
            <a:ext cx="6059423" cy="250564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dirty="0"/>
              <a:t>2 CFR 200.453</a:t>
            </a:r>
          </a:p>
        </p:txBody>
      </p:sp>
    </p:spTree>
    <p:extLst>
      <p:ext uri="{BB962C8B-B14F-4D97-AF65-F5344CB8AC3E}">
        <p14:creationId xmlns:p14="http://schemas.microsoft.com/office/powerpoint/2010/main" val="599218867"/>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7A64C4-3497-EA88-4E0A-74ECFD11D5B7}"/>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Important things to Know – Supplies</a:t>
            </a:r>
          </a:p>
        </p:txBody>
      </p:sp>
      <p:sp>
        <p:nvSpPr>
          <p:cNvPr id="3" name="Content Placeholder 2">
            <a:extLst>
              <a:ext uri="{FF2B5EF4-FFF2-40B4-BE49-F238E27FC236}">
                <a16:creationId xmlns:a16="http://schemas.microsoft.com/office/drawing/2014/main" id="{A7AB4F24-2D6B-D0B7-869E-2595607C89FB}"/>
              </a:ext>
            </a:extLst>
          </p:cNvPr>
          <p:cNvSpPr>
            <a:spLocks noGrp="1"/>
          </p:cNvSpPr>
          <p:nvPr>
            <p:ph idx="1"/>
          </p:nvPr>
        </p:nvSpPr>
        <p:spPr>
          <a:xfrm>
            <a:off x="6503157" y="2967807"/>
            <a:ext cx="4862447" cy="5546047"/>
          </a:xfrm>
        </p:spPr>
        <p:txBody>
          <a:bodyPr anchor="ctr">
            <a:normAutofit/>
          </a:bodyPr>
          <a:lstStyle/>
          <a:p>
            <a:pPr marL="285750" indent="-285750">
              <a:lnSpc>
                <a:spcPct val="90000"/>
              </a:lnSpc>
              <a:spcBef>
                <a:spcPct val="20000"/>
              </a:spcBef>
              <a:spcAft>
                <a:spcPts val="600"/>
              </a:spcAft>
              <a:buFont typeface="Arial"/>
              <a:buChar char="•"/>
            </a:pPr>
            <a:r>
              <a:rPr lang="en-US" sz="2000" b="0" i="0" dirty="0">
                <a:effectLst/>
                <a:latin typeface="Cambria" panose="02040503050406030204" pitchFamily="18" charset="0"/>
                <a:ea typeface="Cambria" panose="02040503050406030204" pitchFamily="18" charset="0"/>
              </a:rPr>
              <a:t>​</a:t>
            </a:r>
            <a:r>
              <a:rPr lang="en-US" sz="2000" dirty="0">
                <a:latin typeface="Cambria" panose="02040503050406030204" pitchFamily="18" charset="0"/>
                <a:ea typeface="Cambria" panose="02040503050406030204" pitchFamily="18" charset="0"/>
              </a:rPr>
              <a:t>Break-down supplies and detail lump sum costs.</a:t>
            </a:r>
          </a:p>
          <a:p>
            <a:pPr marL="285750" indent="-285750">
              <a:lnSpc>
                <a:spcPct val="90000"/>
              </a:lnSpc>
              <a:spcBef>
                <a:spcPct val="20000"/>
              </a:spcBef>
              <a:spcAft>
                <a:spcPts val="600"/>
              </a:spcAft>
              <a:buFont typeface="Arial"/>
              <a:buChar char="•"/>
            </a:pPr>
            <a:r>
              <a:rPr lang="en-US" sz="2000" dirty="0">
                <a:latin typeface="Cambria" panose="02040503050406030204" pitchFamily="18" charset="0"/>
                <a:ea typeface="Cambria" panose="02040503050406030204" pitchFamily="18" charset="0"/>
              </a:rPr>
              <a:t>Itemize miscellaneous expenses.</a:t>
            </a:r>
          </a:p>
          <a:p>
            <a:pPr marL="285750" indent="-285750">
              <a:lnSpc>
                <a:spcPct val="90000"/>
              </a:lnSpc>
              <a:spcBef>
                <a:spcPct val="20000"/>
              </a:spcBef>
              <a:spcAft>
                <a:spcPts val="600"/>
              </a:spcAft>
              <a:buFont typeface="Arial"/>
              <a:buChar char="•"/>
            </a:pPr>
            <a:r>
              <a:rPr lang="en-US" sz="2000" dirty="0">
                <a:latin typeface="Cambria" panose="02040503050406030204" pitchFamily="18" charset="0"/>
                <a:ea typeface="Cambria" panose="02040503050406030204" pitchFamily="18" charset="0"/>
              </a:rPr>
              <a:t>Cell phone – device cost without the monthly service cost can be categorized as Supplies.  However, if the cell phone cost has a monthly service fee, like internet or telephone service then it should be categorized in Other Costs category.</a:t>
            </a:r>
          </a:p>
          <a:p>
            <a:pPr marL="285750" indent="-285750">
              <a:lnSpc>
                <a:spcPct val="90000"/>
              </a:lnSpc>
              <a:spcBef>
                <a:spcPct val="20000"/>
              </a:spcBef>
              <a:spcAft>
                <a:spcPts val="600"/>
              </a:spcAft>
              <a:buFont typeface="Arial"/>
              <a:buChar char="•"/>
            </a:pPr>
            <a:r>
              <a:rPr lang="en-US" sz="2000" dirty="0">
                <a:latin typeface="Cambria" panose="02040503050406030204" pitchFamily="18" charset="0"/>
                <a:ea typeface="Cambria" panose="02040503050406030204" pitchFamily="18" charset="0"/>
              </a:rPr>
              <a:t>Major types – (i.e., office, training, postage, etc.)</a:t>
            </a:r>
          </a:p>
          <a:p>
            <a:pPr marL="285750" indent="-285750">
              <a:lnSpc>
                <a:spcPct val="90000"/>
              </a:lnSpc>
              <a:spcBef>
                <a:spcPct val="20000"/>
              </a:spcBef>
              <a:spcAft>
                <a:spcPts val="600"/>
              </a:spcAft>
              <a:buFont typeface="Arial"/>
              <a:buChar char="•"/>
            </a:pPr>
            <a:r>
              <a:rPr lang="en-US" sz="2000" dirty="0">
                <a:latin typeface="Cambria" panose="02040503050406030204" pitchFamily="18" charset="0"/>
                <a:ea typeface="Cambria" panose="02040503050406030204" pitchFamily="18" charset="0"/>
              </a:rPr>
              <a:t>Project benefits – (i.e.  How supplies will support efforts)</a:t>
            </a:r>
          </a:p>
          <a:p>
            <a:pPr marL="285750" indent="-285750">
              <a:lnSpc>
                <a:spcPct val="90000"/>
              </a:lnSpc>
              <a:spcBef>
                <a:spcPct val="20000"/>
              </a:spcBef>
              <a:spcAft>
                <a:spcPts val="600"/>
              </a:spcAft>
              <a:buFont typeface="Arial"/>
              <a:buChar char="•"/>
            </a:pPr>
            <a:r>
              <a:rPr lang="en-US" sz="2000" dirty="0">
                <a:latin typeface="Cambria" panose="02040503050406030204" pitchFamily="18" charset="0"/>
                <a:ea typeface="Cambria" panose="02040503050406030204" pitchFamily="18" charset="0"/>
              </a:rPr>
              <a:t>Items that do not fit in the guidelines for capitalization, should be in the Supplies category.</a:t>
            </a:r>
          </a:p>
          <a:p>
            <a:pPr marL="0" indent="0" rtl="0" fontAlgn="base">
              <a:lnSpc>
                <a:spcPct val="90000"/>
              </a:lnSpc>
              <a:buNone/>
            </a:pPr>
            <a:endParaRPr lang="en-US" sz="2000" b="0" i="0" dirty="0">
              <a:effectLst/>
              <a:latin typeface="Cambria" panose="02040503050406030204" pitchFamily="18" charset="0"/>
              <a:ea typeface="Cambria" panose="02040503050406030204" pitchFamily="18" charset="0"/>
            </a:endParaRPr>
          </a:p>
          <a:p>
            <a:pPr marL="0" indent="0" rtl="0" fontAlgn="base">
              <a:lnSpc>
                <a:spcPct val="90000"/>
              </a:lnSpc>
              <a:buNone/>
            </a:pPr>
            <a:endParaRPr lang="en-US" sz="2000" b="0" i="0" dirty="0">
              <a:effectLst/>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0" indent="0" rtl="0" fontAlgn="base">
              <a:lnSpc>
                <a:spcPct val="90000"/>
              </a:lnSpc>
              <a:buNone/>
            </a:pPr>
            <a:endParaRPr lang="en-US" sz="2000" b="0" i="0" u="none" strike="noStrike" dirty="0">
              <a:effectLst/>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endParaRPr lang="en-US" sz="2000" b="0" i="0" dirty="0">
              <a:effectLst/>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lnSpc>
                <a:spcPct val="90000"/>
              </a:lnSpc>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rtl="0" fontAlgn="base">
              <a:lnSpc>
                <a:spcPct val="90000"/>
              </a:lnSpc>
              <a:buFont typeface="Arial" panose="020B0604020202020204" pitchFamily="34" charset="0"/>
              <a:buChar char="•"/>
            </a:pPr>
            <a:endParaRPr lang="en-US" sz="2000" b="0" i="0" dirty="0">
              <a:effectLst/>
              <a:latin typeface="Arial" panose="020B0604020202020204" pitchFamily="34" charset="0"/>
            </a:endParaRPr>
          </a:p>
          <a:p>
            <a:pPr>
              <a:lnSpc>
                <a:spcPct val="90000"/>
              </a:lnSpc>
            </a:pPr>
            <a:endParaRPr lang="en-US" sz="2000" dirty="0"/>
          </a:p>
        </p:txBody>
      </p:sp>
    </p:spTree>
    <p:extLst>
      <p:ext uri="{BB962C8B-B14F-4D97-AF65-F5344CB8AC3E}">
        <p14:creationId xmlns:p14="http://schemas.microsoft.com/office/powerpoint/2010/main" val="18681845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39AC33-C312-1D4C-9C8D-B66839C1002B}"/>
              </a:ext>
            </a:extLst>
          </p:cNvPr>
          <p:cNvSpPr>
            <a:spLocks noGrp="1"/>
          </p:cNvSpPr>
          <p:nvPr>
            <p:ph type="title"/>
          </p:nvPr>
        </p:nvSpPr>
        <p:spPr>
          <a:xfrm>
            <a:off x="699713" y="248038"/>
            <a:ext cx="7063721" cy="1159200"/>
          </a:xfrm>
        </p:spPr>
        <p:txBody>
          <a:bodyPr vert="horz" lIns="91440" tIns="45720" rIns="91440" bIns="45720" rtlCol="0" anchor="ctr">
            <a:normAutofit/>
          </a:bodyPr>
          <a:lstStyle/>
          <a:p>
            <a:pPr algn="l" defTabSz="914400">
              <a:lnSpc>
                <a:spcPct val="90000"/>
              </a:lnSpc>
            </a:pPr>
            <a:r>
              <a:rPr lang="en-US" sz="4000" kern="1200">
                <a:solidFill>
                  <a:srgbClr val="FFFFFF"/>
                </a:solidFill>
                <a:latin typeface="+mj-lt"/>
                <a:ea typeface="+mj-ea"/>
                <a:cs typeface="+mj-cs"/>
              </a:rPr>
              <a:t>Budget Review</a:t>
            </a:r>
          </a:p>
        </p:txBody>
      </p:sp>
      <p:pic>
        <p:nvPicPr>
          <p:cNvPr id="8" name="Picture 7" descr="budget review chart for supplies and how to read it">
            <a:extLst>
              <a:ext uri="{FF2B5EF4-FFF2-40B4-BE49-F238E27FC236}">
                <a16:creationId xmlns:a16="http://schemas.microsoft.com/office/drawing/2014/main" id="{ADCFCD9A-50A9-5FE9-E8F0-A1747E912E6A}"/>
              </a:ext>
            </a:extLst>
          </p:cNvPr>
          <p:cNvPicPr>
            <a:picLocks noChangeAspect="1"/>
          </p:cNvPicPr>
          <p:nvPr/>
        </p:nvPicPr>
        <p:blipFill>
          <a:blip r:embed="rId2"/>
          <a:stretch>
            <a:fillRect/>
          </a:stretch>
        </p:blipFill>
        <p:spPr>
          <a:xfrm>
            <a:off x="1415620" y="1966293"/>
            <a:ext cx="9360759" cy="4452160"/>
          </a:xfrm>
          <a:prstGeom prst="rect">
            <a:avLst/>
          </a:prstGeom>
        </p:spPr>
      </p:pic>
    </p:spTree>
    <p:extLst>
      <p:ext uri="{BB962C8B-B14F-4D97-AF65-F5344CB8AC3E}">
        <p14:creationId xmlns:p14="http://schemas.microsoft.com/office/powerpoint/2010/main" val="3877705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045BF01-625E-4022-91E5-488DB3FCB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0658" cy="6858000"/>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schemeClr>
              </a:solidFill>
            </a:endParaRPr>
          </a:p>
        </p:txBody>
      </p:sp>
      <p:sp>
        <p:nvSpPr>
          <p:cNvPr id="2" name="Title 1">
            <a:extLst>
              <a:ext uri="{FF2B5EF4-FFF2-40B4-BE49-F238E27FC236}">
                <a16:creationId xmlns:a16="http://schemas.microsoft.com/office/drawing/2014/main" id="{8B7103A1-751D-ACCE-3F73-358F278FC59E}"/>
              </a:ext>
            </a:extLst>
          </p:cNvPr>
          <p:cNvSpPr>
            <a:spLocks noGrp="1"/>
          </p:cNvSpPr>
          <p:nvPr>
            <p:ph type="title"/>
          </p:nvPr>
        </p:nvSpPr>
        <p:spPr>
          <a:xfrm>
            <a:off x="475488" y="2745736"/>
            <a:ext cx="3703320" cy="1366528"/>
          </a:xfrm>
          <a:solidFill>
            <a:schemeClr val="tx1">
              <a:alpha val="50000"/>
            </a:schemeClr>
          </a:solidFill>
          <a:ln w="25400" cap="sq" cmpd="sng">
            <a:solidFill>
              <a:schemeClr val="bg1"/>
            </a:solidFill>
            <a:miter lim="800000"/>
          </a:ln>
        </p:spPr>
        <p:txBody>
          <a:bodyPr vert="horz" lIns="91440" tIns="45720" rIns="91440" bIns="45720" rtlCol="0" anchor="ctr">
            <a:normAutofit/>
          </a:bodyPr>
          <a:lstStyle/>
          <a:p>
            <a:pPr defTabSz="914400">
              <a:lnSpc>
                <a:spcPct val="90000"/>
              </a:lnSpc>
            </a:pPr>
            <a:r>
              <a:rPr lang="en-US" sz="3200" kern="1200">
                <a:solidFill>
                  <a:schemeClr val="bg1"/>
                </a:solidFill>
                <a:latin typeface="+mj-lt"/>
                <a:ea typeface="+mj-ea"/>
                <a:cs typeface="+mj-cs"/>
              </a:rPr>
              <a:t>Construction</a:t>
            </a:r>
          </a:p>
        </p:txBody>
      </p:sp>
      <p:sp useBgFill="1">
        <p:nvSpPr>
          <p:cNvPr id="11" name="Rectangle 10">
            <a:extLst>
              <a:ext uri="{FF2B5EF4-FFF2-40B4-BE49-F238E27FC236}">
                <a16:creationId xmlns:a16="http://schemas.microsoft.com/office/drawing/2014/main" id="{0E442549-290E-4B7E-892E-F2DB911DD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7" y="-2"/>
            <a:ext cx="753770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089B215-6967-A8FD-65C0-581A80DEB95A}"/>
              </a:ext>
            </a:extLst>
          </p:cNvPr>
          <p:cNvSpPr>
            <a:spLocks noGrp="1"/>
          </p:cNvSpPr>
          <p:nvPr>
            <p:ph idx="1"/>
          </p:nvPr>
        </p:nvSpPr>
        <p:spPr>
          <a:xfrm>
            <a:off x="5294377" y="640080"/>
            <a:ext cx="6049953" cy="2523854"/>
          </a:xfrm>
        </p:spPr>
        <p:txBody>
          <a:bodyPr vert="horz" lIns="91440" tIns="45720" rIns="91440" bIns="45720" rtlCol="0" anchor="b">
            <a:normAutofit/>
          </a:bodyPr>
          <a:lstStyle/>
          <a:p>
            <a:pPr marL="0" indent="-228600" defTabSz="914400">
              <a:lnSpc>
                <a:spcPct val="90000"/>
              </a:lnSpc>
            </a:pPr>
            <a:r>
              <a:rPr lang="en-US" sz="2000" dirty="0"/>
              <a:t>Construction Costs are generally unallowable.  Please consult with your program office before budgeting in this category.</a:t>
            </a:r>
          </a:p>
        </p:txBody>
      </p:sp>
      <p:sp>
        <p:nvSpPr>
          <p:cNvPr id="4" name="TextBox 3">
            <a:extLst>
              <a:ext uri="{FF2B5EF4-FFF2-40B4-BE49-F238E27FC236}">
                <a16:creationId xmlns:a16="http://schemas.microsoft.com/office/drawing/2014/main" id="{CBE6949A-DC65-F8CF-8472-117AA9C03DFE}"/>
              </a:ext>
              <a:ext uri="{C183D7F6-B498-43B3-948B-1728B52AA6E4}">
                <adec:decorative xmlns:adec="http://schemas.microsoft.com/office/drawing/2017/decorative" val="1"/>
              </a:ext>
            </a:extLst>
          </p:cNvPr>
          <p:cNvSpPr txBox="1"/>
          <p:nvPr/>
        </p:nvSpPr>
        <p:spPr>
          <a:xfrm>
            <a:off x="5294377" y="3671317"/>
            <a:ext cx="6059423" cy="250564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4005395021"/>
      </p:ext>
    </p:extLst>
  </p:cSld>
  <p:clrMapOvr>
    <a:overrideClrMapping bg1="dk1" tx1="lt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7A64C4-3497-EA88-4E0A-74ECFD11D5B7}"/>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Important things to Know – Construction</a:t>
            </a:r>
          </a:p>
        </p:txBody>
      </p:sp>
      <p:sp>
        <p:nvSpPr>
          <p:cNvPr id="3" name="Content Placeholder 2">
            <a:extLst>
              <a:ext uri="{FF2B5EF4-FFF2-40B4-BE49-F238E27FC236}">
                <a16:creationId xmlns:a16="http://schemas.microsoft.com/office/drawing/2014/main" id="{A7AB4F24-2D6B-D0B7-869E-2595607C89FB}"/>
              </a:ext>
            </a:extLst>
          </p:cNvPr>
          <p:cNvSpPr>
            <a:spLocks noGrp="1"/>
          </p:cNvSpPr>
          <p:nvPr>
            <p:ph idx="1"/>
          </p:nvPr>
        </p:nvSpPr>
        <p:spPr>
          <a:xfrm>
            <a:off x="6503157" y="3287648"/>
            <a:ext cx="4862447" cy="5546047"/>
          </a:xfrm>
        </p:spPr>
        <p:txBody>
          <a:bodyPr anchor="ctr">
            <a:normAutofit/>
          </a:bodyPr>
          <a:lstStyle/>
          <a:p>
            <a:pPr marL="285750" indent="-285750">
              <a:spcBef>
                <a:spcPct val="20000"/>
              </a:spcBef>
              <a:spcAft>
                <a:spcPts val="600"/>
              </a:spcAft>
              <a:buFont typeface="Arial"/>
              <a:buChar char="•"/>
            </a:pPr>
            <a:r>
              <a:rPr lang="en-US" sz="2000" dirty="0">
                <a:latin typeface="Cambria" panose="02040503050406030204" pitchFamily="18" charset="0"/>
                <a:ea typeface="Cambria" panose="02040503050406030204" pitchFamily="18" charset="0"/>
              </a:rPr>
              <a:t>As a rule, construction costs are generally not allowable.</a:t>
            </a:r>
          </a:p>
          <a:p>
            <a:pPr marL="285750" indent="-285750">
              <a:spcBef>
                <a:spcPct val="20000"/>
              </a:spcBef>
              <a:spcAft>
                <a:spcPts val="600"/>
              </a:spcAft>
              <a:buFont typeface="Arial"/>
              <a:buChar char="•"/>
            </a:pPr>
            <a:r>
              <a:rPr lang="en-US" sz="2000" dirty="0">
                <a:latin typeface="Cambria" panose="02040503050406030204" pitchFamily="18" charset="0"/>
                <a:ea typeface="Cambria" panose="02040503050406030204" pitchFamily="18" charset="0"/>
              </a:rPr>
              <a:t>If construction costs are allowed, a description of the construction project and an estimate of the costs should be provided in the budget narrative.   </a:t>
            </a:r>
          </a:p>
          <a:p>
            <a:pPr marL="285750" indent="-285750">
              <a:spcBef>
                <a:spcPct val="20000"/>
              </a:spcBef>
              <a:spcAft>
                <a:spcPts val="600"/>
              </a:spcAft>
              <a:buFont typeface="Arial"/>
              <a:buChar char="•"/>
            </a:pPr>
            <a:r>
              <a:rPr lang="en-US" sz="2000" dirty="0">
                <a:latin typeface="Cambria" panose="02040503050406030204" pitchFamily="18" charset="0"/>
                <a:ea typeface="Cambria" panose="02040503050406030204" pitchFamily="18" charset="0"/>
              </a:rPr>
              <a:t>The total cost of a construction project includes the cost of site preparation and demolition of existing structures. </a:t>
            </a:r>
          </a:p>
          <a:p>
            <a:pPr marL="285750" indent="-285750">
              <a:spcBef>
                <a:spcPct val="20000"/>
              </a:spcBef>
              <a:spcAft>
                <a:spcPts val="600"/>
              </a:spcAft>
              <a:buFont typeface="Arial"/>
              <a:buChar char="•"/>
            </a:pPr>
            <a:r>
              <a:rPr lang="en-US" sz="2000" dirty="0">
                <a:latin typeface="Cambria" panose="02040503050406030204" pitchFamily="18" charset="0"/>
                <a:ea typeface="Cambria" panose="02040503050406030204" pitchFamily="18" charset="0"/>
              </a:rPr>
              <a:t>Consult with program office before budgeting funds in this category.</a:t>
            </a:r>
          </a:p>
          <a:p>
            <a:pPr marL="285750" indent="-285750">
              <a:spcBef>
                <a:spcPct val="20000"/>
              </a:spcBef>
              <a:spcAft>
                <a:spcPts val="600"/>
              </a:spcAft>
              <a:buFont typeface="Arial"/>
              <a:buChar char="•"/>
            </a:pPr>
            <a:r>
              <a:rPr lang="en-US" sz="2000" dirty="0">
                <a:latin typeface="Cambria" panose="02040503050406030204" pitchFamily="18" charset="0"/>
                <a:ea typeface="Cambria" panose="02040503050406030204" pitchFamily="18" charset="0"/>
              </a:rPr>
              <a:t>Minor repairs or renovations may be allowable and should be classified in the Other Costs category. </a:t>
            </a:r>
          </a:p>
          <a:p>
            <a:pPr marL="285750" indent="-285750">
              <a:spcBef>
                <a:spcPct val="20000"/>
              </a:spcBef>
              <a:spcAft>
                <a:spcPts val="600"/>
              </a:spcAft>
              <a:buFont typeface="Arial"/>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u="none" strike="noStrike" dirty="0">
              <a:effectLst/>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Arial" panose="020B0604020202020204" pitchFamily="34" charset="0"/>
            </a:endParaRPr>
          </a:p>
          <a:p>
            <a:endParaRPr lang="en-US" sz="2000" dirty="0"/>
          </a:p>
        </p:txBody>
      </p:sp>
    </p:spTree>
    <p:extLst>
      <p:ext uri="{BB962C8B-B14F-4D97-AF65-F5344CB8AC3E}">
        <p14:creationId xmlns:p14="http://schemas.microsoft.com/office/powerpoint/2010/main" val="14921708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39AC33-C312-1D4C-9C8D-B66839C1002B}"/>
              </a:ext>
            </a:extLst>
          </p:cNvPr>
          <p:cNvSpPr>
            <a:spLocks noGrp="1"/>
          </p:cNvSpPr>
          <p:nvPr>
            <p:ph type="title"/>
          </p:nvPr>
        </p:nvSpPr>
        <p:spPr>
          <a:xfrm>
            <a:off x="699713" y="248038"/>
            <a:ext cx="7063721" cy="1159200"/>
          </a:xfrm>
        </p:spPr>
        <p:txBody>
          <a:bodyPr vert="horz" lIns="91440" tIns="45720" rIns="91440" bIns="45720" rtlCol="0" anchor="ctr">
            <a:normAutofit/>
          </a:bodyPr>
          <a:lstStyle/>
          <a:p>
            <a:pPr algn="l" defTabSz="914400">
              <a:lnSpc>
                <a:spcPct val="90000"/>
              </a:lnSpc>
            </a:pPr>
            <a:r>
              <a:rPr lang="en-US" sz="4000" kern="1200">
                <a:solidFill>
                  <a:srgbClr val="FFFFFF"/>
                </a:solidFill>
                <a:latin typeface="+mj-lt"/>
                <a:ea typeface="+mj-ea"/>
                <a:cs typeface="+mj-cs"/>
              </a:rPr>
              <a:t>Budget Review</a:t>
            </a:r>
          </a:p>
        </p:txBody>
      </p:sp>
      <p:pic>
        <p:nvPicPr>
          <p:cNvPr id="7" name="Picture 6" descr="budget review chart for construction and how to read it">
            <a:extLst>
              <a:ext uri="{FF2B5EF4-FFF2-40B4-BE49-F238E27FC236}">
                <a16:creationId xmlns:a16="http://schemas.microsoft.com/office/drawing/2014/main" id="{DE03D7BB-78CF-5CE7-5CCC-7B98D8E5E017}"/>
              </a:ext>
            </a:extLst>
          </p:cNvPr>
          <p:cNvPicPr>
            <a:picLocks noChangeAspect="1"/>
          </p:cNvPicPr>
          <p:nvPr/>
        </p:nvPicPr>
        <p:blipFill>
          <a:blip r:embed="rId2"/>
          <a:stretch>
            <a:fillRect/>
          </a:stretch>
        </p:blipFill>
        <p:spPr>
          <a:xfrm>
            <a:off x="542925" y="1857986"/>
            <a:ext cx="11068050" cy="4191367"/>
          </a:xfrm>
          <a:prstGeom prst="rect">
            <a:avLst/>
          </a:prstGeom>
        </p:spPr>
      </p:pic>
    </p:spTree>
    <p:extLst>
      <p:ext uri="{BB962C8B-B14F-4D97-AF65-F5344CB8AC3E}">
        <p14:creationId xmlns:p14="http://schemas.microsoft.com/office/powerpoint/2010/main" val="16900210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045BF01-625E-4022-91E5-488DB3FCB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0658" cy="6858000"/>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schemeClr>
              </a:solidFill>
            </a:endParaRPr>
          </a:p>
        </p:txBody>
      </p:sp>
      <p:sp>
        <p:nvSpPr>
          <p:cNvPr id="2" name="Title 1">
            <a:extLst>
              <a:ext uri="{FF2B5EF4-FFF2-40B4-BE49-F238E27FC236}">
                <a16:creationId xmlns:a16="http://schemas.microsoft.com/office/drawing/2014/main" id="{8B7103A1-751D-ACCE-3F73-358F278FC59E}"/>
              </a:ext>
            </a:extLst>
          </p:cNvPr>
          <p:cNvSpPr>
            <a:spLocks noGrp="1"/>
          </p:cNvSpPr>
          <p:nvPr>
            <p:ph type="title"/>
          </p:nvPr>
        </p:nvSpPr>
        <p:spPr>
          <a:xfrm>
            <a:off x="475488" y="2745736"/>
            <a:ext cx="3703320" cy="1366528"/>
          </a:xfrm>
          <a:solidFill>
            <a:schemeClr val="tx1">
              <a:alpha val="50000"/>
            </a:schemeClr>
          </a:solidFill>
          <a:ln w="25400" cap="sq" cmpd="sng">
            <a:solidFill>
              <a:schemeClr val="bg1"/>
            </a:solidFill>
            <a:miter lim="800000"/>
          </a:ln>
        </p:spPr>
        <p:txBody>
          <a:bodyPr vert="horz" lIns="91440" tIns="45720" rIns="91440" bIns="45720" rtlCol="0" anchor="ctr">
            <a:normAutofit/>
          </a:bodyPr>
          <a:lstStyle/>
          <a:p>
            <a:pPr defTabSz="914400">
              <a:lnSpc>
                <a:spcPct val="90000"/>
              </a:lnSpc>
            </a:pPr>
            <a:r>
              <a:rPr lang="en-US" sz="3200" kern="1200">
                <a:solidFill>
                  <a:schemeClr val="bg1"/>
                </a:solidFill>
                <a:latin typeface="+mj-lt"/>
                <a:ea typeface="+mj-ea"/>
                <a:cs typeface="+mj-cs"/>
              </a:rPr>
              <a:t>SubAwards</a:t>
            </a:r>
          </a:p>
        </p:txBody>
      </p:sp>
      <p:sp useBgFill="1">
        <p:nvSpPr>
          <p:cNvPr id="11" name="Rectangle 10">
            <a:extLst>
              <a:ext uri="{FF2B5EF4-FFF2-40B4-BE49-F238E27FC236}">
                <a16:creationId xmlns:a16="http://schemas.microsoft.com/office/drawing/2014/main" id="{0E442549-290E-4B7E-892E-F2DB911DD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7" y="-2"/>
            <a:ext cx="753770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089B215-6967-A8FD-65C0-581A80DEB95A}"/>
              </a:ext>
            </a:extLst>
          </p:cNvPr>
          <p:cNvSpPr>
            <a:spLocks noGrp="1"/>
          </p:cNvSpPr>
          <p:nvPr>
            <p:ph idx="1"/>
          </p:nvPr>
        </p:nvSpPr>
        <p:spPr>
          <a:xfrm>
            <a:off x="5294377" y="640080"/>
            <a:ext cx="6049953" cy="2523854"/>
          </a:xfrm>
        </p:spPr>
        <p:txBody>
          <a:bodyPr vert="horz" lIns="91440" tIns="45720" rIns="91440" bIns="45720" rtlCol="0" anchor="b">
            <a:normAutofit/>
          </a:bodyPr>
          <a:lstStyle/>
          <a:p>
            <a:pPr marL="0" indent="-228600" defTabSz="914400">
              <a:lnSpc>
                <a:spcPct val="90000"/>
              </a:lnSpc>
            </a:pPr>
            <a:r>
              <a:rPr lang="en-US" sz="2000"/>
              <a:t>An award provided by a pass-through entity to a subrecipient for the subrecipient to contribute to the goals and objectives of the project by carrying out part of a Federal award received by the pass-through entity. It does not include payments to a contractor, beneficiary, or participant. </a:t>
            </a:r>
          </a:p>
        </p:txBody>
      </p:sp>
      <p:sp>
        <p:nvSpPr>
          <p:cNvPr id="4" name="TextBox 3">
            <a:extLst>
              <a:ext uri="{FF2B5EF4-FFF2-40B4-BE49-F238E27FC236}">
                <a16:creationId xmlns:a16="http://schemas.microsoft.com/office/drawing/2014/main" id="{CBE6949A-DC65-F8CF-8472-117AA9C03DFE}"/>
              </a:ext>
            </a:extLst>
          </p:cNvPr>
          <p:cNvSpPr txBox="1"/>
          <p:nvPr/>
        </p:nvSpPr>
        <p:spPr>
          <a:xfrm>
            <a:off x="5294377" y="3671317"/>
            <a:ext cx="6059423" cy="250564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a:t>2 CFR 200.332</a:t>
            </a:r>
          </a:p>
        </p:txBody>
      </p:sp>
    </p:spTree>
    <p:extLst>
      <p:ext uri="{BB962C8B-B14F-4D97-AF65-F5344CB8AC3E}">
        <p14:creationId xmlns:p14="http://schemas.microsoft.com/office/powerpoint/2010/main" val="2359459339"/>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D144591-E9E9-4209-8701-3BB48A917D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3E0116-6D3F-1B18-6127-CC16E484DBD1}"/>
              </a:ext>
            </a:extLst>
          </p:cNvPr>
          <p:cNvSpPr>
            <a:spLocks noGrp="1"/>
          </p:cNvSpPr>
          <p:nvPr>
            <p:ph type="title"/>
          </p:nvPr>
        </p:nvSpPr>
        <p:spPr>
          <a:xfrm>
            <a:off x="8016084" y="547712"/>
            <a:ext cx="3337715" cy="5577367"/>
          </a:xfrm>
        </p:spPr>
        <p:txBody>
          <a:bodyPr>
            <a:normAutofit/>
          </a:bodyPr>
          <a:lstStyle/>
          <a:p>
            <a:r>
              <a:rPr lang="en-US" sz="4400"/>
              <a:t>UNDERSTAND GUIDANCE BEFORE PREPARING BUDGET</a:t>
            </a:r>
          </a:p>
        </p:txBody>
      </p:sp>
      <p:graphicFrame>
        <p:nvGraphicFramePr>
          <p:cNvPr id="4" name="Content Placeholder 3" descr="Chart that shows the notice of funding opportunity in column one, DOJ financial guide in column two, and 2 C.F.R. Part 200, Subpart E in column three">
            <a:extLst>
              <a:ext uri="{FF2B5EF4-FFF2-40B4-BE49-F238E27FC236}">
                <a16:creationId xmlns:a16="http://schemas.microsoft.com/office/drawing/2014/main" id="{D9A90699-CE74-E7C2-78CA-E706087CE5EF}"/>
              </a:ext>
            </a:extLst>
          </p:cNvPr>
          <p:cNvGraphicFramePr>
            <a:graphicFrameLocks noGrp="1"/>
          </p:cNvGraphicFramePr>
          <p:nvPr>
            <p:ph idx="1"/>
            <p:extLst>
              <p:ext uri="{D42A27DB-BD31-4B8C-83A1-F6EECF244321}">
                <p14:modId xmlns:p14="http://schemas.microsoft.com/office/powerpoint/2010/main" val="1268329863"/>
              </p:ext>
            </p:extLst>
          </p:nvPr>
        </p:nvGraphicFramePr>
        <p:xfrm>
          <a:off x="838200" y="620392"/>
          <a:ext cx="6630174"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88184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7A64C4-3497-EA88-4E0A-74ECFD11D5B7}"/>
              </a:ext>
            </a:extLst>
          </p:cNvPr>
          <p:cNvSpPr>
            <a:spLocks noGrp="1"/>
          </p:cNvSpPr>
          <p:nvPr>
            <p:ph type="title"/>
          </p:nvPr>
        </p:nvSpPr>
        <p:spPr>
          <a:xfrm>
            <a:off x="826396" y="586855"/>
            <a:ext cx="4230100" cy="3387497"/>
          </a:xfrm>
        </p:spPr>
        <p:txBody>
          <a:bodyPr anchor="b">
            <a:normAutofit/>
          </a:bodyPr>
          <a:lstStyle/>
          <a:p>
            <a:pPr algn="r"/>
            <a:r>
              <a:rPr lang="en-US" sz="4000" dirty="0">
                <a:solidFill>
                  <a:srgbClr val="FFFFFF"/>
                </a:solidFill>
              </a:rPr>
              <a:t>Important things to Know – Subawards</a:t>
            </a:r>
          </a:p>
        </p:txBody>
      </p:sp>
      <p:sp>
        <p:nvSpPr>
          <p:cNvPr id="3" name="Content Placeholder 2">
            <a:extLst>
              <a:ext uri="{FF2B5EF4-FFF2-40B4-BE49-F238E27FC236}">
                <a16:creationId xmlns:a16="http://schemas.microsoft.com/office/drawing/2014/main" id="{A7AB4F24-2D6B-D0B7-869E-2595607C89FB}"/>
              </a:ext>
            </a:extLst>
          </p:cNvPr>
          <p:cNvSpPr>
            <a:spLocks noGrp="1"/>
          </p:cNvSpPr>
          <p:nvPr>
            <p:ph idx="1"/>
          </p:nvPr>
        </p:nvSpPr>
        <p:spPr>
          <a:xfrm>
            <a:off x="6503157" y="3287648"/>
            <a:ext cx="4862447" cy="5546047"/>
          </a:xfrm>
        </p:spPr>
        <p:txBody>
          <a:bodyPr anchor="ctr">
            <a:normAutofit/>
          </a:bodyPr>
          <a:lstStyle/>
          <a:p>
            <a:pPr marL="285750" marR="0" lvl="0" indent="-285750" algn="l" rtl="0">
              <a:lnSpc>
                <a:spcPct val="100000"/>
              </a:lnSpc>
              <a:spcBef>
                <a:spcPts val="0"/>
              </a:spcBef>
              <a:spcAft>
                <a:spcPts val="0"/>
              </a:spcAft>
              <a:buClrTx/>
              <a:buSzTx/>
              <a:buFont typeface="Arial" panose="020B0604020202020204" pitchFamily="34" charset="0"/>
              <a:buChar char="•"/>
            </a:pPr>
            <a:r>
              <a:rPr lang="en-US" sz="1800" b="0" i="0" u="none" strike="noStrike" kern="100" noProof="0" dirty="0">
                <a:solidFill>
                  <a:srgbClr val="262626"/>
                </a:solidFill>
                <a:effectLst/>
                <a:latin typeface="Cambria" panose="02040503050406030204" pitchFamily="18" charset="0"/>
                <a:ea typeface="Cambria" panose="02040503050406030204" pitchFamily="18" charset="0"/>
              </a:rPr>
              <a:t>The name of each sub-awardee should be listed, if known. A description of the purpose should be explained in detail.    </a:t>
            </a:r>
            <a:r>
              <a:rPr lang="en-US" sz="1800" b="1" i="0" u="none" strike="noStrike" kern="100" noProof="0" dirty="0">
                <a:solidFill>
                  <a:srgbClr val="262626"/>
                </a:solidFill>
                <a:effectLst/>
                <a:latin typeface="Cambria" panose="02040503050406030204" pitchFamily="18" charset="0"/>
                <a:ea typeface="Cambria" panose="02040503050406030204" pitchFamily="18" charset="0"/>
              </a:rPr>
              <a:t>Note:  </a:t>
            </a:r>
            <a:r>
              <a:rPr lang="en-US" sz="1800" b="0" i="0" u="none" strike="noStrike" kern="100" noProof="0" dirty="0">
                <a:solidFill>
                  <a:srgbClr val="262626"/>
                </a:solidFill>
                <a:effectLst/>
                <a:latin typeface="Cambria" panose="02040503050406030204" pitchFamily="18" charset="0"/>
                <a:ea typeface="Cambria" panose="02040503050406030204" pitchFamily="18" charset="0"/>
              </a:rPr>
              <a:t>The consultant travel section under subawards should not be used for consultant travel.  All consultant travel should be re-allocated to the Procurement Contracts category.</a:t>
            </a:r>
          </a:p>
          <a:p>
            <a:pPr marL="285750" marR="0" lvl="0" indent="-285750" algn="l" rtl="0">
              <a:lnSpc>
                <a:spcPct val="100000"/>
              </a:lnSpc>
              <a:spcBef>
                <a:spcPts val="0"/>
              </a:spcBef>
              <a:spcAft>
                <a:spcPts val="0"/>
              </a:spcAft>
              <a:buClrTx/>
              <a:buSzTx/>
              <a:buFont typeface="Arial" panose="020B0604020202020204" pitchFamily="34" charset="0"/>
              <a:buChar char="•"/>
            </a:pPr>
            <a:endParaRPr lang="en-US" sz="1800" kern="100" dirty="0">
              <a:effectLst/>
              <a:latin typeface="Cambria" panose="02040503050406030204" pitchFamily="18" charset="0"/>
              <a:ea typeface="Cambria" panose="02040503050406030204" pitchFamily="18" charset="0"/>
              <a:cs typeface="Times New Roman"/>
            </a:endParaRPr>
          </a:p>
          <a:p>
            <a:pPr marL="285750" marR="0" lvl="0" indent="-285750" algn="l" rtl="0">
              <a:lnSpc>
                <a:spcPct val="100000"/>
              </a:lnSpc>
              <a:spcBef>
                <a:spcPts val="0"/>
              </a:spcBef>
              <a:spcAft>
                <a:spcPts val="0"/>
              </a:spcAft>
              <a:buClrTx/>
              <a:buSzTx/>
              <a:buFont typeface="Arial" panose="020B0604020202020204" pitchFamily="34" charset="0"/>
              <a:buChar char="•"/>
            </a:pPr>
            <a:r>
              <a:rPr lang="en-US" sz="1800" kern="100" dirty="0">
                <a:effectLst/>
                <a:latin typeface="Cambria" panose="02040503050406030204" pitchFamily="18" charset="0"/>
                <a:ea typeface="Cambria" panose="02040503050406030204" pitchFamily="18" charset="0"/>
                <a:cs typeface="Times New Roman"/>
              </a:rPr>
              <a:t>Grantees using the De Minimis Indirect Cost rate can only apply $50,000 total per subaward in the indirect cost base regardless of the period of performance.</a:t>
            </a:r>
          </a:p>
          <a:p>
            <a:pPr marL="285750" marR="0" lvl="0" indent="-285750" algn="l" rtl="0">
              <a:lnSpc>
                <a:spcPct val="100000"/>
              </a:lnSpc>
              <a:spcBef>
                <a:spcPts val="0"/>
              </a:spcBef>
              <a:spcAft>
                <a:spcPts val="0"/>
              </a:spcAft>
              <a:buClrTx/>
              <a:buSzTx/>
              <a:buFont typeface="Arial" panose="020B0604020202020204" pitchFamily="34" charset="0"/>
              <a:buChar char="•"/>
            </a:pPr>
            <a:endParaRPr lang="en-US" sz="1800" dirty="0">
              <a:latin typeface="Cambria" panose="02040503050406030204" pitchFamily="18" charset="0"/>
              <a:ea typeface="Cambria" panose="02040503050406030204" pitchFamily="18" charset="0"/>
            </a:endParaRPr>
          </a:p>
          <a:p>
            <a:pPr marL="285750" marR="0" lvl="0" indent="-285750" algn="l">
              <a:lnSpc>
                <a:spcPct val="100000"/>
              </a:lnSpc>
              <a:spcBef>
                <a:spcPts val="0"/>
              </a:spcBef>
              <a:spcAft>
                <a:spcPts val="0"/>
              </a:spcAft>
              <a:buClrTx/>
              <a:buSzTx/>
              <a:buFont typeface="Arial" panose="020B0604020202020204" pitchFamily="34" charset="0"/>
              <a:buChar char="•"/>
            </a:pPr>
            <a:r>
              <a:rPr lang="en-US" sz="1800" kern="100" dirty="0">
                <a:effectLst/>
                <a:latin typeface="Cambria" panose="02040503050406030204" pitchFamily="18" charset="0"/>
                <a:ea typeface="Cambria" panose="02040503050406030204" pitchFamily="18" charset="0"/>
                <a:cs typeface="Times New Roman"/>
              </a:rPr>
              <a:t>Subrecipients must follow the $650 a day rule to pay consultants.</a:t>
            </a:r>
          </a:p>
          <a:p>
            <a:pPr marL="285750" marR="0" lvl="0" indent="-285750" algn="l">
              <a:lnSpc>
                <a:spcPct val="100000"/>
              </a:lnSpc>
              <a:spcBef>
                <a:spcPts val="0"/>
              </a:spcBef>
              <a:spcAft>
                <a:spcPts val="0"/>
              </a:spcAft>
              <a:buClrTx/>
              <a:buSzTx/>
              <a:buFont typeface="Arial" panose="020B0604020202020204" pitchFamily="34" charset="0"/>
              <a:buChar char="•"/>
            </a:pPr>
            <a:endParaRPr lang="en-US" sz="1800" kern="100" dirty="0">
              <a:effectLst/>
              <a:latin typeface="Cambria" panose="02040503050406030204" pitchFamily="18" charset="0"/>
              <a:ea typeface="Cambria" panose="02040503050406030204" pitchFamily="18" charset="0"/>
              <a:cs typeface="Times New Roman"/>
            </a:endParaRPr>
          </a:p>
          <a:p>
            <a:pPr marL="285750" marR="0" lvl="0" indent="-285750" algn="l">
              <a:lnSpc>
                <a:spcPct val="100000"/>
              </a:lnSpc>
              <a:spcBef>
                <a:spcPts val="0"/>
              </a:spcBef>
              <a:spcAft>
                <a:spcPts val="0"/>
              </a:spcAft>
              <a:buClrTx/>
              <a:buSzTx/>
              <a:buFont typeface="Arial" panose="020B0604020202020204" pitchFamily="34" charset="0"/>
              <a:buChar char="•"/>
            </a:pPr>
            <a:r>
              <a:rPr lang="en-US" sz="1800" kern="100" dirty="0">
                <a:effectLst/>
                <a:latin typeface="Cambria" panose="02040503050406030204" pitchFamily="18" charset="0"/>
                <a:ea typeface="Cambria" panose="02040503050406030204" pitchFamily="18" charset="0"/>
                <a:cs typeface="Times New Roman"/>
              </a:rPr>
              <a:t>Subrecipients must follow award terms and special conditions same as the grantee.</a:t>
            </a:r>
          </a:p>
          <a:p>
            <a:pPr marL="285750" indent="-285750">
              <a:spcBef>
                <a:spcPct val="20000"/>
              </a:spcBef>
              <a:spcAft>
                <a:spcPts val="600"/>
              </a:spcAft>
              <a:buFont typeface="Arial"/>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u="none" strike="noStrike" dirty="0">
              <a:effectLst/>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Arial" panose="020B0604020202020204" pitchFamily="34" charset="0"/>
            </a:endParaRPr>
          </a:p>
          <a:p>
            <a:endParaRPr lang="en-US" sz="2000" dirty="0"/>
          </a:p>
        </p:txBody>
      </p:sp>
    </p:spTree>
    <p:extLst>
      <p:ext uri="{BB962C8B-B14F-4D97-AF65-F5344CB8AC3E}">
        <p14:creationId xmlns:p14="http://schemas.microsoft.com/office/powerpoint/2010/main" val="6748520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39AC33-C312-1D4C-9C8D-B66839C1002B}"/>
              </a:ext>
            </a:extLst>
          </p:cNvPr>
          <p:cNvSpPr>
            <a:spLocks noGrp="1"/>
          </p:cNvSpPr>
          <p:nvPr>
            <p:ph type="title"/>
          </p:nvPr>
        </p:nvSpPr>
        <p:spPr>
          <a:xfrm>
            <a:off x="699713" y="248038"/>
            <a:ext cx="7063721" cy="1159200"/>
          </a:xfrm>
        </p:spPr>
        <p:txBody>
          <a:bodyPr vert="horz" lIns="91440" tIns="45720" rIns="91440" bIns="45720" rtlCol="0" anchor="ctr">
            <a:normAutofit/>
          </a:bodyPr>
          <a:lstStyle/>
          <a:p>
            <a:pPr algn="l" defTabSz="914400">
              <a:lnSpc>
                <a:spcPct val="90000"/>
              </a:lnSpc>
            </a:pPr>
            <a:r>
              <a:rPr lang="en-US" sz="4000" kern="1200">
                <a:solidFill>
                  <a:srgbClr val="FFFFFF"/>
                </a:solidFill>
                <a:latin typeface="+mj-lt"/>
                <a:ea typeface="+mj-ea"/>
                <a:cs typeface="+mj-cs"/>
              </a:rPr>
              <a:t>Budget Review</a:t>
            </a:r>
          </a:p>
        </p:txBody>
      </p:sp>
      <p:pic>
        <p:nvPicPr>
          <p:cNvPr id="3" name="Picture 2" descr="budge review chart for subawards and how to read it">
            <a:extLst>
              <a:ext uri="{FF2B5EF4-FFF2-40B4-BE49-F238E27FC236}">
                <a16:creationId xmlns:a16="http://schemas.microsoft.com/office/drawing/2014/main" id="{BEB598D4-9B6F-ED8A-7B89-BF266B851A45}"/>
              </a:ext>
            </a:extLst>
          </p:cNvPr>
          <p:cNvPicPr>
            <a:picLocks noChangeAspect="1"/>
          </p:cNvPicPr>
          <p:nvPr/>
        </p:nvPicPr>
        <p:blipFill>
          <a:blip r:embed="rId2"/>
          <a:stretch>
            <a:fillRect/>
          </a:stretch>
        </p:blipFill>
        <p:spPr>
          <a:xfrm>
            <a:off x="984408" y="1966293"/>
            <a:ext cx="10223182" cy="4452160"/>
          </a:xfrm>
          <a:prstGeom prst="rect">
            <a:avLst/>
          </a:prstGeom>
        </p:spPr>
      </p:pic>
    </p:spTree>
    <p:extLst>
      <p:ext uri="{BB962C8B-B14F-4D97-AF65-F5344CB8AC3E}">
        <p14:creationId xmlns:p14="http://schemas.microsoft.com/office/powerpoint/2010/main" val="6761909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045BF01-625E-4022-91E5-488DB3FCB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0658" cy="6858000"/>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schemeClr>
              </a:solidFill>
            </a:endParaRPr>
          </a:p>
        </p:txBody>
      </p:sp>
      <p:sp>
        <p:nvSpPr>
          <p:cNvPr id="2" name="Title 1">
            <a:extLst>
              <a:ext uri="{FF2B5EF4-FFF2-40B4-BE49-F238E27FC236}">
                <a16:creationId xmlns:a16="http://schemas.microsoft.com/office/drawing/2014/main" id="{8B7103A1-751D-ACCE-3F73-358F278FC59E}"/>
              </a:ext>
            </a:extLst>
          </p:cNvPr>
          <p:cNvSpPr>
            <a:spLocks noGrp="1"/>
          </p:cNvSpPr>
          <p:nvPr>
            <p:ph type="title"/>
          </p:nvPr>
        </p:nvSpPr>
        <p:spPr>
          <a:xfrm>
            <a:off x="475488" y="2745736"/>
            <a:ext cx="3703320" cy="1366528"/>
          </a:xfrm>
          <a:solidFill>
            <a:schemeClr val="tx1">
              <a:alpha val="50000"/>
            </a:schemeClr>
          </a:solidFill>
          <a:ln w="25400" cap="sq" cmpd="sng">
            <a:solidFill>
              <a:schemeClr val="bg1"/>
            </a:solidFill>
            <a:miter lim="800000"/>
          </a:ln>
        </p:spPr>
        <p:txBody>
          <a:bodyPr vert="horz" lIns="91440" tIns="45720" rIns="91440" bIns="45720" rtlCol="0" anchor="ctr">
            <a:normAutofit/>
          </a:bodyPr>
          <a:lstStyle/>
          <a:p>
            <a:pPr defTabSz="914400">
              <a:lnSpc>
                <a:spcPct val="90000"/>
              </a:lnSpc>
            </a:pPr>
            <a:r>
              <a:rPr lang="en-US" sz="2700" kern="1200">
                <a:solidFill>
                  <a:schemeClr val="bg1"/>
                </a:solidFill>
                <a:latin typeface="+mj-lt"/>
                <a:ea typeface="+mj-ea"/>
                <a:cs typeface="+mj-cs"/>
              </a:rPr>
              <a:t>Procurements/Contracts</a:t>
            </a:r>
          </a:p>
        </p:txBody>
      </p:sp>
      <p:sp useBgFill="1">
        <p:nvSpPr>
          <p:cNvPr id="11" name="Rectangle 10">
            <a:extLst>
              <a:ext uri="{FF2B5EF4-FFF2-40B4-BE49-F238E27FC236}">
                <a16:creationId xmlns:a16="http://schemas.microsoft.com/office/drawing/2014/main" id="{0E442549-290E-4B7E-892E-F2DB911DD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7" y="-2"/>
            <a:ext cx="753770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089B215-6967-A8FD-65C0-581A80DEB95A}"/>
              </a:ext>
            </a:extLst>
          </p:cNvPr>
          <p:cNvSpPr>
            <a:spLocks noGrp="1"/>
          </p:cNvSpPr>
          <p:nvPr>
            <p:ph idx="1"/>
          </p:nvPr>
        </p:nvSpPr>
        <p:spPr>
          <a:xfrm>
            <a:off x="5294377" y="640080"/>
            <a:ext cx="6049953" cy="2523854"/>
          </a:xfrm>
        </p:spPr>
        <p:txBody>
          <a:bodyPr vert="horz" lIns="91440" tIns="45720" rIns="91440" bIns="45720" rtlCol="0" anchor="b">
            <a:normAutofit/>
          </a:bodyPr>
          <a:lstStyle/>
          <a:p>
            <a:pPr marL="0" indent="-228600" defTabSz="914400">
              <a:lnSpc>
                <a:spcPct val="90000"/>
              </a:lnSpc>
            </a:pPr>
            <a:r>
              <a:rPr lang="en-US" sz="2000" dirty="0">
                <a:latin typeface="Cambria" panose="02040503050406030204" pitchFamily="18" charset="0"/>
                <a:ea typeface="Cambria" panose="02040503050406030204" pitchFamily="18" charset="0"/>
              </a:rPr>
              <a:t>L</a:t>
            </a:r>
            <a:r>
              <a:rPr lang="en-US" sz="2000" b="0" i="0" dirty="0">
                <a:effectLst/>
                <a:latin typeface="Cambria" panose="02040503050406030204" pitchFamily="18" charset="0"/>
                <a:ea typeface="Cambria" panose="02040503050406030204" pitchFamily="18" charset="0"/>
              </a:rPr>
              <a:t>egal instruments used by recipients or subrecipients of Federal awards to purchase property or services needed to carry out their projects or programs. These contracts are subject to specific rules and procedures outlined in 2 CFR 200, particularly in subpart D, which focuses on procurement standards. </a:t>
            </a:r>
            <a:endParaRPr lang="en-US" sz="2000" dirty="0">
              <a:latin typeface="Cambria" panose="02040503050406030204" pitchFamily="18" charset="0"/>
              <a:ea typeface="Cambria" panose="02040503050406030204" pitchFamily="18" charset="0"/>
            </a:endParaRPr>
          </a:p>
        </p:txBody>
      </p:sp>
      <p:sp>
        <p:nvSpPr>
          <p:cNvPr id="4" name="TextBox 3">
            <a:extLst>
              <a:ext uri="{FF2B5EF4-FFF2-40B4-BE49-F238E27FC236}">
                <a16:creationId xmlns:a16="http://schemas.microsoft.com/office/drawing/2014/main" id="{CBE6949A-DC65-F8CF-8472-117AA9C03DFE}"/>
              </a:ext>
            </a:extLst>
          </p:cNvPr>
          <p:cNvSpPr txBox="1"/>
          <p:nvPr/>
        </p:nvSpPr>
        <p:spPr>
          <a:xfrm>
            <a:off x="5294377" y="3671317"/>
            <a:ext cx="6059423" cy="250564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dirty="0"/>
              <a:t>2 CFR 200.320</a:t>
            </a:r>
          </a:p>
        </p:txBody>
      </p:sp>
    </p:spTree>
    <p:extLst>
      <p:ext uri="{BB962C8B-B14F-4D97-AF65-F5344CB8AC3E}">
        <p14:creationId xmlns:p14="http://schemas.microsoft.com/office/powerpoint/2010/main" val="2595199626"/>
      </p:ext>
    </p:extLst>
  </p:cSld>
  <p:clrMapOvr>
    <a:overrideClrMapping bg1="dk1" tx1="lt1" bg2="dk2" tx2="lt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7A64C4-3497-EA88-4E0A-74ECFD11D5B7}"/>
              </a:ext>
            </a:extLst>
          </p:cNvPr>
          <p:cNvSpPr>
            <a:spLocks noGrp="1"/>
          </p:cNvSpPr>
          <p:nvPr>
            <p:ph type="title"/>
          </p:nvPr>
        </p:nvSpPr>
        <p:spPr>
          <a:xfrm>
            <a:off x="826396" y="586855"/>
            <a:ext cx="4230100" cy="3387497"/>
          </a:xfrm>
        </p:spPr>
        <p:txBody>
          <a:bodyPr anchor="b">
            <a:normAutofit/>
          </a:bodyPr>
          <a:lstStyle/>
          <a:p>
            <a:pPr algn="r"/>
            <a:r>
              <a:rPr lang="en-US" sz="4000" dirty="0">
                <a:solidFill>
                  <a:srgbClr val="FFFFFF"/>
                </a:solidFill>
              </a:rPr>
              <a:t>Important things to Know – Procurement Contracts</a:t>
            </a:r>
          </a:p>
        </p:txBody>
      </p:sp>
      <p:sp>
        <p:nvSpPr>
          <p:cNvPr id="3" name="Content Placeholder 2">
            <a:extLst>
              <a:ext uri="{FF2B5EF4-FFF2-40B4-BE49-F238E27FC236}">
                <a16:creationId xmlns:a16="http://schemas.microsoft.com/office/drawing/2014/main" id="{A7AB4F24-2D6B-D0B7-869E-2595607C89FB}"/>
              </a:ext>
            </a:extLst>
          </p:cNvPr>
          <p:cNvSpPr>
            <a:spLocks noGrp="1"/>
          </p:cNvSpPr>
          <p:nvPr>
            <p:ph idx="1"/>
          </p:nvPr>
        </p:nvSpPr>
        <p:spPr>
          <a:xfrm>
            <a:off x="6503157" y="3287648"/>
            <a:ext cx="4862447" cy="5546047"/>
          </a:xfrm>
        </p:spPr>
        <p:txBody>
          <a:bodyPr anchor="ctr">
            <a:normAutofit fontScale="85000" lnSpcReduction="10000"/>
          </a:bodyPr>
          <a:lstStyle/>
          <a:p>
            <a:pPr marL="285750" marR="0" lvl="0" indent="-285750" algn="l">
              <a:lnSpc>
                <a:spcPct val="100000"/>
              </a:lnSpc>
              <a:spcBef>
                <a:spcPts val="0"/>
              </a:spcBef>
              <a:spcAft>
                <a:spcPts val="0"/>
              </a:spcAft>
              <a:buClrTx/>
              <a:buSzTx/>
              <a:buFont typeface="Arial" panose="020B0604020202020204" pitchFamily="34" charset="0"/>
              <a:buChar char="•"/>
            </a:pPr>
            <a:r>
              <a:rPr lang="en-US" sz="1900" b="0" i="0" u="none" strike="noStrike" noProof="0" dirty="0">
                <a:solidFill>
                  <a:srgbClr val="262626"/>
                </a:solidFill>
                <a:latin typeface="Cambria" panose="02040503050406030204" pitchFamily="18" charset="0"/>
                <a:ea typeface="Cambria" panose="02040503050406030204" pitchFamily="18" charset="0"/>
              </a:rPr>
              <a:t>Describe in detail the purpose of the contract, duties the consultants will perform and how it will benefit the program.  Indicate the policy (their own or federal) that is being followed. </a:t>
            </a:r>
          </a:p>
          <a:p>
            <a:pPr marL="0" marR="0" lvl="0" indent="0" algn="l">
              <a:lnSpc>
                <a:spcPct val="100000"/>
              </a:lnSpc>
              <a:spcBef>
                <a:spcPts val="0"/>
              </a:spcBef>
              <a:spcAft>
                <a:spcPts val="0"/>
              </a:spcAft>
              <a:buClrTx/>
              <a:buSzTx/>
              <a:buNone/>
            </a:pPr>
            <a:endParaRPr lang="en-US" sz="1900" dirty="0">
              <a:latin typeface="Cambria" panose="02040503050406030204" pitchFamily="18" charset="0"/>
              <a:ea typeface="Cambria" panose="02040503050406030204" pitchFamily="18" charset="0"/>
            </a:endParaRP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900" b="0" i="0" u="none" strike="noStrike" noProof="0" dirty="0">
                <a:solidFill>
                  <a:srgbClr val="262626"/>
                </a:solidFill>
                <a:latin typeface="Cambria" panose="02040503050406030204" pitchFamily="18" charset="0"/>
                <a:ea typeface="Cambria" panose="02040503050406030204" pitchFamily="18" charset="0"/>
              </a:rPr>
              <a:t>Consultant fees exceeding the </a:t>
            </a:r>
            <a:r>
              <a:rPr lang="en-US" sz="1900" b="1" i="0" u="none" strike="noStrike" noProof="0" dirty="0">
                <a:solidFill>
                  <a:srgbClr val="262626"/>
                </a:solidFill>
                <a:latin typeface="Cambria" panose="02040503050406030204" pitchFamily="18" charset="0"/>
                <a:ea typeface="Cambria" panose="02040503050406030204" pitchFamily="18" charset="0"/>
              </a:rPr>
              <a:t>maximum rate </a:t>
            </a:r>
            <a:r>
              <a:rPr lang="en-US" sz="1900" b="0" i="0" u="none" strike="noStrike" noProof="0" dirty="0">
                <a:solidFill>
                  <a:srgbClr val="262626"/>
                </a:solidFill>
                <a:latin typeface="Cambria" panose="02040503050406030204" pitchFamily="18" charset="0"/>
                <a:ea typeface="Cambria" panose="02040503050406030204" pitchFamily="18" charset="0"/>
              </a:rPr>
              <a:t>for an 8-hour day $650 or $81.25 per </a:t>
            </a:r>
            <a:r>
              <a:rPr lang="en-US" sz="1900" b="0" i="0" u="none" strike="noStrike" noProof="0" dirty="0" err="1">
                <a:solidFill>
                  <a:srgbClr val="262626"/>
                </a:solidFill>
                <a:latin typeface="Cambria" panose="02040503050406030204" pitchFamily="18" charset="0"/>
                <a:ea typeface="Cambria" panose="02040503050406030204" pitchFamily="18" charset="0"/>
              </a:rPr>
              <a:t>hr</a:t>
            </a:r>
            <a:r>
              <a:rPr lang="en-US" sz="1900" b="0" i="0" u="none" strike="noStrike" noProof="0" dirty="0">
                <a:solidFill>
                  <a:srgbClr val="262626"/>
                </a:solidFill>
                <a:latin typeface="Cambria" panose="02040503050406030204" pitchFamily="18" charset="0"/>
                <a:ea typeface="Cambria" panose="02040503050406030204" pitchFamily="18" charset="0"/>
              </a:rPr>
              <a:t> require additional justification and prior approval. Grant Manager should note approval in the Internal Review and Remarks Comments.</a:t>
            </a:r>
          </a:p>
          <a:p>
            <a:pPr marL="0" marR="0" lvl="0" indent="0" algn="l" rtl="0" eaLnBrk="1" fontAlgn="auto" latinLnBrk="0" hangingPunct="1">
              <a:lnSpc>
                <a:spcPct val="100000"/>
              </a:lnSpc>
              <a:spcBef>
                <a:spcPts val="0"/>
              </a:spcBef>
              <a:spcAft>
                <a:spcPts val="0"/>
              </a:spcAft>
              <a:buClrTx/>
              <a:buSzTx/>
              <a:buNone/>
            </a:pPr>
            <a:endParaRPr lang="en-US" sz="1900" dirty="0">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r>
              <a:rPr lang="en-US" sz="1900" b="0" i="0" u="none" strike="noStrike" noProof="0" dirty="0">
                <a:solidFill>
                  <a:srgbClr val="262626"/>
                </a:solidFill>
                <a:latin typeface="Cambria" panose="02040503050406030204" pitchFamily="18" charset="0"/>
                <a:ea typeface="Cambria" panose="02040503050406030204" pitchFamily="18" charset="0"/>
              </a:rPr>
              <a:t>A GAM must be initiated to request to enter into a non-competitive contractual relationship with a contractor under an award where the contracted cost exceeds the simplified acquisition threshold. Please see Financial Guide Chapter 3.8.</a:t>
            </a: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dirty="0">
              <a:solidFill>
                <a:srgbClr val="262626"/>
              </a:solidFill>
              <a:latin typeface="Cambria" panose="02040503050406030204" pitchFamily="18" charset="0"/>
              <a:ea typeface="Cambria" panose="02040503050406030204" pitchFamily="18" charset="0"/>
            </a:endParaRPr>
          </a:p>
          <a:p>
            <a:pPr marL="285750" indent="-285750">
              <a:spcAft>
                <a:spcPts val="600"/>
              </a:spcAft>
            </a:pPr>
            <a:r>
              <a:rPr lang="en-US" sz="1900" b="0" i="0" u="none" strike="noStrike" noProof="0" dirty="0">
                <a:solidFill>
                  <a:srgbClr val="262626"/>
                </a:solidFill>
                <a:latin typeface="Cambria" panose="02040503050406030204" pitchFamily="18" charset="0"/>
                <a:ea typeface="Cambria" panose="02040503050406030204" pitchFamily="18" charset="0"/>
              </a:rPr>
              <a:t>Sole Source Contracts over $250k requires approval from the Program Manager and OCFO. See -</a:t>
            </a:r>
            <a:r>
              <a:rPr lang="en-US" sz="1800" dirty="0">
                <a:latin typeface="Cambria" panose="02040503050406030204" pitchFamily="18" charset="0"/>
                <a:ea typeface="Cambria" panose="02040503050406030204" pitchFamily="18" charset="0"/>
              </a:rPr>
              <a:t>Procurement Standards—General Guidance for Open Competition  (Uniform Guidance at 2 C.F.R. § 200.317 through 2 C.F.R. § 200.327)</a:t>
            </a: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b="0" i="0" u="none" strike="noStrike" noProof="0" dirty="0">
              <a:solidFill>
                <a:srgbClr val="262626"/>
              </a:solidFill>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dirty="0">
              <a:solidFill>
                <a:srgbClr val="262626"/>
              </a:solidFill>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b="0" i="0" u="none" strike="noStrike" noProof="0" dirty="0">
              <a:solidFill>
                <a:srgbClr val="000000"/>
              </a:solidFill>
              <a:latin typeface="Cambria" panose="02040503050406030204" pitchFamily="18" charset="0"/>
              <a:ea typeface="Cambria" panose="02040503050406030204" pitchFamily="18" charset="0"/>
            </a:endParaRPr>
          </a:p>
          <a:p>
            <a:pPr marL="285750" indent="-285750">
              <a:spcBef>
                <a:spcPct val="20000"/>
              </a:spcBef>
              <a:spcAft>
                <a:spcPts val="600"/>
              </a:spcAft>
              <a:buFont typeface="Arial"/>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u="none" strike="noStrike" dirty="0">
              <a:effectLst/>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Arial" panose="020B0604020202020204" pitchFamily="34" charset="0"/>
            </a:endParaRPr>
          </a:p>
          <a:p>
            <a:endParaRPr lang="en-US" sz="2000" dirty="0"/>
          </a:p>
        </p:txBody>
      </p:sp>
    </p:spTree>
    <p:extLst>
      <p:ext uri="{BB962C8B-B14F-4D97-AF65-F5344CB8AC3E}">
        <p14:creationId xmlns:p14="http://schemas.microsoft.com/office/powerpoint/2010/main" val="38811418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39AC33-C312-1D4C-9C8D-B66839C1002B}"/>
              </a:ext>
            </a:extLst>
          </p:cNvPr>
          <p:cNvSpPr>
            <a:spLocks noGrp="1"/>
          </p:cNvSpPr>
          <p:nvPr>
            <p:ph type="title"/>
          </p:nvPr>
        </p:nvSpPr>
        <p:spPr>
          <a:xfrm>
            <a:off x="699713" y="248038"/>
            <a:ext cx="7063721" cy="1159200"/>
          </a:xfrm>
        </p:spPr>
        <p:txBody>
          <a:bodyPr vert="horz" lIns="91440" tIns="45720" rIns="91440" bIns="45720" rtlCol="0" anchor="ctr">
            <a:normAutofit/>
          </a:bodyPr>
          <a:lstStyle/>
          <a:p>
            <a:pPr algn="l" defTabSz="914400">
              <a:lnSpc>
                <a:spcPct val="90000"/>
              </a:lnSpc>
            </a:pPr>
            <a:r>
              <a:rPr lang="en-US" sz="4000" kern="1200">
                <a:solidFill>
                  <a:srgbClr val="FFFFFF"/>
                </a:solidFill>
                <a:latin typeface="+mj-lt"/>
                <a:ea typeface="+mj-ea"/>
                <a:cs typeface="+mj-cs"/>
              </a:rPr>
              <a:t>Budget Review</a:t>
            </a:r>
          </a:p>
        </p:txBody>
      </p:sp>
      <p:pic>
        <p:nvPicPr>
          <p:cNvPr id="6" name="Picture 5" descr="budget review chart for procurement contracts and how to read it">
            <a:extLst>
              <a:ext uri="{FF2B5EF4-FFF2-40B4-BE49-F238E27FC236}">
                <a16:creationId xmlns:a16="http://schemas.microsoft.com/office/drawing/2014/main" id="{ED824C9D-95CE-11BD-2DDA-ADAA733B7819}"/>
              </a:ext>
            </a:extLst>
          </p:cNvPr>
          <p:cNvPicPr>
            <a:picLocks noChangeAspect="1"/>
          </p:cNvPicPr>
          <p:nvPr/>
        </p:nvPicPr>
        <p:blipFill>
          <a:blip r:embed="rId2"/>
          <a:stretch>
            <a:fillRect/>
          </a:stretch>
        </p:blipFill>
        <p:spPr>
          <a:xfrm>
            <a:off x="1072049" y="2192086"/>
            <a:ext cx="10251733" cy="3620625"/>
          </a:xfrm>
          <a:prstGeom prst="rect">
            <a:avLst/>
          </a:prstGeom>
        </p:spPr>
      </p:pic>
    </p:spTree>
    <p:extLst>
      <p:ext uri="{BB962C8B-B14F-4D97-AF65-F5344CB8AC3E}">
        <p14:creationId xmlns:p14="http://schemas.microsoft.com/office/powerpoint/2010/main" val="18540899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39AC33-C312-1D4C-9C8D-B66839C1002B}"/>
              </a:ext>
            </a:extLst>
          </p:cNvPr>
          <p:cNvSpPr>
            <a:spLocks noGrp="1"/>
          </p:cNvSpPr>
          <p:nvPr>
            <p:ph type="title"/>
          </p:nvPr>
        </p:nvSpPr>
        <p:spPr>
          <a:xfrm>
            <a:off x="699713" y="248038"/>
            <a:ext cx="7063721" cy="1159200"/>
          </a:xfrm>
        </p:spPr>
        <p:txBody>
          <a:bodyPr vert="horz" lIns="91440" tIns="45720" rIns="91440" bIns="45720" rtlCol="0" anchor="ctr">
            <a:normAutofit/>
          </a:bodyPr>
          <a:lstStyle/>
          <a:p>
            <a:pPr algn="l" defTabSz="914400">
              <a:lnSpc>
                <a:spcPct val="90000"/>
              </a:lnSpc>
            </a:pPr>
            <a:r>
              <a:rPr lang="en-US" sz="4000" kern="1200">
                <a:solidFill>
                  <a:srgbClr val="FFFFFF"/>
                </a:solidFill>
                <a:latin typeface="+mj-lt"/>
                <a:ea typeface="+mj-ea"/>
                <a:cs typeface="+mj-cs"/>
              </a:rPr>
              <a:t>Budget Review</a:t>
            </a:r>
          </a:p>
        </p:txBody>
      </p:sp>
      <p:pic>
        <p:nvPicPr>
          <p:cNvPr id="3" name="Picture 2" descr="continuation of a procurement contracts budget chart and how to read it">
            <a:extLst>
              <a:ext uri="{FF2B5EF4-FFF2-40B4-BE49-F238E27FC236}">
                <a16:creationId xmlns:a16="http://schemas.microsoft.com/office/drawing/2014/main" id="{25C024BE-4505-F87B-0595-672DE29269A7}"/>
              </a:ext>
            </a:extLst>
          </p:cNvPr>
          <p:cNvPicPr>
            <a:picLocks noChangeAspect="1"/>
          </p:cNvPicPr>
          <p:nvPr/>
        </p:nvPicPr>
        <p:blipFill>
          <a:blip r:embed="rId2"/>
          <a:stretch>
            <a:fillRect/>
          </a:stretch>
        </p:blipFill>
        <p:spPr>
          <a:xfrm>
            <a:off x="1046278" y="2202297"/>
            <a:ext cx="10499178" cy="3689090"/>
          </a:xfrm>
          <a:prstGeom prst="rect">
            <a:avLst/>
          </a:prstGeom>
        </p:spPr>
      </p:pic>
    </p:spTree>
    <p:extLst>
      <p:ext uri="{BB962C8B-B14F-4D97-AF65-F5344CB8AC3E}">
        <p14:creationId xmlns:p14="http://schemas.microsoft.com/office/powerpoint/2010/main" val="11728678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045BF01-625E-4022-91E5-488DB3FCB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0658" cy="6858000"/>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schemeClr>
              </a:solidFill>
            </a:endParaRPr>
          </a:p>
        </p:txBody>
      </p:sp>
      <p:sp>
        <p:nvSpPr>
          <p:cNvPr id="2" name="Title 1">
            <a:extLst>
              <a:ext uri="{FF2B5EF4-FFF2-40B4-BE49-F238E27FC236}">
                <a16:creationId xmlns:a16="http://schemas.microsoft.com/office/drawing/2014/main" id="{8B7103A1-751D-ACCE-3F73-358F278FC59E}"/>
              </a:ext>
            </a:extLst>
          </p:cNvPr>
          <p:cNvSpPr>
            <a:spLocks noGrp="1"/>
          </p:cNvSpPr>
          <p:nvPr>
            <p:ph type="title"/>
          </p:nvPr>
        </p:nvSpPr>
        <p:spPr>
          <a:xfrm>
            <a:off x="475488" y="2745736"/>
            <a:ext cx="3703320" cy="1366528"/>
          </a:xfrm>
          <a:solidFill>
            <a:schemeClr val="tx1">
              <a:alpha val="50000"/>
            </a:schemeClr>
          </a:solidFill>
          <a:ln w="25400" cap="sq" cmpd="sng">
            <a:solidFill>
              <a:schemeClr val="bg1"/>
            </a:solidFill>
            <a:miter lim="800000"/>
          </a:ln>
        </p:spPr>
        <p:txBody>
          <a:bodyPr vert="horz" lIns="91440" tIns="45720" rIns="91440" bIns="45720" rtlCol="0" anchor="ctr">
            <a:normAutofit/>
          </a:bodyPr>
          <a:lstStyle/>
          <a:p>
            <a:pPr defTabSz="914400">
              <a:lnSpc>
                <a:spcPct val="90000"/>
              </a:lnSpc>
            </a:pPr>
            <a:r>
              <a:rPr lang="en-US" sz="3200" kern="1200">
                <a:solidFill>
                  <a:schemeClr val="bg1"/>
                </a:solidFill>
                <a:latin typeface="+mj-lt"/>
                <a:ea typeface="+mj-ea"/>
                <a:cs typeface="+mj-cs"/>
              </a:rPr>
              <a:t>Other Category</a:t>
            </a:r>
          </a:p>
        </p:txBody>
      </p:sp>
      <p:sp useBgFill="1">
        <p:nvSpPr>
          <p:cNvPr id="11" name="Rectangle 10">
            <a:extLst>
              <a:ext uri="{FF2B5EF4-FFF2-40B4-BE49-F238E27FC236}">
                <a16:creationId xmlns:a16="http://schemas.microsoft.com/office/drawing/2014/main" id="{0E442549-290E-4B7E-892E-F2DB911DD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7" y="-2"/>
            <a:ext cx="753770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089B215-6967-A8FD-65C0-581A80DEB95A}"/>
              </a:ext>
            </a:extLst>
          </p:cNvPr>
          <p:cNvSpPr>
            <a:spLocks noGrp="1"/>
          </p:cNvSpPr>
          <p:nvPr>
            <p:ph idx="1"/>
          </p:nvPr>
        </p:nvSpPr>
        <p:spPr>
          <a:xfrm>
            <a:off x="5294377" y="640080"/>
            <a:ext cx="6049953" cy="2523854"/>
          </a:xfrm>
        </p:spPr>
        <p:txBody>
          <a:bodyPr vert="horz" lIns="91440" tIns="45720" rIns="91440" bIns="45720" rtlCol="0" anchor="b">
            <a:normAutofit/>
          </a:bodyPr>
          <a:lstStyle/>
          <a:p>
            <a:pPr marL="0" indent="-228600" defTabSz="914400">
              <a:lnSpc>
                <a:spcPct val="90000"/>
              </a:lnSpc>
            </a:pPr>
            <a:r>
              <a:rPr lang="en-US" sz="2000" dirty="0">
                <a:latin typeface="Cambria" panose="02040503050406030204" pitchFamily="18" charset="0"/>
                <a:ea typeface="Cambria" panose="02040503050406030204" pitchFamily="18" charset="0"/>
              </a:rPr>
              <a:t>R</a:t>
            </a:r>
            <a:r>
              <a:rPr lang="en-US" sz="2000" b="0" i="0" dirty="0">
                <a:effectLst/>
                <a:latin typeface="Cambria" panose="02040503050406030204" pitchFamily="18" charset="0"/>
                <a:ea typeface="Cambria" panose="02040503050406030204" pitchFamily="18" charset="0"/>
              </a:rPr>
              <a:t>eferred to as "other direct costs," is not a specific, predefined category. Instead, it encompasses any allowable costs that are not classified as direct costs (which are readily identifiable to a particular project or activity)</a:t>
            </a:r>
            <a:endParaRPr lang="en-US" sz="2000" dirty="0">
              <a:latin typeface="Cambria" panose="02040503050406030204" pitchFamily="18" charset="0"/>
              <a:ea typeface="Cambria" panose="02040503050406030204" pitchFamily="18" charset="0"/>
            </a:endParaRPr>
          </a:p>
        </p:txBody>
      </p:sp>
      <p:sp>
        <p:nvSpPr>
          <p:cNvPr id="4" name="TextBox 3">
            <a:extLst>
              <a:ext uri="{FF2B5EF4-FFF2-40B4-BE49-F238E27FC236}">
                <a16:creationId xmlns:a16="http://schemas.microsoft.com/office/drawing/2014/main" id="{CBE6949A-DC65-F8CF-8472-117AA9C03DFE}"/>
              </a:ext>
            </a:extLst>
          </p:cNvPr>
          <p:cNvSpPr txBox="1"/>
          <p:nvPr/>
        </p:nvSpPr>
        <p:spPr>
          <a:xfrm>
            <a:off x="5294377" y="3671317"/>
            <a:ext cx="6059423" cy="250564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dirty="0"/>
              <a:t>2 CFR 200.413</a:t>
            </a:r>
          </a:p>
        </p:txBody>
      </p:sp>
    </p:spTree>
    <p:extLst>
      <p:ext uri="{BB962C8B-B14F-4D97-AF65-F5344CB8AC3E}">
        <p14:creationId xmlns:p14="http://schemas.microsoft.com/office/powerpoint/2010/main" val="3471076786"/>
      </p:ext>
    </p:extLst>
  </p:cSld>
  <p:clrMapOvr>
    <a:overrideClrMapping bg1="dk1" tx1="lt1" bg2="dk2" tx2="lt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7A64C4-3497-EA88-4E0A-74ECFD11D5B7}"/>
              </a:ext>
            </a:extLst>
          </p:cNvPr>
          <p:cNvSpPr>
            <a:spLocks noGrp="1"/>
          </p:cNvSpPr>
          <p:nvPr>
            <p:ph type="title"/>
          </p:nvPr>
        </p:nvSpPr>
        <p:spPr>
          <a:xfrm>
            <a:off x="826396" y="586855"/>
            <a:ext cx="4230100" cy="3387497"/>
          </a:xfrm>
        </p:spPr>
        <p:txBody>
          <a:bodyPr anchor="b">
            <a:normAutofit/>
          </a:bodyPr>
          <a:lstStyle/>
          <a:p>
            <a:pPr algn="r"/>
            <a:r>
              <a:rPr lang="en-US" sz="4000" dirty="0">
                <a:solidFill>
                  <a:srgbClr val="FFFFFF"/>
                </a:solidFill>
              </a:rPr>
              <a:t>Important things to Know – Other Costs</a:t>
            </a:r>
          </a:p>
        </p:txBody>
      </p:sp>
      <p:sp>
        <p:nvSpPr>
          <p:cNvPr id="3" name="Content Placeholder 2">
            <a:extLst>
              <a:ext uri="{FF2B5EF4-FFF2-40B4-BE49-F238E27FC236}">
                <a16:creationId xmlns:a16="http://schemas.microsoft.com/office/drawing/2014/main" id="{A7AB4F24-2D6B-D0B7-869E-2595607C89FB}"/>
              </a:ext>
            </a:extLst>
          </p:cNvPr>
          <p:cNvSpPr>
            <a:spLocks noGrp="1"/>
          </p:cNvSpPr>
          <p:nvPr>
            <p:ph idx="1"/>
          </p:nvPr>
        </p:nvSpPr>
        <p:spPr>
          <a:xfrm>
            <a:off x="6373761" y="4084976"/>
            <a:ext cx="4862447" cy="5546047"/>
          </a:xfrm>
        </p:spPr>
        <p:txBody>
          <a:bodyPr anchor="ctr">
            <a:normAutofit/>
          </a:bodyPr>
          <a:lstStyle/>
          <a:p>
            <a:pPr marL="285750" marR="0" lvl="0" indent="-285750" algn="l">
              <a:lnSpc>
                <a:spcPct val="100000"/>
              </a:lnSpc>
              <a:spcBef>
                <a:spcPts val="0"/>
              </a:spcBef>
              <a:spcAft>
                <a:spcPts val="0"/>
              </a:spcAft>
              <a:buClrTx/>
              <a:buSzTx/>
              <a:buFont typeface="Arial" panose="020B0604020202020204" pitchFamily="34" charset="0"/>
              <a:buChar char="•"/>
            </a:pPr>
            <a:r>
              <a:rPr lang="en-US" sz="2000" b="0" i="0" u="none" strike="noStrike" noProof="0" dirty="0">
                <a:solidFill>
                  <a:srgbClr val="262626"/>
                </a:solidFill>
                <a:latin typeface="Cambria" panose="02040503050406030204" pitchFamily="18" charset="0"/>
                <a:ea typeface="Cambria" panose="02040503050406030204" pitchFamily="18" charset="0"/>
              </a:rPr>
              <a:t>Other costs generally includes registration fees, rent, software, subscriptions, etc.</a:t>
            </a:r>
          </a:p>
          <a:p>
            <a:pPr marL="0" marR="0" lvl="0" indent="0" algn="l">
              <a:lnSpc>
                <a:spcPct val="100000"/>
              </a:lnSpc>
              <a:spcBef>
                <a:spcPts val="0"/>
              </a:spcBef>
              <a:spcAft>
                <a:spcPts val="0"/>
              </a:spcAft>
              <a:buClrTx/>
              <a:buSzTx/>
              <a:buNone/>
            </a:pPr>
            <a:endParaRPr lang="en-US" sz="2000" dirty="0">
              <a:latin typeface="Cambria" panose="02040503050406030204" pitchFamily="18" charset="0"/>
              <a:ea typeface="Cambria" panose="02040503050406030204" pitchFamily="18" charset="0"/>
            </a:endParaRP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2000" b="0" i="0" u="none" strike="noStrike" noProof="0" dirty="0">
                <a:solidFill>
                  <a:srgbClr val="262626"/>
                </a:solidFill>
                <a:latin typeface="Cambria" panose="02040503050406030204" pitchFamily="18" charset="0"/>
                <a:ea typeface="Cambria" panose="02040503050406030204" pitchFamily="18" charset="0"/>
              </a:rPr>
              <a:t>Each item must be detailed and listed separately, and an explanation should be included in the narrative. </a:t>
            </a:r>
          </a:p>
          <a:p>
            <a:pPr marL="0" marR="0" lvl="0" indent="0" algn="l" rtl="0" eaLnBrk="1" fontAlgn="auto" latinLnBrk="0" hangingPunct="1">
              <a:lnSpc>
                <a:spcPct val="100000"/>
              </a:lnSpc>
              <a:spcBef>
                <a:spcPts val="0"/>
              </a:spcBef>
              <a:spcAft>
                <a:spcPts val="0"/>
              </a:spcAft>
              <a:buClrTx/>
              <a:buSzTx/>
              <a:buNone/>
            </a:pPr>
            <a:endParaRPr lang="en-US" sz="2000"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US" sz="2000" dirty="0">
                <a:latin typeface="Cambria" panose="02040503050406030204" pitchFamily="18" charset="0"/>
                <a:ea typeface="Cambria" panose="02040503050406030204" pitchFamily="18" charset="0"/>
              </a:rPr>
              <a:t>Food and beverage for meetings (generally unallowable). There are exceptions for some programs. Prior approval is required.</a:t>
            </a: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dirty="0">
              <a:solidFill>
                <a:srgbClr val="262626"/>
              </a:solidFill>
              <a:latin typeface="Cambria" panose="02040503050406030204" pitchFamily="18" charset="0"/>
              <a:ea typeface="Cambria" panose="02040503050406030204" pitchFamily="18" charset="0"/>
            </a:endParaRPr>
          </a:p>
          <a:p>
            <a:pPr marL="285750" indent="-285750">
              <a:spcAft>
                <a:spcPts val="600"/>
              </a:spcAft>
            </a:pPr>
            <a:endParaRPr lang="en-US" sz="1800" dirty="0">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b="0" i="0" u="none" strike="noStrike" noProof="0" dirty="0">
              <a:solidFill>
                <a:srgbClr val="262626"/>
              </a:solidFill>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dirty="0">
              <a:solidFill>
                <a:srgbClr val="262626"/>
              </a:solidFill>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b="0" i="0" u="none" strike="noStrike" noProof="0" dirty="0">
              <a:solidFill>
                <a:srgbClr val="000000"/>
              </a:solidFill>
              <a:latin typeface="Cambria" panose="02040503050406030204" pitchFamily="18" charset="0"/>
              <a:ea typeface="Cambria" panose="02040503050406030204" pitchFamily="18" charset="0"/>
            </a:endParaRPr>
          </a:p>
          <a:p>
            <a:pPr marL="285750" indent="-285750">
              <a:spcBef>
                <a:spcPct val="20000"/>
              </a:spcBef>
              <a:spcAft>
                <a:spcPts val="600"/>
              </a:spcAft>
              <a:buFont typeface="Arial"/>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u="none" strike="noStrike" dirty="0">
              <a:effectLst/>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Arial" panose="020B0604020202020204" pitchFamily="34" charset="0"/>
            </a:endParaRPr>
          </a:p>
          <a:p>
            <a:endParaRPr lang="en-US" sz="2000" dirty="0"/>
          </a:p>
        </p:txBody>
      </p:sp>
    </p:spTree>
    <p:extLst>
      <p:ext uri="{BB962C8B-B14F-4D97-AF65-F5344CB8AC3E}">
        <p14:creationId xmlns:p14="http://schemas.microsoft.com/office/powerpoint/2010/main" val="37681473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39AC33-C312-1D4C-9C8D-B66839C1002B}"/>
              </a:ext>
            </a:extLst>
          </p:cNvPr>
          <p:cNvSpPr>
            <a:spLocks noGrp="1"/>
          </p:cNvSpPr>
          <p:nvPr>
            <p:ph type="title"/>
          </p:nvPr>
        </p:nvSpPr>
        <p:spPr>
          <a:xfrm>
            <a:off x="699713" y="248038"/>
            <a:ext cx="7063721" cy="1159200"/>
          </a:xfrm>
        </p:spPr>
        <p:txBody>
          <a:bodyPr vert="horz" lIns="91440" tIns="45720" rIns="91440" bIns="45720" rtlCol="0" anchor="ctr">
            <a:normAutofit/>
          </a:bodyPr>
          <a:lstStyle/>
          <a:p>
            <a:pPr algn="l" defTabSz="914400">
              <a:lnSpc>
                <a:spcPct val="90000"/>
              </a:lnSpc>
            </a:pPr>
            <a:r>
              <a:rPr lang="en-US" sz="4000" kern="1200">
                <a:solidFill>
                  <a:srgbClr val="FFFFFF"/>
                </a:solidFill>
                <a:latin typeface="+mj-lt"/>
                <a:ea typeface="+mj-ea"/>
                <a:cs typeface="+mj-cs"/>
              </a:rPr>
              <a:t>Budget Review</a:t>
            </a:r>
          </a:p>
        </p:txBody>
      </p:sp>
      <p:pic>
        <p:nvPicPr>
          <p:cNvPr id="3" name="Picture 2" descr="budget review chart for other costs and how to read it">
            <a:extLst>
              <a:ext uri="{FF2B5EF4-FFF2-40B4-BE49-F238E27FC236}">
                <a16:creationId xmlns:a16="http://schemas.microsoft.com/office/drawing/2014/main" id="{155E729E-ACC1-B783-EF02-7BF13C70291E}"/>
              </a:ext>
            </a:extLst>
          </p:cNvPr>
          <p:cNvPicPr>
            <a:picLocks noChangeAspect="1"/>
          </p:cNvPicPr>
          <p:nvPr/>
        </p:nvPicPr>
        <p:blipFill>
          <a:blip r:embed="rId2"/>
          <a:stretch>
            <a:fillRect/>
          </a:stretch>
        </p:blipFill>
        <p:spPr>
          <a:xfrm>
            <a:off x="432225" y="2524327"/>
            <a:ext cx="11327549" cy="3336092"/>
          </a:xfrm>
          <a:prstGeom prst="rect">
            <a:avLst/>
          </a:prstGeom>
        </p:spPr>
      </p:pic>
    </p:spTree>
    <p:extLst>
      <p:ext uri="{BB962C8B-B14F-4D97-AF65-F5344CB8AC3E}">
        <p14:creationId xmlns:p14="http://schemas.microsoft.com/office/powerpoint/2010/main" val="30299062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045BF01-625E-4022-91E5-488DB3FCB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0658" cy="6858000"/>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schemeClr>
              </a:solidFill>
            </a:endParaRPr>
          </a:p>
        </p:txBody>
      </p:sp>
      <p:sp>
        <p:nvSpPr>
          <p:cNvPr id="2" name="Title 1">
            <a:extLst>
              <a:ext uri="{FF2B5EF4-FFF2-40B4-BE49-F238E27FC236}">
                <a16:creationId xmlns:a16="http://schemas.microsoft.com/office/drawing/2014/main" id="{8B7103A1-751D-ACCE-3F73-358F278FC59E}"/>
              </a:ext>
            </a:extLst>
          </p:cNvPr>
          <p:cNvSpPr>
            <a:spLocks noGrp="1"/>
          </p:cNvSpPr>
          <p:nvPr>
            <p:ph type="title"/>
          </p:nvPr>
        </p:nvSpPr>
        <p:spPr>
          <a:xfrm>
            <a:off x="475488" y="2745736"/>
            <a:ext cx="3703320" cy="1366528"/>
          </a:xfrm>
          <a:solidFill>
            <a:schemeClr val="tx1">
              <a:alpha val="50000"/>
            </a:schemeClr>
          </a:solidFill>
          <a:ln w="25400" cap="sq" cmpd="sng">
            <a:solidFill>
              <a:schemeClr val="bg1"/>
            </a:solidFill>
            <a:miter lim="800000"/>
          </a:ln>
        </p:spPr>
        <p:txBody>
          <a:bodyPr vert="horz" lIns="91440" tIns="45720" rIns="91440" bIns="45720" rtlCol="0" anchor="ctr">
            <a:normAutofit/>
          </a:bodyPr>
          <a:lstStyle/>
          <a:p>
            <a:pPr defTabSz="914400">
              <a:lnSpc>
                <a:spcPct val="90000"/>
              </a:lnSpc>
            </a:pPr>
            <a:r>
              <a:rPr lang="en-US" sz="3200" kern="1200">
                <a:solidFill>
                  <a:schemeClr val="bg1"/>
                </a:solidFill>
                <a:latin typeface="+mj-lt"/>
                <a:ea typeface="+mj-ea"/>
                <a:cs typeface="+mj-cs"/>
              </a:rPr>
              <a:t>Indirect Cost</a:t>
            </a:r>
          </a:p>
        </p:txBody>
      </p:sp>
      <p:sp useBgFill="1">
        <p:nvSpPr>
          <p:cNvPr id="11" name="Rectangle 10">
            <a:extLst>
              <a:ext uri="{FF2B5EF4-FFF2-40B4-BE49-F238E27FC236}">
                <a16:creationId xmlns:a16="http://schemas.microsoft.com/office/drawing/2014/main" id="{0E442549-290E-4B7E-892E-F2DB911DD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7" y="-2"/>
            <a:ext cx="753770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089B215-6967-A8FD-65C0-581A80DEB95A}"/>
              </a:ext>
            </a:extLst>
          </p:cNvPr>
          <p:cNvSpPr>
            <a:spLocks noGrp="1"/>
          </p:cNvSpPr>
          <p:nvPr>
            <p:ph idx="1"/>
          </p:nvPr>
        </p:nvSpPr>
        <p:spPr>
          <a:xfrm>
            <a:off x="5294377" y="640080"/>
            <a:ext cx="6049953" cy="2523854"/>
          </a:xfrm>
        </p:spPr>
        <p:txBody>
          <a:bodyPr vert="horz" lIns="91440" tIns="45720" rIns="91440" bIns="45720" rtlCol="0" anchor="b">
            <a:normAutofit/>
          </a:bodyPr>
          <a:lstStyle/>
          <a:p>
            <a:pPr marL="0" indent="-228600" defTabSz="914400">
              <a:lnSpc>
                <a:spcPct val="90000"/>
              </a:lnSpc>
            </a:pPr>
            <a:r>
              <a:rPr lang="en-US" sz="2000" b="0" i="0" dirty="0">
                <a:effectLst/>
                <a:latin typeface="Cambria" panose="02040503050406030204" pitchFamily="18" charset="0"/>
                <a:ea typeface="Cambria" panose="02040503050406030204" pitchFamily="18" charset="0"/>
              </a:rPr>
              <a:t>Also known as Facilities and Administrative (F&amp;A) costs. These are costs not directly identifiable with a specific project or activity but are incurred for the overall operation of the organization.</a:t>
            </a:r>
            <a:endParaRPr lang="en-US" sz="2000" dirty="0">
              <a:latin typeface="Cambria" panose="02040503050406030204" pitchFamily="18" charset="0"/>
              <a:ea typeface="Cambria" panose="02040503050406030204" pitchFamily="18" charset="0"/>
            </a:endParaRPr>
          </a:p>
        </p:txBody>
      </p:sp>
      <p:sp>
        <p:nvSpPr>
          <p:cNvPr id="4" name="TextBox 3">
            <a:extLst>
              <a:ext uri="{FF2B5EF4-FFF2-40B4-BE49-F238E27FC236}">
                <a16:creationId xmlns:a16="http://schemas.microsoft.com/office/drawing/2014/main" id="{CBE6949A-DC65-F8CF-8472-117AA9C03DFE}"/>
              </a:ext>
            </a:extLst>
          </p:cNvPr>
          <p:cNvSpPr txBox="1"/>
          <p:nvPr/>
        </p:nvSpPr>
        <p:spPr>
          <a:xfrm>
            <a:off x="5294377" y="3671317"/>
            <a:ext cx="6059423" cy="250564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dirty="0"/>
              <a:t>2 CFR 200.414</a:t>
            </a:r>
          </a:p>
        </p:txBody>
      </p:sp>
    </p:spTree>
    <p:extLst>
      <p:ext uri="{BB962C8B-B14F-4D97-AF65-F5344CB8AC3E}">
        <p14:creationId xmlns:p14="http://schemas.microsoft.com/office/powerpoint/2010/main" val="3345078604"/>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BE6860-B8BE-4F8E-7576-144B2A37E8E8}"/>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highlight>
                  <a:srgbClr val="000000"/>
                </a:highlight>
              </a:rPr>
              <a:t>CREATE A SMART BUDGET</a:t>
            </a:r>
          </a:p>
        </p:txBody>
      </p:sp>
      <p:graphicFrame>
        <p:nvGraphicFramePr>
          <p:cNvPr id="5" name="Content Placeholder 2" descr="smart graphic on how to creat a smart budget with specific, measurable, attainable, relevant, and time-bound">
            <a:extLst>
              <a:ext uri="{FF2B5EF4-FFF2-40B4-BE49-F238E27FC236}">
                <a16:creationId xmlns:a16="http://schemas.microsoft.com/office/drawing/2014/main" id="{81327CB7-08AF-467C-F050-183DD4C2F2CE}"/>
              </a:ext>
            </a:extLst>
          </p:cNvPr>
          <p:cNvGraphicFramePr>
            <a:graphicFrameLocks noGrp="1"/>
          </p:cNvGraphicFramePr>
          <p:nvPr>
            <p:ph idx="1"/>
            <p:extLst>
              <p:ext uri="{D42A27DB-BD31-4B8C-83A1-F6EECF244321}">
                <p14:modId xmlns:p14="http://schemas.microsoft.com/office/powerpoint/2010/main" val="3548777396"/>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936991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7A64C4-3497-EA88-4E0A-74ECFD11D5B7}"/>
              </a:ext>
            </a:extLst>
          </p:cNvPr>
          <p:cNvSpPr>
            <a:spLocks noGrp="1"/>
          </p:cNvSpPr>
          <p:nvPr>
            <p:ph type="title"/>
          </p:nvPr>
        </p:nvSpPr>
        <p:spPr>
          <a:xfrm>
            <a:off x="826396" y="586855"/>
            <a:ext cx="4230100" cy="3387497"/>
          </a:xfrm>
        </p:spPr>
        <p:txBody>
          <a:bodyPr anchor="b">
            <a:normAutofit/>
          </a:bodyPr>
          <a:lstStyle/>
          <a:p>
            <a:pPr algn="r"/>
            <a:r>
              <a:rPr lang="en-US" sz="4000" dirty="0">
                <a:solidFill>
                  <a:srgbClr val="FFFFFF"/>
                </a:solidFill>
              </a:rPr>
              <a:t>Important things to Know – Indirect Costs</a:t>
            </a:r>
          </a:p>
        </p:txBody>
      </p:sp>
      <p:sp>
        <p:nvSpPr>
          <p:cNvPr id="3" name="Content Placeholder 2">
            <a:extLst>
              <a:ext uri="{FF2B5EF4-FFF2-40B4-BE49-F238E27FC236}">
                <a16:creationId xmlns:a16="http://schemas.microsoft.com/office/drawing/2014/main" id="{A7AB4F24-2D6B-D0B7-869E-2595607C89FB}"/>
              </a:ext>
            </a:extLst>
          </p:cNvPr>
          <p:cNvSpPr>
            <a:spLocks noGrp="1"/>
          </p:cNvSpPr>
          <p:nvPr>
            <p:ph idx="1"/>
          </p:nvPr>
        </p:nvSpPr>
        <p:spPr>
          <a:xfrm>
            <a:off x="6373761" y="4611187"/>
            <a:ext cx="4862447" cy="5546047"/>
          </a:xfrm>
        </p:spPr>
        <p:txBody>
          <a:bodyPr anchor="ctr">
            <a:normAutofit/>
          </a:bodyPr>
          <a:lstStyle/>
          <a:p>
            <a:pPr marL="285750" marR="0" lvl="0" indent="-285750" algn="l">
              <a:lnSpc>
                <a:spcPct val="100000"/>
              </a:lnSpc>
              <a:spcBef>
                <a:spcPts val="0"/>
              </a:spcBef>
              <a:spcAft>
                <a:spcPts val="0"/>
              </a:spcAft>
              <a:buClrTx/>
              <a:buSzTx/>
              <a:buFont typeface="Arial" panose="020B0604020202020204" pitchFamily="34" charset="0"/>
              <a:buChar char="•"/>
            </a:pPr>
            <a:r>
              <a:rPr lang="en-US" sz="2000" b="0" i="0" u="none" strike="noStrike" noProof="0" dirty="0">
                <a:solidFill>
                  <a:srgbClr val="262626"/>
                </a:solidFill>
                <a:latin typeface="Cambria" panose="02040503050406030204" pitchFamily="18" charset="0"/>
                <a:ea typeface="Cambria" panose="02040503050406030204" pitchFamily="18" charset="0"/>
              </a:rPr>
              <a:t>A current negotiated agreement should be attached if the De Minimis rate is not being use.</a:t>
            </a:r>
          </a:p>
          <a:p>
            <a:pPr marL="0" marR="0" lvl="0" indent="0" algn="l">
              <a:lnSpc>
                <a:spcPct val="100000"/>
              </a:lnSpc>
              <a:spcBef>
                <a:spcPts val="0"/>
              </a:spcBef>
              <a:spcAft>
                <a:spcPts val="0"/>
              </a:spcAft>
              <a:buClrTx/>
              <a:buSzTx/>
              <a:buNone/>
            </a:pPr>
            <a:endParaRPr lang="en-US" sz="2000" dirty="0">
              <a:latin typeface="Cambria" panose="02040503050406030204" pitchFamily="18" charset="0"/>
              <a:ea typeface="Cambria" panose="02040503050406030204" pitchFamily="18" charset="0"/>
            </a:endParaRP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2000" b="0" i="0" u="none" strike="noStrike" noProof="0" dirty="0">
                <a:solidFill>
                  <a:srgbClr val="262626"/>
                </a:solidFill>
                <a:latin typeface="Cambria" panose="02040503050406030204" pitchFamily="18" charset="0"/>
                <a:ea typeface="Cambria" panose="02040503050406030204" pitchFamily="18" charset="0"/>
              </a:rPr>
              <a:t>Grantee can opt to use the De Minimis rate of 15% when applicable.  </a:t>
            </a:r>
            <a:r>
              <a:rPr lang="en-US" sz="2000" dirty="0">
                <a:solidFill>
                  <a:srgbClr val="262626"/>
                </a:solidFill>
                <a:latin typeface="Cambria" panose="02040503050406030204" pitchFamily="18" charset="0"/>
                <a:ea typeface="Cambria" panose="02040503050406030204" pitchFamily="18" charset="0"/>
              </a:rPr>
              <a:t>No agreement or certificate is required.  However, it should be stated in the budget narrative.</a:t>
            </a:r>
            <a:endParaRPr lang="en-US" sz="2000" b="0" i="0" u="none" strike="noStrike" noProof="0" dirty="0">
              <a:solidFill>
                <a:srgbClr val="262626"/>
              </a:solidFill>
              <a:latin typeface="Cambria" panose="02040503050406030204" pitchFamily="18" charset="0"/>
              <a:ea typeface="Cambria" panose="02040503050406030204" pitchFamily="18" charset="0"/>
            </a:endParaRPr>
          </a:p>
          <a:p>
            <a:pPr marL="0" marR="0" lvl="0" indent="0" algn="l" rtl="0" eaLnBrk="1" fontAlgn="auto" latinLnBrk="0" hangingPunct="1">
              <a:lnSpc>
                <a:spcPct val="100000"/>
              </a:lnSpc>
              <a:spcBef>
                <a:spcPts val="0"/>
              </a:spcBef>
              <a:spcAft>
                <a:spcPts val="0"/>
              </a:spcAft>
              <a:buClrTx/>
              <a:buSzTx/>
              <a:buNone/>
            </a:pPr>
            <a:endParaRPr lang="en-US" sz="2000"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US" sz="2000" dirty="0">
                <a:latin typeface="Cambria" panose="02040503050406030204" pitchFamily="18" charset="0"/>
                <a:ea typeface="Cambria" panose="02040503050406030204" pitchFamily="18" charset="0"/>
              </a:rPr>
              <a:t>If an IDC agreement has expired, that portion of funds will be held until a new agreement is received.</a:t>
            </a:r>
          </a:p>
          <a:p>
            <a:pPr marL="285750" indent="-285750">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US" sz="2000" dirty="0">
                <a:latin typeface="Cambria" panose="02040503050406030204" pitchFamily="18" charset="0"/>
                <a:ea typeface="Cambria" panose="02040503050406030204" pitchFamily="18" charset="0"/>
              </a:rPr>
              <a:t>The indirect cost should be calculated on the Federal share only.</a:t>
            </a:r>
          </a:p>
          <a:p>
            <a:pPr marL="285750" indent="-285750">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dirty="0">
              <a:solidFill>
                <a:srgbClr val="262626"/>
              </a:solidFill>
              <a:latin typeface="Cambria" panose="02040503050406030204" pitchFamily="18" charset="0"/>
              <a:ea typeface="Cambria" panose="02040503050406030204" pitchFamily="18" charset="0"/>
            </a:endParaRPr>
          </a:p>
          <a:p>
            <a:pPr marL="285750" indent="-285750">
              <a:spcAft>
                <a:spcPts val="600"/>
              </a:spcAft>
            </a:pPr>
            <a:endParaRPr lang="en-US" sz="1800" dirty="0">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b="0" i="0" u="none" strike="noStrike" noProof="0" dirty="0">
              <a:solidFill>
                <a:srgbClr val="262626"/>
              </a:solidFill>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dirty="0">
              <a:solidFill>
                <a:srgbClr val="262626"/>
              </a:solidFill>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b="0" i="0" u="none" strike="noStrike" noProof="0" dirty="0">
              <a:solidFill>
                <a:srgbClr val="000000"/>
              </a:solidFill>
              <a:latin typeface="Cambria" panose="02040503050406030204" pitchFamily="18" charset="0"/>
              <a:ea typeface="Cambria" panose="02040503050406030204" pitchFamily="18" charset="0"/>
            </a:endParaRPr>
          </a:p>
          <a:p>
            <a:pPr marL="285750" indent="-285750">
              <a:spcBef>
                <a:spcPct val="20000"/>
              </a:spcBef>
              <a:spcAft>
                <a:spcPts val="600"/>
              </a:spcAft>
              <a:buFont typeface="Arial"/>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u="none" strike="noStrike" dirty="0">
              <a:effectLst/>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Arial" panose="020B0604020202020204" pitchFamily="34" charset="0"/>
            </a:endParaRPr>
          </a:p>
          <a:p>
            <a:endParaRPr lang="en-US" sz="2000" dirty="0"/>
          </a:p>
        </p:txBody>
      </p:sp>
    </p:spTree>
    <p:extLst>
      <p:ext uri="{BB962C8B-B14F-4D97-AF65-F5344CB8AC3E}">
        <p14:creationId xmlns:p14="http://schemas.microsoft.com/office/powerpoint/2010/main" val="35992790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7A64C4-3497-EA88-4E0A-74ECFD11D5B7}"/>
              </a:ext>
            </a:extLst>
          </p:cNvPr>
          <p:cNvSpPr>
            <a:spLocks noGrp="1"/>
          </p:cNvSpPr>
          <p:nvPr>
            <p:ph type="title"/>
          </p:nvPr>
        </p:nvSpPr>
        <p:spPr>
          <a:xfrm>
            <a:off x="826396" y="586855"/>
            <a:ext cx="4230100" cy="3387497"/>
          </a:xfrm>
        </p:spPr>
        <p:txBody>
          <a:bodyPr anchor="b">
            <a:normAutofit/>
          </a:bodyPr>
          <a:lstStyle/>
          <a:p>
            <a:pPr algn="r"/>
            <a:r>
              <a:rPr lang="en-US" sz="4000" dirty="0">
                <a:solidFill>
                  <a:srgbClr val="FFFFFF"/>
                </a:solidFill>
              </a:rPr>
              <a:t>Important things to Know – Indirect Costs (Cont’d)</a:t>
            </a:r>
          </a:p>
        </p:txBody>
      </p:sp>
      <p:sp>
        <p:nvSpPr>
          <p:cNvPr id="3" name="Content Placeholder 2">
            <a:extLst>
              <a:ext uri="{FF2B5EF4-FFF2-40B4-BE49-F238E27FC236}">
                <a16:creationId xmlns:a16="http://schemas.microsoft.com/office/drawing/2014/main" id="{A7AB4F24-2D6B-D0B7-869E-2595607C89FB}"/>
              </a:ext>
            </a:extLst>
          </p:cNvPr>
          <p:cNvSpPr>
            <a:spLocks noGrp="1"/>
          </p:cNvSpPr>
          <p:nvPr>
            <p:ph idx="1"/>
          </p:nvPr>
        </p:nvSpPr>
        <p:spPr>
          <a:xfrm>
            <a:off x="6442611" y="4356017"/>
            <a:ext cx="4862447" cy="5546047"/>
          </a:xfrm>
        </p:spPr>
        <p:txBody>
          <a:bodyPr anchor="ctr">
            <a:normAutofit/>
          </a:bodyPr>
          <a:lstStyle/>
          <a:p>
            <a:pPr marR="0" lvl="0" algn="l" defTabSz="457200" rtl="0" eaLnBrk="1" fontAlgn="auto" latinLnBrk="0" hangingPunct="1">
              <a:spcBef>
                <a:spcPct val="20000"/>
              </a:spcBef>
              <a:spcAft>
                <a:spcPts val="600"/>
              </a:spcAft>
              <a:buClr>
                <a:srgbClr val="C00000"/>
              </a:buClr>
              <a:buSzPct val="115000"/>
              <a:tabLst/>
              <a:defRPr/>
            </a:pPr>
            <a:r>
              <a:rPr kumimoji="0" lang="en-US" sz="2000" b="0"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Cambria" panose="02040503050406030204" pitchFamily="18" charset="0"/>
              </a:rPr>
              <a:t> Cognizant agency is t</a:t>
            </a:r>
            <a:r>
              <a:rPr kumimoji="0" lang="en-US" altLang="en-US" sz="2000" b="0"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Cambria" panose="02040503050406030204" pitchFamily="18" charset="0"/>
              </a:rPr>
              <a:t>he Federal Agency responsible for reviewing, negotiating, and approving cost allocation plans or indirect cost rate proposals developed under 2 CFR Part 200.414.</a:t>
            </a:r>
            <a:endParaRPr lang="en-US" sz="2000" dirty="0">
              <a:solidFill>
                <a:prstClr val="black">
                  <a:lumMod val="85000"/>
                  <a:lumOff val="15000"/>
                </a:prstClr>
              </a:solidFill>
              <a:latin typeface="Cambria" panose="02040503050406030204" pitchFamily="18" charset="0"/>
              <a:ea typeface="Cambria" panose="02040503050406030204" pitchFamily="18" charset="0"/>
            </a:endParaRPr>
          </a:p>
          <a:p>
            <a:pPr marR="0" lvl="0" algn="l" defTabSz="457200" rtl="0" eaLnBrk="1" fontAlgn="auto" latinLnBrk="0" hangingPunct="1">
              <a:spcBef>
                <a:spcPct val="20000"/>
              </a:spcBef>
              <a:spcAft>
                <a:spcPts val="600"/>
              </a:spcAft>
              <a:buClr>
                <a:srgbClr val="C00000"/>
              </a:buClr>
              <a:buSzPct val="115000"/>
              <a:tabLst/>
              <a:defRPr/>
            </a:pPr>
            <a:r>
              <a:rPr kumimoji="0" lang="en-US" altLang="en-US" sz="2000" b="0"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Cambria" panose="02040503050406030204" pitchFamily="18" charset="0"/>
              </a:rPr>
              <a:t> </a:t>
            </a:r>
            <a:r>
              <a:rPr kumimoji="0" lang="en-US" sz="2000" b="0"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Cambria" panose="02040503050406030204" pitchFamily="18" charset="0"/>
              </a:rPr>
              <a:t>The Agency that provides the most federal direct funding (excluding pass-throughs &amp; other local funding) to a grantee is the cognizant federal agency</a:t>
            </a:r>
            <a:r>
              <a:rPr kumimoji="0" lang="en-US" altLang="en-US" sz="2000" b="0"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Cambria" panose="02040503050406030204" pitchFamily="18" charset="0"/>
              </a:rPr>
              <a:t>.</a:t>
            </a:r>
            <a:endParaRPr lang="en-US" altLang="en-US" sz="2000" b="0"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Cambria" panose="02040503050406030204" pitchFamily="18" charset="0"/>
            </a:endParaRPr>
          </a:p>
          <a:p>
            <a:pPr marL="0" indent="0">
              <a:buNone/>
            </a:pPr>
            <a:endParaRPr lang="en-US" sz="2000"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dirty="0">
              <a:solidFill>
                <a:srgbClr val="262626"/>
              </a:solidFill>
              <a:latin typeface="Cambria" panose="02040503050406030204" pitchFamily="18" charset="0"/>
              <a:ea typeface="Cambria" panose="02040503050406030204" pitchFamily="18" charset="0"/>
            </a:endParaRPr>
          </a:p>
          <a:p>
            <a:pPr marL="285750" indent="-285750">
              <a:spcAft>
                <a:spcPts val="600"/>
              </a:spcAft>
            </a:pPr>
            <a:endParaRPr lang="en-US" sz="1800" dirty="0">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b="0" i="0" u="none" strike="noStrike" noProof="0" dirty="0">
              <a:solidFill>
                <a:srgbClr val="262626"/>
              </a:solidFill>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dirty="0">
              <a:solidFill>
                <a:srgbClr val="262626"/>
              </a:solidFill>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b="0" i="0" u="none" strike="noStrike" noProof="0" dirty="0">
              <a:solidFill>
                <a:srgbClr val="000000"/>
              </a:solidFill>
              <a:latin typeface="Cambria" panose="02040503050406030204" pitchFamily="18" charset="0"/>
              <a:ea typeface="Cambria" panose="02040503050406030204" pitchFamily="18" charset="0"/>
            </a:endParaRPr>
          </a:p>
          <a:p>
            <a:pPr marL="285750" indent="-285750">
              <a:spcBef>
                <a:spcPct val="20000"/>
              </a:spcBef>
              <a:spcAft>
                <a:spcPts val="600"/>
              </a:spcAft>
              <a:buFont typeface="Arial"/>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u="none" strike="noStrike" dirty="0">
              <a:effectLst/>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Arial" panose="020B0604020202020204" pitchFamily="34" charset="0"/>
            </a:endParaRPr>
          </a:p>
          <a:p>
            <a:endParaRPr lang="en-US" sz="2000" dirty="0"/>
          </a:p>
        </p:txBody>
      </p:sp>
      <p:pic>
        <p:nvPicPr>
          <p:cNvPr id="4" name="Picture 3" descr="logos for the DoJ, HHS, and Department of the Interior">
            <a:extLst>
              <a:ext uri="{FF2B5EF4-FFF2-40B4-BE49-F238E27FC236}">
                <a16:creationId xmlns:a16="http://schemas.microsoft.com/office/drawing/2014/main" id="{4B109F3A-3223-F77A-FC1F-8EF3B2060F06}"/>
              </a:ext>
            </a:extLst>
          </p:cNvPr>
          <p:cNvPicPr>
            <a:picLocks noChangeAspect="1"/>
          </p:cNvPicPr>
          <p:nvPr/>
        </p:nvPicPr>
        <p:blipFill>
          <a:blip r:embed="rId2"/>
          <a:stretch>
            <a:fillRect/>
          </a:stretch>
        </p:blipFill>
        <p:spPr>
          <a:xfrm>
            <a:off x="3971857" y="4984803"/>
            <a:ext cx="7039453" cy="1630843"/>
          </a:xfrm>
          <a:prstGeom prst="rect">
            <a:avLst/>
          </a:prstGeom>
          <a:ln w="57150" cmpd="thickThin">
            <a:solidFill>
              <a:srgbClr val="7F7F7F"/>
            </a:solidFill>
            <a:miter lim="800000"/>
          </a:ln>
        </p:spPr>
      </p:pic>
      <p:sp>
        <p:nvSpPr>
          <p:cNvPr id="6" name="TextBox 5">
            <a:extLst>
              <a:ext uri="{FF2B5EF4-FFF2-40B4-BE49-F238E27FC236}">
                <a16:creationId xmlns:a16="http://schemas.microsoft.com/office/drawing/2014/main" id="{31D545FC-1EC3-F1EF-1D7E-DAEBEF8B8E4E}"/>
              </a:ext>
            </a:extLst>
          </p:cNvPr>
          <p:cNvSpPr txBox="1"/>
          <p:nvPr/>
        </p:nvSpPr>
        <p:spPr>
          <a:xfrm>
            <a:off x="4366234" y="400586"/>
            <a:ext cx="8061526" cy="523220"/>
          </a:xfrm>
          <a:prstGeom prst="rect">
            <a:avLst/>
          </a:prstGeom>
          <a:noFill/>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w="3175" cmpd="sng">
                  <a:noFill/>
                </a:ln>
                <a:solidFill>
                  <a:srgbClr val="262626"/>
                </a:solidFill>
                <a:effectLst/>
                <a:uLnTx/>
                <a:uFillTx/>
                <a:latin typeface="Cambria" panose="02040503050406030204" pitchFamily="18" charset="0"/>
                <a:ea typeface="Cambria" panose="02040503050406030204" pitchFamily="18" charset="0"/>
                <a:cs typeface="+mj-cs"/>
              </a:rPr>
              <a:t>Cognizant Federal Agency</a:t>
            </a:r>
          </a:p>
        </p:txBody>
      </p:sp>
    </p:spTree>
    <p:extLst>
      <p:ext uri="{BB962C8B-B14F-4D97-AF65-F5344CB8AC3E}">
        <p14:creationId xmlns:p14="http://schemas.microsoft.com/office/powerpoint/2010/main" val="36876322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39AC33-C312-1D4C-9C8D-B66839C1002B}"/>
              </a:ext>
            </a:extLst>
          </p:cNvPr>
          <p:cNvSpPr>
            <a:spLocks noGrp="1"/>
          </p:cNvSpPr>
          <p:nvPr>
            <p:ph type="title"/>
          </p:nvPr>
        </p:nvSpPr>
        <p:spPr>
          <a:xfrm>
            <a:off x="699713" y="248038"/>
            <a:ext cx="7063721" cy="1159200"/>
          </a:xfrm>
        </p:spPr>
        <p:txBody>
          <a:bodyPr vert="horz" lIns="91440" tIns="45720" rIns="91440" bIns="45720" rtlCol="0" anchor="ctr">
            <a:normAutofit/>
          </a:bodyPr>
          <a:lstStyle/>
          <a:p>
            <a:pPr algn="l" defTabSz="914400">
              <a:lnSpc>
                <a:spcPct val="90000"/>
              </a:lnSpc>
            </a:pPr>
            <a:r>
              <a:rPr lang="en-US" sz="4000" kern="1200">
                <a:solidFill>
                  <a:srgbClr val="FFFFFF"/>
                </a:solidFill>
                <a:latin typeface="+mj-lt"/>
                <a:ea typeface="+mj-ea"/>
                <a:cs typeface="+mj-cs"/>
              </a:rPr>
              <a:t>Budget Review</a:t>
            </a:r>
          </a:p>
        </p:txBody>
      </p:sp>
      <p:pic>
        <p:nvPicPr>
          <p:cNvPr id="6" name="Picture 5" descr="budget review chart for indirect costs and how to read it">
            <a:extLst>
              <a:ext uri="{FF2B5EF4-FFF2-40B4-BE49-F238E27FC236}">
                <a16:creationId xmlns:a16="http://schemas.microsoft.com/office/drawing/2014/main" id="{0CF1895F-8B1A-DF7D-FC81-9D8C69830767}"/>
              </a:ext>
            </a:extLst>
          </p:cNvPr>
          <p:cNvPicPr>
            <a:picLocks noChangeAspect="1"/>
          </p:cNvPicPr>
          <p:nvPr/>
        </p:nvPicPr>
        <p:blipFill>
          <a:blip r:embed="rId3"/>
          <a:stretch>
            <a:fillRect/>
          </a:stretch>
        </p:blipFill>
        <p:spPr>
          <a:xfrm>
            <a:off x="432225" y="2302854"/>
            <a:ext cx="11327549" cy="3779038"/>
          </a:xfrm>
          <a:prstGeom prst="rect">
            <a:avLst/>
          </a:prstGeom>
        </p:spPr>
      </p:pic>
    </p:spTree>
    <p:extLst>
      <p:ext uri="{BB962C8B-B14F-4D97-AF65-F5344CB8AC3E}">
        <p14:creationId xmlns:p14="http://schemas.microsoft.com/office/powerpoint/2010/main" val="5328270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30">
            <a:extLst>
              <a:ext uri="{FF2B5EF4-FFF2-40B4-BE49-F238E27FC236}">
                <a16:creationId xmlns:a16="http://schemas.microsoft.com/office/drawing/2014/main" id="{5F7761D1-0716-C946-8C07-9ED4CDD16EA1}"/>
              </a:ext>
            </a:extLst>
          </p:cNvPr>
          <p:cNvSpPr>
            <a:spLocks noGrp="1"/>
          </p:cNvSpPr>
          <p:nvPr>
            <p:ph type="title"/>
          </p:nvPr>
        </p:nvSpPr>
        <p:spPr/>
        <p:txBody>
          <a:bodyPr>
            <a:normAutofit/>
          </a:bodyPr>
          <a:lstStyle/>
          <a:p>
            <a:r>
              <a:rPr lang="en-US" dirty="0"/>
              <a:t>AVOID BUDGET DELAYS!!!</a:t>
            </a:r>
          </a:p>
        </p:txBody>
      </p:sp>
      <p:grpSp>
        <p:nvGrpSpPr>
          <p:cNvPr id="10" name="Group 9" descr="1">
            <a:extLst>
              <a:ext uri="{FF2B5EF4-FFF2-40B4-BE49-F238E27FC236}">
                <a16:creationId xmlns:a16="http://schemas.microsoft.com/office/drawing/2014/main" id="{8EA060D7-68E7-C44D-888F-9BF2913C30A7}"/>
              </a:ext>
            </a:extLst>
          </p:cNvPr>
          <p:cNvGrpSpPr/>
          <p:nvPr/>
        </p:nvGrpSpPr>
        <p:grpSpPr>
          <a:xfrm>
            <a:off x="862251" y="1414621"/>
            <a:ext cx="707795" cy="707795"/>
            <a:chOff x="2158968" y="1472960"/>
            <a:chExt cx="707795" cy="707795"/>
          </a:xfrm>
        </p:grpSpPr>
        <p:sp>
          <p:nvSpPr>
            <p:cNvPr id="11" name="Oval 10">
              <a:extLst>
                <a:ext uri="{FF2B5EF4-FFF2-40B4-BE49-F238E27FC236}">
                  <a16:creationId xmlns:a16="http://schemas.microsoft.com/office/drawing/2014/main" id="{66D3B124-3BBC-164C-B26F-F063D5EC9192}"/>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4EBBA2E3-6980-374F-9D07-D7B873BBE24B}"/>
                </a:ext>
              </a:extLst>
            </p:cNvPr>
            <p:cNvSpPr txBox="1"/>
            <p:nvPr/>
          </p:nvSpPr>
          <p:spPr>
            <a:xfrm>
              <a:off x="2319744" y="1539361"/>
              <a:ext cx="471487" cy="584775"/>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1</a:t>
              </a:r>
            </a:p>
          </p:txBody>
        </p:sp>
      </p:grpSp>
      <p:grpSp>
        <p:nvGrpSpPr>
          <p:cNvPr id="13" name="Group 12" descr="2">
            <a:extLst>
              <a:ext uri="{FF2B5EF4-FFF2-40B4-BE49-F238E27FC236}">
                <a16:creationId xmlns:a16="http://schemas.microsoft.com/office/drawing/2014/main" id="{FAEC6099-FFF1-5846-ACC5-39CD4A4DFE17}"/>
              </a:ext>
            </a:extLst>
          </p:cNvPr>
          <p:cNvGrpSpPr/>
          <p:nvPr/>
        </p:nvGrpSpPr>
        <p:grpSpPr>
          <a:xfrm>
            <a:off x="916447" y="2648426"/>
            <a:ext cx="707795" cy="707795"/>
            <a:chOff x="2158968" y="1472960"/>
            <a:chExt cx="707795" cy="707795"/>
          </a:xfrm>
        </p:grpSpPr>
        <p:sp>
          <p:nvSpPr>
            <p:cNvPr id="14" name="Oval 13">
              <a:extLst>
                <a:ext uri="{FF2B5EF4-FFF2-40B4-BE49-F238E27FC236}">
                  <a16:creationId xmlns:a16="http://schemas.microsoft.com/office/drawing/2014/main" id="{9EE8E392-25C2-A84E-A917-5DE058F4CC5E}"/>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8F8D2667-AA38-504A-9E69-35B0F97BAE1B}"/>
                </a:ext>
              </a:extLst>
            </p:cNvPr>
            <p:cNvSpPr txBox="1"/>
            <p:nvPr/>
          </p:nvSpPr>
          <p:spPr>
            <a:xfrm>
              <a:off x="2319744" y="1539361"/>
              <a:ext cx="471487" cy="584775"/>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2</a:t>
              </a:r>
            </a:p>
          </p:txBody>
        </p:sp>
      </p:grpSp>
      <p:grpSp>
        <p:nvGrpSpPr>
          <p:cNvPr id="16" name="Group 15" descr="3">
            <a:extLst>
              <a:ext uri="{FF2B5EF4-FFF2-40B4-BE49-F238E27FC236}">
                <a16:creationId xmlns:a16="http://schemas.microsoft.com/office/drawing/2014/main" id="{278368DE-A00F-FB46-8614-B20A780124B5}"/>
              </a:ext>
            </a:extLst>
          </p:cNvPr>
          <p:cNvGrpSpPr/>
          <p:nvPr/>
        </p:nvGrpSpPr>
        <p:grpSpPr>
          <a:xfrm>
            <a:off x="941161" y="3657829"/>
            <a:ext cx="707795" cy="707795"/>
            <a:chOff x="2158968" y="1472960"/>
            <a:chExt cx="707795" cy="707795"/>
          </a:xfrm>
        </p:grpSpPr>
        <p:sp>
          <p:nvSpPr>
            <p:cNvPr id="17" name="Oval 16">
              <a:extLst>
                <a:ext uri="{FF2B5EF4-FFF2-40B4-BE49-F238E27FC236}">
                  <a16:creationId xmlns:a16="http://schemas.microsoft.com/office/drawing/2014/main" id="{B2EEE2EE-BD6E-4D4D-9D5D-7107E520993F}"/>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CDA5CCA5-FA03-4848-A828-EB166A8223BD}"/>
                </a:ext>
              </a:extLst>
            </p:cNvPr>
            <p:cNvSpPr txBox="1"/>
            <p:nvPr/>
          </p:nvSpPr>
          <p:spPr>
            <a:xfrm>
              <a:off x="2319744" y="1539361"/>
              <a:ext cx="471487" cy="584775"/>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3</a:t>
              </a:r>
            </a:p>
          </p:txBody>
        </p:sp>
      </p:grpSp>
      <p:grpSp>
        <p:nvGrpSpPr>
          <p:cNvPr id="19" name="Group 18" descr="4">
            <a:extLst>
              <a:ext uri="{FF2B5EF4-FFF2-40B4-BE49-F238E27FC236}">
                <a16:creationId xmlns:a16="http://schemas.microsoft.com/office/drawing/2014/main" id="{09EE1D02-53B5-B94A-95A5-9CA171F60C07}"/>
              </a:ext>
            </a:extLst>
          </p:cNvPr>
          <p:cNvGrpSpPr/>
          <p:nvPr/>
        </p:nvGrpSpPr>
        <p:grpSpPr>
          <a:xfrm>
            <a:off x="916447" y="4849678"/>
            <a:ext cx="707795" cy="707795"/>
            <a:chOff x="2158968" y="1472960"/>
            <a:chExt cx="707795" cy="707795"/>
          </a:xfrm>
        </p:grpSpPr>
        <p:sp>
          <p:nvSpPr>
            <p:cNvPr id="20" name="Oval 19">
              <a:extLst>
                <a:ext uri="{FF2B5EF4-FFF2-40B4-BE49-F238E27FC236}">
                  <a16:creationId xmlns:a16="http://schemas.microsoft.com/office/drawing/2014/main" id="{FC9054A3-89D7-4340-A0E5-087C9B5729A5}"/>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672A7156-1746-9C46-B32E-78E993AE025E}"/>
                </a:ext>
              </a:extLst>
            </p:cNvPr>
            <p:cNvSpPr txBox="1"/>
            <p:nvPr/>
          </p:nvSpPr>
          <p:spPr>
            <a:xfrm>
              <a:off x="2319744" y="1539361"/>
              <a:ext cx="471487" cy="584775"/>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4</a:t>
              </a:r>
            </a:p>
          </p:txBody>
        </p:sp>
      </p:grpSp>
      <p:grpSp>
        <p:nvGrpSpPr>
          <p:cNvPr id="27" name="Group 26" descr="5">
            <a:extLst>
              <a:ext uri="{FF2B5EF4-FFF2-40B4-BE49-F238E27FC236}">
                <a16:creationId xmlns:a16="http://schemas.microsoft.com/office/drawing/2014/main" id="{3B021004-E606-414E-801F-6A48F686E632}"/>
              </a:ext>
            </a:extLst>
          </p:cNvPr>
          <p:cNvGrpSpPr/>
          <p:nvPr/>
        </p:nvGrpSpPr>
        <p:grpSpPr>
          <a:xfrm>
            <a:off x="941161" y="5740498"/>
            <a:ext cx="707795" cy="707795"/>
            <a:chOff x="2158968" y="1472960"/>
            <a:chExt cx="707795" cy="707795"/>
          </a:xfrm>
        </p:grpSpPr>
        <p:sp>
          <p:nvSpPr>
            <p:cNvPr id="28" name="Oval 27">
              <a:extLst>
                <a:ext uri="{FF2B5EF4-FFF2-40B4-BE49-F238E27FC236}">
                  <a16:creationId xmlns:a16="http://schemas.microsoft.com/office/drawing/2014/main" id="{14C26BC4-B9B6-AD4D-BC4A-8357F4732898}"/>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1811C9A1-AE5B-2840-AB76-02FD47DBBD68}"/>
                </a:ext>
              </a:extLst>
            </p:cNvPr>
            <p:cNvSpPr txBox="1"/>
            <p:nvPr/>
          </p:nvSpPr>
          <p:spPr>
            <a:xfrm>
              <a:off x="2319744" y="1539361"/>
              <a:ext cx="471487" cy="584775"/>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5</a:t>
              </a:r>
            </a:p>
          </p:txBody>
        </p:sp>
      </p:grpSp>
      <p:sp>
        <p:nvSpPr>
          <p:cNvPr id="3" name="Content Placeholder 2">
            <a:extLst>
              <a:ext uri="{FF2B5EF4-FFF2-40B4-BE49-F238E27FC236}">
                <a16:creationId xmlns:a16="http://schemas.microsoft.com/office/drawing/2014/main" id="{5A47D60F-8542-DA4A-9415-6A597EC7A90E}"/>
              </a:ext>
            </a:extLst>
          </p:cNvPr>
          <p:cNvSpPr txBox="1">
            <a:spLocks/>
          </p:cNvSpPr>
          <p:nvPr/>
        </p:nvSpPr>
        <p:spPr>
          <a:xfrm>
            <a:off x="1778685" y="1340889"/>
            <a:ext cx="10406965" cy="49479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ts val="3620"/>
              </a:lnSpc>
              <a:spcBef>
                <a:spcPct val="0"/>
              </a:spcBef>
              <a:spcAft>
                <a:spcPts val="0"/>
              </a:spcAft>
              <a:buClrTx/>
              <a:buSzTx/>
              <a:buFont typeface="Arial" panose="020B0604020202020204" pitchFamily="34" charset="0"/>
              <a:buNone/>
              <a:tabLst>
                <a:tab pos="400050" algn="l"/>
                <a:tab pos="457200" algn="l"/>
                <a:tab pos="571500" algn="l"/>
              </a:tabLst>
              <a:defRPr/>
            </a:pPr>
            <a:r>
              <a:rPr kumimoji="0" lang="en-US" sz="2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budget detail narrative amounts and descriptions</a:t>
            </a:r>
          </a:p>
          <a:p>
            <a:pPr marL="0" marR="0" lvl="0" indent="0" algn="l" defTabSz="914400" rtl="0" eaLnBrk="1" fontAlgn="base" latinLnBrk="0" hangingPunct="1">
              <a:lnSpc>
                <a:spcPts val="3620"/>
              </a:lnSpc>
              <a:spcBef>
                <a:spcPct val="0"/>
              </a:spcBef>
              <a:spcAft>
                <a:spcPts val="0"/>
              </a:spcAft>
              <a:buClrTx/>
              <a:buSzTx/>
              <a:buFont typeface="Arial" panose="020B0604020202020204" pitchFamily="34" charset="0"/>
              <a:buNone/>
              <a:tabLst>
                <a:tab pos="400050" algn="l"/>
                <a:tab pos="457200" algn="l"/>
                <a:tab pos="571500" algn="l"/>
              </a:tabLst>
              <a:defRPr/>
            </a:pPr>
            <a:r>
              <a:rPr kumimoji="0" lang="en-US" sz="2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do not match the budget line item</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Costs are allocated to the wrong category (i.e. fringe benefits in personnel; registration in travel; contracts listed in other, etc.)</a:t>
            </a:r>
          </a:p>
          <a:p>
            <a:pPr marL="0" marR="0" lvl="0" indent="0" algn="l" defTabSz="914400" rtl="0" eaLnBrk="1" fontAlgn="base" latinLnBrk="0" hangingPunct="1">
              <a:lnSpc>
                <a:spcPts val="3620"/>
              </a:lnSpc>
              <a:spcBef>
                <a:spcPct val="0"/>
              </a:spcBef>
              <a:spcAft>
                <a:spcPts val="0"/>
              </a:spcAft>
              <a:buClrTx/>
              <a:buSzTx/>
              <a:buFont typeface="Arial" panose="020B0604020202020204" pitchFamily="34" charset="0"/>
              <a:buNone/>
              <a:tabLst>
                <a:tab pos="400050" algn="l"/>
                <a:tab pos="457200" algn="l"/>
                <a:tab pos="571500" algn="l"/>
              </a:tabLst>
              <a:defRPr/>
            </a:pPr>
            <a:endParaRPr kumimoji="0" lang="en-US" sz="2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ts val="2620"/>
              </a:lnSpc>
              <a:spcBef>
                <a:spcPct val="0"/>
              </a:spcBef>
              <a:spcAft>
                <a:spcPts val="0"/>
              </a:spcAft>
              <a:buClrTx/>
              <a:buSzTx/>
              <a:buFont typeface="Arial" panose="020B0604020202020204" pitchFamily="34" charset="0"/>
              <a:buNone/>
              <a:tabLst>
                <a:tab pos="400050" algn="l"/>
                <a:tab pos="457200" algn="l"/>
                <a:tab pos="571500" algn="l"/>
              </a:tabLst>
              <a:defRPr/>
            </a:pPr>
            <a:r>
              <a:rPr kumimoji="0" lang="en-US" sz="2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required match percentage has not been met </a:t>
            </a:r>
          </a:p>
          <a:p>
            <a:pPr marL="0" marR="0" lvl="0" indent="0" algn="l" defTabSz="914400" rtl="0" eaLnBrk="1" fontAlgn="base" latinLnBrk="0" hangingPunct="1">
              <a:lnSpc>
                <a:spcPts val="3620"/>
              </a:lnSpc>
              <a:spcBef>
                <a:spcPct val="0"/>
              </a:spcBef>
              <a:spcAft>
                <a:spcPts val="0"/>
              </a:spcAft>
              <a:buClrTx/>
              <a:buSzTx/>
              <a:buFont typeface="Arial" panose="020B0604020202020204" pitchFamily="34" charset="0"/>
              <a:buNone/>
              <a:tabLst>
                <a:tab pos="400050" algn="l"/>
                <a:tab pos="457200" algn="l"/>
                <a:tab pos="571500" algn="l"/>
              </a:tabLst>
              <a:defRPr/>
            </a:pPr>
            <a:r>
              <a:rPr kumimoji="0" lang="en-US" sz="2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or source identified, and/or the match is calculated incorrectly</a:t>
            </a:r>
          </a:p>
          <a:p>
            <a:pPr marL="0" marR="0" lvl="0" indent="0" algn="l" defTabSz="914400" rtl="0" eaLnBrk="1" fontAlgn="base" latinLnBrk="0" hangingPunct="1">
              <a:lnSpc>
                <a:spcPts val="3620"/>
              </a:lnSpc>
              <a:spcBef>
                <a:spcPct val="0"/>
              </a:spcBef>
              <a:spcAft>
                <a:spcPts val="0"/>
              </a:spcAft>
              <a:buClrTx/>
              <a:buSzTx/>
              <a:buFont typeface="Arial" panose="020B0604020202020204" pitchFamily="34" charset="0"/>
              <a:buNone/>
              <a:tabLst>
                <a:tab pos="400050" algn="l"/>
                <a:tab pos="457200" algn="l"/>
                <a:tab pos="571500" algn="l"/>
              </a:tabLst>
              <a:defRPr/>
            </a:pPr>
            <a:endParaRPr kumimoji="0" lang="en-US" sz="2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ts val="3620"/>
              </a:lnSpc>
              <a:spcBef>
                <a:spcPct val="0"/>
              </a:spcBef>
              <a:spcAft>
                <a:spcPts val="0"/>
              </a:spcAft>
              <a:buClrTx/>
              <a:buSzTx/>
              <a:buFont typeface="Arial" panose="020B0604020202020204" pitchFamily="34" charset="0"/>
              <a:buNone/>
              <a:tabLst>
                <a:tab pos="400050" algn="l"/>
                <a:tab pos="457200" algn="l"/>
                <a:tab pos="571500" algn="l"/>
              </a:tabLst>
              <a:defRPr/>
            </a:pPr>
            <a:r>
              <a:rPr kumimoji="0" lang="en-US" sz="2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Unallowable costs are included in the budget detail</a:t>
            </a:r>
          </a:p>
          <a:p>
            <a:pPr marL="0" marR="0" lvl="0" indent="0" algn="l" defTabSz="914400" rtl="0" eaLnBrk="1" fontAlgn="base" latinLnBrk="0" hangingPunct="1">
              <a:lnSpc>
                <a:spcPts val="3620"/>
              </a:lnSpc>
              <a:spcBef>
                <a:spcPct val="0"/>
              </a:spcBef>
              <a:spcAft>
                <a:spcPts val="0"/>
              </a:spcAft>
              <a:buClrTx/>
              <a:buSzTx/>
              <a:buFont typeface="Arial" panose="020B0604020202020204" pitchFamily="34" charset="0"/>
              <a:buNone/>
              <a:tabLst>
                <a:tab pos="400050" algn="l"/>
                <a:tab pos="457200" algn="l"/>
                <a:tab pos="571500" algn="l"/>
              </a:tabLst>
              <a:defRPr/>
            </a:pPr>
            <a:r>
              <a:rPr kumimoji="0" lang="en-US" sz="2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base" latinLnBrk="0" hangingPunct="1">
              <a:lnSpc>
                <a:spcPts val="3620"/>
              </a:lnSpc>
              <a:spcBef>
                <a:spcPct val="0"/>
              </a:spcBef>
              <a:spcAft>
                <a:spcPts val="0"/>
              </a:spcAft>
              <a:buClrTx/>
              <a:buSzTx/>
              <a:buFont typeface="Arial" panose="020B0604020202020204" pitchFamily="34" charset="0"/>
              <a:buNone/>
              <a:tabLst>
                <a:tab pos="400050" algn="l"/>
                <a:tab pos="457200" algn="l"/>
                <a:tab pos="571500" algn="l"/>
              </a:tabLst>
              <a:defRPr/>
            </a:pPr>
            <a:r>
              <a:rPr kumimoji="0" lang="en-US" sz="2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Incomplete Budget – missing budget narrative</a:t>
            </a:r>
          </a:p>
        </p:txBody>
      </p:sp>
      <p:pic>
        <p:nvPicPr>
          <p:cNvPr id="4" name="Picture 3">
            <a:extLst>
              <a:ext uri="{FF2B5EF4-FFF2-40B4-BE49-F238E27FC236}">
                <a16:creationId xmlns:a16="http://schemas.microsoft.com/office/drawing/2014/main" id="{4F352555-4CAD-1145-B5EC-6A87B73DDCC1}"/>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839184">
            <a:off x="9583941" y="-72897"/>
            <a:ext cx="2460459" cy="2460459"/>
          </a:xfrm>
          <a:prstGeom prst="rect">
            <a:avLst/>
          </a:prstGeom>
        </p:spPr>
      </p:pic>
    </p:spTree>
    <p:extLst>
      <p:ext uri="{BB962C8B-B14F-4D97-AF65-F5344CB8AC3E}">
        <p14:creationId xmlns:p14="http://schemas.microsoft.com/office/powerpoint/2010/main" val="2111724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500" fill="hold"/>
                                        <p:tgtEl>
                                          <p:spTgt spid="10"/>
                                        </p:tgtEl>
                                        <p:attrNameLst>
                                          <p:attrName>ppt_w</p:attrName>
                                        </p:attrNameLst>
                                      </p:cBhvr>
                                      <p:tavLst>
                                        <p:tav tm="0">
                                          <p:val>
                                            <p:fltVal val="0"/>
                                          </p:val>
                                        </p:tav>
                                        <p:tav tm="100000">
                                          <p:val>
                                            <p:strVal val="#ppt_w"/>
                                          </p:val>
                                        </p:tav>
                                      </p:tavLst>
                                    </p:anim>
                                    <p:anim calcmode="lin" valueType="num">
                                      <p:cBhvr>
                                        <p:cTn id="16" dur="500" fill="hold"/>
                                        <p:tgtEl>
                                          <p:spTgt spid="10"/>
                                        </p:tgtEl>
                                        <p:attrNameLst>
                                          <p:attrName>ppt_h</p:attrName>
                                        </p:attrNameLst>
                                      </p:cBhvr>
                                      <p:tavLst>
                                        <p:tav tm="0">
                                          <p:val>
                                            <p:fltVal val="0"/>
                                          </p:val>
                                        </p:tav>
                                        <p:tav tm="100000">
                                          <p:val>
                                            <p:strVal val="#ppt_h"/>
                                          </p:val>
                                        </p:tav>
                                      </p:tavLst>
                                    </p:anim>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fade">
                                      <p:cBhvr>
                                        <p:cTn id="20" dur="1000"/>
                                        <p:tgtEl>
                                          <p:spTgt spid="3">
                                            <p:txEl>
                                              <p:pRg st="0" end="0"/>
                                            </p:txEl>
                                          </p:spTgt>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500" fill="hold"/>
                                        <p:tgtEl>
                                          <p:spTgt spid="16"/>
                                        </p:tgtEl>
                                        <p:attrNameLst>
                                          <p:attrName>ppt_w</p:attrName>
                                        </p:attrNameLst>
                                      </p:cBhvr>
                                      <p:tavLst>
                                        <p:tav tm="0">
                                          <p:val>
                                            <p:fltVal val="0"/>
                                          </p:val>
                                        </p:tav>
                                        <p:tav tm="100000">
                                          <p:val>
                                            <p:strVal val="#ppt_w"/>
                                          </p:val>
                                        </p:tav>
                                      </p:tavLst>
                                    </p:anim>
                                    <p:anim calcmode="lin" valueType="num">
                                      <p:cBhvr>
                                        <p:cTn id="36" dur="500" fill="hold"/>
                                        <p:tgtEl>
                                          <p:spTgt spid="16"/>
                                        </p:tgtEl>
                                        <p:attrNameLst>
                                          <p:attrName>ppt_h</p:attrName>
                                        </p:attrNameLst>
                                      </p:cBhvr>
                                      <p:tavLst>
                                        <p:tav tm="0">
                                          <p:val>
                                            <p:fltVal val="0"/>
                                          </p:val>
                                        </p:tav>
                                        <p:tav tm="100000">
                                          <p:val>
                                            <p:strVal val="#ppt_h"/>
                                          </p:val>
                                        </p:tav>
                                      </p:tavLst>
                                    </p:anim>
                                  </p:childTnLst>
                                </p:cTn>
                              </p:par>
                            </p:childTnLst>
                          </p:cTn>
                        </p:par>
                        <p:par>
                          <p:cTn id="37" fill="hold">
                            <p:stCondLst>
                              <p:cond delay="500"/>
                            </p:stCondLst>
                            <p:childTnLst>
                              <p:par>
                                <p:cTn id="38" presetID="10" presetClass="entr" presetSubtype="0" fill="hold" nodeType="after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1000"/>
                                        <p:tgtEl>
                                          <p:spTgt spid="3">
                                            <p:txEl>
                                              <p:pRg st="6" end="6"/>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fade">
                                      <p:cBhvr>
                                        <p:cTn id="46" dur="1000"/>
                                        <p:tgtEl>
                                          <p:spTgt spid="3">
                                            <p:txEl>
                                              <p:pRg st="8" end="8"/>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3" presetClass="entr" presetSubtype="16" fill="hold" nodeType="click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p:cTn id="51" dur="500" fill="hold"/>
                                        <p:tgtEl>
                                          <p:spTgt spid="19"/>
                                        </p:tgtEl>
                                        <p:attrNameLst>
                                          <p:attrName>ppt_w</p:attrName>
                                        </p:attrNameLst>
                                      </p:cBhvr>
                                      <p:tavLst>
                                        <p:tav tm="0">
                                          <p:val>
                                            <p:fltVal val="0"/>
                                          </p:val>
                                        </p:tav>
                                        <p:tav tm="100000">
                                          <p:val>
                                            <p:strVal val="#ppt_w"/>
                                          </p:val>
                                        </p:tav>
                                      </p:tavLst>
                                    </p:anim>
                                    <p:anim calcmode="lin" valueType="num">
                                      <p:cBhvr>
                                        <p:cTn id="52" dur="500" fill="hold"/>
                                        <p:tgtEl>
                                          <p:spTgt spid="1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0" presetClass="entr" presetSubtype="0" fill="hold" nodeType="after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childTnLst>
                                </p:cTn>
                              </p:par>
                            </p:childTnLst>
                          </p:cTn>
                        </p:par>
                        <p:par>
                          <p:cTn id="57" fill="hold">
                            <p:stCondLst>
                              <p:cond delay="1500"/>
                            </p:stCondLst>
                            <p:childTnLst>
                              <p:par>
                                <p:cTn id="58" presetID="10" presetClass="entr" presetSubtype="0" fill="hold" nodeType="afterEffect">
                                  <p:stCondLst>
                                    <p:cond delay="0"/>
                                  </p:stCondLst>
                                  <p:childTnLst>
                                    <p:set>
                                      <p:cBhvr>
                                        <p:cTn id="59" dur="1" fill="hold">
                                          <p:stCondLst>
                                            <p:cond delay="0"/>
                                          </p:stCondLst>
                                        </p:cTn>
                                        <p:tgtEl>
                                          <p:spTgt spid="3">
                                            <p:txEl>
                                              <p:pRg st="10" end="10"/>
                                            </p:txEl>
                                          </p:spTgt>
                                        </p:tgtEl>
                                        <p:attrNameLst>
                                          <p:attrName>style.visibility</p:attrName>
                                        </p:attrNameLst>
                                      </p:cBhvr>
                                      <p:to>
                                        <p:strVal val="visible"/>
                                      </p:to>
                                    </p:set>
                                    <p:animEffect transition="in" filter="fade">
                                      <p:cBhvr>
                                        <p:cTn id="60" dur="1000"/>
                                        <p:tgtEl>
                                          <p:spTgt spid="3">
                                            <p:txEl>
                                              <p:pRg st="10" end="1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23" presetClass="entr" presetSubtype="16" fill="hold" nodeType="clickEffect">
                                  <p:stCondLst>
                                    <p:cond delay="0"/>
                                  </p:stCondLst>
                                  <p:childTnLst>
                                    <p:set>
                                      <p:cBhvr>
                                        <p:cTn id="64" dur="1" fill="hold">
                                          <p:stCondLst>
                                            <p:cond delay="0"/>
                                          </p:stCondLst>
                                        </p:cTn>
                                        <p:tgtEl>
                                          <p:spTgt spid="27"/>
                                        </p:tgtEl>
                                        <p:attrNameLst>
                                          <p:attrName>style.visibility</p:attrName>
                                        </p:attrNameLst>
                                      </p:cBhvr>
                                      <p:to>
                                        <p:strVal val="visible"/>
                                      </p:to>
                                    </p:set>
                                    <p:anim calcmode="lin" valueType="num">
                                      <p:cBhvr>
                                        <p:cTn id="65" dur="500" fill="hold"/>
                                        <p:tgtEl>
                                          <p:spTgt spid="27"/>
                                        </p:tgtEl>
                                        <p:attrNameLst>
                                          <p:attrName>ppt_w</p:attrName>
                                        </p:attrNameLst>
                                      </p:cBhvr>
                                      <p:tavLst>
                                        <p:tav tm="0">
                                          <p:val>
                                            <p:fltVal val="0"/>
                                          </p:val>
                                        </p:tav>
                                        <p:tav tm="100000">
                                          <p:val>
                                            <p:strVal val="#ppt_w"/>
                                          </p:val>
                                        </p:tav>
                                      </p:tavLst>
                                    </p:anim>
                                    <p:anim calcmode="lin" valueType="num">
                                      <p:cBhvr>
                                        <p:cTn id="66" dur="500" fill="hold"/>
                                        <p:tgtEl>
                                          <p:spTgt spid="27"/>
                                        </p:tgtEl>
                                        <p:attrNameLst>
                                          <p:attrName>ppt_h</p:attrName>
                                        </p:attrNameLst>
                                      </p:cBhvr>
                                      <p:tavLst>
                                        <p:tav tm="0">
                                          <p:val>
                                            <p:fltVal val="0"/>
                                          </p:val>
                                        </p:tav>
                                        <p:tav tm="100000">
                                          <p:val>
                                            <p:strVal val="#ppt_h"/>
                                          </p:val>
                                        </p:tav>
                                      </p:tavLst>
                                    </p:anim>
                                  </p:childTnLst>
                                </p:cTn>
                              </p:par>
                            </p:childTnLst>
                          </p:cTn>
                        </p:par>
                      </p:childTnLst>
                    </p:cTn>
                  </p:par>
                  <p:par>
                    <p:cTn id="67" fill="hold">
                      <p:stCondLst>
                        <p:cond delay="indefinite"/>
                      </p:stCondLst>
                      <p:childTnLst>
                        <p:par>
                          <p:cTn id="68" fill="hold">
                            <p:stCondLst>
                              <p:cond delay="0"/>
                            </p:stCondLst>
                            <p:childTnLst>
                              <p:par>
                                <p:cTn id="69" presetID="23" presetClass="entr" presetSubtype="16" fill="hold" nodeType="clickEffect">
                                  <p:stCondLst>
                                    <p:cond delay="0"/>
                                  </p:stCondLst>
                                  <p:childTnLst>
                                    <p:set>
                                      <p:cBhvr>
                                        <p:cTn id="70" dur="1" fill="hold">
                                          <p:stCondLst>
                                            <p:cond delay="0"/>
                                          </p:stCondLst>
                                        </p:cTn>
                                        <p:tgtEl>
                                          <p:spTgt spid="16"/>
                                        </p:tgtEl>
                                        <p:attrNameLst>
                                          <p:attrName>style.visibility</p:attrName>
                                        </p:attrNameLst>
                                      </p:cBhvr>
                                      <p:to>
                                        <p:strVal val="visible"/>
                                      </p:to>
                                    </p:set>
                                    <p:anim calcmode="lin" valueType="num">
                                      <p:cBhvr>
                                        <p:cTn id="71" dur="500" fill="hold"/>
                                        <p:tgtEl>
                                          <p:spTgt spid="16"/>
                                        </p:tgtEl>
                                        <p:attrNameLst>
                                          <p:attrName>ppt_w</p:attrName>
                                        </p:attrNameLst>
                                      </p:cBhvr>
                                      <p:tavLst>
                                        <p:tav tm="0">
                                          <p:val>
                                            <p:fltVal val="0"/>
                                          </p:val>
                                        </p:tav>
                                        <p:tav tm="100000">
                                          <p:val>
                                            <p:strVal val="#ppt_w"/>
                                          </p:val>
                                        </p:tav>
                                      </p:tavLst>
                                    </p:anim>
                                    <p:anim calcmode="lin" valueType="num">
                                      <p:cBhvr>
                                        <p:cTn id="72" dur="500" fill="hold"/>
                                        <p:tgtEl>
                                          <p:spTgt spid="1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descr="6">
            <a:extLst>
              <a:ext uri="{FF2B5EF4-FFF2-40B4-BE49-F238E27FC236}">
                <a16:creationId xmlns:a16="http://schemas.microsoft.com/office/drawing/2014/main" id="{8EA060D7-68E7-C44D-888F-9BF2913C30A7}"/>
              </a:ext>
            </a:extLst>
          </p:cNvPr>
          <p:cNvGrpSpPr/>
          <p:nvPr/>
        </p:nvGrpSpPr>
        <p:grpSpPr>
          <a:xfrm>
            <a:off x="959245" y="1406670"/>
            <a:ext cx="707795" cy="707795"/>
            <a:chOff x="2158968" y="1472960"/>
            <a:chExt cx="707795" cy="707795"/>
          </a:xfrm>
        </p:grpSpPr>
        <p:sp>
          <p:nvSpPr>
            <p:cNvPr id="11" name="Oval 10">
              <a:extLst>
                <a:ext uri="{FF2B5EF4-FFF2-40B4-BE49-F238E27FC236}">
                  <a16:creationId xmlns:a16="http://schemas.microsoft.com/office/drawing/2014/main" id="{66D3B124-3BBC-164C-B26F-F063D5EC9192}"/>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4EBBA2E3-6980-374F-9D07-D7B873BBE24B}"/>
                </a:ext>
              </a:extLst>
            </p:cNvPr>
            <p:cNvSpPr txBox="1"/>
            <p:nvPr/>
          </p:nvSpPr>
          <p:spPr>
            <a:xfrm>
              <a:off x="2319744" y="1539361"/>
              <a:ext cx="471487" cy="584775"/>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6</a:t>
              </a:r>
            </a:p>
          </p:txBody>
        </p:sp>
      </p:grpSp>
      <p:grpSp>
        <p:nvGrpSpPr>
          <p:cNvPr id="13" name="Group 12" descr="7">
            <a:extLst>
              <a:ext uri="{FF2B5EF4-FFF2-40B4-BE49-F238E27FC236}">
                <a16:creationId xmlns:a16="http://schemas.microsoft.com/office/drawing/2014/main" id="{FAEC6099-FFF1-5846-ACC5-39CD4A4DFE17}"/>
              </a:ext>
            </a:extLst>
          </p:cNvPr>
          <p:cNvGrpSpPr/>
          <p:nvPr/>
        </p:nvGrpSpPr>
        <p:grpSpPr>
          <a:xfrm>
            <a:off x="963976" y="2508768"/>
            <a:ext cx="707795" cy="707795"/>
            <a:chOff x="2158968" y="1472960"/>
            <a:chExt cx="707795" cy="707795"/>
          </a:xfrm>
        </p:grpSpPr>
        <p:sp>
          <p:nvSpPr>
            <p:cNvPr id="14" name="Oval 13">
              <a:extLst>
                <a:ext uri="{FF2B5EF4-FFF2-40B4-BE49-F238E27FC236}">
                  <a16:creationId xmlns:a16="http://schemas.microsoft.com/office/drawing/2014/main" id="{9EE8E392-25C2-A84E-A917-5DE058F4CC5E}"/>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8F8D2667-AA38-504A-9E69-35B0F97BAE1B}"/>
                </a:ext>
              </a:extLst>
            </p:cNvPr>
            <p:cNvSpPr txBox="1"/>
            <p:nvPr/>
          </p:nvSpPr>
          <p:spPr>
            <a:xfrm>
              <a:off x="2319744" y="1539361"/>
              <a:ext cx="471487" cy="584775"/>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7</a:t>
              </a:r>
            </a:p>
          </p:txBody>
        </p:sp>
      </p:grpSp>
      <p:grpSp>
        <p:nvGrpSpPr>
          <p:cNvPr id="16" name="Group 15" descr="8">
            <a:extLst>
              <a:ext uri="{FF2B5EF4-FFF2-40B4-BE49-F238E27FC236}">
                <a16:creationId xmlns:a16="http://schemas.microsoft.com/office/drawing/2014/main" id="{278368DE-A00F-FB46-8614-B20A780124B5}"/>
              </a:ext>
            </a:extLst>
          </p:cNvPr>
          <p:cNvGrpSpPr/>
          <p:nvPr/>
        </p:nvGrpSpPr>
        <p:grpSpPr>
          <a:xfrm>
            <a:off x="959244" y="3493537"/>
            <a:ext cx="707795" cy="707795"/>
            <a:chOff x="2158968" y="1472960"/>
            <a:chExt cx="707795" cy="707795"/>
          </a:xfrm>
        </p:grpSpPr>
        <p:sp>
          <p:nvSpPr>
            <p:cNvPr id="17" name="Oval 16">
              <a:extLst>
                <a:ext uri="{FF2B5EF4-FFF2-40B4-BE49-F238E27FC236}">
                  <a16:creationId xmlns:a16="http://schemas.microsoft.com/office/drawing/2014/main" id="{B2EEE2EE-BD6E-4D4D-9D5D-7107E520993F}"/>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CDA5CCA5-FA03-4848-A828-EB166A8223BD}"/>
                </a:ext>
              </a:extLst>
            </p:cNvPr>
            <p:cNvSpPr txBox="1"/>
            <p:nvPr/>
          </p:nvSpPr>
          <p:spPr>
            <a:xfrm>
              <a:off x="2319744" y="1539361"/>
              <a:ext cx="471487" cy="584775"/>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8</a:t>
              </a:r>
            </a:p>
          </p:txBody>
        </p:sp>
      </p:grpSp>
      <p:grpSp>
        <p:nvGrpSpPr>
          <p:cNvPr id="19" name="Group 18" descr="9">
            <a:extLst>
              <a:ext uri="{FF2B5EF4-FFF2-40B4-BE49-F238E27FC236}">
                <a16:creationId xmlns:a16="http://schemas.microsoft.com/office/drawing/2014/main" id="{09EE1D02-53B5-B94A-95A5-9CA171F60C07}"/>
              </a:ext>
            </a:extLst>
          </p:cNvPr>
          <p:cNvGrpSpPr/>
          <p:nvPr/>
        </p:nvGrpSpPr>
        <p:grpSpPr>
          <a:xfrm>
            <a:off x="966047" y="4571435"/>
            <a:ext cx="707795" cy="707795"/>
            <a:chOff x="2158968" y="1472960"/>
            <a:chExt cx="707795" cy="707795"/>
          </a:xfrm>
        </p:grpSpPr>
        <p:sp>
          <p:nvSpPr>
            <p:cNvPr id="20" name="Oval 19">
              <a:extLst>
                <a:ext uri="{FF2B5EF4-FFF2-40B4-BE49-F238E27FC236}">
                  <a16:creationId xmlns:a16="http://schemas.microsoft.com/office/drawing/2014/main" id="{FC9054A3-89D7-4340-A0E5-087C9B5729A5}"/>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672A7156-1746-9C46-B32E-78E993AE025E}"/>
                </a:ext>
              </a:extLst>
            </p:cNvPr>
            <p:cNvSpPr txBox="1"/>
            <p:nvPr/>
          </p:nvSpPr>
          <p:spPr>
            <a:xfrm>
              <a:off x="2319744" y="1539361"/>
              <a:ext cx="471487" cy="584775"/>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9</a:t>
              </a:r>
            </a:p>
          </p:txBody>
        </p:sp>
      </p:grpSp>
      <p:grpSp>
        <p:nvGrpSpPr>
          <p:cNvPr id="22" name="Group 21" descr="10">
            <a:extLst>
              <a:ext uri="{FF2B5EF4-FFF2-40B4-BE49-F238E27FC236}">
                <a16:creationId xmlns:a16="http://schemas.microsoft.com/office/drawing/2014/main" id="{6DF93C87-1406-BB42-8CC3-A3C14C7AC8A9}"/>
              </a:ext>
            </a:extLst>
          </p:cNvPr>
          <p:cNvGrpSpPr/>
          <p:nvPr/>
        </p:nvGrpSpPr>
        <p:grpSpPr>
          <a:xfrm>
            <a:off x="985495" y="5675636"/>
            <a:ext cx="749999" cy="707795"/>
            <a:chOff x="2158968" y="1472960"/>
            <a:chExt cx="749999" cy="707795"/>
          </a:xfrm>
        </p:grpSpPr>
        <p:sp>
          <p:nvSpPr>
            <p:cNvPr id="23" name="Oval 22">
              <a:extLst>
                <a:ext uri="{FF2B5EF4-FFF2-40B4-BE49-F238E27FC236}">
                  <a16:creationId xmlns:a16="http://schemas.microsoft.com/office/drawing/2014/main" id="{67AD1262-FFCA-4340-9279-8400188720B9}"/>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7318CE7E-0061-DE47-B745-9B26C2965C1E}"/>
                </a:ext>
              </a:extLst>
            </p:cNvPr>
            <p:cNvSpPr txBox="1"/>
            <p:nvPr/>
          </p:nvSpPr>
          <p:spPr>
            <a:xfrm>
              <a:off x="2201172" y="1539361"/>
              <a:ext cx="707795" cy="584775"/>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10</a:t>
              </a:r>
            </a:p>
          </p:txBody>
        </p:sp>
      </p:grpSp>
      <p:sp>
        <p:nvSpPr>
          <p:cNvPr id="3" name="Content Placeholder 2">
            <a:extLst>
              <a:ext uri="{FF2B5EF4-FFF2-40B4-BE49-F238E27FC236}">
                <a16:creationId xmlns:a16="http://schemas.microsoft.com/office/drawing/2014/main" id="{5A47D60F-8542-DA4A-9415-6A597EC7A90E}"/>
              </a:ext>
            </a:extLst>
          </p:cNvPr>
          <p:cNvSpPr txBox="1">
            <a:spLocks/>
          </p:cNvSpPr>
          <p:nvPr/>
        </p:nvSpPr>
        <p:spPr>
          <a:xfrm>
            <a:off x="1709243" y="1151546"/>
            <a:ext cx="10406965" cy="51748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ts val="3220"/>
              </a:lnSpc>
              <a:spcBef>
                <a:spcPts val="0"/>
              </a:spcBef>
              <a:spcAft>
                <a:spcPts val="0"/>
              </a:spcAft>
              <a:buClrTx/>
              <a:buSzTx/>
              <a:buFont typeface="Arial" panose="020B0604020202020204" pitchFamily="34" charset="0"/>
              <a:buNone/>
              <a:tabLst>
                <a:tab pos="457200" algn="l"/>
                <a:tab pos="628650" algn="l"/>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ts val="3220"/>
              </a:lnSpc>
              <a:spcBef>
                <a:spcPts val="0"/>
              </a:spcBef>
              <a:spcAft>
                <a:spcPts val="0"/>
              </a:spcAft>
              <a:buClrTx/>
              <a:buSzTx/>
              <a:buFont typeface="Arial" panose="020B0604020202020204" pitchFamily="34" charset="0"/>
              <a:buNone/>
              <a:tabLst>
                <a:tab pos="457200" algn="l"/>
                <a:tab pos="628650" algn="l"/>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IDC rate used in computation is calculated incorrectly</a:t>
            </a:r>
          </a:p>
          <a:p>
            <a:pPr marL="0" marR="0" lvl="0" indent="0" algn="l" defTabSz="914400" rtl="0" eaLnBrk="1" fontAlgn="base" latinLnBrk="0" hangingPunct="1">
              <a:lnSpc>
                <a:spcPts val="3220"/>
              </a:lnSpc>
              <a:spcBef>
                <a:spcPts val="0"/>
              </a:spcBef>
              <a:spcAft>
                <a:spcPts val="0"/>
              </a:spcAft>
              <a:buClrTx/>
              <a:buSzTx/>
              <a:buFont typeface="Arial" panose="020B0604020202020204" pitchFamily="34" charset="0"/>
              <a:buNone/>
              <a:tabLst>
                <a:tab pos="457200" algn="l"/>
                <a:tab pos="628650" algn="l"/>
              </a:tabLst>
              <a:defRPr/>
            </a:pPr>
            <a:endParaRPr kumimoji="0" lang="en-US" sz="2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ts val="3220"/>
              </a:lnSpc>
              <a:spcBef>
                <a:spcPts val="0"/>
              </a:spcBef>
              <a:spcAft>
                <a:spcPts val="0"/>
              </a:spcAft>
              <a:buClrTx/>
              <a:buSzTx/>
              <a:buFont typeface="Arial" panose="020B0604020202020204" pitchFamily="34" charset="0"/>
              <a:buNone/>
              <a:tabLst>
                <a:tab pos="457200" algn="l"/>
                <a:tab pos="628650" algn="l"/>
              </a:tabLst>
              <a:defRPr/>
            </a:pPr>
            <a:r>
              <a:rPr kumimoji="0" lang="en-US" sz="2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Prior budget did not clear, or pending budget modification not approved (applies to supplemental awards)</a:t>
            </a:r>
            <a:endParaRPr kumimoji="0" lang="en-US"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Fringe Benefits Base is different from the calculated salaries in Personnel category</a:t>
            </a:r>
          </a:p>
          <a:p>
            <a:pPr marL="0" marR="0" lvl="0" indent="0" algn="l" defTabSz="914400" rtl="0" eaLnBrk="1" fontAlgn="base" latinLnBrk="0" hangingPunct="1">
              <a:lnSpc>
                <a:spcPts val="3220"/>
              </a:lnSpc>
              <a:spcBef>
                <a:spcPts val="0"/>
              </a:spcBef>
              <a:spcAft>
                <a:spcPts val="0"/>
              </a:spcAft>
              <a:buClrTx/>
              <a:buSzTx/>
              <a:buFont typeface="Arial" panose="020B0604020202020204" pitchFamily="34" charset="0"/>
              <a:buNone/>
              <a:tabLst>
                <a:tab pos="457200" algn="l"/>
                <a:tab pos="628650" algn="l"/>
              </a:tabLst>
              <a:defRPr/>
            </a:pPr>
            <a:endParaRPr kumimoji="0" lang="en-US" sz="2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ts val="2020"/>
              </a:lnSpc>
              <a:spcBef>
                <a:spcPts val="0"/>
              </a:spcBef>
              <a:spcAft>
                <a:spcPts val="0"/>
              </a:spcAft>
              <a:buClrTx/>
              <a:buSzTx/>
              <a:buFont typeface="Arial" panose="020B0604020202020204" pitchFamily="34" charset="0"/>
              <a:buNone/>
              <a:tabLst>
                <a:tab pos="457200" algn="l"/>
                <a:tab pos="628650" algn="l"/>
              </a:tabLst>
              <a:defRPr/>
            </a:pPr>
            <a:r>
              <a:rPr kumimoji="0" lang="en-US" sz="2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Responses to the initial budget financial review memo </a:t>
            </a:r>
          </a:p>
          <a:p>
            <a:pPr marL="0" marR="0" lvl="0" indent="0" algn="l" defTabSz="914400" rtl="0" eaLnBrk="1" fontAlgn="base" latinLnBrk="0" hangingPunct="1">
              <a:lnSpc>
                <a:spcPts val="3220"/>
              </a:lnSpc>
              <a:spcBef>
                <a:spcPts val="0"/>
              </a:spcBef>
              <a:spcAft>
                <a:spcPts val="0"/>
              </a:spcAft>
              <a:buClrTx/>
              <a:buSzTx/>
              <a:buFont typeface="Arial" panose="020B0604020202020204" pitchFamily="34" charset="0"/>
              <a:buNone/>
              <a:tabLst>
                <a:tab pos="457200" algn="l"/>
                <a:tab pos="628650" algn="l"/>
              </a:tabLst>
              <a:defRPr/>
            </a:pPr>
            <a:r>
              <a:rPr kumimoji="0" lang="en-US" sz="2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were insufficient</a:t>
            </a:r>
            <a:endPar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endParaRPr kumimoji="0" lang="en-U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Total Project Costs do not equal the Federal Funds and Match amount  </a:t>
            </a:r>
          </a:p>
        </p:txBody>
      </p:sp>
      <p:sp>
        <p:nvSpPr>
          <p:cNvPr id="2" name="Title 1">
            <a:extLst>
              <a:ext uri="{FF2B5EF4-FFF2-40B4-BE49-F238E27FC236}">
                <a16:creationId xmlns:a16="http://schemas.microsoft.com/office/drawing/2014/main" id="{D3B7BC9B-E1E7-7B44-B26F-201132EFA782}"/>
              </a:ext>
            </a:extLst>
          </p:cNvPr>
          <p:cNvSpPr>
            <a:spLocks noGrp="1"/>
          </p:cNvSpPr>
          <p:nvPr>
            <p:ph type="title"/>
          </p:nvPr>
        </p:nvSpPr>
        <p:spPr>
          <a:xfrm>
            <a:off x="-1581384" y="-248898"/>
            <a:ext cx="10515600" cy="1325563"/>
          </a:xfrm>
        </p:spPr>
        <p:txBody>
          <a:bodyPr>
            <a:normAutofit/>
          </a:bodyPr>
          <a:lstStyle/>
          <a:p>
            <a:r>
              <a:rPr lang="en-US" dirty="0"/>
              <a:t>AVOID BUDGET DEALAYS (CONT’D)</a:t>
            </a:r>
          </a:p>
        </p:txBody>
      </p:sp>
      <p:pic>
        <p:nvPicPr>
          <p:cNvPr id="25" name="Picture 24" descr="Top 10 Reasons badge">
            <a:extLst>
              <a:ext uri="{FF2B5EF4-FFF2-40B4-BE49-F238E27FC236}">
                <a16:creationId xmlns:a16="http://schemas.microsoft.com/office/drawing/2014/main" id="{0766B4E0-5934-A646-A5A0-C7FC75EBA3D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839184">
            <a:off x="9583941" y="-72897"/>
            <a:ext cx="2460459" cy="2460459"/>
          </a:xfrm>
          <a:prstGeom prst="rect">
            <a:avLst/>
          </a:prstGeom>
        </p:spPr>
      </p:pic>
    </p:spTree>
    <p:extLst>
      <p:ext uri="{BB962C8B-B14F-4D97-AF65-F5344CB8AC3E}">
        <p14:creationId xmlns:p14="http://schemas.microsoft.com/office/powerpoint/2010/main" val="1690959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10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p:cTn id="23" dur="500" fill="hold"/>
                                        <p:tgtEl>
                                          <p:spTgt spid="16"/>
                                        </p:tgtEl>
                                        <p:attrNameLst>
                                          <p:attrName>ppt_w</p:attrName>
                                        </p:attrNameLst>
                                      </p:cBhvr>
                                      <p:tavLst>
                                        <p:tav tm="0">
                                          <p:val>
                                            <p:fltVal val="0"/>
                                          </p:val>
                                        </p:tav>
                                        <p:tav tm="100000">
                                          <p:val>
                                            <p:strVal val="#ppt_w"/>
                                          </p:val>
                                        </p:tav>
                                      </p:tavLst>
                                    </p:anim>
                                    <p:anim calcmode="lin" valueType="num">
                                      <p:cBhvr>
                                        <p:cTn id="24"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p:cTn id="29" dur="500" fill="hold"/>
                                        <p:tgtEl>
                                          <p:spTgt spid="19"/>
                                        </p:tgtEl>
                                        <p:attrNameLst>
                                          <p:attrName>ppt_w</p:attrName>
                                        </p:attrNameLst>
                                      </p:cBhvr>
                                      <p:tavLst>
                                        <p:tav tm="0">
                                          <p:val>
                                            <p:fltVal val="0"/>
                                          </p:val>
                                        </p:tav>
                                        <p:tav tm="100000">
                                          <p:val>
                                            <p:strVal val="#ppt_w"/>
                                          </p:val>
                                        </p:tav>
                                      </p:tavLst>
                                    </p:anim>
                                    <p:anim calcmode="lin" valueType="num">
                                      <p:cBhvr>
                                        <p:cTn id="30" dur="500" fill="hold"/>
                                        <p:tgtEl>
                                          <p:spTgt spid="19"/>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500" fill="hold"/>
                                        <p:tgtEl>
                                          <p:spTgt spid="22"/>
                                        </p:tgtEl>
                                        <p:attrNameLst>
                                          <p:attrName>ppt_w</p:attrName>
                                        </p:attrNameLst>
                                      </p:cBhvr>
                                      <p:tavLst>
                                        <p:tav tm="0">
                                          <p:val>
                                            <p:fltVal val="0"/>
                                          </p:val>
                                        </p:tav>
                                        <p:tav tm="100000">
                                          <p:val>
                                            <p:strVal val="#ppt_w"/>
                                          </p:val>
                                        </p:tav>
                                      </p:tavLst>
                                    </p:anim>
                                    <p:anim calcmode="lin" valueType="num">
                                      <p:cBhvr>
                                        <p:cTn id="36" dur="500" fill="hold"/>
                                        <p:tgtEl>
                                          <p:spTgt spid="22"/>
                                        </p:tgtEl>
                                        <p:attrNameLst>
                                          <p:attrName>ppt_h</p:attrName>
                                        </p:attrNameLst>
                                      </p:cBhvr>
                                      <p:tavLst>
                                        <p:tav tm="0">
                                          <p:val>
                                            <p:fltVal val="0"/>
                                          </p:val>
                                        </p:tav>
                                        <p:tav tm="100000">
                                          <p:val>
                                            <p:strVal val="#ppt_h"/>
                                          </p:val>
                                        </p:tav>
                                      </p:tavLst>
                                    </p:anim>
                                  </p:childTnLst>
                                </p:cTn>
                              </p:par>
                            </p:childTnLst>
                          </p:cTn>
                        </p:par>
                        <p:par>
                          <p:cTn id="37" fill="hold">
                            <p:stCondLst>
                              <p:cond delay="500"/>
                            </p:stCondLst>
                            <p:childTnLst>
                              <p:par>
                                <p:cTn id="38" presetID="10" presetClass="entr" presetSubtype="0" fill="hold" nodeType="after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1000"/>
                                        <p:tgtEl>
                                          <p:spTgt spid="3">
                                            <p:txEl>
                                              <p:pRg st="7" end="7"/>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fade">
                                      <p:cBhvr>
                                        <p:cTn id="43"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2700000">
            <a:off x="4667846" y="751300"/>
            <a:ext cx="3757951" cy="403980"/>
          </a:xfrm>
          <a:custGeom>
            <a:avLst/>
            <a:gdLst/>
            <a:ahLst/>
            <a:cxnLst/>
            <a:rect l="l" t="t" r="r" b="b"/>
            <a:pathLst>
              <a:path w="5636927" h="605970">
                <a:moveTo>
                  <a:pt x="0" y="0"/>
                </a:moveTo>
                <a:lnTo>
                  <a:pt x="5636927" y="0"/>
                </a:lnTo>
                <a:lnTo>
                  <a:pt x="5636927" y="605970"/>
                </a:lnTo>
                <a:lnTo>
                  <a:pt x="0" y="605970"/>
                </a:lnTo>
                <a:lnTo>
                  <a:pt x="0" y="0"/>
                </a:lnTo>
                <a:close/>
              </a:path>
            </a:pathLst>
          </a:custGeom>
          <a:blipFill>
            <a:blip r:embed="rId2"/>
            <a:stretch>
              <a:fillRect/>
            </a:stretch>
          </a:blipFill>
        </p:spPr>
        <p:txBody>
          <a:bodyPr/>
          <a:lstStyle/>
          <a:p>
            <a:endParaRPr lang="en-US" sz="1200"/>
          </a:p>
        </p:txBody>
      </p:sp>
      <p:grpSp>
        <p:nvGrpSpPr>
          <p:cNvPr id="3" name="Group 3">
            <a:extLst>
              <a:ext uri="{C183D7F6-B498-43B3-948B-1728B52AA6E4}">
                <adec:decorative xmlns:adec="http://schemas.microsoft.com/office/drawing/2017/decorative" val="1"/>
              </a:ext>
            </a:extLst>
          </p:cNvPr>
          <p:cNvGrpSpPr/>
          <p:nvPr/>
        </p:nvGrpSpPr>
        <p:grpSpPr>
          <a:xfrm rot="-8100000">
            <a:off x="5676670" y="-369240"/>
            <a:ext cx="3573247" cy="1674214"/>
            <a:chOff x="0" y="0"/>
            <a:chExt cx="1597103" cy="748309"/>
          </a:xfrm>
        </p:grpSpPr>
        <p:sp>
          <p:nvSpPr>
            <p:cNvPr id="4" name="Freeform 4"/>
            <p:cNvSpPr/>
            <p:nvPr/>
          </p:nvSpPr>
          <p:spPr>
            <a:xfrm>
              <a:off x="0" y="0"/>
              <a:ext cx="1597103" cy="748309"/>
            </a:xfrm>
            <a:custGeom>
              <a:avLst/>
              <a:gdLst/>
              <a:ahLst/>
              <a:cxnLst/>
              <a:rect l="l" t="t" r="r" b="b"/>
              <a:pathLst>
                <a:path w="1597103" h="748309">
                  <a:moveTo>
                    <a:pt x="0" y="0"/>
                  </a:moveTo>
                  <a:lnTo>
                    <a:pt x="1597103" y="0"/>
                  </a:lnTo>
                  <a:lnTo>
                    <a:pt x="1597103" y="748309"/>
                  </a:lnTo>
                  <a:lnTo>
                    <a:pt x="0" y="748309"/>
                  </a:lnTo>
                  <a:close/>
                </a:path>
              </a:pathLst>
            </a:custGeom>
            <a:solidFill>
              <a:srgbClr val="0F4984"/>
            </a:solidFill>
          </p:spPr>
          <p:txBody>
            <a:bodyPr/>
            <a:lstStyle/>
            <a:p>
              <a:endParaRPr lang="en-US" sz="1200"/>
            </a:p>
          </p:txBody>
        </p:sp>
        <p:sp>
          <p:nvSpPr>
            <p:cNvPr id="5" name="TextBox 5"/>
            <p:cNvSpPr txBox="1"/>
            <p:nvPr/>
          </p:nvSpPr>
          <p:spPr>
            <a:xfrm>
              <a:off x="0" y="-38100"/>
              <a:ext cx="1597103" cy="786409"/>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C183D7F6-B498-43B3-948B-1728B52AA6E4}">
                <adec:decorative xmlns:adec="http://schemas.microsoft.com/office/drawing/2017/decorative" val="1"/>
              </a:ext>
            </a:extLst>
          </p:cNvPr>
          <p:cNvSpPr/>
          <p:nvPr/>
        </p:nvSpPr>
        <p:spPr>
          <a:xfrm rot="2700000">
            <a:off x="6618840" y="540121"/>
            <a:ext cx="3757951" cy="403980"/>
          </a:xfrm>
          <a:custGeom>
            <a:avLst/>
            <a:gdLst/>
            <a:ahLst/>
            <a:cxnLst/>
            <a:rect l="l" t="t" r="r" b="b"/>
            <a:pathLst>
              <a:path w="5636927" h="605970">
                <a:moveTo>
                  <a:pt x="0" y="0"/>
                </a:moveTo>
                <a:lnTo>
                  <a:pt x="5636926" y="0"/>
                </a:lnTo>
                <a:lnTo>
                  <a:pt x="5636926" y="605969"/>
                </a:lnTo>
                <a:lnTo>
                  <a:pt x="0" y="605969"/>
                </a:lnTo>
                <a:lnTo>
                  <a:pt x="0" y="0"/>
                </a:lnTo>
                <a:close/>
              </a:path>
            </a:pathLst>
          </a:custGeom>
          <a:blipFill>
            <a:blip r:embed="rId2"/>
            <a:stretch>
              <a:fillRect/>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rot="-2700000">
            <a:off x="-2878031" y="-2558120"/>
            <a:ext cx="7761286" cy="7761286"/>
          </a:xfrm>
          <a:custGeom>
            <a:avLst/>
            <a:gdLst/>
            <a:ahLst/>
            <a:cxnLst/>
            <a:rect l="l" t="t" r="r" b="b"/>
            <a:pathLst>
              <a:path w="11641929" h="11641929">
                <a:moveTo>
                  <a:pt x="0" y="0"/>
                </a:moveTo>
                <a:lnTo>
                  <a:pt x="11641929" y="0"/>
                </a:lnTo>
                <a:lnTo>
                  <a:pt x="11641929" y="11641929"/>
                </a:lnTo>
                <a:lnTo>
                  <a:pt x="0" y="11641929"/>
                </a:lnTo>
                <a:lnTo>
                  <a:pt x="0" y="0"/>
                </a:lnTo>
                <a:close/>
              </a:path>
            </a:pathLst>
          </a:custGeom>
          <a:blipFill>
            <a:blip r:embed="rId3">
              <a:alphaModFix amt="6999"/>
            </a:blip>
            <a:stretch>
              <a:fillRect/>
            </a:stretch>
          </a:blipFill>
        </p:spPr>
        <p:txBody>
          <a:bodyPr/>
          <a:lstStyle/>
          <a:p>
            <a:endParaRPr lang="en-US" sz="1200"/>
          </a:p>
        </p:txBody>
      </p:sp>
      <p:grpSp>
        <p:nvGrpSpPr>
          <p:cNvPr id="8" name="Group 8">
            <a:extLst>
              <a:ext uri="{C183D7F6-B498-43B3-948B-1728B52AA6E4}">
                <adec:decorative xmlns:adec="http://schemas.microsoft.com/office/drawing/2017/decorative" val="1"/>
              </a:ext>
            </a:extLst>
          </p:cNvPr>
          <p:cNvGrpSpPr/>
          <p:nvPr/>
        </p:nvGrpSpPr>
        <p:grpSpPr>
          <a:xfrm rot="-2700000">
            <a:off x="-2538664" y="-2177933"/>
            <a:ext cx="7242099" cy="7242099"/>
            <a:chOff x="0" y="0"/>
            <a:chExt cx="2041549" cy="2041549"/>
          </a:xfrm>
        </p:grpSpPr>
        <p:sp>
          <p:nvSpPr>
            <p:cNvPr id="9" name="Freeform 9"/>
            <p:cNvSpPr/>
            <p:nvPr/>
          </p:nvSpPr>
          <p:spPr>
            <a:xfrm>
              <a:off x="0" y="0"/>
              <a:ext cx="2041549" cy="2041549"/>
            </a:xfrm>
            <a:custGeom>
              <a:avLst/>
              <a:gdLst/>
              <a:ahLst/>
              <a:cxnLst/>
              <a:rect l="l" t="t" r="r" b="b"/>
              <a:pathLst>
                <a:path w="2041549" h="2041549">
                  <a:moveTo>
                    <a:pt x="71268" y="0"/>
                  </a:moveTo>
                  <a:lnTo>
                    <a:pt x="1970282" y="0"/>
                  </a:lnTo>
                  <a:cubicBezTo>
                    <a:pt x="1989183" y="0"/>
                    <a:pt x="2007310" y="7509"/>
                    <a:pt x="2020675" y="20874"/>
                  </a:cubicBezTo>
                  <a:cubicBezTo>
                    <a:pt x="2034041" y="34239"/>
                    <a:pt x="2041549" y="52366"/>
                    <a:pt x="2041549" y="71268"/>
                  </a:cubicBezTo>
                  <a:lnTo>
                    <a:pt x="2041549" y="1970282"/>
                  </a:lnTo>
                  <a:cubicBezTo>
                    <a:pt x="2041549" y="2009642"/>
                    <a:pt x="2009642" y="2041549"/>
                    <a:pt x="1970282" y="2041549"/>
                  </a:cubicBezTo>
                  <a:lnTo>
                    <a:pt x="71268" y="2041549"/>
                  </a:lnTo>
                  <a:cubicBezTo>
                    <a:pt x="31908" y="2041549"/>
                    <a:pt x="0" y="2009642"/>
                    <a:pt x="0" y="1970282"/>
                  </a:cubicBezTo>
                  <a:lnTo>
                    <a:pt x="0" y="71268"/>
                  </a:lnTo>
                  <a:cubicBezTo>
                    <a:pt x="0" y="31908"/>
                    <a:pt x="31908" y="0"/>
                    <a:pt x="71268" y="0"/>
                  </a:cubicBezTo>
                  <a:close/>
                </a:path>
              </a:pathLst>
            </a:custGeom>
            <a:solidFill>
              <a:srgbClr val="FFFFFF"/>
            </a:solidFill>
          </p:spPr>
          <p:txBody>
            <a:bodyPr/>
            <a:lstStyle/>
            <a:p>
              <a:endParaRPr lang="en-US" sz="1200" dirty="0"/>
            </a:p>
          </p:txBody>
        </p:sp>
        <p:sp>
          <p:nvSpPr>
            <p:cNvPr id="10" name="TextBox 10"/>
            <p:cNvSpPr txBox="1"/>
            <p:nvPr/>
          </p:nvSpPr>
          <p:spPr>
            <a:xfrm>
              <a:off x="0" y="-38100"/>
              <a:ext cx="2041549" cy="2079649"/>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1" name="Group 11">
            <a:extLst>
              <a:ext uri="{C183D7F6-B498-43B3-948B-1728B52AA6E4}">
                <adec:decorative xmlns:adec="http://schemas.microsoft.com/office/drawing/2017/decorative" val="1"/>
              </a:ext>
            </a:extLst>
          </p:cNvPr>
          <p:cNvGrpSpPr/>
          <p:nvPr/>
        </p:nvGrpSpPr>
        <p:grpSpPr>
          <a:xfrm>
            <a:off x="701993" y="4053348"/>
            <a:ext cx="4594913" cy="2057400"/>
            <a:chOff x="0" y="0"/>
            <a:chExt cx="1815274" cy="812800"/>
          </a:xfrm>
        </p:grpSpPr>
        <p:sp>
          <p:nvSpPr>
            <p:cNvPr id="12" name="Freeform 12"/>
            <p:cNvSpPr/>
            <p:nvPr/>
          </p:nvSpPr>
          <p:spPr>
            <a:xfrm>
              <a:off x="0" y="0"/>
              <a:ext cx="1815274" cy="812800"/>
            </a:xfrm>
            <a:custGeom>
              <a:avLst/>
              <a:gdLst/>
              <a:ahLst/>
              <a:cxnLst/>
              <a:rect l="l" t="t" r="r" b="b"/>
              <a:pathLst>
                <a:path w="1815274" h="812800">
                  <a:moveTo>
                    <a:pt x="56163" y="0"/>
                  </a:moveTo>
                  <a:lnTo>
                    <a:pt x="1759111" y="0"/>
                  </a:lnTo>
                  <a:cubicBezTo>
                    <a:pt x="1774007" y="0"/>
                    <a:pt x="1788292" y="5917"/>
                    <a:pt x="1798825" y="16450"/>
                  </a:cubicBezTo>
                  <a:cubicBezTo>
                    <a:pt x="1809357" y="26982"/>
                    <a:pt x="1815274" y="41268"/>
                    <a:pt x="1815274" y="56163"/>
                  </a:cubicBezTo>
                  <a:lnTo>
                    <a:pt x="1815274" y="756637"/>
                  </a:lnTo>
                  <a:cubicBezTo>
                    <a:pt x="1815274" y="771532"/>
                    <a:pt x="1809357" y="785818"/>
                    <a:pt x="1798825" y="796350"/>
                  </a:cubicBezTo>
                  <a:cubicBezTo>
                    <a:pt x="1788292" y="806883"/>
                    <a:pt x="1774007" y="812800"/>
                    <a:pt x="1759111" y="812800"/>
                  </a:cubicBezTo>
                  <a:lnTo>
                    <a:pt x="56163" y="812800"/>
                  </a:lnTo>
                  <a:cubicBezTo>
                    <a:pt x="41268" y="812800"/>
                    <a:pt x="26982" y="806883"/>
                    <a:pt x="16450" y="796350"/>
                  </a:cubicBezTo>
                  <a:cubicBezTo>
                    <a:pt x="5917" y="785818"/>
                    <a:pt x="0" y="771532"/>
                    <a:pt x="0" y="756637"/>
                  </a:cubicBezTo>
                  <a:lnTo>
                    <a:pt x="0" y="56163"/>
                  </a:lnTo>
                  <a:cubicBezTo>
                    <a:pt x="0" y="41268"/>
                    <a:pt x="5917" y="26982"/>
                    <a:pt x="16450" y="16450"/>
                  </a:cubicBezTo>
                  <a:cubicBezTo>
                    <a:pt x="26982" y="5917"/>
                    <a:pt x="41268" y="0"/>
                    <a:pt x="56163" y="0"/>
                  </a:cubicBezTo>
                  <a:close/>
                </a:path>
              </a:pathLst>
            </a:custGeom>
            <a:solidFill>
              <a:srgbClr val="000000">
                <a:alpha val="0"/>
              </a:srgbClr>
            </a:solidFill>
            <a:ln w="19050" cap="rnd">
              <a:solidFill>
                <a:srgbClr val="292A2B"/>
              </a:solidFill>
              <a:prstDash val="solid"/>
              <a:round/>
            </a:ln>
          </p:spPr>
          <p:txBody>
            <a:bodyPr/>
            <a:lstStyle/>
            <a:p>
              <a:endParaRPr lang="en-US" sz="1200"/>
            </a:p>
          </p:txBody>
        </p:sp>
        <p:sp>
          <p:nvSpPr>
            <p:cNvPr id="13" name="TextBox 13"/>
            <p:cNvSpPr txBox="1"/>
            <p:nvPr/>
          </p:nvSpPr>
          <p:spPr>
            <a:xfrm>
              <a:off x="0" y="-38100"/>
              <a:ext cx="1815274" cy="850900"/>
            </a:xfrm>
            <a:prstGeom prst="rect">
              <a:avLst/>
            </a:prstGeom>
          </p:spPr>
          <p:txBody>
            <a:bodyPr lIns="33867" tIns="33867" rIns="33867" bIns="33867" rtlCol="0" anchor="ctr"/>
            <a:lstStyle/>
            <a:p>
              <a:pPr algn="ctr">
                <a:lnSpc>
                  <a:spcPts val="1773"/>
                </a:lnSpc>
              </a:pPr>
              <a:endParaRPr sz="1200"/>
            </a:p>
          </p:txBody>
        </p:sp>
      </p:grpSp>
      <p:grpSp>
        <p:nvGrpSpPr>
          <p:cNvPr id="14" name="Group 14">
            <a:extLst>
              <a:ext uri="{C183D7F6-B498-43B3-948B-1728B52AA6E4}">
                <adec:decorative xmlns:adec="http://schemas.microsoft.com/office/drawing/2017/decorative" val="1"/>
              </a:ext>
            </a:extLst>
          </p:cNvPr>
          <p:cNvGrpSpPr/>
          <p:nvPr/>
        </p:nvGrpSpPr>
        <p:grpSpPr>
          <a:xfrm>
            <a:off x="3975101" y="4280928"/>
            <a:ext cx="1425619" cy="1809156"/>
            <a:chOff x="0" y="0"/>
            <a:chExt cx="563208" cy="714728"/>
          </a:xfrm>
        </p:grpSpPr>
        <p:sp>
          <p:nvSpPr>
            <p:cNvPr id="15" name="Freeform 15"/>
            <p:cNvSpPr/>
            <p:nvPr/>
          </p:nvSpPr>
          <p:spPr>
            <a:xfrm>
              <a:off x="0" y="0"/>
              <a:ext cx="563208" cy="714728"/>
            </a:xfrm>
            <a:custGeom>
              <a:avLst/>
              <a:gdLst/>
              <a:ahLst/>
              <a:cxnLst/>
              <a:rect l="l" t="t" r="r" b="b"/>
              <a:pathLst>
                <a:path w="563208" h="714728">
                  <a:moveTo>
                    <a:pt x="0" y="0"/>
                  </a:moveTo>
                  <a:lnTo>
                    <a:pt x="563208" y="0"/>
                  </a:lnTo>
                  <a:lnTo>
                    <a:pt x="563208" y="714728"/>
                  </a:lnTo>
                  <a:lnTo>
                    <a:pt x="0" y="714728"/>
                  </a:lnTo>
                  <a:close/>
                </a:path>
              </a:pathLst>
            </a:custGeom>
            <a:solidFill>
              <a:srgbClr val="F7FBFF"/>
            </a:solidFill>
          </p:spPr>
          <p:txBody>
            <a:bodyPr/>
            <a:lstStyle/>
            <a:p>
              <a:endParaRPr lang="en-US" sz="1200"/>
            </a:p>
          </p:txBody>
        </p:sp>
        <p:sp>
          <p:nvSpPr>
            <p:cNvPr id="16" name="TextBox 16"/>
            <p:cNvSpPr txBox="1"/>
            <p:nvPr/>
          </p:nvSpPr>
          <p:spPr>
            <a:xfrm>
              <a:off x="0" y="-38100"/>
              <a:ext cx="563208" cy="752828"/>
            </a:xfrm>
            <a:prstGeom prst="rect">
              <a:avLst/>
            </a:prstGeom>
          </p:spPr>
          <p:txBody>
            <a:bodyPr lIns="33867" tIns="33867" rIns="33867" bIns="33867" rtlCol="0" anchor="ctr"/>
            <a:lstStyle/>
            <a:p>
              <a:pPr algn="ctr">
                <a:lnSpc>
                  <a:spcPts val="1773"/>
                </a:lnSpc>
              </a:pPr>
              <a:endParaRPr sz="1200"/>
            </a:p>
          </p:txBody>
        </p:sp>
      </p:grpSp>
      <p:sp>
        <p:nvSpPr>
          <p:cNvPr id="17" name="Freeform 17">
            <a:extLst>
              <a:ext uri="{C183D7F6-B498-43B3-948B-1728B52AA6E4}">
                <adec:decorative xmlns:adec="http://schemas.microsoft.com/office/drawing/2017/decorative" val="1"/>
              </a:ext>
            </a:extLst>
          </p:cNvPr>
          <p:cNvSpPr/>
          <p:nvPr/>
        </p:nvSpPr>
        <p:spPr>
          <a:xfrm rot="-2700000">
            <a:off x="6526876" y="1504798"/>
            <a:ext cx="7265806" cy="7265806"/>
          </a:xfrm>
          <a:custGeom>
            <a:avLst/>
            <a:gdLst/>
            <a:ahLst/>
            <a:cxnLst/>
            <a:rect l="l" t="t" r="r" b="b"/>
            <a:pathLst>
              <a:path w="10898709" h="10898709">
                <a:moveTo>
                  <a:pt x="0" y="0"/>
                </a:moveTo>
                <a:lnTo>
                  <a:pt x="10898710" y="0"/>
                </a:lnTo>
                <a:lnTo>
                  <a:pt x="10898710" y="10898709"/>
                </a:lnTo>
                <a:lnTo>
                  <a:pt x="0" y="10898709"/>
                </a:lnTo>
                <a:lnTo>
                  <a:pt x="0" y="0"/>
                </a:lnTo>
                <a:close/>
              </a:path>
            </a:pathLst>
          </a:custGeom>
          <a:blipFill>
            <a:blip r:embed="rId3">
              <a:alphaModFix amt="58000"/>
            </a:blip>
            <a:stretch>
              <a:fillRect/>
            </a:stretch>
          </a:blipFill>
        </p:spPr>
        <p:txBody>
          <a:bodyPr/>
          <a:lstStyle/>
          <a:p>
            <a:endParaRPr lang="en-US" sz="1200"/>
          </a:p>
        </p:txBody>
      </p:sp>
      <p:grpSp>
        <p:nvGrpSpPr>
          <p:cNvPr id="18" name="Group 18">
            <a:extLst>
              <a:ext uri="{C183D7F6-B498-43B3-948B-1728B52AA6E4}">
                <adec:decorative xmlns:adec="http://schemas.microsoft.com/office/drawing/2017/decorative" val="1"/>
              </a:ext>
            </a:extLst>
          </p:cNvPr>
          <p:cNvGrpSpPr/>
          <p:nvPr/>
        </p:nvGrpSpPr>
        <p:grpSpPr>
          <a:xfrm rot="-2700000">
            <a:off x="6733716" y="1711637"/>
            <a:ext cx="6779764" cy="6779764"/>
            <a:chOff x="0" y="0"/>
            <a:chExt cx="2041549" cy="2041549"/>
          </a:xfrm>
        </p:grpSpPr>
        <p:sp>
          <p:nvSpPr>
            <p:cNvPr id="19" name="Freeform 19"/>
            <p:cNvSpPr/>
            <p:nvPr/>
          </p:nvSpPr>
          <p:spPr>
            <a:xfrm>
              <a:off x="0" y="0"/>
              <a:ext cx="2041549" cy="2041549"/>
            </a:xfrm>
            <a:custGeom>
              <a:avLst/>
              <a:gdLst/>
              <a:ahLst/>
              <a:cxnLst/>
              <a:rect l="l" t="t" r="r" b="b"/>
              <a:pathLst>
                <a:path w="2041549" h="2041549">
                  <a:moveTo>
                    <a:pt x="76128" y="0"/>
                  </a:moveTo>
                  <a:lnTo>
                    <a:pt x="1965422" y="0"/>
                  </a:lnTo>
                  <a:cubicBezTo>
                    <a:pt x="1985612" y="0"/>
                    <a:pt x="2004975" y="8021"/>
                    <a:pt x="2019252" y="22297"/>
                  </a:cubicBezTo>
                  <a:cubicBezTo>
                    <a:pt x="2033529" y="36574"/>
                    <a:pt x="2041549" y="55937"/>
                    <a:pt x="2041549" y="76128"/>
                  </a:cubicBezTo>
                  <a:lnTo>
                    <a:pt x="2041549" y="1965422"/>
                  </a:lnTo>
                  <a:cubicBezTo>
                    <a:pt x="2041549" y="1985612"/>
                    <a:pt x="2033529" y="2004975"/>
                    <a:pt x="2019252" y="2019252"/>
                  </a:cubicBezTo>
                  <a:cubicBezTo>
                    <a:pt x="2004975" y="2033529"/>
                    <a:pt x="1985612" y="2041549"/>
                    <a:pt x="1965422" y="2041549"/>
                  </a:cubicBezTo>
                  <a:lnTo>
                    <a:pt x="76128" y="2041549"/>
                  </a:lnTo>
                  <a:cubicBezTo>
                    <a:pt x="55937" y="2041549"/>
                    <a:pt x="36574" y="2033529"/>
                    <a:pt x="22297" y="2019252"/>
                  </a:cubicBezTo>
                  <a:cubicBezTo>
                    <a:pt x="8021" y="2004975"/>
                    <a:pt x="0" y="1985612"/>
                    <a:pt x="0" y="1965422"/>
                  </a:cubicBezTo>
                  <a:lnTo>
                    <a:pt x="0" y="76128"/>
                  </a:lnTo>
                  <a:cubicBezTo>
                    <a:pt x="0" y="55937"/>
                    <a:pt x="8021" y="36574"/>
                    <a:pt x="22297" y="22297"/>
                  </a:cubicBezTo>
                  <a:cubicBezTo>
                    <a:pt x="36574" y="8021"/>
                    <a:pt x="55937" y="0"/>
                    <a:pt x="76128" y="0"/>
                  </a:cubicBezTo>
                  <a:close/>
                </a:path>
              </a:pathLst>
            </a:custGeom>
            <a:solidFill>
              <a:srgbClr val="FFFFFF"/>
            </a:solidFill>
          </p:spPr>
          <p:txBody>
            <a:bodyPr/>
            <a:lstStyle/>
            <a:p>
              <a:endParaRPr lang="en-US" sz="1200"/>
            </a:p>
          </p:txBody>
        </p:sp>
        <p:sp>
          <p:nvSpPr>
            <p:cNvPr id="20" name="TextBox 20"/>
            <p:cNvSpPr txBox="1"/>
            <p:nvPr/>
          </p:nvSpPr>
          <p:spPr>
            <a:xfrm>
              <a:off x="0" y="-38100"/>
              <a:ext cx="2041549" cy="2079649"/>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21" name="Group 21">
            <a:extLst>
              <a:ext uri="{C183D7F6-B498-43B3-948B-1728B52AA6E4}">
                <adec:decorative xmlns:adec="http://schemas.microsoft.com/office/drawing/2017/decorative" val="1"/>
              </a:ext>
            </a:extLst>
          </p:cNvPr>
          <p:cNvGrpSpPr/>
          <p:nvPr/>
        </p:nvGrpSpPr>
        <p:grpSpPr>
          <a:xfrm>
            <a:off x="5941059" y="918980"/>
            <a:ext cx="8365079" cy="8365079"/>
            <a:chOff x="0" y="0"/>
            <a:chExt cx="812800" cy="812800"/>
          </a:xfrm>
        </p:grpSpPr>
        <p:sp>
          <p:nvSpPr>
            <p:cNvPr id="22" name="Freeform 22"/>
            <p:cNvSpPr/>
            <p:nvPr/>
          </p:nvSpPr>
          <p:spPr>
            <a:xfrm>
              <a:off x="12111" y="12111"/>
              <a:ext cx="788579" cy="788579"/>
            </a:xfrm>
            <a:custGeom>
              <a:avLst/>
              <a:gdLst/>
              <a:ahLst/>
              <a:cxnLst/>
              <a:rect l="l" t="t" r="r" b="b"/>
              <a:pathLst>
                <a:path w="788579" h="788579">
                  <a:moveTo>
                    <a:pt x="421339" y="14939"/>
                  </a:moveTo>
                  <a:lnTo>
                    <a:pt x="773639" y="367239"/>
                  </a:lnTo>
                  <a:cubicBezTo>
                    <a:pt x="788578" y="382178"/>
                    <a:pt x="788578" y="406400"/>
                    <a:pt x="773639" y="421339"/>
                  </a:cubicBezTo>
                  <a:lnTo>
                    <a:pt x="421339" y="773639"/>
                  </a:lnTo>
                  <a:cubicBezTo>
                    <a:pt x="406400" y="788578"/>
                    <a:pt x="382178" y="788578"/>
                    <a:pt x="367239" y="773639"/>
                  </a:cubicBezTo>
                  <a:lnTo>
                    <a:pt x="14939" y="421339"/>
                  </a:lnTo>
                  <a:cubicBezTo>
                    <a:pt x="0" y="406400"/>
                    <a:pt x="0" y="382178"/>
                    <a:pt x="14939" y="367239"/>
                  </a:cubicBezTo>
                  <a:lnTo>
                    <a:pt x="367239" y="14939"/>
                  </a:lnTo>
                  <a:cubicBezTo>
                    <a:pt x="382178" y="0"/>
                    <a:pt x="406400" y="0"/>
                    <a:pt x="421339" y="14939"/>
                  </a:cubicBezTo>
                  <a:close/>
                </a:path>
              </a:pathLst>
            </a:custGeom>
            <a:blipFill>
              <a:blip r:embed="rId4"/>
              <a:stretch>
                <a:fillRect l="-24906" r="-24906"/>
              </a:stretch>
            </a:blipFill>
          </p:spPr>
          <p:txBody>
            <a:bodyPr/>
            <a:lstStyle/>
            <a:p>
              <a:endParaRPr lang="en-US" sz="1200"/>
            </a:p>
          </p:txBody>
        </p:sp>
      </p:grpSp>
      <p:grpSp>
        <p:nvGrpSpPr>
          <p:cNvPr id="23" name="Group 23">
            <a:extLst>
              <a:ext uri="{C183D7F6-B498-43B3-948B-1728B52AA6E4}">
                <adec:decorative xmlns:adec="http://schemas.microsoft.com/office/drawing/2017/decorative" val="1"/>
              </a:ext>
            </a:extLst>
          </p:cNvPr>
          <p:cNvGrpSpPr/>
          <p:nvPr/>
        </p:nvGrpSpPr>
        <p:grpSpPr>
          <a:xfrm rot="-8100000">
            <a:off x="7112907" y="662314"/>
            <a:ext cx="6754868" cy="1536132"/>
            <a:chOff x="0" y="0"/>
            <a:chExt cx="3019165" cy="686592"/>
          </a:xfrm>
        </p:grpSpPr>
        <p:sp>
          <p:nvSpPr>
            <p:cNvPr id="24" name="Freeform 24"/>
            <p:cNvSpPr/>
            <p:nvPr/>
          </p:nvSpPr>
          <p:spPr>
            <a:xfrm>
              <a:off x="0" y="0"/>
              <a:ext cx="3019165" cy="686592"/>
            </a:xfrm>
            <a:custGeom>
              <a:avLst/>
              <a:gdLst/>
              <a:ahLst/>
              <a:cxnLst/>
              <a:rect l="l" t="t" r="r" b="b"/>
              <a:pathLst>
                <a:path w="3019165" h="686592">
                  <a:moveTo>
                    <a:pt x="0" y="0"/>
                  </a:moveTo>
                  <a:lnTo>
                    <a:pt x="3019165" y="0"/>
                  </a:lnTo>
                  <a:lnTo>
                    <a:pt x="3019165" y="686592"/>
                  </a:lnTo>
                  <a:lnTo>
                    <a:pt x="0" y="686592"/>
                  </a:lnTo>
                  <a:close/>
                </a:path>
              </a:pathLst>
            </a:custGeom>
            <a:solidFill>
              <a:srgbClr val="16599D"/>
            </a:solidFill>
          </p:spPr>
          <p:txBody>
            <a:bodyPr/>
            <a:lstStyle/>
            <a:p>
              <a:endParaRPr lang="en-US" sz="1200"/>
            </a:p>
          </p:txBody>
        </p:sp>
        <p:sp>
          <p:nvSpPr>
            <p:cNvPr id="25" name="TextBox 25"/>
            <p:cNvSpPr txBox="1"/>
            <p:nvPr/>
          </p:nvSpPr>
          <p:spPr>
            <a:xfrm>
              <a:off x="0" y="-38100"/>
              <a:ext cx="3019165" cy="724692"/>
            </a:xfrm>
            <a:prstGeom prst="rect">
              <a:avLst/>
            </a:prstGeom>
          </p:spPr>
          <p:txBody>
            <a:bodyPr lIns="33867" tIns="33867" rIns="33867" bIns="33867" rtlCol="0" anchor="ctr"/>
            <a:lstStyle/>
            <a:p>
              <a:pPr algn="ctr">
                <a:lnSpc>
                  <a:spcPts val="1773"/>
                </a:lnSpc>
                <a:spcBef>
                  <a:spcPct val="0"/>
                </a:spcBef>
              </a:pPr>
              <a:endParaRPr sz="1200"/>
            </a:p>
          </p:txBody>
        </p:sp>
      </p:grpSp>
      <p:sp>
        <p:nvSpPr>
          <p:cNvPr id="26" name="Freeform 26">
            <a:extLst>
              <a:ext uri="{C183D7F6-B498-43B3-948B-1728B52AA6E4}">
                <adec:decorative xmlns:adec="http://schemas.microsoft.com/office/drawing/2017/decorative" val="1"/>
              </a:ext>
            </a:extLst>
          </p:cNvPr>
          <p:cNvSpPr/>
          <p:nvPr/>
        </p:nvSpPr>
        <p:spPr>
          <a:xfrm rot="2700000">
            <a:off x="9038041" y="853519"/>
            <a:ext cx="3757951" cy="403980"/>
          </a:xfrm>
          <a:custGeom>
            <a:avLst/>
            <a:gdLst/>
            <a:ahLst/>
            <a:cxnLst/>
            <a:rect l="l" t="t" r="r" b="b"/>
            <a:pathLst>
              <a:path w="5636927" h="605970">
                <a:moveTo>
                  <a:pt x="0" y="0"/>
                </a:moveTo>
                <a:lnTo>
                  <a:pt x="5636926" y="0"/>
                </a:lnTo>
                <a:lnTo>
                  <a:pt x="5636926" y="605970"/>
                </a:lnTo>
                <a:lnTo>
                  <a:pt x="0" y="605970"/>
                </a:lnTo>
                <a:lnTo>
                  <a:pt x="0" y="0"/>
                </a:lnTo>
                <a:close/>
              </a:path>
            </a:pathLst>
          </a:custGeom>
          <a:blipFill>
            <a:blip r:embed="rId2"/>
            <a:stretch>
              <a:fillRect/>
            </a:stretch>
          </a:blipFill>
        </p:spPr>
        <p:txBody>
          <a:bodyPr/>
          <a:lstStyle/>
          <a:p>
            <a:endParaRPr lang="en-US" sz="1200"/>
          </a:p>
        </p:txBody>
      </p:sp>
      <p:grpSp>
        <p:nvGrpSpPr>
          <p:cNvPr id="27" name="Group 27">
            <a:extLst>
              <a:ext uri="{C183D7F6-B498-43B3-948B-1728B52AA6E4}">
                <adec:decorative xmlns:adec="http://schemas.microsoft.com/office/drawing/2017/decorative" val="1"/>
              </a:ext>
            </a:extLst>
          </p:cNvPr>
          <p:cNvGrpSpPr/>
          <p:nvPr/>
        </p:nvGrpSpPr>
        <p:grpSpPr>
          <a:xfrm rot="-8100000">
            <a:off x="10033141" y="-233888"/>
            <a:ext cx="3333601" cy="1536132"/>
            <a:chOff x="0" y="0"/>
            <a:chExt cx="1489991" cy="686592"/>
          </a:xfrm>
        </p:grpSpPr>
        <p:sp>
          <p:nvSpPr>
            <p:cNvPr id="28" name="Freeform 28"/>
            <p:cNvSpPr/>
            <p:nvPr/>
          </p:nvSpPr>
          <p:spPr>
            <a:xfrm>
              <a:off x="0" y="0"/>
              <a:ext cx="1489991" cy="686592"/>
            </a:xfrm>
            <a:custGeom>
              <a:avLst/>
              <a:gdLst/>
              <a:ahLst/>
              <a:cxnLst/>
              <a:rect l="l" t="t" r="r" b="b"/>
              <a:pathLst>
                <a:path w="1489991" h="686592">
                  <a:moveTo>
                    <a:pt x="0" y="0"/>
                  </a:moveTo>
                  <a:lnTo>
                    <a:pt x="1489991" y="0"/>
                  </a:lnTo>
                  <a:lnTo>
                    <a:pt x="1489991" y="686592"/>
                  </a:lnTo>
                  <a:lnTo>
                    <a:pt x="0" y="686592"/>
                  </a:lnTo>
                  <a:close/>
                </a:path>
              </a:pathLst>
            </a:custGeom>
            <a:solidFill>
              <a:srgbClr val="2978C8"/>
            </a:solidFill>
          </p:spPr>
          <p:txBody>
            <a:bodyPr/>
            <a:lstStyle/>
            <a:p>
              <a:endParaRPr lang="en-US" sz="1200"/>
            </a:p>
          </p:txBody>
        </p:sp>
        <p:sp>
          <p:nvSpPr>
            <p:cNvPr id="29" name="TextBox 29"/>
            <p:cNvSpPr txBox="1"/>
            <p:nvPr/>
          </p:nvSpPr>
          <p:spPr>
            <a:xfrm>
              <a:off x="0" y="-38100"/>
              <a:ext cx="1489991" cy="724692"/>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0" name="Group 30">
            <a:extLst>
              <a:ext uri="{C183D7F6-B498-43B3-948B-1728B52AA6E4}">
                <adec:decorative xmlns:adec="http://schemas.microsoft.com/office/drawing/2017/decorative" val="1"/>
              </a:ext>
            </a:extLst>
          </p:cNvPr>
          <p:cNvGrpSpPr/>
          <p:nvPr/>
        </p:nvGrpSpPr>
        <p:grpSpPr>
          <a:xfrm>
            <a:off x="3931237" y="5948441"/>
            <a:ext cx="87727" cy="87727"/>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92A2B"/>
            </a:solidFill>
          </p:spPr>
          <p:txBody>
            <a:bodyPr/>
            <a:lstStyle/>
            <a:p>
              <a:endParaRPr lang="en-US" sz="1200"/>
            </a:p>
          </p:txBody>
        </p:sp>
        <p:sp>
          <p:nvSpPr>
            <p:cNvPr id="32" name="TextBox 32"/>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sp>
        <p:nvSpPr>
          <p:cNvPr id="33" name="TextBox 33"/>
          <p:cNvSpPr txBox="1">
            <a:spLocks noGrp="1"/>
          </p:cNvSpPr>
          <p:nvPr>
            <p:ph type="title" idx="4294967295"/>
          </p:nvPr>
        </p:nvSpPr>
        <p:spPr>
          <a:xfrm>
            <a:off x="764240" y="477490"/>
            <a:ext cx="4410526" cy="153888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4033"/>
              </a:lnSpc>
              <a:spcBef>
                <a:spcPts val="0"/>
              </a:spcBef>
              <a:spcAft>
                <a:spcPts val="0"/>
              </a:spcAft>
              <a:buClrTx/>
              <a:buSzTx/>
              <a:buFontTx/>
              <a:buNone/>
              <a:tabLst/>
              <a:defRPr/>
            </a:pPr>
            <a:r>
              <a:rPr kumimoji="0" lang="en-US" sz="3666" b="1" i="0" u="none" strike="noStrike" kern="1200" cap="none" spc="0" normalizeH="0" baseline="0" noProof="0" dirty="0">
                <a:ln>
                  <a:noFill/>
                </a:ln>
                <a:solidFill>
                  <a:srgbClr val="16599D"/>
                </a:solidFill>
                <a:effectLst/>
                <a:uLnTx/>
                <a:uFillTx/>
                <a:latin typeface="Helios Bold"/>
                <a:ea typeface="Helios Bold"/>
                <a:cs typeface="Helios Bold"/>
                <a:sym typeface="Helios Bold"/>
              </a:rPr>
              <a:t>GRANT AWARD</a:t>
            </a:r>
          </a:p>
          <a:p>
            <a:pPr marL="0" marR="0" lvl="0" indent="0" algn="l" defTabSz="914400" rtl="0" eaLnBrk="1" fontAlgn="auto" latinLnBrk="0" hangingPunct="1">
              <a:lnSpc>
                <a:spcPts val="4033"/>
              </a:lnSpc>
              <a:spcBef>
                <a:spcPts val="0"/>
              </a:spcBef>
              <a:spcAft>
                <a:spcPts val="0"/>
              </a:spcAft>
              <a:buClrTx/>
              <a:buSzTx/>
              <a:buFontTx/>
              <a:buNone/>
              <a:tabLst/>
              <a:defRPr/>
            </a:pPr>
            <a:r>
              <a:rPr kumimoji="0" lang="en-US" sz="3666" b="1" i="0" u="none" strike="noStrike" kern="1200" cap="none" spc="0" normalizeH="0" baseline="0" noProof="0" dirty="0">
                <a:ln>
                  <a:noFill/>
                </a:ln>
                <a:solidFill>
                  <a:srgbClr val="16599D"/>
                </a:solidFill>
                <a:effectLst/>
                <a:uLnTx/>
                <a:uFillTx/>
                <a:latin typeface="Helios Bold"/>
                <a:ea typeface="Helios Bold"/>
                <a:cs typeface="Helios Bold"/>
                <a:sym typeface="Helios Bold"/>
              </a:rPr>
              <a:t>MODIFICATIONS (GAM)</a:t>
            </a:r>
          </a:p>
        </p:txBody>
      </p:sp>
      <p:sp>
        <p:nvSpPr>
          <p:cNvPr id="38" name="TextBox 20">
            <a:extLst>
              <a:ext uri="{FF2B5EF4-FFF2-40B4-BE49-F238E27FC236}">
                <a16:creationId xmlns:a16="http://schemas.microsoft.com/office/drawing/2014/main" id="{24CDCF0C-8304-F422-8E99-07C89418B38E}"/>
              </a:ext>
            </a:extLst>
          </p:cNvPr>
          <p:cNvSpPr txBox="1"/>
          <p:nvPr/>
        </p:nvSpPr>
        <p:spPr>
          <a:xfrm>
            <a:off x="736985" y="2150798"/>
            <a:ext cx="4131270" cy="282129"/>
          </a:xfrm>
          <a:prstGeom prst="rect">
            <a:avLst/>
          </a:prstGeom>
        </p:spPr>
        <p:txBody>
          <a:bodyPr lIns="0" tIns="0" rIns="0" bIns="0" rtlCol="0" anchor="t">
            <a:spAutoFit/>
          </a:bodyPr>
          <a:lstStyle/>
          <a:p>
            <a:pPr>
              <a:lnSpc>
                <a:spcPts val="2240"/>
              </a:lnSpc>
              <a:spcBef>
                <a:spcPct val="0"/>
              </a:spcBef>
            </a:pPr>
            <a:r>
              <a:rPr lang="en-US" sz="2000" b="1" dirty="0">
                <a:solidFill>
                  <a:srgbClr val="000000"/>
                </a:solidFill>
                <a:latin typeface="Helios Bold"/>
                <a:ea typeface="Helios Bold"/>
                <a:cs typeface="Helios Bold"/>
                <a:sym typeface="Helios Bold"/>
              </a:rPr>
              <a:t>EXTEND YOUR AWARD:</a:t>
            </a:r>
          </a:p>
        </p:txBody>
      </p:sp>
      <p:sp>
        <p:nvSpPr>
          <p:cNvPr id="35" name="TextBox 35"/>
          <p:cNvSpPr txBox="1"/>
          <p:nvPr/>
        </p:nvSpPr>
        <p:spPr>
          <a:xfrm>
            <a:off x="685800" y="2723227"/>
            <a:ext cx="4594913" cy="1231106"/>
          </a:xfrm>
          <a:prstGeom prst="rect">
            <a:avLst/>
          </a:prstGeom>
        </p:spPr>
        <p:txBody>
          <a:bodyPr lIns="0" tIns="0" rIns="0" bIns="0" rtlCol="0" anchor="t">
            <a:spAutoFit/>
          </a:bodyPr>
          <a:lstStyle/>
          <a:p>
            <a:r>
              <a:rPr lang="en-US" sz="2000" dirty="0">
                <a:latin typeface="Cambria" panose="02040503050406030204" pitchFamily="18" charset="0"/>
                <a:ea typeface="Cambria" panose="02040503050406030204" pitchFamily="18" charset="0"/>
              </a:rPr>
              <a:t>A project period extension (PPE) is a request for an increase in time to complete the project without additional funding changes to the award. </a:t>
            </a:r>
          </a:p>
        </p:txBody>
      </p:sp>
      <p:sp>
        <p:nvSpPr>
          <p:cNvPr id="37" name="TextBox 37"/>
          <p:cNvSpPr txBox="1"/>
          <p:nvPr/>
        </p:nvSpPr>
        <p:spPr>
          <a:xfrm>
            <a:off x="990963" y="4361692"/>
            <a:ext cx="3880130" cy="1723549"/>
          </a:xfrm>
          <a:prstGeom prst="rect">
            <a:avLst/>
          </a:prstGeom>
        </p:spPr>
        <p:txBody>
          <a:bodyPr wrap="square" lIns="0" tIns="0" rIns="0" bIns="0" rtlCol="0" anchor="t">
            <a:spAutoFit/>
          </a:bodyPr>
          <a:lstStyle/>
          <a:p>
            <a:r>
              <a:rPr lang="en-US" sz="1600" dirty="0"/>
              <a:t>OJP has certain requirements for this type of request per order 4200.1  There are two approval types:</a:t>
            </a:r>
          </a:p>
          <a:p>
            <a:r>
              <a:rPr lang="en-US" sz="1600" dirty="0"/>
              <a:t> </a:t>
            </a:r>
          </a:p>
          <a:p>
            <a:r>
              <a:rPr lang="en-US" sz="1600" dirty="0"/>
              <a:t>1)   General Policy  </a:t>
            </a:r>
            <a:endParaRPr lang="en-US" sz="1050" dirty="0"/>
          </a:p>
          <a:p>
            <a:r>
              <a:rPr lang="en-US" sz="1600" dirty="0"/>
              <a:t>2)   Exception to General Policy</a:t>
            </a:r>
            <a:endParaRPr lang="en-US" sz="1400" dirty="0"/>
          </a:p>
          <a:p>
            <a:endParaRPr lang="en-US" sz="1600" dirty="0"/>
          </a:p>
        </p:txBody>
      </p:sp>
    </p:spTree>
    <p:extLst>
      <p:ext uri="{BB962C8B-B14F-4D97-AF65-F5344CB8AC3E}">
        <p14:creationId xmlns:p14="http://schemas.microsoft.com/office/powerpoint/2010/main" val="11983384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7A64C4-3497-EA88-4E0A-74ECFD11D5B7}"/>
              </a:ext>
            </a:extLst>
          </p:cNvPr>
          <p:cNvSpPr>
            <a:spLocks noGrp="1"/>
          </p:cNvSpPr>
          <p:nvPr>
            <p:ph type="title"/>
          </p:nvPr>
        </p:nvSpPr>
        <p:spPr>
          <a:xfrm>
            <a:off x="826396" y="586855"/>
            <a:ext cx="4230100" cy="3387497"/>
          </a:xfrm>
        </p:spPr>
        <p:txBody>
          <a:bodyPr anchor="b">
            <a:normAutofit/>
          </a:bodyPr>
          <a:lstStyle/>
          <a:p>
            <a:pPr algn="r"/>
            <a:r>
              <a:rPr lang="en-US" sz="4000" dirty="0">
                <a:solidFill>
                  <a:srgbClr val="FFFFFF"/>
                </a:solidFill>
              </a:rPr>
              <a:t>Important things to Know – PPE</a:t>
            </a:r>
          </a:p>
        </p:txBody>
      </p:sp>
      <p:sp>
        <p:nvSpPr>
          <p:cNvPr id="3" name="Content Placeholder 2">
            <a:extLst>
              <a:ext uri="{FF2B5EF4-FFF2-40B4-BE49-F238E27FC236}">
                <a16:creationId xmlns:a16="http://schemas.microsoft.com/office/drawing/2014/main" id="{A7AB4F24-2D6B-D0B7-869E-2595607C89FB}"/>
              </a:ext>
            </a:extLst>
          </p:cNvPr>
          <p:cNvSpPr>
            <a:spLocks noGrp="1"/>
          </p:cNvSpPr>
          <p:nvPr>
            <p:ph idx="1"/>
          </p:nvPr>
        </p:nvSpPr>
        <p:spPr>
          <a:xfrm>
            <a:off x="6533046" y="5059402"/>
            <a:ext cx="4862447" cy="5546047"/>
          </a:xfrm>
        </p:spPr>
        <p:txBody>
          <a:bodyPr anchor="ctr">
            <a:normAutofit lnSpcReduction="10000"/>
          </a:bodyPr>
          <a:lstStyle/>
          <a:p>
            <a:pPr marL="342900" indent="-342900">
              <a:buFont typeface="Arial" panose="020B0604020202020204" pitchFamily="34" charset="0"/>
              <a:buChar char="•"/>
            </a:pPr>
            <a:r>
              <a:rPr lang="en-US" sz="1800" dirty="0">
                <a:solidFill>
                  <a:srgbClr val="000000"/>
                </a:solidFill>
                <a:latin typeface="Cambria" panose="02040503050406030204" pitchFamily="18" charset="0"/>
                <a:ea typeface="Cambria" panose="02040503050406030204" pitchFamily="18" charset="0"/>
              </a:rPr>
              <a:t>The first extension request is 12 months or less. </a:t>
            </a:r>
            <a:r>
              <a:rPr lang="en-US" sz="1800" dirty="0">
                <a:latin typeface="Cambria" panose="02040503050406030204" pitchFamily="18" charset="0"/>
                <a:ea typeface="Cambria" panose="02040503050406030204" pitchFamily="18" charset="0"/>
              </a:rPr>
              <a:t>OCFO recommends the grantee enters the extension for 12 months even if the grantee does not need the full 12 months.</a:t>
            </a:r>
          </a:p>
          <a:p>
            <a:endParaRPr lang="en-US" sz="180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1800" dirty="0">
                <a:solidFill>
                  <a:srgbClr val="000000"/>
                </a:solidFill>
                <a:latin typeface="Cambria" panose="02040503050406030204" pitchFamily="18" charset="0"/>
                <a:ea typeface="Cambria" panose="02040503050406030204" pitchFamily="18" charset="0"/>
              </a:rPr>
              <a:t>The project period has not expired.</a:t>
            </a:r>
          </a:p>
          <a:p>
            <a:endParaRPr lang="en-US" sz="1800" dirty="0">
              <a:solidFill>
                <a:srgbClr val="000000"/>
              </a:solidFill>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1800" dirty="0">
                <a:solidFill>
                  <a:srgbClr val="000000"/>
                </a:solidFill>
                <a:latin typeface="Cambria" panose="02040503050406030204" pitchFamily="18" charset="0"/>
                <a:ea typeface="Cambria" panose="02040503050406030204" pitchFamily="18" charset="0"/>
              </a:rPr>
              <a:t>The extension cannot cause the period of performance to extend beyond 60 months.</a:t>
            </a:r>
            <a:endParaRPr lang="en-US" sz="1800" dirty="0">
              <a:solidFill>
                <a:srgbClr val="FF0000"/>
              </a:solidFill>
              <a:latin typeface="Cambria" panose="02040503050406030204" pitchFamily="18" charset="0"/>
              <a:ea typeface="Cambria" panose="02040503050406030204" pitchFamily="18" charset="0"/>
            </a:endParaRPr>
          </a:p>
          <a:p>
            <a:endParaRPr lang="en-US" sz="1800" dirty="0">
              <a:solidFill>
                <a:srgbClr val="FF0000"/>
              </a:solidFill>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1800" dirty="0">
                <a:solidFill>
                  <a:srgbClr val="000000"/>
                </a:solidFill>
                <a:latin typeface="Cambria" panose="02040503050406030204" pitchFamily="18" charset="0"/>
                <a:ea typeface="Cambria" panose="02040503050406030204" pitchFamily="18" charset="0"/>
              </a:rPr>
              <a:t>The grantee has provided a detailed robust justification. </a:t>
            </a:r>
          </a:p>
          <a:p>
            <a:pPr marL="342900" indent="-342900">
              <a:buFont typeface="Arial" panose="020B0604020202020204" pitchFamily="34" charset="0"/>
              <a:buChar char="•"/>
            </a:pPr>
            <a:endParaRPr lang="en-US" sz="1800" dirty="0">
              <a:solidFill>
                <a:srgbClr val="000000"/>
              </a:solidFill>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endParaRPr lang="en-US" sz="1800" dirty="0">
              <a:solidFill>
                <a:srgbClr val="000000"/>
              </a:solidFill>
              <a:latin typeface="Cambria" panose="02040503050406030204" pitchFamily="18" charset="0"/>
              <a:ea typeface="Cambria" panose="02040503050406030204" pitchFamily="18" charset="0"/>
            </a:endParaRPr>
          </a:p>
          <a:p>
            <a:r>
              <a:rPr lang="en-US" sz="1800" dirty="0">
                <a:solidFill>
                  <a:srgbClr val="000000"/>
                </a:solidFill>
                <a:latin typeface="Cambria" panose="02040503050406030204" pitchFamily="18" charset="0"/>
                <a:ea typeface="Cambria" panose="02040503050406030204" pitchFamily="18" charset="0"/>
              </a:rPr>
              <a:t>*</a:t>
            </a:r>
            <a:r>
              <a:rPr lang="en-US" sz="1800" b="1" dirty="0">
                <a:solidFill>
                  <a:srgbClr val="0030F0"/>
                </a:solidFill>
                <a:latin typeface="Cambria" panose="02040503050406030204" pitchFamily="18" charset="0"/>
                <a:ea typeface="Cambria" panose="02040503050406030204" pitchFamily="18" charset="0"/>
              </a:rPr>
              <a:t>Project Period Extensions do not need to wait until the very end of the project period to be requested/submitted. Grantees can request the extension as soon as the need is known.</a:t>
            </a:r>
            <a:endParaRPr lang="en-US" sz="1800" dirty="0">
              <a:solidFill>
                <a:srgbClr val="000000"/>
              </a:solidFill>
              <a:latin typeface="Cambria" panose="02040503050406030204" pitchFamily="18" charset="0"/>
              <a:ea typeface="Cambria" panose="02040503050406030204" pitchFamily="18" charset="0"/>
            </a:endParaRPr>
          </a:p>
          <a:p>
            <a:pPr marL="0" indent="0">
              <a:buNone/>
            </a:pPr>
            <a:endParaRPr lang="en-US" sz="2000"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dirty="0">
              <a:solidFill>
                <a:srgbClr val="262626"/>
              </a:solidFill>
              <a:latin typeface="Cambria" panose="02040503050406030204" pitchFamily="18" charset="0"/>
              <a:ea typeface="Cambria" panose="02040503050406030204" pitchFamily="18" charset="0"/>
            </a:endParaRPr>
          </a:p>
          <a:p>
            <a:pPr marL="285750" indent="-285750">
              <a:spcAft>
                <a:spcPts val="600"/>
              </a:spcAft>
            </a:pPr>
            <a:endParaRPr lang="en-US" sz="1800" dirty="0">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b="0" i="0" u="none" strike="noStrike" noProof="0" dirty="0">
              <a:solidFill>
                <a:srgbClr val="262626"/>
              </a:solidFill>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dirty="0">
              <a:solidFill>
                <a:srgbClr val="262626"/>
              </a:solidFill>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b="0" i="0" u="none" strike="noStrike" noProof="0" dirty="0">
              <a:solidFill>
                <a:srgbClr val="000000"/>
              </a:solidFill>
              <a:latin typeface="Cambria" panose="02040503050406030204" pitchFamily="18" charset="0"/>
              <a:ea typeface="Cambria" panose="02040503050406030204" pitchFamily="18" charset="0"/>
            </a:endParaRPr>
          </a:p>
          <a:p>
            <a:pPr marL="285750" indent="-285750">
              <a:spcBef>
                <a:spcPct val="20000"/>
              </a:spcBef>
              <a:spcAft>
                <a:spcPts val="600"/>
              </a:spcAft>
              <a:buFont typeface="Arial"/>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u="none" strike="noStrike" dirty="0">
              <a:effectLst/>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Arial" panose="020B0604020202020204" pitchFamily="34" charset="0"/>
            </a:endParaRPr>
          </a:p>
          <a:p>
            <a:endParaRPr lang="en-US" sz="2000" dirty="0"/>
          </a:p>
        </p:txBody>
      </p:sp>
      <p:sp>
        <p:nvSpPr>
          <p:cNvPr id="6" name="TextBox 5">
            <a:extLst>
              <a:ext uri="{FF2B5EF4-FFF2-40B4-BE49-F238E27FC236}">
                <a16:creationId xmlns:a16="http://schemas.microsoft.com/office/drawing/2014/main" id="{31D545FC-1EC3-F1EF-1D7E-DAEBEF8B8E4E}"/>
              </a:ext>
            </a:extLst>
          </p:cNvPr>
          <p:cNvSpPr txBox="1"/>
          <p:nvPr/>
        </p:nvSpPr>
        <p:spPr>
          <a:xfrm>
            <a:off x="4727974" y="392235"/>
            <a:ext cx="8061526" cy="523220"/>
          </a:xfrm>
          <a:prstGeom prst="rect">
            <a:avLst/>
          </a:prstGeom>
          <a:noFill/>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w="3175" cmpd="sng">
                  <a:noFill/>
                </a:ln>
                <a:solidFill>
                  <a:srgbClr val="262626"/>
                </a:solidFill>
                <a:effectLst/>
                <a:uLnTx/>
                <a:uFillTx/>
                <a:latin typeface="Cambria" panose="02040503050406030204" pitchFamily="18" charset="0"/>
                <a:ea typeface="Cambria" panose="02040503050406030204" pitchFamily="18" charset="0"/>
                <a:cs typeface="+mj-cs"/>
              </a:rPr>
              <a:t>GENERAL POLICY (1</a:t>
            </a:r>
            <a:r>
              <a:rPr kumimoji="0" lang="en-US" sz="2800" b="0" i="0" u="none" strike="noStrike" kern="1200" cap="none" spc="0" normalizeH="0" baseline="30000" noProof="0" dirty="0">
                <a:ln w="3175" cmpd="sng">
                  <a:noFill/>
                </a:ln>
                <a:solidFill>
                  <a:srgbClr val="262626"/>
                </a:solidFill>
                <a:effectLst/>
                <a:uLnTx/>
                <a:uFillTx/>
                <a:latin typeface="Cambria" panose="02040503050406030204" pitchFamily="18" charset="0"/>
                <a:ea typeface="Cambria" panose="02040503050406030204" pitchFamily="18" charset="0"/>
                <a:cs typeface="+mj-cs"/>
              </a:rPr>
              <a:t>st</a:t>
            </a:r>
            <a:r>
              <a:rPr kumimoji="0" lang="en-US" sz="2800" b="0" i="0" u="none" strike="noStrike" kern="1200" cap="none" spc="0" normalizeH="0" baseline="0" noProof="0" dirty="0">
                <a:ln w="3175" cmpd="sng">
                  <a:noFill/>
                </a:ln>
                <a:solidFill>
                  <a:srgbClr val="262626"/>
                </a:solidFill>
                <a:effectLst/>
                <a:uLnTx/>
                <a:uFillTx/>
                <a:latin typeface="Cambria" panose="02040503050406030204" pitchFamily="18" charset="0"/>
                <a:ea typeface="Cambria" panose="02040503050406030204" pitchFamily="18" charset="0"/>
                <a:cs typeface="+mj-cs"/>
              </a:rPr>
              <a:t> Time Request)</a:t>
            </a:r>
          </a:p>
        </p:txBody>
      </p:sp>
    </p:spTree>
    <p:extLst>
      <p:ext uri="{BB962C8B-B14F-4D97-AF65-F5344CB8AC3E}">
        <p14:creationId xmlns:p14="http://schemas.microsoft.com/office/powerpoint/2010/main" val="42707451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7A64C4-3497-EA88-4E0A-74ECFD11D5B7}"/>
              </a:ext>
            </a:extLst>
          </p:cNvPr>
          <p:cNvSpPr>
            <a:spLocks noGrp="1"/>
          </p:cNvSpPr>
          <p:nvPr>
            <p:ph type="title"/>
          </p:nvPr>
        </p:nvSpPr>
        <p:spPr>
          <a:xfrm>
            <a:off x="826396" y="586855"/>
            <a:ext cx="4230100" cy="3387497"/>
          </a:xfrm>
        </p:spPr>
        <p:txBody>
          <a:bodyPr anchor="b">
            <a:normAutofit/>
          </a:bodyPr>
          <a:lstStyle/>
          <a:p>
            <a:pPr algn="r"/>
            <a:r>
              <a:rPr lang="en-US" sz="4000" dirty="0">
                <a:solidFill>
                  <a:srgbClr val="FFFFFF"/>
                </a:solidFill>
              </a:rPr>
              <a:t>Important things to Know – PPE</a:t>
            </a:r>
          </a:p>
        </p:txBody>
      </p:sp>
      <p:sp>
        <p:nvSpPr>
          <p:cNvPr id="3" name="Content Placeholder 2">
            <a:extLst>
              <a:ext uri="{FF2B5EF4-FFF2-40B4-BE49-F238E27FC236}">
                <a16:creationId xmlns:a16="http://schemas.microsoft.com/office/drawing/2014/main" id="{A7AB4F24-2D6B-D0B7-869E-2595607C89FB}"/>
              </a:ext>
            </a:extLst>
          </p:cNvPr>
          <p:cNvSpPr>
            <a:spLocks noGrp="1"/>
          </p:cNvSpPr>
          <p:nvPr>
            <p:ph idx="1"/>
          </p:nvPr>
        </p:nvSpPr>
        <p:spPr>
          <a:xfrm>
            <a:off x="6533046" y="5059402"/>
            <a:ext cx="4862447" cy="5546047"/>
          </a:xfrm>
        </p:spPr>
        <p:txBody>
          <a:bodyPr anchor="ctr">
            <a:normAutofit/>
          </a:bodyPr>
          <a:lstStyle/>
          <a:p>
            <a:pPr marL="457200" indent="-457200">
              <a:buFont typeface="Arial" panose="020B0604020202020204" pitchFamily="34" charset="0"/>
              <a:buChar char="•"/>
            </a:pPr>
            <a:r>
              <a:rPr lang="en-US" sz="1800" dirty="0">
                <a:solidFill>
                  <a:srgbClr val="000000"/>
                </a:solidFill>
                <a:latin typeface="Cambria" panose="02040503050406030204" pitchFamily="18" charset="0"/>
                <a:ea typeface="Cambria" panose="02040503050406030204" pitchFamily="18" charset="0"/>
              </a:rPr>
              <a:t>The extension request is more than 12 months.</a:t>
            </a:r>
          </a:p>
          <a:p>
            <a:endParaRPr lang="en-US" sz="1800" dirty="0">
              <a:solidFill>
                <a:srgbClr val="000000"/>
              </a:solidFill>
              <a:latin typeface="Cambria" panose="02040503050406030204" pitchFamily="18" charset="0"/>
              <a:ea typeface="Cambria" panose="02040503050406030204" pitchFamily="18" charset="0"/>
            </a:endParaRPr>
          </a:p>
          <a:p>
            <a:pPr marL="457200" indent="-457200">
              <a:buFont typeface="Arial" panose="020B0604020202020204" pitchFamily="34" charset="0"/>
              <a:buChar char="•"/>
            </a:pPr>
            <a:r>
              <a:rPr lang="en-US" sz="1800" dirty="0">
                <a:solidFill>
                  <a:srgbClr val="000000"/>
                </a:solidFill>
                <a:latin typeface="Cambria" panose="02040503050406030204" pitchFamily="18" charset="0"/>
                <a:ea typeface="Cambria" panose="02040503050406030204" pitchFamily="18" charset="0"/>
              </a:rPr>
              <a:t>The period of performance exceeds five years (over 60 months). </a:t>
            </a:r>
            <a:r>
              <a:rPr lang="en-US" sz="1800" b="1" dirty="0">
                <a:solidFill>
                  <a:srgbClr val="0030F0"/>
                </a:solidFill>
                <a:latin typeface="Cambria" panose="02040503050406030204" pitchFamily="18" charset="0"/>
                <a:ea typeface="Cambria" panose="02040503050406030204" pitchFamily="18" charset="0"/>
              </a:rPr>
              <a:t>Additional scrutiny for requests that are 72 months and over.</a:t>
            </a:r>
          </a:p>
          <a:p>
            <a:endParaRPr lang="en-US" sz="1800" dirty="0">
              <a:solidFill>
                <a:srgbClr val="000000"/>
              </a:solidFill>
              <a:latin typeface="Cambria" panose="02040503050406030204" pitchFamily="18" charset="0"/>
              <a:ea typeface="Cambria" panose="02040503050406030204" pitchFamily="18" charset="0"/>
            </a:endParaRPr>
          </a:p>
          <a:p>
            <a:pPr marL="457200" indent="-457200">
              <a:buFont typeface="Arial" panose="020B0604020202020204" pitchFamily="34" charset="0"/>
              <a:buChar char="•"/>
            </a:pPr>
            <a:r>
              <a:rPr lang="en-US" sz="1800" dirty="0">
                <a:solidFill>
                  <a:srgbClr val="000000"/>
                </a:solidFill>
                <a:latin typeface="Cambria" panose="02040503050406030204" pitchFamily="18" charset="0"/>
                <a:ea typeface="Cambria" panose="02040503050406030204" pitchFamily="18" charset="0"/>
              </a:rPr>
              <a:t>The request is submitted after the  project period end date. </a:t>
            </a:r>
          </a:p>
          <a:p>
            <a:pPr marL="457200" indent="-457200">
              <a:buFont typeface="Arial" panose="020B0604020202020204" pitchFamily="34" charset="0"/>
              <a:buChar char="•"/>
            </a:pPr>
            <a:endParaRPr lang="en-US" sz="1800" dirty="0">
              <a:solidFill>
                <a:srgbClr val="000000"/>
              </a:solidFill>
              <a:latin typeface="Cambria" panose="02040503050406030204" pitchFamily="18" charset="0"/>
              <a:ea typeface="Cambria" panose="02040503050406030204" pitchFamily="18" charset="0"/>
            </a:endParaRPr>
          </a:p>
          <a:p>
            <a:pPr marL="457200" indent="-457200">
              <a:buFont typeface="Arial" panose="020B0604020202020204" pitchFamily="34" charset="0"/>
              <a:buChar char="•"/>
            </a:pPr>
            <a:r>
              <a:rPr lang="en-US" sz="1800" dirty="0">
                <a:solidFill>
                  <a:srgbClr val="000000"/>
                </a:solidFill>
                <a:latin typeface="Cambria" panose="02040503050406030204" pitchFamily="18" charset="0"/>
                <a:ea typeface="Cambria" panose="02040503050406030204" pitchFamily="18" charset="0"/>
              </a:rPr>
              <a:t>The grantee</a:t>
            </a:r>
            <a:r>
              <a:rPr lang="en-US" sz="1800" dirty="0">
                <a:latin typeface="Cambria" panose="02040503050406030204" pitchFamily="18" charset="0"/>
                <a:ea typeface="Cambria" panose="02040503050406030204" pitchFamily="18" charset="0"/>
              </a:rPr>
              <a:t> already has an appro</a:t>
            </a:r>
            <a:r>
              <a:rPr lang="en-US" sz="1800" dirty="0">
                <a:solidFill>
                  <a:srgbClr val="000000"/>
                </a:solidFill>
                <a:latin typeface="Cambria" panose="02040503050406030204" pitchFamily="18" charset="0"/>
                <a:ea typeface="Cambria" panose="02040503050406030204" pitchFamily="18" charset="0"/>
              </a:rPr>
              <a:t>ved project period extension.</a:t>
            </a:r>
          </a:p>
          <a:p>
            <a:pPr marL="457200" indent="-457200">
              <a:buFont typeface="Arial" panose="020B0604020202020204" pitchFamily="34" charset="0"/>
              <a:buChar char="•"/>
            </a:pPr>
            <a:endParaRPr lang="en-US" sz="1800" dirty="0">
              <a:solidFill>
                <a:srgbClr val="000000"/>
              </a:solidFill>
              <a:latin typeface="Cambria" panose="02040503050406030204" pitchFamily="18" charset="0"/>
              <a:ea typeface="Cambria" panose="02040503050406030204" pitchFamily="18" charset="0"/>
            </a:endParaRPr>
          </a:p>
          <a:p>
            <a:pPr marL="457200" indent="-457200">
              <a:buFont typeface="Arial" panose="020B0604020202020204" pitchFamily="34" charset="0"/>
              <a:buChar char="•"/>
            </a:pPr>
            <a:r>
              <a:rPr lang="en-US" sz="1800" dirty="0">
                <a:solidFill>
                  <a:srgbClr val="000000"/>
                </a:solidFill>
                <a:latin typeface="Cambria" panose="02040503050406030204" pitchFamily="18" charset="0"/>
                <a:ea typeface="Cambria" panose="02040503050406030204" pitchFamily="18" charset="0"/>
              </a:rPr>
              <a:t>The grantee has extenuating circumstances</a:t>
            </a:r>
            <a:endParaRPr lang="en-US" sz="1800"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dirty="0">
              <a:solidFill>
                <a:srgbClr val="262626"/>
              </a:solidFill>
              <a:latin typeface="Cambria" panose="02040503050406030204" pitchFamily="18" charset="0"/>
              <a:ea typeface="Cambria" panose="02040503050406030204" pitchFamily="18" charset="0"/>
            </a:endParaRPr>
          </a:p>
          <a:p>
            <a:pPr marL="285750" indent="-285750">
              <a:spcAft>
                <a:spcPts val="600"/>
              </a:spcAft>
            </a:pPr>
            <a:endParaRPr lang="en-US" sz="1800" dirty="0">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b="0" i="0" u="none" strike="noStrike" noProof="0" dirty="0">
              <a:solidFill>
                <a:srgbClr val="262626"/>
              </a:solidFill>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dirty="0">
              <a:solidFill>
                <a:srgbClr val="262626"/>
              </a:solidFill>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b="0" i="0" u="none" strike="noStrike" noProof="0" dirty="0">
              <a:solidFill>
                <a:srgbClr val="000000"/>
              </a:solidFill>
              <a:latin typeface="Cambria" panose="02040503050406030204" pitchFamily="18" charset="0"/>
              <a:ea typeface="Cambria" panose="02040503050406030204" pitchFamily="18" charset="0"/>
            </a:endParaRPr>
          </a:p>
          <a:p>
            <a:pPr marL="285750" indent="-285750">
              <a:spcBef>
                <a:spcPct val="20000"/>
              </a:spcBef>
              <a:spcAft>
                <a:spcPts val="600"/>
              </a:spcAft>
              <a:buFont typeface="Arial"/>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u="none" strike="noStrike" dirty="0">
              <a:effectLst/>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Arial" panose="020B0604020202020204" pitchFamily="34" charset="0"/>
            </a:endParaRPr>
          </a:p>
          <a:p>
            <a:endParaRPr lang="en-US" sz="2000" dirty="0"/>
          </a:p>
        </p:txBody>
      </p:sp>
      <p:sp>
        <p:nvSpPr>
          <p:cNvPr id="6" name="TextBox 5">
            <a:extLst>
              <a:ext uri="{FF2B5EF4-FFF2-40B4-BE49-F238E27FC236}">
                <a16:creationId xmlns:a16="http://schemas.microsoft.com/office/drawing/2014/main" id="{31D545FC-1EC3-F1EF-1D7E-DAEBEF8B8E4E}"/>
              </a:ext>
            </a:extLst>
          </p:cNvPr>
          <p:cNvSpPr txBox="1"/>
          <p:nvPr/>
        </p:nvSpPr>
        <p:spPr>
          <a:xfrm>
            <a:off x="4727974" y="392235"/>
            <a:ext cx="8061526" cy="954107"/>
          </a:xfrm>
          <a:prstGeom prst="rect">
            <a:avLst/>
          </a:prstGeom>
          <a:noFill/>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w="3175" cmpd="sng">
                  <a:noFill/>
                </a:ln>
                <a:solidFill>
                  <a:srgbClr val="262626"/>
                </a:solidFill>
                <a:effectLst/>
                <a:uLnTx/>
                <a:uFillTx/>
                <a:latin typeface="Cambria" panose="02040503050406030204" pitchFamily="18" charset="0"/>
                <a:ea typeface="Cambria" panose="02040503050406030204" pitchFamily="18" charset="0"/>
                <a:cs typeface="+mj-cs"/>
              </a:rPr>
              <a:t>EXCEPTON POLICY (2</a:t>
            </a:r>
            <a:r>
              <a:rPr kumimoji="0" lang="en-US" sz="2800" b="0" i="0" u="none" strike="noStrike" kern="1200" cap="none" spc="0" normalizeH="0" baseline="30000" noProof="0" dirty="0">
                <a:ln w="3175" cmpd="sng">
                  <a:noFill/>
                </a:ln>
                <a:solidFill>
                  <a:srgbClr val="262626"/>
                </a:solidFill>
                <a:effectLst/>
                <a:uLnTx/>
                <a:uFillTx/>
                <a:latin typeface="Cambria" panose="02040503050406030204" pitchFamily="18" charset="0"/>
                <a:ea typeface="Cambria" panose="02040503050406030204" pitchFamily="18" charset="0"/>
                <a:cs typeface="+mj-cs"/>
              </a:rPr>
              <a:t>nd</a:t>
            </a:r>
            <a:r>
              <a:rPr kumimoji="0" lang="en-US" sz="2800" b="0" i="0" u="none" strike="noStrike" kern="1200" cap="none" spc="0" normalizeH="0" baseline="0" noProof="0" dirty="0">
                <a:ln w="3175" cmpd="sng">
                  <a:noFill/>
                </a:ln>
                <a:solidFill>
                  <a:srgbClr val="262626"/>
                </a:solidFill>
                <a:effectLst/>
                <a:uLnTx/>
                <a:uFillTx/>
                <a:latin typeface="Cambria" panose="02040503050406030204" pitchFamily="18" charset="0"/>
                <a:ea typeface="Cambria" panose="02040503050406030204" pitchFamily="18" charset="0"/>
                <a:cs typeface="+mj-cs"/>
              </a:rPr>
              <a:t> Request or After</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2800" dirty="0">
                <a:ln w="3175" cmpd="sng">
                  <a:noFill/>
                </a:ln>
                <a:solidFill>
                  <a:srgbClr val="262626"/>
                </a:solidFill>
                <a:latin typeface="Cambria" panose="02040503050406030204" pitchFamily="18" charset="0"/>
                <a:ea typeface="Cambria" panose="02040503050406030204" pitchFamily="18" charset="0"/>
                <a:cs typeface="+mj-cs"/>
              </a:rPr>
              <a:t>Project End Date</a:t>
            </a:r>
            <a:r>
              <a:rPr kumimoji="0" lang="en-US" sz="2800" b="0" i="0" u="none" strike="noStrike" kern="1200" cap="none" spc="0" normalizeH="0" baseline="0" noProof="0" dirty="0">
                <a:ln w="3175" cmpd="sng">
                  <a:noFill/>
                </a:ln>
                <a:solidFill>
                  <a:srgbClr val="262626"/>
                </a:solidFill>
                <a:effectLst/>
                <a:uLnTx/>
                <a:uFillTx/>
                <a:latin typeface="Cambria" panose="02040503050406030204" pitchFamily="18" charset="0"/>
                <a:ea typeface="Cambria" panose="02040503050406030204" pitchFamily="18" charset="0"/>
                <a:cs typeface="+mj-cs"/>
              </a:rPr>
              <a:t>)</a:t>
            </a:r>
          </a:p>
        </p:txBody>
      </p:sp>
    </p:spTree>
    <p:extLst>
      <p:ext uri="{BB962C8B-B14F-4D97-AF65-F5344CB8AC3E}">
        <p14:creationId xmlns:p14="http://schemas.microsoft.com/office/powerpoint/2010/main" val="7816742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259974" y="685800"/>
            <a:ext cx="4264827" cy="5486400"/>
            <a:chOff x="0" y="0"/>
            <a:chExt cx="8529655" cy="10972800"/>
          </a:xfrm>
        </p:grpSpPr>
        <p:pic>
          <p:nvPicPr>
            <p:cNvPr id="3" name="Picture 3"/>
            <p:cNvPicPr>
              <a:picLocks noChangeAspect="1"/>
            </p:cNvPicPr>
            <p:nvPr/>
          </p:nvPicPr>
          <p:blipFill>
            <a:blip r:embed="rId2"/>
            <a:srcRect t="14130"/>
            <a:stretch>
              <a:fillRect/>
            </a:stretch>
          </p:blipFill>
          <p:spPr>
            <a:xfrm>
              <a:off x="0" y="0"/>
              <a:ext cx="8529655" cy="10972800"/>
            </a:xfrm>
            <a:prstGeom prst="rect">
              <a:avLst/>
            </a:prstGeom>
          </p:spPr>
        </p:pic>
      </p:grpSp>
      <p:sp>
        <p:nvSpPr>
          <p:cNvPr id="4" name="Freeform 4">
            <a:extLst>
              <a:ext uri="{C183D7F6-B498-43B3-948B-1728B52AA6E4}">
                <adec:decorative xmlns:adec="http://schemas.microsoft.com/office/drawing/2017/decorative" val="1"/>
              </a:ext>
            </a:extLst>
          </p:cNvPr>
          <p:cNvSpPr/>
          <p:nvPr/>
        </p:nvSpPr>
        <p:spPr>
          <a:xfrm>
            <a:off x="685800" y="1302196"/>
            <a:ext cx="1224547" cy="1229156"/>
          </a:xfrm>
          <a:custGeom>
            <a:avLst/>
            <a:gdLst/>
            <a:ahLst/>
            <a:cxnLst/>
            <a:rect l="l" t="t" r="r" b="b"/>
            <a:pathLst>
              <a:path w="1836820" h="1843734">
                <a:moveTo>
                  <a:pt x="0" y="0"/>
                </a:moveTo>
                <a:lnTo>
                  <a:pt x="1836820" y="0"/>
                </a:lnTo>
                <a:lnTo>
                  <a:pt x="1836820" y="1843734"/>
                </a:lnTo>
                <a:lnTo>
                  <a:pt x="0" y="1843734"/>
                </a:lnTo>
                <a:lnTo>
                  <a:pt x="0" y="0"/>
                </a:lnTo>
                <a:close/>
              </a:path>
            </a:pathLst>
          </a:custGeom>
          <a:blipFill>
            <a:blip r:embed="rId3">
              <a:alphaModFix amt="40000"/>
            </a:blip>
            <a:stretch>
              <a:fillRect/>
            </a:stretch>
          </a:blipFill>
        </p:spPr>
        <p:txBody>
          <a:bodyPr/>
          <a:lstStyle/>
          <a:p>
            <a:endParaRPr lang="en-US" sz="1200"/>
          </a:p>
        </p:txBody>
      </p:sp>
      <p:grpSp>
        <p:nvGrpSpPr>
          <p:cNvPr id="5" name="Group 5">
            <a:extLst>
              <a:ext uri="{C183D7F6-B498-43B3-948B-1728B52AA6E4}">
                <adec:decorative xmlns:adec="http://schemas.microsoft.com/office/drawing/2017/decorative" val="1"/>
              </a:ext>
            </a:extLst>
          </p:cNvPr>
          <p:cNvGrpSpPr/>
          <p:nvPr/>
        </p:nvGrpSpPr>
        <p:grpSpPr>
          <a:xfrm>
            <a:off x="764629" y="1383329"/>
            <a:ext cx="1066891" cy="1066891"/>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sz="1200"/>
            </a:p>
          </p:txBody>
        </p:sp>
        <p:sp>
          <p:nvSpPr>
            <p:cNvPr id="7" name="TextBox 7"/>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grpSp>
        <p:nvGrpSpPr>
          <p:cNvPr id="8" name="Group 8">
            <a:extLst>
              <a:ext uri="{C183D7F6-B498-43B3-948B-1728B52AA6E4}">
                <adec:decorative xmlns:adec="http://schemas.microsoft.com/office/drawing/2017/decorative" val="1"/>
              </a:ext>
            </a:extLst>
          </p:cNvPr>
          <p:cNvGrpSpPr/>
          <p:nvPr/>
        </p:nvGrpSpPr>
        <p:grpSpPr>
          <a:xfrm>
            <a:off x="812064" y="1430765"/>
            <a:ext cx="972019" cy="972019"/>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978C8"/>
            </a:solidFill>
          </p:spPr>
          <p:txBody>
            <a:bodyPr/>
            <a:lstStyle/>
            <a:p>
              <a:endParaRPr lang="en-US" sz="1200"/>
            </a:p>
          </p:txBody>
        </p:sp>
        <p:sp>
          <p:nvSpPr>
            <p:cNvPr id="10" name="TextBox 10"/>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grpSp>
        <p:nvGrpSpPr>
          <p:cNvPr id="11" name="Group 11">
            <a:extLst>
              <a:ext uri="{C183D7F6-B498-43B3-948B-1728B52AA6E4}">
                <adec:decorative xmlns:adec="http://schemas.microsoft.com/office/drawing/2017/decorative" val="1"/>
              </a:ext>
            </a:extLst>
          </p:cNvPr>
          <p:cNvGrpSpPr/>
          <p:nvPr/>
        </p:nvGrpSpPr>
        <p:grpSpPr>
          <a:xfrm>
            <a:off x="873272" y="1491973"/>
            <a:ext cx="849603" cy="849603"/>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599D"/>
            </a:solidFill>
          </p:spPr>
          <p:txBody>
            <a:bodyPr/>
            <a:lstStyle/>
            <a:p>
              <a:endParaRPr lang="en-US" sz="1200"/>
            </a:p>
          </p:txBody>
        </p:sp>
        <p:sp>
          <p:nvSpPr>
            <p:cNvPr id="13" name="TextBox 13"/>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sp>
        <p:nvSpPr>
          <p:cNvPr id="14" name="Freeform 14">
            <a:extLst>
              <a:ext uri="{C183D7F6-B498-43B3-948B-1728B52AA6E4}">
                <adec:decorative xmlns:adec="http://schemas.microsoft.com/office/drawing/2017/decorative" val="1"/>
              </a:ext>
            </a:extLst>
          </p:cNvPr>
          <p:cNvSpPr/>
          <p:nvPr/>
        </p:nvSpPr>
        <p:spPr>
          <a:xfrm rot="-2700000">
            <a:off x="8760212" y="-1099282"/>
            <a:ext cx="7761286" cy="7761286"/>
          </a:xfrm>
          <a:custGeom>
            <a:avLst/>
            <a:gdLst/>
            <a:ahLst/>
            <a:cxnLst/>
            <a:rect l="l" t="t" r="r" b="b"/>
            <a:pathLst>
              <a:path w="11641929" h="11641929">
                <a:moveTo>
                  <a:pt x="0" y="0"/>
                </a:moveTo>
                <a:lnTo>
                  <a:pt x="11641929" y="0"/>
                </a:lnTo>
                <a:lnTo>
                  <a:pt x="11641929" y="11641929"/>
                </a:lnTo>
                <a:lnTo>
                  <a:pt x="0" y="11641929"/>
                </a:lnTo>
                <a:lnTo>
                  <a:pt x="0" y="0"/>
                </a:lnTo>
                <a:close/>
              </a:path>
            </a:pathLst>
          </a:custGeom>
          <a:blipFill>
            <a:blip r:embed="rId4">
              <a:alphaModFix amt="6999"/>
            </a:blip>
            <a:stretch>
              <a:fillRect/>
            </a:stretch>
          </a:blipFill>
        </p:spPr>
        <p:txBody>
          <a:bodyPr/>
          <a:lstStyle/>
          <a:p>
            <a:endParaRPr lang="en-US" sz="1200"/>
          </a:p>
        </p:txBody>
      </p:sp>
      <p:grpSp>
        <p:nvGrpSpPr>
          <p:cNvPr id="15" name="Group 15">
            <a:extLst>
              <a:ext uri="{C183D7F6-B498-43B3-948B-1728B52AA6E4}">
                <adec:decorative xmlns:adec="http://schemas.microsoft.com/office/drawing/2017/decorative" val="1"/>
              </a:ext>
            </a:extLst>
          </p:cNvPr>
          <p:cNvGrpSpPr/>
          <p:nvPr/>
        </p:nvGrpSpPr>
        <p:grpSpPr>
          <a:xfrm rot="-2700000">
            <a:off x="8981157" y="-878337"/>
            <a:ext cx="7242099" cy="7242099"/>
            <a:chOff x="0" y="0"/>
            <a:chExt cx="2041549" cy="2041549"/>
          </a:xfrm>
        </p:grpSpPr>
        <p:sp>
          <p:nvSpPr>
            <p:cNvPr id="16" name="Freeform 16"/>
            <p:cNvSpPr/>
            <p:nvPr/>
          </p:nvSpPr>
          <p:spPr>
            <a:xfrm>
              <a:off x="0" y="0"/>
              <a:ext cx="2041549" cy="2041549"/>
            </a:xfrm>
            <a:custGeom>
              <a:avLst/>
              <a:gdLst/>
              <a:ahLst/>
              <a:cxnLst/>
              <a:rect l="l" t="t" r="r" b="b"/>
              <a:pathLst>
                <a:path w="2041549" h="2041549">
                  <a:moveTo>
                    <a:pt x="71268" y="0"/>
                  </a:moveTo>
                  <a:lnTo>
                    <a:pt x="1970282" y="0"/>
                  </a:lnTo>
                  <a:cubicBezTo>
                    <a:pt x="1989183" y="0"/>
                    <a:pt x="2007310" y="7509"/>
                    <a:pt x="2020675" y="20874"/>
                  </a:cubicBezTo>
                  <a:cubicBezTo>
                    <a:pt x="2034041" y="34239"/>
                    <a:pt x="2041549" y="52366"/>
                    <a:pt x="2041549" y="71268"/>
                  </a:cubicBezTo>
                  <a:lnTo>
                    <a:pt x="2041549" y="1970282"/>
                  </a:lnTo>
                  <a:cubicBezTo>
                    <a:pt x="2041549" y="2009642"/>
                    <a:pt x="2009642" y="2041549"/>
                    <a:pt x="1970282" y="2041549"/>
                  </a:cubicBezTo>
                  <a:lnTo>
                    <a:pt x="71268" y="2041549"/>
                  </a:lnTo>
                  <a:cubicBezTo>
                    <a:pt x="31908" y="2041549"/>
                    <a:pt x="0" y="2009642"/>
                    <a:pt x="0" y="1970282"/>
                  </a:cubicBezTo>
                  <a:lnTo>
                    <a:pt x="0" y="71268"/>
                  </a:lnTo>
                  <a:cubicBezTo>
                    <a:pt x="0" y="31908"/>
                    <a:pt x="31908" y="0"/>
                    <a:pt x="71268" y="0"/>
                  </a:cubicBezTo>
                  <a:close/>
                </a:path>
              </a:pathLst>
            </a:custGeom>
            <a:solidFill>
              <a:srgbClr val="FFFFFF"/>
            </a:solidFill>
          </p:spPr>
          <p:txBody>
            <a:bodyPr/>
            <a:lstStyle/>
            <a:p>
              <a:endParaRPr lang="en-US" sz="1200"/>
            </a:p>
          </p:txBody>
        </p:sp>
        <p:sp>
          <p:nvSpPr>
            <p:cNvPr id="17" name="TextBox 17"/>
            <p:cNvSpPr txBox="1"/>
            <p:nvPr/>
          </p:nvSpPr>
          <p:spPr>
            <a:xfrm>
              <a:off x="0" y="-38100"/>
              <a:ext cx="2041549" cy="2079649"/>
            </a:xfrm>
            <a:prstGeom prst="rect">
              <a:avLst/>
            </a:prstGeom>
          </p:spPr>
          <p:txBody>
            <a:bodyPr lIns="33867" tIns="33867" rIns="33867" bIns="33867" rtlCol="0" anchor="ctr"/>
            <a:lstStyle/>
            <a:p>
              <a:pPr algn="ctr">
                <a:lnSpc>
                  <a:spcPts val="1773"/>
                </a:lnSpc>
                <a:spcBef>
                  <a:spcPct val="0"/>
                </a:spcBef>
              </a:pPr>
              <a:endParaRPr sz="1200"/>
            </a:p>
          </p:txBody>
        </p:sp>
      </p:grpSp>
      <p:sp>
        <p:nvSpPr>
          <p:cNvPr id="18" name="Freeform 18">
            <a:extLst>
              <a:ext uri="{C183D7F6-B498-43B3-948B-1728B52AA6E4}">
                <adec:decorative xmlns:adec="http://schemas.microsoft.com/office/drawing/2017/decorative" val="1"/>
              </a:ext>
            </a:extLst>
          </p:cNvPr>
          <p:cNvSpPr/>
          <p:nvPr/>
        </p:nvSpPr>
        <p:spPr>
          <a:xfrm>
            <a:off x="8561540" y="3651078"/>
            <a:ext cx="2944660" cy="1452699"/>
          </a:xfrm>
          <a:custGeom>
            <a:avLst/>
            <a:gdLst/>
            <a:ahLst/>
            <a:cxnLst/>
            <a:rect l="l" t="t" r="r" b="b"/>
            <a:pathLst>
              <a:path w="4416990" h="2179048">
                <a:moveTo>
                  <a:pt x="0" y="0"/>
                </a:moveTo>
                <a:lnTo>
                  <a:pt x="4416990" y="0"/>
                </a:lnTo>
                <a:lnTo>
                  <a:pt x="4416990" y="2179048"/>
                </a:lnTo>
                <a:lnTo>
                  <a:pt x="0" y="217904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9" name="Freeform 19">
            <a:extLst>
              <a:ext uri="{C183D7F6-B498-43B3-948B-1728B52AA6E4}">
                <adec:decorative xmlns:adec="http://schemas.microsoft.com/office/drawing/2017/decorative" val="1"/>
              </a:ext>
            </a:extLst>
          </p:cNvPr>
          <p:cNvSpPr/>
          <p:nvPr/>
        </p:nvSpPr>
        <p:spPr>
          <a:xfrm>
            <a:off x="6403731" y="3651078"/>
            <a:ext cx="2944660" cy="1452699"/>
          </a:xfrm>
          <a:custGeom>
            <a:avLst/>
            <a:gdLst/>
            <a:ahLst/>
            <a:cxnLst/>
            <a:rect l="l" t="t" r="r" b="b"/>
            <a:pathLst>
              <a:path w="4416990" h="2179048">
                <a:moveTo>
                  <a:pt x="0" y="0"/>
                </a:moveTo>
                <a:lnTo>
                  <a:pt x="4416990" y="0"/>
                </a:lnTo>
                <a:lnTo>
                  <a:pt x="4416990" y="2179048"/>
                </a:lnTo>
                <a:lnTo>
                  <a:pt x="0" y="217904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20" name="Freeform 20">
            <a:extLst>
              <a:ext uri="{C183D7F6-B498-43B3-948B-1728B52AA6E4}">
                <adec:decorative xmlns:adec="http://schemas.microsoft.com/office/drawing/2017/decorative" val="1"/>
              </a:ext>
            </a:extLst>
          </p:cNvPr>
          <p:cNvSpPr/>
          <p:nvPr/>
        </p:nvSpPr>
        <p:spPr>
          <a:xfrm>
            <a:off x="1082762" y="1695659"/>
            <a:ext cx="430623" cy="442231"/>
          </a:xfrm>
          <a:custGeom>
            <a:avLst/>
            <a:gdLst/>
            <a:ahLst/>
            <a:cxnLst/>
            <a:rect l="l" t="t" r="r" b="b"/>
            <a:pathLst>
              <a:path w="645934" h="663347">
                <a:moveTo>
                  <a:pt x="0" y="0"/>
                </a:moveTo>
                <a:lnTo>
                  <a:pt x="645934" y="0"/>
                </a:lnTo>
                <a:lnTo>
                  <a:pt x="645934" y="663348"/>
                </a:lnTo>
                <a:lnTo>
                  <a:pt x="0" y="66334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1200"/>
          </a:p>
        </p:txBody>
      </p:sp>
      <p:sp>
        <p:nvSpPr>
          <p:cNvPr id="21" name="Freeform 21">
            <a:extLst>
              <a:ext uri="{C183D7F6-B498-43B3-948B-1728B52AA6E4}">
                <adec:decorative xmlns:adec="http://schemas.microsoft.com/office/drawing/2017/decorative" val="1"/>
              </a:ext>
            </a:extLst>
          </p:cNvPr>
          <p:cNvSpPr/>
          <p:nvPr/>
        </p:nvSpPr>
        <p:spPr>
          <a:xfrm>
            <a:off x="10984708" y="3907038"/>
            <a:ext cx="223212" cy="276995"/>
          </a:xfrm>
          <a:custGeom>
            <a:avLst/>
            <a:gdLst/>
            <a:ahLst/>
            <a:cxnLst/>
            <a:rect l="l" t="t" r="r" b="b"/>
            <a:pathLst>
              <a:path w="334818" h="415493">
                <a:moveTo>
                  <a:pt x="0" y="0"/>
                </a:moveTo>
                <a:lnTo>
                  <a:pt x="334818" y="0"/>
                </a:lnTo>
                <a:lnTo>
                  <a:pt x="334818" y="415493"/>
                </a:lnTo>
                <a:lnTo>
                  <a:pt x="0" y="41549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sz="1200"/>
          </a:p>
        </p:txBody>
      </p:sp>
      <p:sp>
        <p:nvSpPr>
          <p:cNvPr id="22" name="Freeform 22">
            <a:extLst>
              <a:ext uri="{C183D7F6-B498-43B3-948B-1728B52AA6E4}">
                <adec:decorative xmlns:adec="http://schemas.microsoft.com/office/drawing/2017/decorative" val="1"/>
              </a:ext>
            </a:extLst>
          </p:cNvPr>
          <p:cNvSpPr/>
          <p:nvPr/>
        </p:nvSpPr>
        <p:spPr>
          <a:xfrm>
            <a:off x="9902182" y="3907038"/>
            <a:ext cx="263376" cy="276995"/>
          </a:xfrm>
          <a:custGeom>
            <a:avLst/>
            <a:gdLst/>
            <a:ahLst/>
            <a:cxnLst/>
            <a:rect l="l" t="t" r="r" b="b"/>
            <a:pathLst>
              <a:path w="395064" h="415493">
                <a:moveTo>
                  <a:pt x="0" y="0"/>
                </a:moveTo>
                <a:lnTo>
                  <a:pt x="395064" y="0"/>
                </a:lnTo>
                <a:lnTo>
                  <a:pt x="395064" y="415493"/>
                </a:lnTo>
                <a:lnTo>
                  <a:pt x="0" y="41549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sz="1200"/>
          </a:p>
        </p:txBody>
      </p:sp>
      <p:sp>
        <p:nvSpPr>
          <p:cNvPr id="23" name="Freeform 23">
            <a:extLst>
              <a:ext uri="{C183D7F6-B498-43B3-948B-1728B52AA6E4}">
                <adec:decorative xmlns:adec="http://schemas.microsoft.com/office/drawing/2017/decorative" val="1"/>
              </a:ext>
            </a:extLst>
          </p:cNvPr>
          <p:cNvSpPr/>
          <p:nvPr/>
        </p:nvSpPr>
        <p:spPr>
          <a:xfrm>
            <a:off x="8834179" y="3907038"/>
            <a:ext cx="221019" cy="276995"/>
          </a:xfrm>
          <a:custGeom>
            <a:avLst/>
            <a:gdLst/>
            <a:ahLst/>
            <a:cxnLst/>
            <a:rect l="l" t="t" r="r" b="b"/>
            <a:pathLst>
              <a:path w="331529" h="415493">
                <a:moveTo>
                  <a:pt x="0" y="0"/>
                </a:moveTo>
                <a:lnTo>
                  <a:pt x="331528" y="0"/>
                </a:lnTo>
                <a:lnTo>
                  <a:pt x="331528" y="415493"/>
                </a:lnTo>
                <a:lnTo>
                  <a:pt x="0" y="41549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sz="1200"/>
          </a:p>
        </p:txBody>
      </p:sp>
      <p:sp>
        <p:nvSpPr>
          <p:cNvPr id="24" name="Freeform 24">
            <a:extLst>
              <a:ext uri="{C183D7F6-B498-43B3-948B-1728B52AA6E4}">
                <adec:decorative xmlns:adec="http://schemas.microsoft.com/office/drawing/2017/decorative" val="1"/>
              </a:ext>
            </a:extLst>
          </p:cNvPr>
          <p:cNvSpPr/>
          <p:nvPr/>
        </p:nvSpPr>
        <p:spPr>
          <a:xfrm>
            <a:off x="6664899" y="3907038"/>
            <a:ext cx="285072" cy="276995"/>
          </a:xfrm>
          <a:custGeom>
            <a:avLst/>
            <a:gdLst/>
            <a:ahLst/>
            <a:cxnLst/>
            <a:rect l="l" t="t" r="r" b="b"/>
            <a:pathLst>
              <a:path w="427608" h="415493">
                <a:moveTo>
                  <a:pt x="0" y="0"/>
                </a:moveTo>
                <a:lnTo>
                  <a:pt x="427608" y="0"/>
                </a:lnTo>
                <a:lnTo>
                  <a:pt x="427608" y="415493"/>
                </a:lnTo>
                <a:lnTo>
                  <a:pt x="0" y="41549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sz="1200"/>
          </a:p>
        </p:txBody>
      </p:sp>
      <p:sp>
        <p:nvSpPr>
          <p:cNvPr id="25" name="Freeform 25">
            <a:extLst>
              <a:ext uri="{C183D7F6-B498-43B3-948B-1728B52AA6E4}">
                <adec:decorative xmlns:adec="http://schemas.microsoft.com/office/drawing/2017/decorative" val="1"/>
              </a:ext>
            </a:extLst>
          </p:cNvPr>
          <p:cNvSpPr/>
          <p:nvPr/>
        </p:nvSpPr>
        <p:spPr>
          <a:xfrm>
            <a:off x="7737795" y="3907038"/>
            <a:ext cx="276533" cy="276995"/>
          </a:xfrm>
          <a:custGeom>
            <a:avLst/>
            <a:gdLst/>
            <a:ahLst/>
            <a:cxnLst/>
            <a:rect l="l" t="t" r="r" b="b"/>
            <a:pathLst>
              <a:path w="414800" h="415493">
                <a:moveTo>
                  <a:pt x="0" y="0"/>
                </a:moveTo>
                <a:lnTo>
                  <a:pt x="414800" y="0"/>
                </a:lnTo>
                <a:lnTo>
                  <a:pt x="414800" y="415493"/>
                </a:lnTo>
                <a:lnTo>
                  <a:pt x="0" y="415493"/>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US" sz="1200"/>
          </a:p>
        </p:txBody>
      </p:sp>
      <p:sp>
        <p:nvSpPr>
          <p:cNvPr id="26" name="TextBox 26"/>
          <p:cNvSpPr txBox="1">
            <a:spLocks noGrp="1"/>
          </p:cNvSpPr>
          <p:nvPr>
            <p:ph type="title" idx="4294967295"/>
          </p:nvPr>
        </p:nvSpPr>
        <p:spPr>
          <a:xfrm>
            <a:off x="6403731" y="579615"/>
            <a:ext cx="3822495" cy="13121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466"/>
              </a:lnSpc>
              <a:spcBef>
                <a:spcPts val="0"/>
              </a:spcBef>
              <a:spcAft>
                <a:spcPts val="0"/>
              </a:spcAft>
              <a:buClrTx/>
              <a:buSzTx/>
              <a:buFontTx/>
              <a:buNone/>
              <a:tabLst/>
              <a:defRPr/>
            </a:pPr>
            <a:r>
              <a:rPr kumimoji="0" lang="en-US" sz="2666" b="1" i="0" u="none" strike="noStrike" kern="1200" cap="none" spc="0" normalizeH="0" baseline="0" noProof="0" dirty="0">
                <a:ln>
                  <a:noFill/>
                </a:ln>
                <a:solidFill>
                  <a:srgbClr val="16599D"/>
                </a:solidFill>
                <a:effectLst/>
                <a:uLnTx/>
                <a:uFillTx/>
                <a:latin typeface="Helios Bold"/>
                <a:ea typeface="Helios Bold"/>
                <a:cs typeface="Helios Bold"/>
                <a:sym typeface="Helios Bold"/>
              </a:rPr>
              <a:t>UNABLE TO COMPLETE THE PROJECT ON TIME?</a:t>
            </a:r>
          </a:p>
        </p:txBody>
      </p:sp>
      <p:sp>
        <p:nvSpPr>
          <p:cNvPr id="27" name="TextBox 27"/>
          <p:cNvSpPr txBox="1"/>
          <p:nvPr/>
        </p:nvSpPr>
        <p:spPr>
          <a:xfrm>
            <a:off x="6396727" y="2014513"/>
            <a:ext cx="5102469" cy="1054648"/>
          </a:xfrm>
          <a:prstGeom prst="rect">
            <a:avLst/>
          </a:prstGeom>
        </p:spPr>
        <p:txBody>
          <a:bodyPr lIns="0" tIns="0" rIns="0" bIns="0" rtlCol="0" anchor="t">
            <a:spAutoFit/>
          </a:bodyPr>
          <a:lstStyle/>
          <a:p>
            <a:pPr algn="just">
              <a:lnSpc>
                <a:spcPts val="2147"/>
              </a:lnSpc>
              <a:spcBef>
                <a:spcPct val="0"/>
              </a:spcBef>
            </a:pPr>
            <a:r>
              <a:rPr lang="en-US" sz="1533" dirty="0">
                <a:solidFill>
                  <a:srgbClr val="000000"/>
                </a:solidFill>
                <a:latin typeface="Helios"/>
                <a:ea typeface="Helios"/>
                <a:cs typeface="Helios"/>
                <a:sym typeface="Helios"/>
              </a:rPr>
              <a:t>Extenuating circumstances may arise, below are some acceptable circumstances for 2nd extensions, or if you extend the award after the project end date.  However, it does not guarantee an extension will be granted.</a:t>
            </a:r>
          </a:p>
        </p:txBody>
      </p:sp>
      <p:sp>
        <p:nvSpPr>
          <p:cNvPr id="28" name="TextBox 28"/>
          <p:cNvSpPr txBox="1"/>
          <p:nvPr/>
        </p:nvSpPr>
        <p:spPr>
          <a:xfrm>
            <a:off x="6390180" y="5567985"/>
            <a:ext cx="834511" cy="485710"/>
          </a:xfrm>
          <a:prstGeom prst="rect">
            <a:avLst/>
          </a:prstGeom>
        </p:spPr>
        <p:txBody>
          <a:bodyPr lIns="0" tIns="0" rIns="0" bIns="0" rtlCol="0" anchor="t">
            <a:spAutoFit/>
          </a:bodyPr>
          <a:lstStyle/>
          <a:p>
            <a:pPr algn="ctr">
              <a:lnSpc>
                <a:spcPts val="1307"/>
              </a:lnSpc>
              <a:spcBef>
                <a:spcPct val="0"/>
              </a:spcBef>
            </a:pPr>
            <a:r>
              <a:rPr lang="en-US" sz="933" b="1" dirty="0">
                <a:solidFill>
                  <a:srgbClr val="000000"/>
                </a:solidFill>
                <a:latin typeface="Helios Bold"/>
                <a:ea typeface="Helios Bold"/>
                <a:cs typeface="Helios Bold"/>
                <a:sym typeface="Helios Bold"/>
              </a:rPr>
              <a:t>NATURAL DISASTERS &amp; EVENTS</a:t>
            </a:r>
          </a:p>
        </p:txBody>
      </p:sp>
      <p:sp>
        <p:nvSpPr>
          <p:cNvPr id="29" name="TextBox 29"/>
          <p:cNvSpPr txBox="1"/>
          <p:nvPr/>
        </p:nvSpPr>
        <p:spPr>
          <a:xfrm>
            <a:off x="7458806" y="5485415"/>
            <a:ext cx="834511" cy="485710"/>
          </a:xfrm>
          <a:prstGeom prst="rect">
            <a:avLst/>
          </a:prstGeom>
        </p:spPr>
        <p:txBody>
          <a:bodyPr lIns="0" tIns="0" rIns="0" bIns="0" rtlCol="0" anchor="t">
            <a:spAutoFit/>
          </a:bodyPr>
          <a:lstStyle/>
          <a:p>
            <a:pPr algn="ctr">
              <a:lnSpc>
                <a:spcPts val="1307"/>
              </a:lnSpc>
              <a:spcBef>
                <a:spcPct val="0"/>
              </a:spcBef>
            </a:pPr>
            <a:r>
              <a:rPr lang="en-US" sz="933" b="1" dirty="0">
                <a:solidFill>
                  <a:srgbClr val="000000"/>
                </a:solidFill>
                <a:latin typeface="Helios Bold"/>
                <a:ea typeface="Helios Bold"/>
                <a:cs typeface="Helios Bold"/>
                <a:sym typeface="Helios Bold"/>
              </a:rPr>
              <a:t>RESEARCH</a:t>
            </a:r>
          </a:p>
          <a:p>
            <a:pPr algn="ctr">
              <a:lnSpc>
                <a:spcPts val="1307"/>
              </a:lnSpc>
              <a:spcBef>
                <a:spcPct val="0"/>
              </a:spcBef>
            </a:pPr>
            <a:r>
              <a:rPr lang="en-US" sz="933" b="1" dirty="0">
                <a:solidFill>
                  <a:srgbClr val="000000"/>
                </a:solidFill>
                <a:latin typeface="Helios Bold"/>
                <a:ea typeface="Helios Bold"/>
                <a:cs typeface="Helios Bold"/>
                <a:sym typeface="Helios Bold"/>
              </a:rPr>
              <a:t>LITIGATION</a:t>
            </a:r>
          </a:p>
          <a:p>
            <a:pPr algn="ctr">
              <a:lnSpc>
                <a:spcPts val="1307"/>
              </a:lnSpc>
              <a:spcBef>
                <a:spcPct val="0"/>
              </a:spcBef>
            </a:pPr>
            <a:r>
              <a:rPr lang="en-US" sz="933" b="1" dirty="0">
                <a:solidFill>
                  <a:srgbClr val="000000"/>
                </a:solidFill>
                <a:latin typeface="Helios Bold"/>
                <a:ea typeface="Helios Bold"/>
                <a:cs typeface="Helios Bold"/>
                <a:sym typeface="Helios Bold"/>
              </a:rPr>
              <a:t>REGULATORY</a:t>
            </a:r>
          </a:p>
        </p:txBody>
      </p:sp>
      <p:sp>
        <p:nvSpPr>
          <p:cNvPr id="30" name="TextBox 30"/>
          <p:cNvSpPr txBox="1"/>
          <p:nvPr/>
        </p:nvSpPr>
        <p:spPr>
          <a:xfrm>
            <a:off x="8527432" y="5402845"/>
            <a:ext cx="834511" cy="485710"/>
          </a:xfrm>
          <a:prstGeom prst="rect">
            <a:avLst/>
          </a:prstGeom>
        </p:spPr>
        <p:txBody>
          <a:bodyPr lIns="0" tIns="0" rIns="0" bIns="0" rtlCol="0" anchor="t">
            <a:spAutoFit/>
          </a:bodyPr>
          <a:lstStyle/>
          <a:p>
            <a:pPr algn="ctr">
              <a:lnSpc>
                <a:spcPts val="1307"/>
              </a:lnSpc>
              <a:spcBef>
                <a:spcPct val="0"/>
              </a:spcBef>
            </a:pPr>
            <a:r>
              <a:rPr lang="en-US" sz="933" b="1" dirty="0">
                <a:solidFill>
                  <a:srgbClr val="000000"/>
                </a:solidFill>
                <a:latin typeface="Helios Bold"/>
                <a:ea typeface="Helios Bold"/>
                <a:cs typeface="Helios Bold"/>
                <a:sym typeface="Helios Bold"/>
              </a:rPr>
              <a:t>REVIEWS:</a:t>
            </a:r>
          </a:p>
          <a:p>
            <a:pPr algn="ctr">
              <a:lnSpc>
                <a:spcPts val="1307"/>
              </a:lnSpc>
              <a:spcBef>
                <a:spcPct val="0"/>
              </a:spcBef>
            </a:pPr>
            <a:r>
              <a:rPr lang="en-US" sz="933" b="1" dirty="0">
                <a:solidFill>
                  <a:srgbClr val="000000"/>
                </a:solidFill>
                <a:latin typeface="Helios Bold"/>
                <a:ea typeface="Helios Bold"/>
                <a:cs typeface="Helios Bold"/>
                <a:sym typeface="Helios Bold"/>
              </a:rPr>
              <a:t>OMB</a:t>
            </a:r>
          </a:p>
          <a:p>
            <a:pPr algn="ctr">
              <a:lnSpc>
                <a:spcPts val="1307"/>
              </a:lnSpc>
              <a:spcBef>
                <a:spcPct val="0"/>
              </a:spcBef>
            </a:pPr>
            <a:r>
              <a:rPr lang="en-US" sz="933" b="1" dirty="0">
                <a:solidFill>
                  <a:srgbClr val="000000"/>
                </a:solidFill>
                <a:latin typeface="Helios Bold"/>
                <a:ea typeface="Helios Bold"/>
                <a:cs typeface="Helios Bold"/>
                <a:sym typeface="Helios Bold"/>
              </a:rPr>
              <a:t>DISCLOSURE</a:t>
            </a:r>
          </a:p>
        </p:txBody>
      </p:sp>
      <p:sp>
        <p:nvSpPr>
          <p:cNvPr id="31" name="TextBox 31"/>
          <p:cNvSpPr txBox="1"/>
          <p:nvPr/>
        </p:nvSpPr>
        <p:spPr>
          <a:xfrm>
            <a:off x="9596059" y="5485415"/>
            <a:ext cx="1068626" cy="318998"/>
          </a:xfrm>
          <a:prstGeom prst="rect">
            <a:avLst/>
          </a:prstGeom>
        </p:spPr>
        <p:txBody>
          <a:bodyPr wrap="square" lIns="0" tIns="0" rIns="0" bIns="0" rtlCol="0" anchor="t">
            <a:spAutoFit/>
          </a:bodyPr>
          <a:lstStyle/>
          <a:p>
            <a:pPr algn="ctr">
              <a:lnSpc>
                <a:spcPts val="1307"/>
              </a:lnSpc>
              <a:spcBef>
                <a:spcPct val="0"/>
              </a:spcBef>
            </a:pPr>
            <a:r>
              <a:rPr lang="en-US" sz="933" b="1" dirty="0">
                <a:solidFill>
                  <a:srgbClr val="000000"/>
                </a:solidFill>
                <a:latin typeface="Helios Bold"/>
                <a:ea typeface="Helios Bold"/>
                <a:cs typeface="Helios Bold"/>
                <a:sym typeface="Helios Bold"/>
              </a:rPr>
              <a:t>ARCHIVING DATA</a:t>
            </a:r>
          </a:p>
          <a:p>
            <a:pPr algn="ctr">
              <a:lnSpc>
                <a:spcPts val="1307"/>
              </a:lnSpc>
              <a:spcBef>
                <a:spcPct val="0"/>
              </a:spcBef>
            </a:pPr>
            <a:r>
              <a:rPr lang="en-US" sz="933" b="1" dirty="0">
                <a:solidFill>
                  <a:srgbClr val="000000"/>
                </a:solidFill>
                <a:latin typeface="Helios Bold"/>
                <a:ea typeface="Helios Bold"/>
                <a:cs typeface="Helios Bold"/>
                <a:sym typeface="Helios Bold"/>
              </a:rPr>
              <a:t>LEGISLATURE</a:t>
            </a:r>
          </a:p>
        </p:txBody>
      </p:sp>
      <p:sp>
        <p:nvSpPr>
          <p:cNvPr id="32" name="TextBox 32"/>
          <p:cNvSpPr txBox="1"/>
          <p:nvPr/>
        </p:nvSpPr>
        <p:spPr>
          <a:xfrm>
            <a:off x="10664685" y="5485415"/>
            <a:ext cx="1382313" cy="318998"/>
          </a:xfrm>
          <a:prstGeom prst="rect">
            <a:avLst/>
          </a:prstGeom>
        </p:spPr>
        <p:txBody>
          <a:bodyPr wrap="square" lIns="0" tIns="0" rIns="0" bIns="0" rtlCol="0" anchor="t">
            <a:spAutoFit/>
          </a:bodyPr>
          <a:lstStyle/>
          <a:p>
            <a:pPr algn="ctr">
              <a:lnSpc>
                <a:spcPts val="1307"/>
              </a:lnSpc>
              <a:spcBef>
                <a:spcPct val="0"/>
              </a:spcBef>
            </a:pPr>
            <a:r>
              <a:rPr lang="en-US" sz="933" b="1" dirty="0">
                <a:solidFill>
                  <a:srgbClr val="000000"/>
                </a:solidFill>
                <a:latin typeface="Helios Bold"/>
                <a:ea typeface="Helios Bold"/>
                <a:cs typeface="Helios Bold"/>
                <a:sym typeface="Helios Bold"/>
              </a:rPr>
              <a:t>FINDINGS</a:t>
            </a:r>
          </a:p>
          <a:p>
            <a:pPr algn="ctr">
              <a:lnSpc>
                <a:spcPts val="1307"/>
              </a:lnSpc>
              <a:spcBef>
                <a:spcPct val="0"/>
              </a:spcBef>
            </a:pPr>
            <a:r>
              <a:rPr lang="en-US" sz="933" b="1" dirty="0">
                <a:solidFill>
                  <a:srgbClr val="000000"/>
                </a:solidFill>
                <a:latin typeface="Helios Bold"/>
                <a:ea typeface="Helios Bold"/>
                <a:cs typeface="Helios Bold"/>
                <a:sym typeface="Helios Bold"/>
              </a:rPr>
              <a:t>DATA COLLECTION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7A64C4-3497-EA88-4E0A-74ECFD11D5B7}"/>
              </a:ext>
            </a:extLst>
          </p:cNvPr>
          <p:cNvSpPr>
            <a:spLocks noGrp="1"/>
          </p:cNvSpPr>
          <p:nvPr>
            <p:ph type="title"/>
          </p:nvPr>
        </p:nvSpPr>
        <p:spPr>
          <a:xfrm>
            <a:off x="826396" y="586855"/>
            <a:ext cx="4230100" cy="3387497"/>
          </a:xfrm>
        </p:spPr>
        <p:txBody>
          <a:bodyPr anchor="b">
            <a:normAutofit/>
          </a:bodyPr>
          <a:lstStyle/>
          <a:p>
            <a:pPr algn="r"/>
            <a:r>
              <a:rPr lang="en-US" sz="4000" dirty="0">
                <a:solidFill>
                  <a:srgbClr val="FFFFFF"/>
                </a:solidFill>
              </a:rPr>
              <a:t>Important things to Know – PPE</a:t>
            </a:r>
          </a:p>
        </p:txBody>
      </p:sp>
      <p:sp>
        <p:nvSpPr>
          <p:cNvPr id="3" name="Content Placeholder 2">
            <a:extLst>
              <a:ext uri="{FF2B5EF4-FFF2-40B4-BE49-F238E27FC236}">
                <a16:creationId xmlns:a16="http://schemas.microsoft.com/office/drawing/2014/main" id="{A7AB4F24-2D6B-D0B7-869E-2595607C89FB}"/>
              </a:ext>
            </a:extLst>
          </p:cNvPr>
          <p:cNvSpPr>
            <a:spLocks noGrp="1"/>
          </p:cNvSpPr>
          <p:nvPr>
            <p:ph idx="1"/>
          </p:nvPr>
        </p:nvSpPr>
        <p:spPr>
          <a:xfrm>
            <a:off x="6442611" y="4356017"/>
            <a:ext cx="4862447" cy="5546047"/>
          </a:xfrm>
        </p:spPr>
        <p:txBody>
          <a:bodyPr anchor="ctr">
            <a:normAutofit fontScale="92500" lnSpcReduction="10000"/>
          </a:bodyPr>
          <a:lstStyle/>
          <a:p>
            <a:pPr marL="342900" indent="-342900">
              <a:buFont typeface="Arial" panose="020B0604020202020204" pitchFamily="34" charset="0"/>
              <a:buChar char="•"/>
            </a:pPr>
            <a:r>
              <a:rPr lang="en-US" sz="2000" dirty="0">
                <a:latin typeface="Cambria" panose="02040503050406030204" pitchFamily="18" charset="0"/>
                <a:ea typeface="Cambria" panose="02040503050406030204" pitchFamily="18" charset="0"/>
              </a:rPr>
              <a:t>State in detail </a:t>
            </a:r>
            <a:r>
              <a:rPr lang="en-US" sz="2000" b="1" u="sng" dirty="0">
                <a:latin typeface="Cambria" panose="02040503050406030204" pitchFamily="18" charset="0"/>
                <a:ea typeface="Cambria" panose="02040503050406030204" pitchFamily="18" charset="0"/>
              </a:rPr>
              <a:t>reasons the project was not completed  </a:t>
            </a:r>
            <a:r>
              <a:rPr lang="en-US" sz="2000" dirty="0">
                <a:latin typeface="Cambria" panose="02040503050406030204" pitchFamily="18" charset="0"/>
                <a:ea typeface="Cambria" panose="02040503050406030204" pitchFamily="18" charset="0"/>
              </a:rPr>
              <a:t>during the project period , </a:t>
            </a:r>
            <a:r>
              <a:rPr lang="en-US" sz="2000" b="1" u="sng" dirty="0">
                <a:latin typeface="Cambria" panose="02040503050406030204" pitchFamily="18" charset="0"/>
                <a:ea typeface="Cambria" panose="02040503050406030204" pitchFamily="18" charset="0"/>
              </a:rPr>
              <a:t>what caused the delays</a:t>
            </a:r>
            <a:r>
              <a:rPr lang="en-US" sz="2000" dirty="0">
                <a:latin typeface="Cambria" panose="02040503050406030204" pitchFamily="18" charset="0"/>
                <a:ea typeface="Cambria" panose="02040503050406030204" pitchFamily="18" charset="0"/>
              </a:rPr>
              <a:t>,  and </a:t>
            </a:r>
            <a:r>
              <a:rPr lang="en-US" sz="2000" b="1" u="sng" dirty="0">
                <a:latin typeface="Cambria" panose="02040503050406030204" pitchFamily="18" charset="0"/>
                <a:ea typeface="Cambria" panose="02040503050406030204" pitchFamily="18" charset="0"/>
              </a:rPr>
              <a:t>challenges encountered </a:t>
            </a:r>
            <a:r>
              <a:rPr lang="en-US" sz="2000" dirty="0">
                <a:latin typeface="Cambria" panose="02040503050406030204" pitchFamily="18" charset="0"/>
                <a:ea typeface="Cambria" panose="02040503050406030204" pitchFamily="18" charset="0"/>
              </a:rPr>
              <a:t>trying to achieve the project goal. </a:t>
            </a:r>
            <a:endParaRPr lang="en-US" sz="2000" b="0" i="0" u="none" strike="noStrike" baseline="0" dirty="0">
              <a:solidFill>
                <a:srgbClr val="000000"/>
              </a:solidFill>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endParaRPr lang="en-US" sz="2000" b="0" i="0" u="none" strike="noStrike" baseline="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2000" dirty="0">
                <a:latin typeface="Cambria" panose="02040503050406030204" pitchFamily="18" charset="0"/>
                <a:ea typeface="Cambria" panose="02040503050406030204" pitchFamily="18" charset="0"/>
              </a:rPr>
              <a:t>State how they </a:t>
            </a:r>
            <a:r>
              <a:rPr lang="en-US" sz="2000" b="1" u="sng" dirty="0">
                <a:latin typeface="Cambria" panose="02040503050406030204" pitchFamily="18" charset="0"/>
                <a:ea typeface="Cambria" panose="02040503050406030204" pitchFamily="18" charset="0"/>
              </a:rPr>
              <a:t>plan to complete the project </a:t>
            </a:r>
            <a:r>
              <a:rPr lang="en-US" sz="2000" dirty="0">
                <a:latin typeface="Cambria" panose="02040503050406030204" pitchFamily="18" charset="0"/>
                <a:ea typeface="Cambria" panose="02040503050406030204" pitchFamily="18" charset="0"/>
              </a:rPr>
              <a:t>during the project extension period if approved. Describe the </a:t>
            </a:r>
            <a:r>
              <a:rPr lang="en-US" sz="2000" b="1" u="sng" dirty="0">
                <a:latin typeface="Cambria" panose="02040503050406030204" pitchFamily="18" charset="0"/>
                <a:ea typeface="Cambria" panose="02040503050406030204" pitchFamily="18" charset="0"/>
              </a:rPr>
              <a:t>activities and solutions </a:t>
            </a:r>
            <a:r>
              <a:rPr lang="en-US" sz="2000" dirty="0">
                <a:latin typeface="Cambria" panose="02040503050406030204" pitchFamily="18" charset="0"/>
                <a:ea typeface="Cambria" panose="02040503050406030204" pitchFamily="18" charset="0"/>
              </a:rPr>
              <a:t>that will address the challenges/delays and how it </a:t>
            </a:r>
            <a:r>
              <a:rPr lang="en-US" sz="2000" b="1" u="sng" dirty="0">
                <a:latin typeface="Cambria" panose="02040503050406030204" pitchFamily="18" charset="0"/>
                <a:ea typeface="Cambria" panose="02040503050406030204" pitchFamily="18" charset="0"/>
              </a:rPr>
              <a:t>benefits the government</a:t>
            </a:r>
            <a:r>
              <a:rPr lang="en-US" sz="2000" dirty="0">
                <a:latin typeface="Cambria" panose="02040503050406030204" pitchFamily="18" charset="0"/>
                <a:ea typeface="Cambria" panose="02040503050406030204" pitchFamily="18" charset="0"/>
              </a:rPr>
              <a:t>.</a:t>
            </a:r>
          </a:p>
          <a:p>
            <a:pPr marL="342900" indent="-342900">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2000" dirty="0">
                <a:latin typeface="Cambria" panose="02040503050406030204" pitchFamily="18" charset="0"/>
                <a:ea typeface="Cambria" panose="02040503050406030204" pitchFamily="18" charset="0"/>
              </a:rPr>
              <a:t>Enter this information in the Justification field in Just Grants </a:t>
            </a:r>
            <a:r>
              <a:rPr lang="en-US" sz="2000" b="1" u="sng" dirty="0">
                <a:latin typeface="Cambria" panose="02040503050406030204" pitchFamily="18" charset="0"/>
                <a:ea typeface="Cambria" panose="02040503050406030204" pitchFamily="18" charset="0"/>
              </a:rPr>
              <a:t>and</a:t>
            </a:r>
            <a:r>
              <a:rPr lang="en-US" sz="2000" dirty="0">
                <a:latin typeface="Cambria" panose="02040503050406030204" pitchFamily="18" charset="0"/>
                <a:ea typeface="Cambria" panose="02040503050406030204" pitchFamily="18" charset="0"/>
              </a:rPr>
              <a:t> include an attachment that describes the problem.</a:t>
            </a:r>
          </a:p>
          <a:p>
            <a:pPr marL="342900" indent="-342900">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2000" b="1" u="sng" dirty="0">
                <a:latin typeface="Cambria" panose="02040503050406030204" pitchFamily="18" charset="0"/>
                <a:ea typeface="Cambria" panose="02040503050406030204" pitchFamily="18" charset="0"/>
              </a:rPr>
              <a:t>NOT</a:t>
            </a:r>
            <a:r>
              <a:rPr lang="en-US" sz="2000" b="1" dirty="0">
                <a:latin typeface="Cambria" panose="02040503050406030204" pitchFamily="18" charset="0"/>
                <a:ea typeface="Cambria" panose="02040503050406030204" pitchFamily="18" charset="0"/>
              </a:rPr>
              <a:t> </a:t>
            </a:r>
            <a:r>
              <a:rPr lang="en-US" sz="2000" dirty="0">
                <a:latin typeface="Cambria" panose="02040503050406030204" pitchFamily="18" charset="0"/>
                <a:ea typeface="Cambria" panose="02040503050406030204" pitchFamily="18" charset="0"/>
              </a:rPr>
              <a:t>state unobligated funds as a justification.</a:t>
            </a:r>
            <a:endParaRPr lang="en-US" sz="2000" b="1" u="sng" dirty="0">
              <a:latin typeface="Cambria" panose="02040503050406030204" pitchFamily="18" charset="0"/>
              <a:ea typeface="Cambria" panose="02040503050406030204" pitchFamily="18" charset="0"/>
            </a:endParaRPr>
          </a:p>
          <a:p>
            <a:pPr marL="0" indent="0">
              <a:buNone/>
            </a:pPr>
            <a:endParaRPr lang="en-US" sz="2000"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dirty="0">
              <a:solidFill>
                <a:srgbClr val="262626"/>
              </a:solidFill>
              <a:latin typeface="Cambria" panose="02040503050406030204" pitchFamily="18" charset="0"/>
              <a:ea typeface="Cambria" panose="02040503050406030204" pitchFamily="18" charset="0"/>
            </a:endParaRPr>
          </a:p>
          <a:p>
            <a:pPr marL="285750" indent="-285750">
              <a:spcAft>
                <a:spcPts val="600"/>
              </a:spcAft>
            </a:pPr>
            <a:endParaRPr lang="en-US" sz="1800" dirty="0">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b="0" i="0" u="none" strike="noStrike" noProof="0" dirty="0">
              <a:solidFill>
                <a:srgbClr val="262626"/>
              </a:solidFill>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dirty="0">
              <a:solidFill>
                <a:srgbClr val="262626"/>
              </a:solidFill>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b="0" i="0" u="none" strike="noStrike" noProof="0" dirty="0">
              <a:solidFill>
                <a:srgbClr val="000000"/>
              </a:solidFill>
              <a:latin typeface="Cambria" panose="02040503050406030204" pitchFamily="18" charset="0"/>
              <a:ea typeface="Cambria" panose="02040503050406030204" pitchFamily="18" charset="0"/>
            </a:endParaRPr>
          </a:p>
          <a:p>
            <a:pPr marL="285750" indent="-285750">
              <a:spcBef>
                <a:spcPct val="20000"/>
              </a:spcBef>
              <a:spcAft>
                <a:spcPts val="600"/>
              </a:spcAft>
              <a:buFont typeface="Arial"/>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u="none" strike="noStrike" dirty="0">
              <a:effectLst/>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Arial" panose="020B0604020202020204" pitchFamily="34" charset="0"/>
            </a:endParaRPr>
          </a:p>
          <a:p>
            <a:endParaRPr lang="en-US" sz="2000" dirty="0"/>
          </a:p>
        </p:txBody>
      </p:sp>
      <p:sp>
        <p:nvSpPr>
          <p:cNvPr id="6" name="TextBox 5">
            <a:extLst>
              <a:ext uri="{FF2B5EF4-FFF2-40B4-BE49-F238E27FC236}">
                <a16:creationId xmlns:a16="http://schemas.microsoft.com/office/drawing/2014/main" id="{31D545FC-1EC3-F1EF-1D7E-DAEBEF8B8E4E}"/>
              </a:ext>
            </a:extLst>
          </p:cNvPr>
          <p:cNvSpPr txBox="1"/>
          <p:nvPr/>
        </p:nvSpPr>
        <p:spPr>
          <a:xfrm>
            <a:off x="4727974" y="112968"/>
            <a:ext cx="8061526" cy="523220"/>
          </a:xfrm>
          <a:prstGeom prst="rect">
            <a:avLst/>
          </a:prstGeom>
          <a:noFill/>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w="3175" cmpd="sng">
                  <a:noFill/>
                </a:ln>
                <a:solidFill>
                  <a:srgbClr val="262626"/>
                </a:solidFill>
                <a:effectLst/>
                <a:uLnTx/>
                <a:uFillTx/>
                <a:latin typeface="Cambria" panose="02040503050406030204" pitchFamily="18" charset="0"/>
                <a:ea typeface="Cambria" panose="02040503050406030204" pitchFamily="18" charset="0"/>
                <a:cs typeface="+mj-cs"/>
              </a:rPr>
              <a:t>To Receive an Extension Grantees Must:</a:t>
            </a:r>
          </a:p>
        </p:txBody>
      </p:sp>
    </p:spTree>
    <p:extLst>
      <p:ext uri="{BB962C8B-B14F-4D97-AF65-F5344CB8AC3E}">
        <p14:creationId xmlns:p14="http://schemas.microsoft.com/office/powerpoint/2010/main" val="4073190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6"/>
          <p:cNvSpPr txBox="1">
            <a:spLocks noGrp="1"/>
          </p:cNvSpPr>
          <p:nvPr>
            <p:ph type="title" idx="4294967295"/>
          </p:nvPr>
        </p:nvSpPr>
        <p:spPr>
          <a:xfrm>
            <a:off x="685799" y="752756"/>
            <a:ext cx="6214534" cy="86331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466"/>
              </a:lnSpc>
              <a:spcBef>
                <a:spcPts val="0"/>
              </a:spcBef>
              <a:spcAft>
                <a:spcPts val="0"/>
              </a:spcAft>
              <a:buClrTx/>
              <a:buSzTx/>
              <a:buFontTx/>
              <a:buNone/>
              <a:tabLst/>
              <a:defRPr/>
            </a:pPr>
            <a:r>
              <a:rPr kumimoji="0" lang="en-US" sz="2666" b="1" i="0" u="none" strike="noStrike" kern="1200" cap="none" spc="0" normalizeH="0" baseline="0" noProof="0" dirty="0">
                <a:ln>
                  <a:noFill/>
                </a:ln>
                <a:solidFill>
                  <a:srgbClr val="16599D"/>
                </a:solidFill>
                <a:effectLst/>
                <a:uLnTx/>
                <a:uFillTx/>
                <a:latin typeface="Helios Bold"/>
                <a:ea typeface="Helios Bold"/>
                <a:cs typeface="Helios Bold"/>
                <a:sym typeface="Helios Bold"/>
              </a:rPr>
              <a:t>UNDERSTANDING </a:t>
            </a:r>
          </a:p>
          <a:p>
            <a:pPr marL="0" marR="0" lvl="0" indent="0" algn="l" defTabSz="914400" rtl="0" eaLnBrk="1" fontAlgn="auto" latinLnBrk="0" hangingPunct="1">
              <a:lnSpc>
                <a:spcPts val="3466"/>
              </a:lnSpc>
              <a:spcBef>
                <a:spcPts val="0"/>
              </a:spcBef>
              <a:spcAft>
                <a:spcPts val="0"/>
              </a:spcAft>
              <a:buClrTx/>
              <a:buSzTx/>
              <a:buFontTx/>
              <a:buNone/>
              <a:tabLst/>
              <a:defRPr/>
            </a:pPr>
            <a:r>
              <a:rPr kumimoji="0" lang="en-US" sz="2666" b="1" i="0" u="none" strike="noStrike" kern="1200" cap="none" spc="0" normalizeH="0" baseline="0" noProof="0" dirty="0">
                <a:ln>
                  <a:noFill/>
                </a:ln>
                <a:solidFill>
                  <a:srgbClr val="16599D"/>
                </a:solidFill>
                <a:effectLst/>
                <a:uLnTx/>
                <a:uFillTx/>
                <a:latin typeface="Helios Bold"/>
                <a:ea typeface="Helios Bold"/>
                <a:cs typeface="Helios Bold"/>
                <a:sym typeface="Helios Bold"/>
              </a:rPr>
              <a:t>COST PRINCIPLES</a:t>
            </a:r>
          </a:p>
        </p:txBody>
      </p:sp>
      <p:sp>
        <p:nvSpPr>
          <p:cNvPr id="17" name="TextBox 17"/>
          <p:cNvSpPr txBox="1"/>
          <p:nvPr/>
        </p:nvSpPr>
        <p:spPr>
          <a:xfrm>
            <a:off x="973538" y="2191566"/>
            <a:ext cx="4180893" cy="1615827"/>
          </a:xfrm>
          <a:prstGeom prst="rect">
            <a:avLst/>
          </a:prstGeom>
        </p:spPr>
        <p:txBody>
          <a:bodyPr lIns="0" tIns="0" rIns="0" bIns="0" rtlCol="0" anchor="t">
            <a:spAutoFit/>
          </a:bodyPr>
          <a:lstStyle/>
          <a:p>
            <a:pPr algn="just">
              <a:lnSpc>
                <a:spcPts val="1773"/>
              </a:lnSpc>
              <a:spcBef>
                <a:spcPct val="0"/>
              </a:spcBef>
            </a:pPr>
            <a:r>
              <a:rPr lang="en-US" sz="1600" b="0" i="0" dirty="0">
                <a:solidFill>
                  <a:srgbClr val="001D35"/>
                </a:solidFill>
                <a:effectLst/>
                <a:latin typeface="Cambria" panose="02040503050406030204" pitchFamily="18" charset="0"/>
                <a:ea typeface="Cambria" panose="02040503050406030204" pitchFamily="18" charset="0"/>
              </a:rPr>
              <a:t>Federal cost principles for awards are outlined in 2 CFR Part 200, specifically </a:t>
            </a:r>
            <a:r>
              <a:rPr lang="en-US" sz="1600" b="0" i="0" dirty="0">
                <a:solidFill>
                  <a:srgbClr val="001D35"/>
                </a:solidFill>
                <a:effectLst/>
                <a:latin typeface="Cambria" panose="02040503050406030204" pitchFamily="18" charset="0"/>
                <a:ea typeface="Cambria" panose="02040503050406030204" pitchFamily="18" charset="0"/>
                <a:hlinkClick r:id="rId2"/>
              </a:rPr>
              <a:t>Subpart E</a:t>
            </a:r>
            <a:r>
              <a:rPr lang="en-US" sz="1600" b="0" i="0" dirty="0">
                <a:solidFill>
                  <a:srgbClr val="001D35"/>
                </a:solidFill>
                <a:effectLst/>
                <a:latin typeface="Cambria" panose="02040503050406030204" pitchFamily="18" charset="0"/>
                <a:ea typeface="Cambria" panose="02040503050406030204" pitchFamily="18" charset="0"/>
              </a:rPr>
              <a:t>, and they govern how recipients can charge costs to federal awards. Essentially, they provide a framework for determining which costs are eligible for reimbursement under a federal grant or contract.</a:t>
            </a:r>
            <a:endParaRPr lang="en-US" sz="1600" dirty="0">
              <a:solidFill>
                <a:srgbClr val="000000"/>
              </a:solidFill>
              <a:latin typeface="Cambria" panose="02040503050406030204" pitchFamily="18" charset="0"/>
              <a:ea typeface="Cambria" panose="02040503050406030204" pitchFamily="18" charset="0"/>
              <a:cs typeface="Helios"/>
              <a:sym typeface="Helios"/>
            </a:endParaRPr>
          </a:p>
        </p:txBody>
      </p:sp>
      <p:grpSp>
        <p:nvGrpSpPr>
          <p:cNvPr id="23" name="Group 22" descr="Understanding cost principles that are reasonable, necessary, allowable, allocable">
            <a:extLst>
              <a:ext uri="{FF2B5EF4-FFF2-40B4-BE49-F238E27FC236}">
                <a16:creationId xmlns:a16="http://schemas.microsoft.com/office/drawing/2014/main" id="{5570903C-6588-B6C5-3257-7FEE7F01A019}"/>
              </a:ext>
            </a:extLst>
          </p:cNvPr>
          <p:cNvGrpSpPr/>
          <p:nvPr/>
        </p:nvGrpSpPr>
        <p:grpSpPr>
          <a:xfrm>
            <a:off x="685800" y="4544129"/>
            <a:ext cx="6387860" cy="1529310"/>
            <a:chOff x="685800" y="4697715"/>
            <a:chExt cx="5501311" cy="1375723"/>
          </a:xfrm>
        </p:grpSpPr>
        <p:sp>
          <p:nvSpPr>
            <p:cNvPr id="5" name="Freeform 5"/>
            <p:cNvSpPr/>
            <p:nvPr/>
          </p:nvSpPr>
          <p:spPr>
            <a:xfrm>
              <a:off x="685800" y="4729521"/>
              <a:ext cx="247804" cy="223024"/>
            </a:xfrm>
            <a:custGeom>
              <a:avLst/>
              <a:gdLst/>
              <a:ahLst/>
              <a:cxnLst/>
              <a:rect l="l" t="t" r="r" b="b"/>
              <a:pathLst>
                <a:path w="371706" h="334536">
                  <a:moveTo>
                    <a:pt x="0" y="0"/>
                  </a:moveTo>
                  <a:lnTo>
                    <a:pt x="371706" y="0"/>
                  </a:lnTo>
                  <a:lnTo>
                    <a:pt x="371706" y="334536"/>
                  </a:lnTo>
                  <a:lnTo>
                    <a:pt x="0" y="33453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6" name="Freeform 6"/>
            <p:cNvSpPr/>
            <p:nvPr/>
          </p:nvSpPr>
          <p:spPr>
            <a:xfrm>
              <a:off x="685800" y="5103152"/>
              <a:ext cx="247804" cy="223024"/>
            </a:xfrm>
            <a:custGeom>
              <a:avLst/>
              <a:gdLst/>
              <a:ahLst/>
              <a:cxnLst/>
              <a:rect l="l" t="t" r="r" b="b"/>
              <a:pathLst>
                <a:path w="371706" h="334536">
                  <a:moveTo>
                    <a:pt x="0" y="0"/>
                  </a:moveTo>
                  <a:lnTo>
                    <a:pt x="371706" y="0"/>
                  </a:lnTo>
                  <a:lnTo>
                    <a:pt x="371706" y="334535"/>
                  </a:lnTo>
                  <a:lnTo>
                    <a:pt x="0" y="3345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7" name="Freeform 7"/>
            <p:cNvSpPr/>
            <p:nvPr/>
          </p:nvSpPr>
          <p:spPr>
            <a:xfrm>
              <a:off x="685800" y="5476783"/>
              <a:ext cx="247804" cy="223024"/>
            </a:xfrm>
            <a:custGeom>
              <a:avLst/>
              <a:gdLst/>
              <a:ahLst/>
              <a:cxnLst/>
              <a:rect l="l" t="t" r="r" b="b"/>
              <a:pathLst>
                <a:path w="371706" h="334536">
                  <a:moveTo>
                    <a:pt x="0" y="0"/>
                  </a:moveTo>
                  <a:lnTo>
                    <a:pt x="371706" y="0"/>
                  </a:lnTo>
                  <a:lnTo>
                    <a:pt x="371706" y="334536"/>
                  </a:lnTo>
                  <a:lnTo>
                    <a:pt x="0" y="33453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8" name="Freeform 8"/>
            <p:cNvSpPr/>
            <p:nvPr/>
          </p:nvSpPr>
          <p:spPr>
            <a:xfrm>
              <a:off x="685800" y="5850414"/>
              <a:ext cx="247804" cy="223024"/>
            </a:xfrm>
            <a:custGeom>
              <a:avLst/>
              <a:gdLst/>
              <a:ahLst/>
              <a:cxnLst/>
              <a:rect l="l" t="t" r="r" b="b"/>
              <a:pathLst>
                <a:path w="371706" h="334536">
                  <a:moveTo>
                    <a:pt x="0" y="0"/>
                  </a:moveTo>
                  <a:lnTo>
                    <a:pt x="371706" y="0"/>
                  </a:lnTo>
                  <a:lnTo>
                    <a:pt x="371706" y="334536"/>
                  </a:lnTo>
                  <a:lnTo>
                    <a:pt x="0" y="33453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18" name="TextBox 18"/>
            <p:cNvSpPr txBox="1"/>
            <p:nvPr/>
          </p:nvSpPr>
          <p:spPr>
            <a:xfrm>
              <a:off x="1043420" y="4697715"/>
              <a:ext cx="4397041" cy="244811"/>
            </a:xfrm>
            <a:prstGeom prst="rect">
              <a:avLst/>
            </a:prstGeom>
          </p:spPr>
          <p:txBody>
            <a:bodyPr lIns="0" tIns="0" rIns="0" bIns="0" rtlCol="0" anchor="t">
              <a:spAutoFit/>
            </a:bodyPr>
            <a:lstStyle/>
            <a:p>
              <a:pPr>
                <a:lnSpc>
                  <a:spcPts val="2053"/>
                </a:lnSpc>
                <a:spcBef>
                  <a:spcPct val="0"/>
                </a:spcBef>
              </a:pPr>
              <a:r>
                <a:rPr lang="en-US" sz="1467" b="1" dirty="0">
                  <a:solidFill>
                    <a:srgbClr val="000000"/>
                  </a:solidFill>
                  <a:latin typeface="Helios Bold"/>
                  <a:ea typeface="Helios Bold"/>
                  <a:cs typeface="Helios Bold"/>
                  <a:sym typeface="Helios Bold"/>
                </a:rPr>
                <a:t>Reasonable</a:t>
              </a:r>
            </a:p>
          </p:txBody>
        </p:sp>
        <p:sp>
          <p:nvSpPr>
            <p:cNvPr id="19" name="TextBox 19"/>
            <p:cNvSpPr txBox="1"/>
            <p:nvPr/>
          </p:nvSpPr>
          <p:spPr>
            <a:xfrm>
              <a:off x="1043420" y="5071346"/>
              <a:ext cx="4397041" cy="244811"/>
            </a:xfrm>
            <a:prstGeom prst="rect">
              <a:avLst/>
            </a:prstGeom>
          </p:spPr>
          <p:txBody>
            <a:bodyPr lIns="0" tIns="0" rIns="0" bIns="0" rtlCol="0" anchor="t">
              <a:spAutoFit/>
            </a:bodyPr>
            <a:lstStyle/>
            <a:p>
              <a:pPr>
                <a:lnSpc>
                  <a:spcPts val="2053"/>
                </a:lnSpc>
                <a:spcBef>
                  <a:spcPct val="0"/>
                </a:spcBef>
              </a:pPr>
              <a:r>
                <a:rPr lang="en-US" sz="1467" b="1" dirty="0">
                  <a:solidFill>
                    <a:srgbClr val="000000"/>
                  </a:solidFill>
                  <a:latin typeface="Helios Bold"/>
                  <a:ea typeface="Helios Bold"/>
                  <a:cs typeface="Helios Bold"/>
                  <a:sym typeface="Helios Bold"/>
                </a:rPr>
                <a:t>Necessary</a:t>
              </a:r>
            </a:p>
          </p:txBody>
        </p:sp>
        <p:sp>
          <p:nvSpPr>
            <p:cNvPr id="20" name="TextBox 20"/>
            <p:cNvSpPr txBox="1"/>
            <p:nvPr/>
          </p:nvSpPr>
          <p:spPr>
            <a:xfrm>
              <a:off x="1043420" y="5444977"/>
              <a:ext cx="4397041" cy="244811"/>
            </a:xfrm>
            <a:prstGeom prst="rect">
              <a:avLst/>
            </a:prstGeom>
          </p:spPr>
          <p:txBody>
            <a:bodyPr lIns="0" tIns="0" rIns="0" bIns="0" rtlCol="0" anchor="t">
              <a:spAutoFit/>
            </a:bodyPr>
            <a:lstStyle/>
            <a:p>
              <a:pPr>
                <a:lnSpc>
                  <a:spcPts val="2053"/>
                </a:lnSpc>
                <a:spcBef>
                  <a:spcPct val="0"/>
                </a:spcBef>
              </a:pPr>
              <a:r>
                <a:rPr lang="en-US" sz="1467" b="1" dirty="0">
                  <a:solidFill>
                    <a:srgbClr val="000000"/>
                  </a:solidFill>
                  <a:latin typeface="Helios Bold"/>
                  <a:ea typeface="Helios Bold"/>
                  <a:cs typeface="Helios Bold"/>
                  <a:sym typeface="Helios Bold"/>
                </a:rPr>
                <a:t>Allowable</a:t>
              </a:r>
            </a:p>
          </p:txBody>
        </p:sp>
        <p:sp>
          <p:nvSpPr>
            <p:cNvPr id="21" name="TextBox 21"/>
            <p:cNvSpPr txBox="1"/>
            <p:nvPr/>
          </p:nvSpPr>
          <p:spPr>
            <a:xfrm>
              <a:off x="1043420" y="5818609"/>
              <a:ext cx="5143691" cy="244811"/>
            </a:xfrm>
            <a:prstGeom prst="rect">
              <a:avLst/>
            </a:prstGeom>
          </p:spPr>
          <p:txBody>
            <a:bodyPr lIns="0" tIns="0" rIns="0" bIns="0" rtlCol="0" anchor="t">
              <a:spAutoFit/>
            </a:bodyPr>
            <a:lstStyle/>
            <a:p>
              <a:pPr>
                <a:lnSpc>
                  <a:spcPts val="2053"/>
                </a:lnSpc>
                <a:spcBef>
                  <a:spcPct val="0"/>
                </a:spcBef>
              </a:pPr>
              <a:r>
                <a:rPr lang="en-US" sz="1467" b="1" dirty="0">
                  <a:solidFill>
                    <a:srgbClr val="000000"/>
                  </a:solidFill>
                  <a:latin typeface="Helios Bold"/>
                  <a:ea typeface="Helios Bold"/>
                  <a:cs typeface="Helios Bold"/>
                  <a:sym typeface="Helios Bold"/>
                </a:rPr>
                <a:t>Allocable</a:t>
              </a:r>
            </a:p>
          </p:txBody>
        </p:sp>
      </p:grpSp>
      <p:grpSp>
        <p:nvGrpSpPr>
          <p:cNvPr id="2" name="Group 2" descr="picture of a meeting with a man standing at a white board showing attendees an item"/>
          <p:cNvGrpSpPr/>
          <p:nvPr/>
        </p:nvGrpSpPr>
        <p:grpSpPr>
          <a:xfrm>
            <a:off x="6820388" y="685801"/>
            <a:ext cx="4685812" cy="4528863"/>
            <a:chOff x="0" y="0"/>
            <a:chExt cx="9371625" cy="9057727"/>
          </a:xfrm>
        </p:grpSpPr>
        <p:pic>
          <p:nvPicPr>
            <p:cNvPr id="3" name="Picture 3"/>
            <p:cNvPicPr>
              <a:picLocks noChangeAspect="1"/>
            </p:cNvPicPr>
            <p:nvPr/>
          </p:nvPicPr>
          <p:blipFill>
            <a:blip r:embed="rId5"/>
            <a:srcRect l="25917" r="6786"/>
            <a:stretch>
              <a:fillRect/>
            </a:stretch>
          </p:blipFill>
          <p:spPr>
            <a:xfrm>
              <a:off x="0" y="0"/>
              <a:ext cx="9371625" cy="9057727"/>
            </a:xfrm>
            <a:prstGeom prst="rect">
              <a:avLst/>
            </a:prstGeom>
          </p:spPr>
        </p:pic>
      </p:grpSp>
      <p:sp>
        <p:nvSpPr>
          <p:cNvPr id="4" name="Freeform 4">
            <a:extLst>
              <a:ext uri="{C183D7F6-B498-43B3-948B-1728B52AA6E4}">
                <adec:decorative xmlns:adec="http://schemas.microsoft.com/office/drawing/2017/decorative" val="1"/>
              </a:ext>
            </a:extLst>
          </p:cNvPr>
          <p:cNvSpPr/>
          <p:nvPr/>
        </p:nvSpPr>
        <p:spPr>
          <a:xfrm>
            <a:off x="267169" y="1697507"/>
            <a:ext cx="5602746" cy="2626287"/>
          </a:xfrm>
          <a:custGeom>
            <a:avLst/>
            <a:gdLst/>
            <a:ahLst/>
            <a:cxnLst/>
            <a:rect l="l" t="t" r="r" b="b"/>
            <a:pathLst>
              <a:path w="8404119" h="3939431">
                <a:moveTo>
                  <a:pt x="0" y="0"/>
                </a:moveTo>
                <a:lnTo>
                  <a:pt x="8404118" y="0"/>
                </a:lnTo>
                <a:lnTo>
                  <a:pt x="8404118" y="3939431"/>
                </a:lnTo>
                <a:lnTo>
                  <a:pt x="0" y="3939431"/>
                </a:lnTo>
                <a:lnTo>
                  <a:pt x="0" y="0"/>
                </a:lnTo>
                <a:close/>
              </a:path>
            </a:pathLst>
          </a:custGeom>
          <a:blipFill>
            <a:blip r:embed="rId6">
              <a:alphaModFix amt="40000"/>
            </a:blip>
            <a:stretch>
              <a:fillRect/>
            </a:stretch>
          </a:blipFill>
        </p:spPr>
        <p:txBody>
          <a:bodyPr/>
          <a:lstStyle/>
          <a:p>
            <a:endParaRPr lang="en-US" sz="1200"/>
          </a:p>
        </p:txBody>
      </p:sp>
      <p:grpSp>
        <p:nvGrpSpPr>
          <p:cNvPr id="9" name="Group 9">
            <a:extLst>
              <a:ext uri="{C183D7F6-B498-43B3-948B-1728B52AA6E4}">
                <adec:decorative xmlns:adec="http://schemas.microsoft.com/office/drawing/2017/decorative" val="1"/>
              </a:ext>
            </a:extLst>
          </p:cNvPr>
          <p:cNvGrpSpPr/>
          <p:nvPr/>
        </p:nvGrpSpPr>
        <p:grpSpPr>
          <a:xfrm>
            <a:off x="6820389" y="5531438"/>
            <a:ext cx="3423247" cy="542056"/>
            <a:chOff x="0" y="0"/>
            <a:chExt cx="1352394" cy="214146"/>
          </a:xfrm>
        </p:grpSpPr>
        <p:sp>
          <p:nvSpPr>
            <p:cNvPr id="10" name="Freeform 10"/>
            <p:cNvSpPr/>
            <p:nvPr/>
          </p:nvSpPr>
          <p:spPr>
            <a:xfrm>
              <a:off x="0" y="0"/>
              <a:ext cx="1352394" cy="214146"/>
            </a:xfrm>
            <a:custGeom>
              <a:avLst/>
              <a:gdLst/>
              <a:ahLst/>
              <a:cxnLst/>
              <a:rect l="l" t="t" r="r" b="b"/>
              <a:pathLst>
                <a:path w="1352394" h="214146">
                  <a:moveTo>
                    <a:pt x="75386" y="0"/>
                  </a:moveTo>
                  <a:lnTo>
                    <a:pt x="1277008" y="0"/>
                  </a:lnTo>
                  <a:cubicBezTo>
                    <a:pt x="1318643" y="0"/>
                    <a:pt x="1352394" y="33751"/>
                    <a:pt x="1352394" y="75386"/>
                  </a:cubicBezTo>
                  <a:lnTo>
                    <a:pt x="1352394" y="138760"/>
                  </a:lnTo>
                  <a:cubicBezTo>
                    <a:pt x="1352394" y="180394"/>
                    <a:pt x="1318643" y="214146"/>
                    <a:pt x="1277008" y="214146"/>
                  </a:cubicBezTo>
                  <a:lnTo>
                    <a:pt x="75386" y="214146"/>
                  </a:lnTo>
                  <a:cubicBezTo>
                    <a:pt x="33751" y="214146"/>
                    <a:pt x="0" y="180394"/>
                    <a:pt x="0" y="138760"/>
                  </a:cubicBezTo>
                  <a:lnTo>
                    <a:pt x="0" y="75386"/>
                  </a:lnTo>
                  <a:cubicBezTo>
                    <a:pt x="0" y="33751"/>
                    <a:pt x="33751" y="0"/>
                    <a:pt x="75386" y="0"/>
                  </a:cubicBezTo>
                  <a:close/>
                </a:path>
              </a:pathLst>
            </a:custGeom>
            <a:solidFill>
              <a:srgbClr val="000000">
                <a:alpha val="0"/>
              </a:srgbClr>
            </a:solidFill>
            <a:ln w="19050" cap="rnd">
              <a:solidFill>
                <a:srgbClr val="292A2B"/>
              </a:solidFill>
              <a:prstDash val="solid"/>
              <a:round/>
            </a:ln>
          </p:spPr>
          <p:txBody>
            <a:bodyPr/>
            <a:lstStyle/>
            <a:p>
              <a:endParaRPr lang="en-US" sz="1200" dirty="0"/>
            </a:p>
          </p:txBody>
        </p:sp>
        <p:sp>
          <p:nvSpPr>
            <p:cNvPr id="11" name="TextBox 11"/>
            <p:cNvSpPr txBox="1"/>
            <p:nvPr/>
          </p:nvSpPr>
          <p:spPr>
            <a:xfrm>
              <a:off x="0" y="-38100"/>
              <a:ext cx="1352394" cy="252246"/>
            </a:xfrm>
            <a:prstGeom prst="rect">
              <a:avLst/>
            </a:prstGeom>
          </p:spPr>
          <p:txBody>
            <a:bodyPr lIns="33867" tIns="33867" rIns="33867" bIns="33867" rtlCol="0" anchor="ctr"/>
            <a:lstStyle/>
            <a:p>
              <a:pPr algn="ctr">
                <a:lnSpc>
                  <a:spcPts val="1773"/>
                </a:lnSpc>
              </a:pPr>
              <a:endParaRPr sz="1200"/>
            </a:p>
          </p:txBody>
        </p:sp>
      </p:grpSp>
      <p:grpSp>
        <p:nvGrpSpPr>
          <p:cNvPr id="12" name="Group 12">
            <a:extLst>
              <a:ext uri="{C183D7F6-B498-43B3-948B-1728B52AA6E4}">
                <adec:decorative xmlns:adec="http://schemas.microsoft.com/office/drawing/2017/decorative" val="1"/>
              </a:ext>
            </a:extLst>
          </p:cNvPr>
          <p:cNvGrpSpPr/>
          <p:nvPr/>
        </p:nvGrpSpPr>
        <p:grpSpPr>
          <a:xfrm>
            <a:off x="10409020" y="5531438"/>
            <a:ext cx="1097181" cy="542056"/>
            <a:chOff x="0" y="0"/>
            <a:chExt cx="433454" cy="214146"/>
          </a:xfrm>
        </p:grpSpPr>
        <p:sp>
          <p:nvSpPr>
            <p:cNvPr id="13" name="Freeform 13"/>
            <p:cNvSpPr/>
            <p:nvPr/>
          </p:nvSpPr>
          <p:spPr>
            <a:xfrm>
              <a:off x="0" y="0"/>
              <a:ext cx="433454" cy="214146"/>
            </a:xfrm>
            <a:custGeom>
              <a:avLst/>
              <a:gdLst/>
              <a:ahLst/>
              <a:cxnLst/>
              <a:rect l="l" t="t" r="r" b="b"/>
              <a:pathLst>
                <a:path w="433454" h="214146">
                  <a:moveTo>
                    <a:pt x="107073" y="0"/>
                  </a:moveTo>
                  <a:lnTo>
                    <a:pt x="326381" y="0"/>
                  </a:lnTo>
                  <a:cubicBezTo>
                    <a:pt x="385516" y="0"/>
                    <a:pt x="433454" y="47938"/>
                    <a:pt x="433454" y="107073"/>
                  </a:cubicBezTo>
                  <a:lnTo>
                    <a:pt x="433454" y="107073"/>
                  </a:lnTo>
                  <a:cubicBezTo>
                    <a:pt x="433454" y="166207"/>
                    <a:pt x="385516" y="214146"/>
                    <a:pt x="326381" y="214146"/>
                  </a:cubicBezTo>
                  <a:lnTo>
                    <a:pt x="107073" y="214146"/>
                  </a:lnTo>
                  <a:cubicBezTo>
                    <a:pt x="47938" y="214146"/>
                    <a:pt x="0" y="166207"/>
                    <a:pt x="0" y="107073"/>
                  </a:cubicBezTo>
                  <a:lnTo>
                    <a:pt x="0" y="107073"/>
                  </a:lnTo>
                  <a:cubicBezTo>
                    <a:pt x="0" y="47938"/>
                    <a:pt x="47938" y="0"/>
                    <a:pt x="107073" y="0"/>
                  </a:cubicBezTo>
                  <a:close/>
                </a:path>
              </a:pathLst>
            </a:custGeom>
            <a:solidFill>
              <a:srgbClr val="2978C8"/>
            </a:solidFill>
            <a:ln cap="rnd">
              <a:noFill/>
              <a:prstDash val="solid"/>
              <a:round/>
            </a:ln>
          </p:spPr>
          <p:txBody>
            <a:bodyPr/>
            <a:lstStyle/>
            <a:p>
              <a:endParaRPr lang="en-US" sz="1200"/>
            </a:p>
          </p:txBody>
        </p:sp>
        <p:sp>
          <p:nvSpPr>
            <p:cNvPr id="14" name="TextBox 14"/>
            <p:cNvSpPr txBox="1"/>
            <p:nvPr/>
          </p:nvSpPr>
          <p:spPr>
            <a:xfrm>
              <a:off x="0" y="-38100"/>
              <a:ext cx="433454" cy="252246"/>
            </a:xfrm>
            <a:prstGeom prst="rect">
              <a:avLst/>
            </a:prstGeom>
          </p:spPr>
          <p:txBody>
            <a:bodyPr lIns="33867" tIns="33867" rIns="33867" bIns="33867" rtlCol="0" anchor="ctr"/>
            <a:lstStyle/>
            <a:p>
              <a:pPr algn="ctr">
                <a:lnSpc>
                  <a:spcPts val="1773"/>
                </a:lnSpc>
              </a:pPr>
              <a:endParaRPr sz="1200"/>
            </a:p>
          </p:txBody>
        </p:sp>
      </p:grpSp>
      <p:sp>
        <p:nvSpPr>
          <p:cNvPr id="15" name="Freeform 15">
            <a:extLst>
              <a:ext uri="{C183D7F6-B498-43B3-948B-1728B52AA6E4}">
                <adec:decorative xmlns:adec="http://schemas.microsoft.com/office/drawing/2017/decorative" val="1"/>
              </a:ext>
            </a:extLst>
          </p:cNvPr>
          <p:cNvSpPr/>
          <p:nvPr/>
        </p:nvSpPr>
        <p:spPr>
          <a:xfrm>
            <a:off x="10689268" y="5679700"/>
            <a:ext cx="536685" cy="245533"/>
          </a:xfrm>
          <a:custGeom>
            <a:avLst/>
            <a:gdLst/>
            <a:ahLst/>
            <a:cxnLst/>
            <a:rect l="l" t="t" r="r" b="b"/>
            <a:pathLst>
              <a:path w="805027" h="368300">
                <a:moveTo>
                  <a:pt x="0" y="0"/>
                </a:moveTo>
                <a:lnTo>
                  <a:pt x="805027" y="0"/>
                </a:lnTo>
                <a:lnTo>
                  <a:pt x="805027" y="368300"/>
                </a:lnTo>
                <a:lnTo>
                  <a:pt x="0" y="3683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1200"/>
          </a:p>
        </p:txBody>
      </p:sp>
      <p:sp>
        <p:nvSpPr>
          <p:cNvPr id="22" name="TextBox 22"/>
          <p:cNvSpPr txBox="1"/>
          <p:nvPr/>
        </p:nvSpPr>
        <p:spPr>
          <a:xfrm>
            <a:off x="6964323" y="5670194"/>
            <a:ext cx="3135378" cy="193899"/>
          </a:xfrm>
          <a:prstGeom prst="rect">
            <a:avLst/>
          </a:prstGeom>
        </p:spPr>
        <p:txBody>
          <a:bodyPr lIns="0" tIns="0" rIns="0" bIns="0" rtlCol="0" anchor="t">
            <a:spAutoFit/>
          </a:bodyPr>
          <a:lstStyle/>
          <a:p>
            <a:pPr indent="-228600">
              <a:lnSpc>
                <a:spcPct val="90000"/>
              </a:lnSpc>
              <a:spcAft>
                <a:spcPts val="600"/>
              </a:spcAft>
              <a:buFont typeface="Arial" panose="020B0604020202020204" pitchFamily="34" charset="0"/>
              <a:buChar char="•"/>
            </a:pPr>
            <a:r>
              <a:rPr lang="en-US" sz="1400" dirty="0"/>
              <a:t>2CFR Part 200 Subpart 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045BF01-625E-4022-91E5-488DB3FCB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0658" cy="6858000"/>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schemeClr>
              </a:solidFill>
            </a:endParaRPr>
          </a:p>
        </p:txBody>
      </p:sp>
      <p:sp>
        <p:nvSpPr>
          <p:cNvPr id="2" name="Title 1">
            <a:extLst>
              <a:ext uri="{FF2B5EF4-FFF2-40B4-BE49-F238E27FC236}">
                <a16:creationId xmlns:a16="http://schemas.microsoft.com/office/drawing/2014/main" id="{8B7103A1-751D-ACCE-3F73-358F278FC59E}"/>
              </a:ext>
            </a:extLst>
          </p:cNvPr>
          <p:cNvSpPr>
            <a:spLocks noGrp="1"/>
          </p:cNvSpPr>
          <p:nvPr>
            <p:ph type="title"/>
          </p:nvPr>
        </p:nvSpPr>
        <p:spPr>
          <a:xfrm>
            <a:off x="475488" y="2745736"/>
            <a:ext cx="3703320" cy="1366528"/>
          </a:xfrm>
          <a:solidFill>
            <a:schemeClr val="tx1">
              <a:alpha val="50000"/>
            </a:schemeClr>
          </a:solidFill>
          <a:ln w="25400" cap="sq" cmpd="sng">
            <a:solidFill>
              <a:schemeClr val="bg1"/>
            </a:solidFill>
            <a:miter lim="800000"/>
          </a:ln>
        </p:spPr>
        <p:txBody>
          <a:bodyPr vert="horz" lIns="91440" tIns="45720" rIns="91440" bIns="45720" rtlCol="0" anchor="ctr">
            <a:normAutofit/>
          </a:bodyPr>
          <a:lstStyle/>
          <a:p>
            <a:pPr defTabSz="914400">
              <a:lnSpc>
                <a:spcPct val="90000"/>
              </a:lnSpc>
            </a:pPr>
            <a:r>
              <a:rPr lang="en-US" sz="3200" kern="1200" dirty="0">
                <a:solidFill>
                  <a:schemeClr val="bg1"/>
                </a:solidFill>
                <a:latin typeface="+mj-lt"/>
                <a:ea typeface="+mj-ea"/>
                <a:cs typeface="+mj-cs"/>
              </a:rPr>
              <a:t>Budget Modification</a:t>
            </a:r>
          </a:p>
        </p:txBody>
      </p:sp>
      <p:sp useBgFill="1">
        <p:nvSpPr>
          <p:cNvPr id="11" name="Rectangle 10">
            <a:extLst>
              <a:ext uri="{FF2B5EF4-FFF2-40B4-BE49-F238E27FC236}">
                <a16:creationId xmlns:a16="http://schemas.microsoft.com/office/drawing/2014/main" id="{0E442549-290E-4B7E-892E-F2DB911DD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7" y="-2"/>
            <a:ext cx="753770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089B215-6967-A8FD-65C0-581A80DEB95A}"/>
              </a:ext>
            </a:extLst>
          </p:cNvPr>
          <p:cNvSpPr>
            <a:spLocks noGrp="1"/>
          </p:cNvSpPr>
          <p:nvPr>
            <p:ph idx="1"/>
          </p:nvPr>
        </p:nvSpPr>
        <p:spPr>
          <a:xfrm>
            <a:off x="5126146" y="1374423"/>
            <a:ext cx="6049953" cy="2523854"/>
          </a:xfrm>
        </p:spPr>
        <p:txBody>
          <a:bodyPr vert="horz" lIns="91440" tIns="45720" rIns="91440" bIns="45720" rtlCol="0" anchor="b">
            <a:normAutofit/>
          </a:bodyPr>
          <a:lstStyle/>
          <a:p>
            <a:pPr marL="457200" indent="-457200">
              <a:lnSpc>
                <a:spcPct val="107000"/>
              </a:lnSpc>
              <a:spcAft>
                <a:spcPts val="800"/>
              </a:spcAft>
              <a:buFont typeface="Arial"/>
              <a:buChar char="•"/>
            </a:pPr>
            <a:r>
              <a:rPr lang="en-US" sz="2000" i="0" dirty="0">
                <a:effectLst/>
              </a:rPr>
              <a:t>A Budget Modification GAM is a type of Financial GAM</a:t>
            </a:r>
            <a:r>
              <a:rPr lang="en-US" sz="2000" dirty="0"/>
              <a:t> used to move funds among the budget categories of an approved </a:t>
            </a:r>
            <a:r>
              <a:rPr lang="en-US" sz="2000" dirty="0" err="1"/>
              <a:t>budget.An</a:t>
            </a:r>
            <a:r>
              <a:rPr lang="en-US" sz="2000" dirty="0"/>
              <a:t> award must have a final budget clearance. Most budget modification GAMs have a net-zero change to the project costs.  </a:t>
            </a:r>
            <a:endParaRPr lang="en-US" sz="1600" dirty="0"/>
          </a:p>
        </p:txBody>
      </p:sp>
      <p:sp>
        <p:nvSpPr>
          <p:cNvPr id="4" name="TextBox 3">
            <a:extLst>
              <a:ext uri="{FF2B5EF4-FFF2-40B4-BE49-F238E27FC236}">
                <a16:creationId xmlns:a16="http://schemas.microsoft.com/office/drawing/2014/main" id="{CBE6949A-DC65-F8CF-8472-117AA9C03DFE}"/>
              </a:ext>
            </a:extLst>
          </p:cNvPr>
          <p:cNvSpPr txBox="1"/>
          <p:nvPr/>
        </p:nvSpPr>
        <p:spPr>
          <a:xfrm>
            <a:off x="5252044" y="4221650"/>
            <a:ext cx="6059423" cy="250564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dirty="0"/>
              <a:t>2 CFR 200.308</a:t>
            </a:r>
          </a:p>
        </p:txBody>
      </p:sp>
    </p:spTree>
    <p:extLst>
      <p:ext uri="{BB962C8B-B14F-4D97-AF65-F5344CB8AC3E}">
        <p14:creationId xmlns:p14="http://schemas.microsoft.com/office/powerpoint/2010/main" val="3982507753"/>
      </p:ext>
    </p:extLst>
  </p:cSld>
  <p:clrMapOvr>
    <a:overrideClrMapping bg1="dk1" tx1="lt1" bg2="dk2" tx2="lt2" accent1="accent1" accent2="accent2" accent3="accent3" accent4="accent4" accent5="accent5" accent6="accent6" hlink="hlink" folHlink="folHlink"/>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7A64C4-3497-EA88-4E0A-74ECFD11D5B7}"/>
              </a:ext>
            </a:extLst>
          </p:cNvPr>
          <p:cNvSpPr>
            <a:spLocks noGrp="1"/>
          </p:cNvSpPr>
          <p:nvPr>
            <p:ph type="title"/>
          </p:nvPr>
        </p:nvSpPr>
        <p:spPr>
          <a:xfrm>
            <a:off x="826396" y="586855"/>
            <a:ext cx="4230100" cy="3387497"/>
          </a:xfrm>
        </p:spPr>
        <p:txBody>
          <a:bodyPr anchor="b">
            <a:normAutofit/>
          </a:bodyPr>
          <a:lstStyle/>
          <a:p>
            <a:pPr algn="r"/>
            <a:r>
              <a:rPr lang="en-US" sz="4000" dirty="0">
                <a:solidFill>
                  <a:srgbClr val="FFFFFF"/>
                </a:solidFill>
              </a:rPr>
              <a:t>Important things to Know – Budget Modification</a:t>
            </a:r>
          </a:p>
        </p:txBody>
      </p:sp>
      <p:sp>
        <p:nvSpPr>
          <p:cNvPr id="6" name="TextBox 5">
            <a:extLst>
              <a:ext uri="{FF2B5EF4-FFF2-40B4-BE49-F238E27FC236}">
                <a16:creationId xmlns:a16="http://schemas.microsoft.com/office/drawing/2014/main" id="{31D545FC-1EC3-F1EF-1D7E-DAEBEF8B8E4E}"/>
              </a:ext>
            </a:extLst>
          </p:cNvPr>
          <p:cNvSpPr txBox="1"/>
          <p:nvPr/>
        </p:nvSpPr>
        <p:spPr>
          <a:xfrm>
            <a:off x="4727974" y="112968"/>
            <a:ext cx="8061526" cy="523220"/>
          </a:xfrm>
          <a:prstGeom prst="rect">
            <a:avLst/>
          </a:prstGeom>
          <a:noFill/>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w="3175" cmpd="sng">
                  <a:noFill/>
                </a:ln>
                <a:solidFill>
                  <a:srgbClr val="262626"/>
                </a:solidFill>
                <a:effectLst/>
                <a:uLnTx/>
                <a:uFillTx/>
                <a:latin typeface="Cambria" panose="02040503050406030204" pitchFamily="18" charset="0"/>
                <a:ea typeface="Cambria" panose="02040503050406030204" pitchFamily="18" charset="0"/>
                <a:cs typeface="+mj-cs"/>
              </a:rPr>
              <a:t>A Budget </a:t>
            </a:r>
            <a:r>
              <a:rPr kumimoji="0" lang="en-US" sz="2800" b="0" i="0" u="none" strike="noStrike" kern="1200" cap="none" spc="0" normalizeH="0" baseline="0" noProof="0" dirty="0" err="1">
                <a:ln w="3175" cmpd="sng">
                  <a:noFill/>
                </a:ln>
                <a:solidFill>
                  <a:srgbClr val="262626"/>
                </a:solidFill>
                <a:effectLst/>
                <a:uLnTx/>
                <a:uFillTx/>
                <a:latin typeface="Cambria" panose="02040503050406030204" pitchFamily="18" charset="0"/>
                <a:ea typeface="Cambria" panose="02040503050406030204" pitchFamily="18" charset="0"/>
                <a:cs typeface="+mj-cs"/>
              </a:rPr>
              <a:t>Modificatio</a:t>
            </a:r>
            <a:r>
              <a:rPr lang="en-US" sz="2800" dirty="0">
                <a:ln w="3175" cmpd="sng">
                  <a:noFill/>
                </a:ln>
                <a:solidFill>
                  <a:srgbClr val="262626"/>
                </a:solidFill>
                <a:latin typeface="Cambria" panose="02040503050406030204" pitchFamily="18" charset="0"/>
                <a:ea typeface="Cambria" panose="02040503050406030204" pitchFamily="18" charset="0"/>
                <a:cs typeface="+mj-cs"/>
              </a:rPr>
              <a:t>n is needed</a:t>
            </a:r>
            <a:r>
              <a:rPr kumimoji="0" lang="en-US" sz="2800" b="0" i="0" u="none" strike="noStrike" kern="1200" cap="none" spc="0" normalizeH="0" baseline="0" noProof="0" dirty="0">
                <a:ln w="3175" cmpd="sng">
                  <a:noFill/>
                </a:ln>
                <a:solidFill>
                  <a:srgbClr val="262626"/>
                </a:solidFill>
                <a:effectLst/>
                <a:uLnTx/>
                <a:uFillTx/>
                <a:latin typeface="Cambria" panose="02040503050406030204" pitchFamily="18" charset="0"/>
                <a:ea typeface="Cambria" panose="02040503050406030204" pitchFamily="18" charset="0"/>
                <a:cs typeface="+mj-cs"/>
              </a:rPr>
              <a:t>:</a:t>
            </a:r>
          </a:p>
        </p:txBody>
      </p:sp>
      <p:sp>
        <p:nvSpPr>
          <p:cNvPr id="3" name="Content Placeholder 2">
            <a:extLst>
              <a:ext uri="{FF2B5EF4-FFF2-40B4-BE49-F238E27FC236}">
                <a16:creationId xmlns:a16="http://schemas.microsoft.com/office/drawing/2014/main" id="{A7AB4F24-2D6B-D0B7-869E-2595607C89FB}"/>
              </a:ext>
              <a:ext uri="{C183D7F6-B498-43B3-948B-1728B52AA6E4}">
                <adec:decorative xmlns:adec="http://schemas.microsoft.com/office/drawing/2017/decorative" val="1"/>
              </a:ext>
            </a:extLst>
          </p:cNvPr>
          <p:cNvSpPr>
            <a:spLocks noGrp="1"/>
          </p:cNvSpPr>
          <p:nvPr>
            <p:ph idx="1"/>
          </p:nvPr>
        </p:nvSpPr>
        <p:spPr>
          <a:xfrm>
            <a:off x="6454879" y="5607007"/>
            <a:ext cx="4862447" cy="5546047"/>
          </a:xfrm>
        </p:spPr>
        <p:txBody>
          <a:bodyPr anchor="ctr">
            <a:normAutofit/>
          </a:bodyPr>
          <a:lstStyle/>
          <a:p>
            <a:pPr marL="342900" indent="-342900">
              <a:buFont typeface="Arial" panose="020B0604020202020204" pitchFamily="34" charset="0"/>
              <a:buChar char="•"/>
            </a:pPr>
            <a:r>
              <a:rPr lang="en-US" sz="2000" dirty="0">
                <a:latin typeface="Cambria" panose="02040503050406030204" pitchFamily="18" charset="0"/>
                <a:ea typeface="Cambria" panose="02040503050406030204" pitchFamily="18" charset="0"/>
              </a:rPr>
              <a:t>If there is an increase or decrease in the indirect cost category.</a:t>
            </a:r>
            <a:endParaRPr lang="en-US" sz="2000" b="0" i="0" u="none" strike="noStrike" baseline="0" dirty="0">
              <a:solidFill>
                <a:srgbClr val="000000"/>
              </a:solidFill>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endParaRPr lang="en-US" sz="2000" b="0" i="0" u="none" strike="noStrike" baseline="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2000" dirty="0">
                <a:latin typeface="Cambria" panose="02040503050406030204" pitchFamily="18" charset="0"/>
                <a:ea typeface="Cambria" panose="02040503050406030204" pitchFamily="18" charset="0"/>
              </a:rPr>
              <a:t>When the cumulative change is greater than 10% of the Total Award.</a:t>
            </a:r>
          </a:p>
          <a:p>
            <a:pPr marL="342900" indent="-342900">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lvl="0"/>
            <a:r>
              <a:rPr lang="en-US" sz="2000" dirty="0">
                <a:latin typeface="Cambria" panose="02040503050406030204" pitchFamily="18" charset="0"/>
                <a:ea typeface="Cambria" panose="02040503050406030204" pitchFamily="18" charset="0"/>
                <a:cs typeface="Calibri"/>
              </a:rPr>
              <a:t>A New Budget category that has been added, but not included on Original Budget</a:t>
            </a:r>
          </a:p>
          <a:p>
            <a:pPr lvl="0"/>
            <a:endParaRPr lang="en-US" sz="2000" dirty="0">
              <a:latin typeface="Cambria" panose="02040503050406030204" pitchFamily="18" charset="0"/>
              <a:ea typeface="Cambria" panose="02040503050406030204" pitchFamily="18" charset="0"/>
              <a:cs typeface="Calibri"/>
            </a:endParaRPr>
          </a:p>
          <a:p>
            <a:pPr marL="0" lvl="0" indent="0">
              <a:buNone/>
            </a:pPr>
            <a:endParaRPr lang="en-US" sz="2000" dirty="0">
              <a:latin typeface="Cambria" panose="02040503050406030204" pitchFamily="18" charset="0"/>
              <a:ea typeface="Cambria" panose="02040503050406030204" pitchFamily="18" charset="0"/>
            </a:endParaRPr>
          </a:p>
          <a:p>
            <a:pPr marL="0" indent="0">
              <a:buNone/>
            </a:pPr>
            <a:endParaRPr lang="en-US" sz="2000" dirty="0">
              <a:latin typeface="Cambria" panose="02040503050406030204" pitchFamily="18" charset="0"/>
              <a:ea typeface="Cambria" panose="02040503050406030204" pitchFamily="18" charset="0"/>
            </a:endParaRPr>
          </a:p>
          <a:p>
            <a:pPr marL="0" indent="0">
              <a:buNone/>
            </a:pPr>
            <a:endParaRPr lang="en-US" sz="2000" dirty="0">
              <a:latin typeface="Cambria" panose="02040503050406030204" pitchFamily="18" charset="0"/>
              <a:ea typeface="Cambria" panose="02040503050406030204" pitchFamily="18" charset="0"/>
            </a:endParaRPr>
          </a:p>
          <a:p>
            <a:pPr marL="0" indent="0">
              <a:buNone/>
            </a:pPr>
            <a:endParaRPr lang="en-US" sz="2000"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dirty="0">
              <a:solidFill>
                <a:srgbClr val="262626"/>
              </a:solidFill>
              <a:latin typeface="Cambria" panose="02040503050406030204" pitchFamily="18" charset="0"/>
              <a:ea typeface="Cambria" panose="02040503050406030204" pitchFamily="18" charset="0"/>
            </a:endParaRPr>
          </a:p>
          <a:p>
            <a:pPr marL="285750" indent="-285750">
              <a:spcAft>
                <a:spcPts val="600"/>
              </a:spcAft>
            </a:pPr>
            <a:endParaRPr lang="en-US" sz="1800" dirty="0">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b="0" i="0" u="none" strike="noStrike" noProof="0" dirty="0">
              <a:solidFill>
                <a:srgbClr val="262626"/>
              </a:solidFill>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dirty="0">
              <a:solidFill>
                <a:srgbClr val="262626"/>
              </a:solidFill>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b="0" i="0" u="none" strike="noStrike" noProof="0" dirty="0">
              <a:solidFill>
                <a:srgbClr val="000000"/>
              </a:solidFill>
              <a:latin typeface="Cambria" panose="02040503050406030204" pitchFamily="18" charset="0"/>
              <a:ea typeface="Cambria" panose="02040503050406030204" pitchFamily="18" charset="0"/>
            </a:endParaRPr>
          </a:p>
          <a:p>
            <a:pPr marL="285750" indent="-285750">
              <a:spcBef>
                <a:spcPct val="20000"/>
              </a:spcBef>
              <a:spcAft>
                <a:spcPts val="600"/>
              </a:spcAft>
              <a:buFont typeface="Arial"/>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u="none" strike="noStrike" dirty="0">
              <a:effectLst/>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Arial" panose="020B0604020202020204" pitchFamily="34" charset="0"/>
            </a:endParaRPr>
          </a:p>
          <a:p>
            <a:endParaRPr lang="en-US" sz="2000" dirty="0"/>
          </a:p>
        </p:txBody>
      </p:sp>
      <p:sp>
        <p:nvSpPr>
          <p:cNvPr id="9" name="TextBox 8">
            <a:extLst>
              <a:ext uri="{FF2B5EF4-FFF2-40B4-BE49-F238E27FC236}">
                <a16:creationId xmlns:a16="http://schemas.microsoft.com/office/drawing/2014/main" id="{11B16B93-E3EC-289E-7DCC-DB2FF9DBD5F5}"/>
              </a:ext>
            </a:extLst>
          </p:cNvPr>
          <p:cNvSpPr txBox="1"/>
          <p:nvPr/>
        </p:nvSpPr>
        <p:spPr>
          <a:xfrm>
            <a:off x="6227569" y="5544703"/>
            <a:ext cx="5317067" cy="1200329"/>
          </a:xfrm>
          <a:prstGeom prst="rect">
            <a:avLst/>
          </a:prstGeom>
          <a:noFill/>
        </p:spPr>
        <p:txBody>
          <a:bodyPr wrap="square" rtlCol="0">
            <a:spAutoFit/>
          </a:bodyPr>
          <a:lstStyle/>
          <a:p>
            <a:r>
              <a:rPr lang="en-US" dirty="0"/>
              <a:t>*Does not apply to awards $250k or less</a:t>
            </a:r>
          </a:p>
          <a:p>
            <a:r>
              <a:rPr lang="en-US" dirty="0"/>
              <a:t>*A current indirect cost agreement should be attached to the modification if there is a change in Indirect Cost</a:t>
            </a:r>
          </a:p>
          <a:p>
            <a:endParaRPr lang="en-US" dirty="0"/>
          </a:p>
        </p:txBody>
      </p:sp>
    </p:spTree>
    <p:extLst>
      <p:ext uri="{BB962C8B-B14F-4D97-AF65-F5344CB8AC3E}">
        <p14:creationId xmlns:p14="http://schemas.microsoft.com/office/powerpoint/2010/main" val="39733959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7A64C4-3497-EA88-4E0A-74ECFD11D5B7}"/>
              </a:ext>
            </a:extLst>
          </p:cNvPr>
          <p:cNvSpPr>
            <a:spLocks noGrp="1"/>
          </p:cNvSpPr>
          <p:nvPr>
            <p:ph type="title"/>
          </p:nvPr>
        </p:nvSpPr>
        <p:spPr>
          <a:xfrm>
            <a:off x="826396" y="586855"/>
            <a:ext cx="4230100" cy="3387497"/>
          </a:xfrm>
        </p:spPr>
        <p:txBody>
          <a:bodyPr anchor="b">
            <a:normAutofit/>
          </a:bodyPr>
          <a:lstStyle/>
          <a:p>
            <a:pPr algn="r"/>
            <a:r>
              <a:rPr lang="en-US" sz="4000" dirty="0">
                <a:solidFill>
                  <a:srgbClr val="FFFFFF"/>
                </a:solidFill>
              </a:rPr>
              <a:t>Important things to Know – Budget Modification </a:t>
            </a:r>
            <a:r>
              <a:rPr lang="en-US" sz="4000">
                <a:solidFill>
                  <a:srgbClr val="FFFFFF"/>
                </a:solidFill>
              </a:rPr>
              <a:t>(Cont’d)</a:t>
            </a:r>
            <a:endParaRPr lang="en-US" sz="4000" dirty="0">
              <a:solidFill>
                <a:srgbClr val="FFFFFF"/>
              </a:solidFill>
            </a:endParaRPr>
          </a:p>
        </p:txBody>
      </p:sp>
      <p:sp>
        <p:nvSpPr>
          <p:cNvPr id="3" name="Content Placeholder 2">
            <a:extLst>
              <a:ext uri="{FF2B5EF4-FFF2-40B4-BE49-F238E27FC236}">
                <a16:creationId xmlns:a16="http://schemas.microsoft.com/office/drawing/2014/main" id="{A7AB4F24-2D6B-D0B7-869E-2595607C89FB}"/>
              </a:ext>
            </a:extLst>
          </p:cNvPr>
          <p:cNvSpPr>
            <a:spLocks noGrp="1"/>
          </p:cNvSpPr>
          <p:nvPr>
            <p:ph idx="1"/>
          </p:nvPr>
        </p:nvSpPr>
        <p:spPr>
          <a:xfrm>
            <a:off x="6454879" y="5607007"/>
            <a:ext cx="4862447" cy="5546047"/>
          </a:xfrm>
        </p:spPr>
        <p:txBody>
          <a:bodyPr anchor="ctr">
            <a:normAutofit/>
          </a:bodyPr>
          <a:lstStyle/>
          <a:p>
            <a:pPr marL="285750" indent="-285750">
              <a:buFont typeface="Arial" panose="020B0604020202020204" pitchFamily="34" charset="0"/>
              <a:buChar char="•"/>
            </a:pPr>
            <a:r>
              <a:rPr lang="en-US" sz="2000" b="0" i="0" dirty="0">
                <a:effectLst/>
                <a:latin typeface="Cambria" panose="02040503050406030204" pitchFamily="18" charset="0"/>
                <a:ea typeface="Cambria" panose="02040503050406030204" pitchFamily="18" charset="0"/>
              </a:rPr>
              <a:t>All </a:t>
            </a:r>
            <a:r>
              <a:rPr lang="en-US" sz="2000" dirty="0">
                <a:latin typeface="Cambria" panose="02040503050406030204" pitchFamily="18" charset="0"/>
                <a:ea typeface="Cambria" panose="02040503050406030204" pitchFamily="18" charset="0"/>
              </a:rPr>
              <a:t>B</a:t>
            </a:r>
            <a:r>
              <a:rPr lang="en-US" sz="2000" b="0" i="0" dirty="0">
                <a:effectLst/>
                <a:latin typeface="Cambria" panose="02040503050406030204" pitchFamily="18" charset="0"/>
                <a:ea typeface="Cambria" panose="02040503050406030204" pitchFamily="18" charset="0"/>
              </a:rPr>
              <a:t>udget </a:t>
            </a:r>
            <a:r>
              <a:rPr lang="en-US" sz="2000" dirty="0">
                <a:latin typeface="Cambria" panose="02040503050406030204" pitchFamily="18" charset="0"/>
                <a:ea typeface="Cambria" panose="02040503050406030204" pitchFamily="18" charset="0"/>
              </a:rPr>
              <a:t>M</a:t>
            </a:r>
            <a:r>
              <a:rPr lang="en-US" sz="2000" b="0" i="0" dirty="0">
                <a:effectLst/>
                <a:latin typeface="Cambria" panose="02040503050406030204" pitchFamily="18" charset="0"/>
                <a:ea typeface="Cambria" panose="02040503050406030204" pitchFamily="18" charset="0"/>
              </a:rPr>
              <a:t>odifications must be approved by the Program Manager.</a:t>
            </a:r>
            <a:endParaRPr lang="en-US" sz="2000" dirty="0">
              <a:latin typeface="Cambria" panose="02040503050406030204" pitchFamily="18" charset="0"/>
              <a:ea typeface="Cambria" panose="02040503050406030204" pitchFamily="18" charset="0"/>
            </a:endParaRPr>
          </a:p>
          <a:p>
            <a:endParaRPr lang="en-US" sz="2000" dirty="0">
              <a:latin typeface="Cambria" panose="02040503050406030204" pitchFamily="18" charset="0"/>
              <a:ea typeface="Cambria" panose="02040503050406030204" pitchFamily="18" charset="0"/>
            </a:endParaRPr>
          </a:p>
          <a:p>
            <a:pPr marL="342900" marR="0" indent="-342900">
              <a:lnSpc>
                <a:spcPct val="107000"/>
              </a:lnSpc>
              <a:spcBef>
                <a:spcPts val="0"/>
              </a:spcBef>
              <a:spcAft>
                <a:spcPts val="800"/>
              </a:spcAft>
              <a:buFont typeface="Arial" panose="020B0604020202020204" pitchFamily="34" charset="0"/>
              <a:buChar char="•"/>
            </a:pPr>
            <a:r>
              <a:rPr lang="en-US" sz="2000" b="0" i="0" dirty="0">
                <a:solidFill>
                  <a:srgbClr val="1B1B1B"/>
                </a:solidFill>
                <a:effectLst/>
                <a:latin typeface="Cambria" panose="02040503050406030204" pitchFamily="18" charset="0"/>
                <a:ea typeface="Cambria" panose="02040503050406030204" pitchFamily="18" charset="0"/>
              </a:rPr>
              <a:t>In </a:t>
            </a:r>
            <a:r>
              <a:rPr lang="en-US" sz="2000" dirty="0">
                <a:solidFill>
                  <a:srgbClr val="1B1B1B"/>
                </a:solidFill>
                <a:latin typeface="Cambria" panose="02040503050406030204" pitchFamily="18" charset="0"/>
                <a:ea typeface="Cambria" panose="02040503050406030204" pitchFamily="18" charset="0"/>
              </a:rPr>
              <a:t>JustGrants, t</a:t>
            </a:r>
            <a:r>
              <a:rPr lang="en-US" sz="2000" b="0" i="0" dirty="0">
                <a:solidFill>
                  <a:srgbClr val="1B1B1B"/>
                </a:solidFill>
                <a:effectLst/>
                <a:latin typeface="Cambria" panose="02040503050406030204" pitchFamily="18" charset="0"/>
                <a:ea typeface="Cambria" panose="02040503050406030204" pitchFamily="18" charset="0"/>
              </a:rPr>
              <a:t>he Revised Budget column (last column) can </a:t>
            </a:r>
            <a:r>
              <a:rPr lang="en-US" sz="2000" b="1" i="0" u="sng" dirty="0">
                <a:solidFill>
                  <a:srgbClr val="1B1B1B"/>
                </a:solidFill>
                <a:effectLst/>
                <a:latin typeface="Cambria" panose="02040503050406030204" pitchFamily="18" charset="0"/>
                <a:ea typeface="Cambria" panose="02040503050406030204" pitchFamily="18" charset="0"/>
              </a:rPr>
              <a:t>never be negative</a:t>
            </a:r>
            <a:r>
              <a:rPr lang="en-US" sz="2000" b="0" i="0" dirty="0">
                <a:solidFill>
                  <a:srgbClr val="1B1B1B"/>
                </a:solidFill>
                <a:effectLst/>
                <a:latin typeface="Cambria" panose="02040503050406030204" pitchFamily="18" charset="0"/>
                <a:ea typeface="Cambria" panose="02040503050406030204" pitchFamily="18" charset="0"/>
              </a:rPr>
              <a:t>, and the </a:t>
            </a:r>
            <a:r>
              <a:rPr lang="en-US" sz="2000" b="1" i="0" u="sng" dirty="0">
                <a:solidFill>
                  <a:srgbClr val="1B1B1B"/>
                </a:solidFill>
                <a:effectLst/>
                <a:latin typeface="Cambria" panose="02040503050406030204" pitchFamily="18" charset="0"/>
                <a:ea typeface="Cambria" panose="02040503050406030204" pitchFamily="18" charset="0"/>
              </a:rPr>
              <a:t>Federal Award Amount cannot be edited. </a:t>
            </a:r>
            <a:r>
              <a:rPr lang="en-US" sz="2000" b="0" i="0" dirty="0">
                <a:solidFill>
                  <a:srgbClr val="1B1B1B"/>
                </a:solidFill>
                <a:effectLst/>
                <a:latin typeface="Cambria" panose="02040503050406030204" pitchFamily="18" charset="0"/>
                <a:ea typeface="Cambria" panose="02040503050406030204" pitchFamily="18" charset="0"/>
              </a:rPr>
              <a:t>Federal Funds Amount + Match Amount + Program Income Amount must equal Total Project Costs.</a:t>
            </a:r>
          </a:p>
          <a:p>
            <a:pPr marL="285750" indent="-285750">
              <a:buFont typeface="Arial" panose="020B0604020202020204" pitchFamily="34" charset="0"/>
              <a:buChar char="•"/>
            </a:pPr>
            <a:r>
              <a:rPr lang="en-US" sz="2000" kern="100" dirty="0">
                <a:effectLst/>
                <a:latin typeface="Cambria" panose="02040503050406030204" pitchFamily="18" charset="0"/>
                <a:ea typeface="Cambria" panose="02040503050406030204" pitchFamily="18" charset="0"/>
                <a:cs typeface="Times New Roman"/>
              </a:rPr>
              <a:t>For manual </a:t>
            </a:r>
            <a:r>
              <a:rPr lang="en-US" sz="2000" kern="100" dirty="0">
                <a:latin typeface="Cambria" panose="02040503050406030204" pitchFamily="18" charset="0"/>
                <a:ea typeface="Cambria" panose="02040503050406030204" pitchFamily="18" charset="0"/>
                <a:cs typeface="Times New Roman"/>
              </a:rPr>
              <a:t>budgets, an updated budget detail worksheet should be attached to JustGrants and should total the original Total Project Costs and Federal Award Amount.  The manual budget should include all details from prior years.</a:t>
            </a:r>
          </a:p>
          <a:p>
            <a:pPr lvl="0"/>
            <a:endParaRPr lang="en-US" sz="2000" dirty="0">
              <a:latin typeface="Cambria" panose="02040503050406030204" pitchFamily="18" charset="0"/>
              <a:ea typeface="Cambria" panose="02040503050406030204" pitchFamily="18" charset="0"/>
              <a:cs typeface="Calibri"/>
            </a:endParaRPr>
          </a:p>
          <a:p>
            <a:pPr marL="0" lvl="0" indent="0">
              <a:buNone/>
            </a:pPr>
            <a:endParaRPr lang="en-US" sz="2000" dirty="0">
              <a:latin typeface="Cambria" panose="02040503050406030204" pitchFamily="18" charset="0"/>
              <a:ea typeface="Cambria" panose="02040503050406030204" pitchFamily="18" charset="0"/>
            </a:endParaRPr>
          </a:p>
          <a:p>
            <a:pPr marL="0" indent="0">
              <a:buNone/>
            </a:pPr>
            <a:endParaRPr lang="en-US" sz="2000" dirty="0">
              <a:latin typeface="Cambria" panose="02040503050406030204" pitchFamily="18" charset="0"/>
              <a:ea typeface="Cambria" panose="02040503050406030204" pitchFamily="18" charset="0"/>
            </a:endParaRPr>
          </a:p>
          <a:p>
            <a:pPr marL="0" indent="0">
              <a:buNone/>
            </a:pPr>
            <a:endParaRPr lang="en-US" sz="2000" dirty="0">
              <a:latin typeface="Cambria" panose="02040503050406030204" pitchFamily="18" charset="0"/>
              <a:ea typeface="Cambria" panose="02040503050406030204" pitchFamily="18" charset="0"/>
            </a:endParaRPr>
          </a:p>
          <a:p>
            <a:pPr marL="0" indent="0">
              <a:buNone/>
            </a:pPr>
            <a:endParaRPr lang="en-US" sz="2000"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dirty="0">
              <a:solidFill>
                <a:srgbClr val="262626"/>
              </a:solidFill>
              <a:latin typeface="Cambria" panose="02040503050406030204" pitchFamily="18" charset="0"/>
              <a:ea typeface="Cambria" panose="02040503050406030204" pitchFamily="18" charset="0"/>
            </a:endParaRPr>
          </a:p>
          <a:p>
            <a:pPr marL="285750" indent="-285750">
              <a:spcAft>
                <a:spcPts val="600"/>
              </a:spcAft>
            </a:pPr>
            <a:endParaRPr lang="en-US" sz="1800" dirty="0">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b="0" i="0" u="none" strike="noStrike" noProof="0" dirty="0">
              <a:solidFill>
                <a:srgbClr val="262626"/>
              </a:solidFill>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dirty="0">
              <a:solidFill>
                <a:srgbClr val="262626"/>
              </a:solidFill>
              <a:latin typeface="Cambria" panose="02040503050406030204" pitchFamily="18" charset="0"/>
              <a:ea typeface="Cambria" panose="02040503050406030204" pitchFamily="18" charset="0"/>
            </a:endParaRPr>
          </a:p>
          <a:p>
            <a:pPr marL="285750" marR="0" lvl="0" indent="-285750" algn="l">
              <a:lnSpc>
                <a:spcPct val="100000"/>
              </a:lnSpc>
              <a:spcBef>
                <a:spcPct val="20000"/>
              </a:spcBef>
              <a:spcAft>
                <a:spcPts val="600"/>
              </a:spcAft>
              <a:buClrTx/>
              <a:buSzTx/>
              <a:buFont typeface="Arial" panose="020B0604020202020204" pitchFamily="34" charset="0"/>
              <a:buChar char="•"/>
            </a:pPr>
            <a:endParaRPr lang="en-US" sz="1900" b="0" i="0" u="none" strike="noStrike" noProof="0" dirty="0">
              <a:solidFill>
                <a:srgbClr val="000000"/>
              </a:solidFill>
              <a:latin typeface="Cambria" panose="02040503050406030204" pitchFamily="18" charset="0"/>
              <a:ea typeface="Cambria" panose="02040503050406030204" pitchFamily="18" charset="0"/>
            </a:endParaRPr>
          </a:p>
          <a:p>
            <a:pPr marL="285750" indent="-285750">
              <a:spcBef>
                <a:spcPct val="20000"/>
              </a:spcBef>
              <a:spcAft>
                <a:spcPts val="600"/>
              </a:spcAft>
              <a:buFont typeface="Arial"/>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marL="0" indent="0" rtl="0" fontAlgn="base">
              <a:buNone/>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marL="0" indent="0" rtl="0" fontAlgn="base">
              <a:buNone/>
            </a:pPr>
            <a:endParaRPr lang="en-US" sz="2000" b="0" i="0" u="none" strike="noStrike" dirty="0">
              <a:effectLst/>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fontAlgn="base">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a:p>
            <a:pPr rtl="0" fontAlgn="base">
              <a:buFont typeface="Arial" panose="020B0604020202020204" pitchFamily="34" charset="0"/>
              <a:buChar char="•"/>
            </a:pPr>
            <a:endParaRPr lang="en-US" sz="2000" b="0" i="0" dirty="0">
              <a:effectLst/>
              <a:latin typeface="Arial" panose="020B0604020202020204" pitchFamily="34" charset="0"/>
            </a:endParaRPr>
          </a:p>
          <a:p>
            <a:endParaRPr lang="en-US" sz="2000" dirty="0"/>
          </a:p>
        </p:txBody>
      </p:sp>
    </p:spTree>
    <p:extLst>
      <p:ext uri="{BB962C8B-B14F-4D97-AF65-F5344CB8AC3E}">
        <p14:creationId xmlns:p14="http://schemas.microsoft.com/office/powerpoint/2010/main" val="29549188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2700000">
            <a:off x="-4472284" y="671360"/>
            <a:ext cx="7761286" cy="7761286"/>
          </a:xfrm>
          <a:custGeom>
            <a:avLst/>
            <a:gdLst/>
            <a:ahLst/>
            <a:cxnLst/>
            <a:rect l="l" t="t" r="r" b="b"/>
            <a:pathLst>
              <a:path w="11641929" h="11641929">
                <a:moveTo>
                  <a:pt x="0" y="0"/>
                </a:moveTo>
                <a:lnTo>
                  <a:pt x="11641929" y="0"/>
                </a:lnTo>
                <a:lnTo>
                  <a:pt x="11641929" y="11641929"/>
                </a:lnTo>
                <a:lnTo>
                  <a:pt x="0" y="11641929"/>
                </a:lnTo>
                <a:lnTo>
                  <a:pt x="0" y="0"/>
                </a:lnTo>
                <a:close/>
              </a:path>
            </a:pathLst>
          </a:custGeom>
          <a:blipFill>
            <a:blip r:embed="rId2">
              <a:alphaModFix amt="6999"/>
            </a:blip>
            <a:stretch>
              <a:fillRect/>
            </a:stretch>
          </a:blipFill>
        </p:spPr>
        <p:txBody>
          <a:bodyPr/>
          <a:lstStyle/>
          <a:p>
            <a:endParaRPr lang="en-US" sz="1200"/>
          </a:p>
        </p:txBody>
      </p:sp>
      <p:grpSp>
        <p:nvGrpSpPr>
          <p:cNvPr id="3" name="Group 3">
            <a:extLst>
              <a:ext uri="{C183D7F6-B498-43B3-948B-1728B52AA6E4}">
                <adec:decorative xmlns:adec="http://schemas.microsoft.com/office/drawing/2017/decorative" val="1"/>
              </a:ext>
            </a:extLst>
          </p:cNvPr>
          <p:cNvGrpSpPr/>
          <p:nvPr/>
        </p:nvGrpSpPr>
        <p:grpSpPr>
          <a:xfrm rot="-2700000">
            <a:off x="-4251339" y="892305"/>
            <a:ext cx="7242099" cy="7242099"/>
            <a:chOff x="0" y="0"/>
            <a:chExt cx="2041549" cy="2041549"/>
          </a:xfrm>
        </p:grpSpPr>
        <p:sp>
          <p:nvSpPr>
            <p:cNvPr id="4" name="Freeform 4"/>
            <p:cNvSpPr/>
            <p:nvPr/>
          </p:nvSpPr>
          <p:spPr>
            <a:xfrm>
              <a:off x="0" y="0"/>
              <a:ext cx="2041549" cy="2041549"/>
            </a:xfrm>
            <a:custGeom>
              <a:avLst/>
              <a:gdLst/>
              <a:ahLst/>
              <a:cxnLst/>
              <a:rect l="l" t="t" r="r" b="b"/>
              <a:pathLst>
                <a:path w="2041549" h="2041549">
                  <a:moveTo>
                    <a:pt x="71268" y="0"/>
                  </a:moveTo>
                  <a:lnTo>
                    <a:pt x="1970282" y="0"/>
                  </a:lnTo>
                  <a:cubicBezTo>
                    <a:pt x="1989183" y="0"/>
                    <a:pt x="2007310" y="7509"/>
                    <a:pt x="2020675" y="20874"/>
                  </a:cubicBezTo>
                  <a:cubicBezTo>
                    <a:pt x="2034041" y="34239"/>
                    <a:pt x="2041549" y="52366"/>
                    <a:pt x="2041549" y="71268"/>
                  </a:cubicBezTo>
                  <a:lnTo>
                    <a:pt x="2041549" y="1970282"/>
                  </a:lnTo>
                  <a:cubicBezTo>
                    <a:pt x="2041549" y="2009642"/>
                    <a:pt x="2009642" y="2041549"/>
                    <a:pt x="1970282" y="2041549"/>
                  </a:cubicBezTo>
                  <a:lnTo>
                    <a:pt x="71268" y="2041549"/>
                  </a:lnTo>
                  <a:cubicBezTo>
                    <a:pt x="31908" y="2041549"/>
                    <a:pt x="0" y="2009642"/>
                    <a:pt x="0" y="1970282"/>
                  </a:cubicBezTo>
                  <a:lnTo>
                    <a:pt x="0" y="71268"/>
                  </a:lnTo>
                  <a:cubicBezTo>
                    <a:pt x="0" y="31908"/>
                    <a:pt x="31908" y="0"/>
                    <a:pt x="71268" y="0"/>
                  </a:cubicBezTo>
                  <a:close/>
                </a:path>
              </a:pathLst>
            </a:custGeom>
            <a:solidFill>
              <a:srgbClr val="FFFFFF"/>
            </a:solidFill>
          </p:spPr>
          <p:txBody>
            <a:bodyPr/>
            <a:lstStyle/>
            <a:p>
              <a:endParaRPr lang="en-US" sz="1200"/>
            </a:p>
          </p:txBody>
        </p:sp>
        <p:sp>
          <p:nvSpPr>
            <p:cNvPr id="5" name="TextBox 5"/>
            <p:cNvSpPr txBox="1"/>
            <p:nvPr/>
          </p:nvSpPr>
          <p:spPr>
            <a:xfrm>
              <a:off x="0" y="-38100"/>
              <a:ext cx="2041549" cy="2079649"/>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C183D7F6-B498-43B3-948B-1728B52AA6E4}">
                <adec:decorative xmlns:adec="http://schemas.microsoft.com/office/drawing/2017/decorative" val="1"/>
              </a:ext>
            </a:extLst>
          </p:cNvPr>
          <p:cNvSpPr/>
          <p:nvPr/>
        </p:nvSpPr>
        <p:spPr>
          <a:xfrm rot="2700000">
            <a:off x="2551212" y="346120"/>
            <a:ext cx="3757951" cy="403980"/>
          </a:xfrm>
          <a:custGeom>
            <a:avLst/>
            <a:gdLst/>
            <a:ahLst/>
            <a:cxnLst/>
            <a:rect l="l" t="t" r="r" b="b"/>
            <a:pathLst>
              <a:path w="5636927" h="605970">
                <a:moveTo>
                  <a:pt x="0" y="0"/>
                </a:moveTo>
                <a:lnTo>
                  <a:pt x="5636927" y="0"/>
                </a:lnTo>
                <a:lnTo>
                  <a:pt x="5636927" y="605969"/>
                </a:lnTo>
                <a:lnTo>
                  <a:pt x="0" y="605969"/>
                </a:lnTo>
                <a:lnTo>
                  <a:pt x="0" y="0"/>
                </a:lnTo>
                <a:close/>
              </a:path>
            </a:pathLst>
          </a:custGeom>
          <a:blipFill>
            <a:blip r:embed="rId3"/>
            <a:stretch>
              <a:fillRect/>
            </a:stretch>
          </a:blipFill>
        </p:spPr>
        <p:txBody>
          <a:bodyPr/>
          <a:lstStyle/>
          <a:p>
            <a:endParaRPr lang="en-US" sz="1200"/>
          </a:p>
        </p:txBody>
      </p:sp>
      <p:grpSp>
        <p:nvGrpSpPr>
          <p:cNvPr id="7" name="Group 7">
            <a:extLst>
              <a:ext uri="{C183D7F6-B498-43B3-948B-1728B52AA6E4}">
                <adec:decorative xmlns:adec="http://schemas.microsoft.com/office/drawing/2017/decorative" val="1"/>
              </a:ext>
            </a:extLst>
          </p:cNvPr>
          <p:cNvGrpSpPr/>
          <p:nvPr/>
        </p:nvGrpSpPr>
        <p:grpSpPr>
          <a:xfrm rot="-8100000">
            <a:off x="3917526" y="107759"/>
            <a:ext cx="2850346" cy="940113"/>
            <a:chOff x="0" y="0"/>
            <a:chExt cx="1273995" cy="420194"/>
          </a:xfrm>
        </p:grpSpPr>
        <p:sp>
          <p:nvSpPr>
            <p:cNvPr id="8" name="Freeform 8"/>
            <p:cNvSpPr/>
            <p:nvPr/>
          </p:nvSpPr>
          <p:spPr>
            <a:xfrm>
              <a:off x="0" y="0"/>
              <a:ext cx="1273995" cy="420194"/>
            </a:xfrm>
            <a:custGeom>
              <a:avLst/>
              <a:gdLst/>
              <a:ahLst/>
              <a:cxnLst/>
              <a:rect l="l" t="t" r="r" b="b"/>
              <a:pathLst>
                <a:path w="1273995" h="420194">
                  <a:moveTo>
                    <a:pt x="0" y="0"/>
                  </a:moveTo>
                  <a:lnTo>
                    <a:pt x="1273995" y="0"/>
                  </a:lnTo>
                  <a:lnTo>
                    <a:pt x="1273995" y="420194"/>
                  </a:lnTo>
                  <a:lnTo>
                    <a:pt x="0" y="420194"/>
                  </a:lnTo>
                  <a:close/>
                </a:path>
              </a:pathLst>
            </a:custGeom>
            <a:solidFill>
              <a:srgbClr val="16599D"/>
            </a:solidFill>
          </p:spPr>
          <p:txBody>
            <a:bodyPr/>
            <a:lstStyle/>
            <a:p>
              <a:endParaRPr lang="en-US" sz="1200"/>
            </a:p>
          </p:txBody>
        </p:sp>
        <p:sp>
          <p:nvSpPr>
            <p:cNvPr id="9" name="TextBox 9"/>
            <p:cNvSpPr txBox="1"/>
            <p:nvPr/>
          </p:nvSpPr>
          <p:spPr>
            <a:xfrm>
              <a:off x="0" y="-38100"/>
              <a:ext cx="1273995" cy="458294"/>
            </a:xfrm>
            <a:prstGeom prst="rect">
              <a:avLst/>
            </a:prstGeom>
          </p:spPr>
          <p:txBody>
            <a:bodyPr lIns="33867" tIns="33867" rIns="33867" bIns="33867" rtlCol="0" anchor="ctr"/>
            <a:lstStyle/>
            <a:p>
              <a:pPr algn="ctr">
                <a:lnSpc>
                  <a:spcPts val="1773"/>
                </a:lnSpc>
                <a:spcBef>
                  <a:spcPct val="0"/>
                </a:spcBef>
              </a:pPr>
              <a:endParaRPr sz="1200"/>
            </a:p>
          </p:txBody>
        </p:sp>
      </p:grpSp>
      <p:sp>
        <p:nvSpPr>
          <p:cNvPr id="10" name="Freeform 10">
            <a:extLst>
              <a:ext uri="{C183D7F6-B498-43B3-948B-1728B52AA6E4}">
                <adec:decorative xmlns:adec="http://schemas.microsoft.com/office/drawing/2017/decorative" val="1"/>
              </a:ext>
            </a:extLst>
          </p:cNvPr>
          <p:cNvSpPr/>
          <p:nvPr/>
        </p:nvSpPr>
        <p:spPr>
          <a:xfrm rot="2700000">
            <a:off x="3162036" y="-191993"/>
            <a:ext cx="3757951" cy="403980"/>
          </a:xfrm>
          <a:custGeom>
            <a:avLst/>
            <a:gdLst/>
            <a:ahLst/>
            <a:cxnLst/>
            <a:rect l="l" t="t" r="r" b="b"/>
            <a:pathLst>
              <a:path w="5636927" h="605970">
                <a:moveTo>
                  <a:pt x="0" y="0"/>
                </a:moveTo>
                <a:lnTo>
                  <a:pt x="5636926" y="0"/>
                </a:lnTo>
                <a:lnTo>
                  <a:pt x="5636926" y="605970"/>
                </a:lnTo>
                <a:lnTo>
                  <a:pt x="0" y="605970"/>
                </a:lnTo>
                <a:lnTo>
                  <a:pt x="0" y="0"/>
                </a:lnTo>
                <a:close/>
              </a:path>
            </a:pathLst>
          </a:custGeom>
          <a:blipFill>
            <a:blip r:embed="rId3"/>
            <a:stretch>
              <a:fillRect/>
            </a:stretch>
          </a:blipFill>
        </p:spPr>
        <p:txBody>
          <a:bodyPr/>
          <a:lstStyle/>
          <a:p>
            <a:endParaRPr lang="en-US" sz="1200"/>
          </a:p>
        </p:txBody>
      </p:sp>
      <p:grpSp>
        <p:nvGrpSpPr>
          <p:cNvPr id="11" name="Group 11">
            <a:extLst>
              <a:ext uri="{C183D7F6-B498-43B3-948B-1728B52AA6E4}">
                <adec:decorative xmlns:adec="http://schemas.microsoft.com/office/drawing/2017/decorative" val="1"/>
              </a:ext>
            </a:extLst>
          </p:cNvPr>
          <p:cNvGrpSpPr/>
          <p:nvPr/>
        </p:nvGrpSpPr>
        <p:grpSpPr>
          <a:xfrm rot="-8100000">
            <a:off x="4518838" y="-407390"/>
            <a:ext cx="2850346" cy="913209"/>
            <a:chOff x="0" y="0"/>
            <a:chExt cx="1273995" cy="408169"/>
          </a:xfrm>
        </p:grpSpPr>
        <p:sp>
          <p:nvSpPr>
            <p:cNvPr id="12" name="Freeform 12"/>
            <p:cNvSpPr/>
            <p:nvPr/>
          </p:nvSpPr>
          <p:spPr>
            <a:xfrm>
              <a:off x="0" y="0"/>
              <a:ext cx="1273995" cy="408169"/>
            </a:xfrm>
            <a:custGeom>
              <a:avLst/>
              <a:gdLst/>
              <a:ahLst/>
              <a:cxnLst/>
              <a:rect l="l" t="t" r="r" b="b"/>
              <a:pathLst>
                <a:path w="1273995" h="408169">
                  <a:moveTo>
                    <a:pt x="0" y="0"/>
                  </a:moveTo>
                  <a:lnTo>
                    <a:pt x="1273995" y="0"/>
                  </a:lnTo>
                  <a:lnTo>
                    <a:pt x="1273995" y="408169"/>
                  </a:lnTo>
                  <a:lnTo>
                    <a:pt x="0" y="408169"/>
                  </a:lnTo>
                  <a:close/>
                </a:path>
              </a:pathLst>
            </a:custGeom>
            <a:solidFill>
              <a:srgbClr val="2978C8"/>
            </a:solidFill>
          </p:spPr>
          <p:txBody>
            <a:bodyPr/>
            <a:lstStyle/>
            <a:p>
              <a:endParaRPr lang="en-US" sz="1200"/>
            </a:p>
          </p:txBody>
        </p:sp>
        <p:sp>
          <p:nvSpPr>
            <p:cNvPr id="13" name="TextBox 13"/>
            <p:cNvSpPr txBox="1"/>
            <p:nvPr/>
          </p:nvSpPr>
          <p:spPr>
            <a:xfrm>
              <a:off x="0" y="-38100"/>
              <a:ext cx="1273995" cy="446269"/>
            </a:xfrm>
            <a:prstGeom prst="rect">
              <a:avLst/>
            </a:prstGeom>
          </p:spPr>
          <p:txBody>
            <a:bodyPr lIns="33867" tIns="33867" rIns="33867" bIns="33867" rtlCol="0" anchor="ctr"/>
            <a:lstStyle/>
            <a:p>
              <a:pPr algn="ctr">
                <a:lnSpc>
                  <a:spcPts val="1773"/>
                </a:lnSpc>
                <a:spcBef>
                  <a:spcPct val="0"/>
                </a:spcBef>
              </a:pPr>
              <a:endParaRPr sz="1200"/>
            </a:p>
          </p:txBody>
        </p:sp>
      </p:grpSp>
      <p:sp>
        <p:nvSpPr>
          <p:cNvPr id="14" name="Freeform 14">
            <a:extLst>
              <a:ext uri="{C183D7F6-B498-43B3-948B-1728B52AA6E4}">
                <adec:decorative xmlns:adec="http://schemas.microsoft.com/office/drawing/2017/decorative" val="1"/>
              </a:ext>
            </a:extLst>
          </p:cNvPr>
          <p:cNvSpPr/>
          <p:nvPr/>
        </p:nvSpPr>
        <p:spPr>
          <a:xfrm rot="-2700000">
            <a:off x="6375269" y="-1316691"/>
            <a:ext cx="7761286" cy="7761286"/>
          </a:xfrm>
          <a:custGeom>
            <a:avLst/>
            <a:gdLst/>
            <a:ahLst/>
            <a:cxnLst/>
            <a:rect l="l" t="t" r="r" b="b"/>
            <a:pathLst>
              <a:path w="11641929" h="11641929">
                <a:moveTo>
                  <a:pt x="0" y="0"/>
                </a:moveTo>
                <a:lnTo>
                  <a:pt x="11641929" y="0"/>
                </a:lnTo>
                <a:lnTo>
                  <a:pt x="11641929" y="11641930"/>
                </a:lnTo>
                <a:lnTo>
                  <a:pt x="0" y="11641930"/>
                </a:lnTo>
                <a:lnTo>
                  <a:pt x="0" y="0"/>
                </a:lnTo>
                <a:close/>
              </a:path>
            </a:pathLst>
          </a:custGeom>
          <a:blipFill>
            <a:blip r:embed="rId2">
              <a:alphaModFix amt="58000"/>
            </a:blip>
            <a:stretch>
              <a:fillRect/>
            </a:stretch>
          </a:blipFill>
        </p:spPr>
        <p:txBody>
          <a:bodyPr/>
          <a:lstStyle/>
          <a:p>
            <a:endParaRPr lang="en-US" sz="1200"/>
          </a:p>
        </p:txBody>
      </p:sp>
      <p:grpSp>
        <p:nvGrpSpPr>
          <p:cNvPr id="15" name="Group 15">
            <a:extLst>
              <a:ext uri="{C183D7F6-B498-43B3-948B-1728B52AA6E4}">
                <adec:decorative xmlns:adec="http://schemas.microsoft.com/office/drawing/2017/decorative" val="1"/>
              </a:ext>
            </a:extLst>
          </p:cNvPr>
          <p:cNvGrpSpPr/>
          <p:nvPr/>
        </p:nvGrpSpPr>
        <p:grpSpPr>
          <a:xfrm rot="-2700000">
            <a:off x="6596215" y="-1095746"/>
            <a:ext cx="7242099" cy="7242099"/>
            <a:chOff x="0" y="0"/>
            <a:chExt cx="2041549" cy="2041549"/>
          </a:xfrm>
        </p:grpSpPr>
        <p:sp>
          <p:nvSpPr>
            <p:cNvPr id="16" name="Freeform 16"/>
            <p:cNvSpPr/>
            <p:nvPr/>
          </p:nvSpPr>
          <p:spPr>
            <a:xfrm>
              <a:off x="0" y="0"/>
              <a:ext cx="2041549" cy="2041549"/>
            </a:xfrm>
            <a:custGeom>
              <a:avLst/>
              <a:gdLst/>
              <a:ahLst/>
              <a:cxnLst/>
              <a:rect l="l" t="t" r="r" b="b"/>
              <a:pathLst>
                <a:path w="2041549" h="2041549">
                  <a:moveTo>
                    <a:pt x="71268" y="0"/>
                  </a:moveTo>
                  <a:lnTo>
                    <a:pt x="1970282" y="0"/>
                  </a:lnTo>
                  <a:cubicBezTo>
                    <a:pt x="1989183" y="0"/>
                    <a:pt x="2007310" y="7509"/>
                    <a:pt x="2020675" y="20874"/>
                  </a:cubicBezTo>
                  <a:cubicBezTo>
                    <a:pt x="2034041" y="34239"/>
                    <a:pt x="2041549" y="52366"/>
                    <a:pt x="2041549" y="71268"/>
                  </a:cubicBezTo>
                  <a:lnTo>
                    <a:pt x="2041549" y="1970282"/>
                  </a:lnTo>
                  <a:cubicBezTo>
                    <a:pt x="2041549" y="2009642"/>
                    <a:pt x="2009642" y="2041549"/>
                    <a:pt x="1970282" y="2041549"/>
                  </a:cubicBezTo>
                  <a:lnTo>
                    <a:pt x="71268" y="2041549"/>
                  </a:lnTo>
                  <a:cubicBezTo>
                    <a:pt x="31908" y="2041549"/>
                    <a:pt x="0" y="2009642"/>
                    <a:pt x="0" y="1970282"/>
                  </a:cubicBezTo>
                  <a:lnTo>
                    <a:pt x="0" y="71268"/>
                  </a:lnTo>
                  <a:cubicBezTo>
                    <a:pt x="0" y="31908"/>
                    <a:pt x="31908" y="0"/>
                    <a:pt x="71268" y="0"/>
                  </a:cubicBezTo>
                  <a:close/>
                </a:path>
              </a:pathLst>
            </a:custGeom>
            <a:solidFill>
              <a:srgbClr val="FFFFFF"/>
            </a:solidFill>
          </p:spPr>
          <p:txBody>
            <a:bodyPr/>
            <a:lstStyle/>
            <a:p>
              <a:endParaRPr lang="en-US" sz="1200"/>
            </a:p>
          </p:txBody>
        </p:sp>
        <p:sp>
          <p:nvSpPr>
            <p:cNvPr id="17" name="TextBox 17"/>
            <p:cNvSpPr txBox="1"/>
            <p:nvPr/>
          </p:nvSpPr>
          <p:spPr>
            <a:xfrm>
              <a:off x="0" y="-38100"/>
              <a:ext cx="2041549" cy="2079649"/>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8" name="Group 18">
            <a:extLst>
              <a:ext uri="{C183D7F6-B498-43B3-948B-1728B52AA6E4}">
                <adec:decorative xmlns:adec="http://schemas.microsoft.com/office/drawing/2017/decorative" val="1"/>
              </a:ext>
            </a:extLst>
          </p:cNvPr>
          <p:cNvGrpSpPr/>
          <p:nvPr/>
        </p:nvGrpSpPr>
        <p:grpSpPr>
          <a:xfrm>
            <a:off x="5749503" y="-1942457"/>
            <a:ext cx="8935521" cy="8935521"/>
            <a:chOff x="0" y="0"/>
            <a:chExt cx="812800" cy="812800"/>
          </a:xfrm>
        </p:grpSpPr>
        <p:sp>
          <p:nvSpPr>
            <p:cNvPr id="19" name="Freeform 19"/>
            <p:cNvSpPr/>
            <p:nvPr/>
          </p:nvSpPr>
          <p:spPr>
            <a:xfrm>
              <a:off x="14834" y="14834"/>
              <a:ext cx="783132" cy="783132"/>
            </a:xfrm>
            <a:custGeom>
              <a:avLst/>
              <a:gdLst/>
              <a:ahLst/>
              <a:cxnLst/>
              <a:rect l="l" t="t" r="r" b="b"/>
              <a:pathLst>
                <a:path w="783132" h="783132">
                  <a:moveTo>
                    <a:pt x="416889" y="10489"/>
                  </a:moveTo>
                  <a:lnTo>
                    <a:pt x="772643" y="366243"/>
                  </a:lnTo>
                  <a:cubicBezTo>
                    <a:pt x="779359" y="372959"/>
                    <a:pt x="783132" y="382068"/>
                    <a:pt x="783132" y="391566"/>
                  </a:cubicBezTo>
                  <a:cubicBezTo>
                    <a:pt x="783132" y="401064"/>
                    <a:pt x="779359" y="410173"/>
                    <a:pt x="772643" y="416889"/>
                  </a:cubicBezTo>
                  <a:lnTo>
                    <a:pt x="416889" y="772643"/>
                  </a:lnTo>
                  <a:cubicBezTo>
                    <a:pt x="410173" y="779359"/>
                    <a:pt x="401064" y="783132"/>
                    <a:pt x="391566" y="783132"/>
                  </a:cubicBezTo>
                  <a:cubicBezTo>
                    <a:pt x="382068" y="783132"/>
                    <a:pt x="372959" y="779359"/>
                    <a:pt x="366243" y="772643"/>
                  </a:cubicBezTo>
                  <a:lnTo>
                    <a:pt x="10489" y="416889"/>
                  </a:lnTo>
                  <a:cubicBezTo>
                    <a:pt x="3773" y="410173"/>
                    <a:pt x="0" y="401064"/>
                    <a:pt x="0" y="391566"/>
                  </a:cubicBezTo>
                  <a:cubicBezTo>
                    <a:pt x="0" y="382068"/>
                    <a:pt x="3773" y="372959"/>
                    <a:pt x="10489" y="366243"/>
                  </a:cubicBezTo>
                  <a:lnTo>
                    <a:pt x="366243" y="10489"/>
                  </a:lnTo>
                  <a:cubicBezTo>
                    <a:pt x="372959" y="3773"/>
                    <a:pt x="382068" y="0"/>
                    <a:pt x="391566" y="0"/>
                  </a:cubicBezTo>
                  <a:cubicBezTo>
                    <a:pt x="401064" y="0"/>
                    <a:pt x="410173" y="3773"/>
                    <a:pt x="416889" y="10489"/>
                  </a:cubicBezTo>
                  <a:close/>
                </a:path>
              </a:pathLst>
            </a:custGeom>
            <a:blipFill>
              <a:blip r:embed="rId4"/>
              <a:stretch>
                <a:fillRect l="-22082" t="-3974" r="-36719" b="-1894"/>
              </a:stretch>
            </a:blipFill>
          </p:spPr>
          <p:txBody>
            <a:bodyPr/>
            <a:lstStyle/>
            <a:p>
              <a:endParaRPr lang="en-US" sz="1200"/>
            </a:p>
          </p:txBody>
        </p:sp>
      </p:grpSp>
      <p:sp>
        <p:nvSpPr>
          <p:cNvPr id="20" name="Freeform 20">
            <a:extLst>
              <a:ext uri="{C183D7F6-B498-43B3-948B-1728B52AA6E4}">
                <adec:decorative xmlns:adec="http://schemas.microsoft.com/office/drawing/2017/decorative" val="1"/>
              </a:ext>
            </a:extLst>
          </p:cNvPr>
          <p:cNvSpPr/>
          <p:nvPr/>
        </p:nvSpPr>
        <p:spPr>
          <a:xfrm rot="8100000">
            <a:off x="5310242" y="7091845"/>
            <a:ext cx="3757951" cy="403980"/>
          </a:xfrm>
          <a:custGeom>
            <a:avLst/>
            <a:gdLst/>
            <a:ahLst/>
            <a:cxnLst/>
            <a:rect l="l" t="t" r="r" b="b"/>
            <a:pathLst>
              <a:path w="5636927" h="605970">
                <a:moveTo>
                  <a:pt x="0" y="0"/>
                </a:moveTo>
                <a:lnTo>
                  <a:pt x="5636927" y="0"/>
                </a:lnTo>
                <a:lnTo>
                  <a:pt x="5636927" y="605969"/>
                </a:lnTo>
                <a:lnTo>
                  <a:pt x="0" y="605969"/>
                </a:lnTo>
                <a:lnTo>
                  <a:pt x="0" y="0"/>
                </a:lnTo>
                <a:close/>
              </a:path>
            </a:pathLst>
          </a:custGeom>
          <a:blipFill>
            <a:blip r:embed="rId3"/>
            <a:stretch>
              <a:fillRect/>
            </a:stretch>
          </a:blipFill>
        </p:spPr>
        <p:txBody>
          <a:bodyPr/>
          <a:lstStyle/>
          <a:p>
            <a:endParaRPr lang="en-US" sz="1200"/>
          </a:p>
        </p:txBody>
      </p:sp>
      <p:grpSp>
        <p:nvGrpSpPr>
          <p:cNvPr id="21" name="Group 21">
            <a:extLst>
              <a:ext uri="{C183D7F6-B498-43B3-948B-1728B52AA6E4}">
                <adec:decorative xmlns:adec="http://schemas.microsoft.com/office/drawing/2017/decorative" val="1"/>
              </a:ext>
            </a:extLst>
          </p:cNvPr>
          <p:cNvGrpSpPr/>
          <p:nvPr/>
        </p:nvGrpSpPr>
        <p:grpSpPr>
          <a:xfrm rot="-2700000">
            <a:off x="7146419" y="4410598"/>
            <a:ext cx="6807830" cy="1627283"/>
            <a:chOff x="0" y="0"/>
            <a:chExt cx="3042837" cy="727333"/>
          </a:xfrm>
        </p:grpSpPr>
        <p:sp>
          <p:nvSpPr>
            <p:cNvPr id="22" name="Freeform 22"/>
            <p:cNvSpPr/>
            <p:nvPr/>
          </p:nvSpPr>
          <p:spPr>
            <a:xfrm>
              <a:off x="0" y="0"/>
              <a:ext cx="3042837" cy="727333"/>
            </a:xfrm>
            <a:custGeom>
              <a:avLst/>
              <a:gdLst/>
              <a:ahLst/>
              <a:cxnLst/>
              <a:rect l="l" t="t" r="r" b="b"/>
              <a:pathLst>
                <a:path w="3042837" h="727333">
                  <a:moveTo>
                    <a:pt x="0" y="0"/>
                  </a:moveTo>
                  <a:lnTo>
                    <a:pt x="3042837" y="0"/>
                  </a:lnTo>
                  <a:lnTo>
                    <a:pt x="3042837" y="727333"/>
                  </a:lnTo>
                  <a:lnTo>
                    <a:pt x="0" y="727333"/>
                  </a:lnTo>
                  <a:close/>
                </a:path>
              </a:pathLst>
            </a:custGeom>
            <a:solidFill>
              <a:srgbClr val="16599D"/>
            </a:solidFill>
          </p:spPr>
          <p:txBody>
            <a:bodyPr/>
            <a:lstStyle/>
            <a:p>
              <a:endParaRPr lang="en-US" sz="1200"/>
            </a:p>
          </p:txBody>
        </p:sp>
        <p:sp>
          <p:nvSpPr>
            <p:cNvPr id="23" name="TextBox 23"/>
            <p:cNvSpPr txBox="1"/>
            <p:nvPr/>
          </p:nvSpPr>
          <p:spPr>
            <a:xfrm>
              <a:off x="0" y="-38100"/>
              <a:ext cx="3042837" cy="765433"/>
            </a:xfrm>
            <a:prstGeom prst="rect">
              <a:avLst/>
            </a:prstGeom>
          </p:spPr>
          <p:txBody>
            <a:bodyPr lIns="33867" tIns="33867" rIns="33867" bIns="33867" rtlCol="0" anchor="ctr"/>
            <a:lstStyle/>
            <a:p>
              <a:pPr algn="ctr">
                <a:lnSpc>
                  <a:spcPts val="1773"/>
                </a:lnSpc>
                <a:spcBef>
                  <a:spcPct val="0"/>
                </a:spcBef>
              </a:pPr>
              <a:endParaRPr sz="1200"/>
            </a:p>
          </p:txBody>
        </p:sp>
      </p:grpSp>
      <p:sp>
        <p:nvSpPr>
          <p:cNvPr id="24" name="Freeform 24">
            <a:extLst>
              <a:ext uri="{C183D7F6-B498-43B3-948B-1728B52AA6E4}">
                <adec:decorative xmlns:adec="http://schemas.microsoft.com/office/drawing/2017/decorative" val="1"/>
              </a:ext>
            </a:extLst>
          </p:cNvPr>
          <p:cNvSpPr/>
          <p:nvPr/>
        </p:nvSpPr>
        <p:spPr>
          <a:xfrm rot="8100000">
            <a:off x="9147403" y="5425345"/>
            <a:ext cx="3757951" cy="403980"/>
          </a:xfrm>
          <a:custGeom>
            <a:avLst/>
            <a:gdLst/>
            <a:ahLst/>
            <a:cxnLst/>
            <a:rect l="l" t="t" r="r" b="b"/>
            <a:pathLst>
              <a:path w="5636927" h="605970">
                <a:moveTo>
                  <a:pt x="0" y="0"/>
                </a:moveTo>
                <a:lnTo>
                  <a:pt x="5636926" y="0"/>
                </a:lnTo>
                <a:lnTo>
                  <a:pt x="5636926" y="605970"/>
                </a:lnTo>
                <a:lnTo>
                  <a:pt x="0" y="605970"/>
                </a:lnTo>
                <a:lnTo>
                  <a:pt x="0" y="0"/>
                </a:lnTo>
                <a:close/>
              </a:path>
            </a:pathLst>
          </a:custGeom>
          <a:blipFill>
            <a:blip r:embed="rId3"/>
            <a:stretch>
              <a:fillRect/>
            </a:stretch>
          </a:blipFill>
        </p:spPr>
        <p:txBody>
          <a:bodyPr/>
          <a:lstStyle/>
          <a:p>
            <a:endParaRPr lang="en-US" sz="1200"/>
          </a:p>
        </p:txBody>
      </p:sp>
      <p:grpSp>
        <p:nvGrpSpPr>
          <p:cNvPr id="25" name="Group 25">
            <a:extLst>
              <a:ext uri="{C183D7F6-B498-43B3-948B-1728B52AA6E4}">
                <adec:decorative xmlns:adec="http://schemas.microsoft.com/office/drawing/2017/decorative" val="1"/>
              </a:ext>
            </a:extLst>
          </p:cNvPr>
          <p:cNvGrpSpPr/>
          <p:nvPr/>
        </p:nvGrpSpPr>
        <p:grpSpPr>
          <a:xfrm rot="-2700000">
            <a:off x="9849069" y="5425336"/>
            <a:ext cx="3761232" cy="1700385"/>
            <a:chOff x="0" y="0"/>
            <a:chExt cx="1681125" cy="760006"/>
          </a:xfrm>
        </p:grpSpPr>
        <p:sp>
          <p:nvSpPr>
            <p:cNvPr id="26" name="Freeform 26"/>
            <p:cNvSpPr/>
            <p:nvPr/>
          </p:nvSpPr>
          <p:spPr>
            <a:xfrm>
              <a:off x="0" y="0"/>
              <a:ext cx="1681125" cy="760006"/>
            </a:xfrm>
            <a:custGeom>
              <a:avLst/>
              <a:gdLst/>
              <a:ahLst/>
              <a:cxnLst/>
              <a:rect l="l" t="t" r="r" b="b"/>
              <a:pathLst>
                <a:path w="1681125" h="760006">
                  <a:moveTo>
                    <a:pt x="0" y="0"/>
                  </a:moveTo>
                  <a:lnTo>
                    <a:pt x="1681125" y="0"/>
                  </a:lnTo>
                  <a:lnTo>
                    <a:pt x="1681125" y="760006"/>
                  </a:lnTo>
                  <a:lnTo>
                    <a:pt x="0" y="760006"/>
                  </a:lnTo>
                  <a:close/>
                </a:path>
              </a:pathLst>
            </a:custGeom>
            <a:solidFill>
              <a:srgbClr val="2978C8"/>
            </a:solidFill>
          </p:spPr>
          <p:txBody>
            <a:bodyPr/>
            <a:lstStyle/>
            <a:p>
              <a:endParaRPr lang="en-US" sz="1200"/>
            </a:p>
          </p:txBody>
        </p:sp>
        <p:sp>
          <p:nvSpPr>
            <p:cNvPr id="27" name="TextBox 27"/>
            <p:cNvSpPr txBox="1"/>
            <p:nvPr/>
          </p:nvSpPr>
          <p:spPr>
            <a:xfrm>
              <a:off x="0" y="-38100"/>
              <a:ext cx="1681125" cy="798106"/>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29" name="Group 29">
            <a:extLst>
              <a:ext uri="{C183D7F6-B498-43B3-948B-1728B52AA6E4}">
                <adec:decorative xmlns:adec="http://schemas.microsoft.com/office/drawing/2017/decorative" val="1"/>
              </a:ext>
            </a:extLst>
          </p:cNvPr>
          <p:cNvGrpSpPr/>
          <p:nvPr/>
        </p:nvGrpSpPr>
        <p:grpSpPr>
          <a:xfrm rot="-10800000">
            <a:off x="685800" y="3848220"/>
            <a:ext cx="622833" cy="70782"/>
            <a:chOff x="0" y="0"/>
            <a:chExt cx="278383" cy="31637"/>
          </a:xfrm>
        </p:grpSpPr>
        <p:sp>
          <p:nvSpPr>
            <p:cNvPr id="30" name="Freeform 30"/>
            <p:cNvSpPr/>
            <p:nvPr/>
          </p:nvSpPr>
          <p:spPr>
            <a:xfrm>
              <a:off x="0" y="0"/>
              <a:ext cx="278383" cy="31637"/>
            </a:xfrm>
            <a:custGeom>
              <a:avLst/>
              <a:gdLst/>
              <a:ahLst/>
              <a:cxnLst/>
              <a:rect l="l" t="t" r="r" b="b"/>
              <a:pathLst>
                <a:path w="278383" h="31637">
                  <a:moveTo>
                    <a:pt x="15818" y="0"/>
                  </a:moveTo>
                  <a:lnTo>
                    <a:pt x="262564" y="0"/>
                  </a:lnTo>
                  <a:cubicBezTo>
                    <a:pt x="266759" y="0"/>
                    <a:pt x="270783" y="1667"/>
                    <a:pt x="273749" y="4633"/>
                  </a:cubicBezTo>
                  <a:cubicBezTo>
                    <a:pt x="276716" y="7600"/>
                    <a:pt x="278383" y="11623"/>
                    <a:pt x="278383" y="15818"/>
                  </a:cubicBezTo>
                  <a:lnTo>
                    <a:pt x="278383" y="15818"/>
                  </a:lnTo>
                  <a:cubicBezTo>
                    <a:pt x="278383" y="24555"/>
                    <a:pt x="271300" y="31637"/>
                    <a:pt x="262564" y="31637"/>
                  </a:cubicBezTo>
                  <a:lnTo>
                    <a:pt x="15818" y="31637"/>
                  </a:lnTo>
                  <a:cubicBezTo>
                    <a:pt x="11623" y="31637"/>
                    <a:pt x="7600" y="29970"/>
                    <a:pt x="4633" y="27004"/>
                  </a:cubicBezTo>
                  <a:cubicBezTo>
                    <a:pt x="1667" y="24037"/>
                    <a:pt x="0" y="20014"/>
                    <a:pt x="0" y="15818"/>
                  </a:cubicBezTo>
                  <a:lnTo>
                    <a:pt x="0" y="15818"/>
                  </a:lnTo>
                  <a:cubicBezTo>
                    <a:pt x="0" y="11623"/>
                    <a:pt x="1667" y="7600"/>
                    <a:pt x="4633" y="4633"/>
                  </a:cubicBezTo>
                  <a:cubicBezTo>
                    <a:pt x="7600" y="1667"/>
                    <a:pt x="11623" y="0"/>
                    <a:pt x="15818" y="0"/>
                  </a:cubicBezTo>
                  <a:close/>
                </a:path>
              </a:pathLst>
            </a:custGeom>
            <a:solidFill>
              <a:srgbClr val="2978C8"/>
            </a:solidFill>
          </p:spPr>
          <p:txBody>
            <a:bodyPr/>
            <a:lstStyle/>
            <a:p>
              <a:endParaRPr lang="en-US" sz="1200"/>
            </a:p>
          </p:txBody>
        </p:sp>
        <p:sp>
          <p:nvSpPr>
            <p:cNvPr id="31" name="TextBox 31"/>
            <p:cNvSpPr txBox="1"/>
            <p:nvPr/>
          </p:nvSpPr>
          <p:spPr>
            <a:xfrm>
              <a:off x="0" y="-38100"/>
              <a:ext cx="278383" cy="69737"/>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2" name="Group 32">
            <a:extLst>
              <a:ext uri="{C183D7F6-B498-43B3-948B-1728B52AA6E4}">
                <adec:decorative xmlns:adec="http://schemas.microsoft.com/office/drawing/2017/decorative" val="1"/>
              </a:ext>
            </a:extLst>
          </p:cNvPr>
          <p:cNvGrpSpPr/>
          <p:nvPr/>
        </p:nvGrpSpPr>
        <p:grpSpPr>
          <a:xfrm rot="-10800000">
            <a:off x="1372134" y="3848220"/>
            <a:ext cx="208593" cy="70782"/>
            <a:chOff x="0" y="0"/>
            <a:chExt cx="93233" cy="31637"/>
          </a:xfrm>
        </p:grpSpPr>
        <p:sp>
          <p:nvSpPr>
            <p:cNvPr id="33" name="Freeform 33"/>
            <p:cNvSpPr/>
            <p:nvPr/>
          </p:nvSpPr>
          <p:spPr>
            <a:xfrm>
              <a:off x="0" y="0"/>
              <a:ext cx="93233" cy="31637"/>
            </a:xfrm>
            <a:custGeom>
              <a:avLst/>
              <a:gdLst/>
              <a:ahLst/>
              <a:cxnLst/>
              <a:rect l="l" t="t" r="r" b="b"/>
              <a:pathLst>
                <a:path w="93233" h="31637">
                  <a:moveTo>
                    <a:pt x="15818" y="0"/>
                  </a:moveTo>
                  <a:lnTo>
                    <a:pt x="77415" y="0"/>
                  </a:lnTo>
                  <a:cubicBezTo>
                    <a:pt x="86151" y="0"/>
                    <a:pt x="93233" y="7082"/>
                    <a:pt x="93233" y="15818"/>
                  </a:cubicBezTo>
                  <a:lnTo>
                    <a:pt x="93233" y="15818"/>
                  </a:lnTo>
                  <a:cubicBezTo>
                    <a:pt x="93233" y="20014"/>
                    <a:pt x="91566" y="24037"/>
                    <a:pt x="88600" y="27004"/>
                  </a:cubicBezTo>
                  <a:cubicBezTo>
                    <a:pt x="85633" y="29970"/>
                    <a:pt x="81610" y="31637"/>
                    <a:pt x="77415" y="31637"/>
                  </a:cubicBezTo>
                  <a:lnTo>
                    <a:pt x="15818" y="31637"/>
                  </a:lnTo>
                  <a:cubicBezTo>
                    <a:pt x="11623" y="31637"/>
                    <a:pt x="7600" y="29970"/>
                    <a:pt x="4633" y="27004"/>
                  </a:cubicBezTo>
                  <a:cubicBezTo>
                    <a:pt x="1667" y="24037"/>
                    <a:pt x="0" y="20014"/>
                    <a:pt x="0" y="15818"/>
                  </a:cubicBezTo>
                  <a:lnTo>
                    <a:pt x="0" y="15818"/>
                  </a:lnTo>
                  <a:cubicBezTo>
                    <a:pt x="0" y="11623"/>
                    <a:pt x="1667" y="7600"/>
                    <a:pt x="4633" y="4633"/>
                  </a:cubicBezTo>
                  <a:cubicBezTo>
                    <a:pt x="7600" y="1667"/>
                    <a:pt x="11623" y="0"/>
                    <a:pt x="15818" y="0"/>
                  </a:cubicBezTo>
                  <a:close/>
                </a:path>
              </a:pathLst>
            </a:custGeom>
            <a:solidFill>
              <a:srgbClr val="292A2B"/>
            </a:solidFill>
          </p:spPr>
          <p:txBody>
            <a:bodyPr/>
            <a:lstStyle/>
            <a:p>
              <a:endParaRPr lang="en-US" sz="1200"/>
            </a:p>
          </p:txBody>
        </p:sp>
        <p:sp>
          <p:nvSpPr>
            <p:cNvPr id="34" name="TextBox 34"/>
            <p:cNvSpPr txBox="1"/>
            <p:nvPr/>
          </p:nvSpPr>
          <p:spPr>
            <a:xfrm>
              <a:off x="0" y="-38100"/>
              <a:ext cx="93233" cy="69737"/>
            </a:xfrm>
            <a:prstGeom prst="rect">
              <a:avLst/>
            </a:prstGeom>
          </p:spPr>
          <p:txBody>
            <a:bodyPr lIns="33867" tIns="33867" rIns="33867" bIns="33867" rtlCol="0" anchor="ctr"/>
            <a:lstStyle/>
            <a:p>
              <a:pPr algn="ctr">
                <a:lnSpc>
                  <a:spcPts val="1773"/>
                </a:lnSpc>
                <a:spcBef>
                  <a:spcPct val="0"/>
                </a:spcBef>
              </a:pPr>
              <a:endParaRPr sz="1200"/>
            </a:p>
          </p:txBody>
        </p:sp>
      </p:grpSp>
      <p:sp>
        <p:nvSpPr>
          <p:cNvPr id="37" name="Freeform 37">
            <a:extLst>
              <a:ext uri="{C183D7F6-B498-43B3-948B-1728B52AA6E4}">
                <adec:decorative xmlns:adec="http://schemas.microsoft.com/office/drawing/2017/decorative" val="1"/>
              </a:ext>
            </a:extLst>
          </p:cNvPr>
          <p:cNvSpPr/>
          <p:nvPr/>
        </p:nvSpPr>
        <p:spPr>
          <a:xfrm>
            <a:off x="918108" y="5066623"/>
            <a:ext cx="402040" cy="402040"/>
          </a:xfrm>
          <a:custGeom>
            <a:avLst/>
            <a:gdLst/>
            <a:ahLst/>
            <a:cxnLst/>
            <a:rect l="l" t="t" r="r" b="b"/>
            <a:pathLst>
              <a:path w="603060" h="603060">
                <a:moveTo>
                  <a:pt x="0" y="0"/>
                </a:moveTo>
                <a:lnTo>
                  <a:pt x="603060" y="0"/>
                </a:lnTo>
                <a:lnTo>
                  <a:pt x="603060" y="603061"/>
                </a:lnTo>
                <a:lnTo>
                  <a:pt x="0" y="60306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40" name="TextBox 40"/>
          <p:cNvSpPr txBox="1">
            <a:spLocks noGrp="1"/>
          </p:cNvSpPr>
          <p:nvPr>
            <p:ph type="title" idx="4294967295"/>
          </p:nvPr>
        </p:nvSpPr>
        <p:spPr>
          <a:xfrm>
            <a:off x="685800" y="1727394"/>
            <a:ext cx="4410526" cy="71814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646"/>
              </a:lnSpc>
              <a:spcBef>
                <a:spcPts val="0"/>
              </a:spcBef>
              <a:spcAft>
                <a:spcPts val="0"/>
              </a:spcAft>
              <a:buClrTx/>
              <a:buSzTx/>
              <a:buFontTx/>
              <a:buNone/>
              <a:tabLst/>
              <a:defRPr/>
            </a:pPr>
            <a:r>
              <a:rPr kumimoji="0" lang="en-US" sz="5133" b="1" i="0" u="none" strike="noStrike" kern="1200" cap="none" spc="0" normalizeH="0" baseline="0" noProof="0" dirty="0">
                <a:ln>
                  <a:noFill/>
                </a:ln>
                <a:solidFill>
                  <a:srgbClr val="16599D"/>
                </a:solidFill>
                <a:effectLst/>
                <a:uLnTx/>
                <a:uFillTx/>
                <a:latin typeface="Helios Bold"/>
                <a:ea typeface="Helios Bold"/>
                <a:cs typeface="Helios Bold"/>
                <a:sym typeface="Helios Bold"/>
              </a:rPr>
              <a:t>THANK YOU</a:t>
            </a:r>
          </a:p>
        </p:txBody>
      </p:sp>
      <p:sp>
        <p:nvSpPr>
          <p:cNvPr id="41" name="TextBox 41"/>
          <p:cNvSpPr txBox="1"/>
          <p:nvPr/>
        </p:nvSpPr>
        <p:spPr>
          <a:xfrm>
            <a:off x="685800" y="2477188"/>
            <a:ext cx="4128557" cy="931602"/>
          </a:xfrm>
          <a:prstGeom prst="rect">
            <a:avLst/>
          </a:prstGeom>
        </p:spPr>
        <p:txBody>
          <a:bodyPr lIns="0" tIns="0" rIns="0" bIns="0" rtlCol="0" anchor="t">
            <a:spAutoFit/>
          </a:bodyPr>
          <a:lstStyle/>
          <a:p>
            <a:pPr>
              <a:lnSpc>
                <a:spcPts val="3776"/>
              </a:lnSpc>
              <a:spcBef>
                <a:spcPct val="0"/>
              </a:spcBef>
            </a:pPr>
            <a:r>
              <a:rPr lang="en-US" sz="2697">
                <a:solidFill>
                  <a:srgbClr val="292A2B"/>
                </a:solidFill>
                <a:latin typeface="Helios"/>
                <a:ea typeface="Helios"/>
                <a:cs typeface="Helios"/>
                <a:sym typeface="Helios"/>
              </a:rPr>
              <a:t>FOR YOUR ATTENTION AND PARTICIPATION</a:t>
            </a:r>
          </a:p>
        </p:txBody>
      </p:sp>
      <p:sp>
        <p:nvSpPr>
          <p:cNvPr id="42" name="TextBox 42"/>
          <p:cNvSpPr txBox="1"/>
          <p:nvPr/>
        </p:nvSpPr>
        <p:spPr>
          <a:xfrm>
            <a:off x="685800" y="4249203"/>
            <a:ext cx="3514546" cy="327718"/>
          </a:xfrm>
          <a:prstGeom prst="rect">
            <a:avLst/>
          </a:prstGeom>
        </p:spPr>
        <p:txBody>
          <a:bodyPr lIns="0" tIns="0" rIns="0" bIns="0" rtlCol="0" anchor="t">
            <a:spAutoFit/>
          </a:bodyPr>
          <a:lstStyle/>
          <a:p>
            <a:pPr>
              <a:lnSpc>
                <a:spcPts val="2800"/>
              </a:lnSpc>
              <a:spcBef>
                <a:spcPct val="0"/>
              </a:spcBef>
            </a:pPr>
            <a:r>
              <a:rPr lang="en-US" sz="2000">
                <a:solidFill>
                  <a:srgbClr val="292A2B"/>
                </a:solidFill>
                <a:latin typeface="Helios"/>
                <a:ea typeface="Helios"/>
                <a:cs typeface="Helios"/>
                <a:sym typeface="Helios"/>
              </a:rPr>
              <a:t>CONTACT INFORMATION:</a:t>
            </a:r>
          </a:p>
        </p:txBody>
      </p:sp>
      <p:sp>
        <p:nvSpPr>
          <p:cNvPr id="44" name="TextBox 44"/>
          <p:cNvSpPr txBox="1"/>
          <p:nvPr/>
        </p:nvSpPr>
        <p:spPr>
          <a:xfrm>
            <a:off x="1387069" y="5102334"/>
            <a:ext cx="3583552" cy="281872"/>
          </a:xfrm>
          <a:prstGeom prst="rect">
            <a:avLst/>
          </a:prstGeom>
        </p:spPr>
        <p:txBody>
          <a:bodyPr wrap="square" lIns="0" tIns="0" rIns="0" bIns="0" rtlCol="0" anchor="t">
            <a:spAutoFit/>
          </a:bodyPr>
          <a:lstStyle/>
          <a:p>
            <a:pPr>
              <a:lnSpc>
                <a:spcPts val="2445"/>
              </a:lnSpc>
              <a:spcBef>
                <a:spcPct val="0"/>
              </a:spcBef>
            </a:pPr>
            <a:r>
              <a:rPr lang="en-US" sz="1747" dirty="0">
                <a:solidFill>
                  <a:srgbClr val="000000"/>
                </a:solidFill>
                <a:latin typeface="Helios"/>
                <a:ea typeface="Helios"/>
                <a:cs typeface="Helios"/>
                <a:sym typeface="Helios"/>
              </a:rPr>
              <a:t>ASK.OCFO@usdoj.gov</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B39A1F5A-E57E-4178-8F57-A18DC747E5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291618" cy="5097980"/>
          </a:xfrm>
          <a:custGeom>
            <a:avLst/>
            <a:gdLst>
              <a:gd name="connsiteX0" fmla="*/ 0 w 6530408"/>
              <a:gd name="connsiteY0" fmla="*/ 0 h 5753325"/>
              <a:gd name="connsiteX1" fmla="*/ 6438980 w 6530408"/>
              <a:gd name="connsiteY1" fmla="*/ 0 h 5753325"/>
              <a:gd name="connsiteX2" fmla="*/ 6439047 w 6530408"/>
              <a:gd name="connsiteY2" fmla="*/ 147 h 5753325"/>
              <a:gd name="connsiteX3" fmla="*/ 6443456 w 6530408"/>
              <a:gd name="connsiteY3" fmla="*/ 130105 h 5753325"/>
              <a:gd name="connsiteX4" fmla="*/ 6447632 w 6530408"/>
              <a:gd name="connsiteY4" fmla="*/ 170016 h 5753325"/>
              <a:gd name="connsiteX5" fmla="*/ 6465936 w 6530408"/>
              <a:gd name="connsiteY5" fmla="*/ 274847 h 5753325"/>
              <a:gd name="connsiteX6" fmla="*/ 6506836 w 6530408"/>
              <a:gd name="connsiteY6" fmla="*/ 331778 h 5753325"/>
              <a:gd name="connsiteX7" fmla="*/ 6530408 w 6530408"/>
              <a:gd name="connsiteY7" fmla="*/ 427517 h 5753325"/>
              <a:gd name="connsiteX8" fmla="*/ 6516105 w 6530408"/>
              <a:gd name="connsiteY8" fmla="*/ 476071 h 5753325"/>
              <a:gd name="connsiteX9" fmla="*/ 6488360 w 6530408"/>
              <a:gd name="connsiteY9" fmla="*/ 535865 h 5753325"/>
              <a:gd name="connsiteX10" fmla="*/ 6492864 w 6530408"/>
              <a:gd name="connsiteY10" fmla="*/ 615799 h 5753325"/>
              <a:gd name="connsiteX11" fmla="*/ 6459988 w 6530408"/>
              <a:gd name="connsiteY11" fmla="*/ 707628 h 5753325"/>
              <a:gd name="connsiteX12" fmla="*/ 6453989 w 6530408"/>
              <a:gd name="connsiteY12" fmla="*/ 711876 h 5753325"/>
              <a:gd name="connsiteX13" fmla="*/ 6453209 w 6530408"/>
              <a:gd name="connsiteY13" fmla="*/ 719127 h 5753325"/>
              <a:gd name="connsiteX14" fmla="*/ 6457662 w 6530408"/>
              <a:gd name="connsiteY14" fmla="*/ 723331 h 5753325"/>
              <a:gd name="connsiteX15" fmla="*/ 6447445 w 6530408"/>
              <a:gd name="connsiteY15" fmla="*/ 780003 h 5753325"/>
              <a:gd name="connsiteX16" fmla="*/ 6426552 w 6530408"/>
              <a:gd name="connsiteY16" fmla="*/ 845805 h 5753325"/>
              <a:gd name="connsiteX17" fmla="*/ 6434072 w 6530408"/>
              <a:gd name="connsiteY17" fmla="*/ 910733 h 5753325"/>
              <a:gd name="connsiteX18" fmla="*/ 6432570 w 6530408"/>
              <a:gd name="connsiteY18" fmla="*/ 983394 h 5753325"/>
              <a:gd name="connsiteX19" fmla="*/ 6431878 w 6530408"/>
              <a:gd name="connsiteY19" fmla="*/ 1026728 h 5753325"/>
              <a:gd name="connsiteX20" fmla="*/ 6414269 w 6530408"/>
              <a:gd name="connsiteY20" fmla="*/ 1151111 h 5753325"/>
              <a:gd name="connsiteX21" fmla="*/ 6371722 w 6530408"/>
              <a:gd name="connsiteY21" fmla="*/ 1318080 h 5753325"/>
              <a:gd name="connsiteX22" fmla="*/ 6356023 w 6530408"/>
              <a:gd name="connsiteY22" fmla="*/ 1356227 h 5753325"/>
              <a:gd name="connsiteX23" fmla="*/ 6356157 w 6530408"/>
              <a:gd name="connsiteY23" fmla="*/ 1361967 h 5753325"/>
              <a:gd name="connsiteX24" fmla="*/ 6350613 w 6530408"/>
              <a:gd name="connsiteY24" fmla="*/ 1393569 h 5753325"/>
              <a:gd name="connsiteX25" fmla="*/ 6357062 w 6530408"/>
              <a:gd name="connsiteY25" fmla="*/ 1444071 h 5753325"/>
              <a:gd name="connsiteX26" fmla="*/ 6364832 w 6530408"/>
              <a:gd name="connsiteY26" fmla="*/ 1478763 h 5753325"/>
              <a:gd name="connsiteX27" fmla="*/ 6369745 w 6530408"/>
              <a:gd name="connsiteY27" fmla="*/ 1495680 h 5753325"/>
              <a:gd name="connsiteX28" fmla="*/ 6370898 w 6530408"/>
              <a:gd name="connsiteY28" fmla="*/ 1513331 h 5753325"/>
              <a:gd name="connsiteX29" fmla="*/ 6368801 w 6530408"/>
              <a:gd name="connsiteY29" fmla="*/ 1527414 h 5753325"/>
              <a:gd name="connsiteX30" fmla="*/ 6359177 w 6530408"/>
              <a:gd name="connsiteY30" fmla="*/ 1639513 h 5753325"/>
              <a:gd name="connsiteX31" fmla="*/ 6299489 w 6530408"/>
              <a:gd name="connsiteY31" fmla="*/ 1784860 h 5753325"/>
              <a:gd name="connsiteX32" fmla="*/ 6267878 w 6530408"/>
              <a:gd name="connsiteY32" fmla="*/ 1858572 h 5753325"/>
              <a:gd name="connsiteX33" fmla="*/ 6251146 w 6530408"/>
              <a:gd name="connsiteY33" fmla="*/ 1926167 h 5753325"/>
              <a:gd name="connsiteX34" fmla="*/ 6210686 w 6530408"/>
              <a:gd name="connsiteY34" fmla="*/ 2014834 h 5753325"/>
              <a:gd name="connsiteX35" fmla="*/ 6106652 w 6530408"/>
              <a:gd name="connsiteY35" fmla="*/ 2150572 h 5753325"/>
              <a:gd name="connsiteX36" fmla="*/ 6097813 w 6530408"/>
              <a:gd name="connsiteY36" fmla="*/ 2172208 h 5753325"/>
              <a:gd name="connsiteX37" fmla="*/ 6095990 w 6530408"/>
              <a:gd name="connsiteY37" fmla="*/ 2181185 h 5753325"/>
              <a:gd name="connsiteX38" fmla="*/ 6090126 w 6530408"/>
              <a:gd name="connsiteY38" fmla="*/ 2192533 h 5753325"/>
              <a:gd name="connsiteX39" fmla="*/ 6089503 w 6530408"/>
              <a:gd name="connsiteY39" fmla="*/ 2192543 h 5753325"/>
              <a:gd name="connsiteX40" fmla="*/ 6084946 w 6530408"/>
              <a:gd name="connsiteY40" fmla="*/ 2203694 h 5753325"/>
              <a:gd name="connsiteX41" fmla="*/ 5987861 w 6530408"/>
              <a:gd name="connsiteY41" fmla="*/ 2304868 h 5753325"/>
              <a:gd name="connsiteX42" fmla="*/ 5973439 w 6530408"/>
              <a:gd name="connsiteY42" fmla="*/ 2385635 h 5753325"/>
              <a:gd name="connsiteX43" fmla="*/ 5916727 w 6530408"/>
              <a:gd name="connsiteY43" fmla="*/ 2458777 h 5753325"/>
              <a:gd name="connsiteX44" fmla="*/ 5856524 w 6530408"/>
              <a:gd name="connsiteY44" fmla="*/ 2583281 h 5753325"/>
              <a:gd name="connsiteX45" fmla="*/ 5838091 w 6530408"/>
              <a:gd name="connsiteY45" fmla="*/ 2753474 h 5753325"/>
              <a:gd name="connsiteX46" fmla="*/ 5777471 w 6530408"/>
              <a:gd name="connsiteY46" fmla="*/ 2901570 h 5753325"/>
              <a:gd name="connsiteX47" fmla="*/ 5723992 w 6530408"/>
              <a:gd name="connsiteY47" fmla="*/ 2998752 h 5753325"/>
              <a:gd name="connsiteX48" fmla="*/ 5557886 w 6530408"/>
              <a:gd name="connsiteY48" fmla="*/ 3329735 h 5753325"/>
              <a:gd name="connsiteX49" fmla="*/ 5471501 w 6530408"/>
              <a:gd name="connsiteY49" fmla="*/ 3462221 h 5753325"/>
              <a:gd name="connsiteX50" fmla="*/ 5465154 w 6530408"/>
              <a:gd name="connsiteY50" fmla="*/ 3541065 h 5753325"/>
              <a:gd name="connsiteX51" fmla="*/ 5437889 w 6530408"/>
              <a:gd name="connsiteY51" fmla="*/ 3559927 h 5753325"/>
              <a:gd name="connsiteX52" fmla="*/ 5432770 w 6530408"/>
              <a:gd name="connsiteY52" fmla="*/ 3562948 h 5753325"/>
              <a:gd name="connsiteX53" fmla="*/ 5406795 w 6530408"/>
              <a:gd name="connsiteY53" fmla="*/ 3578594 h 5753325"/>
              <a:gd name="connsiteX54" fmla="*/ 5381495 w 6530408"/>
              <a:gd name="connsiteY54" fmla="*/ 3599883 h 5753325"/>
              <a:gd name="connsiteX55" fmla="*/ 5363689 w 6530408"/>
              <a:gd name="connsiteY55" fmla="*/ 3633299 h 5753325"/>
              <a:gd name="connsiteX56" fmla="*/ 5291870 w 6530408"/>
              <a:gd name="connsiteY56" fmla="*/ 3799039 h 5753325"/>
              <a:gd name="connsiteX57" fmla="*/ 5241600 w 6530408"/>
              <a:gd name="connsiteY57" fmla="*/ 3894238 h 5753325"/>
              <a:gd name="connsiteX58" fmla="*/ 5211041 w 6530408"/>
              <a:gd name="connsiteY58" fmla="*/ 3924184 h 5753325"/>
              <a:gd name="connsiteX59" fmla="*/ 5176073 w 6530408"/>
              <a:gd name="connsiteY59" fmla="*/ 3970179 h 5753325"/>
              <a:gd name="connsiteX60" fmla="*/ 5172826 w 6530408"/>
              <a:gd name="connsiteY60" fmla="*/ 3991773 h 5753325"/>
              <a:gd name="connsiteX61" fmla="*/ 5157053 w 6530408"/>
              <a:gd name="connsiteY61" fmla="*/ 3997708 h 5753325"/>
              <a:gd name="connsiteX62" fmla="*/ 5127922 w 6530408"/>
              <a:gd name="connsiteY62" fmla="*/ 4022660 h 5753325"/>
              <a:gd name="connsiteX63" fmla="*/ 5020872 w 6530408"/>
              <a:gd name="connsiteY63" fmla="*/ 4075951 h 5753325"/>
              <a:gd name="connsiteX64" fmla="*/ 4991410 w 6530408"/>
              <a:gd name="connsiteY64" fmla="*/ 4087598 h 5753325"/>
              <a:gd name="connsiteX65" fmla="*/ 4930112 w 6530408"/>
              <a:gd name="connsiteY65" fmla="*/ 4138459 h 5753325"/>
              <a:gd name="connsiteX66" fmla="*/ 4834224 w 6530408"/>
              <a:gd name="connsiteY66" fmla="*/ 4231643 h 5753325"/>
              <a:gd name="connsiteX67" fmla="*/ 4812599 w 6530408"/>
              <a:gd name="connsiteY67" fmla="*/ 4249449 h 5753325"/>
              <a:gd name="connsiteX68" fmla="*/ 4789188 w 6530408"/>
              <a:gd name="connsiteY68" fmla="*/ 4256678 h 5753325"/>
              <a:gd name="connsiteX69" fmla="*/ 4779554 w 6530408"/>
              <a:gd name="connsiteY69" fmla="*/ 4251313 h 5753325"/>
              <a:gd name="connsiteX70" fmla="*/ 4766885 w 6530408"/>
              <a:gd name="connsiteY70" fmla="*/ 4259812 h 5753325"/>
              <a:gd name="connsiteX71" fmla="*/ 4762510 w 6530408"/>
              <a:gd name="connsiteY71" fmla="*/ 4260383 h 5753325"/>
              <a:gd name="connsiteX72" fmla="*/ 4738416 w 6530408"/>
              <a:gd name="connsiteY72" fmla="*/ 4265355 h 5753325"/>
              <a:gd name="connsiteX73" fmla="*/ 4712007 w 6530408"/>
              <a:gd name="connsiteY73" fmla="*/ 4317892 h 5753325"/>
              <a:gd name="connsiteX74" fmla="*/ 4658930 w 6530408"/>
              <a:gd name="connsiteY74" fmla="*/ 4348041 h 5753325"/>
              <a:gd name="connsiteX75" fmla="*/ 4443526 w 6530408"/>
              <a:gd name="connsiteY75" fmla="*/ 4507851 h 5753325"/>
              <a:gd name="connsiteX76" fmla="*/ 4289766 w 6530408"/>
              <a:gd name="connsiteY76" fmla="*/ 4711450 h 5753325"/>
              <a:gd name="connsiteX77" fmla="*/ 4150870 w 6530408"/>
              <a:gd name="connsiteY77" fmla="*/ 4818480 h 5753325"/>
              <a:gd name="connsiteX78" fmla="*/ 4006639 w 6530408"/>
              <a:gd name="connsiteY78" fmla="*/ 4933815 h 5753325"/>
              <a:gd name="connsiteX79" fmla="*/ 3298210 w 6530408"/>
              <a:gd name="connsiteY79" fmla="*/ 5070790 h 5753325"/>
              <a:gd name="connsiteX80" fmla="*/ 2947678 w 6530408"/>
              <a:gd name="connsiteY80" fmla="*/ 5117869 h 5753325"/>
              <a:gd name="connsiteX81" fmla="*/ 2822169 w 6530408"/>
              <a:gd name="connsiteY81" fmla="*/ 5129396 h 5753325"/>
              <a:gd name="connsiteX82" fmla="*/ 2538773 w 6530408"/>
              <a:gd name="connsiteY82" fmla="*/ 5313397 h 5753325"/>
              <a:gd name="connsiteX83" fmla="*/ 2014500 w 6530408"/>
              <a:gd name="connsiteY83" fmla="*/ 5519744 h 5753325"/>
              <a:gd name="connsiteX84" fmla="*/ 1934391 w 6530408"/>
              <a:gd name="connsiteY84" fmla="*/ 5591335 h 5753325"/>
              <a:gd name="connsiteX85" fmla="*/ 1892550 w 6530408"/>
              <a:gd name="connsiteY85" fmla="*/ 5649708 h 5753325"/>
              <a:gd name="connsiteX86" fmla="*/ 1854769 w 6530408"/>
              <a:gd name="connsiteY86" fmla="*/ 5647691 h 5753325"/>
              <a:gd name="connsiteX87" fmla="*/ 1809461 w 6530408"/>
              <a:gd name="connsiteY87" fmla="*/ 5648628 h 5753325"/>
              <a:gd name="connsiteX88" fmla="*/ 1745150 w 6530408"/>
              <a:gd name="connsiteY88" fmla="*/ 5693879 h 5753325"/>
              <a:gd name="connsiteX89" fmla="*/ 1713375 w 6530408"/>
              <a:gd name="connsiteY89" fmla="*/ 5684672 h 5753325"/>
              <a:gd name="connsiteX90" fmla="*/ 1707808 w 6530408"/>
              <a:gd name="connsiteY90" fmla="*/ 5682611 h 5753325"/>
              <a:gd name="connsiteX91" fmla="*/ 1679313 w 6530408"/>
              <a:gd name="connsiteY91" fmla="*/ 5672360 h 5753325"/>
              <a:gd name="connsiteX92" fmla="*/ 1646933 w 6530408"/>
              <a:gd name="connsiteY92" fmla="*/ 5666227 h 5753325"/>
              <a:gd name="connsiteX93" fmla="*/ 1610055 w 6530408"/>
              <a:gd name="connsiteY93" fmla="*/ 5673643 h 5753325"/>
              <a:gd name="connsiteX94" fmla="*/ 1437641 w 6530408"/>
              <a:gd name="connsiteY94" fmla="*/ 5723266 h 5753325"/>
              <a:gd name="connsiteX95" fmla="*/ 1332869 w 6530408"/>
              <a:gd name="connsiteY95" fmla="*/ 5744752 h 5753325"/>
              <a:gd name="connsiteX96" fmla="*/ 1290525 w 6530408"/>
              <a:gd name="connsiteY96" fmla="*/ 5740036 h 5753325"/>
              <a:gd name="connsiteX97" fmla="*/ 1233107 w 6530408"/>
              <a:gd name="connsiteY97" fmla="*/ 5742106 h 5753325"/>
              <a:gd name="connsiteX98" fmla="*/ 1214532 w 6530408"/>
              <a:gd name="connsiteY98" fmla="*/ 5753325 h 5753325"/>
              <a:gd name="connsiteX99" fmla="*/ 1199955 w 6530408"/>
              <a:gd name="connsiteY99" fmla="*/ 5744831 h 5753325"/>
              <a:gd name="connsiteX100" fmla="*/ 1162337 w 6530408"/>
              <a:gd name="connsiteY100" fmla="*/ 5738048 h 5753325"/>
              <a:gd name="connsiteX101" fmla="*/ 1053457 w 6530408"/>
              <a:gd name="connsiteY101" fmla="*/ 5688676 h 5753325"/>
              <a:gd name="connsiteX102" fmla="*/ 1025798 w 6530408"/>
              <a:gd name="connsiteY102" fmla="*/ 5673166 h 5753325"/>
              <a:gd name="connsiteX103" fmla="*/ 947900 w 6530408"/>
              <a:gd name="connsiteY103" fmla="*/ 5657848 h 5753325"/>
              <a:gd name="connsiteX104" fmla="*/ 815627 w 6530408"/>
              <a:gd name="connsiteY104" fmla="*/ 5642557 h 5753325"/>
              <a:gd name="connsiteX105" fmla="*/ 788251 w 6530408"/>
              <a:gd name="connsiteY105" fmla="*/ 5637065 h 5753325"/>
              <a:gd name="connsiteX106" fmla="*/ 767822 w 6530408"/>
              <a:gd name="connsiteY106" fmla="*/ 5623450 h 5753325"/>
              <a:gd name="connsiteX107" fmla="*/ 765791 w 6530408"/>
              <a:gd name="connsiteY107" fmla="*/ 5612539 h 5753325"/>
              <a:gd name="connsiteX108" fmla="*/ 751230 w 6530408"/>
              <a:gd name="connsiteY108" fmla="*/ 5608092 h 5753325"/>
              <a:gd name="connsiteX109" fmla="*/ 748008 w 6530408"/>
              <a:gd name="connsiteY109" fmla="*/ 5605052 h 5753325"/>
              <a:gd name="connsiteX110" fmla="*/ 728871 w 6530408"/>
              <a:gd name="connsiteY110" fmla="*/ 5589469 h 5753325"/>
              <a:gd name="connsiteX111" fmla="*/ 671898 w 6530408"/>
              <a:gd name="connsiteY111" fmla="*/ 5602363 h 5753325"/>
              <a:gd name="connsiteX112" fmla="*/ 615065 w 6530408"/>
              <a:gd name="connsiteY112" fmla="*/ 5580257 h 5753325"/>
              <a:gd name="connsiteX113" fmla="*/ 355785 w 6530408"/>
              <a:gd name="connsiteY113" fmla="*/ 5514383 h 5753325"/>
              <a:gd name="connsiteX114" fmla="*/ 102269 w 6530408"/>
              <a:gd name="connsiteY114" fmla="*/ 5524347 h 5753325"/>
              <a:gd name="connsiteX115" fmla="*/ 13160 w 6530408"/>
              <a:gd name="connsiteY115" fmla="*/ 5514159 h 5753325"/>
              <a:gd name="connsiteX116" fmla="*/ 0 w 6530408"/>
              <a:gd name="connsiteY116" fmla="*/ 5511735 h 5753325"/>
              <a:gd name="connsiteX0" fmla="*/ 0 w 6530408"/>
              <a:gd name="connsiteY0" fmla="*/ 0 h 5753325"/>
              <a:gd name="connsiteX1" fmla="*/ 6438980 w 6530408"/>
              <a:gd name="connsiteY1" fmla="*/ 0 h 5753325"/>
              <a:gd name="connsiteX2" fmla="*/ 6439047 w 6530408"/>
              <a:gd name="connsiteY2" fmla="*/ 147 h 5753325"/>
              <a:gd name="connsiteX3" fmla="*/ 6443456 w 6530408"/>
              <a:gd name="connsiteY3" fmla="*/ 130105 h 5753325"/>
              <a:gd name="connsiteX4" fmla="*/ 6447632 w 6530408"/>
              <a:gd name="connsiteY4" fmla="*/ 170016 h 5753325"/>
              <a:gd name="connsiteX5" fmla="*/ 6465936 w 6530408"/>
              <a:gd name="connsiteY5" fmla="*/ 274847 h 5753325"/>
              <a:gd name="connsiteX6" fmla="*/ 6506836 w 6530408"/>
              <a:gd name="connsiteY6" fmla="*/ 331778 h 5753325"/>
              <a:gd name="connsiteX7" fmla="*/ 6530408 w 6530408"/>
              <a:gd name="connsiteY7" fmla="*/ 427517 h 5753325"/>
              <a:gd name="connsiteX8" fmla="*/ 6488360 w 6530408"/>
              <a:gd name="connsiteY8" fmla="*/ 535865 h 5753325"/>
              <a:gd name="connsiteX9" fmla="*/ 6492864 w 6530408"/>
              <a:gd name="connsiteY9" fmla="*/ 615799 h 5753325"/>
              <a:gd name="connsiteX10" fmla="*/ 6459988 w 6530408"/>
              <a:gd name="connsiteY10" fmla="*/ 707628 h 5753325"/>
              <a:gd name="connsiteX11" fmla="*/ 6453989 w 6530408"/>
              <a:gd name="connsiteY11" fmla="*/ 711876 h 5753325"/>
              <a:gd name="connsiteX12" fmla="*/ 6453209 w 6530408"/>
              <a:gd name="connsiteY12" fmla="*/ 719127 h 5753325"/>
              <a:gd name="connsiteX13" fmla="*/ 6457662 w 6530408"/>
              <a:gd name="connsiteY13" fmla="*/ 723331 h 5753325"/>
              <a:gd name="connsiteX14" fmla="*/ 6447445 w 6530408"/>
              <a:gd name="connsiteY14" fmla="*/ 780003 h 5753325"/>
              <a:gd name="connsiteX15" fmla="*/ 6426552 w 6530408"/>
              <a:gd name="connsiteY15" fmla="*/ 845805 h 5753325"/>
              <a:gd name="connsiteX16" fmla="*/ 6434072 w 6530408"/>
              <a:gd name="connsiteY16" fmla="*/ 910733 h 5753325"/>
              <a:gd name="connsiteX17" fmla="*/ 6432570 w 6530408"/>
              <a:gd name="connsiteY17" fmla="*/ 983394 h 5753325"/>
              <a:gd name="connsiteX18" fmla="*/ 6431878 w 6530408"/>
              <a:gd name="connsiteY18" fmla="*/ 1026728 h 5753325"/>
              <a:gd name="connsiteX19" fmla="*/ 6414269 w 6530408"/>
              <a:gd name="connsiteY19" fmla="*/ 1151111 h 5753325"/>
              <a:gd name="connsiteX20" fmla="*/ 6371722 w 6530408"/>
              <a:gd name="connsiteY20" fmla="*/ 1318080 h 5753325"/>
              <a:gd name="connsiteX21" fmla="*/ 6356023 w 6530408"/>
              <a:gd name="connsiteY21" fmla="*/ 1356227 h 5753325"/>
              <a:gd name="connsiteX22" fmla="*/ 6356157 w 6530408"/>
              <a:gd name="connsiteY22" fmla="*/ 1361967 h 5753325"/>
              <a:gd name="connsiteX23" fmla="*/ 6350613 w 6530408"/>
              <a:gd name="connsiteY23" fmla="*/ 1393569 h 5753325"/>
              <a:gd name="connsiteX24" fmla="*/ 6357062 w 6530408"/>
              <a:gd name="connsiteY24" fmla="*/ 1444071 h 5753325"/>
              <a:gd name="connsiteX25" fmla="*/ 6364832 w 6530408"/>
              <a:gd name="connsiteY25" fmla="*/ 1478763 h 5753325"/>
              <a:gd name="connsiteX26" fmla="*/ 6369745 w 6530408"/>
              <a:gd name="connsiteY26" fmla="*/ 1495680 h 5753325"/>
              <a:gd name="connsiteX27" fmla="*/ 6370898 w 6530408"/>
              <a:gd name="connsiteY27" fmla="*/ 1513331 h 5753325"/>
              <a:gd name="connsiteX28" fmla="*/ 6368801 w 6530408"/>
              <a:gd name="connsiteY28" fmla="*/ 1527414 h 5753325"/>
              <a:gd name="connsiteX29" fmla="*/ 6359177 w 6530408"/>
              <a:gd name="connsiteY29" fmla="*/ 1639513 h 5753325"/>
              <a:gd name="connsiteX30" fmla="*/ 6299489 w 6530408"/>
              <a:gd name="connsiteY30" fmla="*/ 1784860 h 5753325"/>
              <a:gd name="connsiteX31" fmla="*/ 6267878 w 6530408"/>
              <a:gd name="connsiteY31" fmla="*/ 1858572 h 5753325"/>
              <a:gd name="connsiteX32" fmla="*/ 6251146 w 6530408"/>
              <a:gd name="connsiteY32" fmla="*/ 1926167 h 5753325"/>
              <a:gd name="connsiteX33" fmla="*/ 6210686 w 6530408"/>
              <a:gd name="connsiteY33" fmla="*/ 2014834 h 5753325"/>
              <a:gd name="connsiteX34" fmla="*/ 6106652 w 6530408"/>
              <a:gd name="connsiteY34" fmla="*/ 2150572 h 5753325"/>
              <a:gd name="connsiteX35" fmla="*/ 6097813 w 6530408"/>
              <a:gd name="connsiteY35" fmla="*/ 2172208 h 5753325"/>
              <a:gd name="connsiteX36" fmla="*/ 6095990 w 6530408"/>
              <a:gd name="connsiteY36" fmla="*/ 2181185 h 5753325"/>
              <a:gd name="connsiteX37" fmla="*/ 6090126 w 6530408"/>
              <a:gd name="connsiteY37" fmla="*/ 2192533 h 5753325"/>
              <a:gd name="connsiteX38" fmla="*/ 6089503 w 6530408"/>
              <a:gd name="connsiteY38" fmla="*/ 2192543 h 5753325"/>
              <a:gd name="connsiteX39" fmla="*/ 6084946 w 6530408"/>
              <a:gd name="connsiteY39" fmla="*/ 2203694 h 5753325"/>
              <a:gd name="connsiteX40" fmla="*/ 5987861 w 6530408"/>
              <a:gd name="connsiteY40" fmla="*/ 2304868 h 5753325"/>
              <a:gd name="connsiteX41" fmla="*/ 5973439 w 6530408"/>
              <a:gd name="connsiteY41" fmla="*/ 2385635 h 5753325"/>
              <a:gd name="connsiteX42" fmla="*/ 5916727 w 6530408"/>
              <a:gd name="connsiteY42" fmla="*/ 2458777 h 5753325"/>
              <a:gd name="connsiteX43" fmla="*/ 5856524 w 6530408"/>
              <a:gd name="connsiteY43" fmla="*/ 2583281 h 5753325"/>
              <a:gd name="connsiteX44" fmla="*/ 5838091 w 6530408"/>
              <a:gd name="connsiteY44" fmla="*/ 2753474 h 5753325"/>
              <a:gd name="connsiteX45" fmla="*/ 5777471 w 6530408"/>
              <a:gd name="connsiteY45" fmla="*/ 2901570 h 5753325"/>
              <a:gd name="connsiteX46" fmla="*/ 5723992 w 6530408"/>
              <a:gd name="connsiteY46" fmla="*/ 2998752 h 5753325"/>
              <a:gd name="connsiteX47" fmla="*/ 5557886 w 6530408"/>
              <a:gd name="connsiteY47" fmla="*/ 3329735 h 5753325"/>
              <a:gd name="connsiteX48" fmla="*/ 5471501 w 6530408"/>
              <a:gd name="connsiteY48" fmla="*/ 3462221 h 5753325"/>
              <a:gd name="connsiteX49" fmla="*/ 5465154 w 6530408"/>
              <a:gd name="connsiteY49" fmla="*/ 3541065 h 5753325"/>
              <a:gd name="connsiteX50" fmla="*/ 5437889 w 6530408"/>
              <a:gd name="connsiteY50" fmla="*/ 3559927 h 5753325"/>
              <a:gd name="connsiteX51" fmla="*/ 5432770 w 6530408"/>
              <a:gd name="connsiteY51" fmla="*/ 3562948 h 5753325"/>
              <a:gd name="connsiteX52" fmla="*/ 5406795 w 6530408"/>
              <a:gd name="connsiteY52" fmla="*/ 3578594 h 5753325"/>
              <a:gd name="connsiteX53" fmla="*/ 5381495 w 6530408"/>
              <a:gd name="connsiteY53" fmla="*/ 3599883 h 5753325"/>
              <a:gd name="connsiteX54" fmla="*/ 5363689 w 6530408"/>
              <a:gd name="connsiteY54" fmla="*/ 3633299 h 5753325"/>
              <a:gd name="connsiteX55" fmla="*/ 5291870 w 6530408"/>
              <a:gd name="connsiteY55" fmla="*/ 3799039 h 5753325"/>
              <a:gd name="connsiteX56" fmla="*/ 5241600 w 6530408"/>
              <a:gd name="connsiteY56" fmla="*/ 3894238 h 5753325"/>
              <a:gd name="connsiteX57" fmla="*/ 5211041 w 6530408"/>
              <a:gd name="connsiteY57" fmla="*/ 3924184 h 5753325"/>
              <a:gd name="connsiteX58" fmla="*/ 5176073 w 6530408"/>
              <a:gd name="connsiteY58" fmla="*/ 3970179 h 5753325"/>
              <a:gd name="connsiteX59" fmla="*/ 5172826 w 6530408"/>
              <a:gd name="connsiteY59" fmla="*/ 3991773 h 5753325"/>
              <a:gd name="connsiteX60" fmla="*/ 5157053 w 6530408"/>
              <a:gd name="connsiteY60" fmla="*/ 3997708 h 5753325"/>
              <a:gd name="connsiteX61" fmla="*/ 5127922 w 6530408"/>
              <a:gd name="connsiteY61" fmla="*/ 4022660 h 5753325"/>
              <a:gd name="connsiteX62" fmla="*/ 5020872 w 6530408"/>
              <a:gd name="connsiteY62" fmla="*/ 4075951 h 5753325"/>
              <a:gd name="connsiteX63" fmla="*/ 4991410 w 6530408"/>
              <a:gd name="connsiteY63" fmla="*/ 4087598 h 5753325"/>
              <a:gd name="connsiteX64" fmla="*/ 4930112 w 6530408"/>
              <a:gd name="connsiteY64" fmla="*/ 4138459 h 5753325"/>
              <a:gd name="connsiteX65" fmla="*/ 4834224 w 6530408"/>
              <a:gd name="connsiteY65" fmla="*/ 4231643 h 5753325"/>
              <a:gd name="connsiteX66" fmla="*/ 4812599 w 6530408"/>
              <a:gd name="connsiteY66" fmla="*/ 4249449 h 5753325"/>
              <a:gd name="connsiteX67" fmla="*/ 4789188 w 6530408"/>
              <a:gd name="connsiteY67" fmla="*/ 4256678 h 5753325"/>
              <a:gd name="connsiteX68" fmla="*/ 4779554 w 6530408"/>
              <a:gd name="connsiteY68" fmla="*/ 4251313 h 5753325"/>
              <a:gd name="connsiteX69" fmla="*/ 4766885 w 6530408"/>
              <a:gd name="connsiteY69" fmla="*/ 4259812 h 5753325"/>
              <a:gd name="connsiteX70" fmla="*/ 4762510 w 6530408"/>
              <a:gd name="connsiteY70" fmla="*/ 4260383 h 5753325"/>
              <a:gd name="connsiteX71" fmla="*/ 4738416 w 6530408"/>
              <a:gd name="connsiteY71" fmla="*/ 4265355 h 5753325"/>
              <a:gd name="connsiteX72" fmla="*/ 4712007 w 6530408"/>
              <a:gd name="connsiteY72" fmla="*/ 4317892 h 5753325"/>
              <a:gd name="connsiteX73" fmla="*/ 4658930 w 6530408"/>
              <a:gd name="connsiteY73" fmla="*/ 4348041 h 5753325"/>
              <a:gd name="connsiteX74" fmla="*/ 4443526 w 6530408"/>
              <a:gd name="connsiteY74" fmla="*/ 4507851 h 5753325"/>
              <a:gd name="connsiteX75" fmla="*/ 4289766 w 6530408"/>
              <a:gd name="connsiteY75" fmla="*/ 4711450 h 5753325"/>
              <a:gd name="connsiteX76" fmla="*/ 4150870 w 6530408"/>
              <a:gd name="connsiteY76" fmla="*/ 4818480 h 5753325"/>
              <a:gd name="connsiteX77" fmla="*/ 4006639 w 6530408"/>
              <a:gd name="connsiteY77" fmla="*/ 4933815 h 5753325"/>
              <a:gd name="connsiteX78" fmla="*/ 3298210 w 6530408"/>
              <a:gd name="connsiteY78" fmla="*/ 5070790 h 5753325"/>
              <a:gd name="connsiteX79" fmla="*/ 2947678 w 6530408"/>
              <a:gd name="connsiteY79" fmla="*/ 5117869 h 5753325"/>
              <a:gd name="connsiteX80" fmla="*/ 2822169 w 6530408"/>
              <a:gd name="connsiteY80" fmla="*/ 5129396 h 5753325"/>
              <a:gd name="connsiteX81" fmla="*/ 2538773 w 6530408"/>
              <a:gd name="connsiteY81" fmla="*/ 5313397 h 5753325"/>
              <a:gd name="connsiteX82" fmla="*/ 2014500 w 6530408"/>
              <a:gd name="connsiteY82" fmla="*/ 5519744 h 5753325"/>
              <a:gd name="connsiteX83" fmla="*/ 1934391 w 6530408"/>
              <a:gd name="connsiteY83" fmla="*/ 5591335 h 5753325"/>
              <a:gd name="connsiteX84" fmla="*/ 1892550 w 6530408"/>
              <a:gd name="connsiteY84" fmla="*/ 5649708 h 5753325"/>
              <a:gd name="connsiteX85" fmla="*/ 1854769 w 6530408"/>
              <a:gd name="connsiteY85" fmla="*/ 5647691 h 5753325"/>
              <a:gd name="connsiteX86" fmla="*/ 1809461 w 6530408"/>
              <a:gd name="connsiteY86" fmla="*/ 5648628 h 5753325"/>
              <a:gd name="connsiteX87" fmla="*/ 1745150 w 6530408"/>
              <a:gd name="connsiteY87" fmla="*/ 5693879 h 5753325"/>
              <a:gd name="connsiteX88" fmla="*/ 1713375 w 6530408"/>
              <a:gd name="connsiteY88" fmla="*/ 5684672 h 5753325"/>
              <a:gd name="connsiteX89" fmla="*/ 1707808 w 6530408"/>
              <a:gd name="connsiteY89" fmla="*/ 5682611 h 5753325"/>
              <a:gd name="connsiteX90" fmla="*/ 1679313 w 6530408"/>
              <a:gd name="connsiteY90" fmla="*/ 5672360 h 5753325"/>
              <a:gd name="connsiteX91" fmla="*/ 1646933 w 6530408"/>
              <a:gd name="connsiteY91" fmla="*/ 5666227 h 5753325"/>
              <a:gd name="connsiteX92" fmla="*/ 1610055 w 6530408"/>
              <a:gd name="connsiteY92" fmla="*/ 5673643 h 5753325"/>
              <a:gd name="connsiteX93" fmla="*/ 1437641 w 6530408"/>
              <a:gd name="connsiteY93" fmla="*/ 5723266 h 5753325"/>
              <a:gd name="connsiteX94" fmla="*/ 1332869 w 6530408"/>
              <a:gd name="connsiteY94" fmla="*/ 5744752 h 5753325"/>
              <a:gd name="connsiteX95" fmla="*/ 1290525 w 6530408"/>
              <a:gd name="connsiteY95" fmla="*/ 5740036 h 5753325"/>
              <a:gd name="connsiteX96" fmla="*/ 1233107 w 6530408"/>
              <a:gd name="connsiteY96" fmla="*/ 5742106 h 5753325"/>
              <a:gd name="connsiteX97" fmla="*/ 1214532 w 6530408"/>
              <a:gd name="connsiteY97" fmla="*/ 5753325 h 5753325"/>
              <a:gd name="connsiteX98" fmla="*/ 1199955 w 6530408"/>
              <a:gd name="connsiteY98" fmla="*/ 5744831 h 5753325"/>
              <a:gd name="connsiteX99" fmla="*/ 1162337 w 6530408"/>
              <a:gd name="connsiteY99" fmla="*/ 5738048 h 5753325"/>
              <a:gd name="connsiteX100" fmla="*/ 1053457 w 6530408"/>
              <a:gd name="connsiteY100" fmla="*/ 5688676 h 5753325"/>
              <a:gd name="connsiteX101" fmla="*/ 1025798 w 6530408"/>
              <a:gd name="connsiteY101" fmla="*/ 5673166 h 5753325"/>
              <a:gd name="connsiteX102" fmla="*/ 947900 w 6530408"/>
              <a:gd name="connsiteY102" fmla="*/ 5657848 h 5753325"/>
              <a:gd name="connsiteX103" fmla="*/ 815627 w 6530408"/>
              <a:gd name="connsiteY103" fmla="*/ 5642557 h 5753325"/>
              <a:gd name="connsiteX104" fmla="*/ 788251 w 6530408"/>
              <a:gd name="connsiteY104" fmla="*/ 5637065 h 5753325"/>
              <a:gd name="connsiteX105" fmla="*/ 767822 w 6530408"/>
              <a:gd name="connsiteY105" fmla="*/ 5623450 h 5753325"/>
              <a:gd name="connsiteX106" fmla="*/ 765791 w 6530408"/>
              <a:gd name="connsiteY106" fmla="*/ 5612539 h 5753325"/>
              <a:gd name="connsiteX107" fmla="*/ 751230 w 6530408"/>
              <a:gd name="connsiteY107" fmla="*/ 5608092 h 5753325"/>
              <a:gd name="connsiteX108" fmla="*/ 748008 w 6530408"/>
              <a:gd name="connsiteY108" fmla="*/ 5605052 h 5753325"/>
              <a:gd name="connsiteX109" fmla="*/ 728871 w 6530408"/>
              <a:gd name="connsiteY109" fmla="*/ 5589469 h 5753325"/>
              <a:gd name="connsiteX110" fmla="*/ 671898 w 6530408"/>
              <a:gd name="connsiteY110" fmla="*/ 5602363 h 5753325"/>
              <a:gd name="connsiteX111" fmla="*/ 615065 w 6530408"/>
              <a:gd name="connsiteY111" fmla="*/ 5580257 h 5753325"/>
              <a:gd name="connsiteX112" fmla="*/ 355785 w 6530408"/>
              <a:gd name="connsiteY112" fmla="*/ 5514383 h 5753325"/>
              <a:gd name="connsiteX113" fmla="*/ 102269 w 6530408"/>
              <a:gd name="connsiteY113" fmla="*/ 5524347 h 5753325"/>
              <a:gd name="connsiteX114" fmla="*/ 13160 w 6530408"/>
              <a:gd name="connsiteY114" fmla="*/ 5514159 h 5753325"/>
              <a:gd name="connsiteX115" fmla="*/ 0 w 6530408"/>
              <a:gd name="connsiteY115" fmla="*/ 5511735 h 5753325"/>
              <a:gd name="connsiteX116" fmla="*/ 0 w 6530408"/>
              <a:gd name="connsiteY116" fmla="*/ 0 h 5753325"/>
              <a:gd name="connsiteX0" fmla="*/ 0 w 6506836"/>
              <a:gd name="connsiteY0" fmla="*/ 0 h 5753325"/>
              <a:gd name="connsiteX1" fmla="*/ 6438980 w 6506836"/>
              <a:gd name="connsiteY1" fmla="*/ 0 h 5753325"/>
              <a:gd name="connsiteX2" fmla="*/ 6439047 w 6506836"/>
              <a:gd name="connsiteY2" fmla="*/ 147 h 5753325"/>
              <a:gd name="connsiteX3" fmla="*/ 6443456 w 6506836"/>
              <a:gd name="connsiteY3" fmla="*/ 130105 h 5753325"/>
              <a:gd name="connsiteX4" fmla="*/ 6447632 w 6506836"/>
              <a:gd name="connsiteY4" fmla="*/ 170016 h 5753325"/>
              <a:gd name="connsiteX5" fmla="*/ 6465936 w 6506836"/>
              <a:gd name="connsiteY5" fmla="*/ 274847 h 5753325"/>
              <a:gd name="connsiteX6" fmla="*/ 6506836 w 6506836"/>
              <a:gd name="connsiteY6" fmla="*/ 331778 h 5753325"/>
              <a:gd name="connsiteX7" fmla="*/ 6488360 w 6506836"/>
              <a:gd name="connsiteY7" fmla="*/ 535865 h 5753325"/>
              <a:gd name="connsiteX8" fmla="*/ 6492864 w 6506836"/>
              <a:gd name="connsiteY8" fmla="*/ 615799 h 5753325"/>
              <a:gd name="connsiteX9" fmla="*/ 6459988 w 6506836"/>
              <a:gd name="connsiteY9" fmla="*/ 707628 h 5753325"/>
              <a:gd name="connsiteX10" fmla="*/ 6453989 w 6506836"/>
              <a:gd name="connsiteY10" fmla="*/ 711876 h 5753325"/>
              <a:gd name="connsiteX11" fmla="*/ 6453209 w 6506836"/>
              <a:gd name="connsiteY11" fmla="*/ 719127 h 5753325"/>
              <a:gd name="connsiteX12" fmla="*/ 6457662 w 6506836"/>
              <a:gd name="connsiteY12" fmla="*/ 723331 h 5753325"/>
              <a:gd name="connsiteX13" fmla="*/ 6447445 w 6506836"/>
              <a:gd name="connsiteY13" fmla="*/ 780003 h 5753325"/>
              <a:gd name="connsiteX14" fmla="*/ 6426552 w 6506836"/>
              <a:gd name="connsiteY14" fmla="*/ 845805 h 5753325"/>
              <a:gd name="connsiteX15" fmla="*/ 6434072 w 6506836"/>
              <a:gd name="connsiteY15" fmla="*/ 910733 h 5753325"/>
              <a:gd name="connsiteX16" fmla="*/ 6432570 w 6506836"/>
              <a:gd name="connsiteY16" fmla="*/ 983394 h 5753325"/>
              <a:gd name="connsiteX17" fmla="*/ 6431878 w 6506836"/>
              <a:gd name="connsiteY17" fmla="*/ 1026728 h 5753325"/>
              <a:gd name="connsiteX18" fmla="*/ 6414269 w 6506836"/>
              <a:gd name="connsiteY18" fmla="*/ 1151111 h 5753325"/>
              <a:gd name="connsiteX19" fmla="*/ 6371722 w 6506836"/>
              <a:gd name="connsiteY19" fmla="*/ 1318080 h 5753325"/>
              <a:gd name="connsiteX20" fmla="*/ 6356023 w 6506836"/>
              <a:gd name="connsiteY20" fmla="*/ 1356227 h 5753325"/>
              <a:gd name="connsiteX21" fmla="*/ 6356157 w 6506836"/>
              <a:gd name="connsiteY21" fmla="*/ 1361967 h 5753325"/>
              <a:gd name="connsiteX22" fmla="*/ 6350613 w 6506836"/>
              <a:gd name="connsiteY22" fmla="*/ 1393569 h 5753325"/>
              <a:gd name="connsiteX23" fmla="*/ 6357062 w 6506836"/>
              <a:gd name="connsiteY23" fmla="*/ 1444071 h 5753325"/>
              <a:gd name="connsiteX24" fmla="*/ 6364832 w 6506836"/>
              <a:gd name="connsiteY24" fmla="*/ 1478763 h 5753325"/>
              <a:gd name="connsiteX25" fmla="*/ 6369745 w 6506836"/>
              <a:gd name="connsiteY25" fmla="*/ 1495680 h 5753325"/>
              <a:gd name="connsiteX26" fmla="*/ 6370898 w 6506836"/>
              <a:gd name="connsiteY26" fmla="*/ 1513331 h 5753325"/>
              <a:gd name="connsiteX27" fmla="*/ 6368801 w 6506836"/>
              <a:gd name="connsiteY27" fmla="*/ 1527414 h 5753325"/>
              <a:gd name="connsiteX28" fmla="*/ 6359177 w 6506836"/>
              <a:gd name="connsiteY28" fmla="*/ 1639513 h 5753325"/>
              <a:gd name="connsiteX29" fmla="*/ 6299489 w 6506836"/>
              <a:gd name="connsiteY29" fmla="*/ 1784860 h 5753325"/>
              <a:gd name="connsiteX30" fmla="*/ 6267878 w 6506836"/>
              <a:gd name="connsiteY30" fmla="*/ 1858572 h 5753325"/>
              <a:gd name="connsiteX31" fmla="*/ 6251146 w 6506836"/>
              <a:gd name="connsiteY31" fmla="*/ 1926167 h 5753325"/>
              <a:gd name="connsiteX32" fmla="*/ 6210686 w 6506836"/>
              <a:gd name="connsiteY32" fmla="*/ 2014834 h 5753325"/>
              <a:gd name="connsiteX33" fmla="*/ 6106652 w 6506836"/>
              <a:gd name="connsiteY33" fmla="*/ 2150572 h 5753325"/>
              <a:gd name="connsiteX34" fmla="*/ 6097813 w 6506836"/>
              <a:gd name="connsiteY34" fmla="*/ 2172208 h 5753325"/>
              <a:gd name="connsiteX35" fmla="*/ 6095990 w 6506836"/>
              <a:gd name="connsiteY35" fmla="*/ 2181185 h 5753325"/>
              <a:gd name="connsiteX36" fmla="*/ 6090126 w 6506836"/>
              <a:gd name="connsiteY36" fmla="*/ 2192533 h 5753325"/>
              <a:gd name="connsiteX37" fmla="*/ 6089503 w 6506836"/>
              <a:gd name="connsiteY37" fmla="*/ 2192543 h 5753325"/>
              <a:gd name="connsiteX38" fmla="*/ 6084946 w 6506836"/>
              <a:gd name="connsiteY38" fmla="*/ 2203694 h 5753325"/>
              <a:gd name="connsiteX39" fmla="*/ 5987861 w 6506836"/>
              <a:gd name="connsiteY39" fmla="*/ 2304868 h 5753325"/>
              <a:gd name="connsiteX40" fmla="*/ 5973439 w 6506836"/>
              <a:gd name="connsiteY40" fmla="*/ 2385635 h 5753325"/>
              <a:gd name="connsiteX41" fmla="*/ 5916727 w 6506836"/>
              <a:gd name="connsiteY41" fmla="*/ 2458777 h 5753325"/>
              <a:gd name="connsiteX42" fmla="*/ 5856524 w 6506836"/>
              <a:gd name="connsiteY42" fmla="*/ 2583281 h 5753325"/>
              <a:gd name="connsiteX43" fmla="*/ 5838091 w 6506836"/>
              <a:gd name="connsiteY43" fmla="*/ 2753474 h 5753325"/>
              <a:gd name="connsiteX44" fmla="*/ 5777471 w 6506836"/>
              <a:gd name="connsiteY44" fmla="*/ 2901570 h 5753325"/>
              <a:gd name="connsiteX45" fmla="*/ 5723992 w 6506836"/>
              <a:gd name="connsiteY45" fmla="*/ 2998752 h 5753325"/>
              <a:gd name="connsiteX46" fmla="*/ 5557886 w 6506836"/>
              <a:gd name="connsiteY46" fmla="*/ 3329735 h 5753325"/>
              <a:gd name="connsiteX47" fmla="*/ 5471501 w 6506836"/>
              <a:gd name="connsiteY47" fmla="*/ 3462221 h 5753325"/>
              <a:gd name="connsiteX48" fmla="*/ 5465154 w 6506836"/>
              <a:gd name="connsiteY48" fmla="*/ 3541065 h 5753325"/>
              <a:gd name="connsiteX49" fmla="*/ 5437889 w 6506836"/>
              <a:gd name="connsiteY49" fmla="*/ 3559927 h 5753325"/>
              <a:gd name="connsiteX50" fmla="*/ 5432770 w 6506836"/>
              <a:gd name="connsiteY50" fmla="*/ 3562948 h 5753325"/>
              <a:gd name="connsiteX51" fmla="*/ 5406795 w 6506836"/>
              <a:gd name="connsiteY51" fmla="*/ 3578594 h 5753325"/>
              <a:gd name="connsiteX52" fmla="*/ 5381495 w 6506836"/>
              <a:gd name="connsiteY52" fmla="*/ 3599883 h 5753325"/>
              <a:gd name="connsiteX53" fmla="*/ 5363689 w 6506836"/>
              <a:gd name="connsiteY53" fmla="*/ 3633299 h 5753325"/>
              <a:gd name="connsiteX54" fmla="*/ 5291870 w 6506836"/>
              <a:gd name="connsiteY54" fmla="*/ 3799039 h 5753325"/>
              <a:gd name="connsiteX55" fmla="*/ 5241600 w 6506836"/>
              <a:gd name="connsiteY55" fmla="*/ 3894238 h 5753325"/>
              <a:gd name="connsiteX56" fmla="*/ 5211041 w 6506836"/>
              <a:gd name="connsiteY56" fmla="*/ 3924184 h 5753325"/>
              <a:gd name="connsiteX57" fmla="*/ 5176073 w 6506836"/>
              <a:gd name="connsiteY57" fmla="*/ 3970179 h 5753325"/>
              <a:gd name="connsiteX58" fmla="*/ 5172826 w 6506836"/>
              <a:gd name="connsiteY58" fmla="*/ 3991773 h 5753325"/>
              <a:gd name="connsiteX59" fmla="*/ 5157053 w 6506836"/>
              <a:gd name="connsiteY59" fmla="*/ 3997708 h 5753325"/>
              <a:gd name="connsiteX60" fmla="*/ 5127922 w 6506836"/>
              <a:gd name="connsiteY60" fmla="*/ 4022660 h 5753325"/>
              <a:gd name="connsiteX61" fmla="*/ 5020872 w 6506836"/>
              <a:gd name="connsiteY61" fmla="*/ 4075951 h 5753325"/>
              <a:gd name="connsiteX62" fmla="*/ 4991410 w 6506836"/>
              <a:gd name="connsiteY62" fmla="*/ 4087598 h 5753325"/>
              <a:gd name="connsiteX63" fmla="*/ 4930112 w 6506836"/>
              <a:gd name="connsiteY63" fmla="*/ 4138459 h 5753325"/>
              <a:gd name="connsiteX64" fmla="*/ 4834224 w 6506836"/>
              <a:gd name="connsiteY64" fmla="*/ 4231643 h 5753325"/>
              <a:gd name="connsiteX65" fmla="*/ 4812599 w 6506836"/>
              <a:gd name="connsiteY65" fmla="*/ 4249449 h 5753325"/>
              <a:gd name="connsiteX66" fmla="*/ 4789188 w 6506836"/>
              <a:gd name="connsiteY66" fmla="*/ 4256678 h 5753325"/>
              <a:gd name="connsiteX67" fmla="*/ 4779554 w 6506836"/>
              <a:gd name="connsiteY67" fmla="*/ 4251313 h 5753325"/>
              <a:gd name="connsiteX68" fmla="*/ 4766885 w 6506836"/>
              <a:gd name="connsiteY68" fmla="*/ 4259812 h 5753325"/>
              <a:gd name="connsiteX69" fmla="*/ 4762510 w 6506836"/>
              <a:gd name="connsiteY69" fmla="*/ 4260383 h 5753325"/>
              <a:gd name="connsiteX70" fmla="*/ 4738416 w 6506836"/>
              <a:gd name="connsiteY70" fmla="*/ 4265355 h 5753325"/>
              <a:gd name="connsiteX71" fmla="*/ 4712007 w 6506836"/>
              <a:gd name="connsiteY71" fmla="*/ 4317892 h 5753325"/>
              <a:gd name="connsiteX72" fmla="*/ 4658930 w 6506836"/>
              <a:gd name="connsiteY72" fmla="*/ 4348041 h 5753325"/>
              <a:gd name="connsiteX73" fmla="*/ 4443526 w 6506836"/>
              <a:gd name="connsiteY73" fmla="*/ 4507851 h 5753325"/>
              <a:gd name="connsiteX74" fmla="*/ 4289766 w 6506836"/>
              <a:gd name="connsiteY74" fmla="*/ 4711450 h 5753325"/>
              <a:gd name="connsiteX75" fmla="*/ 4150870 w 6506836"/>
              <a:gd name="connsiteY75" fmla="*/ 4818480 h 5753325"/>
              <a:gd name="connsiteX76" fmla="*/ 4006639 w 6506836"/>
              <a:gd name="connsiteY76" fmla="*/ 4933815 h 5753325"/>
              <a:gd name="connsiteX77" fmla="*/ 3298210 w 6506836"/>
              <a:gd name="connsiteY77" fmla="*/ 5070790 h 5753325"/>
              <a:gd name="connsiteX78" fmla="*/ 2947678 w 6506836"/>
              <a:gd name="connsiteY78" fmla="*/ 5117869 h 5753325"/>
              <a:gd name="connsiteX79" fmla="*/ 2822169 w 6506836"/>
              <a:gd name="connsiteY79" fmla="*/ 5129396 h 5753325"/>
              <a:gd name="connsiteX80" fmla="*/ 2538773 w 6506836"/>
              <a:gd name="connsiteY80" fmla="*/ 5313397 h 5753325"/>
              <a:gd name="connsiteX81" fmla="*/ 2014500 w 6506836"/>
              <a:gd name="connsiteY81" fmla="*/ 5519744 h 5753325"/>
              <a:gd name="connsiteX82" fmla="*/ 1934391 w 6506836"/>
              <a:gd name="connsiteY82" fmla="*/ 5591335 h 5753325"/>
              <a:gd name="connsiteX83" fmla="*/ 1892550 w 6506836"/>
              <a:gd name="connsiteY83" fmla="*/ 5649708 h 5753325"/>
              <a:gd name="connsiteX84" fmla="*/ 1854769 w 6506836"/>
              <a:gd name="connsiteY84" fmla="*/ 5647691 h 5753325"/>
              <a:gd name="connsiteX85" fmla="*/ 1809461 w 6506836"/>
              <a:gd name="connsiteY85" fmla="*/ 5648628 h 5753325"/>
              <a:gd name="connsiteX86" fmla="*/ 1745150 w 6506836"/>
              <a:gd name="connsiteY86" fmla="*/ 5693879 h 5753325"/>
              <a:gd name="connsiteX87" fmla="*/ 1713375 w 6506836"/>
              <a:gd name="connsiteY87" fmla="*/ 5684672 h 5753325"/>
              <a:gd name="connsiteX88" fmla="*/ 1707808 w 6506836"/>
              <a:gd name="connsiteY88" fmla="*/ 5682611 h 5753325"/>
              <a:gd name="connsiteX89" fmla="*/ 1679313 w 6506836"/>
              <a:gd name="connsiteY89" fmla="*/ 5672360 h 5753325"/>
              <a:gd name="connsiteX90" fmla="*/ 1646933 w 6506836"/>
              <a:gd name="connsiteY90" fmla="*/ 5666227 h 5753325"/>
              <a:gd name="connsiteX91" fmla="*/ 1610055 w 6506836"/>
              <a:gd name="connsiteY91" fmla="*/ 5673643 h 5753325"/>
              <a:gd name="connsiteX92" fmla="*/ 1437641 w 6506836"/>
              <a:gd name="connsiteY92" fmla="*/ 5723266 h 5753325"/>
              <a:gd name="connsiteX93" fmla="*/ 1332869 w 6506836"/>
              <a:gd name="connsiteY93" fmla="*/ 5744752 h 5753325"/>
              <a:gd name="connsiteX94" fmla="*/ 1290525 w 6506836"/>
              <a:gd name="connsiteY94" fmla="*/ 5740036 h 5753325"/>
              <a:gd name="connsiteX95" fmla="*/ 1233107 w 6506836"/>
              <a:gd name="connsiteY95" fmla="*/ 5742106 h 5753325"/>
              <a:gd name="connsiteX96" fmla="*/ 1214532 w 6506836"/>
              <a:gd name="connsiteY96" fmla="*/ 5753325 h 5753325"/>
              <a:gd name="connsiteX97" fmla="*/ 1199955 w 6506836"/>
              <a:gd name="connsiteY97" fmla="*/ 5744831 h 5753325"/>
              <a:gd name="connsiteX98" fmla="*/ 1162337 w 6506836"/>
              <a:gd name="connsiteY98" fmla="*/ 5738048 h 5753325"/>
              <a:gd name="connsiteX99" fmla="*/ 1053457 w 6506836"/>
              <a:gd name="connsiteY99" fmla="*/ 5688676 h 5753325"/>
              <a:gd name="connsiteX100" fmla="*/ 1025798 w 6506836"/>
              <a:gd name="connsiteY100" fmla="*/ 5673166 h 5753325"/>
              <a:gd name="connsiteX101" fmla="*/ 947900 w 6506836"/>
              <a:gd name="connsiteY101" fmla="*/ 5657848 h 5753325"/>
              <a:gd name="connsiteX102" fmla="*/ 815627 w 6506836"/>
              <a:gd name="connsiteY102" fmla="*/ 5642557 h 5753325"/>
              <a:gd name="connsiteX103" fmla="*/ 788251 w 6506836"/>
              <a:gd name="connsiteY103" fmla="*/ 5637065 h 5753325"/>
              <a:gd name="connsiteX104" fmla="*/ 767822 w 6506836"/>
              <a:gd name="connsiteY104" fmla="*/ 5623450 h 5753325"/>
              <a:gd name="connsiteX105" fmla="*/ 765791 w 6506836"/>
              <a:gd name="connsiteY105" fmla="*/ 5612539 h 5753325"/>
              <a:gd name="connsiteX106" fmla="*/ 751230 w 6506836"/>
              <a:gd name="connsiteY106" fmla="*/ 5608092 h 5753325"/>
              <a:gd name="connsiteX107" fmla="*/ 748008 w 6506836"/>
              <a:gd name="connsiteY107" fmla="*/ 5605052 h 5753325"/>
              <a:gd name="connsiteX108" fmla="*/ 728871 w 6506836"/>
              <a:gd name="connsiteY108" fmla="*/ 5589469 h 5753325"/>
              <a:gd name="connsiteX109" fmla="*/ 671898 w 6506836"/>
              <a:gd name="connsiteY109" fmla="*/ 5602363 h 5753325"/>
              <a:gd name="connsiteX110" fmla="*/ 615065 w 6506836"/>
              <a:gd name="connsiteY110" fmla="*/ 5580257 h 5753325"/>
              <a:gd name="connsiteX111" fmla="*/ 355785 w 6506836"/>
              <a:gd name="connsiteY111" fmla="*/ 5514383 h 5753325"/>
              <a:gd name="connsiteX112" fmla="*/ 102269 w 6506836"/>
              <a:gd name="connsiteY112" fmla="*/ 5524347 h 5753325"/>
              <a:gd name="connsiteX113" fmla="*/ 13160 w 6506836"/>
              <a:gd name="connsiteY113" fmla="*/ 5514159 h 5753325"/>
              <a:gd name="connsiteX114" fmla="*/ 0 w 6506836"/>
              <a:gd name="connsiteY114" fmla="*/ 5511735 h 5753325"/>
              <a:gd name="connsiteX115" fmla="*/ 0 w 6506836"/>
              <a:gd name="connsiteY115"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465936 w 6492864"/>
              <a:gd name="connsiteY5" fmla="*/ 274847 h 5753325"/>
              <a:gd name="connsiteX6" fmla="*/ 6488360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396598 w 6492864"/>
              <a:gd name="connsiteY5" fmla="*/ 274847 h 5753325"/>
              <a:gd name="connsiteX6" fmla="*/ 6488360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396598 w 6492864"/>
              <a:gd name="connsiteY5" fmla="*/ 274847 h 5753325"/>
              <a:gd name="connsiteX6" fmla="*/ 6375685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62955"/>
              <a:gd name="connsiteY0" fmla="*/ 0 h 5753325"/>
              <a:gd name="connsiteX1" fmla="*/ 6438980 w 6462955"/>
              <a:gd name="connsiteY1" fmla="*/ 0 h 5753325"/>
              <a:gd name="connsiteX2" fmla="*/ 6439047 w 6462955"/>
              <a:gd name="connsiteY2" fmla="*/ 147 h 5753325"/>
              <a:gd name="connsiteX3" fmla="*/ 6443456 w 6462955"/>
              <a:gd name="connsiteY3" fmla="*/ 130105 h 5753325"/>
              <a:gd name="connsiteX4" fmla="*/ 6447632 w 6462955"/>
              <a:gd name="connsiteY4" fmla="*/ 170016 h 5753325"/>
              <a:gd name="connsiteX5" fmla="*/ 6396598 w 6462955"/>
              <a:gd name="connsiteY5" fmla="*/ 274847 h 5753325"/>
              <a:gd name="connsiteX6" fmla="*/ 6375685 w 6462955"/>
              <a:gd name="connsiteY6" fmla="*/ 535865 h 5753325"/>
              <a:gd name="connsiteX7" fmla="*/ 6354187 w 6462955"/>
              <a:gd name="connsiteY7" fmla="*/ 615799 h 5753325"/>
              <a:gd name="connsiteX8" fmla="*/ 6459988 w 6462955"/>
              <a:gd name="connsiteY8" fmla="*/ 707628 h 5753325"/>
              <a:gd name="connsiteX9" fmla="*/ 6453989 w 6462955"/>
              <a:gd name="connsiteY9" fmla="*/ 711876 h 5753325"/>
              <a:gd name="connsiteX10" fmla="*/ 6453209 w 6462955"/>
              <a:gd name="connsiteY10" fmla="*/ 719127 h 5753325"/>
              <a:gd name="connsiteX11" fmla="*/ 6457662 w 6462955"/>
              <a:gd name="connsiteY11" fmla="*/ 723331 h 5753325"/>
              <a:gd name="connsiteX12" fmla="*/ 6447445 w 6462955"/>
              <a:gd name="connsiteY12" fmla="*/ 780003 h 5753325"/>
              <a:gd name="connsiteX13" fmla="*/ 6426552 w 6462955"/>
              <a:gd name="connsiteY13" fmla="*/ 845805 h 5753325"/>
              <a:gd name="connsiteX14" fmla="*/ 6434072 w 6462955"/>
              <a:gd name="connsiteY14" fmla="*/ 910733 h 5753325"/>
              <a:gd name="connsiteX15" fmla="*/ 6432570 w 6462955"/>
              <a:gd name="connsiteY15" fmla="*/ 983394 h 5753325"/>
              <a:gd name="connsiteX16" fmla="*/ 6431878 w 6462955"/>
              <a:gd name="connsiteY16" fmla="*/ 1026728 h 5753325"/>
              <a:gd name="connsiteX17" fmla="*/ 6414269 w 6462955"/>
              <a:gd name="connsiteY17" fmla="*/ 1151111 h 5753325"/>
              <a:gd name="connsiteX18" fmla="*/ 6371722 w 6462955"/>
              <a:gd name="connsiteY18" fmla="*/ 1318080 h 5753325"/>
              <a:gd name="connsiteX19" fmla="*/ 6356023 w 6462955"/>
              <a:gd name="connsiteY19" fmla="*/ 1356227 h 5753325"/>
              <a:gd name="connsiteX20" fmla="*/ 6356157 w 6462955"/>
              <a:gd name="connsiteY20" fmla="*/ 1361967 h 5753325"/>
              <a:gd name="connsiteX21" fmla="*/ 6350613 w 6462955"/>
              <a:gd name="connsiteY21" fmla="*/ 1393569 h 5753325"/>
              <a:gd name="connsiteX22" fmla="*/ 6357062 w 6462955"/>
              <a:gd name="connsiteY22" fmla="*/ 1444071 h 5753325"/>
              <a:gd name="connsiteX23" fmla="*/ 6364832 w 6462955"/>
              <a:gd name="connsiteY23" fmla="*/ 1478763 h 5753325"/>
              <a:gd name="connsiteX24" fmla="*/ 6369745 w 6462955"/>
              <a:gd name="connsiteY24" fmla="*/ 1495680 h 5753325"/>
              <a:gd name="connsiteX25" fmla="*/ 6370898 w 6462955"/>
              <a:gd name="connsiteY25" fmla="*/ 1513331 h 5753325"/>
              <a:gd name="connsiteX26" fmla="*/ 6368801 w 6462955"/>
              <a:gd name="connsiteY26" fmla="*/ 1527414 h 5753325"/>
              <a:gd name="connsiteX27" fmla="*/ 6359177 w 6462955"/>
              <a:gd name="connsiteY27" fmla="*/ 1639513 h 5753325"/>
              <a:gd name="connsiteX28" fmla="*/ 6299489 w 6462955"/>
              <a:gd name="connsiteY28" fmla="*/ 1784860 h 5753325"/>
              <a:gd name="connsiteX29" fmla="*/ 6267878 w 6462955"/>
              <a:gd name="connsiteY29" fmla="*/ 1858572 h 5753325"/>
              <a:gd name="connsiteX30" fmla="*/ 6251146 w 6462955"/>
              <a:gd name="connsiteY30" fmla="*/ 1926167 h 5753325"/>
              <a:gd name="connsiteX31" fmla="*/ 6210686 w 6462955"/>
              <a:gd name="connsiteY31" fmla="*/ 2014834 h 5753325"/>
              <a:gd name="connsiteX32" fmla="*/ 6106652 w 6462955"/>
              <a:gd name="connsiteY32" fmla="*/ 2150572 h 5753325"/>
              <a:gd name="connsiteX33" fmla="*/ 6097813 w 6462955"/>
              <a:gd name="connsiteY33" fmla="*/ 2172208 h 5753325"/>
              <a:gd name="connsiteX34" fmla="*/ 6095990 w 6462955"/>
              <a:gd name="connsiteY34" fmla="*/ 2181185 h 5753325"/>
              <a:gd name="connsiteX35" fmla="*/ 6090126 w 6462955"/>
              <a:gd name="connsiteY35" fmla="*/ 2192533 h 5753325"/>
              <a:gd name="connsiteX36" fmla="*/ 6089503 w 6462955"/>
              <a:gd name="connsiteY36" fmla="*/ 2192543 h 5753325"/>
              <a:gd name="connsiteX37" fmla="*/ 6084946 w 6462955"/>
              <a:gd name="connsiteY37" fmla="*/ 2203694 h 5753325"/>
              <a:gd name="connsiteX38" fmla="*/ 5987861 w 6462955"/>
              <a:gd name="connsiteY38" fmla="*/ 2304868 h 5753325"/>
              <a:gd name="connsiteX39" fmla="*/ 5973439 w 6462955"/>
              <a:gd name="connsiteY39" fmla="*/ 2385635 h 5753325"/>
              <a:gd name="connsiteX40" fmla="*/ 5916727 w 6462955"/>
              <a:gd name="connsiteY40" fmla="*/ 2458777 h 5753325"/>
              <a:gd name="connsiteX41" fmla="*/ 5856524 w 6462955"/>
              <a:gd name="connsiteY41" fmla="*/ 2583281 h 5753325"/>
              <a:gd name="connsiteX42" fmla="*/ 5838091 w 6462955"/>
              <a:gd name="connsiteY42" fmla="*/ 2753474 h 5753325"/>
              <a:gd name="connsiteX43" fmla="*/ 5777471 w 6462955"/>
              <a:gd name="connsiteY43" fmla="*/ 2901570 h 5753325"/>
              <a:gd name="connsiteX44" fmla="*/ 5723992 w 6462955"/>
              <a:gd name="connsiteY44" fmla="*/ 2998752 h 5753325"/>
              <a:gd name="connsiteX45" fmla="*/ 5557886 w 6462955"/>
              <a:gd name="connsiteY45" fmla="*/ 3329735 h 5753325"/>
              <a:gd name="connsiteX46" fmla="*/ 5471501 w 6462955"/>
              <a:gd name="connsiteY46" fmla="*/ 3462221 h 5753325"/>
              <a:gd name="connsiteX47" fmla="*/ 5465154 w 6462955"/>
              <a:gd name="connsiteY47" fmla="*/ 3541065 h 5753325"/>
              <a:gd name="connsiteX48" fmla="*/ 5437889 w 6462955"/>
              <a:gd name="connsiteY48" fmla="*/ 3559927 h 5753325"/>
              <a:gd name="connsiteX49" fmla="*/ 5432770 w 6462955"/>
              <a:gd name="connsiteY49" fmla="*/ 3562948 h 5753325"/>
              <a:gd name="connsiteX50" fmla="*/ 5406795 w 6462955"/>
              <a:gd name="connsiteY50" fmla="*/ 3578594 h 5753325"/>
              <a:gd name="connsiteX51" fmla="*/ 5381495 w 6462955"/>
              <a:gd name="connsiteY51" fmla="*/ 3599883 h 5753325"/>
              <a:gd name="connsiteX52" fmla="*/ 5363689 w 6462955"/>
              <a:gd name="connsiteY52" fmla="*/ 3633299 h 5753325"/>
              <a:gd name="connsiteX53" fmla="*/ 5291870 w 6462955"/>
              <a:gd name="connsiteY53" fmla="*/ 3799039 h 5753325"/>
              <a:gd name="connsiteX54" fmla="*/ 5241600 w 6462955"/>
              <a:gd name="connsiteY54" fmla="*/ 3894238 h 5753325"/>
              <a:gd name="connsiteX55" fmla="*/ 5211041 w 6462955"/>
              <a:gd name="connsiteY55" fmla="*/ 3924184 h 5753325"/>
              <a:gd name="connsiteX56" fmla="*/ 5176073 w 6462955"/>
              <a:gd name="connsiteY56" fmla="*/ 3970179 h 5753325"/>
              <a:gd name="connsiteX57" fmla="*/ 5172826 w 6462955"/>
              <a:gd name="connsiteY57" fmla="*/ 3991773 h 5753325"/>
              <a:gd name="connsiteX58" fmla="*/ 5157053 w 6462955"/>
              <a:gd name="connsiteY58" fmla="*/ 3997708 h 5753325"/>
              <a:gd name="connsiteX59" fmla="*/ 5127922 w 6462955"/>
              <a:gd name="connsiteY59" fmla="*/ 4022660 h 5753325"/>
              <a:gd name="connsiteX60" fmla="*/ 5020872 w 6462955"/>
              <a:gd name="connsiteY60" fmla="*/ 4075951 h 5753325"/>
              <a:gd name="connsiteX61" fmla="*/ 4991410 w 6462955"/>
              <a:gd name="connsiteY61" fmla="*/ 4087598 h 5753325"/>
              <a:gd name="connsiteX62" fmla="*/ 4930112 w 6462955"/>
              <a:gd name="connsiteY62" fmla="*/ 4138459 h 5753325"/>
              <a:gd name="connsiteX63" fmla="*/ 4834224 w 6462955"/>
              <a:gd name="connsiteY63" fmla="*/ 4231643 h 5753325"/>
              <a:gd name="connsiteX64" fmla="*/ 4812599 w 6462955"/>
              <a:gd name="connsiteY64" fmla="*/ 4249449 h 5753325"/>
              <a:gd name="connsiteX65" fmla="*/ 4789188 w 6462955"/>
              <a:gd name="connsiteY65" fmla="*/ 4256678 h 5753325"/>
              <a:gd name="connsiteX66" fmla="*/ 4779554 w 6462955"/>
              <a:gd name="connsiteY66" fmla="*/ 4251313 h 5753325"/>
              <a:gd name="connsiteX67" fmla="*/ 4766885 w 6462955"/>
              <a:gd name="connsiteY67" fmla="*/ 4259812 h 5753325"/>
              <a:gd name="connsiteX68" fmla="*/ 4762510 w 6462955"/>
              <a:gd name="connsiteY68" fmla="*/ 4260383 h 5753325"/>
              <a:gd name="connsiteX69" fmla="*/ 4738416 w 6462955"/>
              <a:gd name="connsiteY69" fmla="*/ 4265355 h 5753325"/>
              <a:gd name="connsiteX70" fmla="*/ 4712007 w 6462955"/>
              <a:gd name="connsiteY70" fmla="*/ 4317892 h 5753325"/>
              <a:gd name="connsiteX71" fmla="*/ 4658930 w 6462955"/>
              <a:gd name="connsiteY71" fmla="*/ 4348041 h 5753325"/>
              <a:gd name="connsiteX72" fmla="*/ 4443526 w 6462955"/>
              <a:gd name="connsiteY72" fmla="*/ 4507851 h 5753325"/>
              <a:gd name="connsiteX73" fmla="*/ 4289766 w 6462955"/>
              <a:gd name="connsiteY73" fmla="*/ 4711450 h 5753325"/>
              <a:gd name="connsiteX74" fmla="*/ 4150870 w 6462955"/>
              <a:gd name="connsiteY74" fmla="*/ 4818480 h 5753325"/>
              <a:gd name="connsiteX75" fmla="*/ 4006639 w 6462955"/>
              <a:gd name="connsiteY75" fmla="*/ 4933815 h 5753325"/>
              <a:gd name="connsiteX76" fmla="*/ 3298210 w 6462955"/>
              <a:gd name="connsiteY76" fmla="*/ 5070790 h 5753325"/>
              <a:gd name="connsiteX77" fmla="*/ 2947678 w 6462955"/>
              <a:gd name="connsiteY77" fmla="*/ 5117869 h 5753325"/>
              <a:gd name="connsiteX78" fmla="*/ 2822169 w 6462955"/>
              <a:gd name="connsiteY78" fmla="*/ 5129396 h 5753325"/>
              <a:gd name="connsiteX79" fmla="*/ 2538773 w 6462955"/>
              <a:gd name="connsiteY79" fmla="*/ 5313397 h 5753325"/>
              <a:gd name="connsiteX80" fmla="*/ 2014500 w 6462955"/>
              <a:gd name="connsiteY80" fmla="*/ 5519744 h 5753325"/>
              <a:gd name="connsiteX81" fmla="*/ 1934391 w 6462955"/>
              <a:gd name="connsiteY81" fmla="*/ 5591335 h 5753325"/>
              <a:gd name="connsiteX82" fmla="*/ 1892550 w 6462955"/>
              <a:gd name="connsiteY82" fmla="*/ 5649708 h 5753325"/>
              <a:gd name="connsiteX83" fmla="*/ 1854769 w 6462955"/>
              <a:gd name="connsiteY83" fmla="*/ 5647691 h 5753325"/>
              <a:gd name="connsiteX84" fmla="*/ 1809461 w 6462955"/>
              <a:gd name="connsiteY84" fmla="*/ 5648628 h 5753325"/>
              <a:gd name="connsiteX85" fmla="*/ 1745150 w 6462955"/>
              <a:gd name="connsiteY85" fmla="*/ 5693879 h 5753325"/>
              <a:gd name="connsiteX86" fmla="*/ 1713375 w 6462955"/>
              <a:gd name="connsiteY86" fmla="*/ 5684672 h 5753325"/>
              <a:gd name="connsiteX87" fmla="*/ 1707808 w 6462955"/>
              <a:gd name="connsiteY87" fmla="*/ 5682611 h 5753325"/>
              <a:gd name="connsiteX88" fmla="*/ 1679313 w 6462955"/>
              <a:gd name="connsiteY88" fmla="*/ 5672360 h 5753325"/>
              <a:gd name="connsiteX89" fmla="*/ 1646933 w 6462955"/>
              <a:gd name="connsiteY89" fmla="*/ 5666227 h 5753325"/>
              <a:gd name="connsiteX90" fmla="*/ 1610055 w 6462955"/>
              <a:gd name="connsiteY90" fmla="*/ 5673643 h 5753325"/>
              <a:gd name="connsiteX91" fmla="*/ 1437641 w 6462955"/>
              <a:gd name="connsiteY91" fmla="*/ 5723266 h 5753325"/>
              <a:gd name="connsiteX92" fmla="*/ 1332869 w 6462955"/>
              <a:gd name="connsiteY92" fmla="*/ 5744752 h 5753325"/>
              <a:gd name="connsiteX93" fmla="*/ 1290525 w 6462955"/>
              <a:gd name="connsiteY93" fmla="*/ 5740036 h 5753325"/>
              <a:gd name="connsiteX94" fmla="*/ 1233107 w 6462955"/>
              <a:gd name="connsiteY94" fmla="*/ 5742106 h 5753325"/>
              <a:gd name="connsiteX95" fmla="*/ 1214532 w 6462955"/>
              <a:gd name="connsiteY95" fmla="*/ 5753325 h 5753325"/>
              <a:gd name="connsiteX96" fmla="*/ 1199955 w 6462955"/>
              <a:gd name="connsiteY96" fmla="*/ 5744831 h 5753325"/>
              <a:gd name="connsiteX97" fmla="*/ 1162337 w 6462955"/>
              <a:gd name="connsiteY97" fmla="*/ 5738048 h 5753325"/>
              <a:gd name="connsiteX98" fmla="*/ 1053457 w 6462955"/>
              <a:gd name="connsiteY98" fmla="*/ 5688676 h 5753325"/>
              <a:gd name="connsiteX99" fmla="*/ 1025798 w 6462955"/>
              <a:gd name="connsiteY99" fmla="*/ 5673166 h 5753325"/>
              <a:gd name="connsiteX100" fmla="*/ 947900 w 6462955"/>
              <a:gd name="connsiteY100" fmla="*/ 5657848 h 5753325"/>
              <a:gd name="connsiteX101" fmla="*/ 815627 w 6462955"/>
              <a:gd name="connsiteY101" fmla="*/ 5642557 h 5753325"/>
              <a:gd name="connsiteX102" fmla="*/ 788251 w 6462955"/>
              <a:gd name="connsiteY102" fmla="*/ 5637065 h 5753325"/>
              <a:gd name="connsiteX103" fmla="*/ 767822 w 6462955"/>
              <a:gd name="connsiteY103" fmla="*/ 5623450 h 5753325"/>
              <a:gd name="connsiteX104" fmla="*/ 765791 w 6462955"/>
              <a:gd name="connsiteY104" fmla="*/ 5612539 h 5753325"/>
              <a:gd name="connsiteX105" fmla="*/ 751230 w 6462955"/>
              <a:gd name="connsiteY105" fmla="*/ 5608092 h 5753325"/>
              <a:gd name="connsiteX106" fmla="*/ 748008 w 6462955"/>
              <a:gd name="connsiteY106" fmla="*/ 5605052 h 5753325"/>
              <a:gd name="connsiteX107" fmla="*/ 728871 w 6462955"/>
              <a:gd name="connsiteY107" fmla="*/ 5589469 h 5753325"/>
              <a:gd name="connsiteX108" fmla="*/ 671898 w 6462955"/>
              <a:gd name="connsiteY108" fmla="*/ 5602363 h 5753325"/>
              <a:gd name="connsiteX109" fmla="*/ 615065 w 6462955"/>
              <a:gd name="connsiteY109" fmla="*/ 5580257 h 5753325"/>
              <a:gd name="connsiteX110" fmla="*/ 355785 w 6462955"/>
              <a:gd name="connsiteY110" fmla="*/ 5514383 h 5753325"/>
              <a:gd name="connsiteX111" fmla="*/ 102269 w 6462955"/>
              <a:gd name="connsiteY111" fmla="*/ 5524347 h 5753325"/>
              <a:gd name="connsiteX112" fmla="*/ 13160 w 6462955"/>
              <a:gd name="connsiteY112" fmla="*/ 5514159 h 5753325"/>
              <a:gd name="connsiteX113" fmla="*/ 0 w 6462955"/>
              <a:gd name="connsiteY113" fmla="*/ 5511735 h 5753325"/>
              <a:gd name="connsiteX114" fmla="*/ 0 w 6462955"/>
              <a:gd name="connsiteY114"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453989 w 6459988"/>
              <a:gd name="connsiteY9" fmla="*/ 711876 h 5753325"/>
              <a:gd name="connsiteX10" fmla="*/ 6453209 w 6459988"/>
              <a:gd name="connsiteY10" fmla="*/ 719127 h 5753325"/>
              <a:gd name="connsiteX11" fmla="*/ 6344988 w 6459988"/>
              <a:gd name="connsiteY11" fmla="*/ 697330 h 5753325"/>
              <a:gd name="connsiteX12" fmla="*/ 6447445 w 6459988"/>
              <a:gd name="connsiteY12" fmla="*/ 780003 h 5753325"/>
              <a:gd name="connsiteX13" fmla="*/ 6426552 w 6459988"/>
              <a:gd name="connsiteY13" fmla="*/ 845805 h 5753325"/>
              <a:gd name="connsiteX14" fmla="*/ 6434072 w 6459988"/>
              <a:gd name="connsiteY14" fmla="*/ 910733 h 5753325"/>
              <a:gd name="connsiteX15" fmla="*/ 6432570 w 6459988"/>
              <a:gd name="connsiteY15" fmla="*/ 983394 h 5753325"/>
              <a:gd name="connsiteX16" fmla="*/ 6431878 w 6459988"/>
              <a:gd name="connsiteY16" fmla="*/ 1026728 h 5753325"/>
              <a:gd name="connsiteX17" fmla="*/ 6414269 w 6459988"/>
              <a:gd name="connsiteY17" fmla="*/ 1151111 h 5753325"/>
              <a:gd name="connsiteX18" fmla="*/ 6371722 w 6459988"/>
              <a:gd name="connsiteY18" fmla="*/ 1318080 h 5753325"/>
              <a:gd name="connsiteX19" fmla="*/ 6356023 w 6459988"/>
              <a:gd name="connsiteY19" fmla="*/ 1356227 h 5753325"/>
              <a:gd name="connsiteX20" fmla="*/ 6356157 w 6459988"/>
              <a:gd name="connsiteY20" fmla="*/ 1361967 h 5753325"/>
              <a:gd name="connsiteX21" fmla="*/ 6350613 w 6459988"/>
              <a:gd name="connsiteY21" fmla="*/ 1393569 h 5753325"/>
              <a:gd name="connsiteX22" fmla="*/ 6357062 w 6459988"/>
              <a:gd name="connsiteY22" fmla="*/ 1444071 h 5753325"/>
              <a:gd name="connsiteX23" fmla="*/ 6364832 w 6459988"/>
              <a:gd name="connsiteY23" fmla="*/ 1478763 h 5753325"/>
              <a:gd name="connsiteX24" fmla="*/ 6369745 w 6459988"/>
              <a:gd name="connsiteY24" fmla="*/ 1495680 h 5753325"/>
              <a:gd name="connsiteX25" fmla="*/ 6370898 w 6459988"/>
              <a:gd name="connsiteY25" fmla="*/ 1513331 h 5753325"/>
              <a:gd name="connsiteX26" fmla="*/ 6368801 w 6459988"/>
              <a:gd name="connsiteY26" fmla="*/ 1527414 h 5753325"/>
              <a:gd name="connsiteX27" fmla="*/ 6359177 w 6459988"/>
              <a:gd name="connsiteY27" fmla="*/ 1639513 h 5753325"/>
              <a:gd name="connsiteX28" fmla="*/ 6299489 w 6459988"/>
              <a:gd name="connsiteY28" fmla="*/ 1784860 h 5753325"/>
              <a:gd name="connsiteX29" fmla="*/ 6267878 w 6459988"/>
              <a:gd name="connsiteY29" fmla="*/ 1858572 h 5753325"/>
              <a:gd name="connsiteX30" fmla="*/ 6251146 w 6459988"/>
              <a:gd name="connsiteY30" fmla="*/ 1926167 h 5753325"/>
              <a:gd name="connsiteX31" fmla="*/ 6210686 w 6459988"/>
              <a:gd name="connsiteY31" fmla="*/ 2014834 h 5753325"/>
              <a:gd name="connsiteX32" fmla="*/ 6106652 w 6459988"/>
              <a:gd name="connsiteY32" fmla="*/ 2150572 h 5753325"/>
              <a:gd name="connsiteX33" fmla="*/ 6097813 w 6459988"/>
              <a:gd name="connsiteY33" fmla="*/ 2172208 h 5753325"/>
              <a:gd name="connsiteX34" fmla="*/ 6095990 w 6459988"/>
              <a:gd name="connsiteY34" fmla="*/ 2181185 h 5753325"/>
              <a:gd name="connsiteX35" fmla="*/ 6090126 w 6459988"/>
              <a:gd name="connsiteY35" fmla="*/ 2192533 h 5753325"/>
              <a:gd name="connsiteX36" fmla="*/ 6089503 w 6459988"/>
              <a:gd name="connsiteY36" fmla="*/ 2192543 h 5753325"/>
              <a:gd name="connsiteX37" fmla="*/ 6084946 w 6459988"/>
              <a:gd name="connsiteY37" fmla="*/ 2203694 h 5753325"/>
              <a:gd name="connsiteX38" fmla="*/ 5987861 w 6459988"/>
              <a:gd name="connsiteY38" fmla="*/ 2304868 h 5753325"/>
              <a:gd name="connsiteX39" fmla="*/ 5973439 w 6459988"/>
              <a:gd name="connsiteY39" fmla="*/ 2385635 h 5753325"/>
              <a:gd name="connsiteX40" fmla="*/ 5916727 w 6459988"/>
              <a:gd name="connsiteY40" fmla="*/ 2458777 h 5753325"/>
              <a:gd name="connsiteX41" fmla="*/ 5856524 w 6459988"/>
              <a:gd name="connsiteY41" fmla="*/ 2583281 h 5753325"/>
              <a:gd name="connsiteX42" fmla="*/ 5838091 w 6459988"/>
              <a:gd name="connsiteY42" fmla="*/ 2753474 h 5753325"/>
              <a:gd name="connsiteX43" fmla="*/ 5777471 w 6459988"/>
              <a:gd name="connsiteY43" fmla="*/ 2901570 h 5753325"/>
              <a:gd name="connsiteX44" fmla="*/ 5723992 w 6459988"/>
              <a:gd name="connsiteY44" fmla="*/ 2998752 h 5753325"/>
              <a:gd name="connsiteX45" fmla="*/ 5557886 w 6459988"/>
              <a:gd name="connsiteY45" fmla="*/ 3329735 h 5753325"/>
              <a:gd name="connsiteX46" fmla="*/ 5471501 w 6459988"/>
              <a:gd name="connsiteY46" fmla="*/ 3462221 h 5753325"/>
              <a:gd name="connsiteX47" fmla="*/ 5465154 w 6459988"/>
              <a:gd name="connsiteY47" fmla="*/ 3541065 h 5753325"/>
              <a:gd name="connsiteX48" fmla="*/ 5437889 w 6459988"/>
              <a:gd name="connsiteY48" fmla="*/ 3559927 h 5753325"/>
              <a:gd name="connsiteX49" fmla="*/ 5432770 w 6459988"/>
              <a:gd name="connsiteY49" fmla="*/ 3562948 h 5753325"/>
              <a:gd name="connsiteX50" fmla="*/ 5406795 w 6459988"/>
              <a:gd name="connsiteY50" fmla="*/ 3578594 h 5753325"/>
              <a:gd name="connsiteX51" fmla="*/ 5381495 w 6459988"/>
              <a:gd name="connsiteY51" fmla="*/ 3599883 h 5753325"/>
              <a:gd name="connsiteX52" fmla="*/ 5363689 w 6459988"/>
              <a:gd name="connsiteY52" fmla="*/ 3633299 h 5753325"/>
              <a:gd name="connsiteX53" fmla="*/ 5291870 w 6459988"/>
              <a:gd name="connsiteY53" fmla="*/ 3799039 h 5753325"/>
              <a:gd name="connsiteX54" fmla="*/ 5241600 w 6459988"/>
              <a:gd name="connsiteY54" fmla="*/ 3894238 h 5753325"/>
              <a:gd name="connsiteX55" fmla="*/ 5211041 w 6459988"/>
              <a:gd name="connsiteY55" fmla="*/ 3924184 h 5753325"/>
              <a:gd name="connsiteX56" fmla="*/ 5176073 w 6459988"/>
              <a:gd name="connsiteY56" fmla="*/ 3970179 h 5753325"/>
              <a:gd name="connsiteX57" fmla="*/ 5172826 w 6459988"/>
              <a:gd name="connsiteY57" fmla="*/ 3991773 h 5753325"/>
              <a:gd name="connsiteX58" fmla="*/ 5157053 w 6459988"/>
              <a:gd name="connsiteY58" fmla="*/ 3997708 h 5753325"/>
              <a:gd name="connsiteX59" fmla="*/ 5127922 w 6459988"/>
              <a:gd name="connsiteY59" fmla="*/ 4022660 h 5753325"/>
              <a:gd name="connsiteX60" fmla="*/ 5020872 w 6459988"/>
              <a:gd name="connsiteY60" fmla="*/ 4075951 h 5753325"/>
              <a:gd name="connsiteX61" fmla="*/ 4991410 w 6459988"/>
              <a:gd name="connsiteY61" fmla="*/ 4087598 h 5753325"/>
              <a:gd name="connsiteX62" fmla="*/ 4930112 w 6459988"/>
              <a:gd name="connsiteY62" fmla="*/ 4138459 h 5753325"/>
              <a:gd name="connsiteX63" fmla="*/ 4834224 w 6459988"/>
              <a:gd name="connsiteY63" fmla="*/ 4231643 h 5753325"/>
              <a:gd name="connsiteX64" fmla="*/ 4812599 w 6459988"/>
              <a:gd name="connsiteY64" fmla="*/ 4249449 h 5753325"/>
              <a:gd name="connsiteX65" fmla="*/ 4789188 w 6459988"/>
              <a:gd name="connsiteY65" fmla="*/ 4256678 h 5753325"/>
              <a:gd name="connsiteX66" fmla="*/ 4779554 w 6459988"/>
              <a:gd name="connsiteY66" fmla="*/ 4251313 h 5753325"/>
              <a:gd name="connsiteX67" fmla="*/ 4766885 w 6459988"/>
              <a:gd name="connsiteY67" fmla="*/ 4259812 h 5753325"/>
              <a:gd name="connsiteX68" fmla="*/ 4762510 w 6459988"/>
              <a:gd name="connsiteY68" fmla="*/ 4260383 h 5753325"/>
              <a:gd name="connsiteX69" fmla="*/ 4738416 w 6459988"/>
              <a:gd name="connsiteY69" fmla="*/ 4265355 h 5753325"/>
              <a:gd name="connsiteX70" fmla="*/ 4712007 w 6459988"/>
              <a:gd name="connsiteY70" fmla="*/ 4317892 h 5753325"/>
              <a:gd name="connsiteX71" fmla="*/ 4658930 w 6459988"/>
              <a:gd name="connsiteY71" fmla="*/ 4348041 h 5753325"/>
              <a:gd name="connsiteX72" fmla="*/ 4443526 w 6459988"/>
              <a:gd name="connsiteY72" fmla="*/ 4507851 h 5753325"/>
              <a:gd name="connsiteX73" fmla="*/ 4289766 w 6459988"/>
              <a:gd name="connsiteY73" fmla="*/ 4711450 h 5753325"/>
              <a:gd name="connsiteX74" fmla="*/ 4150870 w 6459988"/>
              <a:gd name="connsiteY74" fmla="*/ 4818480 h 5753325"/>
              <a:gd name="connsiteX75" fmla="*/ 4006639 w 6459988"/>
              <a:gd name="connsiteY75" fmla="*/ 4933815 h 5753325"/>
              <a:gd name="connsiteX76" fmla="*/ 3298210 w 6459988"/>
              <a:gd name="connsiteY76" fmla="*/ 5070790 h 5753325"/>
              <a:gd name="connsiteX77" fmla="*/ 2947678 w 6459988"/>
              <a:gd name="connsiteY77" fmla="*/ 5117869 h 5753325"/>
              <a:gd name="connsiteX78" fmla="*/ 2822169 w 6459988"/>
              <a:gd name="connsiteY78" fmla="*/ 5129396 h 5753325"/>
              <a:gd name="connsiteX79" fmla="*/ 2538773 w 6459988"/>
              <a:gd name="connsiteY79" fmla="*/ 5313397 h 5753325"/>
              <a:gd name="connsiteX80" fmla="*/ 2014500 w 6459988"/>
              <a:gd name="connsiteY80" fmla="*/ 5519744 h 5753325"/>
              <a:gd name="connsiteX81" fmla="*/ 1934391 w 6459988"/>
              <a:gd name="connsiteY81" fmla="*/ 5591335 h 5753325"/>
              <a:gd name="connsiteX82" fmla="*/ 1892550 w 6459988"/>
              <a:gd name="connsiteY82" fmla="*/ 5649708 h 5753325"/>
              <a:gd name="connsiteX83" fmla="*/ 1854769 w 6459988"/>
              <a:gd name="connsiteY83" fmla="*/ 5647691 h 5753325"/>
              <a:gd name="connsiteX84" fmla="*/ 1809461 w 6459988"/>
              <a:gd name="connsiteY84" fmla="*/ 5648628 h 5753325"/>
              <a:gd name="connsiteX85" fmla="*/ 1745150 w 6459988"/>
              <a:gd name="connsiteY85" fmla="*/ 5693879 h 5753325"/>
              <a:gd name="connsiteX86" fmla="*/ 1713375 w 6459988"/>
              <a:gd name="connsiteY86" fmla="*/ 5684672 h 5753325"/>
              <a:gd name="connsiteX87" fmla="*/ 1707808 w 6459988"/>
              <a:gd name="connsiteY87" fmla="*/ 5682611 h 5753325"/>
              <a:gd name="connsiteX88" fmla="*/ 1679313 w 6459988"/>
              <a:gd name="connsiteY88" fmla="*/ 5672360 h 5753325"/>
              <a:gd name="connsiteX89" fmla="*/ 1646933 w 6459988"/>
              <a:gd name="connsiteY89" fmla="*/ 5666227 h 5753325"/>
              <a:gd name="connsiteX90" fmla="*/ 1610055 w 6459988"/>
              <a:gd name="connsiteY90" fmla="*/ 5673643 h 5753325"/>
              <a:gd name="connsiteX91" fmla="*/ 1437641 w 6459988"/>
              <a:gd name="connsiteY91" fmla="*/ 5723266 h 5753325"/>
              <a:gd name="connsiteX92" fmla="*/ 1332869 w 6459988"/>
              <a:gd name="connsiteY92" fmla="*/ 5744752 h 5753325"/>
              <a:gd name="connsiteX93" fmla="*/ 1290525 w 6459988"/>
              <a:gd name="connsiteY93" fmla="*/ 5740036 h 5753325"/>
              <a:gd name="connsiteX94" fmla="*/ 1233107 w 6459988"/>
              <a:gd name="connsiteY94" fmla="*/ 5742106 h 5753325"/>
              <a:gd name="connsiteX95" fmla="*/ 1214532 w 6459988"/>
              <a:gd name="connsiteY95" fmla="*/ 5753325 h 5753325"/>
              <a:gd name="connsiteX96" fmla="*/ 1199955 w 6459988"/>
              <a:gd name="connsiteY96" fmla="*/ 5744831 h 5753325"/>
              <a:gd name="connsiteX97" fmla="*/ 1162337 w 6459988"/>
              <a:gd name="connsiteY97" fmla="*/ 5738048 h 5753325"/>
              <a:gd name="connsiteX98" fmla="*/ 1053457 w 6459988"/>
              <a:gd name="connsiteY98" fmla="*/ 5688676 h 5753325"/>
              <a:gd name="connsiteX99" fmla="*/ 1025798 w 6459988"/>
              <a:gd name="connsiteY99" fmla="*/ 5673166 h 5753325"/>
              <a:gd name="connsiteX100" fmla="*/ 947900 w 6459988"/>
              <a:gd name="connsiteY100" fmla="*/ 5657848 h 5753325"/>
              <a:gd name="connsiteX101" fmla="*/ 815627 w 6459988"/>
              <a:gd name="connsiteY101" fmla="*/ 5642557 h 5753325"/>
              <a:gd name="connsiteX102" fmla="*/ 788251 w 6459988"/>
              <a:gd name="connsiteY102" fmla="*/ 5637065 h 5753325"/>
              <a:gd name="connsiteX103" fmla="*/ 767822 w 6459988"/>
              <a:gd name="connsiteY103" fmla="*/ 5623450 h 5753325"/>
              <a:gd name="connsiteX104" fmla="*/ 765791 w 6459988"/>
              <a:gd name="connsiteY104" fmla="*/ 5612539 h 5753325"/>
              <a:gd name="connsiteX105" fmla="*/ 751230 w 6459988"/>
              <a:gd name="connsiteY105" fmla="*/ 5608092 h 5753325"/>
              <a:gd name="connsiteX106" fmla="*/ 748008 w 6459988"/>
              <a:gd name="connsiteY106" fmla="*/ 5605052 h 5753325"/>
              <a:gd name="connsiteX107" fmla="*/ 728871 w 6459988"/>
              <a:gd name="connsiteY107" fmla="*/ 5589469 h 5753325"/>
              <a:gd name="connsiteX108" fmla="*/ 671898 w 6459988"/>
              <a:gd name="connsiteY108" fmla="*/ 5602363 h 5753325"/>
              <a:gd name="connsiteX109" fmla="*/ 615065 w 6459988"/>
              <a:gd name="connsiteY109" fmla="*/ 5580257 h 5753325"/>
              <a:gd name="connsiteX110" fmla="*/ 355785 w 6459988"/>
              <a:gd name="connsiteY110" fmla="*/ 5514383 h 5753325"/>
              <a:gd name="connsiteX111" fmla="*/ 102269 w 6459988"/>
              <a:gd name="connsiteY111" fmla="*/ 5524347 h 5753325"/>
              <a:gd name="connsiteX112" fmla="*/ 13160 w 6459988"/>
              <a:gd name="connsiteY112" fmla="*/ 5514159 h 5753325"/>
              <a:gd name="connsiteX113" fmla="*/ 0 w 6459988"/>
              <a:gd name="connsiteY113" fmla="*/ 5511735 h 5753325"/>
              <a:gd name="connsiteX114" fmla="*/ 0 w 6459988"/>
              <a:gd name="connsiteY114"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453989 w 6459988"/>
              <a:gd name="connsiteY9" fmla="*/ 711876 h 5753325"/>
              <a:gd name="connsiteX10" fmla="*/ 6344988 w 6459988"/>
              <a:gd name="connsiteY10" fmla="*/ 697330 h 5753325"/>
              <a:gd name="connsiteX11" fmla="*/ 6447445 w 6459988"/>
              <a:gd name="connsiteY11" fmla="*/ 780003 h 5753325"/>
              <a:gd name="connsiteX12" fmla="*/ 6426552 w 6459988"/>
              <a:gd name="connsiteY12" fmla="*/ 845805 h 5753325"/>
              <a:gd name="connsiteX13" fmla="*/ 6434072 w 6459988"/>
              <a:gd name="connsiteY13" fmla="*/ 910733 h 5753325"/>
              <a:gd name="connsiteX14" fmla="*/ 6432570 w 6459988"/>
              <a:gd name="connsiteY14" fmla="*/ 983394 h 5753325"/>
              <a:gd name="connsiteX15" fmla="*/ 6431878 w 6459988"/>
              <a:gd name="connsiteY15" fmla="*/ 1026728 h 5753325"/>
              <a:gd name="connsiteX16" fmla="*/ 6414269 w 6459988"/>
              <a:gd name="connsiteY16" fmla="*/ 1151111 h 5753325"/>
              <a:gd name="connsiteX17" fmla="*/ 6371722 w 6459988"/>
              <a:gd name="connsiteY17" fmla="*/ 1318080 h 5753325"/>
              <a:gd name="connsiteX18" fmla="*/ 6356023 w 6459988"/>
              <a:gd name="connsiteY18" fmla="*/ 1356227 h 5753325"/>
              <a:gd name="connsiteX19" fmla="*/ 6356157 w 6459988"/>
              <a:gd name="connsiteY19" fmla="*/ 1361967 h 5753325"/>
              <a:gd name="connsiteX20" fmla="*/ 6350613 w 6459988"/>
              <a:gd name="connsiteY20" fmla="*/ 1393569 h 5753325"/>
              <a:gd name="connsiteX21" fmla="*/ 6357062 w 6459988"/>
              <a:gd name="connsiteY21" fmla="*/ 1444071 h 5753325"/>
              <a:gd name="connsiteX22" fmla="*/ 6364832 w 6459988"/>
              <a:gd name="connsiteY22" fmla="*/ 1478763 h 5753325"/>
              <a:gd name="connsiteX23" fmla="*/ 6369745 w 6459988"/>
              <a:gd name="connsiteY23" fmla="*/ 1495680 h 5753325"/>
              <a:gd name="connsiteX24" fmla="*/ 6370898 w 6459988"/>
              <a:gd name="connsiteY24" fmla="*/ 1513331 h 5753325"/>
              <a:gd name="connsiteX25" fmla="*/ 6368801 w 6459988"/>
              <a:gd name="connsiteY25" fmla="*/ 1527414 h 5753325"/>
              <a:gd name="connsiteX26" fmla="*/ 6359177 w 6459988"/>
              <a:gd name="connsiteY26" fmla="*/ 1639513 h 5753325"/>
              <a:gd name="connsiteX27" fmla="*/ 6299489 w 6459988"/>
              <a:gd name="connsiteY27" fmla="*/ 1784860 h 5753325"/>
              <a:gd name="connsiteX28" fmla="*/ 6267878 w 6459988"/>
              <a:gd name="connsiteY28" fmla="*/ 1858572 h 5753325"/>
              <a:gd name="connsiteX29" fmla="*/ 6251146 w 6459988"/>
              <a:gd name="connsiteY29" fmla="*/ 1926167 h 5753325"/>
              <a:gd name="connsiteX30" fmla="*/ 6210686 w 6459988"/>
              <a:gd name="connsiteY30" fmla="*/ 2014834 h 5753325"/>
              <a:gd name="connsiteX31" fmla="*/ 6106652 w 6459988"/>
              <a:gd name="connsiteY31" fmla="*/ 2150572 h 5753325"/>
              <a:gd name="connsiteX32" fmla="*/ 6097813 w 6459988"/>
              <a:gd name="connsiteY32" fmla="*/ 2172208 h 5753325"/>
              <a:gd name="connsiteX33" fmla="*/ 6095990 w 6459988"/>
              <a:gd name="connsiteY33" fmla="*/ 2181185 h 5753325"/>
              <a:gd name="connsiteX34" fmla="*/ 6090126 w 6459988"/>
              <a:gd name="connsiteY34" fmla="*/ 2192533 h 5753325"/>
              <a:gd name="connsiteX35" fmla="*/ 6089503 w 6459988"/>
              <a:gd name="connsiteY35" fmla="*/ 2192543 h 5753325"/>
              <a:gd name="connsiteX36" fmla="*/ 6084946 w 6459988"/>
              <a:gd name="connsiteY36" fmla="*/ 2203694 h 5753325"/>
              <a:gd name="connsiteX37" fmla="*/ 5987861 w 6459988"/>
              <a:gd name="connsiteY37" fmla="*/ 2304868 h 5753325"/>
              <a:gd name="connsiteX38" fmla="*/ 5973439 w 6459988"/>
              <a:gd name="connsiteY38" fmla="*/ 2385635 h 5753325"/>
              <a:gd name="connsiteX39" fmla="*/ 5916727 w 6459988"/>
              <a:gd name="connsiteY39" fmla="*/ 2458777 h 5753325"/>
              <a:gd name="connsiteX40" fmla="*/ 5856524 w 6459988"/>
              <a:gd name="connsiteY40" fmla="*/ 2583281 h 5753325"/>
              <a:gd name="connsiteX41" fmla="*/ 5838091 w 6459988"/>
              <a:gd name="connsiteY41" fmla="*/ 2753474 h 5753325"/>
              <a:gd name="connsiteX42" fmla="*/ 5777471 w 6459988"/>
              <a:gd name="connsiteY42" fmla="*/ 2901570 h 5753325"/>
              <a:gd name="connsiteX43" fmla="*/ 5723992 w 6459988"/>
              <a:gd name="connsiteY43" fmla="*/ 2998752 h 5753325"/>
              <a:gd name="connsiteX44" fmla="*/ 5557886 w 6459988"/>
              <a:gd name="connsiteY44" fmla="*/ 3329735 h 5753325"/>
              <a:gd name="connsiteX45" fmla="*/ 5471501 w 6459988"/>
              <a:gd name="connsiteY45" fmla="*/ 3462221 h 5753325"/>
              <a:gd name="connsiteX46" fmla="*/ 5465154 w 6459988"/>
              <a:gd name="connsiteY46" fmla="*/ 3541065 h 5753325"/>
              <a:gd name="connsiteX47" fmla="*/ 5437889 w 6459988"/>
              <a:gd name="connsiteY47" fmla="*/ 3559927 h 5753325"/>
              <a:gd name="connsiteX48" fmla="*/ 5432770 w 6459988"/>
              <a:gd name="connsiteY48" fmla="*/ 3562948 h 5753325"/>
              <a:gd name="connsiteX49" fmla="*/ 5406795 w 6459988"/>
              <a:gd name="connsiteY49" fmla="*/ 3578594 h 5753325"/>
              <a:gd name="connsiteX50" fmla="*/ 5381495 w 6459988"/>
              <a:gd name="connsiteY50" fmla="*/ 3599883 h 5753325"/>
              <a:gd name="connsiteX51" fmla="*/ 5363689 w 6459988"/>
              <a:gd name="connsiteY51" fmla="*/ 3633299 h 5753325"/>
              <a:gd name="connsiteX52" fmla="*/ 5291870 w 6459988"/>
              <a:gd name="connsiteY52" fmla="*/ 3799039 h 5753325"/>
              <a:gd name="connsiteX53" fmla="*/ 5241600 w 6459988"/>
              <a:gd name="connsiteY53" fmla="*/ 3894238 h 5753325"/>
              <a:gd name="connsiteX54" fmla="*/ 5211041 w 6459988"/>
              <a:gd name="connsiteY54" fmla="*/ 3924184 h 5753325"/>
              <a:gd name="connsiteX55" fmla="*/ 5176073 w 6459988"/>
              <a:gd name="connsiteY55" fmla="*/ 3970179 h 5753325"/>
              <a:gd name="connsiteX56" fmla="*/ 5172826 w 6459988"/>
              <a:gd name="connsiteY56" fmla="*/ 3991773 h 5753325"/>
              <a:gd name="connsiteX57" fmla="*/ 5157053 w 6459988"/>
              <a:gd name="connsiteY57" fmla="*/ 3997708 h 5753325"/>
              <a:gd name="connsiteX58" fmla="*/ 5127922 w 6459988"/>
              <a:gd name="connsiteY58" fmla="*/ 4022660 h 5753325"/>
              <a:gd name="connsiteX59" fmla="*/ 5020872 w 6459988"/>
              <a:gd name="connsiteY59" fmla="*/ 4075951 h 5753325"/>
              <a:gd name="connsiteX60" fmla="*/ 4991410 w 6459988"/>
              <a:gd name="connsiteY60" fmla="*/ 4087598 h 5753325"/>
              <a:gd name="connsiteX61" fmla="*/ 4930112 w 6459988"/>
              <a:gd name="connsiteY61" fmla="*/ 4138459 h 5753325"/>
              <a:gd name="connsiteX62" fmla="*/ 4834224 w 6459988"/>
              <a:gd name="connsiteY62" fmla="*/ 4231643 h 5753325"/>
              <a:gd name="connsiteX63" fmla="*/ 4812599 w 6459988"/>
              <a:gd name="connsiteY63" fmla="*/ 4249449 h 5753325"/>
              <a:gd name="connsiteX64" fmla="*/ 4789188 w 6459988"/>
              <a:gd name="connsiteY64" fmla="*/ 4256678 h 5753325"/>
              <a:gd name="connsiteX65" fmla="*/ 4779554 w 6459988"/>
              <a:gd name="connsiteY65" fmla="*/ 4251313 h 5753325"/>
              <a:gd name="connsiteX66" fmla="*/ 4766885 w 6459988"/>
              <a:gd name="connsiteY66" fmla="*/ 4259812 h 5753325"/>
              <a:gd name="connsiteX67" fmla="*/ 4762510 w 6459988"/>
              <a:gd name="connsiteY67" fmla="*/ 4260383 h 5753325"/>
              <a:gd name="connsiteX68" fmla="*/ 4738416 w 6459988"/>
              <a:gd name="connsiteY68" fmla="*/ 4265355 h 5753325"/>
              <a:gd name="connsiteX69" fmla="*/ 4712007 w 6459988"/>
              <a:gd name="connsiteY69" fmla="*/ 4317892 h 5753325"/>
              <a:gd name="connsiteX70" fmla="*/ 4658930 w 6459988"/>
              <a:gd name="connsiteY70" fmla="*/ 4348041 h 5753325"/>
              <a:gd name="connsiteX71" fmla="*/ 4443526 w 6459988"/>
              <a:gd name="connsiteY71" fmla="*/ 4507851 h 5753325"/>
              <a:gd name="connsiteX72" fmla="*/ 4289766 w 6459988"/>
              <a:gd name="connsiteY72" fmla="*/ 4711450 h 5753325"/>
              <a:gd name="connsiteX73" fmla="*/ 4150870 w 6459988"/>
              <a:gd name="connsiteY73" fmla="*/ 4818480 h 5753325"/>
              <a:gd name="connsiteX74" fmla="*/ 4006639 w 6459988"/>
              <a:gd name="connsiteY74" fmla="*/ 4933815 h 5753325"/>
              <a:gd name="connsiteX75" fmla="*/ 3298210 w 6459988"/>
              <a:gd name="connsiteY75" fmla="*/ 5070790 h 5753325"/>
              <a:gd name="connsiteX76" fmla="*/ 2947678 w 6459988"/>
              <a:gd name="connsiteY76" fmla="*/ 5117869 h 5753325"/>
              <a:gd name="connsiteX77" fmla="*/ 2822169 w 6459988"/>
              <a:gd name="connsiteY77" fmla="*/ 5129396 h 5753325"/>
              <a:gd name="connsiteX78" fmla="*/ 2538773 w 6459988"/>
              <a:gd name="connsiteY78" fmla="*/ 5313397 h 5753325"/>
              <a:gd name="connsiteX79" fmla="*/ 2014500 w 6459988"/>
              <a:gd name="connsiteY79" fmla="*/ 5519744 h 5753325"/>
              <a:gd name="connsiteX80" fmla="*/ 1934391 w 6459988"/>
              <a:gd name="connsiteY80" fmla="*/ 5591335 h 5753325"/>
              <a:gd name="connsiteX81" fmla="*/ 1892550 w 6459988"/>
              <a:gd name="connsiteY81" fmla="*/ 5649708 h 5753325"/>
              <a:gd name="connsiteX82" fmla="*/ 1854769 w 6459988"/>
              <a:gd name="connsiteY82" fmla="*/ 5647691 h 5753325"/>
              <a:gd name="connsiteX83" fmla="*/ 1809461 w 6459988"/>
              <a:gd name="connsiteY83" fmla="*/ 5648628 h 5753325"/>
              <a:gd name="connsiteX84" fmla="*/ 1745150 w 6459988"/>
              <a:gd name="connsiteY84" fmla="*/ 5693879 h 5753325"/>
              <a:gd name="connsiteX85" fmla="*/ 1713375 w 6459988"/>
              <a:gd name="connsiteY85" fmla="*/ 5684672 h 5753325"/>
              <a:gd name="connsiteX86" fmla="*/ 1707808 w 6459988"/>
              <a:gd name="connsiteY86" fmla="*/ 5682611 h 5753325"/>
              <a:gd name="connsiteX87" fmla="*/ 1679313 w 6459988"/>
              <a:gd name="connsiteY87" fmla="*/ 5672360 h 5753325"/>
              <a:gd name="connsiteX88" fmla="*/ 1646933 w 6459988"/>
              <a:gd name="connsiteY88" fmla="*/ 5666227 h 5753325"/>
              <a:gd name="connsiteX89" fmla="*/ 1610055 w 6459988"/>
              <a:gd name="connsiteY89" fmla="*/ 5673643 h 5753325"/>
              <a:gd name="connsiteX90" fmla="*/ 1437641 w 6459988"/>
              <a:gd name="connsiteY90" fmla="*/ 5723266 h 5753325"/>
              <a:gd name="connsiteX91" fmla="*/ 1332869 w 6459988"/>
              <a:gd name="connsiteY91" fmla="*/ 5744752 h 5753325"/>
              <a:gd name="connsiteX92" fmla="*/ 1290525 w 6459988"/>
              <a:gd name="connsiteY92" fmla="*/ 5740036 h 5753325"/>
              <a:gd name="connsiteX93" fmla="*/ 1233107 w 6459988"/>
              <a:gd name="connsiteY93" fmla="*/ 5742106 h 5753325"/>
              <a:gd name="connsiteX94" fmla="*/ 1214532 w 6459988"/>
              <a:gd name="connsiteY94" fmla="*/ 5753325 h 5753325"/>
              <a:gd name="connsiteX95" fmla="*/ 1199955 w 6459988"/>
              <a:gd name="connsiteY95" fmla="*/ 5744831 h 5753325"/>
              <a:gd name="connsiteX96" fmla="*/ 1162337 w 6459988"/>
              <a:gd name="connsiteY96" fmla="*/ 5738048 h 5753325"/>
              <a:gd name="connsiteX97" fmla="*/ 1053457 w 6459988"/>
              <a:gd name="connsiteY97" fmla="*/ 5688676 h 5753325"/>
              <a:gd name="connsiteX98" fmla="*/ 1025798 w 6459988"/>
              <a:gd name="connsiteY98" fmla="*/ 5673166 h 5753325"/>
              <a:gd name="connsiteX99" fmla="*/ 947900 w 6459988"/>
              <a:gd name="connsiteY99" fmla="*/ 5657848 h 5753325"/>
              <a:gd name="connsiteX100" fmla="*/ 815627 w 6459988"/>
              <a:gd name="connsiteY100" fmla="*/ 5642557 h 5753325"/>
              <a:gd name="connsiteX101" fmla="*/ 788251 w 6459988"/>
              <a:gd name="connsiteY101" fmla="*/ 5637065 h 5753325"/>
              <a:gd name="connsiteX102" fmla="*/ 767822 w 6459988"/>
              <a:gd name="connsiteY102" fmla="*/ 5623450 h 5753325"/>
              <a:gd name="connsiteX103" fmla="*/ 765791 w 6459988"/>
              <a:gd name="connsiteY103" fmla="*/ 5612539 h 5753325"/>
              <a:gd name="connsiteX104" fmla="*/ 751230 w 6459988"/>
              <a:gd name="connsiteY104" fmla="*/ 5608092 h 5753325"/>
              <a:gd name="connsiteX105" fmla="*/ 748008 w 6459988"/>
              <a:gd name="connsiteY105" fmla="*/ 5605052 h 5753325"/>
              <a:gd name="connsiteX106" fmla="*/ 728871 w 6459988"/>
              <a:gd name="connsiteY106" fmla="*/ 5589469 h 5753325"/>
              <a:gd name="connsiteX107" fmla="*/ 671898 w 6459988"/>
              <a:gd name="connsiteY107" fmla="*/ 5602363 h 5753325"/>
              <a:gd name="connsiteX108" fmla="*/ 615065 w 6459988"/>
              <a:gd name="connsiteY108" fmla="*/ 5580257 h 5753325"/>
              <a:gd name="connsiteX109" fmla="*/ 355785 w 6459988"/>
              <a:gd name="connsiteY109" fmla="*/ 5514383 h 5753325"/>
              <a:gd name="connsiteX110" fmla="*/ 102269 w 6459988"/>
              <a:gd name="connsiteY110" fmla="*/ 5524347 h 5753325"/>
              <a:gd name="connsiteX111" fmla="*/ 13160 w 6459988"/>
              <a:gd name="connsiteY111" fmla="*/ 5514159 h 5753325"/>
              <a:gd name="connsiteX112" fmla="*/ 0 w 6459988"/>
              <a:gd name="connsiteY112" fmla="*/ 5511735 h 5753325"/>
              <a:gd name="connsiteX113" fmla="*/ 0 w 6459988"/>
              <a:gd name="connsiteY113"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344988 w 6459988"/>
              <a:gd name="connsiteY9" fmla="*/ 697330 h 5753325"/>
              <a:gd name="connsiteX10" fmla="*/ 6447445 w 6459988"/>
              <a:gd name="connsiteY10" fmla="*/ 780003 h 5753325"/>
              <a:gd name="connsiteX11" fmla="*/ 6426552 w 6459988"/>
              <a:gd name="connsiteY11" fmla="*/ 845805 h 5753325"/>
              <a:gd name="connsiteX12" fmla="*/ 6434072 w 6459988"/>
              <a:gd name="connsiteY12" fmla="*/ 910733 h 5753325"/>
              <a:gd name="connsiteX13" fmla="*/ 6432570 w 6459988"/>
              <a:gd name="connsiteY13" fmla="*/ 983394 h 5753325"/>
              <a:gd name="connsiteX14" fmla="*/ 6431878 w 6459988"/>
              <a:gd name="connsiteY14" fmla="*/ 1026728 h 5753325"/>
              <a:gd name="connsiteX15" fmla="*/ 6414269 w 6459988"/>
              <a:gd name="connsiteY15" fmla="*/ 1151111 h 5753325"/>
              <a:gd name="connsiteX16" fmla="*/ 6371722 w 6459988"/>
              <a:gd name="connsiteY16" fmla="*/ 1318080 h 5753325"/>
              <a:gd name="connsiteX17" fmla="*/ 6356023 w 6459988"/>
              <a:gd name="connsiteY17" fmla="*/ 1356227 h 5753325"/>
              <a:gd name="connsiteX18" fmla="*/ 6356157 w 6459988"/>
              <a:gd name="connsiteY18" fmla="*/ 1361967 h 5753325"/>
              <a:gd name="connsiteX19" fmla="*/ 6350613 w 6459988"/>
              <a:gd name="connsiteY19" fmla="*/ 1393569 h 5753325"/>
              <a:gd name="connsiteX20" fmla="*/ 6357062 w 6459988"/>
              <a:gd name="connsiteY20" fmla="*/ 1444071 h 5753325"/>
              <a:gd name="connsiteX21" fmla="*/ 6364832 w 6459988"/>
              <a:gd name="connsiteY21" fmla="*/ 1478763 h 5753325"/>
              <a:gd name="connsiteX22" fmla="*/ 6369745 w 6459988"/>
              <a:gd name="connsiteY22" fmla="*/ 1495680 h 5753325"/>
              <a:gd name="connsiteX23" fmla="*/ 6370898 w 6459988"/>
              <a:gd name="connsiteY23" fmla="*/ 1513331 h 5753325"/>
              <a:gd name="connsiteX24" fmla="*/ 6368801 w 6459988"/>
              <a:gd name="connsiteY24" fmla="*/ 1527414 h 5753325"/>
              <a:gd name="connsiteX25" fmla="*/ 6359177 w 6459988"/>
              <a:gd name="connsiteY25" fmla="*/ 1639513 h 5753325"/>
              <a:gd name="connsiteX26" fmla="*/ 6299489 w 6459988"/>
              <a:gd name="connsiteY26" fmla="*/ 1784860 h 5753325"/>
              <a:gd name="connsiteX27" fmla="*/ 6267878 w 6459988"/>
              <a:gd name="connsiteY27" fmla="*/ 1858572 h 5753325"/>
              <a:gd name="connsiteX28" fmla="*/ 6251146 w 6459988"/>
              <a:gd name="connsiteY28" fmla="*/ 1926167 h 5753325"/>
              <a:gd name="connsiteX29" fmla="*/ 6210686 w 6459988"/>
              <a:gd name="connsiteY29" fmla="*/ 2014834 h 5753325"/>
              <a:gd name="connsiteX30" fmla="*/ 6106652 w 6459988"/>
              <a:gd name="connsiteY30" fmla="*/ 2150572 h 5753325"/>
              <a:gd name="connsiteX31" fmla="*/ 6097813 w 6459988"/>
              <a:gd name="connsiteY31" fmla="*/ 2172208 h 5753325"/>
              <a:gd name="connsiteX32" fmla="*/ 6095990 w 6459988"/>
              <a:gd name="connsiteY32" fmla="*/ 2181185 h 5753325"/>
              <a:gd name="connsiteX33" fmla="*/ 6090126 w 6459988"/>
              <a:gd name="connsiteY33" fmla="*/ 2192533 h 5753325"/>
              <a:gd name="connsiteX34" fmla="*/ 6089503 w 6459988"/>
              <a:gd name="connsiteY34" fmla="*/ 2192543 h 5753325"/>
              <a:gd name="connsiteX35" fmla="*/ 6084946 w 6459988"/>
              <a:gd name="connsiteY35" fmla="*/ 2203694 h 5753325"/>
              <a:gd name="connsiteX36" fmla="*/ 5987861 w 6459988"/>
              <a:gd name="connsiteY36" fmla="*/ 2304868 h 5753325"/>
              <a:gd name="connsiteX37" fmla="*/ 5973439 w 6459988"/>
              <a:gd name="connsiteY37" fmla="*/ 2385635 h 5753325"/>
              <a:gd name="connsiteX38" fmla="*/ 5916727 w 6459988"/>
              <a:gd name="connsiteY38" fmla="*/ 2458777 h 5753325"/>
              <a:gd name="connsiteX39" fmla="*/ 5856524 w 6459988"/>
              <a:gd name="connsiteY39" fmla="*/ 2583281 h 5753325"/>
              <a:gd name="connsiteX40" fmla="*/ 5838091 w 6459988"/>
              <a:gd name="connsiteY40" fmla="*/ 2753474 h 5753325"/>
              <a:gd name="connsiteX41" fmla="*/ 5777471 w 6459988"/>
              <a:gd name="connsiteY41" fmla="*/ 2901570 h 5753325"/>
              <a:gd name="connsiteX42" fmla="*/ 5723992 w 6459988"/>
              <a:gd name="connsiteY42" fmla="*/ 2998752 h 5753325"/>
              <a:gd name="connsiteX43" fmla="*/ 5557886 w 6459988"/>
              <a:gd name="connsiteY43" fmla="*/ 3329735 h 5753325"/>
              <a:gd name="connsiteX44" fmla="*/ 5471501 w 6459988"/>
              <a:gd name="connsiteY44" fmla="*/ 3462221 h 5753325"/>
              <a:gd name="connsiteX45" fmla="*/ 5465154 w 6459988"/>
              <a:gd name="connsiteY45" fmla="*/ 3541065 h 5753325"/>
              <a:gd name="connsiteX46" fmla="*/ 5437889 w 6459988"/>
              <a:gd name="connsiteY46" fmla="*/ 3559927 h 5753325"/>
              <a:gd name="connsiteX47" fmla="*/ 5432770 w 6459988"/>
              <a:gd name="connsiteY47" fmla="*/ 3562948 h 5753325"/>
              <a:gd name="connsiteX48" fmla="*/ 5406795 w 6459988"/>
              <a:gd name="connsiteY48" fmla="*/ 3578594 h 5753325"/>
              <a:gd name="connsiteX49" fmla="*/ 5381495 w 6459988"/>
              <a:gd name="connsiteY49" fmla="*/ 3599883 h 5753325"/>
              <a:gd name="connsiteX50" fmla="*/ 5363689 w 6459988"/>
              <a:gd name="connsiteY50" fmla="*/ 3633299 h 5753325"/>
              <a:gd name="connsiteX51" fmla="*/ 5291870 w 6459988"/>
              <a:gd name="connsiteY51" fmla="*/ 3799039 h 5753325"/>
              <a:gd name="connsiteX52" fmla="*/ 5241600 w 6459988"/>
              <a:gd name="connsiteY52" fmla="*/ 3894238 h 5753325"/>
              <a:gd name="connsiteX53" fmla="*/ 5211041 w 6459988"/>
              <a:gd name="connsiteY53" fmla="*/ 3924184 h 5753325"/>
              <a:gd name="connsiteX54" fmla="*/ 5176073 w 6459988"/>
              <a:gd name="connsiteY54" fmla="*/ 3970179 h 5753325"/>
              <a:gd name="connsiteX55" fmla="*/ 5172826 w 6459988"/>
              <a:gd name="connsiteY55" fmla="*/ 3991773 h 5753325"/>
              <a:gd name="connsiteX56" fmla="*/ 5157053 w 6459988"/>
              <a:gd name="connsiteY56" fmla="*/ 3997708 h 5753325"/>
              <a:gd name="connsiteX57" fmla="*/ 5127922 w 6459988"/>
              <a:gd name="connsiteY57" fmla="*/ 4022660 h 5753325"/>
              <a:gd name="connsiteX58" fmla="*/ 5020872 w 6459988"/>
              <a:gd name="connsiteY58" fmla="*/ 4075951 h 5753325"/>
              <a:gd name="connsiteX59" fmla="*/ 4991410 w 6459988"/>
              <a:gd name="connsiteY59" fmla="*/ 4087598 h 5753325"/>
              <a:gd name="connsiteX60" fmla="*/ 4930112 w 6459988"/>
              <a:gd name="connsiteY60" fmla="*/ 4138459 h 5753325"/>
              <a:gd name="connsiteX61" fmla="*/ 4834224 w 6459988"/>
              <a:gd name="connsiteY61" fmla="*/ 4231643 h 5753325"/>
              <a:gd name="connsiteX62" fmla="*/ 4812599 w 6459988"/>
              <a:gd name="connsiteY62" fmla="*/ 4249449 h 5753325"/>
              <a:gd name="connsiteX63" fmla="*/ 4789188 w 6459988"/>
              <a:gd name="connsiteY63" fmla="*/ 4256678 h 5753325"/>
              <a:gd name="connsiteX64" fmla="*/ 4779554 w 6459988"/>
              <a:gd name="connsiteY64" fmla="*/ 4251313 h 5753325"/>
              <a:gd name="connsiteX65" fmla="*/ 4766885 w 6459988"/>
              <a:gd name="connsiteY65" fmla="*/ 4259812 h 5753325"/>
              <a:gd name="connsiteX66" fmla="*/ 4762510 w 6459988"/>
              <a:gd name="connsiteY66" fmla="*/ 4260383 h 5753325"/>
              <a:gd name="connsiteX67" fmla="*/ 4738416 w 6459988"/>
              <a:gd name="connsiteY67" fmla="*/ 4265355 h 5753325"/>
              <a:gd name="connsiteX68" fmla="*/ 4712007 w 6459988"/>
              <a:gd name="connsiteY68" fmla="*/ 4317892 h 5753325"/>
              <a:gd name="connsiteX69" fmla="*/ 4658930 w 6459988"/>
              <a:gd name="connsiteY69" fmla="*/ 4348041 h 5753325"/>
              <a:gd name="connsiteX70" fmla="*/ 4443526 w 6459988"/>
              <a:gd name="connsiteY70" fmla="*/ 4507851 h 5753325"/>
              <a:gd name="connsiteX71" fmla="*/ 4289766 w 6459988"/>
              <a:gd name="connsiteY71" fmla="*/ 4711450 h 5753325"/>
              <a:gd name="connsiteX72" fmla="*/ 4150870 w 6459988"/>
              <a:gd name="connsiteY72" fmla="*/ 4818480 h 5753325"/>
              <a:gd name="connsiteX73" fmla="*/ 4006639 w 6459988"/>
              <a:gd name="connsiteY73" fmla="*/ 4933815 h 5753325"/>
              <a:gd name="connsiteX74" fmla="*/ 3298210 w 6459988"/>
              <a:gd name="connsiteY74" fmla="*/ 5070790 h 5753325"/>
              <a:gd name="connsiteX75" fmla="*/ 2947678 w 6459988"/>
              <a:gd name="connsiteY75" fmla="*/ 5117869 h 5753325"/>
              <a:gd name="connsiteX76" fmla="*/ 2822169 w 6459988"/>
              <a:gd name="connsiteY76" fmla="*/ 5129396 h 5753325"/>
              <a:gd name="connsiteX77" fmla="*/ 2538773 w 6459988"/>
              <a:gd name="connsiteY77" fmla="*/ 5313397 h 5753325"/>
              <a:gd name="connsiteX78" fmla="*/ 2014500 w 6459988"/>
              <a:gd name="connsiteY78" fmla="*/ 5519744 h 5753325"/>
              <a:gd name="connsiteX79" fmla="*/ 1934391 w 6459988"/>
              <a:gd name="connsiteY79" fmla="*/ 5591335 h 5753325"/>
              <a:gd name="connsiteX80" fmla="*/ 1892550 w 6459988"/>
              <a:gd name="connsiteY80" fmla="*/ 5649708 h 5753325"/>
              <a:gd name="connsiteX81" fmla="*/ 1854769 w 6459988"/>
              <a:gd name="connsiteY81" fmla="*/ 5647691 h 5753325"/>
              <a:gd name="connsiteX82" fmla="*/ 1809461 w 6459988"/>
              <a:gd name="connsiteY82" fmla="*/ 5648628 h 5753325"/>
              <a:gd name="connsiteX83" fmla="*/ 1745150 w 6459988"/>
              <a:gd name="connsiteY83" fmla="*/ 5693879 h 5753325"/>
              <a:gd name="connsiteX84" fmla="*/ 1713375 w 6459988"/>
              <a:gd name="connsiteY84" fmla="*/ 5684672 h 5753325"/>
              <a:gd name="connsiteX85" fmla="*/ 1707808 w 6459988"/>
              <a:gd name="connsiteY85" fmla="*/ 5682611 h 5753325"/>
              <a:gd name="connsiteX86" fmla="*/ 1679313 w 6459988"/>
              <a:gd name="connsiteY86" fmla="*/ 5672360 h 5753325"/>
              <a:gd name="connsiteX87" fmla="*/ 1646933 w 6459988"/>
              <a:gd name="connsiteY87" fmla="*/ 5666227 h 5753325"/>
              <a:gd name="connsiteX88" fmla="*/ 1610055 w 6459988"/>
              <a:gd name="connsiteY88" fmla="*/ 5673643 h 5753325"/>
              <a:gd name="connsiteX89" fmla="*/ 1437641 w 6459988"/>
              <a:gd name="connsiteY89" fmla="*/ 5723266 h 5753325"/>
              <a:gd name="connsiteX90" fmla="*/ 1332869 w 6459988"/>
              <a:gd name="connsiteY90" fmla="*/ 5744752 h 5753325"/>
              <a:gd name="connsiteX91" fmla="*/ 1290525 w 6459988"/>
              <a:gd name="connsiteY91" fmla="*/ 5740036 h 5753325"/>
              <a:gd name="connsiteX92" fmla="*/ 1233107 w 6459988"/>
              <a:gd name="connsiteY92" fmla="*/ 5742106 h 5753325"/>
              <a:gd name="connsiteX93" fmla="*/ 1214532 w 6459988"/>
              <a:gd name="connsiteY93" fmla="*/ 5753325 h 5753325"/>
              <a:gd name="connsiteX94" fmla="*/ 1199955 w 6459988"/>
              <a:gd name="connsiteY94" fmla="*/ 5744831 h 5753325"/>
              <a:gd name="connsiteX95" fmla="*/ 1162337 w 6459988"/>
              <a:gd name="connsiteY95" fmla="*/ 5738048 h 5753325"/>
              <a:gd name="connsiteX96" fmla="*/ 1053457 w 6459988"/>
              <a:gd name="connsiteY96" fmla="*/ 5688676 h 5753325"/>
              <a:gd name="connsiteX97" fmla="*/ 1025798 w 6459988"/>
              <a:gd name="connsiteY97" fmla="*/ 5673166 h 5753325"/>
              <a:gd name="connsiteX98" fmla="*/ 947900 w 6459988"/>
              <a:gd name="connsiteY98" fmla="*/ 5657848 h 5753325"/>
              <a:gd name="connsiteX99" fmla="*/ 815627 w 6459988"/>
              <a:gd name="connsiteY99" fmla="*/ 5642557 h 5753325"/>
              <a:gd name="connsiteX100" fmla="*/ 788251 w 6459988"/>
              <a:gd name="connsiteY100" fmla="*/ 5637065 h 5753325"/>
              <a:gd name="connsiteX101" fmla="*/ 767822 w 6459988"/>
              <a:gd name="connsiteY101" fmla="*/ 5623450 h 5753325"/>
              <a:gd name="connsiteX102" fmla="*/ 765791 w 6459988"/>
              <a:gd name="connsiteY102" fmla="*/ 5612539 h 5753325"/>
              <a:gd name="connsiteX103" fmla="*/ 751230 w 6459988"/>
              <a:gd name="connsiteY103" fmla="*/ 5608092 h 5753325"/>
              <a:gd name="connsiteX104" fmla="*/ 748008 w 6459988"/>
              <a:gd name="connsiteY104" fmla="*/ 5605052 h 5753325"/>
              <a:gd name="connsiteX105" fmla="*/ 728871 w 6459988"/>
              <a:gd name="connsiteY105" fmla="*/ 5589469 h 5753325"/>
              <a:gd name="connsiteX106" fmla="*/ 671898 w 6459988"/>
              <a:gd name="connsiteY106" fmla="*/ 5602363 h 5753325"/>
              <a:gd name="connsiteX107" fmla="*/ 615065 w 6459988"/>
              <a:gd name="connsiteY107" fmla="*/ 5580257 h 5753325"/>
              <a:gd name="connsiteX108" fmla="*/ 355785 w 6459988"/>
              <a:gd name="connsiteY108" fmla="*/ 5514383 h 5753325"/>
              <a:gd name="connsiteX109" fmla="*/ 102269 w 6459988"/>
              <a:gd name="connsiteY109" fmla="*/ 5524347 h 5753325"/>
              <a:gd name="connsiteX110" fmla="*/ 13160 w 6459988"/>
              <a:gd name="connsiteY110" fmla="*/ 5514159 h 5753325"/>
              <a:gd name="connsiteX111" fmla="*/ 0 w 6459988"/>
              <a:gd name="connsiteY111" fmla="*/ 5511735 h 5753325"/>
              <a:gd name="connsiteX112" fmla="*/ 0 w 6459988"/>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75685 w 6447632"/>
              <a:gd name="connsiteY6" fmla="*/ 535865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447445 w 6447632"/>
              <a:gd name="connsiteY10" fmla="*/ 780003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75685 w 6447632"/>
              <a:gd name="connsiteY6" fmla="*/ 535865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362266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05877 w 6447632"/>
              <a:gd name="connsiteY14" fmla="*/ 1026728 h 5753325"/>
              <a:gd name="connsiteX15" fmla="*/ 6362266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05877 w 6447632"/>
              <a:gd name="connsiteY13" fmla="*/ 1026728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405877 w 6447632"/>
              <a:gd name="connsiteY13" fmla="*/ 1026728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04423 w 6447632"/>
              <a:gd name="connsiteY7" fmla="*/ 582623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20797 w 6447632"/>
              <a:gd name="connsiteY14" fmla="*/ 1146964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09888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20797 w 6447632"/>
              <a:gd name="connsiteY14" fmla="*/ 1146964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3456"/>
              <a:gd name="connsiteY0" fmla="*/ 0 h 5753325"/>
              <a:gd name="connsiteX1" fmla="*/ 6438980 w 6443456"/>
              <a:gd name="connsiteY1" fmla="*/ 0 h 5753325"/>
              <a:gd name="connsiteX2" fmla="*/ 6439047 w 6443456"/>
              <a:gd name="connsiteY2" fmla="*/ 147 h 5753325"/>
              <a:gd name="connsiteX3" fmla="*/ 6443456 w 6443456"/>
              <a:gd name="connsiteY3" fmla="*/ 130105 h 5753325"/>
              <a:gd name="connsiteX4" fmla="*/ 6422751 w 6443456"/>
              <a:gd name="connsiteY4" fmla="*/ 174163 h 5753325"/>
              <a:gd name="connsiteX5" fmla="*/ 6396598 w 6443456"/>
              <a:gd name="connsiteY5" fmla="*/ 274847 h 5753325"/>
              <a:gd name="connsiteX6" fmla="*/ 6337615 w 6443456"/>
              <a:gd name="connsiteY6" fmla="*/ 471794 h 5753325"/>
              <a:gd name="connsiteX7" fmla="*/ 6304423 w 6443456"/>
              <a:gd name="connsiteY7" fmla="*/ 582623 h 5753325"/>
              <a:gd name="connsiteX8" fmla="*/ 6303977 w 6443456"/>
              <a:gd name="connsiteY8" fmla="*/ 664291 h 5753325"/>
              <a:gd name="connsiteX9" fmla="*/ 6299372 w 6443456"/>
              <a:gd name="connsiteY9" fmla="*/ 697330 h 5753325"/>
              <a:gd name="connsiteX10" fmla="*/ 6309888 w 6443456"/>
              <a:gd name="connsiteY10" fmla="*/ 754001 h 5753325"/>
              <a:gd name="connsiteX11" fmla="*/ 6339879 w 6443456"/>
              <a:gd name="connsiteY11" fmla="*/ 811136 h 5753325"/>
              <a:gd name="connsiteX12" fmla="*/ 6330065 w 6443456"/>
              <a:gd name="connsiteY12" fmla="*/ 893399 h 5753325"/>
              <a:gd name="connsiteX13" fmla="*/ 6328618 w 6443456"/>
              <a:gd name="connsiteY13" fmla="*/ 1009766 h 5753325"/>
              <a:gd name="connsiteX14" fmla="*/ 6320797 w 6443456"/>
              <a:gd name="connsiteY14" fmla="*/ 1146964 h 5753325"/>
              <a:gd name="connsiteX15" fmla="*/ 6334400 w 6443456"/>
              <a:gd name="connsiteY15" fmla="*/ 1280757 h 5753325"/>
              <a:gd name="connsiteX16" fmla="*/ 6356023 w 6443456"/>
              <a:gd name="connsiteY16" fmla="*/ 1356227 h 5753325"/>
              <a:gd name="connsiteX17" fmla="*/ 6356157 w 6443456"/>
              <a:gd name="connsiteY17" fmla="*/ 1361967 h 5753325"/>
              <a:gd name="connsiteX18" fmla="*/ 6350613 w 6443456"/>
              <a:gd name="connsiteY18" fmla="*/ 1393569 h 5753325"/>
              <a:gd name="connsiteX19" fmla="*/ 6357062 w 6443456"/>
              <a:gd name="connsiteY19" fmla="*/ 1444071 h 5753325"/>
              <a:gd name="connsiteX20" fmla="*/ 6364832 w 6443456"/>
              <a:gd name="connsiteY20" fmla="*/ 1478763 h 5753325"/>
              <a:gd name="connsiteX21" fmla="*/ 6369745 w 6443456"/>
              <a:gd name="connsiteY21" fmla="*/ 1495680 h 5753325"/>
              <a:gd name="connsiteX22" fmla="*/ 6370898 w 6443456"/>
              <a:gd name="connsiteY22" fmla="*/ 1513331 h 5753325"/>
              <a:gd name="connsiteX23" fmla="*/ 6339773 w 6443456"/>
              <a:gd name="connsiteY23" fmla="*/ 1527414 h 5753325"/>
              <a:gd name="connsiteX24" fmla="*/ 6321854 w 6443456"/>
              <a:gd name="connsiteY24" fmla="*/ 1635366 h 5753325"/>
              <a:gd name="connsiteX25" fmla="*/ 6299489 w 6443456"/>
              <a:gd name="connsiteY25" fmla="*/ 1784860 h 5753325"/>
              <a:gd name="connsiteX26" fmla="*/ 6267878 w 6443456"/>
              <a:gd name="connsiteY26" fmla="*/ 1858572 h 5753325"/>
              <a:gd name="connsiteX27" fmla="*/ 6251146 w 6443456"/>
              <a:gd name="connsiteY27" fmla="*/ 1926167 h 5753325"/>
              <a:gd name="connsiteX28" fmla="*/ 6210686 w 6443456"/>
              <a:gd name="connsiteY28" fmla="*/ 2014834 h 5753325"/>
              <a:gd name="connsiteX29" fmla="*/ 6106652 w 6443456"/>
              <a:gd name="connsiteY29" fmla="*/ 2150572 h 5753325"/>
              <a:gd name="connsiteX30" fmla="*/ 6097813 w 6443456"/>
              <a:gd name="connsiteY30" fmla="*/ 2172208 h 5753325"/>
              <a:gd name="connsiteX31" fmla="*/ 6095990 w 6443456"/>
              <a:gd name="connsiteY31" fmla="*/ 2181185 h 5753325"/>
              <a:gd name="connsiteX32" fmla="*/ 6090126 w 6443456"/>
              <a:gd name="connsiteY32" fmla="*/ 2192533 h 5753325"/>
              <a:gd name="connsiteX33" fmla="*/ 6089503 w 6443456"/>
              <a:gd name="connsiteY33" fmla="*/ 2192543 h 5753325"/>
              <a:gd name="connsiteX34" fmla="*/ 6084946 w 6443456"/>
              <a:gd name="connsiteY34" fmla="*/ 2203694 h 5753325"/>
              <a:gd name="connsiteX35" fmla="*/ 5987861 w 6443456"/>
              <a:gd name="connsiteY35" fmla="*/ 2304868 h 5753325"/>
              <a:gd name="connsiteX36" fmla="*/ 5973439 w 6443456"/>
              <a:gd name="connsiteY36" fmla="*/ 2385635 h 5753325"/>
              <a:gd name="connsiteX37" fmla="*/ 5916727 w 6443456"/>
              <a:gd name="connsiteY37" fmla="*/ 2458777 h 5753325"/>
              <a:gd name="connsiteX38" fmla="*/ 5856524 w 6443456"/>
              <a:gd name="connsiteY38" fmla="*/ 2583281 h 5753325"/>
              <a:gd name="connsiteX39" fmla="*/ 5838091 w 6443456"/>
              <a:gd name="connsiteY39" fmla="*/ 2753474 h 5753325"/>
              <a:gd name="connsiteX40" fmla="*/ 5744296 w 6443456"/>
              <a:gd name="connsiteY40" fmla="*/ 2893276 h 5753325"/>
              <a:gd name="connsiteX41" fmla="*/ 5682522 w 6443456"/>
              <a:gd name="connsiteY41" fmla="*/ 3044368 h 5753325"/>
              <a:gd name="connsiteX42" fmla="*/ 5557886 w 6443456"/>
              <a:gd name="connsiteY42" fmla="*/ 3304853 h 5753325"/>
              <a:gd name="connsiteX43" fmla="*/ 5483942 w 6443456"/>
              <a:gd name="connsiteY43" fmla="*/ 3416604 h 5753325"/>
              <a:gd name="connsiteX44" fmla="*/ 5461007 w 6443456"/>
              <a:gd name="connsiteY44" fmla="*/ 3503742 h 5753325"/>
              <a:gd name="connsiteX45" fmla="*/ 5437889 w 6443456"/>
              <a:gd name="connsiteY45" fmla="*/ 3559927 h 5753325"/>
              <a:gd name="connsiteX46" fmla="*/ 5432770 w 6443456"/>
              <a:gd name="connsiteY46" fmla="*/ 3562948 h 5753325"/>
              <a:gd name="connsiteX47" fmla="*/ 5406795 w 6443456"/>
              <a:gd name="connsiteY47" fmla="*/ 3578594 h 5753325"/>
              <a:gd name="connsiteX48" fmla="*/ 5381495 w 6443456"/>
              <a:gd name="connsiteY48" fmla="*/ 3599883 h 5753325"/>
              <a:gd name="connsiteX49" fmla="*/ 5363689 w 6443456"/>
              <a:gd name="connsiteY49" fmla="*/ 3633299 h 5753325"/>
              <a:gd name="connsiteX50" fmla="*/ 5291870 w 6443456"/>
              <a:gd name="connsiteY50" fmla="*/ 3799039 h 5753325"/>
              <a:gd name="connsiteX51" fmla="*/ 5241600 w 6443456"/>
              <a:gd name="connsiteY51" fmla="*/ 3894238 h 5753325"/>
              <a:gd name="connsiteX52" fmla="*/ 5211041 w 6443456"/>
              <a:gd name="connsiteY52" fmla="*/ 3924184 h 5753325"/>
              <a:gd name="connsiteX53" fmla="*/ 5176073 w 6443456"/>
              <a:gd name="connsiteY53" fmla="*/ 3970179 h 5753325"/>
              <a:gd name="connsiteX54" fmla="*/ 5172826 w 6443456"/>
              <a:gd name="connsiteY54" fmla="*/ 3991773 h 5753325"/>
              <a:gd name="connsiteX55" fmla="*/ 5157053 w 6443456"/>
              <a:gd name="connsiteY55" fmla="*/ 3997708 h 5753325"/>
              <a:gd name="connsiteX56" fmla="*/ 5127922 w 6443456"/>
              <a:gd name="connsiteY56" fmla="*/ 4022660 h 5753325"/>
              <a:gd name="connsiteX57" fmla="*/ 5020872 w 6443456"/>
              <a:gd name="connsiteY57" fmla="*/ 4075951 h 5753325"/>
              <a:gd name="connsiteX58" fmla="*/ 4991410 w 6443456"/>
              <a:gd name="connsiteY58" fmla="*/ 4087598 h 5753325"/>
              <a:gd name="connsiteX59" fmla="*/ 4930112 w 6443456"/>
              <a:gd name="connsiteY59" fmla="*/ 4138459 h 5753325"/>
              <a:gd name="connsiteX60" fmla="*/ 4834224 w 6443456"/>
              <a:gd name="connsiteY60" fmla="*/ 4231643 h 5753325"/>
              <a:gd name="connsiteX61" fmla="*/ 4812599 w 6443456"/>
              <a:gd name="connsiteY61" fmla="*/ 4249449 h 5753325"/>
              <a:gd name="connsiteX62" fmla="*/ 4789188 w 6443456"/>
              <a:gd name="connsiteY62" fmla="*/ 4256678 h 5753325"/>
              <a:gd name="connsiteX63" fmla="*/ 4779554 w 6443456"/>
              <a:gd name="connsiteY63" fmla="*/ 4251313 h 5753325"/>
              <a:gd name="connsiteX64" fmla="*/ 4766885 w 6443456"/>
              <a:gd name="connsiteY64" fmla="*/ 4259812 h 5753325"/>
              <a:gd name="connsiteX65" fmla="*/ 4762510 w 6443456"/>
              <a:gd name="connsiteY65" fmla="*/ 4260383 h 5753325"/>
              <a:gd name="connsiteX66" fmla="*/ 4738416 w 6443456"/>
              <a:gd name="connsiteY66" fmla="*/ 4265355 h 5753325"/>
              <a:gd name="connsiteX67" fmla="*/ 4712007 w 6443456"/>
              <a:gd name="connsiteY67" fmla="*/ 4317892 h 5753325"/>
              <a:gd name="connsiteX68" fmla="*/ 4658930 w 6443456"/>
              <a:gd name="connsiteY68" fmla="*/ 4348041 h 5753325"/>
              <a:gd name="connsiteX69" fmla="*/ 4443526 w 6443456"/>
              <a:gd name="connsiteY69" fmla="*/ 4507851 h 5753325"/>
              <a:gd name="connsiteX70" fmla="*/ 4289766 w 6443456"/>
              <a:gd name="connsiteY70" fmla="*/ 4711450 h 5753325"/>
              <a:gd name="connsiteX71" fmla="*/ 4150870 w 6443456"/>
              <a:gd name="connsiteY71" fmla="*/ 4818480 h 5753325"/>
              <a:gd name="connsiteX72" fmla="*/ 4006639 w 6443456"/>
              <a:gd name="connsiteY72" fmla="*/ 4933815 h 5753325"/>
              <a:gd name="connsiteX73" fmla="*/ 3298210 w 6443456"/>
              <a:gd name="connsiteY73" fmla="*/ 5070790 h 5753325"/>
              <a:gd name="connsiteX74" fmla="*/ 2947678 w 6443456"/>
              <a:gd name="connsiteY74" fmla="*/ 5117869 h 5753325"/>
              <a:gd name="connsiteX75" fmla="*/ 2822169 w 6443456"/>
              <a:gd name="connsiteY75" fmla="*/ 5129396 h 5753325"/>
              <a:gd name="connsiteX76" fmla="*/ 2538773 w 6443456"/>
              <a:gd name="connsiteY76" fmla="*/ 5313397 h 5753325"/>
              <a:gd name="connsiteX77" fmla="*/ 2014500 w 6443456"/>
              <a:gd name="connsiteY77" fmla="*/ 5519744 h 5753325"/>
              <a:gd name="connsiteX78" fmla="*/ 1934391 w 6443456"/>
              <a:gd name="connsiteY78" fmla="*/ 5591335 h 5753325"/>
              <a:gd name="connsiteX79" fmla="*/ 1892550 w 6443456"/>
              <a:gd name="connsiteY79" fmla="*/ 5649708 h 5753325"/>
              <a:gd name="connsiteX80" fmla="*/ 1854769 w 6443456"/>
              <a:gd name="connsiteY80" fmla="*/ 5647691 h 5753325"/>
              <a:gd name="connsiteX81" fmla="*/ 1809461 w 6443456"/>
              <a:gd name="connsiteY81" fmla="*/ 5648628 h 5753325"/>
              <a:gd name="connsiteX82" fmla="*/ 1745150 w 6443456"/>
              <a:gd name="connsiteY82" fmla="*/ 5693879 h 5753325"/>
              <a:gd name="connsiteX83" fmla="*/ 1713375 w 6443456"/>
              <a:gd name="connsiteY83" fmla="*/ 5684672 h 5753325"/>
              <a:gd name="connsiteX84" fmla="*/ 1707808 w 6443456"/>
              <a:gd name="connsiteY84" fmla="*/ 5682611 h 5753325"/>
              <a:gd name="connsiteX85" fmla="*/ 1679313 w 6443456"/>
              <a:gd name="connsiteY85" fmla="*/ 5672360 h 5753325"/>
              <a:gd name="connsiteX86" fmla="*/ 1646933 w 6443456"/>
              <a:gd name="connsiteY86" fmla="*/ 5666227 h 5753325"/>
              <a:gd name="connsiteX87" fmla="*/ 1610055 w 6443456"/>
              <a:gd name="connsiteY87" fmla="*/ 5673643 h 5753325"/>
              <a:gd name="connsiteX88" fmla="*/ 1437641 w 6443456"/>
              <a:gd name="connsiteY88" fmla="*/ 5723266 h 5753325"/>
              <a:gd name="connsiteX89" fmla="*/ 1332869 w 6443456"/>
              <a:gd name="connsiteY89" fmla="*/ 5744752 h 5753325"/>
              <a:gd name="connsiteX90" fmla="*/ 1290525 w 6443456"/>
              <a:gd name="connsiteY90" fmla="*/ 5740036 h 5753325"/>
              <a:gd name="connsiteX91" fmla="*/ 1233107 w 6443456"/>
              <a:gd name="connsiteY91" fmla="*/ 5742106 h 5753325"/>
              <a:gd name="connsiteX92" fmla="*/ 1214532 w 6443456"/>
              <a:gd name="connsiteY92" fmla="*/ 5753325 h 5753325"/>
              <a:gd name="connsiteX93" fmla="*/ 1199955 w 6443456"/>
              <a:gd name="connsiteY93" fmla="*/ 5744831 h 5753325"/>
              <a:gd name="connsiteX94" fmla="*/ 1162337 w 6443456"/>
              <a:gd name="connsiteY94" fmla="*/ 5738048 h 5753325"/>
              <a:gd name="connsiteX95" fmla="*/ 1053457 w 6443456"/>
              <a:gd name="connsiteY95" fmla="*/ 5688676 h 5753325"/>
              <a:gd name="connsiteX96" fmla="*/ 1025798 w 6443456"/>
              <a:gd name="connsiteY96" fmla="*/ 5673166 h 5753325"/>
              <a:gd name="connsiteX97" fmla="*/ 947900 w 6443456"/>
              <a:gd name="connsiteY97" fmla="*/ 5657848 h 5753325"/>
              <a:gd name="connsiteX98" fmla="*/ 815627 w 6443456"/>
              <a:gd name="connsiteY98" fmla="*/ 5642557 h 5753325"/>
              <a:gd name="connsiteX99" fmla="*/ 788251 w 6443456"/>
              <a:gd name="connsiteY99" fmla="*/ 5637065 h 5753325"/>
              <a:gd name="connsiteX100" fmla="*/ 767822 w 6443456"/>
              <a:gd name="connsiteY100" fmla="*/ 5623450 h 5753325"/>
              <a:gd name="connsiteX101" fmla="*/ 765791 w 6443456"/>
              <a:gd name="connsiteY101" fmla="*/ 5612539 h 5753325"/>
              <a:gd name="connsiteX102" fmla="*/ 751230 w 6443456"/>
              <a:gd name="connsiteY102" fmla="*/ 5608092 h 5753325"/>
              <a:gd name="connsiteX103" fmla="*/ 748008 w 6443456"/>
              <a:gd name="connsiteY103" fmla="*/ 5605052 h 5753325"/>
              <a:gd name="connsiteX104" fmla="*/ 728871 w 6443456"/>
              <a:gd name="connsiteY104" fmla="*/ 5589469 h 5753325"/>
              <a:gd name="connsiteX105" fmla="*/ 671898 w 6443456"/>
              <a:gd name="connsiteY105" fmla="*/ 5602363 h 5753325"/>
              <a:gd name="connsiteX106" fmla="*/ 615065 w 6443456"/>
              <a:gd name="connsiteY106" fmla="*/ 5580257 h 5753325"/>
              <a:gd name="connsiteX107" fmla="*/ 355785 w 6443456"/>
              <a:gd name="connsiteY107" fmla="*/ 5514383 h 5753325"/>
              <a:gd name="connsiteX108" fmla="*/ 102269 w 6443456"/>
              <a:gd name="connsiteY108" fmla="*/ 5524347 h 5753325"/>
              <a:gd name="connsiteX109" fmla="*/ 13160 w 6443456"/>
              <a:gd name="connsiteY109" fmla="*/ 5514159 h 5753325"/>
              <a:gd name="connsiteX110" fmla="*/ 0 w 6443456"/>
              <a:gd name="connsiteY110" fmla="*/ 5511735 h 5753325"/>
              <a:gd name="connsiteX111" fmla="*/ 0 w 6443456"/>
              <a:gd name="connsiteY111" fmla="*/ 0 h 5753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6443456" h="5753325">
                <a:moveTo>
                  <a:pt x="0" y="0"/>
                </a:moveTo>
                <a:lnTo>
                  <a:pt x="6438980" y="0"/>
                </a:lnTo>
                <a:cubicBezTo>
                  <a:pt x="6439002" y="49"/>
                  <a:pt x="6439025" y="98"/>
                  <a:pt x="6439047" y="147"/>
                </a:cubicBezTo>
                <a:lnTo>
                  <a:pt x="6443456" y="130105"/>
                </a:lnTo>
                <a:cubicBezTo>
                  <a:pt x="6430828" y="154008"/>
                  <a:pt x="6411458" y="168030"/>
                  <a:pt x="6422751" y="174163"/>
                </a:cubicBezTo>
                <a:cubicBezTo>
                  <a:pt x="6418487" y="214830"/>
                  <a:pt x="6390727" y="235497"/>
                  <a:pt x="6396598" y="274847"/>
                </a:cubicBezTo>
                <a:cubicBezTo>
                  <a:pt x="6403386" y="335822"/>
                  <a:pt x="6333127" y="414969"/>
                  <a:pt x="6337615" y="471794"/>
                </a:cubicBezTo>
                <a:cubicBezTo>
                  <a:pt x="6324407" y="534783"/>
                  <a:pt x="6296331" y="556933"/>
                  <a:pt x="6304423" y="582623"/>
                </a:cubicBezTo>
                <a:cubicBezTo>
                  <a:pt x="6293676" y="611941"/>
                  <a:pt x="6296956" y="631352"/>
                  <a:pt x="6303977" y="664291"/>
                </a:cubicBezTo>
                <a:cubicBezTo>
                  <a:pt x="6302444" y="677879"/>
                  <a:pt x="6301462" y="685268"/>
                  <a:pt x="6299372" y="697330"/>
                </a:cubicBezTo>
                <a:cubicBezTo>
                  <a:pt x="6314387" y="714913"/>
                  <a:pt x="6313827" y="721408"/>
                  <a:pt x="6309888" y="754001"/>
                </a:cubicBezTo>
                <a:cubicBezTo>
                  <a:pt x="6306930" y="769492"/>
                  <a:pt x="6343751" y="814234"/>
                  <a:pt x="6339879" y="811136"/>
                </a:cubicBezTo>
                <a:lnTo>
                  <a:pt x="6330065" y="893399"/>
                </a:lnTo>
                <a:cubicBezTo>
                  <a:pt x="6341065" y="929331"/>
                  <a:pt x="6340586" y="969703"/>
                  <a:pt x="6328618" y="1009766"/>
                </a:cubicBezTo>
                <a:cubicBezTo>
                  <a:pt x="6286987" y="1110847"/>
                  <a:pt x="6336677" y="1067927"/>
                  <a:pt x="6320797" y="1146964"/>
                </a:cubicBezTo>
                <a:cubicBezTo>
                  <a:pt x="6308238" y="1199586"/>
                  <a:pt x="6355190" y="1221191"/>
                  <a:pt x="6334400" y="1280757"/>
                </a:cubicBezTo>
                <a:lnTo>
                  <a:pt x="6356023" y="1356227"/>
                </a:lnTo>
                <a:cubicBezTo>
                  <a:pt x="6356068" y="1358140"/>
                  <a:pt x="6356112" y="1360054"/>
                  <a:pt x="6356157" y="1361967"/>
                </a:cubicBezTo>
                <a:cubicBezTo>
                  <a:pt x="6355533" y="1373512"/>
                  <a:pt x="6353847" y="1384370"/>
                  <a:pt x="6350613" y="1393569"/>
                </a:cubicBezTo>
                <a:cubicBezTo>
                  <a:pt x="6364468" y="1383914"/>
                  <a:pt x="6345614" y="1435855"/>
                  <a:pt x="6357062" y="1444071"/>
                </a:cubicBezTo>
                <a:cubicBezTo>
                  <a:pt x="6366618" y="1448518"/>
                  <a:pt x="6363125" y="1465312"/>
                  <a:pt x="6364832" y="1478763"/>
                </a:cubicBezTo>
                <a:cubicBezTo>
                  <a:pt x="6367033" y="1481449"/>
                  <a:pt x="6368644" y="1487606"/>
                  <a:pt x="6369745" y="1495680"/>
                </a:cubicBezTo>
                <a:cubicBezTo>
                  <a:pt x="6370129" y="1501564"/>
                  <a:pt x="6370514" y="1507447"/>
                  <a:pt x="6370898" y="1513331"/>
                </a:cubicBezTo>
                <a:lnTo>
                  <a:pt x="6339773" y="1527414"/>
                </a:lnTo>
                <a:cubicBezTo>
                  <a:pt x="6334226" y="1566662"/>
                  <a:pt x="6321052" y="1604564"/>
                  <a:pt x="6321854" y="1635366"/>
                </a:cubicBezTo>
                <a:cubicBezTo>
                  <a:pt x="6320655" y="1701187"/>
                  <a:pt x="6292278" y="1721205"/>
                  <a:pt x="6299489" y="1784860"/>
                </a:cubicBezTo>
                <a:cubicBezTo>
                  <a:pt x="6294212" y="1831400"/>
                  <a:pt x="6277478" y="1829559"/>
                  <a:pt x="6267878" y="1858572"/>
                </a:cubicBezTo>
                <a:lnTo>
                  <a:pt x="6251146" y="1926167"/>
                </a:lnTo>
                <a:lnTo>
                  <a:pt x="6210686" y="2014834"/>
                </a:lnTo>
                <a:lnTo>
                  <a:pt x="6106652" y="2150572"/>
                </a:lnTo>
                <a:lnTo>
                  <a:pt x="6097813" y="2172208"/>
                </a:lnTo>
                <a:lnTo>
                  <a:pt x="6095990" y="2181185"/>
                </a:lnTo>
                <a:cubicBezTo>
                  <a:pt x="6094176" y="2187056"/>
                  <a:pt x="6092249" y="2190556"/>
                  <a:pt x="6090126" y="2192533"/>
                </a:cubicBezTo>
                <a:lnTo>
                  <a:pt x="6089503" y="2192543"/>
                </a:lnTo>
                <a:lnTo>
                  <a:pt x="6084946" y="2203694"/>
                </a:lnTo>
                <a:cubicBezTo>
                  <a:pt x="6068006" y="2222414"/>
                  <a:pt x="6006445" y="2274546"/>
                  <a:pt x="5987861" y="2304868"/>
                </a:cubicBezTo>
                <a:lnTo>
                  <a:pt x="5973439" y="2385635"/>
                </a:lnTo>
                <a:lnTo>
                  <a:pt x="5916727" y="2458777"/>
                </a:lnTo>
                <a:cubicBezTo>
                  <a:pt x="5897241" y="2491718"/>
                  <a:pt x="5869630" y="2534165"/>
                  <a:pt x="5856524" y="2583281"/>
                </a:cubicBezTo>
                <a:cubicBezTo>
                  <a:pt x="5857506" y="2592319"/>
                  <a:pt x="5833326" y="2744711"/>
                  <a:pt x="5838091" y="2753474"/>
                </a:cubicBezTo>
                <a:cubicBezTo>
                  <a:pt x="5785248" y="2871502"/>
                  <a:pt x="5778642" y="2803565"/>
                  <a:pt x="5744296" y="2893276"/>
                </a:cubicBezTo>
                <a:cubicBezTo>
                  <a:pt x="5695297" y="2988328"/>
                  <a:pt x="5724634" y="2958553"/>
                  <a:pt x="5682522" y="3044368"/>
                </a:cubicBezTo>
                <a:cubicBezTo>
                  <a:pt x="5632185" y="3125072"/>
                  <a:pt x="5597317" y="3217236"/>
                  <a:pt x="5557886" y="3304853"/>
                </a:cubicBezTo>
                <a:cubicBezTo>
                  <a:pt x="5482395" y="3325072"/>
                  <a:pt x="5519234" y="3371478"/>
                  <a:pt x="5483942" y="3416604"/>
                </a:cubicBezTo>
                <a:cubicBezTo>
                  <a:pt x="5462927" y="3437263"/>
                  <a:pt x="5484515" y="3475608"/>
                  <a:pt x="5461007" y="3503742"/>
                </a:cubicBezTo>
                <a:cubicBezTo>
                  <a:pt x="5452964" y="3510933"/>
                  <a:pt x="5447709" y="3554203"/>
                  <a:pt x="5437889" y="3559927"/>
                </a:cubicBezTo>
                <a:lnTo>
                  <a:pt x="5432770" y="3562948"/>
                </a:lnTo>
                <a:lnTo>
                  <a:pt x="5406795" y="3578594"/>
                </a:lnTo>
                <a:lnTo>
                  <a:pt x="5381495" y="3599883"/>
                </a:lnTo>
                <a:cubicBezTo>
                  <a:pt x="5373777" y="3608845"/>
                  <a:pt x="5367528" y="3619642"/>
                  <a:pt x="5363689" y="3633299"/>
                </a:cubicBezTo>
                <a:cubicBezTo>
                  <a:pt x="5370837" y="3689178"/>
                  <a:pt x="5280250" y="3728687"/>
                  <a:pt x="5291870" y="3799039"/>
                </a:cubicBezTo>
                <a:cubicBezTo>
                  <a:pt x="5291660" y="3823262"/>
                  <a:pt x="5263601" y="3888134"/>
                  <a:pt x="5241600" y="3894238"/>
                </a:cubicBezTo>
                <a:cubicBezTo>
                  <a:pt x="5232312" y="3906493"/>
                  <a:pt x="5231731" y="3924583"/>
                  <a:pt x="5211041" y="3924184"/>
                </a:cubicBezTo>
                <a:cubicBezTo>
                  <a:pt x="5184976" y="3926521"/>
                  <a:pt x="5198956" y="3986438"/>
                  <a:pt x="5176073" y="3970179"/>
                </a:cubicBezTo>
                <a:lnTo>
                  <a:pt x="5172826" y="3991773"/>
                </a:lnTo>
                <a:lnTo>
                  <a:pt x="5157053" y="3997708"/>
                </a:lnTo>
                <a:cubicBezTo>
                  <a:pt x="5140589" y="4003541"/>
                  <a:pt x="5128715" y="4008828"/>
                  <a:pt x="5127922" y="4022660"/>
                </a:cubicBezTo>
                <a:cubicBezTo>
                  <a:pt x="5105225" y="4035701"/>
                  <a:pt x="5043623" y="4065128"/>
                  <a:pt x="5020872" y="4075951"/>
                </a:cubicBezTo>
                <a:cubicBezTo>
                  <a:pt x="5006705" y="4069570"/>
                  <a:pt x="5001251" y="4081880"/>
                  <a:pt x="4991410" y="4087598"/>
                </a:cubicBezTo>
                <a:cubicBezTo>
                  <a:pt x="4974522" y="4085320"/>
                  <a:pt x="4937025" y="4121806"/>
                  <a:pt x="4930112" y="4138459"/>
                </a:cubicBezTo>
                <a:cubicBezTo>
                  <a:pt x="4918473" y="4190437"/>
                  <a:pt x="4844909" y="4190974"/>
                  <a:pt x="4834224" y="4231643"/>
                </a:cubicBezTo>
                <a:cubicBezTo>
                  <a:pt x="4827758" y="4239937"/>
                  <a:pt x="4820427" y="4245543"/>
                  <a:pt x="4812599" y="4249449"/>
                </a:cubicBezTo>
                <a:lnTo>
                  <a:pt x="4789188" y="4256678"/>
                </a:lnTo>
                <a:lnTo>
                  <a:pt x="4779554" y="4251313"/>
                </a:lnTo>
                <a:lnTo>
                  <a:pt x="4766885" y="4259812"/>
                </a:lnTo>
                <a:lnTo>
                  <a:pt x="4762510" y="4260383"/>
                </a:lnTo>
                <a:cubicBezTo>
                  <a:pt x="4754131" y="4261437"/>
                  <a:pt x="4745977" y="4262766"/>
                  <a:pt x="4738416" y="4265355"/>
                </a:cubicBezTo>
                <a:cubicBezTo>
                  <a:pt x="4764694" y="4302719"/>
                  <a:pt x="4678447" y="4293536"/>
                  <a:pt x="4712007" y="4317892"/>
                </a:cubicBezTo>
                <a:cubicBezTo>
                  <a:pt x="4675039" y="4338619"/>
                  <a:pt x="4716682" y="4356361"/>
                  <a:pt x="4658930" y="4348041"/>
                </a:cubicBezTo>
                <a:cubicBezTo>
                  <a:pt x="4614182" y="4379702"/>
                  <a:pt x="4505053" y="4447283"/>
                  <a:pt x="4443526" y="4507851"/>
                </a:cubicBezTo>
                <a:cubicBezTo>
                  <a:pt x="4410144" y="4540439"/>
                  <a:pt x="4338540" y="4659677"/>
                  <a:pt x="4289766" y="4711450"/>
                </a:cubicBezTo>
                <a:cubicBezTo>
                  <a:pt x="4238344" y="4747694"/>
                  <a:pt x="4215457" y="4807131"/>
                  <a:pt x="4150870" y="4818480"/>
                </a:cubicBezTo>
                <a:cubicBezTo>
                  <a:pt x="4103683" y="4855538"/>
                  <a:pt x="4148748" y="4891762"/>
                  <a:pt x="4006639" y="4933815"/>
                </a:cubicBezTo>
                <a:cubicBezTo>
                  <a:pt x="3736045" y="4990755"/>
                  <a:pt x="3474704" y="5040115"/>
                  <a:pt x="3298210" y="5070790"/>
                </a:cubicBezTo>
                <a:cubicBezTo>
                  <a:pt x="3121717" y="5101466"/>
                  <a:pt x="3041810" y="5115566"/>
                  <a:pt x="2947678" y="5117869"/>
                </a:cubicBezTo>
                <a:cubicBezTo>
                  <a:pt x="2853544" y="5120174"/>
                  <a:pt x="2858560" y="5135060"/>
                  <a:pt x="2822169" y="5129396"/>
                </a:cubicBezTo>
                <a:lnTo>
                  <a:pt x="2538773" y="5313397"/>
                </a:lnTo>
                <a:cubicBezTo>
                  <a:pt x="2405817" y="5334661"/>
                  <a:pt x="2144167" y="5431620"/>
                  <a:pt x="2014500" y="5519744"/>
                </a:cubicBezTo>
                <a:cubicBezTo>
                  <a:pt x="1982084" y="5541774"/>
                  <a:pt x="1956346" y="5565847"/>
                  <a:pt x="1934391" y="5591335"/>
                </a:cubicBezTo>
                <a:lnTo>
                  <a:pt x="1892550" y="5649708"/>
                </a:lnTo>
                <a:lnTo>
                  <a:pt x="1854769" y="5647691"/>
                </a:lnTo>
                <a:cubicBezTo>
                  <a:pt x="1838936" y="5647705"/>
                  <a:pt x="1823701" y="5648312"/>
                  <a:pt x="1809461" y="5648628"/>
                </a:cubicBezTo>
                <a:cubicBezTo>
                  <a:pt x="1834147" y="5698228"/>
                  <a:pt x="1737274" y="5633540"/>
                  <a:pt x="1745150" y="5693879"/>
                </a:cubicBezTo>
                <a:cubicBezTo>
                  <a:pt x="1734532" y="5692199"/>
                  <a:pt x="1724002" y="5688669"/>
                  <a:pt x="1713375" y="5684672"/>
                </a:cubicBezTo>
                <a:lnTo>
                  <a:pt x="1707808" y="5682611"/>
                </a:lnTo>
                <a:lnTo>
                  <a:pt x="1679313" y="5672360"/>
                </a:lnTo>
                <a:lnTo>
                  <a:pt x="1646933" y="5666227"/>
                </a:lnTo>
                <a:cubicBezTo>
                  <a:pt x="1635170" y="5665926"/>
                  <a:pt x="1622939" y="5667937"/>
                  <a:pt x="1610055" y="5673643"/>
                </a:cubicBezTo>
                <a:cubicBezTo>
                  <a:pt x="1571890" y="5714775"/>
                  <a:pt x="1484024" y="5669440"/>
                  <a:pt x="1437641" y="5723266"/>
                </a:cubicBezTo>
                <a:cubicBezTo>
                  <a:pt x="1418992" y="5738521"/>
                  <a:pt x="1351540" y="5757985"/>
                  <a:pt x="1332869" y="5744752"/>
                </a:cubicBezTo>
                <a:cubicBezTo>
                  <a:pt x="1317589" y="5745326"/>
                  <a:pt x="1303391" y="5756388"/>
                  <a:pt x="1290525" y="5740036"/>
                </a:cubicBezTo>
                <a:cubicBezTo>
                  <a:pt x="1272146" y="5721242"/>
                  <a:pt x="1235243" y="5770261"/>
                  <a:pt x="1233107" y="5742106"/>
                </a:cubicBezTo>
                <a:lnTo>
                  <a:pt x="1214532" y="5753325"/>
                </a:lnTo>
                <a:lnTo>
                  <a:pt x="1199955" y="5744831"/>
                </a:lnTo>
                <a:cubicBezTo>
                  <a:pt x="1185016" y="5735734"/>
                  <a:pt x="1173414" y="5729861"/>
                  <a:pt x="1162337" y="5738048"/>
                </a:cubicBezTo>
                <a:cubicBezTo>
                  <a:pt x="1137920" y="5728689"/>
                  <a:pt x="1076212" y="5699490"/>
                  <a:pt x="1053457" y="5688676"/>
                </a:cubicBezTo>
                <a:cubicBezTo>
                  <a:pt x="1049315" y="5673592"/>
                  <a:pt x="1036434" y="5677184"/>
                  <a:pt x="1025798" y="5673166"/>
                </a:cubicBezTo>
                <a:cubicBezTo>
                  <a:pt x="1016787" y="5658576"/>
                  <a:pt x="965030" y="5652626"/>
                  <a:pt x="947900" y="5657848"/>
                </a:cubicBezTo>
                <a:cubicBezTo>
                  <a:pt x="900757" y="5681878"/>
                  <a:pt x="853518" y="5624981"/>
                  <a:pt x="815627" y="5642557"/>
                </a:cubicBezTo>
                <a:cubicBezTo>
                  <a:pt x="805172" y="5642805"/>
                  <a:pt x="796221" y="5640669"/>
                  <a:pt x="788251" y="5637065"/>
                </a:cubicBezTo>
                <a:lnTo>
                  <a:pt x="767822" y="5623450"/>
                </a:lnTo>
                <a:lnTo>
                  <a:pt x="765791" y="5612539"/>
                </a:lnTo>
                <a:lnTo>
                  <a:pt x="751230" y="5608092"/>
                </a:lnTo>
                <a:lnTo>
                  <a:pt x="748008" y="5605052"/>
                </a:lnTo>
                <a:cubicBezTo>
                  <a:pt x="741868" y="5599203"/>
                  <a:pt x="735661" y="5593704"/>
                  <a:pt x="728871" y="5589469"/>
                </a:cubicBezTo>
                <a:cubicBezTo>
                  <a:pt x="717035" y="5633700"/>
                  <a:pt x="669153" y="5560747"/>
                  <a:pt x="671898" y="5602363"/>
                </a:cubicBezTo>
                <a:cubicBezTo>
                  <a:pt x="632522" y="5586794"/>
                  <a:pt x="645467" y="5630489"/>
                  <a:pt x="615065" y="5580257"/>
                </a:cubicBezTo>
                <a:cubicBezTo>
                  <a:pt x="562379" y="5565593"/>
                  <a:pt x="441250" y="5523701"/>
                  <a:pt x="355785" y="5514383"/>
                </a:cubicBezTo>
                <a:cubicBezTo>
                  <a:pt x="309622" y="5509152"/>
                  <a:pt x="172894" y="5529342"/>
                  <a:pt x="102269" y="5524347"/>
                </a:cubicBezTo>
                <a:cubicBezTo>
                  <a:pt x="72050" y="5515878"/>
                  <a:pt x="41939" y="5516649"/>
                  <a:pt x="13160" y="5514159"/>
                </a:cubicBezTo>
                <a:lnTo>
                  <a:pt x="0" y="551173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FA60042-8454-753A-F8B9-C1A36C35B4DE}"/>
              </a:ext>
            </a:extLst>
          </p:cNvPr>
          <p:cNvSpPr>
            <a:spLocks noGrp="1"/>
          </p:cNvSpPr>
          <p:nvPr>
            <p:ph type="title"/>
          </p:nvPr>
        </p:nvSpPr>
        <p:spPr>
          <a:xfrm>
            <a:off x="838199" y="1068891"/>
            <a:ext cx="4259731" cy="1985085"/>
          </a:xfrm>
        </p:spPr>
        <p:txBody>
          <a:bodyPr vert="horz" lIns="91440" tIns="45720" rIns="91440" bIns="45720" rtlCol="0" anchor="b">
            <a:normAutofit/>
          </a:bodyPr>
          <a:lstStyle/>
          <a:p>
            <a:pPr defTabSz="914400">
              <a:lnSpc>
                <a:spcPct val="90000"/>
              </a:lnSpc>
            </a:pPr>
            <a:r>
              <a:rPr lang="en-US" sz="4400" kern="1200">
                <a:solidFill>
                  <a:schemeClr val="tx1"/>
                </a:solidFill>
                <a:latin typeface="+mj-lt"/>
                <a:ea typeface="+mj-ea"/>
                <a:cs typeface="+mj-cs"/>
              </a:rPr>
              <a:t>Direct Cost &amp; Indirect Cost</a:t>
            </a:r>
          </a:p>
        </p:txBody>
      </p:sp>
      <p:sp>
        <p:nvSpPr>
          <p:cNvPr id="9" name="Freeform: Shape 8">
            <a:extLst>
              <a:ext uri="{FF2B5EF4-FFF2-40B4-BE49-F238E27FC236}">
                <a16:creationId xmlns:a16="http://schemas.microsoft.com/office/drawing/2014/main" id="{CF93DC6C-1BFD-4414-BF23-471C8831C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664" y="3440576"/>
            <a:ext cx="4114800" cy="2675059"/>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CF9EC6C1-AE15-706C-7E3C-DCE469BE6D59}"/>
              </a:ext>
              <a:ext uri="{C183D7F6-B498-43B3-948B-1728B52AA6E4}">
                <adec:decorative xmlns:adec="http://schemas.microsoft.com/office/drawing/2017/decorative" val="1"/>
              </a:ext>
            </a:extLst>
          </p:cNvPr>
          <p:cNvPicPr>
            <a:picLocks noChangeAspect="1"/>
          </p:cNvPicPr>
          <p:nvPr/>
        </p:nvPicPr>
        <p:blipFill>
          <a:blip r:embed="rId3"/>
          <a:srcRect l="7544" r="28319" b="1"/>
          <a:stretch>
            <a:fillRect/>
          </a:stretch>
        </p:blipFill>
        <p:spPr>
          <a:xfrm>
            <a:off x="1789108" y="3555468"/>
            <a:ext cx="2357911" cy="2450885"/>
          </a:xfrm>
          <a:prstGeom prst="rect">
            <a:avLst/>
          </a:prstGeom>
        </p:spPr>
      </p:pic>
      <p:sp>
        <p:nvSpPr>
          <p:cNvPr id="16" name="Rectangle 6">
            <a:extLst>
              <a:ext uri="{FF2B5EF4-FFF2-40B4-BE49-F238E27FC236}">
                <a16:creationId xmlns:a16="http://schemas.microsoft.com/office/drawing/2014/main" id="{001928A5-13A8-4372-8A77-BCAAE5553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4188" y="5840345"/>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4" descr="direct costs list and indirect costs list">
            <a:extLst>
              <a:ext uri="{FF2B5EF4-FFF2-40B4-BE49-F238E27FC236}">
                <a16:creationId xmlns:a16="http://schemas.microsoft.com/office/drawing/2014/main" id="{25406425-4CA9-D459-9F05-C804FF1C443E}"/>
              </a:ext>
            </a:extLst>
          </p:cNvPr>
          <p:cNvGraphicFramePr>
            <a:graphicFrameLocks noGrp="1"/>
          </p:cNvGraphicFramePr>
          <p:nvPr>
            <p:ph sz="half" idx="1"/>
            <p:extLst>
              <p:ext uri="{D42A27DB-BD31-4B8C-83A1-F6EECF244321}">
                <p14:modId xmlns:p14="http://schemas.microsoft.com/office/powerpoint/2010/main" val="2874003944"/>
              </p:ext>
            </p:extLst>
          </p:nvPr>
        </p:nvGraphicFramePr>
        <p:xfrm>
          <a:off x="6586415" y="723153"/>
          <a:ext cx="4555782" cy="53924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5577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extBox 61"/>
          <p:cNvSpPr txBox="1">
            <a:spLocks noGrp="1"/>
          </p:cNvSpPr>
          <p:nvPr>
            <p:ph type="title" idx="4294967295"/>
          </p:nvPr>
        </p:nvSpPr>
        <p:spPr>
          <a:xfrm>
            <a:off x="6403732" y="752756"/>
            <a:ext cx="3822495" cy="86331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466"/>
              </a:lnSpc>
              <a:spcBef>
                <a:spcPts val="0"/>
              </a:spcBef>
              <a:spcAft>
                <a:spcPts val="0"/>
              </a:spcAft>
              <a:buClrTx/>
              <a:buSzTx/>
              <a:buFontTx/>
              <a:buNone/>
              <a:tabLst/>
              <a:defRPr/>
            </a:pPr>
            <a:r>
              <a:rPr kumimoji="0" lang="en-US" sz="2666" b="1" i="0" u="none" strike="noStrike" kern="1200" cap="none" spc="0" normalizeH="0" baseline="0" noProof="0" dirty="0">
                <a:ln>
                  <a:noFill/>
                </a:ln>
                <a:solidFill>
                  <a:srgbClr val="16599D"/>
                </a:solidFill>
                <a:effectLst/>
                <a:uLnTx/>
                <a:uFillTx/>
                <a:latin typeface="Helios Bold"/>
                <a:ea typeface="Helios Bold"/>
                <a:cs typeface="Helios Bold"/>
                <a:sym typeface="Helios Bold"/>
              </a:rPr>
              <a:t>IDENTIFY AND TRACK COSTS</a:t>
            </a:r>
          </a:p>
        </p:txBody>
      </p:sp>
      <p:sp>
        <p:nvSpPr>
          <p:cNvPr id="65" name="TextBox 65"/>
          <p:cNvSpPr txBox="1"/>
          <p:nvPr/>
        </p:nvSpPr>
        <p:spPr>
          <a:xfrm>
            <a:off x="6651140" y="1763755"/>
            <a:ext cx="4085323" cy="637995"/>
          </a:xfrm>
          <a:prstGeom prst="rect">
            <a:avLst/>
          </a:prstGeom>
        </p:spPr>
        <p:txBody>
          <a:bodyPr lIns="0" tIns="0" rIns="0" bIns="0" rtlCol="0" anchor="t">
            <a:spAutoFit/>
          </a:bodyPr>
          <a:lstStyle/>
          <a:p>
            <a:pPr algn="r">
              <a:lnSpc>
                <a:spcPts val="2613"/>
              </a:lnSpc>
              <a:spcBef>
                <a:spcPct val="0"/>
              </a:spcBef>
            </a:pPr>
            <a:r>
              <a:rPr lang="en-US" sz="1866" b="1" dirty="0">
                <a:solidFill>
                  <a:srgbClr val="000000"/>
                </a:solidFill>
                <a:latin typeface="Helios Bold"/>
                <a:ea typeface="Helios Bold"/>
                <a:cs typeface="Helios Bold"/>
                <a:sym typeface="Helios Bold"/>
              </a:rPr>
              <a:t>Keys to Successful Financial Management</a:t>
            </a:r>
          </a:p>
        </p:txBody>
      </p:sp>
      <p:grpSp>
        <p:nvGrpSpPr>
          <p:cNvPr id="2" name="Group 2">
            <a:extLst>
              <a:ext uri="{C183D7F6-B498-43B3-948B-1728B52AA6E4}">
                <adec:decorative xmlns:adec="http://schemas.microsoft.com/office/drawing/2017/decorative" val="1"/>
              </a:ext>
            </a:extLst>
          </p:cNvPr>
          <p:cNvGrpSpPr/>
          <p:nvPr/>
        </p:nvGrpSpPr>
        <p:grpSpPr>
          <a:xfrm>
            <a:off x="1259974" y="685800"/>
            <a:ext cx="4264827" cy="5486400"/>
            <a:chOff x="0" y="0"/>
            <a:chExt cx="8529655" cy="10972800"/>
          </a:xfrm>
        </p:grpSpPr>
        <p:pic>
          <p:nvPicPr>
            <p:cNvPr id="3" name="Picture 3"/>
            <p:cNvPicPr>
              <a:picLocks noChangeAspect="1"/>
            </p:cNvPicPr>
            <p:nvPr/>
          </p:nvPicPr>
          <p:blipFill>
            <a:blip r:embed="rId2"/>
            <a:srcRect l="25748" r="22428"/>
            <a:stretch>
              <a:fillRect/>
            </a:stretch>
          </p:blipFill>
          <p:spPr>
            <a:xfrm flipH="1">
              <a:off x="0" y="0"/>
              <a:ext cx="8529655" cy="10972800"/>
            </a:xfrm>
            <a:prstGeom prst="rect">
              <a:avLst/>
            </a:prstGeom>
          </p:spPr>
        </p:pic>
      </p:grpSp>
      <p:grpSp>
        <p:nvGrpSpPr>
          <p:cNvPr id="14" name="Group 14">
            <a:extLst>
              <a:ext uri="{C183D7F6-B498-43B3-948B-1728B52AA6E4}">
                <adec:decorative xmlns:adec="http://schemas.microsoft.com/office/drawing/2017/decorative" val="1"/>
              </a:ext>
            </a:extLst>
          </p:cNvPr>
          <p:cNvGrpSpPr/>
          <p:nvPr/>
        </p:nvGrpSpPr>
        <p:grpSpPr>
          <a:xfrm>
            <a:off x="1784083" y="3849022"/>
            <a:ext cx="4690847" cy="2001557"/>
            <a:chOff x="0" y="0"/>
            <a:chExt cx="1853174" cy="790739"/>
          </a:xfrm>
        </p:grpSpPr>
        <p:sp>
          <p:nvSpPr>
            <p:cNvPr id="15" name="Freeform 15"/>
            <p:cNvSpPr/>
            <p:nvPr/>
          </p:nvSpPr>
          <p:spPr>
            <a:xfrm>
              <a:off x="0" y="0"/>
              <a:ext cx="1853174" cy="790739"/>
            </a:xfrm>
            <a:custGeom>
              <a:avLst/>
              <a:gdLst/>
              <a:ahLst/>
              <a:cxnLst/>
              <a:rect l="l" t="t" r="r" b="b"/>
              <a:pathLst>
                <a:path w="1853174" h="790739">
                  <a:moveTo>
                    <a:pt x="47312" y="0"/>
                  </a:moveTo>
                  <a:lnTo>
                    <a:pt x="1805862" y="0"/>
                  </a:lnTo>
                  <a:cubicBezTo>
                    <a:pt x="1818410" y="0"/>
                    <a:pt x="1830444" y="4985"/>
                    <a:pt x="1839317" y="13857"/>
                  </a:cubicBezTo>
                  <a:cubicBezTo>
                    <a:pt x="1848190" y="22730"/>
                    <a:pt x="1853174" y="34764"/>
                    <a:pt x="1853174" y="47312"/>
                  </a:cubicBezTo>
                  <a:lnTo>
                    <a:pt x="1853174" y="743426"/>
                  </a:lnTo>
                  <a:cubicBezTo>
                    <a:pt x="1853174" y="769556"/>
                    <a:pt x="1831992" y="790739"/>
                    <a:pt x="1805862" y="790739"/>
                  </a:cubicBezTo>
                  <a:lnTo>
                    <a:pt x="47312" y="790739"/>
                  </a:lnTo>
                  <a:cubicBezTo>
                    <a:pt x="34764" y="790739"/>
                    <a:pt x="22730" y="785754"/>
                    <a:pt x="13857" y="776881"/>
                  </a:cubicBezTo>
                  <a:cubicBezTo>
                    <a:pt x="4985" y="768009"/>
                    <a:pt x="0" y="755974"/>
                    <a:pt x="0" y="743426"/>
                  </a:cubicBezTo>
                  <a:lnTo>
                    <a:pt x="0" y="47312"/>
                  </a:lnTo>
                  <a:cubicBezTo>
                    <a:pt x="0" y="34764"/>
                    <a:pt x="4985" y="22730"/>
                    <a:pt x="13857" y="13857"/>
                  </a:cubicBezTo>
                  <a:cubicBezTo>
                    <a:pt x="22730" y="4985"/>
                    <a:pt x="34764" y="0"/>
                    <a:pt x="47312" y="0"/>
                  </a:cubicBezTo>
                  <a:close/>
                </a:path>
              </a:pathLst>
            </a:custGeom>
            <a:solidFill>
              <a:srgbClr val="0F4984"/>
            </a:solidFill>
          </p:spPr>
          <p:txBody>
            <a:bodyPr/>
            <a:lstStyle/>
            <a:p>
              <a:endParaRPr lang="en-US" sz="1200"/>
            </a:p>
          </p:txBody>
        </p:sp>
        <p:sp>
          <p:nvSpPr>
            <p:cNvPr id="16" name="TextBox 16"/>
            <p:cNvSpPr txBox="1"/>
            <p:nvPr/>
          </p:nvSpPr>
          <p:spPr>
            <a:xfrm>
              <a:off x="0" y="-38100"/>
              <a:ext cx="1853174" cy="828839"/>
            </a:xfrm>
            <a:prstGeom prst="rect">
              <a:avLst/>
            </a:prstGeom>
          </p:spPr>
          <p:txBody>
            <a:bodyPr lIns="33867" tIns="33867" rIns="33867" bIns="33867" rtlCol="0" anchor="ctr"/>
            <a:lstStyle/>
            <a:p>
              <a:pPr algn="ctr">
                <a:lnSpc>
                  <a:spcPts val="1773"/>
                </a:lnSpc>
              </a:pPr>
              <a:endParaRPr sz="1200"/>
            </a:p>
          </p:txBody>
        </p:sp>
      </p:grpSp>
      <p:sp>
        <p:nvSpPr>
          <p:cNvPr id="62" name="TextBox 62"/>
          <p:cNvSpPr txBox="1"/>
          <p:nvPr/>
        </p:nvSpPr>
        <p:spPr>
          <a:xfrm>
            <a:off x="2343406" y="5464157"/>
            <a:ext cx="1274191" cy="202428"/>
          </a:xfrm>
          <a:prstGeom prst="rect">
            <a:avLst/>
          </a:prstGeom>
        </p:spPr>
        <p:txBody>
          <a:bodyPr lIns="0" tIns="0" rIns="0" bIns="0" rtlCol="0" anchor="t">
            <a:spAutoFit/>
          </a:bodyPr>
          <a:lstStyle/>
          <a:p>
            <a:pPr algn="ctr">
              <a:lnSpc>
                <a:spcPts val="1733"/>
              </a:lnSpc>
            </a:pPr>
            <a:r>
              <a:rPr lang="en-US" sz="1333" b="1">
                <a:solidFill>
                  <a:srgbClr val="FFFFFF"/>
                </a:solidFill>
                <a:latin typeface="Helios Bold"/>
                <a:ea typeface="Helios Bold"/>
                <a:cs typeface="Helios Bold"/>
                <a:sym typeface="Helios Bold"/>
              </a:rPr>
              <a:t>ANALYSIS 1</a:t>
            </a:r>
          </a:p>
        </p:txBody>
      </p:sp>
      <p:sp>
        <p:nvSpPr>
          <p:cNvPr id="64" name="TextBox 64"/>
          <p:cNvSpPr txBox="1"/>
          <p:nvPr/>
        </p:nvSpPr>
        <p:spPr>
          <a:xfrm>
            <a:off x="4354179" y="5464157"/>
            <a:ext cx="1274191" cy="202428"/>
          </a:xfrm>
          <a:prstGeom prst="rect">
            <a:avLst/>
          </a:prstGeom>
        </p:spPr>
        <p:txBody>
          <a:bodyPr lIns="0" tIns="0" rIns="0" bIns="0" rtlCol="0" anchor="t">
            <a:spAutoFit/>
          </a:bodyPr>
          <a:lstStyle/>
          <a:p>
            <a:pPr algn="ctr">
              <a:lnSpc>
                <a:spcPts val="1733"/>
              </a:lnSpc>
            </a:pPr>
            <a:r>
              <a:rPr lang="en-US" sz="1333" b="1">
                <a:solidFill>
                  <a:srgbClr val="FFFFFF"/>
                </a:solidFill>
                <a:latin typeface="Helios Bold"/>
                <a:ea typeface="Helios Bold"/>
                <a:cs typeface="Helios Bold"/>
                <a:sym typeface="Helios Bold"/>
              </a:rPr>
              <a:t>ANALYSIS 2</a:t>
            </a:r>
          </a:p>
        </p:txBody>
      </p:sp>
      <p:grpSp>
        <p:nvGrpSpPr>
          <p:cNvPr id="48" name="Group 48">
            <a:extLst>
              <a:ext uri="{C183D7F6-B498-43B3-948B-1728B52AA6E4}">
                <adec:decorative xmlns:adec="http://schemas.microsoft.com/office/drawing/2017/decorative" val="1"/>
              </a:ext>
            </a:extLst>
          </p:cNvPr>
          <p:cNvGrpSpPr/>
          <p:nvPr/>
        </p:nvGrpSpPr>
        <p:grpSpPr>
          <a:xfrm rot="-2700000">
            <a:off x="8611149" y="1349001"/>
            <a:ext cx="7242099" cy="7377253"/>
            <a:chOff x="0" y="-38100"/>
            <a:chExt cx="2041549" cy="2079649"/>
          </a:xfrm>
        </p:grpSpPr>
        <p:sp>
          <p:nvSpPr>
            <p:cNvPr id="49" name="Freeform 49"/>
            <p:cNvSpPr/>
            <p:nvPr/>
          </p:nvSpPr>
          <p:spPr>
            <a:xfrm>
              <a:off x="0" y="0"/>
              <a:ext cx="2041549" cy="2041549"/>
            </a:xfrm>
            <a:custGeom>
              <a:avLst/>
              <a:gdLst/>
              <a:ahLst/>
              <a:cxnLst/>
              <a:rect l="l" t="t" r="r" b="b"/>
              <a:pathLst>
                <a:path w="2041549" h="2041549">
                  <a:moveTo>
                    <a:pt x="71268" y="0"/>
                  </a:moveTo>
                  <a:lnTo>
                    <a:pt x="1970282" y="0"/>
                  </a:lnTo>
                  <a:cubicBezTo>
                    <a:pt x="1989183" y="0"/>
                    <a:pt x="2007310" y="7509"/>
                    <a:pt x="2020675" y="20874"/>
                  </a:cubicBezTo>
                  <a:cubicBezTo>
                    <a:pt x="2034041" y="34239"/>
                    <a:pt x="2041549" y="52366"/>
                    <a:pt x="2041549" y="71268"/>
                  </a:cubicBezTo>
                  <a:lnTo>
                    <a:pt x="2041549" y="1970282"/>
                  </a:lnTo>
                  <a:cubicBezTo>
                    <a:pt x="2041549" y="2009642"/>
                    <a:pt x="2009642" y="2041549"/>
                    <a:pt x="1970282" y="2041549"/>
                  </a:cubicBezTo>
                  <a:lnTo>
                    <a:pt x="71268" y="2041549"/>
                  </a:lnTo>
                  <a:cubicBezTo>
                    <a:pt x="31908" y="2041549"/>
                    <a:pt x="0" y="2009642"/>
                    <a:pt x="0" y="1970282"/>
                  </a:cubicBezTo>
                  <a:lnTo>
                    <a:pt x="0" y="71268"/>
                  </a:lnTo>
                  <a:cubicBezTo>
                    <a:pt x="0" y="31908"/>
                    <a:pt x="31908" y="0"/>
                    <a:pt x="71268" y="0"/>
                  </a:cubicBezTo>
                  <a:close/>
                </a:path>
              </a:pathLst>
            </a:custGeom>
            <a:solidFill>
              <a:srgbClr val="FFFFFF"/>
            </a:solidFill>
          </p:spPr>
          <p:txBody>
            <a:bodyPr/>
            <a:lstStyle/>
            <a:p>
              <a:endParaRPr lang="en-US" sz="1200"/>
            </a:p>
          </p:txBody>
        </p:sp>
        <p:sp>
          <p:nvSpPr>
            <p:cNvPr id="50" name="TextBox 50"/>
            <p:cNvSpPr txBox="1"/>
            <p:nvPr/>
          </p:nvSpPr>
          <p:spPr>
            <a:xfrm>
              <a:off x="0" y="-38100"/>
              <a:ext cx="2041549" cy="2079649"/>
            </a:xfrm>
            <a:prstGeom prst="rect">
              <a:avLst/>
            </a:prstGeom>
          </p:spPr>
          <p:txBody>
            <a:bodyPr lIns="33867" tIns="33867" rIns="33867" bIns="33867" rtlCol="0" anchor="ctr"/>
            <a:lstStyle/>
            <a:p>
              <a:pPr algn="ctr">
                <a:lnSpc>
                  <a:spcPts val="1773"/>
                </a:lnSpc>
                <a:spcBef>
                  <a:spcPct val="0"/>
                </a:spcBef>
              </a:pPr>
              <a:endParaRPr sz="1200"/>
            </a:p>
          </p:txBody>
        </p:sp>
      </p:grpSp>
      <p:sp>
        <p:nvSpPr>
          <p:cNvPr id="66" name="TextBox 66">
            <a:extLst>
              <a:ext uri="{C183D7F6-B498-43B3-948B-1728B52AA6E4}">
                <adec:decorative xmlns:adec="http://schemas.microsoft.com/office/drawing/2017/decorative" val="0"/>
              </a:ext>
            </a:extLst>
          </p:cNvPr>
          <p:cNvSpPr txBox="1"/>
          <p:nvPr/>
        </p:nvSpPr>
        <p:spPr>
          <a:xfrm>
            <a:off x="7031625" y="2942689"/>
            <a:ext cx="3539021" cy="738664"/>
          </a:xfrm>
          <a:prstGeom prst="rect">
            <a:avLst/>
          </a:prstGeom>
        </p:spPr>
        <p:txBody>
          <a:bodyPr wrap="square" lIns="0" tIns="0" rIns="0" bIns="0" rtlCol="0" anchor="t">
            <a:spAutoFit/>
          </a:bodyPr>
          <a:lstStyle/>
          <a:p>
            <a:pPr algn="r"/>
            <a:r>
              <a:rPr lang="en-US" sz="1600" dirty="0">
                <a:latin typeface="Cambria" panose="02040503050406030204" pitchFamily="18" charset="0"/>
                <a:ea typeface="Cambria" panose="02040503050406030204" pitchFamily="18" charset="0"/>
              </a:rPr>
              <a:t>Have an adequate financial system capable of tracking funds and compliance with federal laws.</a:t>
            </a:r>
          </a:p>
        </p:txBody>
      </p:sp>
      <p:sp>
        <p:nvSpPr>
          <p:cNvPr id="67" name="TextBox 67">
            <a:extLst>
              <a:ext uri="{C183D7F6-B498-43B3-948B-1728B52AA6E4}">
                <adec:decorative xmlns:adec="http://schemas.microsoft.com/office/drawing/2017/decorative" val="0"/>
              </a:ext>
            </a:extLst>
          </p:cNvPr>
          <p:cNvSpPr txBox="1"/>
          <p:nvPr/>
        </p:nvSpPr>
        <p:spPr>
          <a:xfrm>
            <a:off x="7294996" y="3904704"/>
            <a:ext cx="3305785" cy="492443"/>
          </a:xfrm>
          <a:prstGeom prst="rect">
            <a:avLst/>
          </a:prstGeom>
        </p:spPr>
        <p:txBody>
          <a:bodyPr lIns="0" tIns="0" rIns="0" bIns="0" rtlCol="0" anchor="t">
            <a:spAutoFit/>
          </a:bodyPr>
          <a:lstStyle/>
          <a:p>
            <a:pPr algn="r"/>
            <a:r>
              <a:rPr lang="en-US" sz="1600" dirty="0">
                <a:latin typeface="Cambria" panose="02040503050406030204" pitchFamily="18" charset="0"/>
                <a:ea typeface="Cambria" panose="02040503050406030204" pitchFamily="18" charset="0"/>
              </a:rPr>
              <a:t>Develop a system for allocating both direct and indirect costs.</a:t>
            </a:r>
          </a:p>
        </p:txBody>
      </p:sp>
      <p:sp>
        <p:nvSpPr>
          <p:cNvPr id="63" name="TextBox 63"/>
          <p:cNvSpPr txBox="1"/>
          <p:nvPr/>
        </p:nvSpPr>
        <p:spPr>
          <a:xfrm>
            <a:off x="7147995" y="4204514"/>
            <a:ext cx="3526341" cy="1231106"/>
          </a:xfrm>
          <a:prstGeom prst="rect">
            <a:avLst/>
          </a:prstGeom>
        </p:spPr>
        <p:txBody>
          <a:bodyPr wrap="square" lIns="0" tIns="0" rIns="0" bIns="0" rtlCol="0" anchor="t">
            <a:spAutoFit/>
          </a:bodyPr>
          <a:lstStyle/>
          <a:p>
            <a:pPr marL="0" indent="0" algn="r">
              <a:buNone/>
            </a:pPr>
            <a:endParaRPr lang="en-US" sz="1600" dirty="0">
              <a:latin typeface="Cambria" panose="02040503050406030204" pitchFamily="18" charset="0"/>
              <a:ea typeface="Cambria" panose="02040503050406030204" pitchFamily="18" charset="0"/>
            </a:endParaRPr>
          </a:p>
          <a:p>
            <a:pPr algn="r"/>
            <a:endParaRPr lang="en-US" sz="1600" dirty="0">
              <a:latin typeface="Cambria" panose="02040503050406030204" pitchFamily="18" charset="0"/>
              <a:ea typeface="Cambria" panose="02040503050406030204" pitchFamily="18" charset="0"/>
            </a:endParaRPr>
          </a:p>
          <a:p>
            <a:pPr algn="r"/>
            <a:r>
              <a:rPr lang="en-US" sz="1600" dirty="0">
                <a:latin typeface="Cambria" panose="02040503050406030204" pitchFamily="18" charset="0"/>
                <a:ea typeface="Cambria" panose="02040503050406030204" pitchFamily="18" charset="0"/>
              </a:rPr>
              <a:t>Document all funds received and expended and compare against the approved budget.</a:t>
            </a:r>
          </a:p>
        </p:txBody>
      </p:sp>
      <p:sp>
        <p:nvSpPr>
          <p:cNvPr id="4" name="Freeform 4">
            <a:extLst>
              <a:ext uri="{C183D7F6-B498-43B3-948B-1728B52AA6E4}">
                <adec:decorative xmlns:adec="http://schemas.microsoft.com/office/drawing/2017/decorative" val="1"/>
              </a:ext>
            </a:extLst>
          </p:cNvPr>
          <p:cNvSpPr/>
          <p:nvPr/>
        </p:nvSpPr>
        <p:spPr>
          <a:xfrm>
            <a:off x="685800" y="1302196"/>
            <a:ext cx="1224547" cy="1229156"/>
          </a:xfrm>
          <a:custGeom>
            <a:avLst/>
            <a:gdLst/>
            <a:ahLst/>
            <a:cxnLst/>
            <a:rect l="l" t="t" r="r" b="b"/>
            <a:pathLst>
              <a:path w="1836820" h="1843734">
                <a:moveTo>
                  <a:pt x="0" y="0"/>
                </a:moveTo>
                <a:lnTo>
                  <a:pt x="1836820" y="0"/>
                </a:lnTo>
                <a:lnTo>
                  <a:pt x="1836820" y="1843734"/>
                </a:lnTo>
                <a:lnTo>
                  <a:pt x="0" y="1843734"/>
                </a:lnTo>
                <a:lnTo>
                  <a:pt x="0" y="0"/>
                </a:lnTo>
                <a:close/>
              </a:path>
            </a:pathLst>
          </a:custGeom>
          <a:blipFill>
            <a:blip r:embed="rId3">
              <a:alphaModFix amt="40000"/>
            </a:blip>
            <a:stretch>
              <a:fillRect/>
            </a:stretch>
          </a:blipFill>
        </p:spPr>
        <p:txBody>
          <a:bodyPr/>
          <a:lstStyle/>
          <a:p>
            <a:endParaRPr lang="en-US" sz="1200"/>
          </a:p>
        </p:txBody>
      </p:sp>
      <p:grpSp>
        <p:nvGrpSpPr>
          <p:cNvPr id="5" name="Group 5">
            <a:extLst>
              <a:ext uri="{C183D7F6-B498-43B3-948B-1728B52AA6E4}">
                <adec:decorative xmlns:adec="http://schemas.microsoft.com/office/drawing/2017/decorative" val="1"/>
              </a:ext>
            </a:extLst>
          </p:cNvPr>
          <p:cNvGrpSpPr/>
          <p:nvPr/>
        </p:nvGrpSpPr>
        <p:grpSpPr>
          <a:xfrm>
            <a:off x="764629" y="1383329"/>
            <a:ext cx="1066891" cy="1066891"/>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sz="1200"/>
            </a:p>
          </p:txBody>
        </p:sp>
        <p:sp>
          <p:nvSpPr>
            <p:cNvPr id="7" name="TextBox 7"/>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grpSp>
        <p:nvGrpSpPr>
          <p:cNvPr id="8" name="Group 8">
            <a:extLst>
              <a:ext uri="{C183D7F6-B498-43B3-948B-1728B52AA6E4}">
                <adec:decorative xmlns:adec="http://schemas.microsoft.com/office/drawing/2017/decorative" val="1"/>
              </a:ext>
            </a:extLst>
          </p:cNvPr>
          <p:cNvGrpSpPr/>
          <p:nvPr/>
        </p:nvGrpSpPr>
        <p:grpSpPr>
          <a:xfrm>
            <a:off x="812064" y="1430765"/>
            <a:ext cx="972019" cy="972019"/>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978C8"/>
            </a:solidFill>
          </p:spPr>
          <p:txBody>
            <a:bodyPr/>
            <a:lstStyle/>
            <a:p>
              <a:endParaRPr lang="en-US" sz="1200"/>
            </a:p>
          </p:txBody>
        </p:sp>
        <p:sp>
          <p:nvSpPr>
            <p:cNvPr id="10" name="TextBox 10"/>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grpSp>
        <p:nvGrpSpPr>
          <p:cNvPr id="11" name="Group 11">
            <a:extLst>
              <a:ext uri="{C183D7F6-B498-43B3-948B-1728B52AA6E4}">
                <adec:decorative xmlns:adec="http://schemas.microsoft.com/office/drawing/2017/decorative" val="1"/>
              </a:ext>
            </a:extLst>
          </p:cNvPr>
          <p:cNvGrpSpPr/>
          <p:nvPr/>
        </p:nvGrpSpPr>
        <p:grpSpPr>
          <a:xfrm>
            <a:off x="873272" y="1491973"/>
            <a:ext cx="849603" cy="849603"/>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599D"/>
            </a:solidFill>
          </p:spPr>
          <p:txBody>
            <a:bodyPr/>
            <a:lstStyle/>
            <a:p>
              <a:endParaRPr lang="en-US" sz="1200"/>
            </a:p>
          </p:txBody>
        </p:sp>
        <p:sp>
          <p:nvSpPr>
            <p:cNvPr id="13" name="TextBox 13"/>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sp>
        <p:nvSpPr>
          <p:cNvPr id="17" name="Freeform 17">
            <a:extLst>
              <a:ext uri="{C183D7F6-B498-43B3-948B-1728B52AA6E4}">
                <adec:decorative xmlns:adec="http://schemas.microsoft.com/office/drawing/2017/decorative" val="1"/>
              </a:ext>
            </a:extLst>
          </p:cNvPr>
          <p:cNvSpPr/>
          <p:nvPr/>
        </p:nvSpPr>
        <p:spPr>
          <a:xfrm>
            <a:off x="5454951" y="3403815"/>
            <a:ext cx="887076" cy="890415"/>
          </a:xfrm>
          <a:custGeom>
            <a:avLst/>
            <a:gdLst/>
            <a:ahLst/>
            <a:cxnLst/>
            <a:rect l="l" t="t" r="r" b="b"/>
            <a:pathLst>
              <a:path w="1330614" h="1335623">
                <a:moveTo>
                  <a:pt x="0" y="0"/>
                </a:moveTo>
                <a:lnTo>
                  <a:pt x="1330614" y="0"/>
                </a:lnTo>
                <a:lnTo>
                  <a:pt x="1330614" y="1335623"/>
                </a:lnTo>
                <a:lnTo>
                  <a:pt x="0" y="1335623"/>
                </a:lnTo>
                <a:lnTo>
                  <a:pt x="0" y="0"/>
                </a:lnTo>
                <a:close/>
              </a:path>
            </a:pathLst>
          </a:custGeom>
          <a:blipFill>
            <a:blip r:embed="rId3">
              <a:alphaModFix amt="40000"/>
            </a:blip>
            <a:stretch>
              <a:fillRect/>
            </a:stretch>
          </a:blipFill>
        </p:spPr>
        <p:txBody>
          <a:bodyPr/>
          <a:lstStyle/>
          <a:p>
            <a:endParaRPr lang="en-US" sz="1200"/>
          </a:p>
        </p:txBody>
      </p:sp>
      <p:grpSp>
        <p:nvGrpSpPr>
          <p:cNvPr id="18" name="Group 18">
            <a:extLst>
              <a:ext uri="{C183D7F6-B498-43B3-948B-1728B52AA6E4}">
                <adec:decorative xmlns:adec="http://schemas.microsoft.com/office/drawing/2017/decorative" val="1"/>
              </a:ext>
            </a:extLst>
          </p:cNvPr>
          <p:cNvGrpSpPr/>
          <p:nvPr/>
        </p:nvGrpSpPr>
        <p:grpSpPr>
          <a:xfrm>
            <a:off x="5512054" y="3462588"/>
            <a:ext cx="772869" cy="772869"/>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sz="1200"/>
            </a:p>
          </p:txBody>
        </p:sp>
        <p:sp>
          <p:nvSpPr>
            <p:cNvPr id="20" name="TextBox 20"/>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grpSp>
        <p:nvGrpSpPr>
          <p:cNvPr id="21" name="Group 21">
            <a:extLst>
              <a:ext uri="{C183D7F6-B498-43B3-948B-1728B52AA6E4}">
                <adec:decorative xmlns:adec="http://schemas.microsoft.com/office/drawing/2017/decorative" val="1"/>
              </a:ext>
            </a:extLst>
          </p:cNvPr>
          <p:cNvGrpSpPr/>
          <p:nvPr/>
        </p:nvGrpSpPr>
        <p:grpSpPr>
          <a:xfrm>
            <a:off x="5546418" y="3496952"/>
            <a:ext cx="704142" cy="704142"/>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978C8"/>
            </a:solidFill>
          </p:spPr>
          <p:txBody>
            <a:bodyPr/>
            <a:lstStyle/>
            <a:p>
              <a:endParaRPr lang="en-US" sz="1200"/>
            </a:p>
          </p:txBody>
        </p:sp>
        <p:sp>
          <p:nvSpPr>
            <p:cNvPr id="23" name="TextBox 23"/>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grpSp>
        <p:nvGrpSpPr>
          <p:cNvPr id="24" name="Group 24">
            <a:extLst>
              <a:ext uri="{C183D7F6-B498-43B3-948B-1728B52AA6E4}">
                <adec:decorative xmlns:adec="http://schemas.microsoft.com/office/drawing/2017/decorative" val="1"/>
              </a:ext>
            </a:extLst>
          </p:cNvPr>
          <p:cNvGrpSpPr/>
          <p:nvPr/>
        </p:nvGrpSpPr>
        <p:grpSpPr>
          <a:xfrm>
            <a:off x="5590757" y="3541291"/>
            <a:ext cx="615463" cy="615463"/>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599D"/>
            </a:solidFill>
          </p:spPr>
          <p:txBody>
            <a:bodyPr/>
            <a:lstStyle/>
            <a:p>
              <a:endParaRPr lang="en-US" sz="1200"/>
            </a:p>
          </p:txBody>
        </p:sp>
        <p:sp>
          <p:nvSpPr>
            <p:cNvPr id="26" name="TextBox 26"/>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grpSp>
        <p:nvGrpSpPr>
          <p:cNvPr id="27" name="Group 27">
            <a:extLst>
              <a:ext uri="{C183D7F6-B498-43B3-948B-1728B52AA6E4}">
                <adec:decorative xmlns:adec="http://schemas.microsoft.com/office/drawing/2017/decorative" val="1"/>
              </a:ext>
            </a:extLst>
          </p:cNvPr>
          <p:cNvGrpSpPr/>
          <p:nvPr/>
        </p:nvGrpSpPr>
        <p:grpSpPr>
          <a:xfrm>
            <a:off x="2353166" y="4241800"/>
            <a:ext cx="373265" cy="1116686"/>
            <a:chOff x="0" y="0"/>
            <a:chExt cx="147463" cy="441160"/>
          </a:xfrm>
        </p:grpSpPr>
        <p:sp>
          <p:nvSpPr>
            <p:cNvPr id="28" name="Freeform 28"/>
            <p:cNvSpPr/>
            <p:nvPr/>
          </p:nvSpPr>
          <p:spPr>
            <a:xfrm>
              <a:off x="0" y="0"/>
              <a:ext cx="147463" cy="441160"/>
            </a:xfrm>
            <a:custGeom>
              <a:avLst/>
              <a:gdLst/>
              <a:ahLst/>
              <a:cxnLst/>
              <a:rect l="l" t="t" r="r" b="b"/>
              <a:pathLst>
                <a:path w="147463" h="441160">
                  <a:moveTo>
                    <a:pt x="0" y="0"/>
                  </a:moveTo>
                  <a:lnTo>
                    <a:pt x="147463" y="0"/>
                  </a:lnTo>
                  <a:lnTo>
                    <a:pt x="147463" y="441160"/>
                  </a:lnTo>
                  <a:lnTo>
                    <a:pt x="0" y="441160"/>
                  </a:lnTo>
                  <a:close/>
                </a:path>
              </a:pathLst>
            </a:custGeom>
            <a:solidFill>
              <a:srgbClr val="FFFFFF"/>
            </a:solidFill>
          </p:spPr>
          <p:txBody>
            <a:bodyPr/>
            <a:lstStyle/>
            <a:p>
              <a:endParaRPr lang="en-US" sz="1200"/>
            </a:p>
          </p:txBody>
        </p:sp>
        <p:sp>
          <p:nvSpPr>
            <p:cNvPr id="29" name="TextBox 29"/>
            <p:cNvSpPr txBox="1"/>
            <p:nvPr/>
          </p:nvSpPr>
          <p:spPr>
            <a:xfrm>
              <a:off x="0" y="-38100"/>
              <a:ext cx="147463" cy="479260"/>
            </a:xfrm>
            <a:prstGeom prst="rect">
              <a:avLst/>
            </a:prstGeom>
          </p:spPr>
          <p:txBody>
            <a:bodyPr lIns="33867" tIns="33867" rIns="33867" bIns="33867" rtlCol="0" anchor="ctr"/>
            <a:lstStyle/>
            <a:p>
              <a:pPr algn="ctr">
                <a:lnSpc>
                  <a:spcPts val="1773"/>
                </a:lnSpc>
              </a:pPr>
              <a:endParaRPr sz="1200"/>
            </a:p>
          </p:txBody>
        </p:sp>
      </p:grpSp>
      <p:grpSp>
        <p:nvGrpSpPr>
          <p:cNvPr id="33" name="Group 33">
            <a:extLst>
              <a:ext uri="{C183D7F6-B498-43B3-948B-1728B52AA6E4}">
                <adec:decorative xmlns:adec="http://schemas.microsoft.com/office/drawing/2017/decorative" val="1"/>
              </a:ext>
            </a:extLst>
          </p:cNvPr>
          <p:cNvGrpSpPr/>
          <p:nvPr/>
        </p:nvGrpSpPr>
        <p:grpSpPr>
          <a:xfrm>
            <a:off x="2793869" y="4421230"/>
            <a:ext cx="373265" cy="937256"/>
            <a:chOff x="0" y="0"/>
            <a:chExt cx="147463" cy="370274"/>
          </a:xfrm>
        </p:grpSpPr>
        <p:sp>
          <p:nvSpPr>
            <p:cNvPr id="34" name="Freeform 34"/>
            <p:cNvSpPr/>
            <p:nvPr/>
          </p:nvSpPr>
          <p:spPr>
            <a:xfrm>
              <a:off x="0" y="0"/>
              <a:ext cx="147463" cy="370274"/>
            </a:xfrm>
            <a:custGeom>
              <a:avLst/>
              <a:gdLst/>
              <a:ahLst/>
              <a:cxnLst/>
              <a:rect l="l" t="t" r="r" b="b"/>
              <a:pathLst>
                <a:path w="147463" h="370274">
                  <a:moveTo>
                    <a:pt x="0" y="0"/>
                  </a:moveTo>
                  <a:lnTo>
                    <a:pt x="147463" y="0"/>
                  </a:lnTo>
                  <a:lnTo>
                    <a:pt x="147463" y="370274"/>
                  </a:lnTo>
                  <a:lnTo>
                    <a:pt x="0" y="370274"/>
                  </a:lnTo>
                  <a:close/>
                </a:path>
              </a:pathLst>
            </a:custGeom>
            <a:solidFill>
              <a:srgbClr val="FFFFFF"/>
            </a:solidFill>
          </p:spPr>
          <p:txBody>
            <a:bodyPr/>
            <a:lstStyle/>
            <a:p>
              <a:endParaRPr lang="en-US" sz="1200"/>
            </a:p>
          </p:txBody>
        </p:sp>
        <p:sp>
          <p:nvSpPr>
            <p:cNvPr id="35" name="TextBox 35"/>
            <p:cNvSpPr txBox="1"/>
            <p:nvPr/>
          </p:nvSpPr>
          <p:spPr>
            <a:xfrm>
              <a:off x="0" y="-38100"/>
              <a:ext cx="147463" cy="408374"/>
            </a:xfrm>
            <a:prstGeom prst="rect">
              <a:avLst/>
            </a:prstGeom>
          </p:spPr>
          <p:txBody>
            <a:bodyPr lIns="33867" tIns="33867" rIns="33867" bIns="33867" rtlCol="0" anchor="ctr"/>
            <a:lstStyle/>
            <a:p>
              <a:pPr algn="ctr">
                <a:lnSpc>
                  <a:spcPts val="1773"/>
                </a:lnSpc>
              </a:pPr>
              <a:endParaRPr sz="1200"/>
            </a:p>
          </p:txBody>
        </p:sp>
      </p:grpSp>
      <p:grpSp>
        <p:nvGrpSpPr>
          <p:cNvPr id="39" name="Group 39">
            <a:extLst>
              <a:ext uri="{C183D7F6-B498-43B3-948B-1728B52AA6E4}">
                <adec:decorative xmlns:adec="http://schemas.microsoft.com/office/drawing/2017/decorative" val="1"/>
              </a:ext>
            </a:extLst>
          </p:cNvPr>
          <p:cNvGrpSpPr/>
          <p:nvPr/>
        </p:nvGrpSpPr>
        <p:grpSpPr>
          <a:xfrm>
            <a:off x="3234572" y="4716771"/>
            <a:ext cx="373265" cy="641715"/>
            <a:chOff x="0" y="0"/>
            <a:chExt cx="147463" cy="253517"/>
          </a:xfrm>
        </p:grpSpPr>
        <p:sp>
          <p:nvSpPr>
            <p:cNvPr id="40" name="Freeform 40"/>
            <p:cNvSpPr/>
            <p:nvPr/>
          </p:nvSpPr>
          <p:spPr>
            <a:xfrm>
              <a:off x="0" y="0"/>
              <a:ext cx="147463" cy="253517"/>
            </a:xfrm>
            <a:custGeom>
              <a:avLst/>
              <a:gdLst/>
              <a:ahLst/>
              <a:cxnLst/>
              <a:rect l="l" t="t" r="r" b="b"/>
              <a:pathLst>
                <a:path w="147463" h="253517">
                  <a:moveTo>
                    <a:pt x="0" y="0"/>
                  </a:moveTo>
                  <a:lnTo>
                    <a:pt x="147463" y="0"/>
                  </a:lnTo>
                  <a:lnTo>
                    <a:pt x="147463" y="253517"/>
                  </a:lnTo>
                  <a:lnTo>
                    <a:pt x="0" y="253517"/>
                  </a:lnTo>
                  <a:close/>
                </a:path>
              </a:pathLst>
            </a:custGeom>
            <a:solidFill>
              <a:srgbClr val="FFFFFF"/>
            </a:solidFill>
          </p:spPr>
          <p:txBody>
            <a:bodyPr/>
            <a:lstStyle/>
            <a:p>
              <a:endParaRPr lang="en-US" sz="1200"/>
            </a:p>
          </p:txBody>
        </p:sp>
        <p:sp>
          <p:nvSpPr>
            <p:cNvPr id="41" name="TextBox 41"/>
            <p:cNvSpPr txBox="1"/>
            <p:nvPr/>
          </p:nvSpPr>
          <p:spPr>
            <a:xfrm>
              <a:off x="0" y="-38100"/>
              <a:ext cx="147463" cy="291617"/>
            </a:xfrm>
            <a:prstGeom prst="rect">
              <a:avLst/>
            </a:prstGeom>
          </p:spPr>
          <p:txBody>
            <a:bodyPr lIns="33867" tIns="33867" rIns="33867" bIns="33867" rtlCol="0" anchor="ctr"/>
            <a:lstStyle/>
            <a:p>
              <a:pPr algn="ctr">
                <a:lnSpc>
                  <a:spcPts val="1773"/>
                </a:lnSpc>
              </a:pPr>
              <a:endParaRPr sz="1200"/>
            </a:p>
          </p:txBody>
        </p:sp>
      </p:grpSp>
      <p:grpSp>
        <p:nvGrpSpPr>
          <p:cNvPr id="30" name="Group 30">
            <a:extLst>
              <a:ext uri="{C183D7F6-B498-43B3-948B-1728B52AA6E4}">
                <adec:decorative xmlns:adec="http://schemas.microsoft.com/office/drawing/2017/decorative" val="1"/>
              </a:ext>
            </a:extLst>
          </p:cNvPr>
          <p:cNvGrpSpPr/>
          <p:nvPr/>
        </p:nvGrpSpPr>
        <p:grpSpPr>
          <a:xfrm>
            <a:off x="4363939" y="4521835"/>
            <a:ext cx="373265" cy="836651"/>
            <a:chOff x="0" y="0"/>
            <a:chExt cx="147463" cy="330529"/>
          </a:xfrm>
        </p:grpSpPr>
        <p:sp>
          <p:nvSpPr>
            <p:cNvPr id="31" name="Freeform 31"/>
            <p:cNvSpPr/>
            <p:nvPr/>
          </p:nvSpPr>
          <p:spPr>
            <a:xfrm>
              <a:off x="0" y="0"/>
              <a:ext cx="147463" cy="330529"/>
            </a:xfrm>
            <a:custGeom>
              <a:avLst/>
              <a:gdLst/>
              <a:ahLst/>
              <a:cxnLst/>
              <a:rect l="l" t="t" r="r" b="b"/>
              <a:pathLst>
                <a:path w="147463" h="330529">
                  <a:moveTo>
                    <a:pt x="0" y="0"/>
                  </a:moveTo>
                  <a:lnTo>
                    <a:pt x="147463" y="0"/>
                  </a:lnTo>
                  <a:lnTo>
                    <a:pt x="147463" y="330529"/>
                  </a:lnTo>
                  <a:lnTo>
                    <a:pt x="0" y="330529"/>
                  </a:lnTo>
                  <a:close/>
                </a:path>
              </a:pathLst>
            </a:custGeom>
            <a:solidFill>
              <a:srgbClr val="FFFFFF"/>
            </a:solidFill>
          </p:spPr>
          <p:txBody>
            <a:bodyPr/>
            <a:lstStyle/>
            <a:p>
              <a:endParaRPr lang="en-US" sz="1200"/>
            </a:p>
          </p:txBody>
        </p:sp>
        <p:sp>
          <p:nvSpPr>
            <p:cNvPr id="32" name="TextBox 32"/>
            <p:cNvSpPr txBox="1"/>
            <p:nvPr/>
          </p:nvSpPr>
          <p:spPr>
            <a:xfrm>
              <a:off x="0" y="-38100"/>
              <a:ext cx="147463" cy="368629"/>
            </a:xfrm>
            <a:prstGeom prst="rect">
              <a:avLst/>
            </a:prstGeom>
          </p:spPr>
          <p:txBody>
            <a:bodyPr lIns="33867" tIns="33867" rIns="33867" bIns="33867" rtlCol="0" anchor="ctr"/>
            <a:lstStyle/>
            <a:p>
              <a:pPr algn="ctr">
                <a:lnSpc>
                  <a:spcPts val="1773"/>
                </a:lnSpc>
              </a:pPr>
              <a:endParaRPr sz="1200"/>
            </a:p>
          </p:txBody>
        </p:sp>
      </p:grpSp>
      <p:grpSp>
        <p:nvGrpSpPr>
          <p:cNvPr id="36" name="Group 36">
            <a:extLst>
              <a:ext uri="{C183D7F6-B498-43B3-948B-1728B52AA6E4}">
                <adec:decorative xmlns:adec="http://schemas.microsoft.com/office/drawing/2017/decorative" val="1"/>
              </a:ext>
            </a:extLst>
          </p:cNvPr>
          <p:cNvGrpSpPr/>
          <p:nvPr/>
        </p:nvGrpSpPr>
        <p:grpSpPr>
          <a:xfrm>
            <a:off x="4804642" y="4241800"/>
            <a:ext cx="373265" cy="1116686"/>
            <a:chOff x="0" y="0"/>
            <a:chExt cx="147463" cy="441160"/>
          </a:xfrm>
        </p:grpSpPr>
        <p:sp>
          <p:nvSpPr>
            <p:cNvPr id="37" name="Freeform 37"/>
            <p:cNvSpPr/>
            <p:nvPr/>
          </p:nvSpPr>
          <p:spPr>
            <a:xfrm>
              <a:off x="0" y="0"/>
              <a:ext cx="147463" cy="441160"/>
            </a:xfrm>
            <a:custGeom>
              <a:avLst/>
              <a:gdLst/>
              <a:ahLst/>
              <a:cxnLst/>
              <a:rect l="l" t="t" r="r" b="b"/>
              <a:pathLst>
                <a:path w="147463" h="441160">
                  <a:moveTo>
                    <a:pt x="0" y="0"/>
                  </a:moveTo>
                  <a:lnTo>
                    <a:pt x="147463" y="0"/>
                  </a:lnTo>
                  <a:lnTo>
                    <a:pt x="147463" y="441160"/>
                  </a:lnTo>
                  <a:lnTo>
                    <a:pt x="0" y="441160"/>
                  </a:lnTo>
                  <a:close/>
                </a:path>
              </a:pathLst>
            </a:custGeom>
            <a:solidFill>
              <a:srgbClr val="FFFFFF"/>
            </a:solidFill>
          </p:spPr>
          <p:txBody>
            <a:bodyPr/>
            <a:lstStyle/>
            <a:p>
              <a:endParaRPr lang="en-US" sz="1200"/>
            </a:p>
          </p:txBody>
        </p:sp>
        <p:sp>
          <p:nvSpPr>
            <p:cNvPr id="38" name="TextBox 38"/>
            <p:cNvSpPr txBox="1"/>
            <p:nvPr/>
          </p:nvSpPr>
          <p:spPr>
            <a:xfrm>
              <a:off x="0" y="-38100"/>
              <a:ext cx="147463" cy="479260"/>
            </a:xfrm>
            <a:prstGeom prst="rect">
              <a:avLst/>
            </a:prstGeom>
          </p:spPr>
          <p:txBody>
            <a:bodyPr lIns="33867" tIns="33867" rIns="33867" bIns="33867" rtlCol="0" anchor="ctr"/>
            <a:lstStyle/>
            <a:p>
              <a:pPr algn="ctr">
                <a:lnSpc>
                  <a:spcPts val="1773"/>
                </a:lnSpc>
              </a:pPr>
              <a:endParaRPr sz="1200"/>
            </a:p>
          </p:txBody>
        </p:sp>
      </p:grpSp>
      <p:grpSp>
        <p:nvGrpSpPr>
          <p:cNvPr id="42" name="Group 42">
            <a:extLst>
              <a:ext uri="{C183D7F6-B498-43B3-948B-1728B52AA6E4}">
                <adec:decorative xmlns:adec="http://schemas.microsoft.com/office/drawing/2017/decorative" val="1"/>
              </a:ext>
            </a:extLst>
          </p:cNvPr>
          <p:cNvGrpSpPr/>
          <p:nvPr/>
        </p:nvGrpSpPr>
        <p:grpSpPr>
          <a:xfrm>
            <a:off x="5247757" y="4716771"/>
            <a:ext cx="373265" cy="641715"/>
            <a:chOff x="0" y="0"/>
            <a:chExt cx="147463" cy="253517"/>
          </a:xfrm>
        </p:grpSpPr>
        <p:sp>
          <p:nvSpPr>
            <p:cNvPr id="43" name="Freeform 43"/>
            <p:cNvSpPr/>
            <p:nvPr/>
          </p:nvSpPr>
          <p:spPr>
            <a:xfrm>
              <a:off x="0" y="0"/>
              <a:ext cx="147463" cy="253517"/>
            </a:xfrm>
            <a:custGeom>
              <a:avLst/>
              <a:gdLst/>
              <a:ahLst/>
              <a:cxnLst/>
              <a:rect l="l" t="t" r="r" b="b"/>
              <a:pathLst>
                <a:path w="147463" h="253517">
                  <a:moveTo>
                    <a:pt x="0" y="0"/>
                  </a:moveTo>
                  <a:lnTo>
                    <a:pt x="147463" y="0"/>
                  </a:lnTo>
                  <a:lnTo>
                    <a:pt x="147463" y="253517"/>
                  </a:lnTo>
                  <a:lnTo>
                    <a:pt x="0" y="253517"/>
                  </a:lnTo>
                  <a:close/>
                </a:path>
              </a:pathLst>
            </a:custGeom>
            <a:solidFill>
              <a:srgbClr val="FFFFFF"/>
            </a:solidFill>
          </p:spPr>
          <p:txBody>
            <a:bodyPr/>
            <a:lstStyle/>
            <a:p>
              <a:endParaRPr lang="en-US" sz="1200"/>
            </a:p>
          </p:txBody>
        </p:sp>
        <p:sp>
          <p:nvSpPr>
            <p:cNvPr id="44" name="TextBox 44"/>
            <p:cNvSpPr txBox="1"/>
            <p:nvPr/>
          </p:nvSpPr>
          <p:spPr>
            <a:xfrm>
              <a:off x="0" y="-38100"/>
              <a:ext cx="147463" cy="291617"/>
            </a:xfrm>
            <a:prstGeom prst="rect">
              <a:avLst/>
            </a:prstGeom>
          </p:spPr>
          <p:txBody>
            <a:bodyPr lIns="33867" tIns="33867" rIns="33867" bIns="33867" rtlCol="0" anchor="ctr"/>
            <a:lstStyle/>
            <a:p>
              <a:pPr algn="ctr">
                <a:lnSpc>
                  <a:spcPts val="1773"/>
                </a:lnSpc>
              </a:pPr>
              <a:endParaRPr sz="1200"/>
            </a:p>
          </p:txBody>
        </p:sp>
      </p:grpSp>
      <p:sp>
        <p:nvSpPr>
          <p:cNvPr id="45" name="AutoShape 45">
            <a:extLst>
              <a:ext uri="{C183D7F6-B498-43B3-948B-1728B52AA6E4}">
                <adec:decorative xmlns:adec="http://schemas.microsoft.com/office/drawing/2017/decorative" val="1"/>
              </a:ext>
            </a:extLst>
          </p:cNvPr>
          <p:cNvSpPr/>
          <p:nvPr/>
        </p:nvSpPr>
        <p:spPr>
          <a:xfrm>
            <a:off x="2164347" y="5358486"/>
            <a:ext cx="1632309" cy="0"/>
          </a:xfrm>
          <a:prstGeom prst="line">
            <a:avLst/>
          </a:prstGeom>
          <a:ln w="19050" cap="flat">
            <a:solidFill>
              <a:srgbClr val="FFFFFF"/>
            </a:solidFill>
            <a:prstDash val="solid"/>
            <a:headEnd type="oval" w="lg" len="lg"/>
            <a:tailEnd type="oval" w="lg" len="lg"/>
          </a:ln>
        </p:spPr>
        <p:txBody>
          <a:bodyPr/>
          <a:lstStyle/>
          <a:p>
            <a:endParaRPr lang="en-US" sz="1200"/>
          </a:p>
        </p:txBody>
      </p:sp>
      <p:sp>
        <p:nvSpPr>
          <p:cNvPr id="46" name="AutoShape 46">
            <a:extLst>
              <a:ext uri="{C183D7F6-B498-43B3-948B-1728B52AA6E4}">
                <adec:decorative xmlns:adec="http://schemas.microsoft.com/office/drawing/2017/decorative" val="1"/>
              </a:ext>
            </a:extLst>
          </p:cNvPr>
          <p:cNvSpPr/>
          <p:nvPr/>
        </p:nvSpPr>
        <p:spPr>
          <a:xfrm>
            <a:off x="4175120" y="5358486"/>
            <a:ext cx="1632309" cy="0"/>
          </a:xfrm>
          <a:prstGeom prst="line">
            <a:avLst/>
          </a:prstGeom>
          <a:ln w="19050" cap="flat">
            <a:solidFill>
              <a:srgbClr val="FFFFFF"/>
            </a:solidFill>
            <a:prstDash val="solid"/>
            <a:headEnd type="oval" w="lg" len="lg"/>
            <a:tailEnd type="oval" w="lg" len="lg"/>
          </a:ln>
        </p:spPr>
        <p:txBody>
          <a:bodyPr/>
          <a:lstStyle/>
          <a:p>
            <a:endParaRPr lang="en-US" sz="1200"/>
          </a:p>
        </p:txBody>
      </p:sp>
      <p:grpSp>
        <p:nvGrpSpPr>
          <p:cNvPr id="51" name="Group 51">
            <a:extLst>
              <a:ext uri="{C183D7F6-B498-43B3-948B-1728B52AA6E4}">
                <adec:decorative xmlns:adec="http://schemas.microsoft.com/office/drawing/2017/decorative" val="1"/>
              </a:ext>
            </a:extLst>
          </p:cNvPr>
          <p:cNvGrpSpPr/>
          <p:nvPr/>
        </p:nvGrpSpPr>
        <p:grpSpPr>
          <a:xfrm>
            <a:off x="10650192" y="2938789"/>
            <a:ext cx="592263" cy="592524"/>
            <a:chOff x="0" y="0"/>
            <a:chExt cx="233980" cy="234083"/>
          </a:xfrm>
        </p:grpSpPr>
        <p:sp>
          <p:nvSpPr>
            <p:cNvPr id="52" name="Freeform 52"/>
            <p:cNvSpPr/>
            <p:nvPr/>
          </p:nvSpPr>
          <p:spPr>
            <a:xfrm>
              <a:off x="0" y="0"/>
              <a:ext cx="233980" cy="234083"/>
            </a:xfrm>
            <a:custGeom>
              <a:avLst/>
              <a:gdLst/>
              <a:ahLst/>
              <a:cxnLst/>
              <a:rect l="l" t="t" r="r" b="b"/>
              <a:pathLst>
                <a:path w="233980" h="234083">
                  <a:moveTo>
                    <a:pt x="116990" y="0"/>
                  </a:moveTo>
                  <a:lnTo>
                    <a:pt x="116990" y="0"/>
                  </a:lnTo>
                  <a:cubicBezTo>
                    <a:pt x="181602" y="0"/>
                    <a:pt x="233980" y="52378"/>
                    <a:pt x="233980" y="116990"/>
                  </a:cubicBezTo>
                  <a:lnTo>
                    <a:pt x="233980" y="117093"/>
                  </a:lnTo>
                  <a:cubicBezTo>
                    <a:pt x="233980" y="181705"/>
                    <a:pt x="181602" y="234083"/>
                    <a:pt x="116990" y="234083"/>
                  </a:cubicBezTo>
                  <a:lnTo>
                    <a:pt x="116990" y="234083"/>
                  </a:lnTo>
                  <a:cubicBezTo>
                    <a:pt x="52378" y="234083"/>
                    <a:pt x="0" y="181705"/>
                    <a:pt x="0" y="117093"/>
                  </a:cubicBezTo>
                  <a:lnTo>
                    <a:pt x="0" y="116990"/>
                  </a:lnTo>
                  <a:cubicBezTo>
                    <a:pt x="0" y="52378"/>
                    <a:pt x="52378" y="0"/>
                    <a:pt x="116990" y="0"/>
                  </a:cubicBezTo>
                  <a:close/>
                </a:path>
              </a:pathLst>
            </a:custGeom>
            <a:solidFill>
              <a:srgbClr val="2978C8"/>
            </a:solidFill>
          </p:spPr>
          <p:txBody>
            <a:bodyPr/>
            <a:lstStyle/>
            <a:p>
              <a:endParaRPr lang="en-US" sz="1200"/>
            </a:p>
          </p:txBody>
        </p:sp>
        <p:sp>
          <p:nvSpPr>
            <p:cNvPr id="53" name="TextBox 53"/>
            <p:cNvSpPr txBox="1"/>
            <p:nvPr/>
          </p:nvSpPr>
          <p:spPr>
            <a:xfrm>
              <a:off x="0" y="-38100"/>
              <a:ext cx="233980" cy="272183"/>
            </a:xfrm>
            <a:prstGeom prst="rect">
              <a:avLst/>
            </a:prstGeom>
          </p:spPr>
          <p:txBody>
            <a:bodyPr lIns="33867" tIns="33867" rIns="33867" bIns="33867" rtlCol="0" anchor="ctr"/>
            <a:lstStyle/>
            <a:p>
              <a:pPr algn="ctr">
                <a:lnSpc>
                  <a:spcPts val="1773"/>
                </a:lnSpc>
              </a:pPr>
              <a:endParaRPr sz="1200"/>
            </a:p>
          </p:txBody>
        </p:sp>
      </p:grpSp>
      <p:grpSp>
        <p:nvGrpSpPr>
          <p:cNvPr id="54" name="Group 54">
            <a:extLst>
              <a:ext uri="{C183D7F6-B498-43B3-948B-1728B52AA6E4}">
                <adec:decorative xmlns:adec="http://schemas.microsoft.com/office/drawing/2017/decorative" val="1"/>
              </a:ext>
            </a:extLst>
          </p:cNvPr>
          <p:cNvGrpSpPr/>
          <p:nvPr/>
        </p:nvGrpSpPr>
        <p:grpSpPr>
          <a:xfrm>
            <a:off x="10674336" y="3775440"/>
            <a:ext cx="592263" cy="592524"/>
            <a:chOff x="0" y="0"/>
            <a:chExt cx="233980" cy="234083"/>
          </a:xfrm>
        </p:grpSpPr>
        <p:sp>
          <p:nvSpPr>
            <p:cNvPr id="55" name="Freeform 55"/>
            <p:cNvSpPr/>
            <p:nvPr/>
          </p:nvSpPr>
          <p:spPr>
            <a:xfrm>
              <a:off x="0" y="0"/>
              <a:ext cx="233980" cy="234083"/>
            </a:xfrm>
            <a:custGeom>
              <a:avLst/>
              <a:gdLst/>
              <a:ahLst/>
              <a:cxnLst/>
              <a:rect l="l" t="t" r="r" b="b"/>
              <a:pathLst>
                <a:path w="233980" h="234083">
                  <a:moveTo>
                    <a:pt x="116990" y="0"/>
                  </a:moveTo>
                  <a:lnTo>
                    <a:pt x="116990" y="0"/>
                  </a:lnTo>
                  <a:cubicBezTo>
                    <a:pt x="181602" y="0"/>
                    <a:pt x="233980" y="52378"/>
                    <a:pt x="233980" y="116990"/>
                  </a:cubicBezTo>
                  <a:lnTo>
                    <a:pt x="233980" y="117093"/>
                  </a:lnTo>
                  <a:cubicBezTo>
                    <a:pt x="233980" y="181705"/>
                    <a:pt x="181602" y="234083"/>
                    <a:pt x="116990" y="234083"/>
                  </a:cubicBezTo>
                  <a:lnTo>
                    <a:pt x="116990" y="234083"/>
                  </a:lnTo>
                  <a:cubicBezTo>
                    <a:pt x="52378" y="234083"/>
                    <a:pt x="0" y="181705"/>
                    <a:pt x="0" y="117093"/>
                  </a:cubicBezTo>
                  <a:lnTo>
                    <a:pt x="0" y="116990"/>
                  </a:lnTo>
                  <a:cubicBezTo>
                    <a:pt x="0" y="52378"/>
                    <a:pt x="52378" y="0"/>
                    <a:pt x="116990" y="0"/>
                  </a:cubicBezTo>
                  <a:close/>
                </a:path>
              </a:pathLst>
            </a:custGeom>
            <a:solidFill>
              <a:srgbClr val="2978C8"/>
            </a:solidFill>
          </p:spPr>
          <p:txBody>
            <a:bodyPr/>
            <a:lstStyle/>
            <a:p>
              <a:endParaRPr lang="en-US" sz="1200"/>
            </a:p>
          </p:txBody>
        </p:sp>
        <p:sp>
          <p:nvSpPr>
            <p:cNvPr id="56" name="TextBox 56"/>
            <p:cNvSpPr txBox="1"/>
            <p:nvPr/>
          </p:nvSpPr>
          <p:spPr>
            <a:xfrm>
              <a:off x="0" y="-38100"/>
              <a:ext cx="233980" cy="272183"/>
            </a:xfrm>
            <a:prstGeom prst="rect">
              <a:avLst/>
            </a:prstGeom>
          </p:spPr>
          <p:txBody>
            <a:bodyPr lIns="33867" tIns="33867" rIns="33867" bIns="33867" rtlCol="0" anchor="ctr"/>
            <a:lstStyle/>
            <a:p>
              <a:pPr algn="ctr">
                <a:lnSpc>
                  <a:spcPts val="1773"/>
                </a:lnSpc>
              </a:pPr>
              <a:endParaRPr sz="1200"/>
            </a:p>
          </p:txBody>
        </p:sp>
      </p:grpSp>
      <p:sp>
        <p:nvSpPr>
          <p:cNvPr id="57" name="Freeform 57">
            <a:extLst>
              <a:ext uri="{C183D7F6-B498-43B3-948B-1728B52AA6E4}">
                <adec:decorative xmlns:adec="http://schemas.microsoft.com/office/drawing/2017/decorative" val="1"/>
              </a:ext>
            </a:extLst>
          </p:cNvPr>
          <p:cNvSpPr/>
          <p:nvPr/>
        </p:nvSpPr>
        <p:spPr>
          <a:xfrm>
            <a:off x="1073624" y="1686891"/>
            <a:ext cx="448899" cy="459766"/>
          </a:xfrm>
          <a:custGeom>
            <a:avLst/>
            <a:gdLst/>
            <a:ahLst/>
            <a:cxnLst/>
            <a:rect l="l" t="t" r="r" b="b"/>
            <a:pathLst>
              <a:path w="673348" h="689649">
                <a:moveTo>
                  <a:pt x="0" y="0"/>
                </a:moveTo>
                <a:lnTo>
                  <a:pt x="673348" y="0"/>
                </a:lnTo>
                <a:lnTo>
                  <a:pt x="673348" y="689650"/>
                </a:lnTo>
                <a:lnTo>
                  <a:pt x="0" y="6896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58" name="Freeform 58">
            <a:extLst>
              <a:ext uri="{C183D7F6-B498-43B3-948B-1728B52AA6E4}">
                <adec:decorative xmlns:adec="http://schemas.microsoft.com/office/drawing/2017/decorative" val="1"/>
              </a:ext>
            </a:extLst>
          </p:cNvPr>
          <p:cNvSpPr/>
          <p:nvPr/>
        </p:nvSpPr>
        <p:spPr>
          <a:xfrm>
            <a:off x="5744842" y="3681353"/>
            <a:ext cx="307293" cy="335339"/>
          </a:xfrm>
          <a:custGeom>
            <a:avLst/>
            <a:gdLst/>
            <a:ahLst/>
            <a:cxnLst/>
            <a:rect l="l" t="t" r="r" b="b"/>
            <a:pathLst>
              <a:path w="460940" h="503009">
                <a:moveTo>
                  <a:pt x="0" y="0"/>
                </a:moveTo>
                <a:lnTo>
                  <a:pt x="460940" y="0"/>
                </a:lnTo>
                <a:lnTo>
                  <a:pt x="460940" y="503009"/>
                </a:lnTo>
                <a:lnTo>
                  <a:pt x="0" y="5030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59" name="Freeform 59">
            <a:extLst>
              <a:ext uri="{C183D7F6-B498-43B3-948B-1728B52AA6E4}">
                <adec:decorative xmlns:adec="http://schemas.microsoft.com/office/drawing/2017/decorative" val="1"/>
              </a:ext>
            </a:extLst>
          </p:cNvPr>
          <p:cNvSpPr/>
          <p:nvPr/>
        </p:nvSpPr>
        <p:spPr>
          <a:xfrm>
            <a:off x="10805215" y="3093588"/>
            <a:ext cx="282218" cy="282925"/>
          </a:xfrm>
          <a:custGeom>
            <a:avLst/>
            <a:gdLst/>
            <a:ahLst/>
            <a:cxnLst/>
            <a:rect l="l" t="t" r="r" b="b"/>
            <a:pathLst>
              <a:path w="423327" h="424388">
                <a:moveTo>
                  <a:pt x="0" y="0"/>
                </a:moveTo>
                <a:lnTo>
                  <a:pt x="423327" y="0"/>
                </a:lnTo>
                <a:lnTo>
                  <a:pt x="423327" y="424389"/>
                </a:lnTo>
                <a:lnTo>
                  <a:pt x="0" y="42438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sz="1200" dirty="0"/>
          </a:p>
        </p:txBody>
      </p:sp>
      <p:sp>
        <p:nvSpPr>
          <p:cNvPr id="60" name="Freeform 60">
            <a:extLst>
              <a:ext uri="{C183D7F6-B498-43B3-948B-1728B52AA6E4}">
                <adec:decorative xmlns:adec="http://schemas.microsoft.com/office/drawing/2017/decorative" val="1"/>
              </a:ext>
            </a:extLst>
          </p:cNvPr>
          <p:cNvSpPr/>
          <p:nvPr/>
        </p:nvSpPr>
        <p:spPr>
          <a:xfrm>
            <a:off x="10847360" y="3930239"/>
            <a:ext cx="268425" cy="282925"/>
          </a:xfrm>
          <a:custGeom>
            <a:avLst/>
            <a:gdLst/>
            <a:ahLst/>
            <a:cxnLst/>
            <a:rect l="l" t="t" r="r" b="b"/>
            <a:pathLst>
              <a:path w="402638" h="424388">
                <a:moveTo>
                  <a:pt x="0" y="0"/>
                </a:moveTo>
                <a:lnTo>
                  <a:pt x="402638" y="0"/>
                </a:lnTo>
                <a:lnTo>
                  <a:pt x="402638" y="424388"/>
                </a:lnTo>
                <a:lnTo>
                  <a:pt x="0" y="42438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sz="1200"/>
          </a:p>
        </p:txBody>
      </p:sp>
      <p:grpSp>
        <p:nvGrpSpPr>
          <p:cNvPr id="72" name="Group 54">
            <a:extLst>
              <a:ext uri="{FF2B5EF4-FFF2-40B4-BE49-F238E27FC236}">
                <a16:creationId xmlns:a16="http://schemas.microsoft.com/office/drawing/2014/main" id="{FA438DF2-5C7F-D999-1D9D-56534699FA8D}"/>
              </a:ext>
              <a:ext uri="{C183D7F6-B498-43B3-948B-1728B52AA6E4}">
                <adec:decorative xmlns:adec="http://schemas.microsoft.com/office/drawing/2017/decorative" val="1"/>
              </a:ext>
            </a:extLst>
          </p:cNvPr>
          <p:cNvGrpSpPr/>
          <p:nvPr/>
        </p:nvGrpSpPr>
        <p:grpSpPr>
          <a:xfrm>
            <a:off x="10739894" y="4795077"/>
            <a:ext cx="592263" cy="592524"/>
            <a:chOff x="0" y="0"/>
            <a:chExt cx="233980" cy="234083"/>
          </a:xfrm>
        </p:grpSpPr>
        <p:sp>
          <p:nvSpPr>
            <p:cNvPr id="73" name="Freeform 55">
              <a:extLst>
                <a:ext uri="{FF2B5EF4-FFF2-40B4-BE49-F238E27FC236}">
                  <a16:creationId xmlns:a16="http://schemas.microsoft.com/office/drawing/2014/main" id="{58D16153-3E24-91CB-BAD8-F2F1E3EBA648}"/>
                </a:ext>
              </a:extLst>
            </p:cNvPr>
            <p:cNvSpPr/>
            <p:nvPr/>
          </p:nvSpPr>
          <p:spPr>
            <a:xfrm>
              <a:off x="0" y="0"/>
              <a:ext cx="233980" cy="234083"/>
            </a:xfrm>
            <a:custGeom>
              <a:avLst/>
              <a:gdLst/>
              <a:ahLst/>
              <a:cxnLst/>
              <a:rect l="l" t="t" r="r" b="b"/>
              <a:pathLst>
                <a:path w="233980" h="234083">
                  <a:moveTo>
                    <a:pt x="116990" y="0"/>
                  </a:moveTo>
                  <a:lnTo>
                    <a:pt x="116990" y="0"/>
                  </a:lnTo>
                  <a:cubicBezTo>
                    <a:pt x="181602" y="0"/>
                    <a:pt x="233980" y="52378"/>
                    <a:pt x="233980" y="116990"/>
                  </a:cubicBezTo>
                  <a:lnTo>
                    <a:pt x="233980" y="117093"/>
                  </a:lnTo>
                  <a:cubicBezTo>
                    <a:pt x="233980" y="181705"/>
                    <a:pt x="181602" y="234083"/>
                    <a:pt x="116990" y="234083"/>
                  </a:cubicBezTo>
                  <a:lnTo>
                    <a:pt x="116990" y="234083"/>
                  </a:lnTo>
                  <a:cubicBezTo>
                    <a:pt x="52378" y="234083"/>
                    <a:pt x="0" y="181705"/>
                    <a:pt x="0" y="117093"/>
                  </a:cubicBezTo>
                  <a:lnTo>
                    <a:pt x="0" y="116990"/>
                  </a:lnTo>
                  <a:cubicBezTo>
                    <a:pt x="0" y="52378"/>
                    <a:pt x="52378" y="0"/>
                    <a:pt x="116990" y="0"/>
                  </a:cubicBezTo>
                  <a:close/>
                </a:path>
              </a:pathLst>
            </a:custGeom>
            <a:solidFill>
              <a:srgbClr val="2978C8"/>
            </a:solidFill>
          </p:spPr>
          <p:txBody>
            <a:bodyPr/>
            <a:lstStyle/>
            <a:p>
              <a:endParaRPr lang="en-US" sz="1200"/>
            </a:p>
          </p:txBody>
        </p:sp>
        <p:sp>
          <p:nvSpPr>
            <p:cNvPr id="74" name="TextBox 56">
              <a:extLst>
                <a:ext uri="{FF2B5EF4-FFF2-40B4-BE49-F238E27FC236}">
                  <a16:creationId xmlns:a16="http://schemas.microsoft.com/office/drawing/2014/main" id="{DA1AB039-3627-4407-6704-8CDB3106E7A8}"/>
                </a:ext>
              </a:extLst>
            </p:cNvPr>
            <p:cNvSpPr txBox="1"/>
            <p:nvPr/>
          </p:nvSpPr>
          <p:spPr>
            <a:xfrm>
              <a:off x="0" y="-38100"/>
              <a:ext cx="233980" cy="272183"/>
            </a:xfrm>
            <a:prstGeom prst="rect">
              <a:avLst/>
            </a:prstGeom>
          </p:spPr>
          <p:txBody>
            <a:bodyPr lIns="33867" tIns="33867" rIns="33867" bIns="33867" rtlCol="0" anchor="ctr"/>
            <a:lstStyle/>
            <a:p>
              <a:pPr algn="ctr">
                <a:lnSpc>
                  <a:spcPts val="1773"/>
                </a:lnSpc>
              </a:pPr>
              <a:endParaRPr sz="1200"/>
            </a:p>
          </p:txBody>
        </p:sp>
      </p:grpSp>
      <p:sp>
        <p:nvSpPr>
          <p:cNvPr id="71" name="Freeform 57">
            <a:extLst>
              <a:ext uri="{FF2B5EF4-FFF2-40B4-BE49-F238E27FC236}">
                <a16:creationId xmlns:a16="http://schemas.microsoft.com/office/drawing/2014/main" id="{C0F09652-62EE-D704-A490-1F5A09E81398}"/>
              </a:ext>
              <a:ext uri="{C183D7F6-B498-43B3-948B-1728B52AA6E4}">
                <adec:decorative xmlns:adec="http://schemas.microsoft.com/office/drawing/2017/decorative" val="1"/>
              </a:ext>
            </a:extLst>
          </p:cNvPr>
          <p:cNvSpPr/>
          <p:nvPr/>
        </p:nvSpPr>
        <p:spPr>
          <a:xfrm>
            <a:off x="10842369" y="4861456"/>
            <a:ext cx="448899" cy="459766"/>
          </a:xfrm>
          <a:custGeom>
            <a:avLst/>
            <a:gdLst/>
            <a:ahLst/>
            <a:cxnLst/>
            <a:rect l="l" t="t" r="r" b="b"/>
            <a:pathLst>
              <a:path w="673348" h="689649">
                <a:moveTo>
                  <a:pt x="0" y="0"/>
                </a:moveTo>
                <a:lnTo>
                  <a:pt x="673348" y="0"/>
                </a:lnTo>
                <a:lnTo>
                  <a:pt x="673348" y="689650"/>
                </a:lnTo>
                <a:lnTo>
                  <a:pt x="0" y="6896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75" name="TextBox 74">
            <a:extLst>
              <a:ext uri="{FF2B5EF4-FFF2-40B4-BE49-F238E27FC236}">
                <a16:creationId xmlns:a16="http://schemas.microsoft.com/office/drawing/2014/main" id="{0FA23259-B8E6-2F08-1445-E910B1A734EB}"/>
              </a:ext>
            </a:extLst>
          </p:cNvPr>
          <p:cNvSpPr txBox="1"/>
          <p:nvPr/>
        </p:nvSpPr>
        <p:spPr>
          <a:xfrm>
            <a:off x="10058576" y="6108821"/>
            <a:ext cx="6103188" cy="369332"/>
          </a:xfrm>
          <a:prstGeom prst="rect">
            <a:avLst/>
          </a:prstGeom>
          <a:noFill/>
        </p:spPr>
        <p:txBody>
          <a:bodyPr wrap="square">
            <a:spAutoFit/>
          </a:bodyPr>
          <a:lstStyle/>
          <a:p>
            <a:r>
              <a:rPr lang="en-US" sz="1800" dirty="0"/>
              <a:t>2CFR Part 200.302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6440BC4-6775-906C-CFA3-21D58E5A98DF}"/>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latin typeface="Georgia" panose="02040502050405020303" pitchFamily="18" charset="0"/>
              </a:rPr>
              <a:t>Test Your Knowledge: Identify Costs as Direct or Indirect</a:t>
            </a:r>
          </a:p>
        </p:txBody>
      </p:sp>
      <p:sp>
        <p:nvSpPr>
          <p:cNvPr id="3" name="Content Placeholder 2">
            <a:extLst>
              <a:ext uri="{FF2B5EF4-FFF2-40B4-BE49-F238E27FC236}">
                <a16:creationId xmlns:a16="http://schemas.microsoft.com/office/drawing/2014/main" id="{157621DC-A0D3-F40B-8FAA-279D3ABEDA5F}"/>
              </a:ext>
            </a:extLst>
          </p:cNvPr>
          <p:cNvSpPr>
            <a:spLocks noGrp="1"/>
          </p:cNvSpPr>
          <p:nvPr>
            <p:ph idx="1"/>
          </p:nvPr>
        </p:nvSpPr>
        <p:spPr>
          <a:xfrm>
            <a:off x="6503158" y="649480"/>
            <a:ext cx="4862447" cy="5546047"/>
          </a:xfrm>
        </p:spPr>
        <p:txBody>
          <a:bodyPr anchor="ctr">
            <a:normAutofit/>
          </a:bodyPr>
          <a:lstStyle/>
          <a:p>
            <a:pPr>
              <a:buFont typeface="Wingdings" panose="05000000000000000000" pitchFamily="2" charset="2"/>
              <a:buChar char="v"/>
            </a:pPr>
            <a:r>
              <a:rPr lang="en-US" sz="2000" dirty="0">
                <a:latin typeface="Garamond" panose="02020404030301010803" pitchFamily="18" charset="0"/>
              </a:rPr>
              <a:t> </a:t>
            </a:r>
            <a:r>
              <a:rPr lang="en-US" sz="2000" dirty="0">
                <a:latin typeface="Cambria" panose="02040503050406030204" pitchFamily="18" charset="0"/>
                <a:ea typeface="Cambria" panose="02040503050406030204" pitchFamily="18" charset="0"/>
              </a:rPr>
              <a:t>The salary paid to a Coordinator to run the Youth Program</a:t>
            </a:r>
          </a:p>
          <a:p>
            <a:r>
              <a:rPr lang="en-US" sz="2000" dirty="0">
                <a:latin typeface="Cambria" panose="02040503050406030204" pitchFamily="18" charset="0"/>
                <a:ea typeface="Cambria" panose="02040503050406030204" pitchFamily="18" charset="0"/>
              </a:rPr>
              <a:t>Direct Cost</a:t>
            </a:r>
          </a:p>
          <a:p>
            <a:pPr>
              <a:buFont typeface="Wingdings" panose="05000000000000000000" pitchFamily="2" charset="2"/>
              <a:buChar char="v"/>
            </a:pPr>
            <a:r>
              <a:rPr lang="en-US" sz="2000" dirty="0">
                <a:latin typeface="Cambria" panose="02040503050406030204" pitchFamily="18" charset="0"/>
                <a:ea typeface="Cambria" panose="02040503050406030204" pitchFamily="18" charset="0"/>
              </a:rPr>
              <a:t> Travel expenses of a staff to train victims of human trafficking.</a:t>
            </a:r>
          </a:p>
          <a:p>
            <a:r>
              <a:rPr lang="en-US" sz="2000" dirty="0">
                <a:latin typeface="Cambria" panose="02040503050406030204" pitchFamily="18" charset="0"/>
                <a:ea typeface="Cambria" panose="02040503050406030204" pitchFamily="18" charset="0"/>
              </a:rPr>
              <a:t>Direct Cost</a:t>
            </a:r>
          </a:p>
          <a:p>
            <a:pPr>
              <a:buFont typeface="Wingdings" panose="05000000000000000000" pitchFamily="2" charset="2"/>
              <a:buChar char="v"/>
            </a:pPr>
            <a:r>
              <a:rPr lang="en-US" sz="2000" dirty="0">
                <a:latin typeface="Cambria" panose="02040503050406030204" pitchFamily="18" charset="0"/>
                <a:ea typeface="Cambria" panose="02040503050406030204" pitchFamily="18" charset="0"/>
              </a:rPr>
              <a:t> Fringe benefits paid to the Accountant who process invoices.</a:t>
            </a:r>
          </a:p>
          <a:p>
            <a:r>
              <a:rPr lang="en-US" sz="2000" dirty="0">
                <a:latin typeface="Cambria" panose="02040503050406030204" pitchFamily="18" charset="0"/>
                <a:ea typeface="Cambria" panose="02040503050406030204" pitchFamily="18" charset="0"/>
              </a:rPr>
              <a:t>Indirect Cost</a:t>
            </a:r>
          </a:p>
          <a:p>
            <a:pPr>
              <a:buFont typeface="Wingdings" panose="05000000000000000000" pitchFamily="2" charset="2"/>
              <a:buChar char="v"/>
            </a:pPr>
            <a:r>
              <a:rPr lang="en-US" sz="2000" dirty="0">
                <a:latin typeface="Cambria" panose="02040503050406030204" pitchFamily="18" charset="0"/>
                <a:ea typeface="Cambria" panose="02040503050406030204" pitchFamily="18" charset="0"/>
              </a:rPr>
              <a:t> Testing kits purchased for a program funded by OVC.</a:t>
            </a:r>
          </a:p>
          <a:p>
            <a:r>
              <a:rPr lang="en-US" sz="2000" dirty="0">
                <a:latin typeface="Cambria" panose="02040503050406030204" pitchFamily="18" charset="0"/>
                <a:ea typeface="Cambria" panose="02040503050406030204" pitchFamily="18" charset="0"/>
              </a:rPr>
              <a:t>Direct Cost</a:t>
            </a:r>
          </a:p>
        </p:txBody>
      </p:sp>
    </p:spTree>
    <p:extLst>
      <p:ext uri="{BB962C8B-B14F-4D97-AF65-F5344CB8AC3E}">
        <p14:creationId xmlns:p14="http://schemas.microsoft.com/office/powerpoint/2010/main" val="494995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Test Powerpoin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15ef12a1-af58-44c4-b029-712fc0605570}" enabled="0" method="" siteId="{15ef12a1-af58-44c4-b029-712fc0605570}" removed="1"/>
</clbl:labelList>
</file>

<file path=docProps/app.xml><?xml version="1.0" encoding="utf-8"?>
<Properties xmlns="http://schemas.openxmlformats.org/officeDocument/2006/extended-properties" xmlns:vt="http://schemas.openxmlformats.org/officeDocument/2006/docPropsVTypes">
  <Template>Test Powerpoint (1)</Template>
  <TotalTime>34832</TotalTime>
  <Words>4060</Words>
  <Application>Microsoft Office PowerPoint</Application>
  <PresentationFormat>Widescreen</PresentationFormat>
  <Paragraphs>677</Paragraphs>
  <Slides>63</Slides>
  <Notes>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63</vt:i4>
      </vt:variant>
    </vt:vector>
  </HeadingPairs>
  <TitlesOfParts>
    <vt:vector size="75" baseType="lpstr">
      <vt:lpstr>Aptos</vt:lpstr>
      <vt:lpstr>Arial</vt:lpstr>
      <vt:lpstr>Calibri</vt:lpstr>
      <vt:lpstr>Cambria</vt:lpstr>
      <vt:lpstr>Courier New</vt:lpstr>
      <vt:lpstr>Garamond</vt:lpstr>
      <vt:lpstr>Georgia</vt:lpstr>
      <vt:lpstr>Google Sans</vt:lpstr>
      <vt:lpstr>Helios</vt:lpstr>
      <vt:lpstr>Helios Bold</vt:lpstr>
      <vt:lpstr>Wingdings</vt:lpstr>
      <vt:lpstr>Test Powerpoint (1)</vt:lpstr>
      <vt:lpstr>SUCCESSFUL BUDGET PLANNING:</vt:lpstr>
      <vt:lpstr>PREPARING YOUR BUDGET</vt:lpstr>
      <vt:lpstr>BUDGET DEFINED</vt:lpstr>
      <vt:lpstr>UNDERSTAND GUIDANCE BEFORE PREPARING BUDGET</vt:lpstr>
      <vt:lpstr>CREATE A SMART BUDGET</vt:lpstr>
      <vt:lpstr>UNDERSTANDING  COST PRINCIPLES</vt:lpstr>
      <vt:lpstr>Direct Cost &amp; Indirect Cost</vt:lpstr>
      <vt:lpstr>IDENTIFY AND TRACK COSTS</vt:lpstr>
      <vt:lpstr>Test Your Knowledge: Identify Costs as Direct or Indirect</vt:lpstr>
      <vt:lpstr>Test Your Knowledge</vt:lpstr>
      <vt:lpstr>THE BUDGET WORKSHEET</vt:lpstr>
      <vt:lpstr>The Application Process</vt:lpstr>
      <vt:lpstr>THE APPLICATION PROCESS (ROLES)</vt:lpstr>
      <vt:lpstr>THE BUDGET COST CATEGORIES</vt:lpstr>
      <vt:lpstr>Budget  Categories</vt:lpstr>
      <vt:lpstr>Personnel</vt:lpstr>
      <vt:lpstr>Important things to Know – Personnel </vt:lpstr>
      <vt:lpstr>Important things to Know – Personnel (Cont’d) </vt:lpstr>
      <vt:lpstr>Budget Review</vt:lpstr>
      <vt:lpstr>Fringe Benefits</vt:lpstr>
      <vt:lpstr>Important things to Know – Fringe Benefits</vt:lpstr>
      <vt:lpstr>Important things to Know – Fringe Benefits (Cont’d)   </vt:lpstr>
      <vt:lpstr>Budget Review</vt:lpstr>
      <vt:lpstr>Travel</vt:lpstr>
      <vt:lpstr>Important things to Know – Travel</vt:lpstr>
      <vt:lpstr>Important things to Know – Travel (Cont’d)</vt:lpstr>
      <vt:lpstr>Important things to Know – Travel (Cont’d)</vt:lpstr>
      <vt:lpstr>Budget Review</vt:lpstr>
      <vt:lpstr>Equipment</vt:lpstr>
      <vt:lpstr>Important things to Know – Equipment</vt:lpstr>
      <vt:lpstr>Important things to Know – Equipment (Cont’d)</vt:lpstr>
      <vt:lpstr>Budget Review</vt:lpstr>
      <vt:lpstr>Supplies</vt:lpstr>
      <vt:lpstr>Important things to Know – Supplies</vt:lpstr>
      <vt:lpstr>Budget Review</vt:lpstr>
      <vt:lpstr>Construction</vt:lpstr>
      <vt:lpstr>Important things to Know – Construction</vt:lpstr>
      <vt:lpstr>Budget Review</vt:lpstr>
      <vt:lpstr>SubAwards</vt:lpstr>
      <vt:lpstr>Important things to Know – Subawards</vt:lpstr>
      <vt:lpstr>Budget Review</vt:lpstr>
      <vt:lpstr>Procurements/Contracts</vt:lpstr>
      <vt:lpstr>Important things to Know – Procurement Contracts</vt:lpstr>
      <vt:lpstr>Budget Review</vt:lpstr>
      <vt:lpstr>Budget Review</vt:lpstr>
      <vt:lpstr>Other Category</vt:lpstr>
      <vt:lpstr>Important things to Know – Other Costs</vt:lpstr>
      <vt:lpstr>Budget Review</vt:lpstr>
      <vt:lpstr>Indirect Cost</vt:lpstr>
      <vt:lpstr>Important things to Know – Indirect Costs</vt:lpstr>
      <vt:lpstr>Important things to Know – Indirect Costs (Cont’d)</vt:lpstr>
      <vt:lpstr>Budget Review</vt:lpstr>
      <vt:lpstr>AVOID BUDGET DELAYS!!!</vt:lpstr>
      <vt:lpstr>AVOID BUDGET DEALAYS (CONT’D)</vt:lpstr>
      <vt:lpstr>GRANT AWARD MODIFICATIONS (GAM)</vt:lpstr>
      <vt:lpstr>Important things to Know – PPE</vt:lpstr>
      <vt:lpstr>Important things to Know – PPE</vt:lpstr>
      <vt:lpstr>UNABLE TO COMPLETE THE PROJECT ON TIME?</vt:lpstr>
      <vt:lpstr>Important things to Know – PPE</vt:lpstr>
      <vt:lpstr>Budget Modification</vt:lpstr>
      <vt:lpstr>Important things to Know – Budget Modification</vt:lpstr>
      <vt:lpstr>Important things to Know – Budget Modification (Cont’d)</vt:lpstr>
      <vt:lpstr>THANK YOU</vt:lpstr>
    </vt:vector>
  </TitlesOfParts>
  <Company>Office of Justice Programs - Department of Justice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Tolson, Crystal (OJP)</dc:creator>
  <cp:lastModifiedBy>Heather Kaiser</cp:lastModifiedBy>
  <cp:revision>7</cp:revision>
  <dcterms:created xsi:type="dcterms:W3CDTF">2025-03-25T19:00:43Z</dcterms:created>
  <dcterms:modified xsi:type="dcterms:W3CDTF">2025-09-23T14:38:09Z</dcterms:modified>
</cp:coreProperties>
</file>